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810" r:id="rId2"/>
    <p:sldId id="422" r:id="rId3"/>
    <p:sldId id="423" r:id="rId4"/>
    <p:sldId id="458" r:id="rId5"/>
    <p:sldId id="459" r:id="rId6"/>
    <p:sldId id="460" r:id="rId7"/>
    <p:sldId id="462" r:id="rId8"/>
    <p:sldId id="461" r:id="rId9"/>
    <p:sldId id="463" r:id="rId10"/>
    <p:sldId id="424" r:id="rId11"/>
    <p:sldId id="812" r:id="rId12"/>
    <p:sldId id="813" r:id="rId13"/>
    <p:sldId id="814" r:id="rId14"/>
    <p:sldId id="427" r:id="rId15"/>
    <p:sldId id="815" r:id="rId16"/>
    <p:sldId id="816" r:id="rId17"/>
    <p:sldId id="430" r:id="rId18"/>
    <p:sldId id="817" r:id="rId19"/>
    <p:sldId id="434" r:id="rId20"/>
    <p:sldId id="818" r:id="rId21"/>
    <p:sldId id="473" r:id="rId22"/>
    <p:sldId id="466" r:id="rId23"/>
    <p:sldId id="467" r:id="rId24"/>
    <p:sldId id="469" r:id="rId25"/>
    <p:sldId id="451" r:id="rId26"/>
    <p:sldId id="452" r:id="rId27"/>
    <p:sldId id="453" r:id="rId28"/>
    <p:sldId id="454" r:id="rId29"/>
    <p:sldId id="455" r:id="rId30"/>
    <p:sldId id="456" r:id="rId31"/>
    <p:sldId id="468" r:id="rId32"/>
    <p:sldId id="470" r:id="rId33"/>
    <p:sldId id="471" r:id="rId34"/>
    <p:sldId id="472" r:id="rId35"/>
    <p:sldId id="819" r:id="rId36"/>
    <p:sldId id="4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34783" autoAdjust="0"/>
  </p:normalViewPr>
  <p:slideViewPr>
    <p:cSldViewPr snapToGrid="0">
      <p:cViewPr varScale="1">
        <p:scale>
          <a:sx n="36" d="100"/>
          <a:sy n="36" d="100"/>
        </p:scale>
        <p:origin x="3264" y="36"/>
      </p:cViewPr>
      <p:guideLst/>
    </p:cSldViewPr>
  </p:slideViewPr>
  <p:notesTextViewPr>
    <p:cViewPr>
      <p:scale>
        <a:sx n="1" d="1"/>
        <a:sy n="1" d="1"/>
      </p:scale>
      <p:origin x="0" y="0"/>
    </p:cViewPr>
  </p:notesTextViewPr>
  <p:sorterViewPr>
    <p:cViewPr varScale="1">
      <p:scale>
        <a:sx n="100" d="100"/>
        <a:sy n="100" d="100"/>
      </p:scale>
      <p:origin x="0" y="-6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99CD0-60FA-43E6-8341-F217AACA1C01}"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E7A66-F4B8-4C5A-A0B1-972CD9C702AE}" type="slidenum">
              <a:rPr lang="en-GB" smtClean="0"/>
              <a:t>‹#›</a:t>
            </a:fld>
            <a:endParaRPr lang="en-GB"/>
          </a:p>
        </p:txBody>
      </p:sp>
    </p:spTree>
    <p:extLst>
      <p:ext uri="{BB962C8B-B14F-4D97-AF65-F5344CB8AC3E}">
        <p14:creationId xmlns:p14="http://schemas.microsoft.com/office/powerpoint/2010/main" val="368752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a:b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t>Note</a:t>
            </a:r>
            <a:r>
              <a:rPr lang="en-GB" sz="1200" b="0" baseline="0" dirty="0"/>
              <a:t>: </a:t>
            </a:r>
            <a:r>
              <a:rPr lang="en-GB" sz="1200" b="1" baseline="0" dirty="0"/>
              <a:t>All words listed below for this week’s learning (new and revisited) appear on all three Awarding Organisations’ word lists, with the following exceptions: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a:t>
            </a:r>
            <a:r>
              <a:rPr lang="en-GB" sz="1200" b="1" baseline="0" dirty="0" err="1"/>
              <a:t>Eduqas</a:t>
            </a:r>
            <a:r>
              <a:rPr lang="en-GB" sz="1200" b="1" baseline="0" dirty="0"/>
              <a:t> do not have </a:t>
            </a:r>
            <a:r>
              <a:rPr lang="en-GB" sz="1200" b="1" u="sng" baseline="0" dirty="0" err="1"/>
              <a:t>zuhören</a:t>
            </a:r>
            <a:r>
              <a:rPr lang="en-GB" sz="1200" b="1" u="sng" baseline="0" dirty="0"/>
              <a:t>.</a:t>
            </a:r>
            <a:r>
              <a:rPr lang="en-GB" sz="1200" b="1" u="none" baseline="0" dirty="0"/>
              <a:t> </a:t>
            </a:r>
            <a:br>
              <a:rPr lang="en-GB" sz="1200" b="1" u="none" baseline="0" dirty="0"/>
            </a:br>
            <a:r>
              <a:rPr lang="en-GB" sz="1200" b="1" u="none" baseline="0" dirty="0"/>
              <a:t>ii) Edexcel does not have </a:t>
            </a:r>
            <a:r>
              <a:rPr lang="en-GB" sz="1200" b="1" u="sng" baseline="0" dirty="0" err="1"/>
              <a:t>freiwillig</a:t>
            </a:r>
            <a:r>
              <a:rPr lang="en-GB" sz="1200" b="1" u="sng" baseline="0" dirty="0"/>
              <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baseline="0" dirty="0"/>
              <a:t>(</a:t>
            </a:r>
            <a:r>
              <a:rPr lang="en-GB" sz="1200" b="1" u="none" baseline="0" dirty="0" err="1"/>
              <a:t>Klassenzimmer</a:t>
            </a:r>
            <a:r>
              <a:rPr lang="en-GB" sz="1200" b="1" u="none" baseline="0" dirty="0"/>
              <a:t> is also not separately listed on any list but </a:t>
            </a:r>
            <a:r>
              <a:rPr lang="en-GB" sz="1200" b="1" u="none" baseline="0" dirty="0" err="1"/>
              <a:t>Klasse</a:t>
            </a:r>
            <a:r>
              <a:rPr lang="en-GB" sz="1200" b="1" u="none" baseline="0" dirty="0"/>
              <a:t> and Zimmer are on all three lists, so </a:t>
            </a:r>
            <a:r>
              <a:rPr lang="en-GB" sz="1200" b="1" u="none" baseline="0" dirty="0" err="1"/>
              <a:t>Klassenzimmer</a:t>
            </a:r>
            <a:r>
              <a:rPr lang="en-GB" sz="1200" b="1" u="none" baseline="0" dirty="0"/>
              <a:t> would be permissible as a transparent compound).</a:t>
            </a:r>
            <a:br>
              <a:rPr lang="en-GB" sz="1200" b="1" u="none"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 long and short </a:t>
            </a:r>
            <a:r>
              <a:rPr lang="en-GB" sz="1200" b="1" dirty="0"/>
              <a:t>[</a:t>
            </a:r>
            <a:r>
              <a:rPr lang="en-GB" sz="1200" b="1" dirty="0" err="1"/>
              <a:t>ch</a:t>
            </a:r>
            <a:r>
              <a:rPr lang="en-GB" sz="1200" b="1" dirty="0"/>
              <a:t>]</a:t>
            </a:r>
            <a:r>
              <a:rPr lang="en-GB" sz="1200" b="1" baseline="0" dirty="0"/>
              <a:t> (revisited)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Consolidation of present tense weak verbs: 1st, 2nd, 3rd persons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lesen [305] sprechen [161] wiederholen [988] zeigen [136] zuhören [1629] Antwort [522] freiwillig [1652]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7.1.2.1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[n/a] im Unterricht [n/a] in der Schule [n/a] mit Freunden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sagen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sagt</a:t>
            </a:r>
            <a:r>
              <a:rPr lang="en-GB" sz="1200" b="0" i="0" u="none" strike="noStrike" kern="1200" cap="none" baseline="0" dirty="0">
                <a:solidFill>
                  <a:schemeClr val="tx1"/>
                </a:solidFill>
                <a:effectLst/>
                <a:latin typeface="+mn-lt"/>
                <a:ea typeface="Calibri"/>
                <a:cs typeface="Calibri"/>
                <a:sym typeface="Calibri"/>
              </a:rPr>
              <a:t> [40] was?[38] </a:t>
            </a:r>
            <a:r>
              <a:rPr lang="en-GB" sz="1200" b="0" i="0" u="none" strike="noStrike" kern="1200" cap="none" baseline="0" dirty="0" err="1">
                <a:solidFill>
                  <a:schemeClr val="tx1"/>
                </a:solidFill>
                <a:effectLst/>
                <a:latin typeface="+mn-lt"/>
                <a:ea typeface="Calibri"/>
                <a:cs typeface="Calibri"/>
                <a:sym typeface="Calibri"/>
              </a:rPr>
              <a:t>Klasse</a:t>
            </a:r>
            <a:r>
              <a:rPr lang="en-GB" sz="1200" b="0" i="0" u="none" strike="noStrike" kern="1200" cap="none" baseline="0" dirty="0">
                <a:solidFill>
                  <a:schemeClr val="tx1"/>
                </a:solidFill>
                <a:effectLst/>
                <a:latin typeface="+mn-lt"/>
                <a:ea typeface="Calibri"/>
                <a:cs typeface="Calibri"/>
                <a:sym typeface="Calibri"/>
              </a:rPr>
              <a:t> [961] Mann [121] </a:t>
            </a:r>
            <a:r>
              <a:rPr lang="en-GB" sz="1200" b="0" i="0" u="none" strike="noStrike" kern="1200" cap="none" baseline="0" dirty="0" err="1">
                <a:solidFill>
                  <a:schemeClr val="tx1"/>
                </a:solidFill>
                <a:effectLst/>
                <a:latin typeface="+mn-lt"/>
                <a:ea typeface="Calibri"/>
                <a:cs typeface="Calibri"/>
                <a:sym typeface="Calibri"/>
              </a:rPr>
              <a:t>Paar</a:t>
            </a:r>
            <a:r>
              <a:rPr lang="en-GB" sz="1200" b="0" i="0" u="none" strike="noStrike" kern="1200" cap="none" baseline="0" dirty="0">
                <a:solidFill>
                  <a:schemeClr val="tx1"/>
                </a:solidFill>
                <a:effectLst/>
                <a:latin typeface="+mn-lt"/>
                <a:ea typeface="Calibri"/>
                <a:cs typeface="Calibri"/>
                <a:sym typeface="Calibri"/>
              </a:rPr>
              <a:t> [241] Tag [111] </a:t>
            </a:r>
            <a:r>
              <a:rPr lang="en-GB" sz="1200" b="0" i="0" u="none" strike="noStrike" kern="1200" cap="none" baseline="0" dirty="0" err="1">
                <a:solidFill>
                  <a:schemeClr val="tx1"/>
                </a:solidFill>
                <a:effectLst/>
                <a:latin typeface="+mn-lt"/>
                <a:ea typeface="Calibri"/>
                <a:cs typeface="Calibri"/>
                <a:sym typeface="Calibri"/>
              </a:rPr>
              <a:t>falsch</a:t>
            </a:r>
            <a:r>
              <a:rPr lang="en-GB" sz="1200" b="0" i="0" u="none" strike="noStrike" kern="1200" cap="none" baseline="0" dirty="0">
                <a:solidFill>
                  <a:schemeClr val="tx1"/>
                </a:solidFill>
                <a:effectLst/>
                <a:latin typeface="+mn-lt"/>
                <a:ea typeface="Calibri"/>
                <a:cs typeface="Calibri"/>
                <a:sym typeface="Calibri"/>
              </a:rPr>
              <a:t> [524] </a:t>
            </a:r>
            <a:r>
              <a:rPr lang="en-GB" sz="1200" b="0" i="0" u="none" strike="noStrike" kern="1200" cap="none" baseline="0" dirty="0" err="1">
                <a:solidFill>
                  <a:schemeClr val="tx1"/>
                </a:solidFill>
                <a:effectLst/>
                <a:latin typeface="+mn-lt"/>
                <a:ea typeface="Calibri"/>
                <a:cs typeface="Calibri"/>
                <a:sym typeface="Calibri"/>
              </a:rPr>
              <a:t>richtig</a:t>
            </a:r>
            <a:r>
              <a:rPr lang="en-GB" sz="1200" b="0" i="0" u="none" strike="noStrike" kern="1200" cap="none" baseline="0" dirty="0">
                <a:solidFill>
                  <a:schemeClr val="tx1"/>
                </a:solidFill>
                <a:effectLst/>
                <a:latin typeface="+mn-lt"/>
                <a:ea typeface="Calibri"/>
                <a:cs typeface="Calibri"/>
                <a:sym typeface="Calibri"/>
              </a:rPr>
              <a:t> [177] </a:t>
            </a:r>
            <a:r>
              <a:rPr lang="en-GB" sz="1200" b="0" i="0" u="none" strike="noStrike" kern="1200" cap="none" baseline="0" dirty="0" err="1">
                <a:solidFill>
                  <a:schemeClr val="tx1"/>
                </a:solidFill>
                <a:effectLst/>
                <a:latin typeface="+mn-lt"/>
                <a:ea typeface="Calibri"/>
                <a:cs typeface="Calibri"/>
                <a:sym typeface="Calibri"/>
              </a:rPr>
              <a:t>oder</a:t>
            </a:r>
            <a:r>
              <a:rPr lang="en-GB" sz="1200" b="0" i="0" u="none" strike="noStrike" kern="1200" cap="none" baseline="0" dirty="0">
                <a:solidFill>
                  <a:schemeClr val="tx1"/>
                </a:solidFill>
                <a:effectLst/>
                <a:latin typeface="+mn-lt"/>
                <a:ea typeface="Calibri"/>
                <a:cs typeface="Calibri"/>
                <a:sym typeface="Calibri"/>
              </a:rPr>
              <a:t> [35] ja1 [45] </a:t>
            </a:r>
            <a:r>
              <a:rPr lang="en-GB" sz="1200" b="0" i="0" u="none" strike="noStrike" kern="1200" cap="none" baseline="0" dirty="0" err="1">
                <a:solidFill>
                  <a:schemeClr val="tx1"/>
                </a:solidFill>
                <a:effectLst/>
                <a:latin typeface="+mn-lt"/>
                <a:ea typeface="Calibri"/>
                <a:cs typeface="Calibri"/>
                <a:sym typeface="Calibri"/>
              </a:rPr>
              <a:t>nein</a:t>
            </a:r>
            <a:r>
              <a:rPr lang="en-GB" sz="1200" b="0" i="0" u="none" strike="noStrike" kern="1200" cap="none" baseline="0" dirty="0">
                <a:solidFill>
                  <a:schemeClr val="tx1"/>
                </a:solidFill>
                <a:effectLst/>
                <a:latin typeface="+mn-lt"/>
                <a:ea typeface="Calibri"/>
                <a:cs typeface="Calibri"/>
                <a:sym typeface="Calibri"/>
              </a:rPr>
              <a:t> [148] </a:t>
            </a:r>
            <a:r>
              <a:rPr lang="en-GB" sz="1200" b="0" i="0" u="none" strike="noStrike" kern="1200" cap="none" baseline="0" dirty="0" err="1">
                <a:solidFill>
                  <a:schemeClr val="tx1"/>
                </a:solidFill>
                <a:effectLst/>
                <a:latin typeface="+mn-lt"/>
                <a:ea typeface="Calibri"/>
                <a:cs typeface="Calibri"/>
                <a:sym typeface="Calibri"/>
              </a:rPr>
              <a:t>nicht</a:t>
            </a:r>
            <a:r>
              <a:rPr lang="en-GB" sz="1200" b="0" i="0" u="none" strike="noStrike" kern="1200" cap="none" baseline="0" dirty="0">
                <a:solidFill>
                  <a:schemeClr val="tx1"/>
                </a:solidFill>
                <a:effectLst/>
                <a:latin typeface="+mn-lt"/>
                <a:ea typeface="Calibri"/>
                <a:cs typeface="Calibri"/>
                <a:sym typeface="Calibri"/>
              </a:rPr>
              <a:t> [11] </a:t>
            </a:r>
            <a:r>
              <a:rPr lang="en-GB" sz="1200" b="0" i="0" u="none" strike="noStrike" kern="1200" cap="none" baseline="0" dirty="0" err="1">
                <a:solidFill>
                  <a:schemeClr val="tx1"/>
                </a:solidFill>
                <a:effectLst/>
                <a:latin typeface="+mn-lt"/>
                <a:ea typeface="Calibri"/>
                <a:cs typeface="Calibri"/>
                <a:sym typeface="Calibri"/>
              </a:rPr>
              <a:t>Ist</a:t>
            </a:r>
            <a:r>
              <a:rPr lang="en-GB" sz="1200" b="0" i="0" u="none" strike="noStrike" kern="1200" cap="none" baseline="0" dirty="0">
                <a:solidFill>
                  <a:schemeClr val="tx1"/>
                </a:solidFill>
                <a:effectLst/>
                <a:latin typeface="+mn-lt"/>
                <a:ea typeface="Calibri"/>
                <a:cs typeface="Calibri"/>
                <a:sym typeface="Calibri"/>
              </a:rPr>
              <a:t> das </a:t>
            </a:r>
            <a:r>
              <a:rPr lang="en-GB" sz="1200" b="0" i="0" u="none" strike="noStrike" kern="1200" cap="none" baseline="0" dirty="0" err="1">
                <a:solidFill>
                  <a:schemeClr val="tx1"/>
                </a:solidFill>
                <a:effectLst/>
                <a:latin typeface="+mn-lt"/>
                <a:ea typeface="Calibri"/>
                <a:cs typeface="Calibri"/>
                <a:sym typeface="Calibri"/>
              </a:rPr>
              <a:t>klar</a:t>
            </a:r>
            <a:r>
              <a:rPr lang="en-GB" sz="1200" b="0" i="0" u="none" strike="noStrike" kern="1200" cap="none" baseline="0" dirty="0">
                <a:solidFill>
                  <a:schemeClr val="tx1"/>
                </a:solidFill>
                <a:effectLst/>
                <a:latin typeface="+mn-lt"/>
                <a:ea typeface="Calibri"/>
                <a:cs typeface="Calibri"/>
                <a:sym typeface="Calibri"/>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(two slides)</a:t>
            </a:r>
            <a:br>
              <a:rPr lang="en-GB" b="1" dirty="0"/>
            </a:br>
            <a:br>
              <a:rPr lang="en-GB" b="1" dirty="0"/>
            </a:br>
            <a:r>
              <a:rPr lang="en-GB" b="1" dirty="0"/>
              <a:t>Aim: </a:t>
            </a:r>
            <a:r>
              <a:rPr lang="en-GB" b="0" dirty="0"/>
              <a:t>To </a:t>
            </a:r>
            <a:r>
              <a:rPr lang="en-GB" b="0" baseline="0" dirty="0"/>
              <a:t>provide a reminder of the order and formation of sentence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This part is revisiting. Elicit the English for each German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a:t>
            </a:r>
            <a:r>
              <a:rPr lang="en-GB" baseline="0" dirty="0"/>
              <a:t> </a:t>
            </a:r>
            <a:r>
              <a:rPr lang="en-GB" b="0" i="0" baseline="0" dirty="0"/>
              <a:t>Move to the next slide.</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45529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aseline="0" dirty="0"/>
              <a:t> </a:t>
            </a:r>
            <a:r>
              <a:rPr lang="en-GB" b="0" i="0" baseline="0" dirty="0"/>
              <a:t>Teacher to pay special attention to the word order with adverbs, highlighting that a word-for-word translation from English will result in </a:t>
            </a:r>
            <a:r>
              <a:rPr lang="en-GB" b="1" i="0" baseline="0" dirty="0"/>
              <a:t>incorrect word order:</a:t>
            </a:r>
            <a:r>
              <a:rPr lang="en-GB" b="0" baseline="0" dirty="0"/>
              <a:t> if the sentence contains a </a:t>
            </a:r>
            <a:r>
              <a:rPr lang="en-GB" b="1" baseline="0" dirty="0"/>
              <a:t>time, manner </a:t>
            </a:r>
            <a:r>
              <a:rPr lang="en-GB" b="0" baseline="0" dirty="0"/>
              <a:t>or </a:t>
            </a:r>
            <a:r>
              <a:rPr lang="en-GB" b="1" baseline="0" dirty="0"/>
              <a:t>place</a:t>
            </a:r>
            <a:r>
              <a:rPr lang="en-GB" b="0" baseline="0" dirty="0"/>
              <a:t>, this must come </a:t>
            </a:r>
            <a:r>
              <a:rPr lang="en-GB" b="1" baseline="0" dirty="0"/>
              <a:t>after </a:t>
            </a:r>
            <a:r>
              <a:rPr lang="en-GB" b="0" baseline="0" dirty="0"/>
              <a:t>the verb and </a:t>
            </a:r>
            <a:r>
              <a:rPr lang="en-GB" b="1" baseline="0" dirty="0"/>
              <a:t>before</a:t>
            </a:r>
            <a:r>
              <a:rPr lang="en-GB" b="0" baseline="0" dirty="0"/>
              <a:t> the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At this point we are teaching the word order in a sentence with ONE adverb only.  We are not aiming to introduce the time, manner, place rule for multiple adverbs.</a:t>
            </a:r>
          </a:p>
          <a:p>
            <a:r>
              <a:rPr lang="en-GB" dirty="0"/>
              <a:t>3.</a:t>
            </a:r>
            <a:r>
              <a:rPr lang="en-GB" baseline="0" dirty="0"/>
              <a:t> </a:t>
            </a:r>
            <a:r>
              <a:rPr lang="en-GB" dirty="0"/>
              <a:t>Ensure students’ understanding</a:t>
            </a:r>
            <a:r>
              <a:rPr lang="en-GB" baseline="0" dirty="0"/>
              <a:t> at each stage.</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92785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b="1" dirty="0"/>
            </a:br>
            <a:br>
              <a:rPr lang="en-GB" b="1" dirty="0"/>
            </a:br>
            <a:r>
              <a:rPr lang="en-GB" b="1" dirty="0"/>
              <a:t>Aim: </a:t>
            </a:r>
            <a:r>
              <a:rPr lang="en-GB" b="0" dirty="0"/>
              <a:t>To practise using correct word order in sentence</a:t>
            </a:r>
            <a:r>
              <a:rPr lang="en-GB" b="0" baseline="0" dirty="0"/>
              <a:t> formation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rearrange the jigsaw pieces to produce sentences with correct word order. </a:t>
            </a:r>
            <a:r>
              <a:rPr lang="en-GB" b="0" dirty="0"/>
              <a:t>Teacher</a:t>
            </a:r>
            <a:r>
              <a:rPr lang="en-GB" b="0" baseline="0" dirty="0"/>
              <a:t> to remind students to think about </a:t>
            </a:r>
            <a:r>
              <a:rPr lang="en-GB" b="1" baseline="0" dirty="0"/>
              <a:t>word order </a:t>
            </a:r>
            <a:r>
              <a:rPr lang="en-GB" b="0" baseline="0" dirty="0"/>
              <a:t>and </a:t>
            </a:r>
            <a:r>
              <a:rPr lang="en-GB" b="1" baseline="0" dirty="0"/>
              <a:t>verb endings.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a:t>
            </a:r>
            <a:r>
              <a:rPr lang="en-GB" baseline="0" dirty="0"/>
              <a:t> the answers piece by piece.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teachers may want to model the thinking with this first sentence and hand over to students to work independently on the 2</a:t>
            </a:r>
            <a:r>
              <a:rPr lang="en-GB" b="0" baseline="30000" dirty="0"/>
              <a:t>nd</a:t>
            </a:r>
            <a:r>
              <a:rPr lang="en-GB" b="0" baseline="0" dirty="0"/>
              <a:t>.</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48213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64537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b="0" baseline="0"/>
              <a:t>To revisit the topic of word order in questions.</a:t>
            </a:r>
            <a:endParaRPr lang="en-GB" b="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Draw attention to word order: VSO for closed questions, Question word + VSO or VO for open questions. </a:t>
            </a:r>
            <a:r>
              <a:rPr lang="en-GB" b="0" i="0" baseline="0"/>
              <a:t>Teacher to pay special attention to the word order with adverbs, highlighting that a word-for-word translation from English will result in </a:t>
            </a:r>
            <a:r>
              <a:rPr lang="en-GB" b="1" i="0" baseline="0"/>
              <a:t>incorrect word order.</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t>
            </a:r>
            <a:r>
              <a:rPr lang="en-GB"/>
              <a:t>Ensure students’ understanding</a:t>
            </a:r>
            <a:r>
              <a:rPr lang="en-GB" baseline="0"/>
              <a:t> at each stage. </a:t>
            </a:r>
            <a:r>
              <a:rPr lang="en-GB" b="0" baseline="0"/>
              <a:t>Animations allow teachers to elicit the </a:t>
            </a:r>
            <a:r>
              <a:rPr lang="en-GB" b="0" i="1" baseline="0"/>
              <a:t>du</a:t>
            </a:r>
            <a:r>
              <a:rPr lang="en-GB" b="0" i="0" baseline="0"/>
              <a:t> and </a:t>
            </a:r>
            <a:r>
              <a:rPr lang="en-GB" b="0" i="1" baseline="0"/>
              <a:t>er/sie</a:t>
            </a:r>
            <a:r>
              <a:rPr lang="en-GB" b="0" i="0" baseline="0"/>
              <a:t> forms of the sentences, as well as the English translations.</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31528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b="1" dirty="0"/>
            </a:br>
            <a:br>
              <a:rPr lang="en-GB" b="1" dirty="0"/>
            </a:br>
            <a:r>
              <a:rPr lang="en-GB" b="1" dirty="0"/>
              <a:t>Aim: </a:t>
            </a:r>
            <a:r>
              <a:rPr lang="en-GB" b="0" dirty="0"/>
              <a:t>To practise using correct word order in sentence</a:t>
            </a:r>
            <a:r>
              <a:rPr lang="en-GB" b="0" baseline="0" dirty="0"/>
              <a:t> formation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rearrange the jigsaw pieces to produce sentences with correct word order. </a:t>
            </a:r>
            <a:r>
              <a:rPr lang="en-GB" b="0" dirty="0"/>
              <a:t>Teacher</a:t>
            </a:r>
            <a:r>
              <a:rPr lang="en-GB" b="0" baseline="0" dirty="0"/>
              <a:t> to remind students to think about </a:t>
            </a:r>
            <a:r>
              <a:rPr lang="en-GB" b="1" baseline="0" dirty="0"/>
              <a:t>word order </a:t>
            </a:r>
            <a:r>
              <a:rPr lang="en-GB" b="0" baseline="0" dirty="0"/>
              <a:t>and </a:t>
            </a:r>
            <a:r>
              <a:rPr lang="en-GB" b="1" baseline="0" dirty="0"/>
              <a:t>verb endings.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a:t>
            </a:r>
            <a:r>
              <a:rPr lang="en-GB" baseline="0" dirty="0"/>
              <a:t> the answers piece by piece.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teachers may want to model the thinking with this first sentence and hand over to students to work independently on the 2</a:t>
            </a:r>
            <a:r>
              <a:rPr lang="en-GB" b="0" baseline="30000" dirty="0"/>
              <a:t>nd</a:t>
            </a:r>
            <a:r>
              <a:rPr lang="en-GB" b="0" baseline="0" dirty="0"/>
              <a:t>.</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79159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81854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10 minutes (two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hangingPunct="0"/>
            <a:r>
              <a:rPr lang="en-GB" b="1" dirty="0"/>
              <a:t>Aim: </a:t>
            </a:r>
            <a:r>
              <a:rPr lang="en-GB" b="0" dirty="0"/>
              <a:t>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distinguishing between the first and third person singular forms of verbs (listening).</a:t>
            </a:r>
          </a:p>
          <a:p>
            <a:pPr hangingPunct="0"/>
            <a:endParaRPr lang="en-US" sz="1200" b="1" kern="1200" baseline="0" dirty="0">
              <a:solidFill>
                <a:schemeClr val="tx1"/>
              </a:solidFill>
              <a:effectLst/>
              <a:latin typeface="+mn-lt"/>
              <a:ea typeface="+mn-ea"/>
              <a:cs typeface="+mn-cs"/>
            </a:endParaRPr>
          </a:p>
          <a:p>
            <a:r>
              <a:rPr lang="en-GB" b="1" dirty="0"/>
              <a:t>Procedure:</a:t>
            </a:r>
            <a:br>
              <a:rPr lang="en-GB" dirty="0"/>
            </a:br>
            <a:r>
              <a:rPr lang="en-GB" dirty="0"/>
              <a:t>1. </a:t>
            </a:r>
            <a:r>
              <a:rPr lang="en-GB" sz="1200" b="0" kern="1200" baseline="0" dirty="0">
                <a:solidFill>
                  <a:schemeClr val="tx1"/>
                </a:solidFill>
                <a:effectLst/>
                <a:latin typeface="+mn-lt"/>
                <a:ea typeface="+mn-ea"/>
                <a:cs typeface="+mn-cs"/>
              </a:rPr>
              <a:t>Audio plays on clicking the button on the top right. Students hear a full dialogue rather than individual sentences. </a:t>
            </a:r>
            <a:r>
              <a:rPr lang="en-GB" sz="1200" b="1" kern="1200" baseline="0" dirty="0">
                <a:solidFill>
                  <a:schemeClr val="tx1"/>
                </a:solidFill>
                <a:effectLst/>
                <a:latin typeface="+mn-lt"/>
                <a:ea typeface="+mn-ea"/>
                <a:cs typeface="+mn-cs"/>
              </a:rPr>
              <a:t>Pronouns are obscured </a:t>
            </a:r>
            <a:r>
              <a:rPr lang="en-GB" sz="1200" b="0" kern="1200" baseline="0" dirty="0">
                <a:solidFill>
                  <a:schemeClr val="tx1"/>
                </a:solidFill>
                <a:effectLst/>
                <a:latin typeface="+mn-lt"/>
                <a:ea typeface="+mn-ea"/>
                <a:cs typeface="+mn-cs"/>
              </a:rPr>
              <a:t>so students must listen to the verb ending to decide who is doing what. The dialogue contains negated verbs as well as some red herrings, so students will need to listen carefully to the context to understand the meaning. They may need to hear the audio two or three times.</a:t>
            </a:r>
          </a:p>
          <a:p>
            <a:r>
              <a:rPr lang="en-GB" dirty="0"/>
              <a:t>2.</a:t>
            </a:r>
            <a:r>
              <a:rPr lang="en-GB" baseline="0" dirty="0"/>
              <a:t> </a:t>
            </a:r>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can complete the exercise by sketching a 2x4 grid in their workbooks, and writing </a:t>
            </a:r>
            <a:r>
              <a:rPr lang="en-GB" sz="1200" b="1" kern="1200" baseline="0" dirty="0">
                <a:solidFill>
                  <a:schemeClr val="tx1"/>
                </a:solidFill>
                <a:effectLst/>
                <a:latin typeface="+mn-lt"/>
                <a:ea typeface="+mn-ea"/>
                <a:cs typeface="+mn-cs"/>
              </a:rPr>
              <a:t>M</a:t>
            </a:r>
            <a:r>
              <a:rPr lang="en-GB" sz="1200" b="0" kern="1200" baseline="0" dirty="0">
                <a:solidFill>
                  <a:schemeClr val="tx1"/>
                </a:solidFill>
                <a:effectLst/>
                <a:latin typeface="+mn-lt"/>
                <a:ea typeface="+mn-ea"/>
                <a:cs typeface="+mn-cs"/>
              </a:rPr>
              <a:t> or </a:t>
            </a:r>
            <a:r>
              <a:rPr lang="en-GB" sz="1200" b="1" kern="1200" baseline="0" dirty="0">
                <a:solidFill>
                  <a:schemeClr val="tx1"/>
                </a:solidFill>
                <a:effectLst/>
                <a:latin typeface="+mn-lt"/>
                <a:ea typeface="+mn-ea"/>
                <a:cs typeface="+mn-cs"/>
              </a:rPr>
              <a:t>W</a:t>
            </a:r>
            <a:r>
              <a:rPr lang="en-GB" sz="1200" b="0" kern="1200" baseline="0" dirty="0">
                <a:solidFill>
                  <a:schemeClr val="tx1"/>
                </a:solidFill>
                <a:effectLst/>
                <a:latin typeface="+mn-lt"/>
                <a:ea typeface="+mn-ea"/>
                <a:cs typeface="+mn-cs"/>
              </a:rPr>
              <a:t> in each square.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 Click to advance to the next slide, which displays</a:t>
            </a:r>
            <a:r>
              <a:rPr lang="en-GB" b="0" i="0" baseline="0" dirty="0"/>
              <a:t> the answers.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students</a:t>
            </a:r>
            <a:r>
              <a:rPr lang="en-GB" b="0" baseline="0" dirty="0"/>
              <a:t> learned </a:t>
            </a:r>
            <a:r>
              <a:rPr lang="en-GB" b="0" i="1" baseline="0" dirty="0"/>
              <a:t>die </a:t>
            </a:r>
            <a:r>
              <a:rPr lang="en-GB" b="0" i="1" baseline="0" dirty="0" err="1"/>
              <a:t>Frage</a:t>
            </a:r>
            <a:r>
              <a:rPr lang="en-GB" b="0" i="1" baseline="0" dirty="0"/>
              <a:t> </a:t>
            </a:r>
            <a:r>
              <a:rPr lang="en-GB" b="0" baseline="0" dirty="0"/>
              <a:t>in 1.1.6 Explain that </a:t>
            </a:r>
            <a:r>
              <a:rPr lang="en-GB" i="1" dirty="0" err="1">
                <a:solidFill>
                  <a:schemeClr val="accent1">
                    <a:lumMod val="50000"/>
                  </a:schemeClr>
                </a:solidFill>
              </a:rPr>
              <a:t>Fragen</a:t>
            </a:r>
            <a:r>
              <a:rPr lang="en-GB" i="1" dirty="0">
                <a:solidFill>
                  <a:schemeClr val="accent1">
                    <a:lumMod val="50000"/>
                  </a:schemeClr>
                </a:solidFill>
              </a:rPr>
              <a:t> </a:t>
            </a:r>
            <a:r>
              <a:rPr lang="en-GB" b="0" baseline="0" dirty="0"/>
              <a:t>is the plural form. Students will learn plural rules in two weeks’ time.</a:t>
            </a:r>
            <a:r>
              <a:rPr lang="en-GB" b="0" i="1" baseline="0" dirty="0"/>
              <a:t> Ach so!</a:t>
            </a:r>
            <a:r>
              <a:rPr lang="en-GB" b="0" i="0" baseline="0" dirty="0"/>
              <a:t> can be introduced as a conversational filler to mean ‘right!’ ‘okay!’ ‘I see!’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Transcript:</a:t>
            </a:r>
          </a:p>
          <a:p>
            <a:r>
              <a:rPr lang="en-GB" sz="1200" kern="1200" dirty="0">
                <a:solidFill>
                  <a:schemeClr val="tx1"/>
                </a:solidFill>
                <a:effectLst/>
                <a:latin typeface="+mn-lt"/>
                <a:ea typeface="+mn-ea"/>
                <a:cs typeface="+mn-cs"/>
              </a:rPr>
              <a:t>PHONE RINGS</a:t>
            </a:r>
          </a:p>
          <a:p>
            <a:r>
              <a:rPr lang="en-GB" sz="1200" kern="1200" dirty="0">
                <a:solidFill>
                  <a:schemeClr val="tx1"/>
                </a:solidFill>
                <a:effectLst/>
                <a:latin typeface="+mn-lt"/>
                <a:ea typeface="+mn-ea"/>
                <a:cs typeface="+mn-cs"/>
              </a:rPr>
              <a:t>Mia: Hallo?</a:t>
            </a:r>
          </a:p>
          <a:p>
            <a:r>
              <a:rPr lang="en-GB" sz="1200" kern="1200" dirty="0">
                <a:solidFill>
                  <a:schemeClr val="tx1"/>
                </a:solidFill>
                <a:effectLst/>
                <a:latin typeface="+mn-lt"/>
                <a:ea typeface="+mn-ea"/>
                <a:cs typeface="+mn-cs"/>
              </a:rPr>
              <a:t>Oma: Hallo Mia!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Oma.</a:t>
            </a:r>
          </a:p>
          <a:p>
            <a:r>
              <a:rPr lang="en-GB" sz="1200" kern="1200" dirty="0">
                <a:solidFill>
                  <a:schemeClr val="tx1"/>
                </a:solidFill>
                <a:effectLst/>
                <a:latin typeface="+mn-lt"/>
                <a:ea typeface="+mn-ea"/>
                <a:cs typeface="+mn-cs"/>
              </a:rPr>
              <a:t>Mia: Hallo Oma! Wie </a:t>
            </a:r>
            <a:r>
              <a:rPr lang="en-GB" sz="1200" kern="1200" dirty="0" err="1">
                <a:solidFill>
                  <a:schemeClr val="tx1"/>
                </a:solidFill>
                <a:effectLst/>
                <a:latin typeface="+mn-lt"/>
                <a:ea typeface="+mn-ea"/>
                <a:cs typeface="+mn-cs"/>
              </a:rPr>
              <a:t>gehts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Oma:</a:t>
            </a:r>
            <a:r>
              <a:rPr lang="en-GB" sz="1200" kern="1200" baseline="0" dirty="0">
                <a:solidFill>
                  <a:schemeClr val="tx1"/>
                </a:solidFill>
                <a:effectLst/>
                <a:latin typeface="+mn-lt"/>
                <a:ea typeface="+mn-ea"/>
                <a:cs typeface="+mn-cs"/>
              </a:rPr>
              <a:t> Gut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machst</a:t>
            </a:r>
            <a:r>
              <a:rPr lang="en-GB" sz="1200" kern="1200" dirty="0">
                <a:solidFill>
                  <a:schemeClr val="tx1"/>
                </a:solidFill>
                <a:effectLst/>
                <a:latin typeface="+mn-lt"/>
                <a:ea typeface="+mn-ea"/>
                <a:cs typeface="+mn-cs"/>
              </a:rPr>
              <a:t> du? Und was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Wolfgang?</a:t>
            </a:r>
          </a:p>
          <a:p>
            <a:r>
              <a:rPr lang="en-GB" sz="1200" kern="1200" dirty="0">
                <a:solidFill>
                  <a:schemeClr val="tx1"/>
                </a:solidFill>
                <a:effectLst/>
                <a:latin typeface="+mn-lt"/>
                <a:ea typeface="+mn-ea"/>
                <a:cs typeface="+mn-cs"/>
              </a:rPr>
              <a:t>Mia: [beep]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Frisbee und [beep] </a:t>
            </a:r>
            <a:r>
              <a:rPr lang="en-GB" sz="1200" kern="1200" dirty="0" err="1">
                <a:solidFill>
                  <a:schemeClr val="tx1"/>
                </a:solidFill>
                <a:effectLst/>
                <a:latin typeface="+mn-lt"/>
                <a:ea typeface="+mn-ea"/>
                <a:cs typeface="+mn-cs"/>
              </a:rPr>
              <a:t>spiele</a:t>
            </a:r>
            <a:r>
              <a:rPr lang="en-GB" sz="1200" kern="1200" dirty="0">
                <a:solidFill>
                  <a:schemeClr val="tx1"/>
                </a:solidFill>
                <a:effectLst/>
                <a:latin typeface="+mn-lt"/>
                <a:ea typeface="+mn-ea"/>
                <a:cs typeface="+mn-cs"/>
              </a:rPr>
              <a:t> Computer. </a:t>
            </a:r>
          </a:p>
          <a:p>
            <a:r>
              <a:rPr lang="en-GB" sz="1200" kern="1200" dirty="0">
                <a:solidFill>
                  <a:schemeClr val="tx1"/>
                </a:solidFill>
                <a:effectLst/>
                <a:latin typeface="+mn-lt"/>
                <a:ea typeface="+mn-ea"/>
                <a:cs typeface="+mn-cs"/>
              </a:rPr>
              <a:t>Oma: Was?!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Garten?</a:t>
            </a:r>
          </a:p>
          <a:p>
            <a:r>
              <a:rPr lang="en-GB" sz="1200" kern="1200" dirty="0">
                <a:solidFill>
                  <a:schemeClr val="tx1"/>
                </a:solidFill>
                <a:effectLst/>
                <a:latin typeface="+mn-lt"/>
                <a:ea typeface="+mn-ea"/>
                <a:cs typeface="+mn-cs"/>
              </a:rPr>
              <a:t>Mia: [beep]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Garten. [beep] </a:t>
            </a:r>
            <a:r>
              <a:rPr lang="en-GB" sz="1200" kern="1200" dirty="0" err="1">
                <a:solidFill>
                  <a:schemeClr val="tx1"/>
                </a:solidFill>
                <a:effectLst/>
                <a:latin typeface="+mn-lt"/>
                <a:ea typeface="+mn-ea"/>
                <a:cs typeface="+mn-cs"/>
              </a:rPr>
              <a:t>sitze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Zimmer.</a:t>
            </a:r>
          </a:p>
          <a:p>
            <a:r>
              <a:rPr lang="en-GB" sz="1200" kern="1200" dirty="0">
                <a:solidFill>
                  <a:schemeClr val="tx1"/>
                </a:solidFill>
                <a:effectLst/>
                <a:latin typeface="+mn-lt"/>
                <a:ea typeface="+mn-ea"/>
                <a:cs typeface="+mn-cs"/>
              </a:rPr>
              <a:t>Oma: Du </a:t>
            </a:r>
            <a:r>
              <a:rPr lang="en-GB" sz="1200" kern="1200" dirty="0" err="1">
                <a:solidFill>
                  <a:schemeClr val="tx1"/>
                </a:solidFill>
                <a:effectLst/>
                <a:latin typeface="+mn-lt"/>
                <a:ea typeface="+mn-ea"/>
                <a:cs typeface="+mn-cs"/>
              </a:rPr>
              <a:t>machst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Hausaufgaben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wahr</a:t>
            </a:r>
            <a:r>
              <a:rPr lang="en-GB" sz="1200" kern="1200" dirty="0">
                <a:solidFill>
                  <a:schemeClr val="tx1"/>
                </a:solidFill>
                <a:effectLst/>
                <a:latin typeface="+mn-lt"/>
                <a:ea typeface="+mn-ea"/>
                <a:cs typeface="+mn-cs"/>
              </a:rPr>
              <a:t>? Und Wolfgang?</a:t>
            </a:r>
          </a:p>
          <a:p>
            <a:r>
              <a:rPr lang="en-GB" sz="1200" kern="1200" dirty="0">
                <a:solidFill>
                  <a:schemeClr val="tx1"/>
                </a:solidFill>
                <a:effectLst/>
                <a:latin typeface="+mn-lt"/>
                <a:ea typeface="+mn-ea"/>
                <a:cs typeface="+mn-cs"/>
              </a:rPr>
              <a:t>Mia: [beep]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eine </a:t>
            </a:r>
            <a:r>
              <a:rPr lang="en-GB" sz="1200" kern="1200" dirty="0" err="1">
                <a:solidFill>
                  <a:schemeClr val="tx1"/>
                </a:solidFill>
                <a:effectLst/>
                <a:latin typeface="+mn-lt"/>
                <a:ea typeface="+mn-ea"/>
                <a:cs typeface="+mn-cs"/>
              </a:rPr>
              <a:t>Matheaufgabe</a:t>
            </a:r>
            <a:r>
              <a:rPr lang="en-GB" sz="1200" kern="1200" dirty="0">
                <a:solidFill>
                  <a:schemeClr val="tx1"/>
                </a:solidFill>
                <a:effectLst/>
                <a:latin typeface="+mn-lt"/>
                <a:ea typeface="+mn-ea"/>
                <a:cs typeface="+mn-cs"/>
              </a:rPr>
              <a:t>. [beep] hat</a:t>
            </a:r>
            <a:r>
              <a:rPr lang="en-GB" sz="1200" kern="1200" baseline="0" dirty="0">
                <a:solidFill>
                  <a:schemeClr val="tx1"/>
                </a:solidFill>
                <a:effectLst/>
                <a:latin typeface="+mn-lt"/>
                <a:ea typeface="+mn-ea"/>
                <a:cs typeface="+mn-cs"/>
              </a:rPr>
              <a:t> 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Englischaufgabe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Oma: Ach so! </a:t>
            </a:r>
            <a:r>
              <a:rPr lang="en-GB" sz="1200" kern="1200" dirty="0" err="1">
                <a:solidFill>
                  <a:schemeClr val="tx1"/>
                </a:solidFill>
                <a:effectLst/>
                <a:latin typeface="+mn-lt"/>
                <a:ea typeface="+mn-ea"/>
                <a:cs typeface="+mn-cs"/>
              </a:rPr>
              <a:t>Putzt</a:t>
            </a:r>
            <a:r>
              <a:rPr lang="en-GB" sz="1200" kern="1200" dirty="0">
                <a:solidFill>
                  <a:schemeClr val="tx1"/>
                </a:solidFill>
                <a:effectLst/>
                <a:latin typeface="+mn-lt"/>
                <a:ea typeface="+mn-ea"/>
                <a:cs typeface="+mn-cs"/>
              </a:rPr>
              <a:t> Wolfgang den Boden?</a:t>
            </a:r>
          </a:p>
          <a:p>
            <a:r>
              <a:rPr lang="en-GB" sz="1200" kern="1200" dirty="0">
                <a:solidFill>
                  <a:schemeClr val="tx1"/>
                </a:solidFill>
                <a:effectLst/>
                <a:latin typeface="+mn-lt"/>
                <a:ea typeface="+mn-ea"/>
                <a:cs typeface="+mn-cs"/>
              </a:rPr>
              <a:t>Mia: Ich </a:t>
            </a:r>
            <a:r>
              <a:rPr lang="en-GB" sz="1200" kern="1200" dirty="0" err="1">
                <a:solidFill>
                  <a:schemeClr val="tx1"/>
                </a:solidFill>
                <a:effectLst/>
                <a:latin typeface="+mn-lt"/>
                <a:ea typeface="+mn-ea"/>
                <a:cs typeface="+mn-cs"/>
              </a:rPr>
              <a:t>weiß</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[beep] </a:t>
            </a:r>
            <a:r>
              <a:rPr lang="en-GB" sz="1200" kern="1200" dirty="0" err="1">
                <a:solidFill>
                  <a:schemeClr val="tx1"/>
                </a:solidFill>
                <a:effectLst/>
                <a:latin typeface="+mn-lt"/>
                <a:ea typeface="+mn-ea"/>
                <a:cs typeface="+mn-cs"/>
              </a:rPr>
              <a:t>putze</a:t>
            </a:r>
            <a:r>
              <a:rPr lang="en-GB" sz="1200" kern="1200" dirty="0">
                <a:solidFill>
                  <a:schemeClr val="tx1"/>
                </a:solidFill>
                <a:effectLst/>
                <a:latin typeface="+mn-lt"/>
                <a:ea typeface="+mn-ea"/>
                <a:cs typeface="+mn-cs"/>
              </a:rPr>
              <a:t> das Auto. [beep] </a:t>
            </a:r>
            <a:r>
              <a:rPr lang="en-GB" sz="1200" kern="1200" dirty="0" err="1">
                <a:solidFill>
                  <a:schemeClr val="tx1"/>
                </a:solidFill>
                <a:effectLst/>
                <a:latin typeface="+mn-lt"/>
                <a:ea typeface="+mn-ea"/>
                <a:cs typeface="+mn-cs"/>
              </a:rPr>
              <a:t>kocht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Spagetti</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Oma: Okay, ich </a:t>
            </a:r>
            <a:r>
              <a:rPr lang="en-GB" sz="1200" kern="1200" dirty="0" err="1">
                <a:solidFill>
                  <a:schemeClr val="tx1"/>
                </a:solidFill>
                <a:effectLst/>
                <a:latin typeface="+mn-lt"/>
                <a:ea typeface="+mn-ea"/>
                <a:cs typeface="+mn-cs"/>
              </a:rPr>
              <a:t>verstehe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048174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dirty="0"/>
              <a:t>Aim: </a:t>
            </a:r>
            <a:r>
              <a:rPr lang="en-GB" b="0" dirty="0"/>
              <a:t>To </a:t>
            </a:r>
            <a:r>
              <a:rPr lang="en-US" sz="1200" b="0" kern="1200" baseline="0" dirty="0">
                <a:solidFill>
                  <a:schemeClr val="tx1"/>
                </a:solidFill>
                <a:effectLst/>
                <a:latin typeface="+mn-lt"/>
                <a:ea typeface="+mn-ea"/>
                <a:cs typeface="+mn-cs"/>
              </a:rPr>
              <a:t>provide the answers to the exercise on the previous slide.</a:t>
            </a:r>
          </a:p>
          <a:p>
            <a:pPr hangingPunct="0"/>
            <a:endParaRPr lang="en-US" sz="1200" b="1" kern="1200" baseline="0" dirty="0">
              <a:solidFill>
                <a:schemeClr val="tx1"/>
              </a:solidFill>
              <a:effectLst/>
              <a:latin typeface="+mn-lt"/>
              <a:ea typeface="+mn-ea"/>
              <a:cs typeface="+mn-cs"/>
            </a:endParaRPr>
          </a:p>
          <a:p>
            <a:r>
              <a:rPr lang="en-GB" b="1" dirty="0"/>
              <a:t>Procedure:</a:t>
            </a:r>
            <a:br>
              <a:rPr lang="en-GB" dirty="0"/>
            </a:br>
            <a:r>
              <a:rPr lang="en-GB" dirty="0"/>
              <a:t>1. </a:t>
            </a:r>
            <a:r>
              <a:rPr lang="en-GB" sz="1200" b="0" kern="1200" baseline="0" dirty="0">
                <a:solidFill>
                  <a:schemeClr val="tx1"/>
                </a:solidFill>
                <a:effectLst/>
                <a:latin typeface="+mn-lt"/>
                <a:ea typeface="+mn-ea"/>
                <a:cs typeface="+mn-cs"/>
              </a:rPr>
              <a:t>Audio plays on clicking the button on the top right. Students hear the full </a:t>
            </a:r>
            <a:r>
              <a:rPr lang="en-GB" b="0" dirty="0"/>
              <a:t>audio this time (i.e. </a:t>
            </a:r>
            <a:r>
              <a:rPr lang="en-GB" b="1" dirty="0"/>
              <a:t>including pronouns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a:t>
            </a:r>
            <a:r>
              <a:rPr lang="en-GB" b="0" dirty="0"/>
              <a:t>Teacher uses questions in the third person to elicit answers from students: ‘</a:t>
            </a:r>
            <a:r>
              <a:rPr lang="en-GB" b="0" i="1" dirty="0" err="1"/>
              <a:t>Wer</a:t>
            </a:r>
            <a:r>
              <a:rPr lang="en-GB" b="0" i="1" dirty="0"/>
              <a:t> </a:t>
            </a:r>
            <a:r>
              <a:rPr lang="en-GB" b="0" i="1" dirty="0" err="1"/>
              <a:t>spielt</a:t>
            </a:r>
            <a:r>
              <a:rPr lang="en-GB" b="0" i="1" dirty="0"/>
              <a:t> Tennis? Wolfgang</a:t>
            </a:r>
            <a:r>
              <a:rPr lang="en-GB" b="0" i="1" baseline="0" dirty="0"/>
              <a:t> </a:t>
            </a:r>
            <a:r>
              <a:rPr lang="en-GB" b="0" i="1" baseline="0" dirty="0" err="1"/>
              <a:t>spielt</a:t>
            </a:r>
            <a:r>
              <a:rPr lang="en-GB" b="0" i="1" baseline="0" dirty="0"/>
              <a:t> Tennis</a:t>
            </a:r>
            <a:r>
              <a:rPr lang="en-GB" b="0" i="1" dirty="0"/>
              <a:t>…</a:t>
            </a:r>
            <a:r>
              <a:rPr lang="en-GB" b="0" i="0" dirty="0"/>
              <a:t>’ etc.</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 Click to display</a:t>
            </a:r>
            <a:r>
              <a:rPr lang="en-GB" b="0" i="0" baseline="0" dirty="0"/>
              <a:t> the answers one by one.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Transcript:</a:t>
            </a:r>
          </a:p>
          <a:p>
            <a:r>
              <a:rPr lang="en-GB" sz="1200" kern="1200" dirty="0">
                <a:solidFill>
                  <a:schemeClr val="tx1"/>
                </a:solidFill>
                <a:effectLst/>
                <a:latin typeface="+mn-lt"/>
                <a:ea typeface="+mn-ea"/>
                <a:cs typeface="+mn-cs"/>
              </a:rPr>
              <a:t>PHONE RINGS</a:t>
            </a:r>
          </a:p>
          <a:p>
            <a:r>
              <a:rPr lang="en-GB" sz="1200" kern="1200" dirty="0">
                <a:solidFill>
                  <a:schemeClr val="tx1"/>
                </a:solidFill>
                <a:effectLst/>
                <a:latin typeface="+mn-lt"/>
                <a:ea typeface="+mn-ea"/>
                <a:cs typeface="+mn-cs"/>
              </a:rPr>
              <a:t>Mia: Hallo?</a:t>
            </a:r>
          </a:p>
          <a:p>
            <a:r>
              <a:rPr lang="en-GB" sz="1200" kern="1200" dirty="0">
                <a:solidFill>
                  <a:schemeClr val="tx1"/>
                </a:solidFill>
                <a:effectLst/>
                <a:latin typeface="+mn-lt"/>
                <a:ea typeface="+mn-ea"/>
                <a:cs typeface="+mn-cs"/>
              </a:rPr>
              <a:t>Oma: Hallo Mia!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Oma.</a:t>
            </a:r>
          </a:p>
          <a:p>
            <a:r>
              <a:rPr lang="en-GB" sz="1200" kern="1200" dirty="0">
                <a:solidFill>
                  <a:schemeClr val="tx1"/>
                </a:solidFill>
                <a:effectLst/>
                <a:latin typeface="+mn-lt"/>
                <a:ea typeface="+mn-ea"/>
                <a:cs typeface="+mn-cs"/>
              </a:rPr>
              <a:t>Mia: Hallo Oma! Wie </a:t>
            </a:r>
            <a:r>
              <a:rPr lang="en-GB" sz="1200" kern="1200" dirty="0" err="1">
                <a:solidFill>
                  <a:schemeClr val="tx1"/>
                </a:solidFill>
                <a:effectLst/>
                <a:latin typeface="+mn-lt"/>
                <a:ea typeface="+mn-ea"/>
                <a:cs typeface="+mn-cs"/>
              </a:rPr>
              <a:t>gehts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Oma: G</a:t>
            </a:r>
            <a:r>
              <a:rPr lang="en-GB" sz="1200" kern="1200" baseline="0" dirty="0">
                <a:solidFill>
                  <a:schemeClr val="tx1"/>
                </a:solidFill>
                <a:effectLst/>
                <a:latin typeface="+mn-lt"/>
                <a:ea typeface="+mn-ea"/>
                <a:cs typeface="+mn-cs"/>
              </a:rPr>
              <a:t>ut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machst</a:t>
            </a:r>
            <a:r>
              <a:rPr lang="en-GB" sz="1200" kern="1200" dirty="0">
                <a:solidFill>
                  <a:schemeClr val="tx1"/>
                </a:solidFill>
                <a:effectLst/>
                <a:latin typeface="+mn-lt"/>
                <a:ea typeface="+mn-ea"/>
                <a:cs typeface="+mn-cs"/>
              </a:rPr>
              <a:t> du? Und was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Wolfgang?</a:t>
            </a:r>
          </a:p>
          <a:p>
            <a:r>
              <a:rPr lang="en-GB" sz="1200" kern="1200" dirty="0">
                <a:solidFill>
                  <a:schemeClr val="tx1"/>
                </a:solidFill>
                <a:effectLst/>
                <a:latin typeface="+mn-lt"/>
                <a:ea typeface="+mn-ea"/>
                <a:cs typeface="+mn-cs"/>
              </a:rPr>
              <a:t>Mia: Wolfgang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Frisbee und ich </a:t>
            </a:r>
            <a:r>
              <a:rPr lang="en-GB" sz="1200" kern="1200" dirty="0" err="1">
                <a:solidFill>
                  <a:schemeClr val="tx1"/>
                </a:solidFill>
                <a:effectLst/>
                <a:latin typeface="+mn-lt"/>
                <a:ea typeface="+mn-ea"/>
                <a:cs typeface="+mn-cs"/>
              </a:rPr>
              <a:t>spiele</a:t>
            </a:r>
            <a:r>
              <a:rPr lang="en-GB" sz="1200" kern="1200" dirty="0">
                <a:solidFill>
                  <a:schemeClr val="tx1"/>
                </a:solidFill>
                <a:effectLst/>
                <a:latin typeface="+mn-lt"/>
                <a:ea typeface="+mn-ea"/>
                <a:cs typeface="+mn-cs"/>
              </a:rPr>
              <a:t> Computer. </a:t>
            </a:r>
          </a:p>
          <a:p>
            <a:r>
              <a:rPr lang="en-GB" sz="1200" kern="1200" dirty="0">
                <a:solidFill>
                  <a:schemeClr val="tx1"/>
                </a:solidFill>
                <a:effectLst/>
                <a:latin typeface="+mn-lt"/>
                <a:ea typeface="+mn-ea"/>
                <a:cs typeface="+mn-cs"/>
              </a:rPr>
              <a:t>Oma: Was?!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Garten?</a:t>
            </a:r>
          </a:p>
          <a:p>
            <a:r>
              <a:rPr lang="en-GB" sz="1200" kern="1200" dirty="0">
                <a:solidFill>
                  <a:schemeClr val="tx1"/>
                </a:solidFill>
                <a:effectLst/>
                <a:latin typeface="+mn-lt"/>
                <a:ea typeface="+mn-ea"/>
                <a:cs typeface="+mn-cs"/>
              </a:rPr>
              <a:t>Mia: Wolfgang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Garten. Ich </a:t>
            </a:r>
            <a:r>
              <a:rPr lang="en-GB" sz="1200" kern="1200" dirty="0" err="1">
                <a:solidFill>
                  <a:schemeClr val="tx1"/>
                </a:solidFill>
                <a:effectLst/>
                <a:latin typeface="+mn-lt"/>
                <a:ea typeface="+mn-ea"/>
                <a:cs typeface="+mn-cs"/>
              </a:rPr>
              <a:t>sitze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Zimmer.</a:t>
            </a:r>
          </a:p>
          <a:p>
            <a:r>
              <a:rPr lang="en-GB" sz="1200" kern="1200" dirty="0">
                <a:solidFill>
                  <a:schemeClr val="tx1"/>
                </a:solidFill>
                <a:effectLst/>
                <a:latin typeface="+mn-lt"/>
                <a:ea typeface="+mn-ea"/>
                <a:cs typeface="+mn-cs"/>
              </a:rPr>
              <a:t>Oma: Du </a:t>
            </a:r>
            <a:r>
              <a:rPr lang="en-GB" sz="1200" kern="1200" dirty="0" err="1">
                <a:solidFill>
                  <a:schemeClr val="tx1"/>
                </a:solidFill>
                <a:effectLst/>
                <a:latin typeface="+mn-lt"/>
                <a:ea typeface="+mn-ea"/>
                <a:cs typeface="+mn-cs"/>
              </a:rPr>
              <a:t>machst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Hausaufgaben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wahr</a:t>
            </a:r>
            <a:r>
              <a:rPr lang="en-GB" sz="1200" kern="1200" dirty="0">
                <a:solidFill>
                  <a:schemeClr val="tx1"/>
                </a:solidFill>
                <a:effectLst/>
                <a:latin typeface="+mn-lt"/>
                <a:ea typeface="+mn-ea"/>
                <a:cs typeface="+mn-cs"/>
              </a:rPr>
              <a:t>? Und Wolfgang?</a:t>
            </a:r>
          </a:p>
          <a:p>
            <a:r>
              <a:rPr lang="en-GB" sz="1200" kern="1200" dirty="0">
                <a:solidFill>
                  <a:schemeClr val="tx1"/>
                </a:solidFill>
                <a:effectLst/>
                <a:latin typeface="+mn-lt"/>
                <a:ea typeface="+mn-ea"/>
                <a:cs typeface="+mn-cs"/>
              </a:rPr>
              <a:t>Mia: Ich</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eine </a:t>
            </a:r>
            <a:r>
              <a:rPr lang="en-GB" sz="1200" kern="1200" dirty="0" err="1">
                <a:solidFill>
                  <a:schemeClr val="tx1"/>
                </a:solidFill>
                <a:effectLst/>
                <a:latin typeface="+mn-lt"/>
                <a:ea typeface="+mn-ea"/>
                <a:cs typeface="+mn-cs"/>
              </a:rPr>
              <a:t>Matheaufgabe</a:t>
            </a:r>
            <a:r>
              <a:rPr lang="en-GB" sz="1200" kern="1200" dirty="0">
                <a:solidFill>
                  <a:schemeClr val="tx1"/>
                </a:solidFill>
                <a:effectLst/>
                <a:latin typeface="+mn-lt"/>
                <a:ea typeface="+mn-ea"/>
                <a:cs typeface="+mn-cs"/>
              </a:rPr>
              <a:t>. Wolfgang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hat</a:t>
            </a:r>
            <a:r>
              <a:rPr lang="en-GB" sz="1200" kern="1200" baseline="0" dirty="0">
                <a:solidFill>
                  <a:schemeClr val="tx1"/>
                </a:solidFill>
                <a:effectLst/>
                <a:latin typeface="+mn-lt"/>
                <a:ea typeface="+mn-ea"/>
                <a:cs typeface="+mn-cs"/>
              </a:rPr>
              <a:t> 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Englischaufgabe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Oma: Ach so! </a:t>
            </a:r>
            <a:r>
              <a:rPr lang="en-GB" sz="1200" kern="1200" dirty="0" err="1">
                <a:solidFill>
                  <a:schemeClr val="tx1"/>
                </a:solidFill>
                <a:effectLst/>
                <a:latin typeface="+mn-lt"/>
                <a:ea typeface="+mn-ea"/>
                <a:cs typeface="+mn-cs"/>
              </a:rPr>
              <a:t>Putzt</a:t>
            </a:r>
            <a:r>
              <a:rPr lang="en-GB" sz="1200" kern="1200" dirty="0">
                <a:solidFill>
                  <a:schemeClr val="tx1"/>
                </a:solidFill>
                <a:effectLst/>
                <a:latin typeface="+mn-lt"/>
                <a:ea typeface="+mn-ea"/>
                <a:cs typeface="+mn-cs"/>
              </a:rPr>
              <a:t> Wolfgang den Boden?</a:t>
            </a:r>
          </a:p>
          <a:p>
            <a:r>
              <a:rPr lang="en-GB" sz="1200" kern="1200" dirty="0">
                <a:solidFill>
                  <a:schemeClr val="tx1"/>
                </a:solidFill>
                <a:effectLst/>
                <a:latin typeface="+mn-lt"/>
                <a:ea typeface="+mn-ea"/>
                <a:cs typeface="+mn-cs"/>
              </a:rPr>
              <a:t>Mia: Ich </a:t>
            </a:r>
            <a:r>
              <a:rPr lang="en-GB" sz="1200" kern="1200" dirty="0" err="1">
                <a:solidFill>
                  <a:schemeClr val="tx1"/>
                </a:solidFill>
                <a:effectLst/>
                <a:latin typeface="+mn-lt"/>
                <a:ea typeface="+mn-ea"/>
                <a:cs typeface="+mn-cs"/>
              </a:rPr>
              <a:t>weiß</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putze</a:t>
            </a:r>
            <a:r>
              <a:rPr lang="en-GB" sz="1200" kern="1200" dirty="0">
                <a:solidFill>
                  <a:schemeClr val="tx1"/>
                </a:solidFill>
                <a:effectLst/>
                <a:latin typeface="+mn-lt"/>
                <a:ea typeface="+mn-ea"/>
                <a:cs typeface="+mn-cs"/>
              </a:rPr>
              <a:t> das Auto. Wolfgang </a:t>
            </a:r>
            <a:r>
              <a:rPr lang="en-GB" sz="1200" kern="1200" dirty="0" err="1">
                <a:solidFill>
                  <a:schemeClr val="tx1"/>
                </a:solidFill>
                <a:effectLst/>
                <a:latin typeface="+mn-lt"/>
                <a:ea typeface="+mn-ea"/>
                <a:cs typeface="+mn-cs"/>
              </a:rPr>
              <a:t>kocht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Spagetti</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Oma: Okay, ich </a:t>
            </a:r>
            <a:r>
              <a:rPr lang="en-GB" sz="1200" kern="1200" dirty="0" err="1">
                <a:solidFill>
                  <a:schemeClr val="tx1"/>
                </a:solidFill>
                <a:effectLst/>
                <a:latin typeface="+mn-lt"/>
                <a:ea typeface="+mn-ea"/>
                <a:cs typeface="+mn-cs"/>
              </a:rPr>
              <a:t>verstehe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22447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13</a:t>
            </a:r>
            <a:r>
              <a:rPr lang="en-GB" b="1" baseline="0" dirty="0"/>
              <a:t> </a:t>
            </a:r>
            <a:r>
              <a:rPr lang="en-GB" b="1" dirty="0"/>
              <a:t>minutes</a:t>
            </a:r>
            <a:br>
              <a:rPr lang="en-GB" dirty="0"/>
            </a:br>
            <a:br>
              <a:rPr lang="en-GB" b="1" dirty="0"/>
            </a:br>
            <a:r>
              <a:rPr lang="en-GB" b="1" dirty="0"/>
              <a:t>Aim: </a:t>
            </a:r>
            <a:r>
              <a:rPr lang="en-GB" b="0" dirty="0"/>
              <a:t>to practise</a:t>
            </a:r>
            <a:r>
              <a:rPr lang="en-GB" b="0" baseline="0" dirty="0"/>
              <a:t> productive use of most of this week’s revisited vocabulary in a role play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Give students 8 minutes in pairs to write the dialogue.  (Note: these are words and structures we are revisiting from 3 and 9 weeks ago, so it is likely students will need 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In the remaining 5 minutes, ask students to turn their notes over and carry out the interaction using the English prompts on the board, and glancing at their notes only if they get stuck.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Ask them to repeat the task, swapping roles.  They should vary items 7 &amp; 8 each time.</a:t>
            </a: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92957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the infinitive form of all verbs</a:t>
            </a:r>
            <a:r>
              <a:rPr lang="en-GB" b="0" baseline="0" dirty="0"/>
              <a:t>  which</a:t>
            </a:r>
            <a:r>
              <a:rPr lang="en-GB" b="0" dirty="0"/>
              <a:t> </a:t>
            </a:r>
            <a:r>
              <a:rPr lang="en-GB" b="0" baseline="0" dirty="0"/>
              <a:t>can be used to give classroom instructions. </a:t>
            </a:r>
            <a:endParaRPr lang="en-GB" b="0" dirty="0"/>
          </a:p>
          <a:p>
            <a:endParaRPr lang="en-GB" b="0" i="0" baseline="0" dirty="0"/>
          </a:p>
          <a:p>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have not yet learnt /</a:t>
            </a:r>
            <a:r>
              <a:rPr lang="en-GB" sz="1200" b="1" kern="1200" dirty="0">
                <a:solidFill>
                  <a:schemeClr val="tx1"/>
                </a:solidFill>
                <a:effectLst/>
                <a:latin typeface="+mn-lt"/>
                <a:ea typeface="+mn-ea"/>
                <a:cs typeface="+mn-cs"/>
              </a:rPr>
              <a:t>ö</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 or </a:t>
            </a:r>
            <a:r>
              <a:rPr lang="en-GB" sz="1200" b="0"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sp</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as an SSC and may therefore need some help/practice with these.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Students read the</a:t>
            </a:r>
            <a:r>
              <a:rPr lang="en-GB" baseline="0" dirty="0"/>
              <a:t> </a:t>
            </a:r>
            <a:r>
              <a:rPr lang="en-GB" dirty="0"/>
              <a:t>choices and choose the one that best fits each</a:t>
            </a:r>
            <a:r>
              <a:rPr lang="en-GB" baseline="0" dirty="0"/>
              <a:t> picture. </a:t>
            </a:r>
          </a:p>
          <a:p>
            <a:r>
              <a:rPr lang="en-GB" sz="1200" b="0" i="0" kern="1200" dirty="0">
                <a:solidFill>
                  <a:schemeClr val="tx1"/>
                </a:solidFill>
                <a:effectLst/>
                <a:latin typeface="+mn-lt"/>
                <a:ea typeface="+mn-ea"/>
                <a:cs typeface="+mn-cs"/>
              </a:rPr>
              <a:t>2. </a:t>
            </a:r>
            <a:r>
              <a:rPr lang="en-GB" baseline="0" dirty="0"/>
              <a:t>Teacher elicits answers by pointing at the picture and asking ‘</a:t>
            </a:r>
            <a:r>
              <a:rPr lang="en-GB" i="1" baseline="0" dirty="0"/>
              <a:t>Was </a:t>
            </a:r>
            <a:r>
              <a:rPr lang="en-GB" i="1" baseline="0" dirty="0" err="1"/>
              <a:t>ist</a:t>
            </a:r>
            <a:r>
              <a:rPr lang="en-GB" i="1" baseline="0" dirty="0"/>
              <a:t> das</a:t>
            </a:r>
            <a:r>
              <a:rPr lang="en-GB" i="0" baseline="0" dirty="0"/>
              <a:t>?’ to elicit a choral response.</a:t>
            </a:r>
          </a:p>
          <a:p>
            <a:r>
              <a:rPr lang="en-GB" sz="1200" b="0" i="0" kern="1200" dirty="0">
                <a:solidFill>
                  <a:schemeClr val="tx1"/>
                </a:solidFill>
                <a:effectLst/>
                <a:latin typeface="+mn-lt"/>
                <a:ea typeface="+mn-ea"/>
                <a:cs typeface="+mn-cs"/>
              </a:rPr>
              <a:t>3.</a:t>
            </a:r>
            <a:r>
              <a:rPr lang="en-GB" sz="1200" b="0" i="0" kern="1200" baseline="0" dirty="0">
                <a:solidFill>
                  <a:schemeClr val="tx1"/>
                </a:solidFill>
                <a:effectLst/>
                <a:latin typeface="+mn-lt"/>
                <a:ea typeface="+mn-ea"/>
                <a:cs typeface="+mn-cs"/>
              </a:rPr>
              <a:t> </a:t>
            </a:r>
            <a:r>
              <a:rPr lang="en-GB" dirty="0"/>
              <a:t>Answers appear on your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0" baseline="0" dirty="0"/>
              <a:t>Teacher should highlight that these verbs will be used instructions in German from now on, and so it is important that students can </a:t>
            </a:r>
            <a:r>
              <a:rPr lang="en-GB" b="1" baseline="0" dirty="0"/>
              <a:t>understand</a:t>
            </a:r>
            <a:r>
              <a:rPr lang="en-GB" b="0" baseline="0" dirty="0"/>
              <a:t> the meaning in </a:t>
            </a:r>
            <a:r>
              <a:rPr lang="en-GB" b="1" baseline="0" dirty="0"/>
              <a:t>spoken and written form</a:t>
            </a:r>
            <a:r>
              <a:rPr lang="en-GB" b="0" baseline="0" dirty="0"/>
              <a:t>.</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17725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 long and short </a:t>
            </a:r>
            <a:r>
              <a:rPr lang="en-GB" sz="1200" b="1" dirty="0"/>
              <a:t>[</a:t>
            </a:r>
            <a:r>
              <a:rPr lang="en-GB" sz="1200" b="1" dirty="0" err="1"/>
              <a:t>ch</a:t>
            </a:r>
            <a:r>
              <a:rPr lang="en-GB" sz="1200" b="1" dirty="0"/>
              <a:t>]</a:t>
            </a:r>
            <a:r>
              <a:rPr lang="en-GB" sz="1200" b="1" baseline="0" dirty="0"/>
              <a:t> (revisited)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Consolidation of present tense weak verbs: 1st, 2nd, 3rd persons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lesen [305] sprechen [161] wiederholen [988] zeigen [136] zuhören [1629] Antwort [522] freiwillig [1652]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7.1.2.1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[n/a] im Unterricht [n/a] in der Schule [n/a] mit Freunden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sagen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sagt</a:t>
            </a:r>
            <a:r>
              <a:rPr lang="en-GB" sz="1200" b="0" i="0" u="none" strike="noStrike" kern="1200" cap="none" baseline="0" dirty="0">
                <a:solidFill>
                  <a:schemeClr val="tx1"/>
                </a:solidFill>
                <a:effectLst/>
                <a:latin typeface="+mn-lt"/>
                <a:ea typeface="Calibri"/>
                <a:cs typeface="Calibri"/>
                <a:sym typeface="Calibri"/>
              </a:rPr>
              <a:t> [40] was?[38] </a:t>
            </a:r>
            <a:r>
              <a:rPr lang="en-GB" sz="1200" b="0" i="0" u="none" strike="noStrike" kern="1200" cap="none" baseline="0" dirty="0" err="1">
                <a:solidFill>
                  <a:schemeClr val="tx1"/>
                </a:solidFill>
                <a:effectLst/>
                <a:latin typeface="+mn-lt"/>
                <a:ea typeface="Calibri"/>
                <a:cs typeface="Calibri"/>
                <a:sym typeface="Calibri"/>
              </a:rPr>
              <a:t>Klasse</a:t>
            </a:r>
            <a:r>
              <a:rPr lang="en-GB" sz="1200" b="0" i="0" u="none" strike="noStrike" kern="1200" cap="none" baseline="0" dirty="0">
                <a:solidFill>
                  <a:schemeClr val="tx1"/>
                </a:solidFill>
                <a:effectLst/>
                <a:latin typeface="+mn-lt"/>
                <a:ea typeface="Calibri"/>
                <a:cs typeface="Calibri"/>
                <a:sym typeface="Calibri"/>
              </a:rPr>
              <a:t> [961] Mann [121] </a:t>
            </a:r>
            <a:r>
              <a:rPr lang="en-GB" sz="1200" b="0" i="0" u="none" strike="noStrike" kern="1200" cap="none" baseline="0" dirty="0" err="1">
                <a:solidFill>
                  <a:schemeClr val="tx1"/>
                </a:solidFill>
                <a:effectLst/>
                <a:latin typeface="+mn-lt"/>
                <a:ea typeface="Calibri"/>
                <a:cs typeface="Calibri"/>
                <a:sym typeface="Calibri"/>
              </a:rPr>
              <a:t>Paar</a:t>
            </a:r>
            <a:r>
              <a:rPr lang="en-GB" sz="1200" b="0" i="0" u="none" strike="noStrike" kern="1200" cap="none" baseline="0" dirty="0">
                <a:solidFill>
                  <a:schemeClr val="tx1"/>
                </a:solidFill>
                <a:effectLst/>
                <a:latin typeface="+mn-lt"/>
                <a:ea typeface="Calibri"/>
                <a:cs typeface="Calibri"/>
                <a:sym typeface="Calibri"/>
              </a:rPr>
              <a:t> [241] Tag [111] </a:t>
            </a:r>
            <a:r>
              <a:rPr lang="en-GB" sz="1200" b="0" i="0" u="none" strike="noStrike" kern="1200" cap="none" baseline="0" dirty="0" err="1">
                <a:solidFill>
                  <a:schemeClr val="tx1"/>
                </a:solidFill>
                <a:effectLst/>
                <a:latin typeface="+mn-lt"/>
                <a:ea typeface="Calibri"/>
                <a:cs typeface="Calibri"/>
                <a:sym typeface="Calibri"/>
              </a:rPr>
              <a:t>falsch</a:t>
            </a:r>
            <a:r>
              <a:rPr lang="en-GB" sz="1200" b="0" i="0" u="none" strike="noStrike" kern="1200" cap="none" baseline="0" dirty="0">
                <a:solidFill>
                  <a:schemeClr val="tx1"/>
                </a:solidFill>
                <a:effectLst/>
                <a:latin typeface="+mn-lt"/>
                <a:ea typeface="Calibri"/>
                <a:cs typeface="Calibri"/>
                <a:sym typeface="Calibri"/>
              </a:rPr>
              <a:t> [524] </a:t>
            </a:r>
            <a:r>
              <a:rPr lang="en-GB" sz="1200" b="0" i="0" u="none" strike="noStrike" kern="1200" cap="none" baseline="0" dirty="0" err="1">
                <a:solidFill>
                  <a:schemeClr val="tx1"/>
                </a:solidFill>
                <a:effectLst/>
                <a:latin typeface="+mn-lt"/>
                <a:ea typeface="Calibri"/>
                <a:cs typeface="Calibri"/>
                <a:sym typeface="Calibri"/>
              </a:rPr>
              <a:t>richtig</a:t>
            </a:r>
            <a:r>
              <a:rPr lang="en-GB" sz="1200" b="0" i="0" u="none" strike="noStrike" kern="1200" cap="none" baseline="0" dirty="0">
                <a:solidFill>
                  <a:schemeClr val="tx1"/>
                </a:solidFill>
                <a:effectLst/>
                <a:latin typeface="+mn-lt"/>
                <a:ea typeface="Calibri"/>
                <a:cs typeface="Calibri"/>
                <a:sym typeface="Calibri"/>
              </a:rPr>
              <a:t> [177] </a:t>
            </a:r>
            <a:r>
              <a:rPr lang="en-GB" sz="1200" b="0" i="0" u="none" strike="noStrike" kern="1200" cap="none" baseline="0" dirty="0" err="1">
                <a:solidFill>
                  <a:schemeClr val="tx1"/>
                </a:solidFill>
                <a:effectLst/>
                <a:latin typeface="+mn-lt"/>
                <a:ea typeface="Calibri"/>
                <a:cs typeface="Calibri"/>
                <a:sym typeface="Calibri"/>
              </a:rPr>
              <a:t>oder</a:t>
            </a:r>
            <a:r>
              <a:rPr lang="en-GB" sz="1200" b="0" i="0" u="none" strike="noStrike" kern="1200" cap="none" baseline="0" dirty="0">
                <a:solidFill>
                  <a:schemeClr val="tx1"/>
                </a:solidFill>
                <a:effectLst/>
                <a:latin typeface="+mn-lt"/>
                <a:ea typeface="Calibri"/>
                <a:cs typeface="Calibri"/>
                <a:sym typeface="Calibri"/>
              </a:rPr>
              <a:t> [35] ja1 [45] </a:t>
            </a:r>
            <a:r>
              <a:rPr lang="en-GB" sz="1200" b="0" i="0" u="none" strike="noStrike" kern="1200" cap="none" baseline="0" dirty="0" err="1">
                <a:solidFill>
                  <a:schemeClr val="tx1"/>
                </a:solidFill>
                <a:effectLst/>
                <a:latin typeface="+mn-lt"/>
                <a:ea typeface="Calibri"/>
                <a:cs typeface="Calibri"/>
                <a:sym typeface="Calibri"/>
              </a:rPr>
              <a:t>nein</a:t>
            </a:r>
            <a:r>
              <a:rPr lang="en-GB" sz="1200" b="0" i="0" u="none" strike="noStrike" kern="1200" cap="none" baseline="0" dirty="0">
                <a:solidFill>
                  <a:schemeClr val="tx1"/>
                </a:solidFill>
                <a:effectLst/>
                <a:latin typeface="+mn-lt"/>
                <a:ea typeface="Calibri"/>
                <a:cs typeface="Calibri"/>
                <a:sym typeface="Calibri"/>
              </a:rPr>
              <a:t> [148] </a:t>
            </a:r>
            <a:r>
              <a:rPr lang="en-GB" sz="1200" b="0" i="0" u="none" strike="noStrike" kern="1200" cap="none" baseline="0" dirty="0" err="1">
                <a:solidFill>
                  <a:schemeClr val="tx1"/>
                </a:solidFill>
                <a:effectLst/>
                <a:latin typeface="+mn-lt"/>
                <a:ea typeface="Calibri"/>
                <a:cs typeface="Calibri"/>
                <a:sym typeface="Calibri"/>
              </a:rPr>
              <a:t>nicht</a:t>
            </a:r>
            <a:r>
              <a:rPr lang="en-GB" sz="1200" b="0" i="0" u="none" strike="noStrike" kern="1200" cap="none" baseline="0" dirty="0">
                <a:solidFill>
                  <a:schemeClr val="tx1"/>
                </a:solidFill>
                <a:effectLst/>
                <a:latin typeface="+mn-lt"/>
                <a:ea typeface="Calibri"/>
                <a:cs typeface="Calibri"/>
                <a:sym typeface="Calibri"/>
              </a:rPr>
              <a:t> [11] </a:t>
            </a:r>
            <a:r>
              <a:rPr lang="en-GB" sz="1200" b="0" i="0" u="none" strike="noStrike" kern="1200" cap="none" baseline="0" dirty="0" err="1">
                <a:solidFill>
                  <a:schemeClr val="tx1"/>
                </a:solidFill>
                <a:effectLst/>
                <a:latin typeface="+mn-lt"/>
                <a:ea typeface="Calibri"/>
                <a:cs typeface="Calibri"/>
                <a:sym typeface="Calibri"/>
              </a:rPr>
              <a:t>Ist</a:t>
            </a:r>
            <a:r>
              <a:rPr lang="en-GB" sz="1200" b="0" i="0" u="none" strike="noStrike" kern="1200" cap="none" baseline="0" dirty="0">
                <a:solidFill>
                  <a:schemeClr val="tx1"/>
                </a:solidFill>
                <a:effectLst/>
                <a:latin typeface="+mn-lt"/>
                <a:ea typeface="Calibri"/>
                <a:cs typeface="Calibri"/>
                <a:sym typeface="Calibri"/>
              </a:rPr>
              <a:t> das </a:t>
            </a:r>
            <a:r>
              <a:rPr lang="en-GB" sz="1200" b="0" i="0" u="none" strike="noStrike" kern="1200" cap="none" baseline="0" dirty="0" err="1">
                <a:solidFill>
                  <a:schemeClr val="tx1"/>
                </a:solidFill>
                <a:effectLst/>
                <a:latin typeface="+mn-lt"/>
                <a:ea typeface="Calibri"/>
                <a:cs typeface="Calibri"/>
                <a:sym typeface="Calibri"/>
              </a:rPr>
              <a:t>klar</a:t>
            </a:r>
            <a:r>
              <a:rPr lang="en-GB" sz="1200" b="0" i="0" u="none" strike="noStrike" kern="1200" cap="none" baseline="0" dirty="0">
                <a:solidFill>
                  <a:schemeClr val="tx1"/>
                </a:solidFill>
                <a:effectLst/>
                <a:latin typeface="+mn-lt"/>
                <a:ea typeface="Calibri"/>
                <a:cs typeface="Calibri"/>
                <a:sym typeface="Calibri"/>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20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n-lt"/>
              </a:rPr>
              <a:t>Timing: 10 minutes (two slides)</a:t>
            </a:r>
            <a:br>
              <a:rPr lang="en-GB" b="1" dirty="0">
                <a:latin typeface="+mn-lt"/>
              </a:rPr>
            </a:br>
            <a:br>
              <a:rPr lang="en-GB" b="1" dirty="0">
                <a:latin typeface="+mn-lt"/>
              </a:rPr>
            </a:br>
            <a:r>
              <a:rPr lang="en-GB" b="1" dirty="0">
                <a:latin typeface="+mn-lt"/>
              </a:rPr>
              <a:t>Aim: </a:t>
            </a:r>
            <a:r>
              <a:rPr lang="en-GB" b="0" dirty="0">
                <a:latin typeface="+mn-lt"/>
              </a:rPr>
              <a:t>To</a:t>
            </a:r>
            <a:r>
              <a:rPr lang="en-GB" b="0" baseline="0" dirty="0">
                <a:latin typeface="+mn-lt"/>
              </a:rPr>
              <a:t> provide a reminder of the pronunciation rules for [</a:t>
            </a:r>
            <a:r>
              <a:rPr lang="en-GB" b="0" baseline="0" dirty="0" err="1">
                <a:latin typeface="+mn-lt"/>
              </a:rPr>
              <a:t>ch</a:t>
            </a:r>
            <a:r>
              <a:rPr lang="en-GB" b="0" baseline="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Procedure:</a:t>
            </a:r>
            <a:br>
              <a:rPr lang="en-GB" dirty="0">
                <a:latin typeface="+mn-lt"/>
              </a:rPr>
            </a:br>
            <a:r>
              <a:rPr lang="en-GB" dirty="0">
                <a:latin typeface="+mn-lt"/>
              </a:rPr>
              <a:t>1. Click to animate the explanation.</a:t>
            </a:r>
          </a:p>
          <a:p>
            <a:r>
              <a:rPr lang="en-GB" b="0" dirty="0">
                <a:latin typeface="+mn-lt"/>
              </a:rPr>
              <a:t>2.</a:t>
            </a:r>
            <a:r>
              <a:rPr lang="en-GB" baseline="0" dirty="0">
                <a:latin typeface="+mn-lt"/>
              </a:rPr>
              <a:t> </a:t>
            </a:r>
            <a:r>
              <a:rPr lang="en-GB" sz="1200" b="1" i="0" kern="1200" dirty="0">
                <a:solidFill>
                  <a:schemeClr val="tx1"/>
                </a:solidFill>
                <a:effectLst/>
                <a:latin typeface="+mn-lt"/>
                <a:ea typeface="+mn-ea"/>
                <a:cs typeface="+mn-cs"/>
              </a:rPr>
              <a:t>Notes:</a:t>
            </a:r>
            <a:r>
              <a:rPr lang="en-GB" sz="1200" b="1"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hard</a:t>
            </a:r>
            <a:r>
              <a:rPr lang="en-GB" sz="1200" b="0" i="0" kern="1200" baseline="0" dirty="0">
                <a:solidFill>
                  <a:schemeClr val="tx1"/>
                </a:solidFill>
                <a:effectLst/>
                <a:latin typeface="+mn-lt"/>
                <a:ea typeface="+mn-ea"/>
                <a:cs typeface="+mn-cs"/>
              </a:rPr>
              <a:t> and </a:t>
            </a:r>
            <a:r>
              <a:rPr lang="en-GB" sz="1200" b="0" i="1" kern="1200" baseline="0" dirty="0">
                <a:solidFill>
                  <a:schemeClr val="tx1"/>
                </a:solidFill>
                <a:effectLst/>
                <a:latin typeface="+mn-lt"/>
                <a:ea typeface="+mn-ea"/>
                <a:cs typeface="+mn-cs"/>
              </a:rPr>
              <a:t>soft </a:t>
            </a:r>
            <a:r>
              <a:rPr lang="en-GB" sz="1200" b="0" i="0" kern="1200" baseline="0" dirty="0">
                <a:solidFill>
                  <a:schemeClr val="tx1"/>
                </a:solidFill>
                <a:effectLst/>
                <a:latin typeface="+mn-lt"/>
                <a:ea typeface="+mn-ea"/>
                <a:cs typeface="+mn-cs"/>
              </a:rPr>
              <a:t>here refer to the physiological differences in </a:t>
            </a:r>
            <a:r>
              <a:rPr lang="en-GB" sz="1200" kern="1200" dirty="0">
                <a:solidFill>
                  <a:schemeClr val="tx1"/>
                </a:solidFill>
                <a:effectLst/>
                <a:latin typeface="+mn-lt"/>
                <a:ea typeface="+mn-ea"/>
                <a:cs typeface="+mn-cs"/>
              </a:rPr>
              <a:t>sound production, i.e.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whether the air is forced through the soft palette (‘soft’) or from a place lower in the throat (‘hard’).</a:t>
            </a:r>
            <a:r>
              <a:rPr lang="en-GB" sz="1200" b="1" i="0" kern="1200" baseline="0" dirty="0">
                <a:solidFill>
                  <a:schemeClr val="tx1"/>
                </a:solidFill>
                <a:effectLst/>
                <a:latin typeface="+mn-lt"/>
                <a:ea typeface="+mn-ea"/>
                <a:cs typeface="+mn-cs"/>
              </a:rPr>
              <a:t> </a:t>
            </a:r>
            <a:r>
              <a:rPr lang="en-GB" b="0" dirty="0">
                <a:latin typeface="+mn-lt"/>
              </a:rPr>
              <a:t>Students</a:t>
            </a:r>
            <a:r>
              <a:rPr lang="en-GB" b="0" baseline="0" dirty="0">
                <a:latin typeface="+mn-lt"/>
              </a:rPr>
              <a:t> have encountered all words used as examples here with the exception of </a:t>
            </a:r>
            <a:r>
              <a:rPr kumimoji="0" lang="en-GB" sz="1200" b="1" i="0" u="none" strike="noStrike" kern="1200" cap="none" spc="0" normalizeH="0" baseline="0" noProof="0" dirty="0">
                <a:ln>
                  <a:noFill/>
                </a:ln>
                <a:solidFill>
                  <a:srgbClr val="5B9BD5">
                    <a:lumMod val="50000"/>
                  </a:srgbClr>
                </a:solidFill>
                <a:effectLst/>
                <a:uLnTx/>
                <a:uFillTx/>
                <a:latin typeface="+mn-lt"/>
                <a:ea typeface="+mn-ea"/>
                <a:cs typeface="+mn-cs"/>
              </a:rPr>
              <a:t>auch</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a:t>
            </a:r>
            <a:endParaRPr lang="en-GB" sz="1200" b="0" i="0" kern="1200" dirty="0">
              <a:solidFill>
                <a:schemeClr val="tx1"/>
              </a:solidFill>
              <a:effectLst/>
              <a:latin typeface="+mn-lt"/>
              <a:ea typeface="+mn-ea"/>
              <a:cs typeface="+mn-cs"/>
            </a:endParaRPr>
          </a:p>
          <a:p>
            <a:r>
              <a:rPr lang="en-GB" dirty="0">
                <a:latin typeface="+mn-lt"/>
              </a:rPr>
              <a:t>3.</a:t>
            </a:r>
            <a:r>
              <a:rPr lang="en-GB" baseline="0" dirty="0">
                <a:latin typeface="+mn-lt"/>
              </a:rPr>
              <a:t> </a:t>
            </a:r>
            <a:r>
              <a:rPr lang="en-GB" dirty="0">
                <a:latin typeface="+mn-lt"/>
              </a:rPr>
              <a:t>Ensure students’ understanding</a:t>
            </a:r>
            <a:r>
              <a:rPr lang="en-GB" baseline="0" dirty="0">
                <a:latin typeface="+mn-lt"/>
              </a:rPr>
              <a:t> at each stage.</a:t>
            </a:r>
            <a:endParaRPr lang="en-GB" dirty="0">
              <a:latin typeface="+mn-lt"/>
            </a:endParaRP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B9BD5">
                    <a:lumMod val="50000"/>
                  </a:srgbClr>
                </a:solidFill>
                <a:effectLst/>
                <a:uLnTx/>
                <a:uFillTx/>
                <a:latin typeface="+mn-lt"/>
                <a:ea typeface="+mn-ea"/>
                <a:cs typeface="+mn-cs"/>
              </a:rPr>
              <a:t>auch</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latin typeface="+mn-lt"/>
              </a:rPr>
              <a:t>Source:  Jones, R.L. &amp; </a:t>
            </a:r>
            <a:r>
              <a:rPr lang="en-GB" i="1" dirty="0" err="1">
                <a:latin typeface="+mn-lt"/>
              </a:rPr>
              <a:t>Tschirner</a:t>
            </a:r>
            <a:r>
              <a:rPr lang="en-GB" i="1" dirty="0">
                <a:latin typeface="+mn-lt"/>
              </a:rPr>
              <a:t>, E. (2019). A frequency dictionary of German: core vocabulary for learners. Routledge</a:t>
            </a:r>
          </a:p>
          <a:p>
            <a:endParaRPr lang="en-GB" dirty="0">
              <a:latin typeface="+mn-lt"/>
            </a:endParaRPr>
          </a:p>
          <a:p>
            <a:endParaRPr lang="en-GB" dirty="0"/>
          </a:p>
          <a:p>
            <a:endParaRPr lang="en-GB" sz="1200" b="0" i="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943468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n-lt"/>
              </a:rPr>
              <a:t>Aim: </a:t>
            </a:r>
            <a:r>
              <a:rPr lang="en-GB" sz="1200" b="0" dirty="0">
                <a:latin typeface="+mn-lt"/>
              </a:rPr>
              <a:t>To</a:t>
            </a:r>
            <a:r>
              <a:rPr lang="en-GB" sz="1200" b="0" baseline="0" dirty="0">
                <a:latin typeface="+mn-lt"/>
              </a:rPr>
              <a:t> </a:t>
            </a:r>
            <a:r>
              <a:rPr lang="en-GB" sz="1200" b="0" kern="1200" dirty="0">
                <a:solidFill>
                  <a:schemeClr val="tx1"/>
                </a:solidFill>
                <a:effectLst/>
                <a:latin typeface="+mn-lt"/>
                <a:ea typeface="+mn-ea"/>
                <a:cs typeface="+mn-cs"/>
              </a:rPr>
              <a:t>practise sounding out new words and recognising the different versions of the SSC [</a:t>
            </a:r>
            <a:r>
              <a:rPr lang="en-GB" sz="1200" b="0"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 that result from the different mouth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Unknown words have been chosen so that students must focus on the sound.  The words are all </a:t>
            </a:r>
            <a:r>
              <a:rPr lang="en-GB" sz="1200" b="1" i="0" kern="1200" dirty="0">
                <a:solidFill>
                  <a:schemeClr val="tx1"/>
                </a:solidFill>
                <a:effectLst/>
                <a:latin typeface="+mn-lt"/>
                <a:ea typeface="+mn-ea"/>
                <a:cs typeface="+mn-cs"/>
              </a:rPr>
              <a:t>highly frequent</a:t>
            </a:r>
            <a:r>
              <a:rPr lang="en-GB" sz="1200" b="0" i="0" kern="1200" dirty="0">
                <a:solidFill>
                  <a:schemeClr val="tx1"/>
                </a:solidFill>
                <a:effectLst/>
                <a:latin typeface="+mn-lt"/>
                <a:ea typeface="+mn-ea"/>
                <a:cs typeface="+mn-cs"/>
              </a:rPr>
              <a:t> and will be introduced over the coming weeks.</a:t>
            </a:r>
            <a:r>
              <a:rPr lang="en-GB" sz="1200" b="0" i="0"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endParaRPr lang="en-GB"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rPr>
              <a:t>Procedure:</a:t>
            </a:r>
            <a:br>
              <a:rPr lang="en-GB" sz="1200" dirty="0">
                <a:latin typeface="+mn-lt"/>
              </a:rPr>
            </a:br>
            <a:r>
              <a:rPr lang="en-GB" sz="1200" dirty="0">
                <a:latin typeface="+mn-lt"/>
              </a:rPr>
              <a:t>1. </a:t>
            </a:r>
            <a:r>
              <a:rPr lang="en-GB" sz="1200" b="0" i="0" kern="1200" dirty="0">
                <a:solidFill>
                  <a:schemeClr val="tx1"/>
                </a:solidFill>
                <a:effectLst/>
                <a:latin typeface="+mn-lt"/>
                <a:ea typeface="+mn-ea"/>
                <a:cs typeface="+mn-cs"/>
              </a:rPr>
              <a:t>First,</a:t>
            </a:r>
            <a:r>
              <a:rPr lang="en-GB" sz="1200" b="0" i="0" kern="1200" baseline="0" dirty="0">
                <a:solidFill>
                  <a:schemeClr val="tx1"/>
                </a:solidFill>
                <a:effectLst/>
                <a:latin typeface="+mn-lt"/>
                <a:ea typeface="+mn-ea"/>
                <a:cs typeface="+mn-cs"/>
              </a:rPr>
              <a:t> students read the words and decide based on spelling with the [</a:t>
            </a:r>
            <a:r>
              <a:rPr lang="en-GB" sz="1200" b="0" i="0" kern="1200" baseline="0" dirty="0" err="1">
                <a:solidFill>
                  <a:schemeClr val="tx1"/>
                </a:solidFill>
                <a:effectLst/>
                <a:latin typeface="+mn-lt"/>
                <a:ea typeface="+mn-ea"/>
                <a:cs typeface="+mn-cs"/>
              </a:rPr>
              <a:t>ch</a:t>
            </a:r>
            <a:r>
              <a:rPr lang="en-GB" sz="1200" b="0" i="0" kern="1200" baseline="0" dirty="0">
                <a:solidFill>
                  <a:schemeClr val="tx1"/>
                </a:solidFill>
                <a:effectLst/>
                <a:latin typeface="+mn-lt"/>
                <a:ea typeface="+mn-ea"/>
                <a:cs typeface="+mn-cs"/>
              </a:rPr>
              <a:t>] is soft or hard.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mn-lt"/>
              </a:rPr>
              <a:t>2.</a:t>
            </a:r>
            <a:r>
              <a:rPr lang="en-GB" sz="1200" baseline="0" dirty="0">
                <a:latin typeface="+mn-lt"/>
              </a:rPr>
              <a:t> </a:t>
            </a:r>
            <a:r>
              <a:rPr lang="en-GB" sz="1200" b="0" i="0" kern="1200" baseline="0" dirty="0">
                <a:solidFill>
                  <a:schemeClr val="tx1"/>
                </a:solidFill>
                <a:effectLst/>
                <a:latin typeface="+mn-lt"/>
                <a:ea typeface="+mn-ea"/>
                <a:cs typeface="+mn-cs"/>
              </a:rPr>
              <a:t>The teacher then reads the words out loud. Students check their answers based on what they hear. </a:t>
            </a:r>
          </a:p>
          <a:p>
            <a:r>
              <a:rPr lang="en-GB" sz="1200" dirty="0">
                <a:latin typeface="+mn-lt"/>
              </a:rPr>
              <a:t>3.</a:t>
            </a:r>
            <a:r>
              <a:rPr lang="en-GB" sz="1200" baseline="0" dirty="0">
                <a:latin typeface="+mn-lt"/>
              </a:rPr>
              <a:t> </a:t>
            </a:r>
            <a:r>
              <a:rPr lang="en-GB" sz="1200" b="0" i="0" kern="1200" baseline="0" dirty="0">
                <a:solidFill>
                  <a:schemeClr val="tx1"/>
                </a:solidFill>
                <a:effectLst/>
                <a:latin typeface="+mn-lt"/>
                <a:ea typeface="+mn-ea"/>
                <a:cs typeface="+mn-cs"/>
              </a:rPr>
              <a:t>Answers revealed on clicks. Teacher elicits oral pronunciation of the words. The words are comprised of </a:t>
            </a:r>
            <a:r>
              <a:rPr lang="en-GB" sz="1200" dirty="0">
                <a:latin typeface="+mn-lt"/>
              </a:rPr>
              <a:t>previously studied SSCs and transferable consonants with the exception of [au] </a:t>
            </a:r>
            <a:r>
              <a:rPr lang="en-GB" sz="1200" dirty="0" err="1">
                <a:latin typeface="+mn-lt"/>
              </a:rPr>
              <a:t>br</a:t>
            </a:r>
            <a:r>
              <a:rPr lang="en-GB" sz="1200" b="1" dirty="0" err="1">
                <a:latin typeface="+mn-lt"/>
              </a:rPr>
              <a:t>au</a:t>
            </a:r>
            <a:r>
              <a:rPr lang="en-GB" sz="1200" b="0" dirty="0" err="1">
                <a:latin typeface="+mn-lt"/>
              </a:rPr>
              <a:t>chen</a:t>
            </a:r>
            <a:r>
              <a:rPr lang="en-GB" sz="1200" b="0" baseline="0" dirty="0">
                <a:latin typeface="+mn-lt"/>
              </a:rPr>
              <a:t> and [</a:t>
            </a:r>
            <a:r>
              <a:rPr lang="en-GB" sz="1200" b="0" baseline="0" dirty="0" err="1">
                <a:latin typeface="+mn-lt"/>
              </a:rPr>
              <a:t>sp</a:t>
            </a:r>
            <a:r>
              <a:rPr lang="en-GB" sz="1200" b="0" baseline="0" dirty="0">
                <a:latin typeface="+mn-lt"/>
              </a:rPr>
              <a:t>] in </a:t>
            </a:r>
            <a:r>
              <a:rPr lang="en-GB" sz="1200" b="0" baseline="0" dirty="0" err="1">
                <a:latin typeface="+mn-lt"/>
              </a:rPr>
              <a:t>Fremd</a:t>
            </a:r>
            <a:r>
              <a:rPr lang="en-GB" sz="1200" b="1" baseline="0" dirty="0" err="1">
                <a:latin typeface="+mn-lt"/>
              </a:rPr>
              <a:t>sp</a:t>
            </a:r>
            <a:r>
              <a:rPr lang="en-GB" sz="1200" b="0" baseline="0" dirty="0" err="1">
                <a:latin typeface="+mn-lt"/>
              </a:rPr>
              <a:t>rache</a:t>
            </a:r>
            <a:r>
              <a:rPr lang="en-GB" sz="1200" b="0" baseline="0" dirty="0">
                <a:latin typeface="+mn-lt"/>
              </a:rPr>
              <a:t>.</a:t>
            </a:r>
            <a:endParaRPr lang="en-GB" sz="1200" b="0" i="0" kern="1200" dirty="0">
              <a:solidFill>
                <a:schemeClr val="tx1"/>
              </a:solidFill>
              <a:effectLst/>
              <a:latin typeface="+mn-lt"/>
              <a:ea typeface="+mn-ea"/>
              <a:cs typeface="+mn-cs"/>
            </a:endParaRPr>
          </a:p>
          <a:p>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5B9BD5">
                    <a:lumMod val="50000"/>
                  </a:srgbClr>
                </a:solidFill>
                <a:effectLst/>
                <a:uLnTx/>
                <a:uFillTx/>
                <a:latin typeface="+mn-lt"/>
                <a:ea typeface="+mn-ea"/>
                <a:cs typeface="+mn-cs"/>
              </a:rPr>
              <a:t>leicht</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 [285]; </a:t>
            </a:r>
            <a:r>
              <a:rPr kumimoji="0" lang="en-GB" sz="1200" b="1" i="0" u="none" strike="noStrike" kern="1200" cap="none" spc="0" normalizeH="0" baseline="0" noProof="0" dirty="0" err="1">
                <a:ln>
                  <a:noFill/>
                </a:ln>
                <a:solidFill>
                  <a:srgbClr val="5B9BD5">
                    <a:lumMod val="50000"/>
                  </a:srgbClr>
                </a:solidFill>
                <a:effectLst/>
                <a:uLnTx/>
                <a:uFillTx/>
                <a:latin typeface="+mn-lt"/>
                <a:ea typeface="+mn-ea"/>
                <a:cs typeface="+mn-cs"/>
              </a:rPr>
              <a:t>danach</a:t>
            </a:r>
            <a:r>
              <a:rPr kumimoji="0" lang="en-GB" sz="1200" b="1"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[437]; </a:t>
            </a:r>
            <a:r>
              <a:rPr kumimoji="0" lang="en-GB" sz="1200" b="1" i="0" u="none" strike="noStrike" kern="1200" cap="none" spc="0" normalizeH="0" baseline="0" noProof="0" dirty="0" err="1">
                <a:ln>
                  <a:noFill/>
                </a:ln>
                <a:solidFill>
                  <a:srgbClr val="5B9BD5">
                    <a:lumMod val="50000"/>
                  </a:srgbClr>
                </a:solidFill>
                <a:effectLst/>
                <a:uLnTx/>
                <a:uFillTx/>
                <a:latin typeface="+mn-lt"/>
                <a:ea typeface="+mn-ea"/>
                <a:cs typeface="+mn-cs"/>
              </a:rPr>
              <a:t>brauchen</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 [201]; </a:t>
            </a:r>
            <a:r>
              <a:rPr lang="en-GB" sz="1200" b="1" i="0" kern="1200" dirty="0" err="1">
                <a:solidFill>
                  <a:schemeClr val="tx1"/>
                </a:solidFill>
                <a:effectLst/>
                <a:latin typeface="+mn-lt"/>
                <a:ea typeface="+mn-ea"/>
                <a:cs typeface="+mn-cs"/>
              </a:rPr>
              <a:t>ziemlich</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[443]; </a:t>
            </a:r>
            <a:r>
              <a:rPr kumimoji="0" lang="en-GB" sz="1200" b="1" i="0" u="none" strike="noStrike" kern="1200" cap="none" spc="0" normalizeH="0" baseline="0" noProof="0" dirty="0" err="1">
                <a:ln>
                  <a:noFill/>
                </a:ln>
                <a:solidFill>
                  <a:srgbClr val="5B9BD5">
                    <a:lumMod val="50000"/>
                  </a:srgbClr>
                </a:solidFill>
                <a:effectLst/>
                <a:uLnTx/>
                <a:uFillTx/>
                <a:latin typeface="+mn-lt"/>
                <a:ea typeface="+mn-ea"/>
                <a:cs typeface="+mn-cs"/>
              </a:rPr>
              <a:t>schlecht</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 [332]; </a:t>
            </a:r>
            <a:r>
              <a:rPr kumimoji="0" lang="en-GB" sz="1200" b="1" i="0" u="none" strike="noStrike" kern="1200" cap="none" spc="0" normalizeH="0" baseline="0" noProof="0" dirty="0" err="1">
                <a:ln>
                  <a:noFill/>
                </a:ln>
                <a:solidFill>
                  <a:srgbClr val="5B9BD5">
                    <a:lumMod val="50000"/>
                  </a:srgbClr>
                </a:solidFill>
                <a:effectLst/>
                <a:uLnTx/>
                <a:uFillTx/>
                <a:latin typeface="+mn-lt"/>
                <a:ea typeface="+mn-ea"/>
                <a:cs typeface="+mn-cs"/>
              </a:rPr>
              <a:t>lachen</a:t>
            </a:r>
            <a:r>
              <a:rPr kumimoji="0" lang="en-GB" sz="1200" b="0" i="0" u="none" strike="noStrike" kern="1200" cap="none" spc="0" normalizeH="0" baseline="0" noProof="0" dirty="0">
                <a:ln>
                  <a:noFill/>
                </a:ln>
                <a:solidFill>
                  <a:srgbClr val="5B9BD5">
                    <a:lumMod val="50000"/>
                  </a:srgbClr>
                </a:solidFill>
                <a:effectLst/>
                <a:uLnTx/>
                <a:uFillTx/>
                <a:latin typeface="+mn-lt"/>
                <a:ea typeface="+mn-ea"/>
                <a:cs typeface="+mn-cs"/>
              </a:rPr>
              <a:t> [561]; </a:t>
            </a:r>
            <a:r>
              <a:rPr lang="en-GB" sz="1200" b="1" i="0" kern="1200" dirty="0" err="1">
                <a:solidFill>
                  <a:schemeClr val="tx1"/>
                </a:solidFill>
                <a:effectLst/>
                <a:latin typeface="+mn-lt"/>
                <a:ea typeface="+mn-ea"/>
                <a:cs typeface="+mn-cs"/>
              </a:rPr>
              <a:t>Fremdsprache</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[1791]</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mn-lt"/>
              </a:rPr>
              <a:t>Source:  Jones, R.L. &amp; </a:t>
            </a:r>
            <a:r>
              <a:rPr lang="en-GB" sz="1200" i="1" dirty="0" err="1">
                <a:latin typeface="+mn-lt"/>
              </a:rPr>
              <a:t>Tschirner</a:t>
            </a:r>
            <a:r>
              <a:rPr lang="en-GB" sz="1200" i="1" dirty="0">
                <a:latin typeface="+mn-lt"/>
              </a:rPr>
              <a:t>, E. (2019).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768320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1" dirty="0"/>
            </a:br>
            <a:br>
              <a:rPr lang="en-GB" b="1" dirty="0"/>
            </a:br>
            <a:r>
              <a:rPr lang="en-GB" b="1" dirty="0"/>
              <a:t>Aim: </a:t>
            </a:r>
            <a:r>
              <a:rPr lang="en-GB" b="0" dirty="0"/>
              <a:t>To</a:t>
            </a:r>
            <a:r>
              <a:rPr lang="en-GB" b="0" baseline="0" dirty="0"/>
              <a:t> share the grammar learning objective for the lesson, whilst </a:t>
            </a:r>
            <a:r>
              <a:rPr lang="en-GB" sz="1200" b="0" kern="1200" dirty="0">
                <a:solidFill>
                  <a:schemeClr val="tx1"/>
                </a:solidFill>
                <a:effectLst/>
                <a:latin typeface="+mn-lt"/>
                <a:ea typeface="+mn-ea"/>
                <a:cs typeface="+mn-cs"/>
              </a:rPr>
              <a:t>revising all of the rest of this week’s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 more complex version of this task, in which only the first letter of each word is given, can be found on the next slide.</a:t>
            </a:r>
            <a:endParaRPr lang="en-GB" b="0" dirty="0"/>
          </a:p>
          <a:p>
            <a:endParaRPr lang="en-GB" b="0" dirty="0"/>
          </a:p>
          <a:p>
            <a:r>
              <a:rPr lang="en-GB" b="1" dirty="0"/>
              <a:t>Procedure:</a:t>
            </a:r>
            <a:br>
              <a:rPr lang="en-GB" dirty="0"/>
            </a:br>
            <a:r>
              <a:rPr lang="en-GB" dirty="0"/>
              <a:t>1. </a:t>
            </a:r>
            <a:r>
              <a:rPr lang="en-GB" b="0" dirty="0"/>
              <a:t>Teacher asks</a:t>
            </a:r>
            <a:r>
              <a:rPr lang="en-GB" b="0" baseline="0" dirty="0"/>
              <a:t> question / gives clue in German as per A – L on slide.</a:t>
            </a:r>
            <a:br>
              <a:rPr lang="en-GB" b="0" baseline="0" dirty="0"/>
            </a:br>
            <a:r>
              <a:rPr lang="en-GB" b="0" baseline="0" dirty="0"/>
              <a:t>2. Student(s) volunteer(s) the answer (e.g. </a:t>
            </a:r>
            <a:r>
              <a:rPr lang="en-GB" b="0" baseline="0" dirty="0" err="1"/>
              <a:t>wohnen</a:t>
            </a:r>
            <a:r>
              <a:rPr lang="en-GB" b="0" baseline="0" dirty="0"/>
              <a:t>).</a:t>
            </a:r>
          </a:p>
          <a:p>
            <a:r>
              <a:rPr lang="en-GB" b="0" baseline="0" dirty="0"/>
              <a:t>3. Teacher asks ‘</a:t>
            </a:r>
            <a:r>
              <a:rPr lang="en-GB" b="0" baseline="0" dirty="0" err="1"/>
              <a:t>wie</a:t>
            </a:r>
            <a:r>
              <a:rPr lang="en-GB" b="0" baseline="0" dirty="0"/>
              <a:t> </a:t>
            </a:r>
            <a:r>
              <a:rPr lang="en-GB" b="0" baseline="0" dirty="0" err="1"/>
              <a:t>schreibt</a:t>
            </a:r>
            <a:r>
              <a:rPr lang="en-GB" b="0" baseline="0" dirty="0"/>
              <a:t> man das?’</a:t>
            </a:r>
            <a:br>
              <a:rPr lang="en-GB" b="0" baseline="0" dirty="0"/>
            </a:br>
            <a:r>
              <a:rPr lang="en-GB" b="0" baseline="0" dirty="0"/>
              <a:t>4. Students in chorus (slowly and steadily) respond to spell out the answer: W – O – H – N – E – N.</a:t>
            </a:r>
            <a:br>
              <a:rPr lang="en-GB" b="0" baseline="0" dirty="0"/>
            </a:br>
            <a:r>
              <a:rPr lang="en-GB" b="0" baseline="0" dirty="0"/>
              <a:t>5. As students spell the word, teacher reveals each letter on a click. This will enable the teacher to pick up on any of the trickier letters, and do some remedial practice in the moment.</a:t>
            </a:r>
            <a:endParaRPr lang="en-GB"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t>
            </a:r>
            <a:r>
              <a:rPr lang="en-GB" baseline="0" dirty="0"/>
              <a:t>Students should have pre-learned the verb ‘</a:t>
            </a:r>
            <a:r>
              <a:rPr lang="en-GB" baseline="0" dirty="0" err="1"/>
              <a:t>wiederholen</a:t>
            </a:r>
            <a:r>
              <a:rPr lang="en-GB" baseline="0" dirty="0"/>
              <a:t>’ as part of their audio homework, so teacher should explain that this is the noun form.</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4259554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CHALLENGING VERSION</a:t>
            </a:r>
          </a:p>
          <a:p>
            <a:endParaRPr lang="en-GB" b="1" dirty="0"/>
          </a:p>
          <a:p>
            <a:r>
              <a:rPr lang="en-GB" b="1" dirty="0"/>
              <a:t>Timing: 10 minutes</a:t>
            </a:r>
            <a:br>
              <a:rPr lang="en-GB" b="1" dirty="0"/>
            </a:br>
            <a:br>
              <a:rPr lang="en-GB" b="1" dirty="0"/>
            </a:br>
            <a:r>
              <a:rPr lang="en-GB" b="1" dirty="0"/>
              <a:t>Aim: </a:t>
            </a:r>
            <a:r>
              <a:rPr lang="en-GB" b="0" dirty="0"/>
              <a:t>To</a:t>
            </a:r>
            <a:r>
              <a:rPr lang="en-GB" b="0" baseline="0" dirty="0"/>
              <a:t> share the grammar learning objective for the lesson, whilst </a:t>
            </a:r>
            <a:r>
              <a:rPr lang="en-GB" sz="1200" b="0" kern="1200" dirty="0">
                <a:solidFill>
                  <a:schemeClr val="tx1"/>
                </a:solidFill>
                <a:effectLst/>
                <a:latin typeface="+mn-lt"/>
                <a:ea typeface="+mn-ea"/>
                <a:cs typeface="+mn-cs"/>
              </a:rPr>
              <a:t>revising all of the rest of this week’s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 less complex version of this task, in which more letters of each word are given, can be found on the previous slide.</a:t>
            </a:r>
            <a:endParaRPr lang="en-GB" b="0" dirty="0"/>
          </a:p>
          <a:p>
            <a:br>
              <a:rPr lang="en-GB" dirty="0"/>
            </a:br>
            <a:r>
              <a:rPr lang="en-GB" b="1" dirty="0"/>
              <a:t>Procedure:</a:t>
            </a:r>
            <a:br>
              <a:rPr lang="en-GB" dirty="0"/>
            </a:br>
            <a:r>
              <a:rPr lang="en-GB" dirty="0"/>
              <a:t>1. </a:t>
            </a:r>
            <a:r>
              <a:rPr lang="en-GB" b="0" dirty="0"/>
              <a:t>Teacher asks</a:t>
            </a:r>
            <a:r>
              <a:rPr lang="en-GB" b="0" baseline="0" dirty="0"/>
              <a:t> question / gives clue in German as per A – L on slide.</a:t>
            </a:r>
            <a:br>
              <a:rPr lang="en-GB" b="0" baseline="0" dirty="0"/>
            </a:br>
            <a:r>
              <a:rPr lang="en-GB" b="0" baseline="0" dirty="0"/>
              <a:t>2. Student(s) volunteer(s) the answer (e.g. </a:t>
            </a:r>
            <a:r>
              <a:rPr lang="en-GB" b="0" baseline="0" dirty="0" err="1"/>
              <a:t>wohnen</a:t>
            </a:r>
            <a:r>
              <a:rPr lang="en-GB" b="0" baseline="0" dirty="0"/>
              <a:t>).</a:t>
            </a:r>
          </a:p>
          <a:p>
            <a:r>
              <a:rPr lang="en-GB" b="0" baseline="0" dirty="0"/>
              <a:t>3. Teacher asks ‘</a:t>
            </a:r>
            <a:r>
              <a:rPr lang="en-GB" b="0" baseline="0" dirty="0" err="1"/>
              <a:t>wie</a:t>
            </a:r>
            <a:r>
              <a:rPr lang="en-GB" b="0" baseline="0" dirty="0"/>
              <a:t> </a:t>
            </a:r>
            <a:r>
              <a:rPr lang="en-GB" b="0" baseline="0" dirty="0" err="1"/>
              <a:t>schreibt</a:t>
            </a:r>
            <a:r>
              <a:rPr lang="en-GB" b="0" baseline="0" dirty="0"/>
              <a:t> man das?’</a:t>
            </a:r>
            <a:br>
              <a:rPr lang="en-GB" b="0" baseline="0" dirty="0"/>
            </a:br>
            <a:r>
              <a:rPr lang="en-GB" b="0" baseline="0" dirty="0"/>
              <a:t>4. Students in chorus (slowly and steadily) respond to spell out the answer: W – O – H – N – E – N.</a:t>
            </a:r>
            <a:br>
              <a:rPr lang="en-GB" b="0" baseline="0" dirty="0"/>
            </a:br>
            <a:r>
              <a:rPr lang="en-GB" b="0" baseline="0" dirty="0"/>
              <a:t>5. As students spell the word, teacher reveals each letter on a click. This will enable the teacher to pick up on any of the trickier letters, and do some remedial practice in the moment.</a:t>
            </a:r>
            <a:endParaRPr lang="en-GB"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t>
            </a:r>
            <a:r>
              <a:rPr lang="en-GB" baseline="0" dirty="0"/>
              <a:t>Students should have pre-learned the verb ‘</a:t>
            </a:r>
            <a:r>
              <a:rPr lang="en-GB" baseline="0" dirty="0" err="1"/>
              <a:t>wiederholen</a:t>
            </a:r>
            <a:r>
              <a:rPr lang="en-GB" baseline="0" dirty="0"/>
              <a:t>’ as part of their audio homework, so teachers should explain that this is the noun form.</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485967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srgbClr val="000000"/>
                </a:solidFill>
                <a:effectLst/>
                <a:uLnTx/>
                <a:uFillTx/>
                <a:latin typeface="+mn-lt"/>
                <a:ea typeface="+mn-ea"/>
                <a:cs typeface="+mn-cs"/>
              </a:rPr>
              <a:t>To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introduce the verb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sprechen</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dirty="0" err="1">
                <a:ln>
                  <a:noFill/>
                </a:ln>
                <a:solidFill>
                  <a:srgbClr val="000000"/>
                </a:solidFill>
                <a:effectLst/>
                <a:uLnTx/>
                <a:uFillTx/>
                <a:latin typeface="+mn-lt"/>
                <a:ea typeface="+mn-ea"/>
                <a:cs typeface="Calibri"/>
                <a:sym typeface="Calibri"/>
              </a:rPr>
              <a:t>Sprechen</a:t>
            </a:r>
            <a:r>
              <a:rPr kumimoji="0" lang="en-GB" sz="1200" b="1" i="0" u="none" strike="noStrike" kern="1200" cap="none" spc="0" normalizeH="0" baseline="0" noProof="0" dirty="0">
                <a:ln>
                  <a:noFill/>
                </a:ln>
                <a:solidFill>
                  <a:srgbClr val="000000"/>
                </a:solidFill>
                <a:effectLst/>
                <a:uLnTx/>
                <a:uFillTx/>
                <a:latin typeface="+mn-lt"/>
                <a:ea typeface="+mn-ea"/>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LDP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sprechen</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ch</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[to put hand in front of mouth and make speaking gesture].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spricht</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ch</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456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803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76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081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87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provide additional practice for classroom verbs.</a:t>
            </a:r>
            <a:br>
              <a:rPr lang="en-GB" b="0" dirty="0"/>
            </a:br>
            <a:br>
              <a:rPr lang="en-GB" dirty="0"/>
            </a:br>
            <a:r>
              <a:rPr lang="en-GB" b="1" dirty="0"/>
              <a:t>Procedure:</a:t>
            </a:r>
            <a:br>
              <a:rPr lang="en-GB" dirty="0"/>
            </a:br>
            <a:r>
              <a:rPr lang="en-GB" dirty="0"/>
              <a:t>1. Teacher first</a:t>
            </a:r>
            <a:r>
              <a:rPr lang="en-GB" baseline="0" dirty="0"/>
              <a:t> brings up the vocabulary items one by one, and asks students to perform a gesture/mime to represent the meaning. The slide provides example gestures.</a:t>
            </a:r>
          </a:p>
          <a:p>
            <a:r>
              <a:rPr lang="en-GB" sz="1200" b="0" i="0" kern="1200" dirty="0">
                <a:solidFill>
                  <a:schemeClr val="tx1"/>
                </a:solidFill>
                <a:effectLst/>
                <a:latin typeface="+mn-lt"/>
                <a:ea typeface="+mn-ea"/>
                <a:cs typeface="+mn-cs"/>
              </a:rPr>
              <a:t>2. </a:t>
            </a:r>
            <a:r>
              <a:rPr lang="en-GB" baseline="0" dirty="0"/>
              <a:t>Once gestures have been agreed, a Simon Says-type game can be played. The students stand up and the teacher hides the slide. The teacher then lists the verbs in a random order. Students must perform the action which corresponds to the word they hear. If they perform the wrong action, or take too long to decide, they are out of the game and must sit down. The last student standing is the winner.</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53166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7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a:t>
            </a:r>
            <a:r>
              <a:rPr lang="en-GB" b="1" baseline="0"/>
              <a:t> </a:t>
            </a:r>
            <a:r>
              <a:rPr lang="en-GB" b="1"/>
              <a:t>minutes</a:t>
            </a:r>
            <a:br>
              <a:rPr lang="en-GB"/>
            </a:br>
            <a:br>
              <a:rPr lang="en-GB" b="1"/>
            </a:br>
            <a:r>
              <a:rPr lang="en-GB" b="1"/>
              <a:t>Aim: </a:t>
            </a:r>
            <a:r>
              <a:rPr lang="en-GB" b="0" baseline="0"/>
              <a:t>To revisit the topic of verbs, </a:t>
            </a:r>
            <a:r>
              <a:rPr lang="en-GB" b="0"/>
              <a:t>to prepare students for the dictionary work in the coming slides. </a:t>
            </a:r>
          </a:p>
          <a:p>
            <a:br>
              <a:rPr lang="en-GB" b="0"/>
            </a:br>
            <a:r>
              <a:rPr lang="en-GB" b="1"/>
              <a:t>Procedure:</a:t>
            </a:r>
            <a:br>
              <a:rPr lang="en-GB"/>
            </a:br>
            <a:r>
              <a:rPr lang="en-GB"/>
              <a:t>1. Click to animate the explanation.</a:t>
            </a:r>
          </a:p>
          <a:p>
            <a:r>
              <a:rPr lang="en-GB" b="0"/>
              <a:t>2.</a:t>
            </a:r>
            <a:r>
              <a:rPr lang="en-GB" b="0" baseline="0"/>
              <a:t> Remind students how to recognise regular verbs, and how to convert them into infinitive forms to look up in a dictionary</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402909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a:t>
            </a:r>
            <a:r>
              <a:rPr lang="en-GB" b="1" baseline="0" dirty="0"/>
              <a:t> </a:t>
            </a:r>
            <a:r>
              <a:rPr lang="en-GB" b="1" dirty="0"/>
              <a:t>minutes</a:t>
            </a:r>
            <a:br>
              <a:rPr lang="en-GB" dirty="0"/>
            </a:br>
            <a:br>
              <a:rPr lang="en-GB" b="1" dirty="0"/>
            </a:br>
            <a:r>
              <a:rPr lang="en-GB" b="1" dirty="0"/>
              <a:t>Aim: </a:t>
            </a:r>
            <a:r>
              <a:rPr lang="en-GB" b="0" dirty="0"/>
              <a:t>to practise recognising the verbs in a text (reading).</a:t>
            </a:r>
          </a:p>
          <a:p>
            <a:br>
              <a:rPr lang="en-GB" b="1" dirty="0"/>
            </a:br>
            <a:r>
              <a:rPr lang="en-GB" b="1" dirty="0"/>
              <a:t>Procedure:</a:t>
            </a:r>
            <a:br>
              <a:rPr lang="en-GB" dirty="0"/>
            </a:br>
            <a:r>
              <a:rPr lang="en-GB" dirty="0"/>
              <a:t>1. </a:t>
            </a:r>
            <a:r>
              <a:rPr lang="en-GB" baseline="0" dirty="0"/>
              <a:t>Students identify all examples of verbs. They can do this by circling/underlining on a printed copy, or by writing a list in their workbooks.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0" baseline="0" dirty="0"/>
              <a:t> </a:t>
            </a:r>
            <a:r>
              <a:rPr lang="en-GB" i="0" baseline="0" dirty="0"/>
              <a:t>Remind students that the verbs could occur in the </a:t>
            </a:r>
            <a:r>
              <a:rPr lang="en-GB" b="1" i="0" baseline="0" dirty="0"/>
              <a:t>short form </a:t>
            </a:r>
            <a:r>
              <a:rPr lang="en-GB" b="0" i="0" baseline="0" dirty="0"/>
              <a:t>(ending in </a:t>
            </a:r>
            <a:r>
              <a:rPr lang="en-GB" b="1" i="0" baseline="0" dirty="0"/>
              <a:t>–e, -</a:t>
            </a:r>
            <a:r>
              <a:rPr lang="en-GB" b="1" i="0" baseline="0" dirty="0" err="1"/>
              <a:t>st</a:t>
            </a:r>
            <a:r>
              <a:rPr lang="en-GB" b="0" i="0" baseline="0" dirty="0"/>
              <a:t> or </a:t>
            </a:r>
            <a:r>
              <a:rPr lang="en-GB" b="1" i="0" baseline="0" dirty="0"/>
              <a:t>–t</a:t>
            </a:r>
            <a:r>
              <a:rPr lang="en-GB" b="0" i="0" baseline="0" dirty="0"/>
              <a:t>) or the </a:t>
            </a:r>
            <a:r>
              <a:rPr lang="en-GB" b="1" i="0" baseline="0" dirty="0"/>
              <a:t>long form</a:t>
            </a:r>
            <a:r>
              <a:rPr lang="en-GB" b="0" i="0" baseline="0" dirty="0"/>
              <a:t> (</a:t>
            </a:r>
            <a:r>
              <a:rPr lang="en-GB" b="1" i="0" baseline="0" dirty="0"/>
              <a:t>-</a:t>
            </a:r>
            <a:r>
              <a:rPr lang="en-GB" b="1" i="0" baseline="0" dirty="0" err="1"/>
              <a:t>en</a:t>
            </a:r>
            <a:r>
              <a:rPr lang="en-GB" b="0" i="0" baseline="0" dirty="0"/>
              <a:t>), and that </a:t>
            </a:r>
            <a:r>
              <a:rPr lang="en-GB" b="0" i="1" baseline="0" dirty="0" err="1"/>
              <a:t>haben</a:t>
            </a:r>
            <a:r>
              <a:rPr lang="en-GB" b="0" i="0" baseline="0" dirty="0"/>
              <a:t> and </a:t>
            </a:r>
            <a:r>
              <a:rPr lang="en-GB" b="0" i="1" baseline="0" dirty="0"/>
              <a:t>sein</a:t>
            </a:r>
            <a:r>
              <a:rPr lang="en-GB" b="0" i="0" baseline="0" dirty="0"/>
              <a:t> are also verbs. </a:t>
            </a:r>
            <a:r>
              <a:rPr lang="en-GB" baseline="0" dirty="0"/>
              <a:t>All verbs included are </a:t>
            </a:r>
            <a:r>
              <a:rPr lang="en-GB" b="1" baseline="0" dirty="0"/>
              <a:t>regular in the present tense</a:t>
            </a:r>
            <a:r>
              <a:rPr lang="en-GB" b="0" baseline="0" dirty="0"/>
              <a:t>, with the exception of </a:t>
            </a:r>
            <a:r>
              <a:rPr lang="en-GB" b="0" i="1" baseline="0" dirty="0" err="1"/>
              <a:t>haben</a:t>
            </a:r>
            <a:r>
              <a:rPr lang="en-GB" b="0" i="1" baseline="0" dirty="0"/>
              <a:t> </a:t>
            </a:r>
            <a:r>
              <a:rPr lang="en-GB" b="0" i="0" baseline="0" dirty="0"/>
              <a:t>and </a:t>
            </a:r>
            <a:r>
              <a:rPr lang="en-GB" b="0" i="1" baseline="0" dirty="0"/>
              <a:t>sein </a:t>
            </a:r>
            <a:r>
              <a:rPr lang="en-GB" b="0" i="0" baseline="0" dirty="0"/>
              <a:t>which students have learned.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i="0" baseline="0" dirty="0"/>
              <a:t>All the verbs are highlighted in one go upon clicking the mouse.</a:t>
            </a:r>
          </a:p>
          <a:p>
            <a:endParaRPr lang="en-GB" dirty="0"/>
          </a:p>
          <a:p>
            <a:r>
              <a:rPr lang="en-GB" b="1" i="0" baseline="0" dirty="0"/>
              <a:t>Notes:</a:t>
            </a:r>
          </a:p>
          <a:p>
            <a:r>
              <a:rPr lang="en-GB" b="0" i="0" baseline="0" dirty="0"/>
              <a:t>1) The majority of these verbs have been encountered before, but seven </a:t>
            </a:r>
            <a:r>
              <a:rPr lang="en-GB" b="1" i="0" baseline="0" dirty="0"/>
              <a:t>unfamiliar high-frequency verbs </a:t>
            </a:r>
            <a:r>
              <a:rPr lang="en-GB" b="0" i="0" baseline="0" dirty="0"/>
              <a:t>are included in preparation for the dictionary work on the next slide: </a:t>
            </a:r>
          </a:p>
          <a:p>
            <a:r>
              <a:rPr lang="en-GB" b="1" i="0" baseline="0" dirty="0" err="1"/>
              <a:t>bleiben</a:t>
            </a:r>
            <a:r>
              <a:rPr lang="en-GB" b="0" i="0" baseline="0" dirty="0"/>
              <a:t> [112]; </a:t>
            </a:r>
            <a:r>
              <a:rPr lang="en-GB" b="1" i="0" baseline="0" dirty="0" err="1"/>
              <a:t>scheinen</a:t>
            </a:r>
            <a:r>
              <a:rPr lang="en-GB" b="0" i="0" baseline="0" dirty="0"/>
              <a:t> [276]; </a:t>
            </a:r>
            <a:r>
              <a:rPr lang="en-GB" b="1" i="0" baseline="0" dirty="0" err="1"/>
              <a:t>besuchen</a:t>
            </a:r>
            <a:r>
              <a:rPr lang="en-GB" b="0" i="0" baseline="0" dirty="0"/>
              <a:t> [703]; </a:t>
            </a:r>
            <a:r>
              <a:rPr lang="en-GB" b="1" i="0" baseline="0" dirty="0" err="1"/>
              <a:t>einkaufen</a:t>
            </a:r>
            <a:r>
              <a:rPr lang="en-GB" b="0" i="0" baseline="0" dirty="0"/>
              <a:t> [1789]; </a:t>
            </a:r>
            <a:r>
              <a:rPr lang="en-GB" b="1" i="0" baseline="0" dirty="0" err="1"/>
              <a:t>schwimmen</a:t>
            </a:r>
            <a:r>
              <a:rPr lang="en-GB" b="0" i="0" baseline="0" dirty="0"/>
              <a:t> [1832]; </a:t>
            </a:r>
            <a:r>
              <a:rPr lang="en-GB" b="1" i="0" baseline="0" dirty="0" err="1"/>
              <a:t>zeichnen</a:t>
            </a:r>
            <a:r>
              <a:rPr lang="en-GB" b="0" i="0" baseline="0" dirty="0"/>
              <a:t> [1808]; </a:t>
            </a:r>
            <a:r>
              <a:rPr lang="en-GB" b="1" i="0" baseline="0" dirty="0" err="1"/>
              <a:t>lieben</a:t>
            </a:r>
            <a:r>
              <a:rPr lang="en-GB" b="0" i="0" baseline="0" dirty="0"/>
              <a:t> [816].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In terms of other unfamiliar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a/ </a:t>
            </a:r>
            <a:r>
              <a:rPr lang="en-GB" dirty="0"/>
              <a:t>Students have not met</a:t>
            </a:r>
            <a:r>
              <a:rPr lang="en-GB" baseline="0" dirty="0"/>
              <a:t> </a:t>
            </a:r>
            <a:r>
              <a:rPr lang="en-GB" i="1" baseline="0" dirty="0" err="1"/>
              <a:t>Tagebuch</a:t>
            </a:r>
            <a:r>
              <a:rPr lang="en-GB" i="0" baseline="0" dirty="0"/>
              <a:t>, but they know ‘</a:t>
            </a:r>
            <a:r>
              <a:rPr lang="en-GB" i="1" baseline="0" dirty="0"/>
              <a:t>Tag</a:t>
            </a:r>
            <a:r>
              <a:rPr lang="en-GB" i="0" baseline="0" dirty="0"/>
              <a:t>’ and ‘</a:t>
            </a:r>
            <a:r>
              <a:rPr lang="en-GB" i="1" baseline="0" dirty="0"/>
              <a:t>Buch</a:t>
            </a:r>
            <a:r>
              <a:rPr lang="en-GB" i="0" baseline="0" dirty="0"/>
              <a:t>’. This is a good opportunity to remind students about compounds. Teacher to explain that as students know the gender of </a:t>
            </a:r>
            <a:r>
              <a:rPr lang="en-GB" i="1" baseline="0" dirty="0"/>
              <a:t>Buch</a:t>
            </a:r>
            <a:r>
              <a:rPr lang="en-GB" i="0" baseline="0" dirty="0"/>
              <a:t>, they also know the gender of any word ending in </a:t>
            </a:r>
            <a:r>
              <a:rPr lang="en-GB" i="1" baseline="0" dirty="0"/>
              <a:t>Buch</a:t>
            </a:r>
            <a:r>
              <a:rPr lang="en-GB" i="0" baseline="0" dirty="0"/>
              <a:t>, as the gender of compound nouns agrees with the final stem. Same with </a:t>
            </a:r>
            <a:r>
              <a:rPr lang="en-GB" i="1" baseline="0" dirty="0" err="1"/>
              <a:t>Traumwoche</a:t>
            </a:r>
            <a:r>
              <a:rPr lang="en-GB" i="1" baseline="0" dirty="0"/>
              <a:t>. </a:t>
            </a:r>
            <a:r>
              <a:rPr lang="en-GB" i="0" baseline="0" dirty="0"/>
              <a:t>Teachers to ensure that </a:t>
            </a:r>
            <a:r>
              <a:rPr lang="en-GB" i="0" baseline="0" dirty="0" err="1"/>
              <a:t>Tagebuch</a:t>
            </a:r>
            <a:r>
              <a:rPr lang="en-GB" i="0" baseline="0" dirty="0"/>
              <a:t> and </a:t>
            </a:r>
            <a:r>
              <a:rPr lang="en-GB" i="0" baseline="0" dirty="0" err="1"/>
              <a:t>Traumwoche</a:t>
            </a:r>
            <a:r>
              <a:rPr lang="en-GB" i="0" baseline="0" dirty="0"/>
              <a:t> are understood by students before starting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b/ </a:t>
            </a:r>
            <a:r>
              <a:rPr lang="en-GB" i="1" baseline="0" dirty="0" err="1"/>
              <a:t>Sonne</a:t>
            </a:r>
            <a:r>
              <a:rPr lang="en-GB" i="1" baseline="0" dirty="0"/>
              <a:t>, </a:t>
            </a:r>
            <a:r>
              <a:rPr lang="en-GB" i="1" baseline="0" dirty="0" err="1"/>
              <a:t>Limonade</a:t>
            </a:r>
            <a:r>
              <a:rPr lang="en-GB" i="1" baseline="0" dirty="0"/>
              <a:t>, Bonbons, </a:t>
            </a:r>
            <a:r>
              <a:rPr lang="en-GB" i="1" baseline="0" dirty="0" err="1"/>
              <a:t>beste</a:t>
            </a:r>
            <a:r>
              <a:rPr lang="en-GB" i="1" baseline="0" dirty="0"/>
              <a:t> </a:t>
            </a:r>
            <a:r>
              <a:rPr lang="en-GB" i="0" baseline="0" dirty="0"/>
              <a:t>and </a:t>
            </a:r>
            <a:r>
              <a:rPr lang="en-GB" i="1" baseline="0" dirty="0" err="1"/>
              <a:t>Fotos</a:t>
            </a:r>
            <a:r>
              <a:rPr lang="en-GB" i="0" baseline="0" dirty="0"/>
              <a:t> are all new words, but can be inferred from the English translations.</a:t>
            </a:r>
          </a:p>
          <a:p>
            <a:r>
              <a:rPr lang="en-GB" i="0" baseline="0" dirty="0"/>
              <a:t>c/ Teacher to point out the convention for writing dates – with a full stop after the number.</a:t>
            </a:r>
          </a:p>
          <a:p>
            <a:r>
              <a:rPr lang="en-GB" i="0" baseline="0" dirty="0"/>
              <a:t>d/ Mark Forster – a German singer/songwriter and TV personality.</a:t>
            </a:r>
          </a:p>
          <a:p>
            <a:endParaRPr lang="en-GB" i="0" baseline="0" dirty="0"/>
          </a:p>
          <a:p>
            <a:endParaRPr lang="en-GB" i="0"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17284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a:br>
            <a:br>
              <a:rPr lang="en-GB" b="1"/>
            </a:br>
            <a:r>
              <a:rPr lang="en-GB" b="1"/>
              <a:t>Aim: </a:t>
            </a:r>
            <a:r>
              <a:rPr lang="en-GB" b="0" baseline="0"/>
              <a:t>To provide practice in the use of dictionaries to look up unfamiliar verbs.</a:t>
            </a:r>
            <a:endParaRPr lang="en-GB" b="0"/>
          </a:p>
          <a:p>
            <a:br>
              <a:rPr lang="en-GB" b="0"/>
            </a:br>
            <a:r>
              <a:rPr lang="en-GB" b="1"/>
              <a:t>Procedure:</a:t>
            </a:r>
            <a:br>
              <a:rPr lang="en-GB" b="0"/>
            </a:br>
            <a:r>
              <a:rPr lang="en-GB"/>
              <a:t>1. </a:t>
            </a:r>
            <a:r>
              <a:rPr lang="en-GB" baseline="0"/>
              <a:t>Tell students that they have already learnt the meanings of 20 of the 28 verbs in this text, but that some new verbs have been included, which they might need to look up.</a:t>
            </a:r>
          </a:p>
          <a:p>
            <a:r>
              <a:rPr lang="en-GB" b="0"/>
              <a:t>2.</a:t>
            </a:r>
            <a:r>
              <a:rPr lang="en-GB" b="0" baseline="0"/>
              <a:t> </a:t>
            </a:r>
            <a:r>
              <a:rPr lang="en-GB" baseline="0"/>
              <a:t>As a reminder, elicit the process that they would need to go to to find the meaning of ‘bleibe’ in the dictionary, i.e. remove the ending –e, add –en, to form the infinitive –bleiben, then look up its meaning in the dictionary.</a:t>
            </a:r>
          </a:p>
          <a:p>
            <a:r>
              <a:rPr lang="en-GB" baseline="0"/>
              <a:t>3. Also remind students of the </a:t>
            </a:r>
            <a:r>
              <a:rPr lang="en-GB" b="1" baseline="0"/>
              <a:t>word order rules</a:t>
            </a:r>
            <a:r>
              <a:rPr lang="en-GB" b="0" baseline="0"/>
              <a:t> discussed in the ‘building blocks’ section of the previous lesson – where does the adverb go?</a:t>
            </a:r>
            <a:endParaRPr lang="en-GB"/>
          </a:p>
          <a:p>
            <a:r>
              <a:rPr lang="en-GB"/>
              <a:t>4.</a:t>
            </a:r>
            <a:r>
              <a:rPr lang="en-GB" baseline="0"/>
              <a:t> Students can attempt this translation individually at first, and then compare translations with a partner.</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643549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ANSWERS</a:t>
            </a:r>
          </a:p>
          <a:p>
            <a:endParaRPr lang="en-GB" b="1"/>
          </a:p>
          <a:p>
            <a:r>
              <a:rPr lang="en-GB" b="1"/>
              <a:t>Timing: 3 minutes</a:t>
            </a:r>
            <a:br>
              <a:rPr lang="en-GB"/>
            </a:br>
            <a:br>
              <a:rPr lang="en-GB" b="1"/>
            </a:br>
            <a:r>
              <a:rPr lang="en-GB" b="1"/>
              <a:t>Aim: </a:t>
            </a:r>
            <a:r>
              <a:rPr lang="en-GB" b="0" baseline="0"/>
              <a:t>To provide suggested English sentences for the first half of the translation exercise on the previous slide.</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This is answer slide 1 of 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Procedure:</a:t>
            </a:r>
            <a:br>
              <a:rPr lang="en-GB"/>
            </a:br>
            <a:r>
              <a:rPr lang="en-GB"/>
              <a:t>1. </a:t>
            </a:r>
            <a:r>
              <a:rPr lang="en-GB" baseline="0"/>
              <a:t>The suggested English sentences appear one by one on clicks.</a:t>
            </a:r>
            <a:endParaRPr lang="en-GB"/>
          </a:p>
          <a:p>
            <a:r>
              <a:rPr lang="en-GB"/>
              <a:t>2. Teacher can present these suggested</a:t>
            </a:r>
            <a:r>
              <a:rPr lang="en-GB" baseline="0"/>
              <a:t> translations after eliciting suggestions from students. </a:t>
            </a:r>
          </a:p>
          <a:p>
            <a:r>
              <a:rPr lang="en-GB" b="0" baseline="0"/>
              <a:t>3. </a:t>
            </a:r>
            <a:r>
              <a:rPr lang="en-GB" baseline="0"/>
              <a:t>Teacher may wish to collect ideas from the class and come up with a class translation on the board instead.</a:t>
            </a:r>
          </a:p>
          <a:p>
            <a:r>
              <a:rPr lang="en-GB" b="0"/>
              <a:t>4. </a:t>
            </a:r>
            <a:r>
              <a:rPr lang="en-GB" baseline="0"/>
              <a:t>Teacher to stress that there could be several solutions, and to encourage and praise structurally sound alternative suggestions.</a:t>
            </a:r>
          </a:p>
          <a:p>
            <a:endParaRPr lang="en-GB" baseline="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909752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414168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4124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mn-lt"/>
                <a:ea typeface="+mn-ea"/>
                <a:cs typeface="Calibri"/>
                <a:sym typeface="Calibri"/>
              </a:rPr>
              <a:t>lesen</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dirty="0" err="1">
                <a:ln>
                  <a:noFill/>
                </a:ln>
                <a:solidFill>
                  <a:srgbClr val="000000"/>
                </a:solidFill>
                <a:effectLst/>
                <a:uLnTx/>
                <a:uFillTx/>
                <a:latin typeface="+mn-lt"/>
                <a:ea typeface="+mn-ea"/>
                <a:cs typeface="Calibri"/>
                <a:sym typeface="Calibri"/>
              </a:rPr>
              <a:t>Lesen</a:t>
            </a:r>
            <a:r>
              <a:rPr kumimoji="0" lang="en-GB" sz="1200" b="1" i="0" u="none" strike="noStrike" kern="1200" cap="none" spc="0" normalizeH="0" baseline="0" noProof="0" dirty="0">
                <a:ln>
                  <a:noFill/>
                </a:ln>
                <a:solidFill>
                  <a:srgbClr val="000000"/>
                </a:solidFill>
                <a:effectLst/>
                <a:uLnTx/>
                <a:uFillTx/>
                <a:latin typeface="+mn-lt"/>
                <a:ea typeface="+mn-ea"/>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LDP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lesen</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long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[to mime holding an open book in front of self, and reading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liest</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the stem change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ie</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a:t>
            </a: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2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847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22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42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4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09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289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2576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79283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22509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1062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361035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2400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3438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13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8939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4950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6943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85543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3395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8935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1979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51750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audio" Target="../media/audio5.wav"/><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audio" Target="../media/audio5.wav"/><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audio" Target="../media/audio5.wav"/><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oleObject" Target="../embeddings/oleObject1.bin"/><Relationship Id="rId18" Type="http://schemas.openxmlformats.org/officeDocument/2006/relationships/audio" Target="../media/audio6.wav"/><Relationship Id="rId3" Type="http://schemas.openxmlformats.org/officeDocument/2006/relationships/notesSlide" Target="../notesSlides/notesSlide17.xml"/><Relationship Id="rId21" Type="http://schemas.openxmlformats.org/officeDocument/2006/relationships/audio" Target="../media/audio5.wav"/><Relationship Id="rId7" Type="http://schemas.openxmlformats.org/officeDocument/2006/relationships/image" Target="../media/image30.png"/><Relationship Id="rId12" Type="http://schemas.openxmlformats.org/officeDocument/2006/relationships/image" Target="../media/image34.tiff"/><Relationship Id="rId17" Type="http://schemas.openxmlformats.org/officeDocument/2006/relationships/image" Target="../media/image37.tiff"/><Relationship Id="rId2" Type="http://schemas.openxmlformats.org/officeDocument/2006/relationships/slideLayout" Target="../slideLayouts/slideLayout3.xml"/><Relationship Id="rId16" Type="http://schemas.openxmlformats.org/officeDocument/2006/relationships/image" Target="../media/image36.png"/><Relationship Id="rId20" Type="http://schemas.openxmlformats.org/officeDocument/2006/relationships/image" Target="../media/image8.gif"/><Relationship Id="rId1" Type="http://schemas.openxmlformats.org/officeDocument/2006/relationships/vmlDrawing" Target="../drawings/vmlDrawing1.vml"/><Relationship Id="rId6" Type="http://schemas.openxmlformats.org/officeDocument/2006/relationships/image" Target="../media/image7.gif"/><Relationship Id="rId11" Type="http://schemas.openxmlformats.org/officeDocument/2006/relationships/image" Target="../media/image33.tiff"/><Relationship Id="rId5" Type="http://schemas.openxmlformats.org/officeDocument/2006/relationships/image" Target="../media/image26.svg"/><Relationship Id="rId15" Type="http://schemas.openxmlformats.org/officeDocument/2006/relationships/image" Target="../media/image35.tiff"/><Relationship Id="rId10" Type="http://schemas.openxmlformats.org/officeDocument/2006/relationships/image" Target="../media/image32.png"/><Relationship Id="rId19"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31.tiff"/><Relationship Id="rId14" Type="http://schemas.openxmlformats.org/officeDocument/2006/relationships/image" Target="../media/image29.wmf"/></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oleObject" Target="../embeddings/oleObject2.bin"/><Relationship Id="rId18" Type="http://schemas.openxmlformats.org/officeDocument/2006/relationships/image" Target="../media/image38.png"/><Relationship Id="rId3" Type="http://schemas.openxmlformats.org/officeDocument/2006/relationships/notesSlide" Target="../notesSlides/notesSlide18.xml"/><Relationship Id="rId21" Type="http://schemas.openxmlformats.org/officeDocument/2006/relationships/audio" Target="../media/audio7.wav"/><Relationship Id="rId7" Type="http://schemas.openxmlformats.org/officeDocument/2006/relationships/image" Target="../media/image30.png"/><Relationship Id="rId12" Type="http://schemas.openxmlformats.org/officeDocument/2006/relationships/image" Target="../media/image34.tiff"/><Relationship Id="rId17" Type="http://schemas.openxmlformats.org/officeDocument/2006/relationships/image" Target="../media/image37.tiff"/><Relationship Id="rId2" Type="http://schemas.openxmlformats.org/officeDocument/2006/relationships/slideLayout" Target="../slideLayouts/slideLayout3.xml"/><Relationship Id="rId16" Type="http://schemas.openxmlformats.org/officeDocument/2006/relationships/image" Target="../media/image36.png"/><Relationship Id="rId20" Type="http://schemas.openxmlformats.org/officeDocument/2006/relationships/audio" Target="../media/audio5.wav"/><Relationship Id="rId1" Type="http://schemas.openxmlformats.org/officeDocument/2006/relationships/vmlDrawing" Target="../drawings/vmlDrawing2.vml"/><Relationship Id="rId6" Type="http://schemas.openxmlformats.org/officeDocument/2006/relationships/image" Target="../media/image7.gif"/><Relationship Id="rId11" Type="http://schemas.openxmlformats.org/officeDocument/2006/relationships/image" Target="../media/image33.tiff"/><Relationship Id="rId5" Type="http://schemas.openxmlformats.org/officeDocument/2006/relationships/image" Target="../media/image26.svg"/><Relationship Id="rId15" Type="http://schemas.openxmlformats.org/officeDocument/2006/relationships/image" Target="../media/image35.tiff"/><Relationship Id="rId10" Type="http://schemas.openxmlformats.org/officeDocument/2006/relationships/image" Target="../media/image32.png"/><Relationship Id="rId19" Type="http://schemas.openxmlformats.org/officeDocument/2006/relationships/image" Target="../media/image8.gif"/><Relationship Id="rId4" Type="http://schemas.openxmlformats.org/officeDocument/2006/relationships/image" Target="../media/image25.png"/><Relationship Id="rId9" Type="http://schemas.openxmlformats.org/officeDocument/2006/relationships/image" Target="../media/image31.tiff"/><Relationship Id="rId14" Type="http://schemas.openxmlformats.org/officeDocument/2006/relationships/image" Target="../media/image29.wmf"/></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9.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1.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audio" Target="../media/audio5.wav"/></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image" Target="../media/image26.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image" Target="../media/image26.sv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audio" Target="../media/audio9.wav"/></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audio" Target="../media/audio9.wav"/></Relationships>
</file>

<file path=ppt/slides/_rels/slide2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audio" Target="../media/audio10.wav"/></Relationships>
</file>

<file path=ppt/slides/_rels/slide2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audio" Target="../media/audio11.wav"/></Relationships>
</file>

<file path=ppt/slides/_rels/slide2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audio" Target="../media/audio11.wav"/></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9.png"/><Relationship Id="rId7" Type="http://schemas.openxmlformats.org/officeDocument/2006/relationships/image" Target="../media/image26.sv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audio" Target="../media/audio12.wav"/><Relationship Id="rId4" Type="http://schemas.openxmlformats.org/officeDocument/2006/relationships/image" Target="../media/image43.tiff"/></Relationships>
</file>

<file path=ppt/slides/_rels/slide33.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image" Target="../media/image26.sv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3.tiff"/></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tiff"/></Relationships>
</file>

<file path=ppt/slides/_rels/slide36.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5_audio.htm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rachelhawkes.com/LDPresources/Yr7German/German_Y7_Term1ii_Wk5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4.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a:bodyPr>
          <a:lstStyle/>
          <a:p>
            <a:r>
              <a:rPr lang="en-GB" sz="4800" dirty="0" err="1"/>
              <a:t>Wer</a:t>
            </a:r>
            <a:r>
              <a:rPr lang="en-GB" sz="4800" dirty="0"/>
              <a:t> </a:t>
            </a:r>
            <a:r>
              <a:rPr lang="en-GB" sz="4800" dirty="0" err="1"/>
              <a:t>macht</a:t>
            </a:r>
            <a:r>
              <a:rPr lang="en-GB" sz="4800" dirty="0"/>
              <a:t> was?</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4 – Lesson 21</a:t>
            </a:r>
            <a:br>
              <a:rPr lang="en-GB" sz="1800" dirty="0"/>
            </a:br>
            <a:br>
              <a:rPr lang="en-GB" sz="1800" dirty="0"/>
            </a:br>
            <a:r>
              <a:rPr lang="en-GB" sz="1800" dirty="0"/>
              <a:t>Natalie Finlayson / Rachel Hawkes</a:t>
            </a:r>
            <a:br>
              <a:rPr lang="en-GB" sz="1800" dirty="0"/>
            </a:br>
            <a:r>
              <a:rPr lang="en-GB" sz="1800" dirty="0"/>
              <a:t>Artwork: Steve Clarke</a:t>
            </a:r>
            <a:br>
              <a:rPr lang="en-GB" sz="1800" dirty="0"/>
            </a:br>
            <a:br>
              <a:rPr lang="en-GB" sz="1800" dirty="0"/>
            </a:br>
            <a:r>
              <a:rPr lang="en-GB" sz="1800" dirty="0"/>
              <a:t>Date updated: 19.08.23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2018972"/>
            <a:ext cx="7413217" cy="1410028"/>
          </a:xfrm>
        </p:spPr>
        <p:txBody>
          <a:bodyPr>
            <a:normAutofit/>
          </a:bodyPr>
          <a:lstStyle/>
          <a:p>
            <a:pPr algn="l"/>
            <a:r>
              <a:rPr lang="en-GB" sz="2000" dirty="0">
                <a:solidFill>
                  <a:schemeClr val="tx1"/>
                </a:solidFill>
              </a:rPr>
              <a:t>Sentence-building from infinitive verbs</a:t>
            </a:r>
            <a:br>
              <a:rPr lang="en-GB" sz="2000" dirty="0">
                <a:solidFill>
                  <a:schemeClr val="tx1"/>
                </a:solidFill>
              </a:rPr>
            </a:br>
            <a:r>
              <a:rPr lang="en-GB" sz="2000" dirty="0">
                <a:solidFill>
                  <a:schemeClr val="tx1"/>
                </a:solidFill>
              </a:rPr>
              <a:t>Present tense: 1</a:t>
            </a:r>
            <a:r>
              <a:rPr lang="en-GB" sz="2000" baseline="30000" dirty="0">
                <a:solidFill>
                  <a:schemeClr val="tx1"/>
                </a:solidFill>
              </a:rPr>
              <a:t>st</a:t>
            </a:r>
            <a:r>
              <a:rPr lang="en-GB" sz="2000" dirty="0">
                <a:solidFill>
                  <a:schemeClr val="tx1"/>
                </a:solidFill>
              </a:rPr>
              <a:t>, 2</a:t>
            </a:r>
            <a:r>
              <a:rPr lang="en-GB" sz="2000" baseline="30000" dirty="0">
                <a:solidFill>
                  <a:schemeClr val="tx1"/>
                </a:solidFill>
              </a:rPr>
              <a:t>nd</a:t>
            </a:r>
            <a:r>
              <a:rPr lang="en-GB" sz="2000" dirty="0">
                <a:solidFill>
                  <a:schemeClr val="tx1"/>
                </a:solidFill>
              </a:rPr>
              <a:t>, 3</a:t>
            </a:r>
            <a:r>
              <a:rPr lang="en-GB" sz="2000" baseline="30000" dirty="0">
                <a:solidFill>
                  <a:schemeClr val="tx1"/>
                </a:solidFill>
              </a:rPr>
              <a:t>rd</a:t>
            </a:r>
            <a:r>
              <a:rPr lang="en-GB" sz="2000" dirty="0">
                <a:solidFill>
                  <a:schemeClr val="tx1"/>
                </a:solidFill>
              </a:rPr>
              <a:t> persons singular</a:t>
            </a:r>
          </a:p>
          <a:p>
            <a:pPr algn="l"/>
            <a:r>
              <a:rPr lang="en-GB" sz="2000" dirty="0">
                <a:solidFill>
                  <a:schemeClr val="tx1"/>
                </a:solidFill>
              </a:rPr>
              <a:t>SSC hard and soft [</a:t>
            </a:r>
            <a:r>
              <a:rPr lang="en-GB" sz="2000" dirty="0" err="1">
                <a:solidFill>
                  <a:schemeClr val="tx1"/>
                </a:solidFill>
              </a:rPr>
              <a:t>ch</a:t>
            </a:r>
            <a:r>
              <a:rPr lang="en-GB" sz="2000" dirty="0">
                <a:solidFill>
                  <a:schemeClr val="tx1"/>
                </a:solidFill>
              </a:rPr>
              <a:t>]</a:t>
            </a:r>
          </a:p>
          <a:p>
            <a:pPr algn="l"/>
            <a:endParaRPr lang="en-US" sz="2000" dirty="0">
              <a:solidFill>
                <a:schemeClr val="tx1"/>
              </a:solidFill>
            </a:endParaRPr>
          </a:p>
        </p:txBody>
      </p:sp>
      <p:pic>
        <p:nvPicPr>
          <p:cNvPr id="7" name="Picture 6" descr="A black rectangle with a diagonal line&#10;&#10;Description automatically generated">
            <a:extLst>
              <a:ext uri="{FF2B5EF4-FFF2-40B4-BE49-F238E27FC236}">
                <a16:creationId xmlns:a16="http://schemas.microsoft.com/office/drawing/2014/main" id="{B06B21A4-D61B-4227-BBED-35B4A38EE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462" y="2696074"/>
            <a:ext cx="3137994" cy="3102393"/>
          </a:xfrm>
          <a:prstGeom prst="rect">
            <a:avLst/>
          </a:prstGeom>
        </p:spPr>
      </p:pic>
      <p:pic>
        <p:nvPicPr>
          <p:cNvPr id="8" name="Picture 7" descr="A picture containing doll, toy&#10;&#10;Description automatically generated">
            <a:extLst>
              <a:ext uri="{FF2B5EF4-FFF2-40B4-BE49-F238E27FC236}">
                <a16:creationId xmlns:a16="http://schemas.microsoft.com/office/drawing/2014/main" id="{07839189-0FE6-4701-887E-B710820E3C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88" b="68008"/>
          <a:stretch/>
        </p:blipFill>
        <p:spPr>
          <a:xfrm>
            <a:off x="8644195" y="2872379"/>
            <a:ext cx="1834049" cy="1320799"/>
          </a:xfrm>
          <a:prstGeom prst="ellipse">
            <a:avLst/>
          </a:prstGeom>
        </p:spPr>
      </p:pic>
      <p:pic>
        <p:nvPicPr>
          <p:cNvPr id="9" name="Picture 8">
            <a:extLst>
              <a:ext uri="{FF2B5EF4-FFF2-40B4-BE49-F238E27FC236}">
                <a16:creationId xmlns:a16="http://schemas.microsoft.com/office/drawing/2014/main" id="{783D02C3-25C4-456A-8985-A2F0693AFD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6695"/>
          <a:stretch/>
        </p:blipFill>
        <p:spPr>
          <a:xfrm>
            <a:off x="10242630" y="4247270"/>
            <a:ext cx="1769262" cy="1320799"/>
          </a:xfrm>
          <a:prstGeom prst="ellipse">
            <a:avLst/>
          </a:prstGeom>
        </p:spPr>
      </p:pic>
      <p:sp>
        <p:nvSpPr>
          <p:cNvPr id="10" name="Speech Bubble: Rectangle with Corners Rounded 9">
            <a:extLst>
              <a:ext uri="{FF2B5EF4-FFF2-40B4-BE49-F238E27FC236}">
                <a16:creationId xmlns:a16="http://schemas.microsoft.com/office/drawing/2014/main" id="{823E63E2-8110-4BC0-A90C-C9E91778E70C}"/>
              </a:ext>
            </a:extLst>
          </p:cNvPr>
          <p:cNvSpPr/>
          <p:nvPr/>
        </p:nvSpPr>
        <p:spPr>
          <a:xfrm>
            <a:off x="7343019" y="5118971"/>
            <a:ext cx="2510468" cy="1154112"/>
          </a:xfrm>
          <a:prstGeom prst="wedgeRoundRectCallout">
            <a:avLst>
              <a:gd name="adj1" fmla="val 79010"/>
              <a:gd name="adj2" fmla="val -2650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43C7F8E-0804-4A91-9EE4-F3F7197100B8}"/>
              </a:ext>
            </a:extLst>
          </p:cNvPr>
          <p:cNvSpPr txBox="1"/>
          <p:nvPr/>
        </p:nvSpPr>
        <p:spPr>
          <a:xfrm>
            <a:off x="7408595" y="5188195"/>
            <a:ext cx="2510468" cy="1015663"/>
          </a:xfrm>
          <a:prstGeom prst="rect">
            <a:avLst/>
          </a:prstGeom>
          <a:noFill/>
        </p:spPr>
        <p:txBody>
          <a:bodyPr wrap="square">
            <a:spAutoFit/>
          </a:bodyPr>
          <a:lstStyle/>
          <a:p>
            <a:r>
              <a:rPr lang="en-GB" sz="2000" kern="1200" dirty="0">
                <a:solidFill>
                  <a:schemeClr val="tx1"/>
                </a:solidFill>
                <a:effectLst/>
                <a:latin typeface="+mn-lt"/>
                <a:ea typeface="+mn-ea"/>
                <a:cs typeface="+mn-cs"/>
              </a:rPr>
              <a:t>Gut! Was </a:t>
            </a:r>
            <a:r>
              <a:rPr lang="en-GB" sz="2000" kern="1200" dirty="0" err="1">
                <a:solidFill>
                  <a:schemeClr val="tx1"/>
                </a:solidFill>
                <a:effectLst/>
                <a:latin typeface="+mn-lt"/>
                <a:ea typeface="+mn-ea"/>
                <a:cs typeface="+mn-cs"/>
              </a:rPr>
              <a:t>machst</a:t>
            </a:r>
            <a:r>
              <a:rPr lang="en-GB" sz="2000" kern="1200" dirty="0">
                <a:solidFill>
                  <a:schemeClr val="tx1"/>
                </a:solidFill>
                <a:effectLst/>
                <a:latin typeface="+mn-lt"/>
                <a:ea typeface="+mn-ea"/>
                <a:cs typeface="+mn-cs"/>
              </a:rPr>
              <a:t> du? Und was </a:t>
            </a:r>
            <a:r>
              <a:rPr lang="en-GB" sz="2000" kern="1200" dirty="0" err="1">
                <a:solidFill>
                  <a:schemeClr val="tx1"/>
                </a:solidFill>
                <a:effectLst/>
                <a:latin typeface="+mn-lt"/>
                <a:ea typeface="+mn-ea"/>
                <a:cs typeface="+mn-cs"/>
              </a:rPr>
              <a:t>macht</a:t>
            </a:r>
            <a:r>
              <a:rPr lang="en-GB" sz="2000" kern="1200" dirty="0">
                <a:solidFill>
                  <a:schemeClr val="tx1"/>
                </a:solidFill>
                <a:effectLst/>
                <a:latin typeface="+mn-lt"/>
                <a:ea typeface="+mn-ea"/>
                <a:cs typeface="+mn-cs"/>
              </a:rPr>
              <a:t> Wolf?</a:t>
            </a:r>
          </a:p>
        </p:txBody>
      </p:sp>
      <p:sp>
        <p:nvSpPr>
          <p:cNvPr id="11" name="Speech Bubble: Rectangle with Corners Rounded 10">
            <a:extLst>
              <a:ext uri="{FF2B5EF4-FFF2-40B4-BE49-F238E27FC236}">
                <a16:creationId xmlns:a16="http://schemas.microsoft.com/office/drawing/2014/main" id="{3C24F63D-D3A3-43E8-A9A3-2AF78AEA7509}"/>
              </a:ext>
            </a:extLst>
          </p:cNvPr>
          <p:cNvSpPr/>
          <p:nvPr/>
        </p:nvSpPr>
        <p:spPr>
          <a:xfrm>
            <a:off x="10077255" y="2202502"/>
            <a:ext cx="1934637" cy="875428"/>
          </a:xfrm>
          <a:prstGeom prst="wedgeRoundRectCallout">
            <a:avLst>
              <a:gd name="adj1" fmla="val -51686"/>
              <a:gd name="adj2" fmla="val 8157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9C3C4A0-5BE1-4CB4-9988-D68EC30F81D2}"/>
              </a:ext>
            </a:extLst>
          </p:cNvPr>
          <p:cNvSpPr txBox="1"/>
          <p:nvPr/>
        </p:nvSpPr>
        <p:spPr>
          <a:xfrm>
            <a:off x="10077255" y="2286273"/>
            <a:ext cx="2215955" cy="707886"/>
          </a:xfrm>
          <a:prstGeom prst="rect">
            <a:avLst/>
          </a:prstGeom>
          <a:noFill/>
        </p:spPr>
        <p:txBody>
          <a:bodyPr wrap="square">
            <a:spAutoFit/>
          </a:bodyPr>
          <a:lstStyle/>
          <a:p>
            <a:r>
              <a:rPr lang="en-GB" sz="2000" kern="1200" dirty="0">
                <a:solidFill>
                  <a:schemeClr val="tx1"/>
                </a:solidFill>
                <a:effectLst/>
                <a:latin typeface="+mn-lt"/>
                <a:ea typeface="+mn-ea"/>
                <a:cs typeface="+mn-cs"/>
              </a:rPr>
              <a:t>Hallo, Oma! </a:t>
            </a:r>
            <a:br>
              <a:rPr lang="en-GB" sz="2000" kern="1200" dirty="0">
                <a:solidFill>
                  <a:schemeClr val="tx1"/>
                </a:solidFill>
                <a:effectLst/>
                <a:latin typeface="+mn-lt"/>
                <a:ea typeface="+mn-ea"/>
                <a:cs typeface="+mn-cs"/>
              </a:rPr>
            </a:br>
            <a:r>
              <a:rPr lang="en-GB" sz="2000" kern="1200" dirty="0">
                <a:solidFill>
                  <a:schemeClr val="tx1"/>
                </a:solidFill>
                <a:effectLst/>
                <a:latin typeface="+mn-lt"/>
                <a:ea typeface="+mn-ea"/>
                <a:cs typeface="+mn-cs"/>
              </a:rPr>
              <a:t>Wie </a:t>
            </a:r>
            <a:r>
              <a:rPr lang="en-GB" sz="2000" kern="1200" dirty="0" err="1">
                <a:solidFill>
                  <a:schemeClr val="tx1"/>
                </a:solidFill>
                <a:effectLst/>
                <a:latin typeface="+mn-lt"/>
                <a:ea typeface="+mn-ea"/>
                <a:cs typeface="+mn-cs"/>
              </a:rPr>
              <a:t>geht’s</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dir</a:t>
            </a:r>
            <a:r>
              <a:rPr lang="en-GB" sz="20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812971" cy="647577"/>
          </a:xfrm>
        </p:spPr>
        <p:txBody>
          <a:bodyPr>
            <a:noAutofit/>
          </a:bodyPr>
          <a:lstStyle/>
          <a:p>
            <a:r>
              <a:rPr lang="en-GB" sz="2800" b="1">
                <a:solidFill>
                  <a:schemeClr val="bg1"/>
                </a:solidFill>
              </a:rPr>
              <a:t>Order of words in a sentence</a:t>
            </a:r>
            <a:br>
              <a:rPr lang="en-GB" sz="2800" b="1">
                <a:solidFill>
                  <a:schemeClr val="bg1"/>
                </a:solidFill>
              </a:rPr>
            </a:br>
            <a:endParaRPr lang="en-GB" sz="2800"/>
          </a:p>
        </p:txBody>
      </p:sp>
      <p:sp>
        <p:nvSpPr>
          <p:cNvPr id="5" name="Rounded Rectangle 11">
            <a:extLst>
              <a:ext uri="{FF2B5EF4-FFF2-40B4-BE49-F238E27FC236}">
                <a16:creationId xmlns:a16="http://schemas.microsoft.com/office/drawing/2014/main" id="{483D7EB9-C2AA-4190-98DE-925F861600E9}"/>
              </a:ext>
            </a:extLst>
          </p:cNvPr>
          <p:cNvSpPr/>
          <p:nvPr/>
        </p:nvSpPr>
        <p:spPr>
          <a:xfrm>
            <a:off x="10172701" y="247046"/>
            <a:ext cx="1784628" cy="458510"/>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6" name="TextBox 5"/>
          <p:cNvSpPr txBox="1"/>
          <p:nvPr/>
        </p:nvSpPr>
        <p:spPr>
          <a:xfrm>
            <a:off x="215154" y="954152"/>
            <a:ext cx="11742174" cy="461665"/>
          </a:xfrm>
          <a:prstGeom prst="rect">
            <a:avLst/>
          </a:prstGeom>
          <a:noFill/>
        </p:spPr>
        <p:txBody>
          <a:bodyPr wrap="square" rtlCol="0">
            <a:spAutoFit/>
          </a:bodyPr>
          <a:lstStyle/>
          <a:p>
            <a:r>
              <a:rPr lang="en-GB" sz="2400" dirty="0"/>
              <a:t>A simple German sentence contains a </a:t>
            </a:r>
            <a:r>
              <a:rPr lang="en-GB" sz="2400" b="1" dirty="0"/>
              <a:t>subject</a:t>
            </a:r>
            <a:r>
              <a:rPr lang="en-GB" sz="2400" dirty="0"/>
              <a:t> and a </a:t>
            </a:r>
            <a:r>
              <a:rPr lang="en-GB" sz="2400" b="1" dirty="0"/>
              <a:t>verb with an ending.</a:t>
            </a:r>
            <a:endParaRPr lang="en-GB" sz="2400" dirty="0"/>
          </a:p>
        </p:txBody>
      </p:sp>
      <p:sp>
        <p:nvSpPr>
          <p:cNvPr id="7" name="TextBox 6"/>
          <p:cNvSpPr txBox="1"/>
          <p:nvPr/>
        </p:nvSpPr>
        <p:spPr>
          <a:xfrm>
            <a:off x="215153" y="1403925"/>
            <a:ext cx="3913093" cy="400110"/>
          </a:xfrm>
          <a:prstGeom prst="rect">
            <a:avLst/>
          </a:prstGeom>
          <a:noFill/>
        </p:spPr>
        <p:txBody>
          <a:bodyPr wrap="square" rtlCol="0">
            <a:spAutoFit/>
          </a:bodyPr>
          <a:lstStyle/>
          <a:p>
            <a:r>
              <a:rPr lang="en-GB" sz="2000" b="1" dirty="0" err="1"/>
              <a:t>Ich</a:t>
            </a:r>
            <a:r>
              <a:rPr lang="en-GB" sz="2000" dirty="0"/>
              <a:t> </a:t>
            </a:r>
            <a:r>
              <a:rPr lang="en-GB" sz="2000" dirty="0" err="1"/>
              <a:t>spiel</a:t>
            </a:r>
            <a:r>
              <a:rPr lang="en-GB" sz="2000" b="1" dirty="0" err="1"/>
              <a:t>e</a:t>
            </a:r>
            <a:r>
              <a:rPr lang="en-GB" sz="2000" dirty="0"/>
              <a:t>.</a:t>
            </a:r>
          </a:p>
        </p:txBody>
      </p:sp>
      <p:sp>
        <p:nvSpPr>
          <p:cNvPr id="8" name="TextBox 7"/>
          <p:cNvSpPr txBox="1"/>
          <p:nvPr/>
        </p:nvSpPr>
        <p:spPr>
          <a:xfrm>
            <a:off x="4353251" y="1385039"/>
            <a:ext cx="3913093" cy="400110"/>
          </a:xfrm>
          <a:prstGeom prst="rect">
            <a:avLst/>
          </a:prstGeom>
          <a:noFill/>
        </p:spPr>
        <p:txBody>
          <a:bodyPr wrap="square" rtlCol="0">
            <a:spAutoFit/>
          </a:bodyPr>
          <a:lstStyle/>
          <a:p>
            <a:r>
              <a:rPr lang="en-GB" sz="2000" b="1" dirty="0"/>
              <a:t>Du</a:t>
            </a:r>
            <a:r>
              <a:rPr lang="en-GB" sz="2000" dirty="0"/>
              <a:t> </a:t>
            </a:r>
            <a:r>
              <a:rPr lang="en-GB" sz="2000" dirty="0" err="1"/>
              <a:t>spiel</a:t>
            </a:r>
            <a:r>
              <a:rPr lang="en-GB" sz="2000" b="1" dirty="0" err="1"/>
              <a:t>st</a:t>
            </a:r>
            <a:r>
              <a:rPr lang="en-GB" sz="2000" dirty="0"/>
              <a:t>.</a:t>
            </a:r>
          </a:p>
        </p:txBody>
      </p:sp>
      <p:sp>
        <p:nvSpPr>
          <p:cNvPr id="9" name="TextBox 8"/>
          <p:cNvSpPr txBox="1"/>
          <p:nvPr/>
        </p:nvSpPr>
        <p:spPr>
          <a:xfrm>
            <a:off x="8491349" y="1385039"/>
            <a:ext cx="3913093" cy="400110"/>
          </a:xfrm>
          <a:prstGeom prst="rect">
            <a:avLst/>
          </a:prstGeom>
          <a:noFill/>
        </p:spPr>
        <p:txBody>
          <a:bodyPr wrap="square" rtlCol="0">
            <a:spAutoFit/>
          </a:bodyPr>
          <a:lstStyle/>
          <a:p>
            <a:r>
              <a:rPr lang="en-GB" sz="2000" b="1" dirty="0"/>
              <a:t>Mia</a:t>
            </a:r>
            <a:r>
              <a:rPr lang="en-GB" sz="2000" dirty="0"/>
              <a:t> </a:t>
            </a:r>
            <a:r>
              <a:rPr lang="en-GB" sz="2000" dirty="0" err="1"/>
              <a:t>spiel</a:t>
            </a:r>
            <a:r>
              <a:rPr lang="en-GB" sz="2000" b="1" dirty="0" err="1"/>
              <a:t>t</a:t>
            </a:r>
            <a:r>
              <a:rPr lang="en-GB" sz="2000" dirty="0"/>
              <a:t>.</a:t>
            </a:r>
          </a:p>
        </p:txBody>
      </p:sp>
      <p:sp>
        <p:nvSpPr>
          <p:cNvPr id="10" name="TextBox 9"/>
          <p:cNvSpPr txBox="1"/>
          <p:nvPr/>
        </p:nvSpPr>
        <p:spPr>
          <a:xfrm>
            <a:off x="215153" y="1831427"/>
            <a:ext cx="3913093" cy="400110"/>
          </a:xfrm>
          <a:prstGeom prst="rect">
            <a:avLst/>
          </a:prstGeom>
          <a:noFill/>
        </p:spPr>
        <p:txBody>
          <a:bodyPr wrap="square" rtlCol="0">
            <a:spAutoFit/>
          </a:bodyPr>
          <a:lstStyle/>
          <a:p>
            <a:r>
              <a:rPr lang="en-GB" sz="2000" b="1" dirty="0"/>
              <a:t>I</a:t>
            </a:r>
            <a:r>
              <a:rPr lang="en-GB" sz="2000" dirty="0"/>
              <a:t> play/am playing.</a:t>
            </a:r>
          </a:p>
        </p:txBody>
      </p:sp>
      <p:sp>
        <p:nvSpPr>
          <p:cNvPr id="11" name="TextBox 10"/>
          <p:cNvSpPr txBox="1"/>
          <p:nvPr/>
        </p:nvSpPr>
        <p:spPr>
          <a:xfrm>
            <a:off x="4353251" y="1812541"/>
            <a:ext cx="3913093" cy="400110"/>
          </a:xfrm>
          <a:prstGeom prst="rect">
            <a:avLst/>
          </a:prstGeom>
          <a:noFill/>
        </p:spPr>
        <p:txBody>
          <a:bodyPr wrap="square" rtlCol="0">
            <a:spAutoFit/>
          </a:bodyPr>
          <a:lstStyle/>
          <a:p>
            <a:r>
              <a:rPr lang="en-GB" sz="2000" b="1" dirty="0"/>
              <a:t>You</a:t>
            </a:r>
            <a:r>
              <a:rPr lang="en-GB" sz="2000" dirty="0"/>
              <a:t> play/are playing.</a:t>
            </a:r>
          </a:p>
        </p:txBody>
      </p:sp>
      <p:sp>
        <p:nvSpPr>
          <p:cNvPr id="12" name="TextBox 11"/>
          <p:cNvSpPr txBox="1"/>
          <p:nvPr/>
        </p:nvSpPr>
        <p:spPr>
          <a:xfrm>
            <a:off x="8491349" y="1812541"/>
            <a:ext cx="3913093" cy="400110"/>
          </a:xfrm>
          <a:prstGeom prst="rect">
            <a:avLst/>
          </a:prstGeom>
          <a:noFill/>
        </p:spPr>
        <p:txBody>
          <a:bodyPr wrap="square" rtlCol="0">
            <a:spAutoFit/>
          </a:bodyPr>
          <a:lstStyle/>
          <a:p>
            <a:r>
              <a:rPr lang="en-GB" sz="2000" b="1" dirty="0"/>
              <a:t>Mia</a:t>
            </a:r>
            <a:r>
              <a:rPr lang="en-GB" sz="2000" dirty="0"/>
              <a:t> plays/is playing.</a:t>
            </a:r>
          </a:p>
        </p:txBody>
      </p:sp>
      <p:sp>
        <p:nvSpPr>
          <p:cNvPr id="13" name="TextBox 12"/>
          <p:cNvSpPr txBox="1"/>
          <p:nvPr/>
        </p:nvSpPr>
        <p:spPr>
          <a:xfrm>
            <a:off x="215153" y="2603943"/>
            <a:ext cx="11742174" cy="461665"/>
          </a:xfrm>
          <a:prstGeom prst="rect">
            <a:avLst/>
          </a:prstGeom>
          <a:noFill/>
        </p:spPr>
        <p:txBody>
          <a:bodyPr wrap="square" rtlCol="0">
            <a:spAutoFit/>
          </a:bodyPr>
          <a:lstStyle/>
          <a:p>
            <a:r>
              <a:rPr lang="en-GB" sz="2400" dirty="0"/>
              <a:t>We can make the sentence more interesting by adding a </a:t>
            </a:r>
            <a:r>
              <a:rPr lang="en-GB" sz="2400" b="1" dirty="0"/>
              <a:t>noun </a:t>
            </a:r>
            <a:r>
              <a:rPr lang="en-GB" sz="2400" dirty="0"/>
              <a:t>after the verb</a:t>
            </a:r>
            <a:r>
              <a:rPr lang="en-GB" sz="2400" b="1" dirty="0"/>
              <a:t>.</a:t>
            </a:r>
            <a:endParaRPr lang="en-GB" sz="2400" dirty="0"/>
          </a:p>
        </p:txBody>
      </p:sp>
      <p:sp>
        <p:nvSpPr>
          <p:cNvPr id="14" name="TextBox 13"/>
          <p:cNvSpPr txBox="1"/>
          <p:nvPr/>
        </p:nvSpPr>
        <p:spPr>
          <a:xfrm>
            <a:off x="215153" y="3281164"/>
            <a:ext cx="3913093" cy="461665"/>
          </a:xfrm>
          <a:prstGeom prst="rect">
            <a:avLst/>
          </a:prstGeom>
          <a:noFill/>
        </p:spPr>
        <p:txBody>
          <a:bodyPr wrap="square" rtlCol="0">
            <a:spAutoFit/>
          </a:bodyPr>
          <a:lstStyle/>
          <a:p>
            <a:r>
              <a:rPr lang="en-GB" sz="2400" dirty="0" err="1"/>
              <a:t>Ich</a:t>
            </a:r>
            <a:r>
              <a:rPr lang="en-GB" sz="2400" dirty="0"/>
              <a:t> </a:t>
            </a:r>
            <a:r>
              <a:rPr lang="en-GB" sz="2400" dirty="0" err="1"/>
              <a:t>spiele</a:t>
            </a:r>
            <a:r>
              <a:rPr lang="en-GB" sz="2400" dirty="0"/>
              <a:t> </a:t>
            </a:r>
            <a:r>
              <a:rPr lang="en-GB" sz="2400" b="1" dirty="0" err="1"/>
              <a:t>Fußball</a:t>
            </a:r>
            <a:r>
              <a:rPr lang="en-GB" sz="2400" dirty="0"/>
              <a:t>.</a:t>
            </a:r>
          </a:p>
        </p:txBody>
      </p:sp>
      <p:sp>
        <p:nvSpPr>
          <p:cNvPr id="15" name="TextBox 14"/>
          <p:cNvSpPr txBox="1"/>
          <p:nvPr/>
        </p:nvSpPr>
        <p:spPr>
          <a:xfrm>
            <a:off x="215151" y="4393881"/>
            <a:ext cx="3913093" cy="461665"/>
          </a:xfrm>
          <a:prstGeom prst="rect">
            <a:avLst/>
          </a:prstGeom>
          <a:noFill/>
        </p:spPr>
        <p:txBody>
          <a:bodyPr wrap="square" rtlCol="0">
            <a:spAutoFit/>
          </a:bodyPr>
          <a:lstStyle/>
          <a:p>
            <a:r>
              <a:rPr lang="en-GB" sz="2400" dirty="0"/>
              <a:t>Du </a:t>
            </a:r>
            <a:r>
              <a:rPr lang="en-GB" sz="2400" dirty="0" err="1"/>
              <a:t>spielst</a:t>
            </a:r>
            <a:r>
              <a:rPr lang="en-GB" sz="2400" dirty="0"/>
              <a:t> </a:t>
            </a:r>
            <a:r>
              <a:rPr lang="en-GB" sz="2400" b="1" dirty="0" err="1"/>
              <a:t>Gitarre</a:t>
            </a:r>
            <a:r>
              <a:rPr lang="en-GB" sz="2400" dirty="0"/>
              <a:t>.</a:t>
            </a:r>
          </a:p>
        </p:txBody>
      </p:sp>
      <p:sp>
        <p:nvSpPr>
          <p:cNvPr id="16" name="TextBox 15"/>
          <p:cNvSpPr txBox="1"/>
          <p:nvPr/>
        </p:nvSpPr>
        <p:spPr>
          <a:xfrm>
            <a:off x="215149" y="5402074"/>
            <a:ext cx="3913093" cy="461665"/>
          </a:xfrm>
          <a:prstGeom prst="rect">
            <a:avLst/>
          </a:prstGeom>
          <a:noFill/>
        </p:spPr>
        <p:txBody>
          <a:bodyPr wrap="square" rtlCol="0">
            <a:spAutoFit/>
          </a:bodyPr>
          <a:lstStyle/>
          <a:p>
            <a:r>
              <a:rPr lang="en-GB" sz="2400" dirty="0"/>
              <a:t>Mia </a:t>
            </a:r>
            <a:r>
              <a:rPr lang="en-GB" sz="2400" dirty="0" err="1"/>
              <a:t>spielt</a:t>
            </a:r>
            <a:r>
              <a:rPr lang="en-GB" sz="2400" dirty="0"/>
              <a:t> </a:t>
            </a:r>
            <a:r>
              <a:rPr lang="en-GB" sz="2400" b="1" dirty="0"/>
              <a:t>Tennis</a:t>
            </a:r>
            <a:r>
              <a:rPr lang="en-GB" sz="2400" dirty="0"/>
              <a:t>.</a:t>
            </a:r>
          </a:p>
        </p:txBody>
      </p:sp>
      <p:sp>
        <p:nvSpPr>
          <p:cNvPr id="17" name="TextBox 16"/>
          <p:cNvSpPr txBox="1"/>
          <p:nvPr/>
        </p:nvSpPr>
        <p:spPr>
          <a:xfrm>
            <a:off x="215152" y="3762841"/>
            <a:ext cx="3913093" cy="400110"/>
          </a:xfrm>
          <a:prstGeom prst="rect">
            <a:avLst/>
          </a:prstGeom>
          <a:noFill/>
        </p:spPr>
        <p:txBody>
          <a:bodyPr wrap="square" rtlCol="0">
            <a:spAutoFit/>
          </a:bodyPr>
          <a:lstStyle/>
          <a:p>
            <a:r>
              <a:rPr lang="en-GB" sz="2000" dirty="0"/>
              <a:t>I play/am playing </a:t>
            </a:r>
            <a:r>
              <a:rPr lang="en-GB" sz="2000" b="1" dirty="0"/>
              <a:t>football</a:t>
            </a:r>
            <a:r>
              <a:rPr lang="en-GB" sz="2000" dirty="0"/>
              <a:t>.</a:t>
            </a:r>
          </a:p>
        </p:txBody>
      </p:sp>
      <p:sp>
        <p:nvSpPr>
          <p:cNvPr id="18" name="TextBox 17"/>
          <p:cNvSpPr txBox="1"/>
          <p:nvPr/>
        </p:nvSpPr>
        <p:spPr>
          <a:xfrm>
            <a:off x="215150" y="4797950"/>
            <a:ext cx="3913093" cy="400110"/>
          </a:xfrm>
          <a:prstGeom prst="rect">
            <a:avLst/>
          </a:prstGeom>
          <a:noFill/>
        </p:spPr>
        <p:txBody>
          <a:bodyPr wrap="square" rtlCol="0">
            <a:spAutoFit/>
          </a:bodyPr>
          <a:lstStyle/>
          <a:p>
            <a:r>
              <a:rPr lang="en-GB" sz="2000" dirty="0"/>
              <a:t>You play/are playing </a:t>
            </a:r>
            <a:r>
              <a:rPr lang="en-GB" sz="2000" b="1" dirty="0"/>
              <a:t>guitar</a:t>
            </a:r>
            <a:r>
              <a:rPr lang="en-GB" sz="2000" dirty="0"/>
              <a:t>.</a:t>
            </a:r>
          </a:p>
        </p:txBody>
      </p:sp>
      <p:sp>
        <p:nvSpPr>
          <p:cNvPr id="19" name="TextBox 18"/>
          <p:cNvSpPr txBox="1"/>
          <p:nvPr/>
        </p:nvSpPr>
        <p:spPr>
          <a:xfrm>
            <a:off x="252619" y="5843617"/>
            <a:ext cx="3913093" cy="400110"/>
          </a:xfrm>
          <a:prstGeom prst="rect">
            <a:avLst/>
          </a:prstGeom>
          <a:noFill/>
        </p:spPr>
        <p:txBody>
          <a:bodyPr wrap="square" rtlCol="0">
            <a:spAutoFit/>
          </a:bodyPr>
          <a:lstStyle/>
          <a:p>
            <a:r>
              <a:rPr lang="en-GB" sz="2000" dirty="0"/>
              <a:t>Mia plays/is playing </a:t>
            </a:r>
            <a:r>
              <a:rPr lang="en-GB" sz="2000" b="1" dirty="0"/>
              <a:t>Tennis</a:t>
            </a:r>
            <a:r>
              <a:rPr lang="en-GB" sz="2000" dirty="0"/>
              <a:t>.</a:t>
            </a:r>
          </a:p>
        </p:txBody>
      </p:sp>
      <p:sp>
        <p:nvSpPr>
          <p:cNvPr id="28" name="Rounded Rectangular Callout 27"/>
          <p:cNvSpPr/>
          <p:nvPr/>
        </p:nvSpPr>
        <p:spPr>
          <a:xfrm>
            <a:off x="6326446" y="3511996"/>
            <a:ext cx="3402106" cy="1667387"/>
          </a:xfrm>
          <a:prstGeom prst="wedgeRoundRectCallout">
            <a:avLst>
              <a:gd name="adj1" fmla="val -82928"/>
              <a:gd name="adj2" fmla="val 17286"/>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This word order is the same as in English.</a:t>
            </a:r>
          </a:p>
        </p:txBody>
      </p:sp>
    </p:spTree>
    <p:extLst>
      <p:ext uri="{BB962C8B-B14F-4D97-AF65-F5344CB8AC3E}">
        <p14:creationId xmlns:p14="http://schemas.microsoft.com/office/powerpoint/2010/main" val="18682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812971" cy="647577"/>
          </a:xfrm>
        </p:spPr>
        <p:txBody>
          <a:bodyPr>
            <a:noAutofit/>
          </a:bodyPr>
          <a:lstStyle/>
          <a:p>
            <a:r>
              <a:rPr lang="en-GB" sz="2800" b="1">
                <a:solidFill>
                  <a:schemeClr val="bg1"/>
                </a:solidFill>
              </a:rPr>
              <a:t>Order of words in a sentence</a:t>
            </a:r>
            <a:br>
              <a:rPr lang="en-GB" sz="2800" b="1">
                <a:solidFill>
                  <a:schemeClr val="bg1"/>
                </a:solidFill>
              </a:rPr>
            </a:br>
            <a:endParaRPr lang="en-GB" sz="2800"/>
          </a:p>
        </p:txBody>
      </p:sp>
      <p:sp>
        <p:nvSpPr>
          <p:cNvPr id="5" name="Rounded Rectangle 11">
            <a:extLst>
              <a:ext uri="{FF2B5EF4-FFF2-40B4-BE49-F238E27FC236}">
                <a16:creationId xmlns:a16="http://schemas.microsoft.com/office/drawing/2014/main" id="{483D7EB9-C2AA-4190-98DE-925F861600E9}"/>
              </a:ext>
            </a:extLst>
          </p:cNvPr>
          <p:cNvSpPr/>
          <p:nvPr/>
        </p:nvSpPr>
        <p:spPr>
          <a:xfrm>
            <a:off x="10172701" y="247046"/>
            <a:ext cx="1784628" cy="458510"/>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20" name="TextBox 19"/>
          <p:cNvSpPr txBox="1"/>
          <p:nvPr/>
        </p:nvSpPr>
        <p:spPr>
          <a:xfrm>
            <a:off x="224913" y="1738107"/>
            <a:ext cx="11742174" cy="461665"/>
          </a:xfrm>
          <a:prstGeom prst="rect">
            <a:avLst/>
          </a:prstGeom>
          <a:noFill/>
        </p:spPr>
        <p:txBody>
          <a:bodyPr wrap="square" rtlCol="0">
            <a:spAutoFit/>
          </a:bodyPr>
          <a:lstStyle/>
          <a:p>
            <a:r>
              <a:rPr lang="en-GB" sz="2400" dirty="0"/>
              <a:t>The </a:t>
            </a:r>
            <a:r>
              <a:rPr lang="en-GB" sz="2400" b="1" dirty="0"/>
              <a:t>adverb </a:t>
            </a:r>
            <a:r>
              <a:rPr lang="en-GB" sz="2400" dirty="0"/>
              <a:t>normally</a:t>
            </a:r>
            <a:r>
              <a:rPr lang="en-GB" sz="2400" b="1" dirty="0"/>
              <a:t> </a:t>
            </a:r>
            <a:r>
              <a:rPr lang="en-GB" sz="2400" dirty="0"/>
              <a:t>comes </a:t>
            </a:r>
            <a:r>
              <a:rPr lang="en-GB" sz="2400" b="1" dirty="0"/>
              <a:t>after the verb</a:t>
            </a:r>
            <a:r>
              <a:rPr lang="en-GB" sz="2400" dirty="0"/>
              <a:t>. It splits up the verb and noun.</a:t>
            </a:r>
          </a:p>
        </p:txBody>
      </p:sp>
      <p:sp>
        <p:nvSpPr>
          <p:cNvPr id="21" name="TextBox 20"/>
          <p:cNvSpPr txBox="1"/>
          <p:nvPr/>
        </p:nvSpPr>
        <p:spPr>
          <a:xfrm>
            <a:off x="224913" y="2583696"/>
            <a:ext cx="5310473" cy="461665"/>
          </a:xfrm>
          <a:prstGeom prst="rect">
            <a:avLst/>
          </a:prstGeom>
          <a:noFill/>
        </p:spPr>
        <p:txBody>
          <a:bodyPr wrap="square" rtlCol="0">
            <a:spAutoFit/>
          </a:bodyPr>
          <a:lstStyle/>
          <a:p>
            <a:r>
              <a:rPr lang="en-GB" sz="2400" dirty="0" err="1"/>
              <a:t>Ich</a:t>
            </a:r>
            <a:r>
              <a:rPr lang="en-GB" sz="2400" dirty="0"/>
              <a:t> </a:t>
            </a:r>
            <a:r>
              <a:rPr lang="en-GB" sz="2400" dirty="0" err="1"/>
              <a:t>spiele</a:t>
            </a:r>
            <a:r>
              <a:rPr lang="en-GB" sz="2400" dirty="0"/>
              <a:t> </a:t>
            </a:r>
            <a:r>
              <a:rPr lang="en-GB" sz="2400" b="1" dirty="0" err="1"/>
              <a:t>mit</a:t>
            </a:r>
            <a:r>
              <a:rPr lang="en-GB" sz="2400" b="1" dirty="0"/>
              <a:t> </a:t>
            </a:r>
            <a:r>
              <a:rPr lang="en-GB" sz="2400" b="1" dirty="0" err="1"/>
              <a:t>Freunden</a:t>
            </a:r>
            <a:r>
              <a:rPr lang="en-GB" sz="2400" b="1" dirty="0"/>
              <a:t> </a:t>
            </a:r>
            <a:r>
              <a:rPr lang="en-GB" sz="2400" dirty="0" err="1"/>
              <a:t>Fußball</a:t>
            </a:r>
            <a:r>
              <a:rPr lang="en-GB" sz="2400" dirty="0"/>
              <a:t>.</a:t>
            </a:r>
          </a:p>
        </p:txBody>
      </p:sp>
      <p:sp>
        <p:nvSpPr>
          <p:cNvPr id="22" name="TextBox 21"/>
          <p:cNvSpPr txBox="1"/>
          <p:nvPr/>
        </p:nvSpPr>
        <p:spPr>
          <a:xfrm>
            <a:off x="224913" y="4022562"/>
            <a:ext cx="5016558" cy="461665"/>
          </a:xfrm>
          <a:prstGeom prst="rect">
            <a:avLst/>
          </a:prstGeom>
          <a:noFill/>
        </p:spPr>
        <p:txBody>
          <a:bodyPr wrap="square" rtlCol="0">
            <a:spAutoFit/>
          </a:bodyPr>
          <a:lstStyle/>
          <a:p>
            <a:r>
              <a:rPr lang="en-GB" sz="2400" dirty="0"/>
              <a:t>Du </a:t>
            </a:r>
            <a:r>
              <a:rPr lang="en-GB" sz="2400" dirty="0" err="1"/>
              <a:t>spielst</a:t>
            </a:r>
            <a:r>
              <a:rPr lang="en-GB" sz="2400" dirty="0"/>
              <a:t> </a:t>
            </a:r>
            <a:r>
              <a:rPr lang="en-GB" sz="2400" b="1" dirty="0" err="1"/>
              <a:t>zu</a:t>
            </a:r>
            <a:r>
              <a:rPr lang="en-GB" sz="2400" b="1" dirty="0"/>
              <a:t> </a:t>
            </a:r>
            <a:r>
              <a:rPr lang="en-GB" sz="2400" b="1" dirty="0" err="1"/>
              <a:t>Hause</a:t>
            </a:r>
            <a:r>
              <a:rPr lang="en-GB" sz="2400" b="1" dirty="0"/>
              <a:t> </a:t>
            </a:r>
            <a:r>
              <a:rPr lang="en-GB" sz="2400" dirty="0" err="1"/>
              <a:t>Gitarre</a:t>
            </a:r>
            <a:r>
              <a:rPr lang="en-GB" sz="2400" dirty="0"/>
              <a:t>.</a:t>
            </a:r>
          </a:p>
        </p:txBody>
      </p:sp>
      <p:sp>
        <p:nvSpPr>
          <p:cNvPr id="23" name="TextBox 22"/>
          <p:cNvSpPr txBox="1"/>
          <p:nvPr/>
        </p:nvSpPr>
        <p:spPr>
          <a:xfrm>
            <a:off x="224913" y="5208653"/>
            <a:ext cx="5457430" cy="461665"/>
          </a:xfrm>
          <a:prstGeom prst="rect">
            <a:avLst/>
          </a:prstGeom>
          <a:noFill/>
        </p:spPr>
        <p:txBody>
          <a:bodyPr wrap="square" rtlCol="0">
            <a:spAutoFit/>
          </a:bodyPr>
          <a:lstStyle/>
          <a:p>
            <a:r>
              <a:rPr lang="en-GB" sz="2400" dirty="0"/>
              <a:t>Mia </a:t>
            </a:r>
            <a:r>
              <a:rPr lang="en-GB" sz="2400" dirty="0" err="1"/>
              <a:t>spielt</a:t>
            </a:r>
            <a:r>
              <a:rPr lang="en-GB" sz="2400" dirty="0"/>
              <a:t> </a:t>
            </a:r>
            <a:r>
              <a:rPr lang="en-GB" sz="2400" b="1" dirty="0" err="1"/>
              <a:t>manchmal</a:t>
            </a:r>
            <a:r>
              <a:rPr lang="en-GB" sz="2400" b="1" dirty="0"/>
              <a:t> </a:t>
            </a:r>
            <a:r>
              <a:rPr lang="en-GB" sz="2400" dirty="0"/>
              <a:t>Tennis.</a:t>
            </a:r>
          </a:p>
        </p:txBody>
      </p:sp>
      <p:sp>
        <p:nvSpPr>
          <p:cNvPr id="24" name="TextBox 23"/>
          <p:cNvSpPr txBox="1"/>
          <p:nvPr/>
        </p:nvSpPr>
        <p:spPr>
          <a:xfrm>
            <a:off x="224913" y="3188869"/>
            <a:ext cx="5016558" cy="400110"/>
          </a:xfrm>
          <a:prstGeom prst="rect">
            <a:avLst/>
          </a:prstGeom>
          <a:noFill/>
        </p:spPr>
        <p:txBody>
          <a:bodyPr wrap="square" rtlCol="0">
            <a:spAutoFit/>
          </a:bodyPr>
          <a:lstStyle/>
          <a:p>
            <a:r>
              <a:rPr lang="en-GB" sz="2000" dirty="0"/>
              <a:t>I am playing football</a:t>
            </a:r>
            <a:r>
              <a:rPr lang="en-GB" sz="2000" b="1" dirty="0"/>
              <a:t> with friends</a:t>
            </a:r>
            <a:r>
              <a:rPr lang="en-GB" sz="2000" dirty="0"/>
              <a:t>.</a:t>
            </a:r>
          </a:p>
        </p:txBody>
      </p:sp>
      <p:sp>
        <p:nvSpPr>
          <p:cNvPr id="25" name="TextBox 24"/>
          <p:cNvSpPr txBox="1"/>
          <p:nvPr/>
        </p:nvSpPr>
        <p:spPr>
          <a:xfrm>
            <a:off x="224913" y="4548478"/>
            <a:ext cx="5016558" cy="400110"/>
          </a:xfrm>
          <a:prstGeom prst="rect">
            <a:avLst/>
          </a:prstGeom>
          <a:noFill/>
        </p:spPr>
        <p:txBody>
          <a:bodyPr wrap="square" rtlCol="0">
            <a:spAutoFit/>
          </a:bodyPr>
          <a:lstStyle/>
          <a:p>
            <a:r>
              <a:rPr lang="en-GB" sz="2000" dirty="0"/>
              <a:t>You are playing guitar </a:t>
            </a:r>
            <a:r>
              <a:rPr lang="en-GB" sz="2000" b="1" dirty="0"/>
              <a:t>at home</a:t>
            </a:r>
            <a:r>
              <a:rPr lang="en-GB" sz="2000" dirty="0"/>
              <a:t>.</a:t>
            </a:r>
          </a:p>
        </p:txBody>
      </p:sp>
      <p:sp>
        <p:nvSpPr>
          <p:cNvPr id="26" name="TextBox 25"/>
          <p:cNvSpPr txBox="1"/>
          <p:nvPr/>
        </p:nvSpPr>
        <p:spPr>
          <a:xfrm>
            <a:off x="224913" y="5739560"/>
            <a:ext cx="4043736" cy="400110"/>
          </a:xfrm>
          <a:prstGeom prst="rect">
            <a:avLst/>
          </a:prstGeom>
          <a:noFill/>
        </p:spPr>
        <p:txBody>
          <a:bodyPr wrap="square" rtlCol="0">
            <a:spAutoFit/>
          </a:bodyPr>
          <a:lstStyle/>
          <a:p>
            <a:r>
              <a:rPr lang="en-GB" sz="2000" dirty="0"/>
              <a:t>Mia </a:t>
            </a:r>
            <a:r>
              <a:rPr lang="en-GB" sz="2000" b="1" dirty="0"/>
              <a:t>sometimes </a:t>
            </a:r>
            <a:r>
              <a:rPr lang="en-GB" sz="2000" dirty="0"/>
              <a:t>plays Tennis.</a:t>
            </a:r>
          </a:p>
        </p:txBody>
      </p:sp>
      <p:sp>
        <p:nvSpPr>
          <p:cNvPr id="27" name="TextBox 26"/>
          <p:cNvSpPr txBox="1"/>
          <p:nvPr/>
        </p:nvSpPr>
        <p:spPr>
          <a:xfrm>
            <a:off x="224913" y="1098110"/>
            <a:ext cx="11742174" cy="461665"/>
          </a:xfrm>
          <a:prstGeom prst="rect">
            <a:avLst/>
          </a:prstGeom>
          <a:noFill/>
        </p:spPr>
        <p:txBody>
          <a:bodyPr wrap="square" rtlCol="0">
            <a:spAutoFit/>
          </a:bodyPr>
          <a:lstStyle/>
          <a:p>
            <a:r>
              <a:rPr lang="en-GB" sz="2400" dirty="0"/>
              <a:t>An </a:t>
            </a:r>
            <a:r>
              <a:rPr lang="en-GB" sz="2400" b="1" dirty="0"/>
              <a:t>adverb </a:t>
            </a:r>
            <a:r>
              <a:rPr lang="en-GB" sz="2400" dirty="0"/>
              <a:t>adds information about </a:t>
            </a:r>
            <a:r>
              <a:rPr lang="en-GB" sz="2400" b="1" dirty="0"/>
              <a:t>when, how </a:t>
            </a:r>
            <a:r>
              <a:rPr lang="en-GB" sz="2400" dirty="0"/>
              <a:t>or </a:t>
            </a:r>
            <a:r>
              <a:rPr lang="en-GB" sz="2400" b="1" dirty="0"/>
              <a:t>where</a:t>
            </a:r>
            <a:r>
              <a:rPr lang="en-GB" sz="2400" dirty="0"/>
              <a:t> something happens.</a:t>
            </a:r>
          </a:p>
        </p:txBody>
      </p:sp>
      <p:sp>
        <p:nvSpPr>
          <p:cNvPr id="28" name="Rounded Rectangular Callout 27"/>
          <p:cNvSpPr/>
          <p:nvPr/>
        </p:nvSpPr>
        <p:spPr>
          <a:xfrm>
            <a:off x="6917556" y="2813170"/>
            <a:ext cx="4147459" cy="2135418"/>
          </a:xfrm>
          <a:prstGeom prst="wedgeRoundRectCallout">
            <a:avLst>
              <a:gd name="adj1" fmla="val -68565"/>
              <a:gd name="adj2" fmla="val 15811"/>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So, if a sentence contains an </a:t>
            </a:r>
            <a:r>
              <a:rPr lang="en-GB" sz="2400" b="1" dirty="0">
                <a:solidFill>
                  <a:schemeClr val="tx1"/>
                </a:solidFill>
              </a:rPr>
              <a:t>adverb</a:t>
            </a:r>
            <a:r>
              <a:rPr lang="en-GB" sz="2400" dirty="0">
                <a:solidFill>
                  <a:schemeClr val="tx1"/>
                </a:solidFill>
              </a:rPr>
              <a:t>, the word order is different from English. </a:t>
            </a:r>
          </a:p>
        </p:txBody>
      </p:sp>
    </p:spTree>
    <p:extLst>
      <p:ext uri="{BB962C8B-B14F-4D97-AF65-F5344CB8AC3E}">
        <p14:creationId xmlns:p14="http://schemas.microsoft.com/office/powerpoint/2010/main" val="87730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957047" cy="647577"/>
          </a:xfrm>
        </p:spPr>
        <p:txBody>
          <a:bodyPr>
            <a:normAutofit/>
          </a:bodyPr>
          <a:lstStyle/>
          <a:p>
            <a:r>
              <a:rPr lang="en-GB" sz="2800" b="1" dirty="0" err="1">
                <a:solidFill>
                  <a:schemeClr val="bg1"/>
                </a:solidFill>
              </a:rPr>
              <a:t>Sätze</a:t>
            </a:r>
            <a:r>
              <a:rPr lang="en-GB" sz="2800" b="1" dirty="0">
                <a:solidFill>
                  <a:schemeClr val="bg1"/>
                </a:solidFill>
              </a:rPr>
              <a:t> </a:t>
            </a:r>
            <a:r>
              <a:rPr lang="en-GB" sz="2800" b="1" dirty="0" err="1">
                <a:solidFill>
                  <a:schemeClr val="bg1"/>
                </a:solidFill>
              </a:rPr>
              <a:t>bauen</a:t>
            </a:r>
            <a:r>
              <a:rPr lang="en-GB" sz="2800" b="1" dirty="0">
                <a:solidFill>
                  <a:schemeClr val="bg1"/>
                </a:solidFill>
              </a:rPr>
              <a:t> </a:t>
            </a:r>
            <a:r>
              <a:rPr lang="en-GB" sz="2200" b="0" dirty="0">
                <a:solidFill>
                  <a:schemeClr val="bg1"/>
                </a:solidFill>
              </a:rPr>
              <a:t>(building sentences)</a:t>
            </a:r>
            <a:endParaRPr lang="en-GB" sz="2800" dirty="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77" name="Graphic 76" descr="Teacher">
            <a:extLst>
              <a:ext uri="{FF2B5EF4-FFF2-40B4-BE49-F238E27FC236}">
                <a16:creationId xmlns:a16="http://schemas.microsoft.com/office/drawing/2014/main" id="{ED4F59E1-E8A3-4694-BAEB-90166C211A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21" y="818677"/>
            <a:ext cx="914400" cy="914400"/>
          </a:xfrm>
          <a:prstGeom prst="rect">
            <a:avLst/>
          </a:prstGeom>
        </p:spPr>
      </p:pic>
      <p:sp>
        <p:nvSpPr>
          <p:cNvPr id="78" name="Speech Bubble: Rectangle with Corners Rounded 77">
            <a:hlinkClick r:id="" action="ppaction://noaction">
              <a:snd r:embed="rId5" name="T1_W6F_4.1.wav"/>
            </a:hlinkClick>
            <a:extLst>
              <a:ext uri="{FF2B5EF4-FFF2-40B4-BE49-F238E27FC236}">
                <a16:creationId xmlns:a16="http://schemas.microsoft.com/office/drawing/2014/main" id="{F255313E-81BD-4C6B-ADD8-F7AC49985990}"/>
              </a:ext>
            </a:extLst>
          </p:cNvPr>
          <p:cNvSpPr/>
          <p:nvPr/>
        </p:nvSpPr>
        <p:spPr>
          <a:xfrm>
            <a:off x="935721" y="975868"/>
            <a:ext cx="2795783" cy="518040"/>
          </a:xfrm>
          <a:prstGeom prst="wedgeRoundRectCallout">
            <a:avLst>
              <a:gd name="adj1" fmla="val -57804"/>
              <a:gd name="adj2" fmla="val -101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Schreib</a:t>
            </a:r>
            <a:r>
              <a:rPr lang="en-GB" sz="2400" dirty="0"/>
              <a:t> den </a:t>
            </a:r>
            <a:r>
              <a:rPr lang="en-GB" sz="2400" dirty="0" err="1"/>
              <a:t>Satz</a:t>
            </a:r>
            <a:r>
              <a:rPr lang="en-GB" sz="2400" dirty="0"/>
              <a:t>.</a:t>
            </a:r>
          </a:p>
        </p:txBody>
      </p:sp>
      <p:grpSp>
        <p:nvGrpSpPr>
          <p:cNvPr id="79" name="Group 78">
            <a:extLst>
              <a:ext uri="{FF2B5EF4-FFF2-40B4-BE49-F238E27FC236}">
                <a16:creationId xmlns:a16="http://schemas.microsoft.com/office/drawing/2014/main" id="{F4B65658-896E-4D8B-AB3B-1DE6B14E0139}"/>
              </a:ext>
            </a:extLst>
          </p:cNvPr>
          <p:cNvGrpSpPr/>
          <p:nvPr/>
        </p:nvGrpSpPr>
        <p:grpSpPr>
          <a:xfrm>
            <a:off x="3562439" y="2179187"/>
            <a:ext cx="1485900" cy="962025"/>
            <a:chOff x="471768" y="2155637"/>
            <a:chExt cx="1485900" cy="962025"/>
          </a:xfrm>
        </p:grpSpPr>
        <p:pic>
          <p:nvPicPr>
            <p:cNvPr id="80" name="Picture 79">
              <a:extLst>
                <a:ext uri="{FF2B5EF4-FFF2-40B4-BE49-F238E27FC236}">
                  <a16:creationId xmlns:a16="http://schemas.microsoft.com/office/drawing/2014/main" id="{87DA42FC-90A1-4691-8A21-9BAC5F3CF5BC}"/>
                </a:ext>
              </a:extLst>
            </p:cNvPr>
            <p:cNvPicPr>
              <a:picLocks noChangeAspect="1"/>
            </p:cNvPicPr>
            <p:nvPr/>
          </p:nvPicPr>
          <p:blipFill>
            <a:blip r:embed="rId6"/>
            <a:stretch>
              <a:fillRect/>
            </a:stretch>
          </p:blipFill>
          <p:spPr>
            <a:xfrm>
              <a:off x="471768" y="2155637"/>
              <a:ext cx="1485900" cy="962025"/>
            </a:xfrm>
            <a:prstGeom prst="rect">
              <a:avLst/>
            </a:prstGeom>
          </p:spPr>
        </p:pic>
        <p:sp>
          <p:nvSpPr>
            <p:cNvPr id="81" name="TextBox 80">
              <a:extLst>
                <a:ext uri="{FF2B5EF4-FFF2-40B4-BE49-F238E27FC236}">
                  <a16:creationId xmlns:a16="http://schemas.microsoft.com/office/drawing/2014/main" id="{A2A3C46B-1715-468C-89B4-5C2F0AB031AA}"/>
                </a:ext>
              </a:extLst>
            </p:cNvPr>
            <p:cNvSpPr txBox="1"/>
            <p:nvPr/>
          </p:nvSpPr>
          <p:spPr>
            <a:xfrm>
              <a:off x="676265" y="2428836"/>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spielen</a:t>
              </a:r>
              <a:endParaRPr lang="en-GB" sz="2000" dirty="0">
                <a:solidFill>
                  <a:schemeClr val="accent4">
                    <a:lumMod val="20000"/>
                    <a:lumOff val="80000"/>
                  </a:schemeClr>
                </a:solidFill>
              </a:endParaRPr>
            </a:p>
          </p:txBody>
        </p:sp>
      </p:grpSp>
      <p:grpSp>
        <p:nvGrpSpPr>
          <p:cNvPr id="82" name="Group 81">
            <a:extLst>
              <a:ext uri="{FF2B5EF4-FFF2-40B4-BE49-F238E27FC236}">
                <a16:creationId xmlns:a16="http://schemas.microsoft.com/office/drawing/2014/main" id="{24FA69D9-6406-4697-A26C-71303693919E}"/>
              </a:ext>
            </a:extLst>
          </p:cNvPr>
          <p:cNvGrpSpPr/>
          <p:nvPr/>
        </p:nvGrpSpPr>
        <p:grpSpPr>
          <a:xfrm>
            <a:off x="4841255" y="2906995"/>
            <a:ext cx="1485900" cy="962025"/>
            <a:chOff x="471768" y="2155637"/>
            <a:chExt cx="1485900" cy="962025"/>
          </a:xfrm>
        </p:grpSpPr>
        <p:pic>
          <p:nvPicPr>
            <p:cNvPr id="83" name="Picture 82">
              <a:extLst>
                <a:ext uri="{FF2B5EF4-FFF2-40B4-BE49-F238E27FC236}">
                  <a16:creationId xmlns:a16="http://schemas.microsoft.com/office/drawing/2014/main" id="{62C69848-0422-4E7F-B2E6-7556A42F6C28}"/>
                </a:ext>
              </a:extLst>
            </p:cNvPr>
            <p:cNvPicPr>
              <a:picLocks noChangeAspect="1"/>
            </p:cNvPicPr>
            <p:nvPr/>
          </p:nvPicPr>
          <p:blipFill>
            <a:blip r:embed="rId6"/>
            <a:stretch>
              <a:fillRect/>
            </a:stretch>
          </p:blipFill>
          <p:spPr>
            <a:xfrm>
              <a:off x="471768" y="2155637"/>
              <a:ext cx="1485900" cy="962025"/>
            </a:xfrm>
            <a:prstGeom prst="rect">
              <a:avLst/>
            </a:prstGeom>
          </p:spPr>
        </p:pic>
        <p:sp>
          <p:nvSpPr>
            <p:cNvPr id="84" name="TextBox 83">
              <a:extLst>
                <a:ext uri="{FF2B5EF4-FFF2-40B4-BE49-F238E27FC236}">
                  <a16:creationId xmlns:a16="http://schemas.microsoft.com/office/drawing/2014/main" id="{8845DFCD-1F2F-48A2-9377-688DDEE80474}"/>
                </a:ext>
              </a:extLst>
            </p:cNvPr>
            <p:cNvSpPr txBox="1"/>
            <p:nvPr/>
          </p:nvSpPr>
          <p:spPr>
            <a:xfrm>
              <a:off x="676265" y="2428836"/>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Gitarre</a:t>
              </a:r>
              <a:endParaRPr lang="en-GB" sz="2000" dirty="0">
                <a:solidFill>
                  <a:schemeClr val="accent4">
                    <a:lumMod val="20000"/>
                    <a:lumOff val="80000"/>
                  </a:schemeClr>
                </a:solidFill>
              </a:endParaRPr>
            </a:p>
          </p:txBody>
        </p:sp>
      </p:grpSp>
      <p:grpSp>
        <p:nvGrpSpPr>
          <p:cNvPr id="85" name="Group 84">
            <a:extLst>
              <a:ext uri="{FF2B5EF4-FFF2-40B4-BE49-F238E27FC236}">
                <a16:creationId xmlns:a16="http://schemas.microsoft.com/office/drawing/2014/main" id="{34FCA0C3-A045-481E-B0E4-66B9209EE0CC}"/>
              </a:ext>
            </a:extLst>
          </p:cNvPr>
          <p:cNvGrpSpPr/>
          <p:nvPr/>
        </p:nvGrpSpPr>
        <p:grpSpPr>
          <a:xfrm rot="5400000">
            <a:off x="6083931" y="2098599"/>
            <a:ext cx="1485900" cy="1076905"/>
            <a:chOff x="471768" y="2093177"/>
            <a:chExt cx="1485900" cy="1076905"/>
          </a:xfrm>
        </p:grpSpPr>
        <p:pic>
          <p:nvPicPr>
            <p:cNvPr id="86" name="Picture 85">
              <a:extLst>
                <a:ext uri="{FF2B5EF4-FFF2-40B4-BE49-F238E27FC236}">
                  <a16:creationId xmlns:a16="http://schemas.microsoft.com/office/drawing/2014/main" id="{2F466CFA-2BB9-4DD0-AC7A-54A92CC12D71}"/>
                </a:ext>
              </a:extLst>
            </p:cNvPr>
            <p:cNvPicPr>
              <a:picLocks noChangeAspect="1"/>
            </p:cNvPicPr>
            <p:nvPr/>
          </p:nvPicPr>
          <p:blipFill>
            <a:blip r:embed="rId6"/>
            <a:stretch>
              <a:fillRect/>
            </a:stretch>
          </p:blipFill>
          <p:spPr>
            <a:xfrm>
              <a:off x="471768" y="2155637"/>
              <a:ext cx="1485900" cy="962025"/>
            </a:xfrm>
            <a:prstGeom prst="rect">
              <a:avLst/>
            </a:prstGeom>
          </p:spPr>
        </p:pic>
        <p:sp>
          <p:nvSpPr>
            <p:cNvPr id="87" name="TextBox 86">
              <a:extLst>
                <a:ext uri="{FF2B5EF4-FFF2-40B4-BE49-F238E27FC236}">
                  <a16:creationId xmlns:a16="http://schemas.microsoft.com/office/drawing/2014/main" id="{933CDF19-38A0-40B8-AF02-E04E027C642A}"/>
                </a:ext>
              </a:extLst>
            </p:cNvPr>
            <p:cNvSpPr txBox="1"/>
            <p:nvPr/>
          </p:nvSpPr>
          <p:spPr>
            <a:xfrm rot="16200000">
              <a:off x="690993" y="2431575"/>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nie</a:t>
              </a:r>
              <a:endParaRPr lang="en-GB" sz="2000" dirty="0">
                <a:solidFill>
                  <a:schemeClr val="accent4">
                    <a:lumMod val="20000"/>
                    <a:lumOff val="80000"/>
                  </a:schemeClr>
                </a:solidFill>
              </a:endParaRPr>
            </a:p>
          </p:txBody>
        </p:sp>
      </p:grpSp>
      <p:grpSp>
        <p:nvGrpSpPr>
          <p:cNvPr id="88" name="Group 87">
            <a:extLst>
              <a:ext uri="{FF2B5EF4-FFF2-40B4-BE49-F238E27FC236}">
                <a16:creationId xmlns:a16="http://schemas.microsoft.com/office/drawing/2014/main" id="{727AD669-F5A6-4FB3-9E5B-BA0C3F492580}"/>
              </a:ext>
            </a:extLst>
          </p:cNvPr>
          <p:cNvGrpSpPr/>
          <p:nvPr/>
        </p:nvGrpSpPr>
        <p:grpSpPr>
          <a:xfrm rot="5400000">
            <a:off x="7231373" y="2849555"/>
            <a:ext cx="1485900" cy="1076905"/>
            <a:chOff x="471768" y="2098197"/>
            <a:chExt cx="1485900" cy="1076905"/>
          </a:xfrm>
        </p:grpSpPr>
        <p:pic>
          <p:nvPicPr>
            <p:cNvPr id="89" name="Picture 88">
              <a:extLst>
                <a:ext uri="{FF2B5EF4-FFF2-40B4-BE49-F238E27FC236}">
                  <a16:creationId xmlns:a16="http://schemas.microsoft.com/office/drawing/2014/main" id="{8A1AA24B-8274-4F82-B1D9-9B41B17C1FBB}"/>
                </a:ext>
              </a:extLst>
            </p:cNvPr>
            <p:cNvPicPr>
              <a:picLocks noChangeAspect="1"/>
            </p:cNvPicPr>
            <p:nvPr/>
          </p:nvPicPr>
          <p:blipFill>
            <a:blip r:embed="rId6"/>
            <a:stretch>
              <a:fillRect/>
            </a:stretch>
          </p:blipFill>
          <p:spPr>
            <a:xfrm>
              <a:off x="471768" y="2155637"/>
              <a:ext cx="1485900" cy="962025"/>
            </a:xfrm>
            <a:prstGeom prst="rect">
              <a:avLst/>
            </a:prstGeom>
          </p:spPr>
        </p:pic>
        <p:sp>
          <p:nvSpPr>
            <p:cNvPr id="90" name="TextBox 89">
              <a:extLst>
                <a:ext uri="{FF2B5EF4-FFF2-40B4-BE49-F238E27FC236}">
                  <a16:creationId xmlns:a16="http://schemas.microsoft.com/office/drawing/2014/main" id="{88DE4B4D-3439-474E-B1C7-3B6648DDB947}"/>
                </a:ext>
              </a:extLst>
            </p:cNvPr>
            <p:cNvSpPr txBox="1"/>
            <p:nvPr/>
          </p:nvSpPr>
          <p:spPr>
            <a:xfrm rot="16200000">
              <a:off x="674312" y="2436595"/>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er</a:t>
              </a:r>
              <a:endParaRPr lang="en-GB" sz="2000" dirty="0">
                <a:solidFill>
                  <a:schemeClr val="accent4">
                    <a:lumMod val="20000"/>
                    <a:lumOff val="80000"/>
                  </a:schemeClr>
                </a:solidFill>
              </a:endParaRPr>
            </a:p>
          </p:txBody>
        </p:sp>
      </p:grpSp>
      <p:grpSp>
        <p:nvGrpSpPr>
          <p:cNvPr id="91" name="Group 90">
            <a:extLst>
              <a:ext uri="{FF2B5EF4-FFF2-40B4-BE49-F238E27FC236}">
                <a16:creationId xmlns:a16="http://schemas.microsoft.com/office/drawing/2014/main" id="{78D0DBD7-E6F5-4067-AFD4-774E686FDEB3}"/>
              </a:ext>
            </a:extLst>
          </p:cNvPr>
          <p:cNvGrpSpPr/>
          <p:nvPr/>
        </p:nvGrpSpPr>
        <p:grpSpPr>
          <a:xfrm rot="5400000">
            <a:off x="3357941" y="4855035"/>
            <a:ext cx="1485900" cy="1076905"/>
            <a:chOff x="471768" y="2098197"/>
            <a:chExt cx="1485900" cy="1076905"/>
          </a:xfrm>
        </p:grpSpPr>
        <p:pic>
          <p:nvPicPr>
            <p:cNvPr id="92" name="Picture 91">
              <a:extLst>
                <a:ext uri="{FF2B5EF4-FFF2-40B4-BE49-F238E27FC236}">
                  <a16:creationId xmlns:a16="http://schemas.microsoft.com/office/drawing/2014/main" id="{73B6693E-A168-4C98-A071-D76F3BCDD19B}"/>
                </a:ext>
              </a:extLst>
            </p:cNvPr>
            <p:cNvPicPr>
              <a:picLocks noChangeAspect="1"/>
            </p:cNvPicPr>
            <p:nvPr/>
          </p:nvPicPr>
          <p:blipFill>
            <a:blip r:embed="rId6"/>
            <a:stretch>
              <a:fillRect/>
            </a:stretch>
          </p:blipFill>
          <p:spPr>
            <a:xfrm>
              <a:off x="471768" y="2155637"/>
              <a:ext cx="1485900" cy="962025"/>
            </a:xfrm>
            <a:prstGeom prst="rect">
              <a:avLst/>
            </a:prstGeom>
          </p:spPr>
        </p:pic>
        <p:sp>
          <p:nvSpPr>
            <p:cNvPr id="93" name="TextBox 92">
              <a:extLst>
                <a:ext uri="{FF2B5EF4-FFF2-40B4-BE49-F238E27FC236}">
                  <a16:creationId xmlns:a16="http://schemas.microsoft.com/office/drawing/2014/main" id="{9B1F1BBB-BCF8-4576-A0F2-FAD12E0CA5CE}"/>
                </a:ext>
              </a:extLst>
            </p:cNvPr>
            <p:cNvSpPr txBox="1"/>
            <p:nvPr/>
          </p:nvSpPr>
          <p:spPr>
            <a:xfrm rot="16200000">
              <a:off x="699283" y="2436595"/>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Er</a:t>
              </a:r>
              <a:endParaRPr lang="en-GB" sz="2000" dirty="0">
                <a:solidFill>
                  <a:schemeClr val="accent4">
                    <a:lumMod val="20000"/>
                    <a:lumOff val="80000"/>
                  </a:schemeClr>
                </a:solidFill>
              </a:endParaRPr>
            </a:p>
          </p:txBody>
        </p:sp>
      </p:grpSp>
      <p:grpSp>
        <p:nvGrpSpPr>
          <p:cNvPr id="94" name="Group 93">
            <a:extLst>
              <a:ext uri="{FF2B5EF4-FFF2-40B4-BE49-F238E27FC236}">
                <a16:creationId xmlns:a16="http://schemas.microsoft.com/office/drawing/2014/main" id="{BF7AFCE4-9D57-49D8-AF5F-B7B4FFC76BD4}"/>
              </a:ext>
            </a:extLst>
          </p:cNvPr>
          <p:cNvGrpSpPr/>
          <p:nvPr/>
        </p:nvGrpSpPr>
        <p:grpSpPr>
          <a:xfrm>
            <a:off x="4616196" y="4912473"/>
            <a:ext cx="1485900" cy="962025"/>
            <a:chOff x="471768" y="2155637"/>
            <a:chExt cx="1485900" cy="962025"/>
          </a:xfrm>
        </p:grpSpPr>
        <p:pic>
          <p:nvPicPr>
            <p:cNvPr id="95" name="Picture 94">
              <a:extLst>
                <a:ext uri="{FF2B5EF4-FFF2-40B4-BE49-F238E27FC236}">
                  <a16:creationId xmlns:a16="http://schemas.microsoft.com/office/drawing/2014/main" id="{B4730C3B-4697-4557-B386-A41BF57456CA}"/>
                </a:ext>
              </a:extLst>
            </p:cNvPr>
            <p:cNvPicPr>
              <a:picLocks noChangeAspect="1"/>
            </p:cNvPicPr>
            <p:nvPr/>
          </p:nvPicPr>
          <p:blipFill>
            <a:blip r:embed="rId6"/>
            <a:stretch>
              <a:fillRect/>
            </a:stretch>
          </p:blipFill>
          <p:spPr>
            <a:xfrm>
              <a:off x="471768" y="2155637"/>
              <a:ext cx="1485900" cy="962025"/>
            </a:xfrm>
            <a:prstGeom prst="rect">
              <a:avLst/>
            </a:prstGeom>
          </p:spPr>
        </p:pic>
        <p:sp>
          <p:nvSpPr>
            <p:cNvPr id="96" name="TextBox 95">
              <a:extLst>
                <a:ext uri="{FF2B5EF4-FFF2-40B4-BE49-F238E27FC236}">
                  <a16:creationId xmlns:a16="http://schemas.microsoft.com/office/drawing/2014/main" id="{7C37B9C7-3869-4FDE-B046-046C495E9BA5}"/>
                </a:ext>
              </a:extLst>
            </p:cNvPr>
            <p:cNvSpPr txBox="1"/>
            <p:nvPr/>
          </p:nvSpPr>
          <p:spPr>
            <a:xfrm>
              <a:off x="676265" y="2428836"/>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spiel</a:t>
              </a:r>
              <a:r>
                <a:rPr lang="en-GB" sz="2000" b="1" dirty="0" err="1">
                  <a:solidFill>
                    <a:schemeClr val="accent4">
                      <a:lumMod val="20000"/>
                      <a:lumOff val="80000"/>
                    </a:schemeClr>
                  </a:solidFill>
                </a:rPr>
                <a:t>t</a:t>
              </a:r>
              <a:endParaRPr lang="en-GB" sz="2000" b="1" dirty="0">
                <a:solidFill>
                  <a:schemeClr val="accent4">
                    <a:lumMod val="20000"/>
                    <a:lumOff val="80000"/>
                  </a:schemeClr>
                </a:solidFill>
              </a:endParaRPr>
            </a:p>
          </p:txBody>
        </p:sp>
      </p:grpSp>
      <p:grpSp>
        <p:nvGrpSpPr>
          <p:cNvPr id="97" name="Group 96">
            <a:extLst>
              <a:ext uri="{FF2B5EF4-FFF2-40B4-BE49-F238E27FC236}">
                <a16:creationId xmlns:a16="http://schemas.microsoft.com/office/drawing/2014/main" id="{D0A09AA2-CC59-4F28-BEC9-4796AB694B5A}"/>
              </a:ext>
            </a:extLst>
          </p:cNvPr>
          <p:cNvGrpSpPr/>
          <p:nvPr/>
        </p:nvGrpSpPr>
        <p:grpSpPr>
          <a:xfrm rot="5400000">
            <a:off x="5893625" y="4831886"/>
            <a:ext cx="1485900" cy="1076905"/>
            <a:chOff x="471768" y="2097813"/>
            <a:chExt cx="1485900" cy="1076905"/>
          </a:xfrm>
        </p:grpSpPr>
        <p:pic>
          <p:nvPicPr>
            <p:cNvPr id="98" name="Picture 97">
              <a:extLst>
                <a:ext uri="{FF2B5EF4-FFF2-40B4-BE49-F238E27FC236}">
                  <a16:creationId xmlns:a16="http://schemas.microsoft.com/office/drawing/2014/main" id="{603D9ACA-E5DC-4EBA-968B-65FF1266AC76}"/>
                </a:ext>
              </a:extLst>
            </p:cNvPr>
            <p:cNvPicPr>
              <a:picLocks noChangeAspect="1"/>
            </p:cNvPicPr>
            <p:nvPr/>
          </p:nvPicPr>
          <p:blipFill>
            <a:blip r:embed="rId6"/>
            <a:stretch>
              <a:fillRect/>
            </a:stretch>
          </p:blipFill>
          <p:spPr>
            <a:xfrm>
              <a:off x="471768" y="2155637"/>
              <a:ext cx="1485900" cy="962025"/>
            </a:xfrm>
            <a:prstGeom prst="rect">
              <a:avLst/>
            </a:prstGeom>
          </p:spPr>
        </p:pic>
        <p:sp>
          <p:nvSpPr>
            <p:cNvPr id="99" name="TextBox 98">
              <a:extLst>
                <a:ext uri="{FF2B5EF4-FFF2-40B4-BE49-F238E27FC236}">
                  <a16:creationId xmlns:a16="http://schemas.microsoft.com/office/drawing/2014/main" id="{D2AC1B63-87D8-4EE0-A9C1-005ACB0E8BC1}"/>
                </a:ext>
              </a:extLst>
            </p:cNvPr>
            <p:cNvSpPr txBox="1"/>
            <p:nvPr/>
          </p:nvSpPr>
          <p:spPr>
            <a:xfrm rot="16200000">
              <a:off x="668755" y="2436211"/>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nie</a:t>
              </a:r>
              <a:endParaRPr lang="en-GB" sz="2000" dirty="0">
                <a:solidFill>
                  <a:schemeClr val="accent4">
                    <a:lumMod val="20000"/>
                    <a:lumOff val="80000"/>
                  </a:schemeClr>
                </a:solidFill>
              </a:endParaRPr>
            </a:p>
          </p:txBody>
        </p:sp>
      </p:grpSp>
      <p:grpSp>
        <p:nvGrpSpPr>
          <p:cNvPr id="100" name="Group 99">
            <a:extLst>
              <a:ext uri="{FF2B5EF4-FFF2-40B4-BE49-F238E27FC236}">
                <a16:creationId xmlns:a16="http://schemas.microsoft.com/office/drawing/2014/main" id="{9B4FAE4D-260A-46CD-AAFD-327B3E787C08}"/>
              </a:ext>
            </a:extLst>
          </p:cNvPr>
          <p:cNvGrpSpPr/>
          <p:nvPr/>
        </p:nvGrpSpPr>
        <p:grpSpPr>
          <a:xfrm>
            <a:off x="7140275" y="4889326"/>
            <a:ext cx="1485900" cy="962025"/>
            <a:chOff x="471768" y="2155637"/>
            <a:chExt cx="1485900" cy="962025"/>
          </a:xfrm>
        </p:grpSpPr>
        <p:pic>
          <p:nvPicPr>
            <p:cNvPr id="101" name="Picture 100">
              <a:extLst>
                <a:ext uri="{FF2B5EF4-FFF2-40B4-BE49-F238E27FC236}">
                  <a16:creationId xmlns:a16="http://schemas.microsoft.com/office/drawing/2014/main" id="{C27472BF-67E3-4F0D-A5EF-F79AF89B17A4}"/>
                </a:ext>
              </a:extLst>
            </p:cNvPr>
            <p:cNvPicPr>
              <a:picLocks noChangeAspect="1"/>
            </p:cNvPicPr>
            <p:nvPr/>
          </p:nvPicPr>
          <p:blipFill>
            <a:blip r:embed="rId6"/>
            <a:stretch>
              <a:fillRect/>
            </a:stretch>
          </p:blipFill>
          <p:spPr>
            <a:xfrm>
              <a:off x="471768" y="2155637"/>
              <a:ext cx="1485900" cy="962025"/>
            </a:xfrm>
            <a:prstGeom prst="rect">
              <a:avLst/>
            </a:prstGeom>
          </p:spPr>
        </p:pic>
        <p:sp>
          <p:nvSpPr>
            <p:cNvPr id="102" name="TextBox 101">
              <a:extLst>
                <a:ext uri="{FF2B5EF4-FFF2-40B4-BE49-F238E27FC236}">
                  <a16:creationId xmlns:a16="http://schemas.microsoft.com/office/drawing/2014/main" id="{EC93D7CD-69B4-4923-9F44-826F43D5FD79}"/>
                </a:ext>
              </a:extLst>
            </p:cNvPr>
            <p:cNvSpPr txBox="1"/>
            <p:nvPr/>
          </p:nvSpPr>
          <p:spPr>
            <a:xfrm>
              <a:off x="676265" y="2429084"/>
              <a:ext cx="1143734" cy="400110"/>
            </a:xfrm>
            <a:prstGeom prst="rect">
              <a:avLst/>
            </a:prstGeom>
            <a:noFill/>
          </p:spPr>
          <p:txBody>
            <a:bodyPr wrap="square" rtlCol="0">
              <a:spAutoFit/>
            </a:bodyPr>
            <a:lstStyle/>
            <a:p>
              <a:pPr algn="ctr"/>
              <a:r>
                <a:rPr lang="en-GB" sz="2000" dirty="0" err="1">
                  <a:solidFill>
                    <a:schemeClr val="accent4">
                      <a:lumMod val="20000"/>
                      <a:lumOff val="80000"/>
                    </a:schemeClr>
                  </a:solidFill>
                </a:rPr>
                <a:t>Gitarre</a:t>
              </a:r>
              <a:r>
                <a:rPr lang="en-GB" sz="2000" dirty="0">
                  <a:solidFill>
                    <a:schemeClr val="accent4">
                      <a:lumMod val="20000"/>
                      <a:lumOff val="80000"/>
                    </a:schemeClr>
                  </a:solidFill>
                </a:rPr>
                <a:t>.</a:t>
              </a:r>
            </a:p>
          </p:txBody>
        </p:sp>
      </p:grpSp>
    </p:spTree>
    <p:extLst>
      <p:ext uri="{BB962C8B-B14F-4D97-AF65-F5344CB8AC3E}">
        <p14:creationId xmlns:p14="http://schemas.microsoft.com/office/powerpoint/2010/main" val="33131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957047" cy="647577"/>
          </a:xfrm>
        </p:spPr>
        <p:txBody>
          <a:bodyPr>
            <a:normAutofit/>
          </a:bodyPr>
          <a:lstStyle/>
          <a:p>
            <a:r>
              <a:rPr lang="en-GB" sz="2800" b="1" dirty="0" err="1">
                <a:solidFill>
                  <a:schemeClr val="bg1"/>
                </a:solidFill>
              </a:rPr>
              <a:t>Sätze</a:t>
            </a:r>
            <a:r>
              <a:rPr lang="en-GB" sz="2800" b="1" dirty="0">
                <a:solidFill>
                  <a:schemeClr val="bg1"/>
                </a:solidFill>
              </a:rPr>
              <a:t> </a:t>
            </a:r>
            <a:r>
              <a:rPr lang="en-GB" sz="2800" b="1" dirty="0" err="1">
                <a:solidFill>
                  <a:schemeClr val="bg1"/>
                </a:solidFill>
              </a:rPr>
              <a:t>bauen</a:t>
            </a:r>
            <a:r>
              <a:rPr lang="en-GB" sz="2800" b="1" dirty="0">
                <a:solidFill>
                  <a:schemeClr val="bg1"/>
                </a:solidFill>
              </a:rPr>
              <a:t> </a:t>
            </a:r>
            <a:r>
              <a:rPr lang="en-GB" sz="2200" b="0" dirty="0">
                <a:solidFill>
                  <a:schemeClr val="bg1"/>
                </a:solidFill>
              </a:rPr>
              <a:t>(building sentences)</a:t>
            </a:r>
            <a:endParaRPr lang="en-GB" sz="2800" dirty="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grpSp>
        <p:nvGrpSpPr>
          <p:cNvPr id="54" name="Group 53">
            <a:extLst>
              <a:ext uri="{FF2B5EF4-FFF2-40B4-BE49-F238E27FC236}">
                <a16:creationId xmlns:a16="http://schemas.microsoft.com/office/drawing/2014/main" id="{5987517C-8EFE-4A63-9738-D96EE74A0654}"/>
              </a:ext>
            </a:extLst>
          </p:cNvPr>
          <p:cNvGrpSpPr/>
          <p:nvPr/>
        </p:nvGrpSpPr>
        <p:grpSpPr>
          <a:xfrm>
            <a:off x="4335501" y="1825579"/>
            <a:ext cx="1278040" cy="1252760"/>
            <a:chOff x="7933195" y="1748732"/>
            <a:chExt cx="1278040" cy="1252760"/>
          </a:xfrm>
        </p:grpSpPr>
        <p:pic>
          <p:nvPicPr>
            <p:cNvPr id="55" name="Picture 54">
              <a:extLst>
                <a:ext uri="{FF2B5EF4-FFF2-40B4-BE49-F238E27FC236}">
                  <a16:creationId xmlns:a16="http://schemas.microsoft.com/office/drawing/2014/main" id="{5E94F14E-1E59-478F-8A75-CD250ABDFE5D}"/>
                </a:ext>
              </a:extLst>
            </p:cNvPr>
            <p:cNvPicPr>
              <a:picLocks noChangeAspect="1"/>
            </p:cNvPicPr>
            <p:nvPr/>
          </p:nvPicPr>
          <p:blipFill>
            <a:blip r:embed="rId3"/>
            <a:stretch>
              <a:fillRect/>
            </a:stretch>
          </p:blipFill>
          <p:spPr>
            <a:xfrm>
              <a:off x="7933195" y="1748732"/>
              <a:ext cx="1278040" cy="1252760"/>
            </a:xfrm>
            <a:prstGeom prst="rect">
              <a:avLst/>
            </a:prstGeom>
          </p:spPr>
        </p:pic>
        <p:sp>
          <p:nvSpPr>
            <p:cNvPr id="56" name="TextBox 55">
              <a:extLst>
                <a:ext uri="{FF2B5EF4-FFF2-40B4-BE49-F238E27FC236}">
                  <a16:creationId xmlns:a16="http://schemas.microsoft.com/office/drawing/2014/main" id="{C5CA04CC-15D9-4369-AFE3-926FC19D10D2}"/>
                </a:ext>
              </a:extLst>
            </p:cNvPr>
            <p:cNvSpPr txBox="1"/>
            <p:nvPr/>
          </p:nvSpPr>
          <p:spPr>
            <a:xfrm>
              <a:off x="8033762" y="2050674"/>
              <a:ext cx="1076905" cy="707886"/>
            </a:xfrm>
            <a:prstGeom prst="rect">
              <a:avLst/>
            </a:prstGeom>
            <a:noFill/>
          </p:spPr>
          <p:txBody>
            <a:bodyPr wrap="square" rtlCol="0">
              <a:spAutoFit/>
            </a:bodyPr>
            <a:lstStyle/>
            <a:p>
              <a:pPr algn="ctr"/>
              <a:r>
                <a:rPr lang="en-GB" sz="2000" dirty="0" err="1">
                  <a:solidFill>
                    <a:schemeClr val="accent4">
                      <a:lumMod val="20000"/>
                      <a:lumOff val="80000"/>
                    </a:schemeClr>
                  </a:solidFill>
                </a:rPr>
                <a:t>jeden</a:t>
              </a:r>
              <a:r>
                <a:rPr lang="en-GB" sz="2000" dirty="0">
                  <a:solidFill>
                    <a:schemeClr val="accent4">
                      <a:lumMod val="20000"/>
                      <a:lumOff val="80000"/>
                    </a:schemeClr>
                  </a:solidFill>
                </a:rPr>
                <a:t> Tag</a:t>
              </a:r>
            </a:p>
          </p:txBody>
        </p:sp>
      </p:grpSp>
      <p:grpSp>
        <p:nvGrpSpPr>
          <p:cNvPr id="57" name="Group 56">
            <a:extLst>
              <a:ext uri="{FF2B5EF4-FFF2-40B4-BE49-F238E27FC236}">
                <a16:creationId xmlns:a16="http://schemas.microsoft.com/office/drawing/2014/main" id="{DE6AC6EF-317C-43A6-AF8C-0D156FACDE4A}"/>
              </a:ext>
            </a:extLst>
          </p:cNvPr>
          <p:cNvGrpSpPr/>
          <p:nvPr/>
        </p:nvGrpSpPr>
        <p:grpSpPr>
          <a:xfrm>
            <a:off x="5512973" y="1020029"/>
            <a:ext cx="1278040" cy="1252760"/>
            <a:chOff x="9110667" y="943182"/>
            <a:chExt cx="1278040" cy="1252760"/>
          </a:xfrm>
        </p:grpSpPr>
        <p:pic>
          <p:nvPicPr>
            <p:cNvPr id="58" name="Picture 57">
              <a:extLst>
                <a:ext uri="{FF2B5EF4-FFF2-40B4-BE49-F238E27FC236}">
                  <a16:creationId xmlns:a16="http://schemas.microsoft.com/office/drawing/2014/main" id="{07EE4905-EA88-4C4A-A209-97A74C8A2691}"/>
                </a:ext>
              </a:extLst>
            </p:cNvPr>
            <p:cNvPicPr>
              <a:picLocks noChangeAspect="1"/>
            </p:cNvPicPr>
            <p:nvPr/>
          </p:nvPicPr>
          <p:blipFill>
            <a:blip r:embed="rId3"/>
            <a:stretch>
              <a:fillRect/>
            </a:stretch>
          </p:blipFill>
          <p:spPr>
            <a:xfrm>
              <a:off x="9110667" y="943182"/>
              <a:ext cx="1278040" cy="1252760"/>
            </a:xfrm>
            <a:prstGeom prst="rect">
              <a:avLst/>
            </a:prstGeom>
          </p:spPr>
        </p:pic>
        <p:sp>
          <p:nvSpPr>
            <p:cNvPr id="59" name="TextBox 58">
              <a:extLst>
                <a:ext uri="{FF2B5EF4-FFF2-40B4-BE49-F238E27FC236}">
                  <a16:creationId xmlns:a16="http://schemas.microsoft.com/office/drawing/2014/main" id="{497BE465-3BE2-4036-8677-0F8ADC7375F9}"/>
                </a:ext>
              </a:extLst>
            </p:cNvPr>
            <p:cNvSpPr txBox="1"/>
            <p:nvPr/>
          </p:nvSpPr>
          <p:spPr>
            <a:xfrm>
              <a:off x="9185496" y="1361035"/>
              <a:ext cx="1076905" cy="400110"/>
            </a:xfrm>
            <a:prstGeom prst="rect">
              <a:avLst/>
            </a:prstGeom>
            <a:noFill/>
          </p:spPr>
          <p:txBody>
            <a:bodyPr wrap="square" rtlCol="0">
              <a:spAutoFit/>
            </a:bodyPr>
            <a:lstStyle/>
            <a:p>
              <a:pPr algn="ctr"/>
              <a:r>
                <a:rPr lang="en-GB" sz="2000" dirty="0">
                  <a:solidFill>
                    <a:schemeClr val="accent4">
                      <a:lumMod val="20000"/>
                      <a:lumOff val="80000"/>
                    </a:schemeClr>
                  </a:solidFill>
                </a:rPr>
                <a:t>du</a:t>
              </a:r>
            </a:p>
          </p:txBody>
        </p:sp>
      </p:grpSp>
      <p:grpSp>
        <p:nvGrpSpPr>
          <p:cNvPr id="60" name="Group 59">
            <a:extLst>
              <a:ext uri="{FF2B5EF4-FFF2-40B4-BE49-F238E27FC236}">
                <a16:creationId xmlns:a16="http://schemas.microsoft.com/office/drawing/2014/main" id="{FC7311BA-B9B8-4041-8EE8-3E067F57BC24}"/>
              </a:ext>
            </a:extLst>
          </p:cNvPr>
          <p:cNvGrpSpPr/>
          <p:nvPr/>
        </p:nvGrpSpPr>
        <p:grpSpPr>
          <a:xfrm>
            <a:off x="6638968" y="1890699"/>
            <a:ext cx="1278040" cy="1252760"/>
            <a:chOff x="9110667" y="943182"/>
            <a:chExt cx="1278040" cy="1252760"/>
          </a:xfrm>
        </p:grpSpPr>
        <p:pic>
          <p:nvPicPr>
            <p:cNvPr id="61" name="Picture 60">
              <a:extLst>
                <a:ext uri="{FF2B5EF4-FFF2-40B4-BE49-F238E27FC236}">
                  <a16:creationId xmlns:a16="http://schemas.microsoft.com/office/drawing/2014/main" id="{A5F4FF96-6CB9-4F9F-83CC-6494F19FEA5D}"/>
                </a:ext>
              </a:extLst>
            </p:cNvPr>
            <p:cNvPicPr>
              <a:picLocks noChangeAspect="1"/>
            </p:cNvPicPr>
            <p:nvPr/>
          </p:nvPicPr>
          <p:blipFill>
            <a:blip r:embed="rId3"/>
            <a:stretch>
              <a:fillRect/>
            </a:stretch>
          </p:blipFill>
          <p:spPr>
            <a:xfrm>
              <a:off x="9110667" y="943182"/>
              <a:ext cx="1278040" cy="1252760"/>
            </a:xfrm>
            <a:prstGeom prst="rect">
              <a:avLst/>
            </a:prstGeom>
          </p:spPr>
        </p:pic>
        <p:sp>
          <p:nvSpPr>
            <p:cNvPr id="62" name="TextBox 61">
              <a:extLst>
                <a:ext uri="{FF2B5EF4-FFF2-40B4-BE49-F238E27FC236}">
                  <a16:creationId xmlns:a16="http://schemas.microsoft.com/office/drawing/2014/main" id="{F040C749-BF08-41C6-8BA2-8DD5793768CE}"/>
                </a:ext>
              </a:extLst>
            </p:cNvPr>
            <p:cNvSpPr txBox="1"/>
            <p:nvPr/>
          </p:nvSpPr>
          <p:spPr>
            <a:xfrm>
              <a:off x="9186080" y="1368049"/>
              <a:ext cx="1125995" cy="400110"/>
            </a:xfrm>
            <a:prstGeom prst="rect">
              <a:avLst/>
            </a:prstGeom>
            <a:noFill/>
          </p:spPr>
          <p:txBody>
            <a:bodyPr wrap="square" rtlCol="0">
              <a:spAutoFit/>
            </a:bodyPr>
            <a:lstStyle/>
            <a:p>
              <a:pPr algn="ctr"/>
              <a:r>
                <a:rPr lang="en-GB" sz="2000" dirty="0" err="1">
                  <a:solidFill>
                    <a:schemeClr val="accent4">
                      <a:lumMod val="20000"/>
                      <a:lumOff val="80000"/>
                    </a:schemeClr>
                  </a:solidFill>
                </a:rPr>
                <a:t>Mathe</a:t>
              </a:r>
              <a:endParaRPr lang="en-GB" sz="2000" dirty="0">
                <a:solidFill>
                  <a:schemeClr val="accent4">
                    <a:lumMod val="20000"/>
                    <a:lumOff val="80000"/>
                  </a:schemeClr>
                </a:solidFill>
              </a:endParaRPr>
            </a:p>
          </p:txBody>
        </p:sp>
      </p:grpSp>
      <p:grpSp>
        <p:nvGrpSpPr>
          <p:cNvPr id="63" name="Group 62">
            <a:extLst>
              <a:ext uri="{FF2B5EF4-FFF2-40B4-BE49-F238E27FC236}">
                <a16:creationId xmlns:a16="http://schemas.microsoft.com/office/drawing/2014/main" id="{D69D42E3-1E40-4015-83D8-D44BBABBCAE5}"/>
              </a:ext>
            </a:extLst>
          </p:cNvPr>
          <p:cNvGrpSpPr/>
          <p:nvPr/>
        </p:nvGrpSpPr>
        <p:grpSpPr>
          <a:xfrm>
            <a:off x="5487235" y="2906145"/>
            <a:ext cx="1278040" cy="1252760"/>
            <a:chOff x="9110667" y="943182"/>
            <a:chExt cx="1278040" cy="1252760"/>
          </a:xfrm>
        </p:grpSpPr>
        <p:pic>
          <p:nvPicPr>
            <p:cNvPr id="64" name="Picture 63">
              <a:extLst>
                <a:ext uri="{FF2B5EF4-FFF2-40B4-BE49-F238E27FC236}">
                  <a16:creationId xmlns:a16="http://schemas.microsoft.com/office/drawing/2014/main" id="{A29E6068-479C-4772-BA77-8C73B87E1136}"/>
                </a:ext>
              </a:extLst>
            </p:cNvPr>
            <p:cNvPicPr>
              <a:picLocks noChangeAspect="1"/>
            </p:cNvPicPr>
            <p:nvPr/>
          </p:nvPicPr>
          <p:blipFill>
            <a:blip r:embed="rId3"/>
            <a:stretch>
              <a:fillRect/>
            </a:stretch>
          </p:blipFill>
          <p:spPr>
            <a:xfrm>
              <a:off x="9110667" y="943182"/>
              <a:ext cx="1278040" cy="1252760"/>
            </a:xfrm>
            <a:prstGeom prst="rect">
              <a:avLst/>
            </a:prstGeom>
          </p:spPr>
        </p:pic>
        <p:sp>
          <p:nvSpPr>
            <p:cNvPr id="65" name="TextBox 64">
              <a:extLst>
                <a:ext uri="{FF2B5EF4-FFF2-40B4-BE49-F238E27FC236}">
                  <a16:creationId xmlns:a16="http://schemas.microsoft.com/office/drawing/2014/main" id="{D02B829A-D338-4F56-B48B-C11F4382117A}"/>
                </a:ext>
              </a:extLst>
            </p:cNvPr>
            <p:cNvSpPr txBox="1"/>
            <p:nvPr/>
          </p:nvSpPr>
          <p:spPr>
            <a:xfrm>
              <a:off x="9191254" y="1361822"/>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lernen</a:t>
              </a:r>
              <a:endParaRPr lang="en-GB" sz="2000" dirty="0">
                <a:solidFill>
                  <a:schemeClr val="accent4">
                    <a:lumMod val="20000"/>
                    <a:lumOff val="80000"/>
                  </a:schemeClr>
                </a:solidFill>
              </a:endParaRPr>
            </a:p>
          </p:txBody>
        </p:sp>
      </p:grpSp>
      <p:grpSp>
        <p:nvGrpSpPr>
          <p:cNvPr id="66" name="Group 65">
            <a:extLst>
              <a:ext uri="{FF2B5EF4-FFF2-40B4-BE49-F238E27FC236}">
                <a16:creationId xmlns:a16="http://schemas.microsoft.com/office/drawing/2014/main" id="{AEE16280-116D-4836-B319-6443467DE2D4}"/>
              </a:ext>
            </a:extLst>
          </p:cNvPr>
          <p:cNvGrpSpPr/>
          <p:nvPr/>
        </p:nvGrpSpPr>
        <p:grpSpPr>
          <a:xfrm>
            <a:off x="3242125" y="4546602"/>
            <a:ext cx="1278040" cy="1252760"/>
            <a:chOff x="9110667" y="943182"/>
            <a:chExt cx="1278040" cy="1252760"/>
          </a:xfrm>
        </p:grpSpPr>
        <p:pic>
          <p:nvPicPr>
            <p:cNvPr id="67" name="Picture 66">
              <a:extLst>
                <a:ext uri="{FF2B5EF4-FFF2-40B4-BE49-F238E27FC236}">
                  <a16:creationId xmlns:a16="http://schemas.microsoft.com/office/drawing/2014/main" id="{AE5E38EF-2647-4895-ACBE-A849E012A441}"/>
                </a:ext>
              </a:extLst>
            </p:cNvPr>
            <p:cNvPicPr>
              <a:picLocks noChangeAspect="1"/>
            </p:cNvPicPr>
            <p:nvPr/>
          </p:nvPicPr>
          <p:blipFill>
            <a:blip r:embed="rId3"/>
            <a:stretch>
              <a:fillRect/>
            </a:stretch>
          </p:blipFill>
          <p:spPr>
            <a:xfrm>
              <a:off x="9110667" y="943182"/>
              <a:ext cx="1278040" cy="1252760"/>
            </a:xfrm>
            <a:prstGeom prst="rect">
              <a:avLst/>
            </a:prstGeom>
          </p:spPr>
        </p:pic>
        <p:sp>
          <p:nvSpPr>
            <p:cNvPr id="68" name="TextBox 67">
              <a:extLst>
                <a:ext uri="{FF2B5EF4-FFF2-40B4-BE49-F238E27FC236}">
                  <a16:creationId xmlns:a16="http://schemas.microsoft.com/office/drawing/2014/main" id="{590B8A33-337C-4BA1-B1B3-17BBF62D4FE9}"/>
                </a:ext>
              </a:extLst>
            </p:cNvPr>
            <p:cNvSpPr txBox="1"/>
            <p:nvPr/>
          </p:nvSpPr>
          <p:spPr>
            <a:xfrm>
              <a:off x="9181024" y="1360562"/>
              <a:ext cx="1076905" cy="400110"/>
            </a:xfrm>
            <a:prstGeom prst="rect">
              <a:avLst/>
            </a:prstGeom>
            <a:noFill/>
          </p:spPr>
          <p:txBody>
            <a:bodyPr wrap="square" rtlCol="0">
              <a:spAutoFit/>
            </a:bodyPr>
            <a:lstStyle/>
            <a:p>
              <a:pPr algn="ctr"/>
              <a:r>
                <a:rPr lang="en-GB" sz="2000" dirty="0">
                  <a:solidFill>
                    <a:schemeClr val="accent4">
                      <a:lumMod val="20000"/>
                      <a:lumOff val="80000"/>
                    </a:schemeClr>
                  </a:solidFill>
                </a:rPr>
                <a:t>Du</a:t>
              </a:r>
            </a:p>
          </p:txBody>
        </p:sp>
      </p:grpSp>
      <p:grpSp>
        <p:nvGrpSpPr>
          <p:cNvPr id="69" name="Group 68">
            <a:extLst>
              <a:ext uri="{FF2B5EF4-FFF2-40B4-BE49-F238E27FC236}">
                <a16:creationId xmlns:a16="http://schemas.microsoft.com/office/drawing/2014/main" id="{32830823-41F0-443E-8FAF-848F5AC34BEF}"/>
              </a:ext>
            </a:extLst>
          </p:cNvPr>
          <p:cNvGrpSpPr/>
          <p:nvPr/>
        </p:nvGrpSpPr>
        <p:grpSpPr>
          <a:xfrm>
            <a:off x="4620732" y="4546602"/>
            <a:ext cx="1278040" cy="1252760"/>
            <a:chOff x="7933195" y="1748732"/>
            <a:chExt cx="1278040" cy="1252760"/>
          </a:xfrm>
        </p:grpSpPr>
        <p:pic>
          <p:nvPicPr>
            <p:cNvPr id="70" name="Picture 69">
              <a:extLst>
                <a:ext uri="{FF2B5EF4-FFF2-40B4-BE49-F238E27FC236}">
                  <a16:creationId xmlns:a16="http://schemas.microsoft.com/office/drawing/2014/main" id="{D7289EFA-C92C-401C-9681-088ED946D6AE}"/>
                </a:ext>
              </a:extLst>
            </p:cNvPr>
            <p:cNvPicPr>
              <a:picLocks noChangeAspect="1"/>
            </p:cNvPicPr>
            <p:nvPr/>
          </p:nvPicPr>
          <p:blipFill>
            <a:blip r:embed="rId3"/>
            <a:stretch>
              <a:fillRect/>
            </a:stretch>
          </p:blipFill>
          <p:spPr>
            <a:xfrm>
              <a:off x="7933195" y="1748732"/>
              <a:ext cx="1278040" cy="1252760"/>
            </a:xfrm>
            <a:prstGeom prst="rect">
              <a:avLst/>
            </a:prstGeom>
          </p:spPr>
        </p:pic>
        <p:sp>
          <p:nvSpPr>
            <p:cNvPr id="71" name="TextBox 70">
              <a:extLst>
                <a:ext uri="{FF2B5EF4-FFF2-40B4-BE49-F238E27FC236}">
                  <a16:creationId xmlns:a16="http://schemas.microsoft.com/office/drawing/2014/main" id="{C7783C2A-6216-466F-9175-9DAC39678874}"/>
                </a:ext>
              </a:extLst>
            </p:cNvPr>
            <p:cNvSpPr txBox="1"/>
            <p:nvPr/>
          </p:nvSpPr>
          <p:spPr>
            <a:xfrm>
              <a:off x="8033762" y="2166112"/>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lern</a:t>
              </a:r>
              <a:r>
                <a:rPr lang="en-GB" sz="2000" b="1" dirty="0" err="1">
                  <a:solidFill>
                    <a:schemeClr val="accent4">
                      <a:lumMod val="20000"/>
                      <a:lumOff val="80000"/>
                    </a:schemeClr>
                  </a:solidFill>
                </a:rPr>
                <a:t>st</a:t>
              </a:r>
              <a:endParaRPr lang="en-GB" sz="2000" dirty="0">
                <a:solidFill>
                  <a:schemeClr val="accent4">
                    <a:lumMod val="20000"/>
                    <a:lumOff val="80000"/>
                  </a:schemeClr>
                </a:solidFill>
              </a:endParaRPr>
            </a:p>
          </p:txBody>
        </p:sp>
      </p:grpSp>
      <p:pic>
        <p:nvPicPr>
          <p:cNvPr id="72" name="Picture 71">
            <a:extLst>
              <a:ext uri="{FF2B5EF4-FFF2-40B4-BE49-F238E27FC236}">
                <a16:creationId xmlns:a16="http://schemas.microsoft.com/office/drawing/2014/main" id="{3293E2F1-755E-47EC-ABE2-763B1B889548}"/>
              </a:ext>
            </a:extLst>
          </p:cNvPr>
          <p:cNvPicPr>
            <a:picLocks noChangeAspect="1"/>
          </p:cNvPicPr>
          <p:nvPr/>
        </p:nvPicPr>
        <p:blipFill>
          <a:blip r:embed="rId3"/>
          <a:stretch>
            <a:fillRect/>
          </a:stretch>
        </p:blipFill>
        <p:spPr>
          <a:xfrm>
            <a:off x="5999339" y="4546602"/>
            <a:ext cx="1278040" cy="1252760"/>
          </a:xfrm>
          <a:prstGeom prst="rect">
            <a:avLst/>
          </a:prstGeom>
        </p:spPr>
      </p:pic>
      <p:grpSp>
        <p:nvGrpSpPr>
          <p:cNvPr id="73" name="Group 72">
            <a:extLst>
              <a:ext uri="{FF2B5EF4-FFF2-40B4-BE49-F238E27FC236}">
                <a16:creationId xmlns:a16="http://schemas.microsoft.com/office/drawing/2014/main" id="{A8F99653-590D-4489-9DB4-50940A73B329}"/>
              </a:ext>
            </a:extLst>
          </p:cNvPr>
          <p:cNvGrpSpPr/>
          <p:nvPr/>
        </p:nvGrpSpPr>
        <p:grpSpPr>
          <a:xfrm>
            <a:off x="7377946" y="4546602"/>
            <a:ext cx="1278040" cy="1252760"/>
            <a:chOff x="9300680" y="4786118"/>
            <a:chExt cx="1278040" cy="1252760"/>
          </a:xfrm>
        </p:grpSpPr>
        <p:pic>
          <p:nvPicPr>
            <p:cNvPr id="74" name="Picture 73">
              <a:extLst>
                <a:ext uri="{FF2B5EF4-FFF2-40B4-BE49-F238E27FC236}">
                  <a16:creationId xmlns:a16="http://schemas.microsoft.com/office/drawing/2014/main" id="{02D1D285-6502-4EE1-9B7C-AAA7DD4EF727}"/>
                </a:ext>
              </a:extLst>
            </p:cNvPr>
            <p:cNvPicPr>
              <a:picLocks noChangeAspect="1"/>
            </p:cNvPicPr>
            <p:nvPr/>
          </p:nvPicPr>
          <p:blipFill>
            <a:blip r:embed="rId3"/>
            <a:stretch>
              <a:fillRect/>
            </a:stretch>
          </p:blipFill>
          <p:spPr>
            <a:xfrm>
              <a:off x="9300680" y="4786118"/>
              <a:ext cx="1278040" cy="1252760"/>
            </a:xfrm>
            <a:prstGeom prst="rect">
              <a:avLst/>
            </a:prstGeom>
          </p:spPr>
        </p:pic>
        <p:sp>
          <p:nvSpPr>
            <p:cNvPr id="75" name="TextBox 74">
              <a:extLst>
                <a:ext uri="{FF2B5EF4-FFF2-40B4-BE49-F238E27FC236}">
                  <a16:creationId xmlns:a16="http://schemas.microsoft.com/office/drawing/2014/main" id="{F2FE7CE7-79FE-404B-8B1C-779959470A81}"/>
                </a:ext>
              </a:extLst>
            </p:cNvPr>
            <p:cNvSpPr txBox="1"/>
            <p:nvPr/>
          </p:nvSpPr>
          <p:spPr>
            <a:xfrm>
              <a:off x="9376702" y="5218888"/>
              <a:ext cx="1125995" cy="400110"/>
            </a:xfrm>
            <a:prstGeom prst="rect">
              <a:avLst/>
            </a:prstGeom>
            <a:noFill/>
          </p:spPr>
          <p:txBody>
            <a:bodyPr wrap="square" rtlCol="0">
              <a:spAutoFit/>
            </a:bodyPr>
            <a:lstStyle/>
            <a:p>
              <a:pPr algn="ctr"/>
              <a:r>
                <a:rPr lang="en-GB" sz="2000" dirty="0" err="1">
                  <a:solidFill>
                    <a:schemeClr val="accent4">
                      <a:lumMod val="20000"/>
                      <a:lumOff val="80000"/>
                    </a:schemeClr>
                  </a:solidFill>
                </a:rPr>
                <a:t>Mathe</a:t>
              </a:r>
              <a:endParaRPr lang="en-GB" sz="2000" dirty="0">
                <a:solidFill>
                  <a:schemeClr val="accent4">
                    <a:lumMod val="20000"/>
                    <a:lumOff val="80000"/>
                  </a:schemeClr>
                </a:solidFill>
              </a:endParaRPr>
            </a:p>
          </p:txBody>
        </p:sp>
      </p:grpSp>
      <p:sp>
        <p:nvSpPr>
          <p:cNvPr id="76" name="TextBox 75">
            <a:extLst>
              <a:ext uri="{FF2B5EF4-FFF2-40B4-BE49-F238E27FC236}">
                <a16:creationId xmlns:a16="http://schemas.microsoft.com/office/drawing/2014/main" id="{24CEA0B1-EAEC-45F5-B4B1-A24D92B085EF}"/>
              </a:ext>
            </a:extLst>
          </p:cNvPr>
          <p:cNvSpPr txBox="1"/>
          <p:nvPr/>
        </p:nvSpPr>
        <p:spPr>
          <a:xfrm>
            <a:off x="6099906" y="4840872"/>
            <a:ext cx="1076905" cy="707886"/>
          </a:xfrm>
          <a:prstGeom prst="rect">
            <a:avLst/>
          </a:prstGeom>
          <a:noFill/>
        </p:spPr>
        <p:txBody>
          <a:bodyPr wrap="square" rtlCol="0">
            <a:spAutoFit/>
          </a:bodyPr>
          <a:lstStyle/>
          <a:p>
            <a:pPr algn="ctr"/>
            <a:r>
              <a:rPr lang="en-GB" sz="2000" dirty="0" err="1">
                <a:solidFill>
                  <a:schemeClr val="accent4">
                    <a:lumMod val="20000"/>
                    <a:lumOff val="80000"/>
                  </a:schemeClr>
                </a:solidFill>
              </a:rPr>
              <a:t>jeden</a:t>
            </a:r>
            <a:r>
              <a:rPr lang="en-GB" sz="2000" dirty="0">
                <a:solidFill>
                  <a:schemeClr val="accent4">
                    <a:lumMod val="20000"/>
                    <a:lumOff val="80000"/>
                  </a:schemeClr>
                </a:solidFill>
              </a:rPr>
              <a:t> Tag</a:t>
            </a:r>
          </a:p>
        </p:txBody>
      </p:sp>
      <p:pic>
        <p:nvPicPr>
          <p:cNvPr id="77" name="Graphic 76" descr="Teacher">
            <a:extLst>
              <a:ext uri="{FF2B5EF4-FFF2-40B4-BE49-F238E27FC236}">
                <a16:creationId xmlns:a16="http://schemas.microsoft.com/office/drawing/2014/main" id="{ED4F59E1-E8A3-4694-BAEB-90166C211A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21" y="818677"/>
            <a:ext cx="914400" cy="914400"/>
          </a:xfrm>
          <a:prstGeom prst="rect">
            <a:avLst/>
          </a:prstGeom>
        </p:spPr>
      </p:pic>
      <p:sp>
        <p:nvSpPr>
          <p:cNvPr id="78" name="Speech Bubble: Rectangle with Corners Rounded 77">
            <a:hlinkClick r:id="" action="ppaction://noaction">
              <a:snd r:embed="rId6" name="T1_W6F_4.1.wav"/>
            </a:hlinkClick>
            <a:extLst>
              <a:ext uri="{FF2B5EF4-FFF2-40B4-BE49-F238E27FC236}">
                <a16:creationId xmlns:a16="http://schemas.microsoft.com/office/drawing/2014/main" id="{F255313E-81BD-4C6B-ADD8-F7AC49985990}"/>
              </a:ext>
            </a:extLst>
          </p:cNvPr>
          <p:cNvSpPr/>
          <p:nvPr/>
        </p:nvSpPr>
        <p:spPr>
          <a:xfrm>
            <a:off x="935721" y="975868"/>
            <a:ext cx="2795783" cy="518040"/>
          </a:xfrm>
          <a:prstGeom prst="wedgeRoundRectCallout">
            <a:avLst>
              <a:gd name="adj1" fmla="val -57804"/>
              <a:gd name="adj2" fmla="val -101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Schreib</a:t>
            </a:r>
            <a:r>
              <a:rPr lang="en-GB" sz="2400" dirty="0"/>
              <a:t> den </a:t>
            </a:r>
            <a:r>
              <a:rPr lang="en-GB" sz="2400" dirty="0" err="1"/>
              <a:t>Satz</a:t>
            </a:r>
            <a:r>
              <a:rPr lang="en-GB" sz="2400" dirty="0"/>
              <a:t>.</a:t>
            </a:r>
          </a:p>
        </p:txBody>
      </p:sp>
    </p:spTree>
    <p:extLst>
      <p:ext uri="{BB962C8B-B14F-4D97-AF65-F5344CB8AC3E}">
        <p14:creationId xmlns:p14="http://schemas.microsoft.com/office/powerpoint/2010/main" val="24701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272644" cy="647577"/>
          </a:xfrm>
        </p:spPr>
        <p:txBody>
          <a:bodyPr>
            <a:noAutofit/>
          </a:bodyPr>
          <a:lstStyle/>
          <a:p>
            <a:r>
              <a:rPr lang="en-GB" sz="2400" b="1">
                <a:solidFill>
                  <a:schemeClr val="bg1"/>
                </a:solidFill>
              </a:rPr>
              <a:t>Order of words in a question</a:t>
            </a:r>
            <a:br>
              <a:rPr lang="en-GB" sz="2400" b="1">
                <a:solidFill>
                  <a:schemeClr val="bg1"/>
                </a:solidFill>
              </a:rPr>
            </a:br>
            <a:endParaRPr lang="en-GB" sz="2400"/>
          </a:p>
        </p:txBody>
      </p:sp>
      <p:sp>
        <p:nvSpPr>
          <p:cNvPr id="18"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236531" y="247046"/>
            <a:ext cx="1720798" cy="38650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20" name="TextBox 19"/>
          <p:cNvSpPr txBox="1"/>
          <p:nvPr/>
        </p:nvSpPr>
        <p:spPr>
          <a:xfrm>
            <a:off x="215153" y="1260298"/>
            <a:ext cx="11742174" cy="400110"/>
          </a:xfrm>
          <a:prstGeom prst="rect">
            <a:avLst/>
          </a:prstGeom>
          <a:noFill/>
        </p:spPr>
        <p:txBody>
          <a:bodyPr wrap="square" rtlCol="0">
            <a:spAutoFit/>
          </a:bodyPr>
          <a:lstStyle/>
          <a:p>
            <a:r>
              <a:rPr lang="en-GB" sz="2000" dirty="0"/>
              <a:t>Sentences are turned into questions by </a:t>
            </a:r>
            <a:r>
              <a:rPr lang="en-GB" sz="2000" b="1" dirty="0"/>
              <a:t>swapping</a:t>
            </a:r>
            <a:r>
              <a:rPr lang="en-GB" sz="2000" dirty="0"/>
              <a:t> the </a:t>
            </a:r>
            <a:r>
              <a:rPr lang="en-GB" sz="2000" b="1" dirty="0"/>
              <a:t>verb</a:t>
            </a:r>
            <a:r>
              <a:rPr lang="en-GB" sz="2000" dirty="0"/>
              <a:t> and </a:t>
            </a:r>
            <a:r>
              <a:rPr lang="en-GB" sz="2000" b="1" dirty="0"/>
              <a:t>subject</a:t>
            </a:r>
            <a:r>
              <a:rPr lang="en-GB" sz="2000" dirty="0"/>
              <a:t>.</a:t>
            </a:r>
          </a:p>
        </p:txBody>
      </p:sp>
      <p:sp>
        <p:nvSpPr>
          <p:cNvPr id="21" name="TextBox 20"/>
          <p:cNvSpPr txBox="1"/>
          <p:nvPr/>
        </p:nvSpPr>
        <p:spPr>
          <a:xfrm>
            <a:off x="226859" y="1906900"/>
            <a:ext cx="3913093" cy="400110"/>
          </a:xfrm>
          <a:prstGeom prst="rect">
            <a:avLst/>
          </a:prstGeom>
          <a:noFill/>
        </p:spPr>
        <p:txBody>
          <a:bodyPr wrap="square" rtlCol="0">
            <a:spAutoFit/>
          </a:bodyPr>
          <a:lstStyle/>
          <a:p>
            <a:r>
              <a:rPr lang="en-GB" sz="2000" dirty="0"/>
              <a:t>Du </a:t>
            </a:r>
            <a:r>
              <a:rPr lang="en-GB" sz="2000" dirty="0" err="1"/>
              <a:t>spielst</a:t>
            </a:r>
            <a:r>
              <a:rPr lang="en-GB" sz="2000" dirty="0"/>
              <a:t> </a:t>
            </a:r>
            <a:r>
              <a:rPr lang="en-GB" sz="2000" dirty="0" err="1"/>
              <a:t>zu</a:t>
            </a:r>
            <a:r>
              <a:rPr lang="en-GB" sz="2000" dirty="0"/>
              <a:t> </a:t>
            </a:r>
            <a:r>
              <a:rPr lang="en-GB" sz="2000" dirty="0" err="1"/>
              <a:t>Hause</a:t>
            </a:r>
            <a:r>
              <a:rPr lang="en-GB" sz="2000" dirty="0"/>
              <a:t> </a:t>
            </a:r>
            <a:r>
              <a:rPr lang="en-GB" sz="2000" dirty="0" err="1"/>
              <a:t>Gitarre</a:t>
            </a:r>
            <a:r>
              <a:rPr lang="en-GB" sz="2000" dirty="0"/>
              <a:t>.</a:t>
            </a:r>
          </a:p>
        </p:txBody>
      </p:sp>
      <p:sp>
        <p:nvSpPr>
          <p:cNvPr id="22" name="TextBox 21"/>
          <p:cNvSpPr txBox="1"/>
          <p:nvPr/>
        </p:nvSpPr>
        <p:spPr>
          <a:xfrm>
            <a:off x="5145026" y="1906900"/>
            <a:ext cx="3913093" cy="400110"/>
          </a:xfrm>
          <a:prstGeom prst="rect">
            <a:avLst/>
          </a:prstGeom>
          <a:noFill/>
        </p:spPr>
        <p:txBody>
          <a:bodyPr wrap="square" rtlCol="0">
            <a:spAutoFit/>
          </a:bodyPr>
          <a:lstStyle/>
          <a:p>
            <a:r>
              <a:rPr lang="en-GB" sz="2000" b="1" dirty="0" err="1"/>
              <a:t>Spielst</a:t>
            </a:r>
            <a:r>
              <a:rPr lang="en-GB" sz="2000" b="1" dirty="0"/>
              <a:t> du </a:t>
            </a:r>
            <a:r>
              <a:rPr lang="en-GB" sz="2000" dirty="0" err="1"/>
              <a:t>zu</a:t>
            </a:r>
            <a:r>
              <a:rPr lang="en-GB" sz="2000" dirty="0"/>
              <a:t> </a:t>
            </a:r>
            <a:r>
              <a:rPr lang="en-GB" sz="2000" dirty="0" err="1"/>
              <a:t>Hause</a:t>
            </a:r>
            <a:r>
              <a:rPr lang="en-GB" sz="2000" dirty="0"/>
              <a:t> </a:t>
            </a:r>
            <a:r>
              <a:rPr lang="en-GB" sz="2000" dirty="0" err="1"/>
              <a:t>Gitarre</a:t>
            </a:r>
            <a:r>
              <a:rPr lang="en-GB" sz="2000" dirty="0"/>
              <a:t>?</a:t>
            </a:r>
          </a:p>
        </p:txBody>
      </p:sp>
      <p:sp>
        <p:nvSpPr>
          <p:cNvPr id="23" name="TextBox 22"/>
          <p:cNvSpPr txBox="1"/>
          <p:nvPr/>
        </p:nvSpPr>
        <p:spPr>
          <a:xfrm>
            <a:off x="226859" y="2514590"/>
            <a:ext cx="4827110" cy="400110"/>
          </a:xfrm>
          <a:prstGeom prst="rect">
            <a:avLst/>
          </a:prstGeom>
          <a:noFill/>
        </p:spPr>
        <p:txBody>
          <a:bodyPr wrap="square" rtlCol="0">
            <a:spAutoFit/>
          </a:bodyPr>
          <a:lstStyle/>
          <a:p>
            <a:r>
              <a:rPr lang="en-GB" sz="2000" dirty="0"/>
              <a:t>You play/are playing guitar at home.</a:t>
            </a:r>
          </a:p>
        </p:txBody>
      </p:sp>
      <p:sp>
        <p:nvSpPr>
          <p:cNvPr id="24" name="TextBox 23"/>
          <p:cNvSpPr txBox="1"/>
          <p:nvPr/>
        </p:nvSpPr>
        <p:spPr>
          <a:xfrm>
            <a:off x="5145026" y="2509364"/>
            <a:ext cx="6812299" cy="400110"/>
          </a:xfrm>
          <a:prstGeom prst="rect">
            <a:avLst/>
          </a:prstGeom>
          <a:noFill/>
        </p:spPr>
        <p:txBody>
          <a:bodyPr wrap="square" rtlCol="0">
            <a:spAutoFit/>
          </a:bodyPr>
          <a:lstStyle/>
          <a:p>
            <a:r>
              <a:rPr lang="en-GB" sz="2000" b="1" dirty="0"/>
              <a:t>Do you play </a:t>
            </a:r>
            <a:r>
              <a:rPr lang="en-GB" sz="2000" dirty="0"/>
              <a:t>/ </a:t>
            </a:r>
            <a:r>
              <a:rPr lang="en-GB" sz="2000" b="1" dirty="0"/>
              <a:t>Are you playing </a:t>
            </a:r>
            <a:r>
              <a:rPr lang="en-GB" sz="2000" dirty="0"/>
              <a:t>guitar at home?</a:t>
            </a:r>
          </a:p>
        </p:txBody>
      </p:sp>
      <p:sp>
        <p:nvSpPr>
          <p:cNvPr id="25" name="TextBox 24"/>
          <p:cNvSpPr txBox="1"/>
          <p:nvPr/>
        </p:nvSpPr>
        <p:spPr>
          <a:xfrm>
            <a:off x="215152" y="3164418"/>
            <a:ext cx="11742174" cy="400110"/>
          </a:xfrm>
          <a:prstGeom prst="rect">
            <a:avLst/>
          </a:prstGeom>
          <a:noFill/>
        </p:spPr>
        <p:txBody>
          <a:bodyPr wrap="square" rtlCol="0">
            <a:spAutoFit/>
          </a:bodyPr>
          <a:lstStyle/>
          <a:p>
            <a:r>
              <a:rPr lang="en-GB" sz="2000" dirty="0"/>
              <a:t>To ask an open question, place a </a:t>
            </a:r>
            <a:r>
              <a:rPr lang="en-GB" sz="2000" b="1" dirty="0"/>
              <a:t>question word in front of the verb.</a:t>
            </a:r>
            <a:endParaRPr lang="en-GB" sz="2000" dirty="0"/>
          </a:p>
        </p:txBody>
      </p:sp>
      <p:sp>
        <p:nvSpPr>
          <p:cNvPr id="26" name="TextBox 25"/>
          <p:cNvSpPr txBox="1"/>
          <p:nvPr/>
        </p:nvSpPr>
        <p:spPr>
          <a:xfrm>
            <a:off x="5145027" y="3809384"/>
            <a:ext cx="5209207" cy="400110"/>
          </a:xfrm>
          <a:prstGeom prst="rect">
            <a:avLst/>
          </a:prstGeom>
          <a:noFill/>
        </p:spPr>
        <p:txBody>
          <a:bodyPr wrap="square" rtlCol="0">
            <a:spAutoFit/>
          </a:bodyPr>
          <a:lstStyle/>
          <a:p>
            <a:r>
              <a:rPr lang="en-GB" sz="2000" b="1" dirty="0" err="1"/>
              <a:t>Wie</a:t>
            </a:r>
            <a:r>
              <a:rPr lang="en-GB" sz="2000" b="1" dirty="0"/>
              <a:t> oft </a:t>
            </a:r>
            <a:r>
              <a:rPr lang="en-GB" sz="2000" dirty="0" err="1"/>
              <a:t>spielst</a:t>
            </a:r>
            <a:r>
              <a:rPr lang="en-GB" sz="2000" dirty="0"/>
              <a:t> du </a:t>
            </a:r>
            <a:r>
              <a:rPr lang="en-GB" sz="2000" dirty="0" err="1"/>
              <a:t>zu</a:t>
            </a:r>
            <a:r>
              <a:rPr lang="en-GB" sz="2000" dirty="0"/>
              <a:t> </a:t>
            </a:r>
            <a:r>
              <a:rPr lang="en-GB" sz="2000" dirty="0" err="1"/>
              <a:t>Hause</a:t>
            </a:r>
            <a:r>
              <a:rPr lang="en-GB" sz="2000" dirty="0"/>
              <a:t> </a:t>
            </a:r>
            <a:r>
              <a:rPr lang="en-GB" sz="2000" dirty="0" err="1"/>
              <a:t>Gitarre</a:t>
            </a:r>
            <a:r>
              <a:rPr lang="en-GB" sz="2000" dirty="0"/>
              <a:t>?</a:t>
            </a:r>
          </a:p>
        </p:txBody>
      </p:sp>
      <p:sp>
        <p:nvSpPr>
          <p:cNvPr id="27" name="TextBox 26"/>
          <p:cNvSpPr txBox="1"/>
          <p:nvPr/>
        </p:nvSpPr>
        <p:spPr>
          <a:xfrm>
            <a:off x="5145026" y="4454353"/>
            <a:ext cx="6812300" cy="400110"/>
          </a:xfrm>
          <a:prstGeom prst="rect">
            <a:avLst/>
          </a:prstGeom>
          <a:noFill/>
        </p:spPr>
        <p:txBody>
          <a:bodyPr wrap="square" rtlCol="0">
            <a:spAutoFit/>
          </a:bodyPr>
          <a:lstStyle/>
          <a:p>
            <a:r>
              <a:rPr lang="en-GB" sz="2000" b="1" dirty="0"/>
              <a:t>How often </a:t>
            </a:r>
            <a:r>
              <a:rPr lang="en-GB" sz="2000" dirty="0"/>
              <a:t>do you play guitar at home?</a:t>
            </a:r>
          </a:p>
        </p:txBody>
      </p:sp>
      <p:sp>
        <p:nvSpPr>
          <p:cNvPr id="28" name="Rounded Rectangular Callout 27"/>
          <p:cNvSpPr/>
          <p:nvPr/>
        </p:nvSpPr>
        <p:spPr>
          <a:xfrm>
            <a:off x="470645" y="3819472"/>
            <a:ext cx="3402106" cy="1922457"/>
          </a:xfrm>
          <a:prstGeom prst="wedgeRoundRectCallout">
            <a:avLst>
              <a:gd name="adj1" fmla="val 64687"/>
              <a:gd name="adj2" fmla="val 479"/>
              <a:gd name="adj3" fmla="val 16667"/>
            </a:avLst>
          </a:prstGeom>
          <a:solidFill>
            <a:schemeClr val="accent4">
              <a:lumMod val="60000"/>
              <a:lumOff val="4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Only the </a:t>
            </a:r>
            <a:r>
              <a:rPr lang="en-GB" sz="2400" b="1" dirty="0">
                <a:solidFill>
                  <a:schemeClr val="tx1"/>
                </a:solidFill>
              </a:rPr>
              <a:t>verb </a:t>
            </a:r>
            <a:r>
              <a:rPr lang="en-GB" sz="2400" dirty="0">
                <a:solidFill>
                  <a:schemeClr val="tx1"/>
                </a:solidFill>
              </a:rPr>
              <a:t>and </a:t>
            </a:r>
            <a:r>
              <a:rPr lang="en-GB" sz="2400" b="1" dirty="0">
                <a:solidFill>
                  <a:schemeClr val="tx1"/>
                </a:solidFill>
              </a:rPr>
              <a:t>subject</a:t>
            </a:r>
            <a:r>
              <a:rPr lang="en-GB" sz="2400" dirty="0">
                <a:solidFill>
                  <a:schemeClr val="tx1"/>
                </a:solidFill>
              </a:rPr>
              <a:t> swap places. The </a:t>
            </a:r>
            <a:r>
              <a:rPr lang="en-GB" sz="2400" b="1" dirty="0">
                <a:solidFill>
                  <a:schemeClr val="tx1"/>
                </a:solidFill>
              </a:rPr>
              <a:t>adverb</a:t>
            </a:r>
            <a:r>
              <a:rPr lang="en-GB" sz="2400" dirty="0">
                <a:solidFill>
                  <a:schemeClr val="tx1"/>
                </a:solidFill>
              </a:rPr>
              <a:t> and </a:t>
            </a:r>
            <a:r>
              <a:rPr lang="en-GB" sz="2400" b="1" dirty="0">
                <a:solidFill>
                  <a:schemeClr val="tx1"/>
                </a:solidFill>
              </a:rPr>
              <a:t>noun </a:t>
            </a:r>
            <a:r>
              <a:rPr lang="en-GB" sz="2400" dirty="0">
                <a:solidFill>
                  <a:schemeClr val="tx1"/>
                </a:solidFill>
              </a:rPr>
              <a:t>stay in the same position.</a:t>
            </a:r>
          </a:p>
        </p:txBody>
      </p:sp>
      <p:sp>
        <p:nvSpPr>
          <p:cNvPr id="29" name="TextBox 28"/>
          <p:cNvSpPr txBox="1"/>
          <p:nvPr/>
        </p:nvSpPr>
        <p:spPr>
          <a:xfrm>
            <a:off x="5145027" y="5099316"/>
            <a:ext cx="5209207" cy="400110"/>
          </a:xfrm>
          <a:prstGeom prst="rect">
            <a:avLst/>
          </a:prstGeom>
          <a:noFill/>
        </p:spPr>
        <p:txBody>
          <a:bodyPr wrap="square" rtlCol="0">
            <a:spAutoFit/>
          </a:bodyPr>
          <a:lstStyle/>
          <a:p>
            <a:r>
              <a:rPr lang="en-GB" sz="2000" b="1" dirty="0" err="1"/>
              <a:t>Wer</a:t>
            </a:r>
            <a:r>
              <a:rPr lang="en-GB" sz="2000" b="1" dirty="0"/>
              <a:t> </a:t>
            </a:r>
            <a:r>
              <a:rPr lang="en-GB" sz="2000" dirty="0" err="1"/>
              <a:t>spielt</a:t>
            </a:r>
            <a:r>
              <a:rPr lang="en-GB" sz="2000" dirty="0"/>
              <a:t> </a:t>
            </a:r>
            <a:r>
              <a:rPr lang="en-GB" sz="2000" dirty="0" err="1"/>
              <a:t>zu</a:t>
            </a:r>
            <a:r>
              <a:rPr lang="en-GB" sz="2000" dirty="0"/>
              <a:t> </a:t>
            </a:r>
            <a:r>
              <a:rPr lang="en-GB" sz="2000" dirty="0" err="1"/>
              <a:t>Hause</a:t>
            </a:r>
            <a:r>
              <a:rPr lang="en-GB" sz="2000" dirty="0"/>
              <a:t> </a:t>
            </a:r>
            <a:r>
              <a:rPr lang="en-GB" sz="2000" dirty="0" err="1"/>
              <a:t>Gitarre</a:t>
            </a:r>
            <a:r>
              <a:rPr lang="en-GB" sz="2000" dirty="0"/>
              <a:t>?</a:t>
            </a:r>
          </a:p>
        </p:txBody>
      </p:sp>
      <p:sp>
        <p:nvSpPr>
          <p:cNvPr id="30" name="TextBox 29"/>
          <p:cNvSpPr txBox="1"/>
          <p:nvPr/>
        </p:nvSpPr>
        <p:spPr>
          <a:xfrm>
            <a:off x="5145026" y="5744279"/>
            <a:ext cx="6279875" cy="400110"/>
          </a:xfrm>
          <a:prstGeom prst="rect">
            <a:avLst/>
          </a:prstGeom>
          <a:noFill/>
        </p:spPr>
        <p:txBody>
          <a:bodyPr wrap="square" rtlCol="0">
            <a:spAutoFit/>
          </a:bodyPr>
          <a:lstStyle/>
          <a:p>
            <a:r>
              <a:rPr lang="en-GB" sz="2000" b="1" dirty="0"/>
              <a:t>Who </a:t>
            </a:r>
            <a:r>
              <a:rPr lang="en-GB" sz="2000" dirty="0"/>
              <a:t>plays / is playing guitar at home?</a:t>
            </a:r>
          </a:p>
        </p:txBody>
      </p:sp>
    </p:spTree>
    <p:extLst>
      <p:ext uri="{BB962C8B-B14F-4D97-AF65-F5344CB8AC3E}">
        <p14:creationId xmlns:p14="http://schemas.microsoft.com/office/powerpoint/2010/main" val="6392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animBg="1"/>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957047" cy="647577"/>
          </a:xfrm>
        </p:spPr>
        <p:txBody>
          <a:bodyPr>
            <a:normAutofit/>
          </a:bodyPr>
          <a:lstStyle/>
          <a:p>
            <a:r>
              <a:rPr lang="en-GB" sz="2800" b="1" dirty="0" err="1">
                <a:solidFill>
                  <a:schemeClr val="bg1"/>
                </a:solidFill>
              </a:rPr>
              <a:t>Sätze</a:t>
            </a:r>
            <a:r>
              <a:rPr lang="en-GB" sz="2800" b="1" dirty="0">
                <a:solidFill>
                  <a:schemeClr val="bg1"/>
                </a:solidFill>
              </a:rPr>
              <a:t> </a:t>
            </a:r>
            <a:r>
              <a:rPr lang="en-GB" sz="2800" b="1" dirty="0" err="1">
                <a:solidFill>
                  <a:schemeClr val="bg1"/>
                </a:solidFill>
              </a:rPr>
              <a:t>bauen</a:t>
            </a:r>
            <a:r>
              <a:rPr lang="en-GB" sz="2800" b="1" dirty="0">
                <a:solidFill>
                  <a:schemeClr val="bg1"/>
                </a:solidFill>
              </a:rPr>
              <a:t> </a:t>
            </a:r>
            <a:r>
              <a:rPr lang="en-GB" sz="2200" b="0" dirty="0">
                <a:solidFill>
                  <a:schemeClr val="bg1"/>
                </a:solidFill>
              </a:rPr>
              <a:t>(building sentences)</a:t>
            </a:r>
            <a:endParaRPr lang="en-GB" sz="2800" dirty="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77" name="Graphic 76" descr="Teacher">
            <a:extLst>
              <a:ext uri="{FF2B5EF4-FFF2-40B4-BE49-F238E27FC236}">
                <a16:creationId xmlns:a16="http://schemas.microsoft.com/office/drawing/2014/main" id="{ED4F59E1-E8A3-4694-BAEB-90166C211A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21" y="818677"/>
            <a:ext cx="914400" cy="914400"/>
          </a:xfrm>
          <a:prstGeom prst="rect">
            <a:avLst/>
          </a:prstGeom>
        </p:spPr>
      </p:pic>
      <p:sp>
        <p:nvSpPr>
          <p:cNvPr id="78" name="Speech Bubble: Rectangle with Corners Rounded 77">
            <a:hlinkClick r:id="" action="ppaction://noaction">
              <a:snd r:embed="rId5" name="T1_W6F_4.1.wav"/>
            </a:hlinkClick>
            <a:extLst>
              <a:ext uri="{FF2B5EF4-FFF2-40B4-BE49-F238E27FC236}">
                <a16:creationId xmlns:a16="http://schemas.microsoft.com/office/drawing/2014/main" id="{F255313E-81BD-4C6B-ADD8-F7AC49985990}"/>
              </a:ext>
            </a:extLst>
          </p:cNvPr>
          <p:cNvSpPr/>
          <p:nvPr/>
        </p:nvSpPr>
        <p:spPr>
          <a:xfrm>
            <a:off x="935721" y="975868"/>
            <a:ext cx="3196892" cy="518040"/>
          </a:xfrm>
          <a:prstGeom prst="wedgeRoundRectCallout">
            <a:avLst>
              <a:gd name="adj1" fmla="val -57804"/>
              <a:gd name="adj2" fmla="val -101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Schreib</a:t>
            </a:r>
            <a:r>
              <a:rPr lang="en-GB" sz="2400" dirty="0"/>
              <a:t> die </a:t>
            </a:r>
            <a:r>
              <a:rPr lang="en-GB" sz="2400" dirty="0" err="1"/>
              <a:t>Frage</a:t>
            </a:r>
            <a:r>
              <a:rPr lang="en-GB" sz="2400" dirty="0"/>
              <a:t>.</a:t>
            </a:r>
          </a:p>
        </p:txBody>
      </p:sp>
      <p:grpSp>
        <p:nvGrpSpPr>
          <p:cNvPr id="31" name="Group 30">
            <a:extLst>
              <a:ext uri="{FF2B5EF4-FFF2-40B4-BE49-F238E27FC236}">
                <a16:creationId xmlns:a16="http://schemas.microsoft.com/office/drawing/2014/main" id="{E2264F7F-7C9F-4F4D-A34F-2CD8FEA74AA0}"/>
              </a:ext>
            </a:extLst>
          </p:cNvPr>
          <p:cNvGrpSpPr/>
          <p:nvPr/>
        </p:nvGrpSpPr>
        <p:grpSpPr>
          <a:xfrm>
            <a:off x="3574314" y="2018162"/>
            <a:ext cx="1485900" cy="981085"/>
            <a:chOff x="471768" y="2155637"/>
            <a:chExt cx="1485900" cy="981085"/>
          </a:xfrm>
        </p:grpSpPr>
        <p:pic>
          <p:nvPicPr>
            <p:cNvPr id="32" name="Picture 31">
              <a:extLst>
                <a:ext uri="{FF2B5EF4-FFF2-40B4-BE49-F238E27FC236}">
                  <a16:creationId xmlns:a16="http://schemas.microsoft.com/office/drawing/2014/main" id="{D172B8D4-1870-405B-8979-F8382B8631E6}"/>
                </a:ext>
              </a:extLst>
            </p:cNvPr>
            <p:cNvPicPr>
              <a:picLocks noChangeAspect="1"/>
            </p:cNvPicPr>
            <p:nvPr/>
          </p:nvPicPr>
          <p:blipFill>
            <a:blip r:embed="rId6"/>
            <a:stretch>
              <a:fillRect/>
            </a:stretch>
          </p:blipFill>
          <p:spPr>
            <a:xfrm>
              <a:off x="471768" y="2155637"/>
              <a:ext cx="1485900" cy="962025"/>
            </a:xfrm>
            <a:prstGeom prst="rect">
              <a:avLst/>
            </a:prstGeom>
          </p:spPr>
        </p:pic>
        <p:sp>
          <p:nvSpPr>
            <p:cNvPr id="33" name="TextBox 32">
              <a:extLst>
                <a:ext uri="{FF2B5EF4-FFF2-40B4-BE49-F238E27FC236}">
                  <a16:creationId xmlns:a16="http://schemas.microsoft.com/office/drawing/2014/main" id="{D6913607-B5E6-48C0-8451-007A1943CF8F}"/>
                </a:ext>
              </a:extLst>
            </p:cNvPr>
            <p:cNvSpPr txBox="1"/>
            <p:nvPr/>
          </p:nvSpPr>
          <p:spPr>
            <a:xfrm>
              <a:off x="676265" y="2428836"/>
              <a:ext cx="1076905" cy="707886"/>
            </a:xfrm>
            <a:prstGeom prst="rect">
              <a:avLst/>
            </a:prstGeom>
            <a:noFill/>
          </p:spPr>
          <p:txBody>
            <a:bodyPr wrap="square" rtlCol="0">
              <a:spAutoFit/>
            </a:bodyPr>
            <a:lstStyle/>
            <a:p>
              <a:pPr algn="ctr"/>
              <a:r>
                <a:rPr lang="en-GB" sz="2000" dirty="0" err="1">
                  <a:solidFill>
                    <a:schemeClr val="accent4">
                      <a:lumMod val="20000"/>
                      <a:lumOff val="80000"/>
                    </a:schemeClr>
                  </a:solidFill>
                </a:rPr>
                <a:t>kochen</a:t>
              </a:r>
              <a:endParaRPr lang="en-GB" sz="2000" dirty="0">
                <a:solidFill>
                  <a:schemeClr val="accent4">
                    <a:lumMod val="20000"/>
                    <a:lumOff val="80000"/>
                  </a:schemeClr>
                </a:solidFill>
              </a:endParaRPr>
            </a:p>
          </p:txBody>
        </p:sp>
      </p:grpSp>
      <p:grpSp>
        <p:nvGrpSpPr>
          <p:cNvPr id="34" name="Group 33">
            <a:extLst>
              <a:ext uri="{FF2B5EF4-FFF2-40B4-BE49-F238E27FC236}">
                <a16:creationId xmlns:a16="http://schemas.microsoft.com/office/drawing/2014/main" id="{3E5CAC84-84A7-4E25-8F96-1F98BB102DEF}"/>
              </a:ext>
            </a:extLst>
          </p:cNvPr>
          <p:cNvGrpSpPr/>
          <p:nvPr/>
        </p:nvGrpSpPr>
        <p:grpSpPr>
          <a:xfrm>
            <a:off x="4853130" y="2745970"/>
            <a:ext cx="1485900" cy="962025"/>
            <a:chOff x="471768" y="2155637"/>
            <a:chExt cx="1485900" cy="962025"/>
          </a:xfrm>
        </p:grpSpPr>
        <p:pic>
          <p:nvPicPr>
            <p:cNvPr id="35" name="Picture 34">
              <a:extLst>
                <a:ext uri="{FF2B5EF4-FFF2-40B4-BE49-F238E27FC236}">
                  <a16:creationId xmlns:a16="http://schemas.microsoft.com/office/drawing/2014/main" id="{4676DE15-10D0-473B-84AA-560232AAFF1C}"/>
                </a:ext>
              </a:extLst>
            </p:cNvPr>
            <p:cNvPicPr>
              <a:picLocks noChangeAspect="1"/>
            </p:cNvPicPr>
            <p:nvPr/>
          </p:nvPicPr>
          <p:blipFill>
            <a:blip r:embed="rId6"/>
            <a:stretch>
              <a:fillRect/>
            </a:stretch>
          </p:blipFill>
          <p:spPr>
            <a:xfrm>
              <a:off x="471768" y="2155637"/>
              <a:ext cx="1485900" cy="962025"/>
            </a:xfrm>
            <a:prstGeom prst="rect">
              <a:avLst/>
            </a:prstGeom>
          </p:spPr>
        </p:pic>
        <p:sp>
          <p:nvSpPr>
            <p:cNvPr id="36" name="TextBox 35">
              <a:extLst>
                <a:ext uri="{FF2B5EF4-FFF2-40B4-BE49-F238E27FC236}">
                  <a16:creationId xmlns:a16="http://schemas.microsoft.com/office/drawing/2014/main" id="{373661FC-CF4C-4CAC-8238-54DD31D412F1}"/>
                </a:ext>
              </a:extLst>
            </p:cNvPr>
            <p:cNvSpPr txBox="1"/>
            <p:nvPr/>
          </p:nvSpPr>
          <p:spPr>
            <a:xfrm>
              <a:off x="676265" y="2428836"/>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Suppe</a:t>
              </a:r>
              <a:endParaRPr lang="en-GB" sz="2000" dirty="0">
                <a:solidFill>
                  <a:schemeClr val="accent4">
                    <a:lumMod val="20000"/>
                    <a:lumOff val="80000"/>
                  </a:schemeClr>
                </a:solidFill>
              </a:endParaRPr>
            </a:p>
          </p:txBody>
        </p:sp>
      </p:grpSp>
      <p:grpSp>
        <p:nvGrpSpPr>
          <p:cNvPr id="37" name="Group 36">
            <a:extLst>
              <a:ext uri="{FF2B5EF4-FFF2-40B4-BE49-F238E27FC236}">
                <a16:creationId xmlns:a16="http://schemas.microsoft.com/office/drawing/2014/main" id="{005204C8-7AE7-42A0-A9FB-6ED011A18D4C}"/>
              </a:ext>
            </a:extLst>
          </p:cNvPr>
          <p:cNvGrpSpPr/>
          <p:nvPr/>
        </p:nvGrpSpPr>
        <p:grpSpPr>
          <a:xfrm rot="5400000">
            <a:off x="6088200" y="1937574"/>
            <a:ext cx="1485900" cy="1076905"/>
            <a:chOff x="471768" y="2100783"/>
            <a:chExt cx="1485900" cy="1076905"/>
          </a:xfrm>
        </p:grpSpPr>
        <p:pic>
          <p:nvPicPr>
            <p:cNvPr id="38" name="Picture 37">
              <a:extLst>
                <a:ext uri="{FF2B5EF4-FFF2-40B4-BE49-F238E27FC236}">
                  <a16:creationId xmlns:a16="http://schemas.microsoft.com/office/drawing/2014/main" id="{C7F7F205-78D5-4F9C-85B5-3E5829F52479}"/>
                </a:ext>
              </a:extLst>
            </p:cNvPr>
            <p:cNvPicPr>
              <a:picLocks noChangeAspect="1"/>
            </p:cNvPicPr>
            <p:nvPr/>
          </p:nvPicPr>
          <p:blipFill>
            <a:blip r:embed="rId6"/>
            <a:stretch>
              <a:fillRect/>
            </a:stretch>
          </p:blipFill>
          <p:spPr>
            <a:xfrm>
              <a:off x="471768" y="2155637"/>
              <a:ext cx="1485900" cy="962025"/>
            </a:xfrm>
            <a:prstGeom prst="rect">
              <a:avLst/>
            </a:prstGeom>
          </p:spPr>
        </p:pic>
        <p:sp>
          <p:nvSpPr>
            <p:cNvPr id="39" name="TextBox 38">
              <a:extLst>
                <a:ext uri="{FF2B5EF4-FFF2-40B4-BE49-F238E27FC236}">
                  <a16:creationId xmlns:a16="http://schemas.microsoft.com/office/drawing/2014/main" id="{900C09F3-CCDE-4D99-84BE-829D845701EF}"/>
                </a:ext>
              </a:extLst>
            </p:cNvPr>
            <p:cNvSpPr txBox="1"/>
            <p:nvPr/>
          </p:nvSpPr>
          <p:spPr>
            <a:xfrm rot="16200000">
              <a:off x="714802" y="2439181"/>
              <a:ext cx="1076905" cy="400110"/>
            </a:xfrm>
            <a:prstGeom prst="rect">
              <a:avLst/>
            </a:prstGeom>
            <a:noFill/>
          </p:spPr>
          <p:txBody>
            <a:bodyPr wrap="square" rtlCol="0">
              <a:spAutoFit/>
            </a:bodyPr>
            <a:lstStyle/>
            <a:p>
              <a:pPr algn="ctr"/>
              <a:r>
                <a:rPr lang="en-GB" sz="2000" dirty="0">
                  <a:solidFill>
                    <a:schemeClr val="accent4">
                      <a:lumMod val="20000"/>
                      <a:lumOff val="80000"/>
                    </a:schemeClr>
                  </a:solidFill>
                </a:rPr>
                <a:t>du</a:t>
              </a:r>
            </a:p>
          </p:txBody>
        </p:sp>
      </p:grpSp>
      <p:grpSp>
        <p:nvGrpSpPr>
          <p:cNvPr id="40" name="Group 39">
            <a:extLst>
              <a:ext uri="{FF2B5EF4-FFF2-40B4-BE49-F238E27FC236}">
                <a16:creationId xmlns:a16="http://schemas.microsoft.com/office/drawing/2014/main" id="{E57A0AC7-F3E7-4F62-BF8D-0F1E6C14444F}"/>
              </a:ext>
            </a:extLst>
          </p:cNvPr>
          <p:cNvGrpSpPr/>
          <p:nvPr/>
        </p:nvGrpSpPr>
        <p:grpSpPr>
          <a:xfrm rot="5400000">
            <a:off x="7266396" y="2688530"/>
            <a:ext cx="1485900" cy="1076905"/>
            <a:chOff x="471768" y="2075049"/>
            <a:chExt cx="1485900" cy="1076905"/>
          </a:xfrm>
        </p:grpSpPr>
        <p:pic>
          <p:nvPicPr>
            <p:cNvPr id="41" name="Picture 40">
              <a:extLst>
                <a:ext uri="{FF2B5EF4-FFF2-40B4-BE49-F238E27FC236}">
                  <a16:creationId xmlns:a16="http://schemas.microsoft.com/office/drawing/2014/main" id="{03405EDD-1864-4C2D-A356-502F5FF708FF}"/>
                </a:ext>
              </a:extLst>
            </p:cNvPr>
            <p:cNvPicPr>
              <a:picLocks noChangeAspect="1"/>
            </p:cNvPicPr>
            <p:nvPr/>
          </p:nvPicPr>
          <p:blipFill>
            <a:blip r:embed="rId6"/>
            <a:stretch>
              <a:fillRect/>
            </a:stretch>
          </p:blipFill>
          <p:spPr>
            <a:xfrm>
              <a:off x="471768" y="2155637"/>
              <a:ext cx="1485900" cy="962025"/>
            </a:xfrm>
            <a:prstGeom prst="rect">
              <a:avLst/>
            </a:prstGeom>
          </p:spPr>
        </p:pic>
        <p:sp>
          <p:nvSpPr>
            <p:cNvPr id="42" name="TextBox 41">
              <a:extLst>
                <a:ext uri="{FF2B5EF4-FFF2-40B4-BE49-F238E27FC236}">
                  <a16:creationId xmlns:a16="http://schemas.microsoft.com/office/drawing/2014/main" id="{A2D15037-4C16-4E3E-B7E6-01495D60D239}"/>
                </a:ext>
              </a:extLst>
            </p:cNvPr>
            <p:cNvSpPr txBox="1"/>
            <p:nvPr/>
          </p:nvSpPr>
          <p:spPr>
            <a:xfrm rot="16200000">
              <a:off x="691654" y="2413447"/>
              <a:ext cx="1076905" cy="400110"/>
            </a:xfrm>
            <a:prstGeom prst="rect">
              <a:avLst/>
            </a:prstGeom>
            <a:noFill/>
          </p:spPr>
          <p:txBody>
            <a:bodyPr wrap="square" rtlCol="0">
              <a:spAutoFit/>
            </a:bodyPr>
            <a:lstStyle/>
            <a:p>
              <a:pPr algn="ctr"/>
              <a:r>
                <a:rPr lang="en-GB" sz="2000" dirty="0">
                  <a:solidFill>
                    <a:schemeClr val="accent4">
                      <a:lumMod val="20000"/>
                      <a:lumOff val="80000"/>
                    </a:schemeClr>
                  </a:solidFill>
                </a:rPr>
                <a:t>oft</a:t>
              </a:r>
            </a:p>
          </p:txBody>
        </p:sp>
      </p:grpSp>
      <p:grpSp>
        <p:nvGrpSpPr>
          <p:cNvPr id="43" name="Group 42">
            <a:extLst>
              <a:ext uri="{FF2B5EF4-FFF2-40B4-BE49-F238E27FC236}">
                <a16:creationId xmlns:a16="http://schemas.microsoft.com/office/drawing/2014/main" id="{6D6CB483-8D9A-416C-8FD2-E202035028BC}"/>
              </a:ext>
            </a:extLst>
          </p:cNvPr>
          <p:cNvGrpSpPr/>
          <p:nvPr/>
        </p:nvGrpSpPr>
        <p:grpSpPr>
          <a:xfrm rot="5400000">
            <a:off x="4681964" y="4440127"/>
            <a:ext cx="1485900" cy="1076905"/>
            <a:chOff x="471768" y="2075049"/>
            <a:chExt cx="1485900" cy="1076905"/>
          </a:xfrm>
        </p:grpSpPr>
        <p:pic>
          <p:nvPicPr>
            <p:cNvPr id="44" name="Picture 43">
              <a:extLst>
                <a:ext uri="{FF2B5EF4-FFF2-40B4-BE49-F238E27FC236}">
                  <a16:creationId xmlns:a16="http://schemas.microsoft.com/office/drawing/2014/main" id="{10A0F564-9E49-4172-87F2-7C956EBAAB40}"/>
                </a:ext>
              </a:extLst>
            </p:cNvPr>
            <p:cNvPicPr>
              <a:picLocks noChangeAspect="1"/>
            </p:cNvPicPr>
            <p:nvPr/>
          </p:nvPicPr>
          <p:blipFill>
            <a:blip r:embed="rId6"/>
            <a:stretch>
              <a:fillRect/>
            </a:stretch>
          </p:blipFill>
          <p:spPr>
            <a:xfrm>
              <a:off x="471768" y="2155637"/>
              <a:ext cx="1485900" cy="962025"/>
            </a:xfrm>
            <a:prstGeom prst="rect">
              <a:avLst/>
            </a:prstGeom>
          </p:spPr>
        </p:pic>
        <p:sp>
          <p:nvSpPr>
            <p:cNvPr id="45" name="TextBox 44">
              <a:extLst>
                <a:ext uri="{FF2B5EF4-FFF2-40B4-BE49-F238E27FC236}">
                  <a16:creationId xmlns:a16="http://schemas.microsoft.com/office/drawing/2014/main" id="{464DDF02-F36E-4FD1-AEF5-B7B55744A5E6}"/>
                </a:ext>
              </a:extLst>
            </p:cNvPr>
            <p:cNvSpPr txBox="1"/>
            <p:nvPr/>
          </p:nvSpPr>
          <p:spPr>
            <a:xfrm rot="16200000">
              <a:off x="691654" y="2413447"/>
              <a:ext cx="1076905" cy="400110"/>
            </a:xfrm>
            <a:prstGeom prst="rect">
              <a:avLst/>
            </a:prstGeom>
            <a:noFill/>
          </p:spPr>
          <p:txBody>
            <a:bodyPr wrap="square" rtlCol="0">
              <a:spAutoFit/>
            </a:bodyPr>
            <a:lstStyle/>
            <a:p>
              <a:pPr algn="ctr"/>
              <a:r>
                <a:rPr lang="en-GB" sz="2000" dirty="0">
                  <a:solidFill>
                    <a:schemeClr val="accent4">
                      <a:lumMod val="20000"/>
                      <a:lumOff val="80000"/>
                    </a:schemeClr>
                  </a:solidFill>
                </a:rPr>
                <a:t>du</a:t>
              </a:r>
            </a:p>
          </p:txBody>
        </p:sp>
      </p:grpSp>
      <p:grpSp>
        <p:nvGrpSpPr>
          <p:cNvPr id="46" name="Group 45">
            <a:extLst>
              <a:ext uri="{FF2B5EF4-FFF2-40B4-BE49-F238E27FC236}">
                <a16:creationId xmlns:a16="http://schemas.microsoft.com/office/drawing/2014/main" id="{146DD251-FE63-4F98-858A-69982D0A1025}"/>
              </a:ext>
            </a:extLst>
          </p:cNvPr>
          <p:cNvGrpSpPr/>
          <p:nvPr/>
        </p:nvGrpSpPr>
        <p:grpSpPr>
          <a:xfrm>
            <a:off x="3400563" y="4520714"/>
            <a:ext cx="1485900" cy="962025"/>
            <a:chOff x="471768" y="2155637"/>
            <a:chExt cx="1485900" cy="962025"/>
          </a:xfrm>
        </p:grpSpPr>
        <p:pic>
          <p:nvPicPr>
            <p:cNvPr id="47" name="Picture 46">
              <a:extLst>
                <a:ext uri="{FF2B5EF4-FFF2-40B4-BE49-F238E27FC236}">
                  <a16:creationId xmlns:a16="http://schemas.microsoft.com/office/drawing/2014/main" id="{CBD53D26-9F9F-45E9-A76E-9D51A2DF3A39}"/>
                </a:ext>
              </a:extLst>
            </p:cNvPr>
            <p:cNvPicPr>
              <a:picLocks noChangeAspect="1"/>
            </p:cNvPicPr>
            <p:nvPr/>
          </p:nvPicPr>
          <p:blipFill>
            <a:blip r:embed="rId6"/>
            <a:stretch>
              <a:fillRect/>
            </a:stretch>
          </p:blipFill>
          <p:spPr>
            <a:xfrm>
              <a:off x="471768" y="2155637"/>
              <a:ext cx="1485900" cy="962025"/>
            </a:xfrm>
            <a:prstGeom prst="rect">
              <a:avLst/>
            </a:prstGeom>
          </p:spPr>
        </p:pic>
        <p:sp>
          <p:nvSpPr>
            <p:cNvPr id="48" name="TextBox 47">
              <a:extLst>
                <a:ext uri="{FF2B5EF4-FFF2-40B4-BE49-F238E27FC236}">
                  <a16:creationId xmlns:a16="http://schemas.microsoft.com/office/drawing/2014/main" id="{568A258D-3F26-45C0-9E10-AE1B543229B9}"/>
                </a:ext>
              </a:extLst>
            </p:cNvPr>
            <p:cNvSpPr txBox="1"/>
            <p:nvPr/>
          </p:nvSpPr>
          <p:spPr>
            <a:xfrm>
              <a:off x="676265" y="2428836"/>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Koch</a:t>
              </a:r>
              <a:r>
                <a:rPr lang="en-GB" sz="2000" b="1" dirty="0" err="1">
                  <a:solidFill>
                    <a:schemeClr val="accent4">
                      <a:lumMod val="20000"/>
                      <a:lumOff val="80000"/>
                    </a:schemeClr>
                  </a:solidFill>
                </a:rPr>
                <a:t>st</a:t>
              </a:r>
              <a:endParaRPr lang="en-GB" sz="2000" b="1" dirty="0">
                <a:solidFill>
                  <a:schemeClr val="accent4">
                    <a:lumMod val="20000"/>
                    <a:lumOff val="80000"/>
                  </a:schemeClr>
                </a:solidFill>
              </a:endParaRPr>
            </a:p>
          </p:txBody>
        </p:sp>
      </p:grpSp>
      <p:grpSp>
        <p:nvGrpSpPr>
          <p:cNvPr id="49" name="Group 48">
            <a:extLst>
              <a:ext uri="{FF2B5EF4-FFF2-40B4-BE49-F238E27FC236}">
                <a16:creationId xmlns:a16="http://schemas.microsoft.com/office/drawing/2014/main" id="{30655DD2-5143-468D-9487-3AE2CE4F94DB}"/>
              </a:ext>
            </a:extLst>
          </p:cNvPr>
          <p:cNvGrpSpPr/>
          <p:nvPr/>
        </p:nvGrpSpPr>
        <p:grpSpPr>
          <a:xfrm rot="5400000">
            <a:off x="5930034" y="4401947"/>
            <a:ext cx="1485900" cy="1076905"/>
            <a:chOff x="471768" y="2075049"/>
            <a:chExt cx="1485900" cy="1076905"/>
          </a:xfrm>
        </p:grpSpPr>
        <p:pic>
          <p:nvPicPr>
            <p:cNvPr id="50" name="Picture 49">
              <a:extLst>
                <a:ext uri="{FF2B5EF4-FFF2-40B4-BE49-F238E27FC236}">
                  <a16:creationId xmlns:a16="http://schemas.microsoft.com/office/drawing/2014/main" id="{EDBEB038-A17C-434A-8FDE-19247B5912D0}"/>
                </a:ext>
              </a:extLst>
            </p:cNvPr>
            <p:cNvPicPr>
              <a:picLocks noChangeAspect="1"/>
            </p:cNvPicPr>
            <p:nvPr/>
          </p:nvPicPr>
          <p:blipFill>
            <a:blip r:embed="rId6"/>
            <a:stretch>
              <a:fillRect/>
            </a:stretch>
          </p:blipFill>
          <p:spPr>
            <a:xfrm>
              <a:off x="471768" y="2155637"/>
              <a:ext cx="1485900" cy="962025"/>
            </a:xfrm>
            <a:prstGeom prst="rect">
              <a:avLst/>
            </a:prstGeom>
          </p:spPr>
        </p:pic>
        <p:sp>
          <p:nvSpPr>
            <p:cNvPr id="51" name="TextBox 50">
              <a:extLst>
                <a:ext uri="{FF2B5EF4-FFF2-40B4-BE49-F238E27FC236}">
                  <a16:creationId xmlns:a16="http://schemas.microsoft.com/office/drawing/2014/main" id="{B87AB633-3A33-490F-817F-82F7502313CE}"/>
                </a:ext>
              </a:extLst>
            </p:cNvPr>
            <p:cNvSpPr txBox="1"/>
            <p:nvPr/>
          </p:nvSpPr>
          <p:spPr>
            <a:xfrm rot="16200000">
              <a:off x="691654" y="2413447"/>
              <a:ext cx="1076905" cy="400110"/>
            </a:xfrm>
            <a:prstGeom prst="rect">
              <a:avLst/>
            </a:prstGeom>
            <a:noFill/>
          </p:spPr>
          <p:txBody>
            <a:bodyPr wrap="square" rtlCol="0">
              <a:spAutoFit/>
            </a:bodyPr>
            <a:lstStyle/>
            <a:p>
              <a:pPr algn="ctr"/>
              <a:r>
                <a:rPr lang="en-GB" sz="2000" dirty="0">
                  <a:solidFill>
                    <a:schemeClr val="accent4">
                      <a:lumMod val="20000"/>
                      <a:lumOff val="80000"/>
                    </a:schemeClr>
                  </a:solidFill>
                </a:rPr>
                <a:t>oft</a:t>
              </a:r>
            </a:p>
          </p:txBody>
        </p:sp>
      </p:grpSp>
      <p:grpSp>
        <p:nvGrpSpPr>
          <p:cNvPr id="52" name="Group 51">
            <a:extLst>
              <a:ext uri="{FF2B5EF4-FFF2-40B4-BE49-F238E27FC236}">
                <a16:creationId xmlns:a16="http://schemas.microsoft.com/office/drawing/2014/main" id="{67668BD2-343C-4139-886F-C3F3CB21FF6C}"/>
              </a:ext>
            </a:extLst>
          </p:cNvPr>
          <p:cNvGrpSpPr/>
          <p:nvPr/>
        </p:nvGrpSpPr>
        <p:grpSpPr>
          <a:xfrm>
            <a:off x="7211436" y="4459385"/>
            <a:ext cx="1485900" cy="962025"/>
            <a:chOff x="471768" y="2155637"/>
            <a:chExt cx="1485900" cy="962025"/>
          </a:xfrm>
        </p:grpSpPr>
        <p:pic>
          <p:nvPicPr>
            <p:cNvPr id="53" name="Picture 52">
              <a:extLst>
                <a:ext uri="{FF2B5EF4-FFF2-40B4-BE49-F238E27FC236}">
                  <a16:creationId xmlns:a16="http://schemas.microsoft.com/office/drawing/2014/main" id="{4A3682C6-340A-446D-B9E6-7FC28BDD2CFB}"/>
                </a:ext>
              </a:extLst>
            </p:cNvPr>
            <p:cNvPicPr>
              <a:picLocks noChangeAspect="1"/>
            </p:cNvPicPr>
            <p:nvPr/>
          </p:nvPicPr>
          <p:blipFill>
            <a:blip r:embed="rId6"/>
            <a:stretch>
              <a:fillRect/>
            </a:stretch>
          </p:blipFill>
          <p:spPr>
            <a:xfrm>
              <a:off x="471768" y="2155637"/>
              <a:ext cx="1485900" cy="962025"/>
            </a:xfrm>
            <a:prstGeom prst="rect">
              <a:avLst/>
            </a:prstGeom>
          </p:spPr>
        </p:pic>
        <p:sp>
          <p:nvSpPr>
            <p:cNvPr id="54" name="TextBox 53">
              <a:extLst>
                <a:ext uri="{FF2B5EF4-FFF2-40B4-BE49-F238E27FC236}">
                  <a16:creationId xmlns:a16="http://schemas.microsoft.com/office/drawing/2014/main" id="{AA6204CC-B6B8-4070-BD2E-08114CC18755}"/>
                </a:ext>
              </a:extLst>
            </p:cNvPr>
            <p:cNvSpPr txBox="1"/>
            <p:nvPr/>
          </p:nvSpPr>
          <p:spPr>
            <a:xfrm>
              <a:off x="630155" y="2409776"/>
              <a:ext cx="1239536" cy="400110"/>
            </a:xfrm>
            <a:prstGeom prst="rect">
              <a:avLst/>
            </a:prstGeom>
            <a:noFill/>
          </p:spPr>
          <p:txBody>
            <a:bodyPr wrap="square" rtlCol="0">
              <a:spAutoFit/>
            </a:bodyPr>
            <a:lstStyle/>
            <a:p>
              <a:pPr algn="ctr"/>
              <a:r>
                <a:rPr lang="en-GB" sz="2000" dirty="0" err="1">
                  <a:solidFill>
                    <a:schemeClr val="accent4">
                      <a:lumMod val="20000"/>
                      <a:lumOff val="80000"/>
                    </a:schemeClr>
                  </a:solidFill>
                </a:rPr>
                <a:t>Suppe</a:t>
              </a:r>
              <a:r>
                <a:rPr lang="en-GB" sz="2000" dirty="0">
                  <a:solidFill>
                    <a:schemeClr val="accent4">
                      <a:lumMod val="20000"/>
                      <a:lumOff val="80000"/>
                    </a:schemeClr>
                  </a:solidFill>
                </a:rPr>
                <a:t>?</a:t>
              </a:r>
            </a:p>
          </p:txBody>
        </p:sp>
      </p:grpSp>
    </p:spTree>
    <p:extLst>
      <p:ext uri="{BB962C8B-B14F-4D97-AF65-F5344CB8AC3E}">
        <p14:creationId xmlns:p14="http://schemas.microsoft.com/office/powerpoint/2010/main" val="213000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957047" cy="647577"/>
          </a:xfrm>
        </p:spPr>
        <p:txBody>
          <a:bodyPr>
            <a:normAutofit/>
          </a:bodyPr>
          <a:lstStyle/>
          <a:p>
            <a:r>
              <a:rPr lang="en-GB" sz="2800" b="1" dirty="0" err="1">
                <a:solidFill>
                  <a:schemeClr val="bg1"/>
                </a:solidFill>
              </a:rPr>
              <a:t>Sätze</a:t>
            </a:r>
            <a:r>
              <a:rPr lang="en-GB" sz="2800" b="1" dirty="0">
                <a:solidFill>
                  <a:schemeClr val="bg1"/>
                </a:solidFill>
              </a:rPr>
              <a:t> </a:t>
            </a:r>
            <a:r>
              <a:rPr lang="en-GB" sz="2800" b="1" dirty="0" err="1">
                <a:solidFill>
                  <a:schemeClr val="bg1"/>
                </a:solidFill>
              </a:rPr>
              <a:t>bauen</a:t>
            </a:r>
            <a:r>
              <a:rPr lang="en-GB" sz="2800" b="1" dirty="0">
                <a:solidFill>
                  <a:schemeClr val="bg1"/>
                </a:solidFill>
              </a:rPr>
              <a:t> </a:t>
            </a:r>
            <a:r>
              <a:rPr lang="en-GB" sz="2200" b="0" dirty="0">
                <a:solidFill>
                  <a:schemeClr val="bg1"/>
                </a:solidFill>
              </a:rPr>
              <a:t>(building sentences)</a:t>
            </a:r>
            <a:endParaRPr lang="en-GB" sz="2800" dirty="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77" name="Graphic 76" descr="Teacher">
            <a:extLst>
              <a:ext uri="{FF2B5EF4-FFF2-40B4-BE49-F238E27FC236}">
                <a16:creationId xmlns:a16="http://schemas.microsoft.com/office/drawing/2014/main" id="{ED4F59E1-E8A3-4694-BAEB-90166C211A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21" y="818677"/>
            <a:ext cx="914400" cy="914400"/>
          </a:xfrm>
          <a:prstGeom prst="rect">
            <a:avLst/>
          </a:prstGeom>
        </p:spPr>
      </p:pic>
      <p:sp>
        <p:nvSpPr>
          <p:cNvPr id="78" name="Speech Bubble: Rectangle with Corners Rounded 77">
            <a:hlinkClick r:id="" action="ppaction://noaction">
              <a:snd r:embed="rId5" name="T1_W6F_4.1.wav"/>
            </a:hlinkClick>
            <a:extLst>
              <a:ext uri="{FF2B5EF4-FFF2-40B4-BE49-F238E27FC236}">
                <a16:creationId xmlns:a16="http://schemas.microsoft.com/office/drawing/2014/main" id="{F255313E-81BD-4C6B-ADD8-F7AC49985990}"/>
              </a:ext>
            </a:extLst>
          </p:cNvPr>
          <p:cNvSpPr/>
          <p:nvPr/>
        </p:nvSpPr>
        <p:spPr>
          <a:xfrm>
            <a:off x="935721" y="975868"/>
            <a:ext cx="3196892" cy="518040"/>
          </a:xfrm>
          <a:prstGeom prst="wedgeRoundRectCallout">
            <a:avLst>
              <a:gd name="adj1" fmla="val -57804"/>
              <a:gd name="adj2" fmla="val -101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Schreib</a:t>
            </a:r>
            <a:r>
              <a:rPr lang="en-GB" sz="2400" dirty="0"/>
              <a:t> die </a:t>
            </a:r>
            <a:r>
              <a:rPr lang="en-GB" sz="2400" dirty="0" err="1"/>
              <a:t>Frage</a:t>
            </a:r>
            <a:r>
              <a:rPr lang="en-GB" sz="2400" dirty="0"/>
              <a:t>.</a:t>
            </a:r>
          </a:p>
        </p:txBody>
      </p:sp>
      <p:grpSp>
        <p:nvGrpSpPr>
          <p:cNvPr id="55" name="Group 54">
            <a:extLst>
              <a:ext uri="{FF2B5EF4-FFF2-40B4-BE49-F238E27FC236}">
                <a16:creationId xmlns:a16="http://schemas.microsoft.com/office/drawing/2014/main" id="{9A09868E-3663-491C-92FC-89771446B649}"/>
              </a:ext>
            </a:extLst>
          </p:cNvPr>
          <p:cNvGrpSpPr/>
          <p:nvPr/>
        </p:nvGrpSpPr>
        <p:grpSpPr>
          <a:xfrm>
            <a:off x="4477882" y="1624227"/>
            <a:ext cx="1278040" cy="1252760"/>
            <a:chOff x="7933195" y="1748732"/>
            <a:chExt cx="1278040" cy="1252760"/>
          </a:xfrm>
        </p:grpSpPr>
        <p:pic>
          <p:nvPicPr>
            <p:cNvPr id="56" name="Picture 55">
              <a:extLst>
                <a:ext uri="{FF2B5EF4-FFF2-40B4-BE49-F238E27FC236}">
                  <a16:creationId xmlns:a16="http://schemas.microsoft.com/office/drawing/2014/main" id="{F58EFF99-2442-4F73-810E-2980BAE7E405}"/>
                </a:ext>
              </a:extLst>
            </p:cNvPr>
            <p:cNvPicPr>
              <a:picLocks noChangeAspect="1"/>
            </p:cNvPicPr>
            <p:nvPr/>
          </p:nvPicPr>
          <p:blipFill>
            <a:blip r:embed="rId6"/>
            <a:stretch>
              <a:fillRect/>
            </a:stretch>
          </p:blipFill>
          <p:spPr>
            <a:xfrm>
              <a:off x="7933195" y="1748732"/>
              <a:ext cx="1278040" cy="1252760"/>
            </a:xfrm>
            <a:prstGeom prst="rect">
              <a:avLst/>
            </a:prstGeom>
          </p:spPr>
        </p:pic>
        <p:sp>
          <p:nvSpPr>
            <p:cNvPr id="57" name="TextBox 56">
              <a:extLst>
                <a:ext uri="{FF2B5EF4-FFF2-40B4-BE49-F238E27FC236}">
                  <a16:creationId xmlns:a16="http://schemas.microsoft.com/office/drawing/2014/main" id="{9AF35362-8509-40BD-B138-DB3F46969BFC}"/>
                </a:ext>
              </a:extLst>
            </p:cNvPr>
            <p:cNvSpPr txBox="1"/>
            <p:nvPr/>
          </p:nvSpPr>
          <p:spPr>
            <a:xfrm>
              <a:off x="8033762" y="2150724"/>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putzen</a:t>
              </a:r>
              <a:endParaRPr lang="en-GB" sz="2000" dirty="0">
                <a:solidFill>
                  <a:schemeClr val="accent4">
                    <a:lumMod val="20000"/>
                    <a:lumOff val="80000"/>
                  </a:schemeClr>
                </a:solidFill>
              </a:endParaRPr>
            </a:p>
          </p:txBody>
        </p:sp>
      </p:grpSp>
      <p:grpSp>
        <p:nvGrpSpPr>
          <p:cNvPr id="58" name="Group 57">
            <a:extLst>
              <a:ext uri="{FF2B5EF4-FFF2-40B4-BE49-F238E27FC236}">
                <a16:creationId xmlns:a16="http://schemas.microsoft.com/office/drawing/2014/main" id="{DFFD0D7A-5330-4D38-B024-A46C310B6662}"/>
              </a:ext>
            </a:extLst>
          </p:cNvPr>
          <p:cNvGrpSpPr/>
          <p:nvPr/>
        </p:nvGrpSpPr>
        <p:grpSpPr>
          <a:xfrm>
            <a:off x="5655354" y="818677"/>
            <a:ext cx="1278040" cy="1252760"/>
            <a:chOff x="9110667" y="943182"/>
            <a:chExt cx="1278040" cy="1252760"/>
          </a:xfrm>
        </p:grpSpPr>
        <p:pic>
          <p:nvPicPr>
            <p:cNvPr id="59" name="Picture 58">
              <a:extLst>
                <a:ext uri="{FF2B5EF4-FFF2-40B4-BE49-F238E27FC236}">
                  <a16:creationId xmlns:a16="http://schemas.microsoft.com/office/drawing/2014/main" id="{CCB1C7DF-7C16-40C0-B7CB-898964C8C388}"/>
                </a:ext>
              </a:extLst>
            </p:cNvPr>
            <p:cNvPicPr>
              <a:picLocks noChangeAspect="1"/>
            </p:cNvPicPr>
            <p:nvPr/>
          </p:nvPicPr>
          <p:blipFill>
            <a:blip r:embed="rId6"/>
            <a:stretch>
              <a:fillRect/>
            </a:stretch>
          </p:blipFill>
          <p:spPr>
            <a:xfrm>
              <a:off x="9110667" y="943182"/>
              <a:ext cx="1278040" cy="1252760"/>
            </a:xfrm>
            <a:prstGeom prst="rect">
              <a:avLst/>
            </a:prstGeom>
          </p:spPr>
        </p:pic>
        <p:sp>
          <p:nvSpPr>
            <p:cNvPr id="60" name="TextBox 59">
              <a:extLst>
                <a:ext uri="{FF2B5EF4-FFF2-40B4-BE49-F238E27FC236}">
                  <a16:creationId xmlns:a16="http://schemas.microsoft.com/office/drawing/2014/main" id="{C3641C19-96DA-48BC-9D56-479572C772BE}"/>
                </a:ext>
              </a:extLst>
            </p:cNvPr>
            <p:cNvSpPr txBox="1"/>
            <p:nvPr/>
          </p:nvSpPr>
          <p:spPr>
            <a:xfrm>
              <a:off x="9211234" y="1332416"/>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sie</a:t>
              </a:r>
              <a:endParaRPr lang="en-GB" sz="2000" dirty="0">
                <a:solidFill>
                  <a:schemeClr val="accent4">
                    <a:lumMod val="20000"/>
                    <a:lumOff val="80000"/>
                  </a:schemeClr>
                </a:solidFill>
              </a:endParaRPr>
            </a:p>
          </p:txBody>
        </p:sp>
      </p:grpSp>
      <p:grpSp>
        <p:nvGrpSpPr>
          <p:cNvPr id="61" name="Group 60">
            <a:extLst>
              <a:ext uri="{FF2B5EF4-FFF2-40B4-BE49-F238E27FC236}">
                <a16:creationId xmlns:a16="http://schemas.microsoft.com/office/drawing/2014/main" id="{69A6B86D-1156-4D1D-A347-1F1B97B50656}"/>
              </a:ext>
            </a:extLst>
          </p:cNvPr>
          <p:cNvGrpSpPr/>
          <p:nvPr/>
        </p:nvGrpSpPr>
        <p:grpSpPr>
          <a:xfrm>
            <a:off x="6781349" y="1689347"/>
            <a:ext cx="1278040" cy="1252760"/>
            <a:chOff x="9110667" y="943182"/>
            <a:chExt cx="1278040" cy="1252760"/>
          </a:xfrm>
        </p:grpSpPr>
        <p:pic>
          <p:nvPicPr>
            <p:cNvPr id="62" name="Picture 61">
              <a:extLst>
                <a:ext uri="{FF2B5EF4-FFF2-40B4-BE49-F238E27FC236}">
                  <a16:creationId xmlns:a16="http://schemas.microsoft.com/office/drawing/2014/main" id="{53F571F9-DA13-45BE-8697-2B7C68AE768B}"/>
                </a:ext>
              </a:extLst>
            </p:cNvPr>
            <p:cNvPicPr>
              <a:picLocks noChangeAspect="1"/>
            </p:cNvPicPr>
            <p:nvPr/>
          </p:nvPicPr>
          <p:blipFill>
            <a:blip r:embed="rId6"/>
            <a:stretch>
              <a:fillRect/>
            </a:stretch>
          </p:blipFill>
          <p:spPr>
            <a:xfrm>
              <a:off x="9110667" y="943182"/>
              <a:ext cx="1278040" cy="1252760"/>
            </a:xfrm>
            <a:prstGeom prst="rect">
              <a:avLst/>
            </a:prstGeom>
          </p:spPr>
        </p:pic>
        <p:sp>
          <p:nvSpPr>
            <p:cNvPr id="63" name="TextBox 62">
              <a:extLst>
                <a:ext uri="{FF2B5EF4-FFF2-40B4-BE49-F238E27FC236}">
                  <a16:creationId xmlns:a16="http://schemas.microsoft.com/office/drawing/2014/main" id="{6B99D683-0391-4B29-A127-0D7F6E2A9C4A}"/>
                </a:ext>
              </a:extLst>
            </p:cNvPr>
            <p:cNvSpPr txBox="1"/>
            <p:nvPr/>
          </p:nvSpPr>
          <p:spPr>
            <a:xfrm>
              <a:off x="9211234" y="1246396"/>
              <a:ext cx="1076905" cy="707886"/>
            </a:xfrm>
            <a:prstGeom prst="rect">
              <a:avLst/>
            </a:prstGeom>
            <a:noFill/>
          </p:spPr>
          <p:txBody>
            <a:bodyPr wrap="square" rtlCol="0">
              <a:spAutoFit/>
            </a:bodyPr>
            <a:lstStyle/>
            <a:p>
              <a:pPr algn="ctr"/>
              <a:r>
                <a:rPr lang="en-GB" sz="2000" dirty="0">
                  <a:solidFill>
                    <a:schemeClr val="accent4">
                      <a:lumMod val="20000"/>
                      <a:lumOff val="80000"/>
                    </a:schemeClr>
                  </a:solidFill>
                </a:rPr>
                <a:t>den Boden</a:t>
              </a:r>
            </a:p>
          </p:txBody>
        </p:sp>
      </p:grpSp>
      <p:grpSp>
        <p:nvGrpSpPr>
          <p:cNvPr id="64" name="Group 63">
            <a:extLst>
              <a:ext uri="{FF2B5EF4-FFF2-40B4-BE49-F238E27FC236}">
                <a16:creationId xmlns:a16="http://schemas.microsoft.com/office/drawing/2014/main" id="{6449659A-3BF4-49C4-97C8-13FE16E02E0A}"/>
              </a:ext>
            </a:extLst>
          </p:cNvPr>
          <p:cNvGrpSpPr/>
          <p:nvPr/>
        </p:nvGrpSpPr>
        <p:grpSpPr>
          <a:xfrm>
            <a:off x="5629616" y="2704793"/>
            <a:ext cx="1278040" cy="1252760"/>
            <a:chOff x="9110667" y="943182"/>
            <a:chExt cx="1278040" cy="1252760"/>
          </a:xfrm>
        </p:grpSpPr>
        <p:pic>
          <p:nvPicPr>
            <p:cNvPr id="65" name="Picture 64">
              <a:extLst>
                <a:ext uri="{FF2B5EF4-FFF2-40B4-BE49-F238E27FC236}">
                  <a16:creationId xmlns:a16="http://schemas.microsoft.com/office/drawing/2014/main" id="{A90A5715-9628-4C84-AF30-D96755A7B9B1}"/>
                </a:ext>
              </a:extLst>
            </p:cNvPr>
            <p:cNvPicPr>
              <a:picLocks noChangeAspect="1"/>
            </p:cNvPicPr>
            <p:nvPr/>
          </p:nvPicPr>
          <p:blipFill>
            <a:blip r:embed="rId6"/>
            <a:stretch>
              <a:fillRect/>
            </a:stretch>
          </p:blipFill>
          <p:spPr>
            <a:xfrm>
              <a:off x="9110667" y="943182"/>
              <a:ext cx="1278040" cy="1252760"/>
            </a:xfrm>
            <a:prstGeom prst="rect">
              <a:avLst/>
            </a:prstGeom>
          </p:spPr>
        </p:pic>
        <p:sp>
          <p:nvSpPr>
            <p:cNvPr id="66" name="TextBox 65">
              <a:extLst>
                <a:ext uri="{FF2B5EF4-FFF2-40B4-BE49-F238E27FC236}">
                  <a16:creationId xmlns:a16="http://schemas.microsoft.com/office/drawing/2014/main" id="{18A983EC-1BC4-463E-BBCB-793A6F8C9234}"/>
                </a:ext>
              </a:extLst>
            </p:cNvPr>
            <p:cNvSpPr txBox="1"/>
            <p:nvPr/>
          </p:nvSpPr>
          <p:spPr>
            <a:xfrm>
              <a:off x="9211234" y="1242833"/>
              <a:ext cx="1076905" cy="707886"/>
            </a:xfrm>
            <a:prstGeom prst="rect">
              <a:avLst/>
            </a:prstGeom>
            <a:noFill/>
          </p:spPr>
          <p:txBody>
            <a:bodyPr wrap="square" rtlCol="0">
              <a:spAutoFit/>
            </a:bodyPr>
            <a:lstStyle/>
            <a:p>
              <a:pPr algn="ctr"/>
              <a:r>
                <a:rPr lang="en-GB" sz="2000" dirty="0" err="1">
                  <a:solidFill>
                    <a:schemeClr val="accent4">
                      <a:lumMod val="20000"/>
                      <a:lumOff val="80000"/>
                    </a:schemeClr>
                  </a:solidFill>
                </a:rPr>
                <a:t>zu</a:t>
              </a:r>
              <a:r>
                <a:rPr lang="en-GB" sz="2000" dirty="0">
                  <a:solidFill>
                    <a:schemeClr val="accent4">
                      <a:lumMod val="20000"/>
                      <a:lumOff val="80000"/>
                    </a:schemeClr>
                  </a:solidFill>
                </a:rPr>
                <a:t> </a:t>
              </a:r>
            </a:p>
            <a:p>
              <a:pPr algn="ctr"/>
              <a:r>
                <a:rPr lang="en-GB" sz="2000" dirty="0" err="1">
                  <a:solidFill>
                    <a:schemeClr val="accent4">
                      <a:lumMod val="20000"/>
                      <a:lumOff val="80000"/>
                    </a:schemeClr>
                  </a:solidFill>
                </a:rPr>
                <a:t>Hause</a:t>
              </a:r>
              <a:endParaRPr lang="en-GB" sz="2000" dirty="0">
                <a:solidFill>
                  <a:schemeClr val="accent4">
                    <a:lumMod val="20000"/>
                    <a:lumOff val="80000"/>
                  </a:schemeClr>
                </a:solidFill>
              </a:endParaRPr>
            </a:p>
          </p:txBody>
        </p:sp>
      </p:grpSp>
      <p:grpSp>
        <p:nvGrpSpPr>
          <p:cNvPr id="67" name="Group 66">
            <a:extLst>
              <a:ext uri="{FF2B5EF4-FFF2-40B4-BE49-F238E27FC236}">
                <a16:creationId xmlns:a16="http://schemas.microsoft.com/office/drawing/2014/main" id="{AB77A2E3-1C5F-4344-9DEA-16D3A2A08525}"/>
              </a:ext>
            </a:extLst>
          </p:cNvPr>
          <p:cNvGrpSpPr/>
          <p:nvPr/>
        </p:nvGrpSpPr>
        <p:grpSpPr>
          <a:xfrm>
            <a:off x="3384506" y="4380875"/>
            <a:ext cx="1278040" cy="1252760"/>
            <a:chOff x="9110667" y="943182"/>
            <a:chExt cx="1278040" cy="1252760"/>
          </a:xfrm>
        </p:grpSpPr>
        <p:pic>
          <p:nvPicPr>
            <p:cNvPr id="68" name="Picture 67">
              <a:extLst>
                <a:ext uri="{FF2B5EF4-FFF2-40B4-BE49-F238E27FC236}">
                  <a16:creationId xmlns:a16="http://schemas.microsoft.com/office/drawing/2014/main" id="{88EAFD47-ADA8-4B6A-AB64-4CDE266DF887}"/>
                </a:ext>
              </a:extLst>
            </p:cNvPr>
            <p:cNvPicPr>
              <a:picLocks noChangeAspect="1"/>
            </p:cNvPicPr>
            <p:nvPr/>
          </p:nvPicPr>
          <p:blipFill>
            <a:blip r:embed="rId6"/>
            <a:stretch>
              <a:fillRect/>
            </a:stretch>
          </p:blipFill>
          <p:spPr>
            <a:xfrm>
              <a:off x="9110667" y="943182"/>
              <a:ext cx="1278040" cy="1252760"/>
            </a:xfrm>
            <a:prstGeom prst="rect">
              <a:avLst/>
            </a:prstGeom>
          </p:spPr>
        </p:pic>
        <p:sp>
          <p:nvSpPr>
            <p:cNvPr id="69" name="TextBox 68">
              <a:extLst>
                <a:ext uri="{FF2B5EF4-FFF2-40B4-BE49-F238E27FC236}">
                  <a16:creationId xmlns:a16="http://schemas.microsoft.com/office/drawing/2014/main" id="{3D7BF79F-C6A1-4F2C-A1A5-B1EBA654108E}"/>
                </a:ext>
              </a:extLst>
            </p:cNvPr>
            <p:cNvSpPr txBox="1"/>
            <p:nvPr/>
          </p:nvSpPr>
          <p:spPr>
            <a:xfrm>
              <a:off x="9211234" y="1345174"/>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Putz</a:t>
              </a:r>
              <a:r>
                <a:rPr lang="en-GB" sz="2000" b="1" dirty="0" err="1">
                  <a:solidFill>
                    <a:schemeClr val="accent4">
                      <a:lumMod val="20000"/>
                      <a:lumOff val="80000"/>
                    </a:schemeClr>
                  </a:solidFill>
                </a:rPr>
                <a:t>t</a:t>
              </a:r>
              <a:endParaRPr lang="en-GB" sz="2000" dirty="0">
                <a:solidFill>
                  <a:schemeClr val="accent4">
                    <a:lumMod val="20000"/>
                    <a:lumOff val="80000"/>
                  </a:schemeClr>
                </a:solidFill>
              </a:endParaRPr>
            </a:p>
          </p:txBody>
        </p:sp>
      </p:grpSp>
      <p:grpSp>
        <p:nvGrpSpPr>
          <p:cNvPr id="70" name="Group 69">
            <a:extLst>
              <a:ext uri="{FF2B5EF4-FFF2-40B4-BE49-F238E27FC236}">
                <a16:creationId xmlns:a16="http://schemas.microsoft.com/office/drawing/2014/main" id="{07CEC1B1-58CE-4203-84A7-4595D30D4180}"/>
              </a:ext>
            </a:extLst>
          </p:cNvPr>
          <p:cNvGrpSpPr/>
          <p:nvPr/>
        </p:nvGrpSpPr>
        <p:grpSpPr>
          <a:xfrm>
            <a:off x="4763113" y="4380875"/>
            <a:ext cx="1278040" cy="1252760"/>
            <a:chOff x="7933195" y="1748732"/>
            <a:chExt cx="1278040" cy="1252760"/>
          </a:xfrm>
        </p:grpSpPr>
        <p:pic>
          <p:nvPicPr>
            <p:cNvPr id="71" name="Picture 70">
              <a:extLst>
                <a:ext uri="{FF2B5EF4-FFF2-40B4-BE49-F238E27FC236}">
                  <a16:creationId xmlns:a16="http://schemas.microsoft.com/office/drawing/2014/main" id="{1C138D17-0691-4C92-AEF1-2D68448D6D54}"/>
                </a:ext>
              </a:extLst>
            </p:cNvPr>
            <p:cNvPicPr>
              <a:picLocks noChangeAspect="1"/>
            </p:cNvPicPr>
            <p:nvPr/>
          </p:nvPicPr>
          <p:blipFill>
            <a:blip r:embed="rId6"/>
            <a:stretch>
              <a:fillRect/>
            </a:stretch>
          </p:blipFill>
          <p:spPr>
            <a:xfrm>
              <a:off x="7933195" y="1748732"/>
              <a:ext cx="1278040" cy="1252760"/>
            </a:xfrm>
            <a:prstGeom prst="rect">
              <a:avLst/>
            </a:prstGeom>
          </p:spPr>
        </p:pic>
        <p:sp>
          <p:nvSpPr>
            <p:cNvPr id="72" name="TextBox 71">
              <a:extLst>
                <a:ext uri="{FF2B5EF4-FFF2-40B4-BE49-F238E27FC236}">
                  <a16:creationId xmlns:a16="http://schemas.microsoft.com/office/drawing/2014/main" id="{C35E2301-28AB-4DC8-885C-F24267ED01B7}"/>
                </a:ext>
              </a:extLst>
            </p:cNvPr>
            <p:cNvSpPr txBox="1"/>
            <p:nvPr/>
          </p:nvSpPr>
          <p:spPr>
            <a:xfrm>
              <a:off x="8033762" y="2150724"/>
              <a:ext cx="1076905" cy="400110"/>
            </a:xfrm>
            <a:prstGeom prst="rect">
              <a:avLst/>
            </a:prstGeom>
            <a:noFill/>
          </p:spPr>
          <p:txBody>
            <a:bodyPr wrap="square" rtlCol="0">
              <a:spAutoFit/>
            </a:bodyPr>
            <a:lstStyle/>
            <a:p>
              <a:pPr algn="ctr"/>
              <a:r>
                <a:rPr lang="en-GB" sz="2000" dirty="0" err="1">
                  <a:solidFill>
                    <a:schemeClr val="accent4">
                      <a:lumMod val="20000"/>
                      <a:lumOff val="80000"/>
                    </a:schemeClr>
                  </a:solidFill>
                </a:rPr>
                <a:t>sie</a:t>
              </a:r>
              <a:endParaRPr lang="en-GB" sz="2000" dirty="0">
                <a:solidFill>
                  <a:schemeClr val="accent4">
                    <a:lumMod val="20000"/>
                    <a:lumOff val="80000"/>
                  </a:schemeClr>
                </a:solidFill>
              </a:endParaRPr>
            </a:p>
          </p:txBody>
        </p:sp>
      </p:grpSp>
      <p:grpSp>
        <p:nvGrpSpPr>
          <p:cNvPr id="73" name="Group 72">
            <a:extLst>
              <a:ext uri="{FF2B5EF4-FFF2-40B4-BE49-F238E27FC236}">
                <a16:creationId xmlns:a16="http://schemas.microsoft.com/office/drawing/2014/main" id="{5924FDF9-A874-4CD2-ABC0-999C50E7D9C0}"/>
              </a:ext>
            </a:extLst>
          </p:cNvPr>
          <p:cNvGrpSpPr/>
          <p:nvPr/>
        </p:nvGrpSpPr>
        <p:grpSpPr>
          <a:xfrm>
            <a:off x="6141720" y="4380875"/>
            <a:ext cx="1278040" cy="1252760"/>
            <a:chOff x="9110667" y="943182"/>
            <a:chExt cx="1278040" cy="1252760"/>
          </a:xfrm>
        </p:grpSpPr>
        <p:pic>
          <p:nvPicPr>
            <p:cNvPr id="74" name="Picture 73">
              <a:extLst>
                <a:ext uri="{FF2B5EF4-FFF2-40B4-BE49-F238E27FC236}">
                  <a16:creationId xmlns:a16="http://schemas.microsoft.com/office/drawing/2014/main" id="{B845C7DE-9775-45EA-9C0A-9B6B15CA601A}"/>
                </a:ext>
              </a:extLst>
            </p:cNvPr>
            <p:cNvPicPr>
              <a:picLocks noChangeAspect="1"/>
            </p:cNvPicPr>
            <p:nvPr/>
          </p:nvPicPr>
          <p:blipFill>
            <a:blip r:embed="rId6"/>
            <a:stretch>
              <a:fillRect/>
            </a:stretch>
          </p:blipFill>
          <p:spPr>
            <a:xfrm>
              <a:off x="9110667" y="943182"/>
              <a:ext cx="1278040" cy="1252760"/>
            </a:xfrm>
            <a:prstGeom prst="rect">
              <a:avLst/>
            </a:prstGeom>
          </p:spPr>
        </p:pic>
        <p:sp>
          <p:nvSpPr>
            <p:cNvPr id="75" name="TextBox 74">
              <a:extLst>
                <a:ext uri="{FF2B5EF4-FFF2-40B4-BE49-F238E27FC236}">
                  <a16:creationId xmlns:a16="http://schemas.microsoft.com/office/drawing/2014/main" id="{9663EF25-4F46-487C-884D-30130D88EDC4}"/>
                </a:ext>
              </a:extLst>
            </p:cNvPr>
            <p:cNvSpPr txBox="1"/>
            <p:nvPr/>
          </p:nvSpPr>
          <p:spPr>
            <a:xfrm>
              <a:off x="9211234" y="1222063"/>
              <a:ext cx="1076905" cy="707886"/>
            </a:xfrm>
            <a:prstGeom prst="rect">
              <a:avLst/>
            </a:prstGeom>
            <a:noFill/>
          </p:spPr>
          <p:txBody>
            <a:bodyPr wrap="square" rtlCol="0">
              <a:spAutoFit/>
            </a:bodyPr>
            <a:lstStyle/>
            <a:p>
              <a:pPr algn="ctr"/>
              <a:r>
                <a:rPr lang="en-GB" sz="2000" dirty="0" err="1">
                  <a:solidFill>
                    <a:schemeClr val="accent4">
                      <a:lumMod val="20000"/>
                      <a:lumOff val="80000"/>
                    </a:schemeClr>
                  </a:solidFill>
                </a:rPr>
                <a:t>zu</a:t>
              </a:r>
              <a:r>
                <a:rPr lang="en-GB" sz="2000" dirty="0">
                  <a:solidFill>
                    <a:schemeClr val="accent4">
                      <a:lumMod val="20000"/>
                      <a:lumOff val="80000"/>
                    </a:schemeClr>
                  </a:solidFill>
                </a:rPr>
                <a:t> </a:t>
              </a:r>
            </a:p>
            <a:p>
              <a:pPr algn="ctr"/>
              <a:r>
                <a:rPr lang="en-GB" sz="2000" dirty="0" err="1">
                  <a:solidFill>
                    <a:schemeClr val="accent4">
                      <a:lumMod val="20000"/>
                      <a:lumOff val="80000"/>
                    </a:schemeClr>
                  </a:solidFill>
                </a:rPr>
                <a:t>Hause</a:t>
              </a:r>
              <a:endParaRPr lang="en-GB" sz="2000" dirty="0">
                <a:solidFill>
                  <a:schemeClr val="accent4">
                    <a:lumMod val="20000"/>
                    <a:lumOff val="80000"/>
                  </a:schemeClr>
                </a:solidFill>
              </a:endParaRPr>
            </a:p>
          </p:txBody>
        </p:sp>
      </p:grpSp>
      <p:grpSp>
        <p:nvGrpSpPr>
          <p:cNvPr id="76" name="Group 75">
            <a:extLst>
              <a:ext uri="{FF2B5EF4-FFF2-40B4-BE49-F238E27FC236}">
                <a16:creationId xmlns:a16="http://schemas.microsoft.com/office/drawing/2014/main" id="{1B06C6EC-0015-43AC-A1C7-AE73F45BA9E8}"/>
              </a:ext>
            </a:extLst>
          </p:cNvPr>
          <p:cNvGrpSpPr/>
          <p:nvPr/>
        </p:nvGrpSpPr>
        <p:grpSpPr>
          <a:xfrm>
            <a:off x="7520327" y="4380874"/>
            <a:ext cx="1398042" cy="1252760"/>
            <a:chOff x="9110667" y="943182"/>
            <a:chExt cx="1398042" cy="1252760"/>
          </a:xfrm>
        </p:grpSpPr>
        <p:pic>
          <p:nvPicPr>
            <p:cNvPr id="79" name="Picture 78">
              <a:extLst>
                <a:ext uri="{FF2B5EF4-FFF2-40B4-BE49-F238E27FC236}">
                  <a16:creationId xmlns:a16="http://schemas.microsoft.com/office/drawing/2014/main" id="{B71821FD-10C0-4C1E-905C-CCDCE8095C47}"/>
                </a:ext>
              </a:extLst>
            </p:cNvPr>
            <p:cNvPicPr>
              <a:picLocks noChangeAspect="1"/>
            </p:cNvPicPr>
            <p:nvPr/>
          </p:nvPicPr>
          <p:blipFill>
            <a:blip r:embed="rId6"/>
            <a:stretch>
              <a:fillRect/>
            </a:stretch>
          </p:blipFill>
          <p:spPr>
            <a:xfrm>
              <a:off x="9110667" y="943182"/>
              <a:ext cx="1398042" cy="1252760"/>
            </a:xfrm>
            <a:prstGeom prst="rect">
              <a:avLst/>
            </a:prstGeom>
          </p:spPr>
        </p:pic>
        <p:sp>
          <p:nvSpPr>
            <p:cNvPr id="80" name="TextBox 79">
              <a:extLst>
                <a:ext uri="{FF2B5EF4-FFF2-40B4-BE49-F238E27FC236}">
                  <a16:creationId xmlns:a16="http://schemas.microsoft.com/office/drawing/2014/main" id="{B396C83F-CB7F-4EEE-84B5-42D89FE11975}"/>
                </a:ext>
              </a:extLst>
            </p:cNvPr>
            <p:cNvSpPr txBox="1"/>
            <p:nvPr/>
          </p:nvSpPr>
          <p:spPr>
            <a:xfrm>
              <a:off x="9220952" y="1191287"/>
              <a:ext cx="1177472" cy="707886"/>
            </a:xfrm>
            <a:prstGeom prst="rect">
              <a:avLst/>
            </a:prstGeom>
            <a:noFill/>
          </p:spPr>
          <p:txBody>
            <a:bodyPr wrap="square" rtlCol="0">
              <a:spAutoFit/>
            </a:bodyPr>
            <a:lstStyle/>
            <a:p>
              <a:pPr algn="ctr"/>
              <a:r>
                <a:rPr lang="en-GB" sz="2000" dirty="0">
                  <a:solidFill>
                    <a:schemeClr val="accent4">
                      <a:lumMod val="20000"/>
                      <a:lumOff val="80000"/>
                    </a:schemeClr>
                  </a:solidFill>
                </a:rPr>
                <a:t>den Boden?</a:t>
              </a:r>
            </a:p>
          </p:txBody>
        </p:sp>
      </p:grpSp>
    </p:spTree>
    <p:extLst>
      <p:ext uri="{BB962C8B-B14F-4D97-AF65-F5344CB8AC3E}">
        <p14:creationId xmlns:p14="http://schemas.microsoft.com/office/powerpoint/2010/main" val="137479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Teacher">
            <a:extLst>
              <a:ext uri="{FF2B5EF4-FFF2-40B4-BE49-F238E27FC236}">
                <a16:creationId xmlns:a16="http://schemas.microsoft.com/office/drawing/2014/main" id="{8D131331-6723-44E2-84CF-CE9129AECC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21" y="818677"/>
            <a:ext cx="914400" cy="914400"/>
          </a:xfrm>
          <a:prstGeom prst="rect">
            <a:avLst/>
          </a:prstGeom>
        </p:spPr>
      </p:pic>
      <p:sp>
        <p:nvSpPr>
          <p:cNvPr id="10" name="Right Triangle 9"/>
          <p:cNvSpPr/>
          <p:nvPr/>
        </p:nvSpPr>
        <p:spPr>
          <a:xfrm>
            <a:off x="9574349" y="3423799"/>
            <a:ext cx="480911" cy="457200"/>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831997" cy="647577"/>
          </a:xfrm>
        </p:spPr>
        <p:txBody>
          <a:bodyPr>
            <a:normAutofit/>
          </a:bodyPr>
          <a:lstStyle/>
          <a:p>
            <a:r>
              <a:rPr lang="en-GB" sz="2800" b="1" dirty="0">
                <a:solidFill>
                  <a:schemeClr val="bg1"/>
                </a:solidFill>
              </a:rPr>
              <a:t>Am </a:t>
            </a:r>
            <a:r>
              <a:rPr lang="en-GB" sz="2800" b="1" dirty="0" err="1">
                <a:solidFill>
                  <a:schemeClr val="bg1"/>
                </a:solidFill>
              </a:rPr>
              <a:t>Telefon</a:t>
            </a:r>
            <a:r>
              <a:rPr lang="en-GB" sz="2800" b="1" dirty="0">
                <a:solidFill>
                  <a:schemeClr val="bg1"/>
                </a:solidFill>
              </a:rPr>
              <a:t> </a:t>
            </a:r>
            <a:r>
              <a:rPr lang="en-GB" sz="2800" b="0" dirty="0">
                <a:solidFill>
                  <a:schemeClr val="bg1"/>
                </a:solidFill>
              </a:rPr>
              <a:t>(1/2)</a:t>
            </a: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a:t>
            </a:r>
          </a:p>
        </p:txBody>
      </p:sp>
      <p:sp>
        <p:nvSpPr>
          <p:cNvPr id="6" name="TextBox 5"/>
          <p:cNvSpPr txBox="1"/>
          <p:nvPr/>
        </p:nvSpPr>
        <p:spPr>
          <a:xfrm>
            <a:off x="3682840" y="231955"/>
            <a:ext cx="6534586" cy="430887"/>
          </a:xfrm>
          <a:prstGeom prst="rect">
            <a:avLst/>
          </a:prstGeom>
          <a:noFill/>
        </p:spPr>
        <p:txBody>
          <a:bodyPr wrap="square" rtlCol="0">
            <a:spAutoFit/>
          </a:bodyPr>
          <a:lstStyle/>
          <a:p>
            <a:r>
              <a:rPr lang="en-GB" sz="2200" dirty="0"/>
              <a:t>Mia und </a:t>
            </a:r>
            <a:r>
              <a:rPr lang="en-GB" sz="2200" dirty="0" err="1"/>
              <a:t>Oma</a:t>
            </a:r>
            <a:r>
              <a:rPr lang="en-GB" sz="2200" dirty="0"/>
              <a:t> </a:t>
            </a:r>
            <a:r>
              <a:rPr lang="en-GB" sz="2200" dirty="0" err="1"/>
              <a:t>telefonieren</a:t>
            </a:r>
            <a:r>
              <a:rPr lang="en-GB" sz="2200" dirty="0"/>
              <a:t>. Oma hat </a:t>
            </a:r>
            <a:r>
              <a:rPr lang="en-GB" sz="2200" dirty="0" err="1"/>
              <a:t>Fragen</a:t>
            </a:r>
            <a:r>
              <a:rPr lang="en-GB" sz="2200" dirty="0"/>
              <a:t>. </a:t>
            </a:r>
          </a:p>
        </p:txBody>
      </p:sp>
      <p:pic>
        <p:nvPicPr>
          <p:cNvPr id="8" name="Picture 7"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sp>
        <p:nvSpPr>
          <p:cNvPr id="11" name="Right Triangle 10"/>
          <p:cNvSpPr/>
          <p:nvPr/>
        </p:nvSpPr>
        <p:spPr>
          <a:xfrm rot="10800000">
            <a:off x="1692698" y="4412620"/>
            <a:ext cx="480911" cy="457200"/>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2173609" y="2145134"/>
            <a:ext cx="7829123" cy="3781808"/>
            <a:chOff x="1751949" y="2389741"/>
            <a:chExt cx="8124755" cy="3781808"/>
          </a:xfrm>
        </p:grpSpPr>
        <p:sp>
          <p:nvSpPr>
            <p:cNvPr id="13" name="Rounded Rectangle 12"/>
            <p:cNvSpPr/>
            <p:nvPr/>
          </p:nvSpPr>
          <p:spPr>
            <a:xfrm>
              <a:off x="1751949" y="2389741"/>
              <a:ext cx="7668716" cy="3781808"/>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755399" y="2909719"/>
              <a:ext cx="8121305" cy="2192108"/>
              <a:chOff x="1755399" y="2829447"/>
              <a:chExt cx="8121305" cy="2192108"/>
            </a:xfrm>
          </p:grpSpPr>
          <p:cxnSp>
            <p:nvCxnSpPr>
              <p:cNvPr id="15" name="Straight Connector 14"/>
              <p:cNvCxnSpPr/>
              <p:nvPr/>
            </p:nvCxnSpPr>
            <p:spPr>
              <a:xfrm>
                <a:off x="9876704" y="2829447"/>
                <a:ext cx="0" cy="43560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755399" y="4585955"/>
                <a:ext cx="0" cy="43560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grpSp>
      </p:grpSp>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148036" y="2421911"/>
            <a:ext cx="1325269" cy="1026213"/>
          </a:xfrm>
          <a:prstGeom prst="rect">
            <a:avLst/>
          </a:prstGeom>
        </p:spPr>
      </p:pic>
      <p:grpSp>
        <p:nvGrpSpPr>
          <p:cNvPr id="18" name="Group 17">
            <a:extLst>
              <a:ext uri="{FF2B5EF4-FFF2-40B4-BE49-F238E27FC236}">
                <a16:creationId xmlns:a16="http://schemas.microsoft.com/office/drawing/2014/main" id="{2FD79CED-AEED-4C43-9136-0091CD2E42C4}"/>
              </a:ext>
            </a:extLst>
          </p:cNvPr>
          <p:cNvGrpSpPr/>
          <p:nvPr/>
        </p:nvGrpSpPr>
        <p:grpSpPr>
          <a:xfrm>
            <a:off x="3831997" y="2450292"/>
            <a:ext cx="1175594" cy="869939"/>
            <a:chOff x="10181631" y="1451097"/>
            <a:chExt cx="1175594" cy="869939"/>
          </a:xfrm>
        </p:grpSpPr>
        <p:pic>
          <p:nvPicPr>
            <p:cNvPr id="19" name="Picture 18">
              <a:extLst>
                <a:ext uri="{FF2B5EF4-FFF2-40B4-BE49-F238E27FC236}">
                  <a16:creationId xmlns:a16="http://schemas.microsoft.com/office/drawing/2014/main" id="{58A26FEF-4A7A-43FE-B20F-77971326CEC3}"/>
                </a:ext>
              </a:extLst>
            </p:cNvPr>
            <p:cNvPicPr>
              <a:picLocks noChangeAspect="1"/>
            </p:cNvPicPr>
            <p:nvPr/>
          </p:nvPicPr>
          <p:blipFill>
            <a:blip r:embed="rId9"/>
            <a:stretch>
              <a:fillRect/>
            </a:stretch>
          </p:blipFill>
          <p:spPr>
            <a:xfrm>
              <a:off x="10181631" y="1451097"/>
              <a:ext cx="1175594" cy="869939"/>
            </a:xfrm>
            <a:prstGeom prst="rect">
              <a:avLst/>
            </a:prstGeom>
          </p:spPr>
        </p:pic>
        <p:pic>
          <p:nvPicPr>
            <p:cNvPr id="20" name="Picture 19">
              <a:extLst>
                <a:ext uri="{FF2B5EF4-FFF2-40B4-BE49-F238E27FC236}">
                  <a16:creationId xmlns:a16="http://schemas.microsoft.com/office/drawing/2014/main" id="{F413B4B1-8217-4E13-8F66-905043CCD598}"/>
                </a:ext>
              </a:extLst>
            </p:cNvPr>
            <p:cNvPicPr>
              <a:picLocks noChangeAspect="1"/>
            </p:cNvPicPr>
            <p:nvPr/>
          </p:nvPicPr>
          <p:blipFill>
            <a:blip r:embed="rId10"/>
            <a:stretch>
              <a:fillRect/>
            </a:stretch>
          </p:blipFill>
          <p:spPr>
            <a:xfrm>
              <a:off x="10789465" y="1605572"/>
              <a:ext cx="354258" cy="196023"/>
            </a:xfrm>
            <a:prstGeom prst="rect">
              <a:avLst/>
            </a:prstGeom>
          </p:spPr>
        </p:pic>
      </p:grpSp>
      <p:pic>
        <p:nvPicPr>
          <p:cNvPr id="21" name="Picture 20">
            <a:extLst>
              <a:ext uri="{FF2B5EF4-FFF2-40B4-BE49-F238E27FC236}">
                <a16:creationId xmlns:a16="http://schemas.microsoft.com/office/drawing/2014/main" id="{6E1BB51A-0DF2-4CA2-A36F-98B81A991866}"/>
              </a:ext>
            </a:extLst>
          </p:cNvPr>
          <p:cNvPicPr>
            <a:picLocks noChangeAspect="1"/>
          </p:cNvPicPr>
          <p:nvPr/>
        </p:nvPicPr>
        <p:blipFill>
          <a:blip r:embed="rId11"/>
          <a:stretch>
            <a:fillRect/>
          </a:stretch>
        </p:blipFill>
        <p:spPr>
          <a:xfrm>
            <a:off x="5745788" y="2423219"/>
            <a:ext cx="1241061" cy="910111"/>
          </a:xfrm>
          <a:prstGeom prst="rect">
            <a:avLst/>
          </a:prstGeom>
        </p:spPr>
      </p:pic>
      <p:pic>
        <p:nvPicPr>
          <p:cNvPr id="22" name="Picture 21">
            <a:extLst>
              <a:ext uri="{FF2B5EF4-FFF2-40B4-BE49-F238E27FC236}">
                <a16:creationId xmlns:a16="http://schemas.microsoft.com/office/drawing/2014/main" id="{255C4ADE-75E0-4472-B88B-E82965B33C49}"/>
              </a:ext>
            </a:extLst>
          </p:cNvPr>
          <p:cNvPicPr>
            <a:picLocks noChangeAspect="1"/>
          </p:cNvPicPr>
          <p:nvPr/>
        </p:nvPicPr>
        <p:blipFill>
          <a:blip r:embed="rId12"/>
          <a:stretch>
            <a:fillRect/>
          </a:stretch>
        </p:blipFill>
        <p:spPr>
          <a:xfrm>
            <a:off x="7653793" y="2422065"/>
            <a:ext cx="1328214" cy="892849"/>
          </a:xfrm>
          <a:prstGeom prst="rect">
            <a:avLst/>
          </a:prstGeom>
        </p:spPr>
      </p:pic>
      <p:graphicFrame>
        <p:nvGraphicFramePr>
          <p:cNvPr id="23" name="Object 22"/>
          <p:cNvGraphicFramePr>
            <a:graphicFrameLocks noChangeAspect="1"/>
          </p:cNvGraphicFramePr>
          <p:nvPr/>
        </p:nvGraphicFramePr>
        <p:xfrm>
          <a:off x="2412105" y="4184883"/>
          <a:ext cx="1080913" cy="1057044"/>
        </p:xfrm>
        <a:graphic>
          <a:graphicData uri="http://schemas.openxmlformats.org/presentationml/2006/ole">
            <mc:AlternateContent xmlns:mc="http://schemas.openxmlformats.org/markup-compatibility/2006">
              <mc:Choice xmlns:v="urn:schemas-microsoft-com:vml" Requires="v">
                <p:oleObj spid="_x0000_s1048" name="Bitmap Image" r:id="rId13" imgW="3019320" imgH="2952720" progId="Paint.Picture">
                  <p:embed/>
                </p:oleObj>
              </mc:Choice>
              <mc:Fallback>
                <p:oleObj name="Bitmap Image" r:id="rId13" imgW="3019320" imgH="2952720" progId="Paint.Picture">
                  <p:embed/>
                  <p:pic>
                    <p:nvPicPr>
                      <p:cNvPr id="23" name="Object 22"/>
                      <p:cNvPicPr/>
                      <p:nvPr/>
                    </p:nvPicPr>
                    <p:blipFill>
                      <a:blip r:embed="rId14"/>
                      <a:stretch>
                        <a:fillRect/>
                      </a:stretch>
                    </p:blipFill>
                    <p:spPr>
                      <a:xfrm>
                        <a:off x="2412105" y="4184883"/>
                        <a:ext cx="1080913" cy="1057044"/>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E2F89B03-DA13-484D-94BC-D994DA461F4F}"/>
              </a:ext>
            </a:extLst>
          </p:cNvPr>
          <p:cNvPicPr>
            <a:picLocks noChangeAspect="1"/>
          </p:cNvPicPr>
          <p:nvPr/>
        </p:nvPicPr>
        <p:blipFill>
          <a:blip r:embed="rId15"/>
          <a:stretch>
            <a:fillRect/>
          </a:stretch>
        </p:blipFill>
        <p:spPr>
          <a:xfrm>
            <a:off x="7826566" y="4219330"/>
            <a:ext cx="1270349" cy="914651"/>
          </a:xfrm>
          <a:prstGeom prst="rect">
            <a:avLst/>
          </a:prstGeom>
        </p:spPr>
      </p:pic>
      <p:pic>
        <p:nvPicPr>
          <p:cNvPr id="25"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3311" y="4334653"/>
            <a:ext cx="1244585" cy="6990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A652EB6-0783-4D5C-9349-94996368623F}"/>
              </a:ext>
            </a:extLst>
          </p:cNvPr>
          <p:cNvPicPr>
            <a:picLocks noChangeAspect="1"/>
          </p:cNvPicPr>
          <p:nvPr/>
        </p:nvPicPr>
        <p:blipFill>
          <a:blip r:embed="rId17"/>
          <a:stretch>
            <a:fillRect/>
          </a:stretch>
        </p:blipFill>
        <p:spPr>
          <a:xfrm>
            <a:off x="6179628" y="4227942"/>
            <a:ext cx="1127195" cy="1010169"/>
          </a:xfrm>
          <a:prstGeom prst="rect">
            <a:avLst/>
          </a:prstGeom>
        </p:spPr>
      </p:pic>
      <p:grpSp>
        <p:nvGrpSpPr>
          <p:cNvPr id="27" name="Group 26"/>
          <p:cNvGrpSpPr/>
          <p:nvPr/>
        </p:nvGrpSpPr>
        <p:grpSpPr>
          <a:xfrm>
            <a:off x="3007469" y="3490067"/>
            <a:ext cx="5926861" cy="371240"/>
            <a:chOff x="3017520" y="3357997"/>
            <a:chExt cx="5926861" cy="371240"/>
          </a:xfrm>
        </p:grpSpPr>
        <p:sp>
          <p:nvSpPr>
            <p:cNvPr id="28" name="TextBox 27"/>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29" name="TextBox 28"/>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30" name="TextBox 29"/>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31" name="TextBox 30"/>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grpSp>
        <p:nvGrpSpPr>
          <p:cNvPr id="32" name="Group 31"/>
          <p:cNvGrpSpPr/>
          <p:nvPr/>
        </p:nvGrpSpPr>
        <p:grpSpPr>
          <a:xfrm>
            <a:off x="3007469" y="5416596"/>
            <a:ext cx="5926861" cy="371240"/>
            <a:chOff x="3017520" y="3357997"/>
            <a:chExt cx="5926861" cy="371240"/>
          </a:xfrm>
        </p:grpSpPr>
        <p:sp>
          <p:nvSpPr>
            <p:cNvPr id="33" name="TextBox 32"/>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34" name="TextBox 33"/>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35" name="TextBox 34"/>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36" name="TextBox 35"/>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sp>
        <p:nvSpPr>
          <p:cNvPr id="37" name="Action Button: Sound 36">
            <a:hlinkClick r:id="" action="ppaction://noaction" highlightClick="1">
              <a:snd r:embed="rId18" name="1.2.4 listening A - obscured (new habe).wav"/>
            </a:hlinkClick>
          </p:cNvPr>
          <p:cNvSpPr/>
          <p:nvPr/>
        </p:nvSpPr>
        <p:spPr>
          <a:xfrm>
            <a:off x="515526" y="1973574"/>
            <a:ext cx="624161" cy="612608"/>
          </a:xfrm>
          <a:prstGeom prst="actionButtonSound">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19"/>
          <a:stretch>
            <a:fillRect/>
          </a:stretch>
        </p:blipFill>
        <p:spPr>
          <a:xfrm>
            <a:off x="4013452" y="4227942"/>
            <a:ext cx="852758" cy="97796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93433" y="2892613"/>
            <a:ext cx="1769262" cy="3049991"/>
          </a:xfrm>
          <a:prstGeom prst="rect">
            <a:avLst/>
          </a:prstGeom>
        </p:spPr>
      </p:pic>
      <p:cxnSp>
        <p:nvCxnSpPr>
          <p:cNvPr id="40" name="Straight Connector 39">
            <a:extLst>
              <a:ext uri="{FF2B5EF4-FFF2-40B4-BE49-F238E27FC236}">
                <a16:creationId xmlns:a16="http://schemas.microsoft.com/office/drawing/2014/main" id="{23F02AB8-42D1-4142-8BF3-1D94E11B00E8}"/>
              </a:ext>
            </a:extLst>
          </p:cNvPr>
          <p:cNvCxnSpPr/>
          <p:nvPr/>
        </p:nvCxnSpPr>
        <p:spPr>
          <a:xfrm>
            <a:off x="9571448" y="3423799"/>
            <a:ext cx="0" cy="43560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sp>
        <p:nvSpPr>
          <p:cNvPr id="41" name="Speech Bubble: Rectangle with Corners Rounded 40">
            <a:hlinkClick r:id="" action="ppaction://noaction">
              <a:snd r:embed="rId21" name="T1_W6F_4.1.wav"/>
            </a:hlinkClick>
            <a:extLst>
              <a:ext uri="{FF2B5EF4-FFF2-40B4-BE49-F238E27FC236}">
                <a16:creationId xmlns:a16="http://schemas.microsoft.com/office/drawing/2014/main" id="{084E7D2A-BB0C-4CB5-80C6-D4BC454B4BEF}"/>
              </a:ext>
            </a:extLst>
          </p:cNvPr>
          <p:cNvSpPr/>
          <p:nvPr/>
        </p:nvSpPr>
        <p:spPr>
          <a:xfrm>
            <a:off x="954001" y="986535"/>
            <a:ext cx="8218358" cy="518040"/>
          </a:xfrm>
          <a:prstGeom prst="wedgeRoundRectCallout">
            <a:avLst>
              <a:gd name="adj1" fmla="val -53289"/>
              <a:gd name="adj2" fmla="val -1125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Wer</a:t>
            </a:r>
            <a:r>
              <a:rPr lang="en-GB" sz="2400" dirty="0"/>
              <a:t> </a:t>
            </a:r>
            <a:r>
              <a:rPr lang="en-GB" sz="2400" dirty="0" err="1"/>
              <a:t>macht</a:t>
            </a:r>
            <a:r>
              <a:rPr lang="en-GB" sz="2400" dirty="0"/>
              <a:t> was? </a:t>
            </a:r>
            <a:r>
              <a:rPr lang="en-GB" sz="2400" dirty="0" err="1"/>
              <a:t>Schreib</a:t>
            </a:r>
            <a:r>
              <a:rPr lang="en-GB" sz="2400" dirty="0"/>
              <a:t> </a:t>
            </a:r>
            <a:r>
              <a:rPr lang="en-GB" sz="2400" b="1" dirty="0"/>
              <a:t>M</a:t>
            </a:r>
            <a:r>
              <a:rPr lang="en-GB" sz="2400" dirty="0"/>
              <a:t> (Mia) </a:t>
            </a:r>
            <a:r>
              <a:rPr lang="en-GB" sz="2400" dirty="0" err="1"/>
              <a:t>oder</a:t>
            </a:r>
            <a:r>
              <a:rPr lang="en-GB" sz="2400" dirty="0"/>
              <a:t> </a:t>
            </a:r>
            <a:r>
              <a:rPr lang="en-GB" sz="2400" b="1" dirty="0"/>
              <a:t>W</a:t>
            </a:r>
            <a:r>
              <a:rPr lang="en-GB" sz="2400" dirty="0"/>
              <a:t> (Wolfgang).</a:t>
            </a:r>
          </a:p>
        </p:txBody>
      </p:sp>
      <p:sp>
        <p:nvSpPr>
          <p:cNvPr id="43" name="TextBox 42">
            <a:extLst>
              <a:ext uri="{FF2B5EF4-FFF2-40B4-BE49-F238E27FC236}">
                <a16:creationId xmlns:a16="http://schemas.microsoft.com/office/drawing/2014/main" id="{B64F5E2F-2D25-4692-B885-44F73A23AB50}"/>
              </a:ext>
            </a:extLst>
          </p:cNvPr>
          <p:cNvSpPr txBox="1"/>
          <p:nvPr/>
        </p:nvSpPr>
        <p:spPr>
          <a:xfrm>
            <a:off x="2543313" y="3448124"/>
            <a:ext cx="331305" cy="461665"/>
          </a:xfrm>
          <a:prstGeom prst="rect">
            <a:avLst/>
          </a:prstGeom>
          <a:noFill/>
        </p:spPr>
        <p:txBody>
          <a:bodyPr wrap="square" rtlCol="0">
            <a:spAutoFit/>
          </a:bodyPr>
          <a:lstStyle/>
          <a:p>
            <a:r>
              <a:rPr lang="en-GB" sz="2400" b="1" dirty="0"/>
              <a:t>1</a:t>
            </a:r>
          </a:p>
        </p:txBody>
      </p:sp>
      <p:sp>
        <p:nvSpPr>
          <p:cNvPr id="44" name="TextBox 43">
            <a:extLst>
              <a:ext uri="{FF2B5EF4-FFF2-40B4-BE49-F238E27FC236}">
                <a16:creationId xmlns:a16="http://schemas.microsoft.com/office/drawing/2014/main" id="{393DE25C-2EE7-45F1-B196-6A747AA75434}"/>
              </a:ext>
            </a:extLst>
          </p:cNvPr>
          <p:cNvSpPr txBox="1"/>
          <p:nvPr/>
        </p:nvSpPr>
        <p:spPr>
          <a:xfrm>
            <a:off x="4344819" y="3460116"/>
            <a:ext cx="331305" cy="461665"/>
          </a:xfrm>
          <a:prstGeom prst="rect">
            <a:avLst/>
          </a:prstGeom>
          <a:noFill/>
        </p:spPr>
        <p:txBody>
          <a:bodyPr wrap="square" rtlCol="0">
            <a:spAutoFit/>
          </a:bodyPr>
          <a:lstStyle/>
          <a:p>
            <a:r>
              <a:rPr lang="en-GB" sz="2400" b="1" dirty="0"/>
              <a:t>2</a:t>
            </a:r>
          </a:p>
        </p:txBody>
      </p:sp>
      <p:sp>
        <p:nvSpPr>
          <p:cNvPr id="45" name="TextBox 44">
            <a:extLst>
              <a:ext uri="{FF2B5EF4-FFF2-40B4-BE49-F238E27FC236}">
                <a16:creationId xmlns:a16="http://schemas.microsoft.com/office/drawing/2014/main" id="{8A34679F-304B-48BD-ADB9-55F49FC05482}"/>
              </a:ext>
            </a:extLst>
          </p:cNvPr>
          <p:cNvSpPr txBox="1"/>
          <p:nvPr/>
        </p:nvSpPr>
        <p:spPr>
          <a:xfrm>
            <a:off x="6273512" y="3461275"/>
            <a:ext cx="331305" cy="461665"/>
          </a:xfrm>
          <a:prstGeom prst="rect">
            <a:avLst/>
          </a:prstGeom>
          <a:noFill/>
        </p:spPr>
        <p:txBody>
          <a:bodyPr wrap="square" rtlCol="0">
            <a:spAutoFit/>
          </a:bodyPr>
          <a:lstStyle/>
          <a:p>
            <a:r>
              <a:rPr lang="en-GB" sz="2400" b="1" dirty="0"/>
              <a:t>3</a:t>
            </a:r>
          </a:p>
        </p:txBody>
      </p:sp>
      <p:sp>
        <p:nvSpPr>
          <p:cNvPr id="46" name="TextBox 45">
            <a:extLst>
              <a:ext uri="{FF2B5EF4-FFF2-40B4-BE49-F238E27FC236}">
                <a16:creationId xmlns:a16="http://schemas.microsoft.com/office/drawing/2014/main" id="{9591607E-C5F0-45FC-B75B-FBE791291D42}"/>
              </a:ext>
            </a:extLst>
          </p:cNvPr>
          <p:cNvSpPr txBox="1"/>
          <p:nvPr/>
        </p:nvSpPr>
        <p:spPr>
          <a:xfrm>
            <a:off x="8033307" y="3461275"/>
            <a:ext cx="331305" cy="461665"/>
          </a:xfrm>
          <a:prstGeom prst="rect">
            <a:avLst/>
          </a:prstGeom>
          <a:noFill/>
        </p:spPr>
        <p:txBody>
          <a:bodyPr wrap="square" rtlCol="0">
            <a:spAutoFit/>
          </a:bodyPr>
          <a:lstStyle/>
          <a:p>
            <a:r>
              <a:rPr lang="en-GB" sz="2400" b="1" dirty="0"/>
              <a:t>4</a:t>
            </a:r>
          </a:p>
        </p:txBody>
      </p:sp>
      <p:sp>
        <p:nvSpPr>
          <p:cNvPr id="47" name="TextBox 46">
            <a:extLst>
              <a:ext uri="{FF2B5EF4-FFF2-40B4-BE49-F238E27FC236}">
                <a16:creationId xmlns:a16="http://schemas.microsoft.com/office/drawing/2014/main" id="{4E4C4212-C68D-4C0B-814F-87012A1B47FE}"/>
              </a:ext>
            </a:extLst>
          </p:cNvPr>
          <p:cNvSpPr txBox="1"/>
          <p:nvPr/>
        </p:nvSpPr>
        <p:spPr>
          <a:xfrm>
            <a:off x="2617951" y="5352265"/>
            <a:ext cx="331305" cy="461665"/>
          </a:xfrm>
          <a:prstGeom prst="rect">
            <a:avLst/>
          </a:prstGeom>
          <a:noFill/>
        </p:spPr>
        <p:txBody>
          <a:bodyPr wrap="square" rtlCol="0">
            <a:spAutoFit/>
          </a:bodyPr>
          <a:lstStyle/>
          <a:p>
            <a:r>
              <a:rPr lang="en-GB" sz="2400" b="1" dirty="0"/>
              <a:t>5</a:t>
            </a:r>
          </a:p>
        </p:txBody>
      </p:sp>
      <p:sp>
        <p:nvSpPr>
          <p:cNvPr id="48" name="TextBox 47">
            <a:extLst>
              <a:ext uri="{FF2B5EF4-FFF2-40B4-BE49-F238E27FC236}">
                <a16:creationId xmlns:a16="http://schemas.microsoft.com/office/drawing/2014/main" id="{D504BE88-5709-4F7C-83ED-3A25BA1C1FCA}"/>
              </a:ext>
            </a:extLst>
          </p:cNvPr>
          <p:cNvSpPr txBox="1"/>
          <p:nvPr/>
        </p:nvSpPr>
        <p:spPr>
          <a:xfrm>
            <a:off x="4419457" y="5364257"/>
            <a:ext cx="331305" cy="461665"/>
          </a:xfrm>
          <a:prstGeom prst="rect">
            <a:avLst/>
          </a:prstGeom>
          <a:noFill/>
        </p:spPr>
        <p:txBody>
          <a:bodyPr wrap="square" rtlCol="0">
            <a:spAutoFit/>
          </a:bodyPr>
          <a:lstStyle/>
          <a:p>
            <a:r>
              <a:rPr lang="en-GB" sz="2400" b="1" dirty="0"/>
              <a:t>6</a:t>
            </a:r>
          </a:p>
        </p:txBody>
      </p:sp>
      <p:sp>
        <p:nvSpPr>
          <p:cNvPr id="49" name="TextBox 48">
            <a:extLst>
              <a:ext uri="{FF2B5EF4-FFF2-40B4-BE49-F238E27FC236}">
                <a16:creationId xmlns:a16="http://schemas.microsoft.com/office/drawing/2014/main" id="{96D13B53-2F89-4BDC-AFEA-6DDB7E928075}"/>
              </a:ext>
            </a:extLst>
          </p:cNvPr>
          <p:cNvSpPr txBox="1"/>
          <p:nvPr/>
        </p:nvSpPr>
        <p:spPr>
          <a:xfrm>
            <a:off x="6348150" y="5365416"/>
            <a:ext cx="331305" cy="461665"/>
          </a:xfrm>
          <a:prstGeom prst="rect">
            <a:avLst/>
          </a:prstGeom>
          <a:noFill/>
        </p:spPr>
        <p:txBody>
          <a:bodyPr wrap="square" rtlCol="0">
            <a:spAutoFit/>
          </a:bodyPr>
          <a:lstStyle/>
          <a:p>
            <a:r>
              <a:rPr lang="en-GB" sz="2400" b="1" dirty="0"/>
              <a:t>7</a:t>
            </a:r>
          </a:p>
        </p:txBody>
      </p:sp>
      <p:sp>
        <p:nvSpPr>
          <p:cNvPr id="50" name="TextBox 49">
            <a:extLst>
              <a:ext uri="{FF2B5EF4-FFF2-40B4-BE49-F238E27FC236}">
                <a16:creationId xmlns:a16="http://schemas.microsoft.com/office/drawing/2014/main" id="{94B9625E-C63D-4A57-986A-B13BA7DC1234}"/>
              </a:ext>
            </a:extLst>
          </p:cNvPr>
          <p:cNvSpPr txBox="1"/>
          <p:nvPr/>
        </p:nvSpPr>
        <p:spPr>
          <a:xfrm>
            <a:off x="8107945" y="5365416"/>
            <a:ext cx="331305" cy="461665"/>
          </a:xfrm>
          <a:prstGeom prst="rect">
            <a:avLst/>
          </a:prstGeom>
          <a:noFill/>
        </p:spPr>
        <p:txBody>
          <a:bodyPr wrap="square" rtlCol="0">
            <a:spAutoFit/>
          </a:bodyPr>
          <a:lstStyle/>
          <a:p>
            <a:r>
              <a:rPr lang="en-GB" sz="2400" b="1" dirty="0"/>
              <a:t>8</a:t>
            </a:r>
          </a:p>
        </p:txBody>
      </p:sp>
    </p:spTree>
    <p:extLst>
      <p:ext uri="{BB962C8B-B14F-4D97-AF65-F5344CB8AC3E}">
        <p14:creationId xmlns:p14="http://schemas.microsoft.com/office/powerpoint/2010/main" val="288771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Teacher">
            <a:extLst>
              <a:ext uri="{FF2B5EF4-FFF2-40B4-BE49-F238E27FC236}">
                <a16:creationId xmlns:a16="http://schemas.microsoft.com/office/drawing/2014/main" id="{8D131331-6723-44E2-84CF-CE9129AECC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21" y="818677"/>
            <a:ext cx="914400" cy="914400"/>
          </a:xfrm>
          <a:prstGeom prst="rect">
            <a:avLst/>
          </a:prstGeom>
        </p:spPr>
      </p:pic>
      <p:sp>
        <p:nvSpPr>
          <p:cNvPr id="10" name="Right Triangle 9"/>
          <p:cNvSpPr/>
          <p:nvPr/>
        </p:nvSpPr>
        <p:spPr>
          <a:xfrm>
            <a:off x="9574349" y="3423799"/>
            <a:ext cx="480911" cy="457200"/>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 y="213557"/>
            <a:ext cx="2292626" cy="647577"/>
          </a:xfrm>
        </p:spPr>
        <p:txBody>
          <a:bodyPr>
            <a:normAutofit/>
          </a:bodyPr>
          <a:lstStyle/>
          <a:p>
            <a:r>
              <a:rPr lang="en-GB" sz="2800" b="1" dirty="0" err="1">
                <a:solidFill>
                  <a:schemeClr val="bg1"/>
                </a:solidFill>
              </a:rPr>
              <a:t>Antworten</a:t>
            </a: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TextBox 5"/>
          <p:cNvSpPr txBox="1"/>
          <p:nvPr/>
        </p:nvSpPr>
        <p:spPr>
          <a:xfrm>
            <a:off x="3682840" y="231955"/>
            <a:ext cx="6610890" cy="430887"/>
          </a:xfrm>
          <a:prstGeom prst="rect">
            <a:avLst/>
          </a:prstGeom>
          <a:noFill/>
        </p:spPr>
        <p:txBody>
          <a:bodyPr wrap="square" rtlCol="0">
            <a:spAutoFit/>
          </a:bodyPr>
          <a:lstStyle/>
          <a:p>
            <a:r>
              <a:rPr lang="en-GB" sz="2200" dirty="0"/>
              <a:t>Mia und </a:t>
            </a:r>
            <a:r>
              <a:rPr lang="en-GB" sz="2200" dirty="0" err="1"/>
              <a:t>Oma</a:t>
            </a:r>
            <a:r>
              <a:rPr lang="en-GB" sz="2200" dirty="0"/>
              <a:t> </a:t>
            </a:r>
            <a:r>
              <a:rPr lang="en-GB" sz="2200" dirty="0" err="1"/>
              <a:t>telefonieren</a:t>
            </a:r>
            <a:r>
              <a:rPr lang="en-GB" sz="2200" dirty="0"/>
              <a:t>. Oma hat </a:t>
            </a:r>
            <a:r>
              <a:rPr lang="en-GB" sz="2200" dirty="0" err="1"/>
              <a:t>Fragen</a:t>
            </a:r>
            <a:r>
              <a:rPr lang="en-GB" sz="2200" dirty="0"/>
              <a:t>. </a:t>
            </a:r>
          </a:p>
        </p:txBody>
      </p:sp>
      <p:pic>
        <p:nvPicPr>
          <p:cNvPr id="8" name="Picture 7"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sp>
        <p:nvSpPr>
          <p:cNvPr id="11" name="Right Triangle 10"/>
          <p:cNvSpPr/>
          <p:nvPr/>
        </p:nvSpPr>
        <p:spPr>
          <a:xfrm rot="10800000">
            <a:off x="1692698" y="4412620"/>
            <a:ext cx="480911" cy="457200"/>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2173609" y="2145134"/>
            <a:ext cx="7829123" cy="3781808"/>
            <a:chOff x="1751949" y="2389741"/>
            <a:chExt cx="8124755" cy="3781808"/>
          </a:xfrm>
        </p:grpSpPr>
        <p:sp>
          <p:nvSpPr>
            <p:cNvPr id="13" name="Rounded Rectangle 12"/>
            <p:cNvSpPr/>
            <p:nvPr/>
          </p:nvSpPr>
          <p:spPr>
            <a:xfrm>
              <a:off x="1751949" y="2389741"/>
              <a:ext cx="7668716" cy="3781808"/>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755399" y="2909719"/>
              <a:ext cx="8121305" cy="2192108"/>
              <a:chOff x="1755399" y="2829447"/>
              <a:chExt cx="8121305" cy="2192108"/>
            </a:xfrm>
          </p:grpSpPr>
          <p:cxnSp>
            <p:nvCxnSpPr>
              <p:cNvPr id="15" name="Straight Connector 14"/>
              <p:cNvCxnSpPr/>
              <p:nvPr/>
            </p:nvCxnSpPr>
            <p:spPr>
              <a:xfrm>
                <a:off x="9876704" y="2829447"/>
                <a:ext cx="0" cy="43560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755399" y="4585955"/>
                <a:ext cx="0" cy="43560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grpSp>
      </p:grpSp>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148036" y="2421911"/>
            <a:ext cx="1325269" cy="1026213"/>
          </a:xfrm>
          <a:prstGeom prst="rect">
            <a:avLst/>
          </a:prstGeom>
        </p:spPr>
      </p:pic>
      <p:grpSp>
        <p:nvGrpSpPr>
          <p:cNvPr id="18" name="Group 17">
            <a:extLst>
              <a:ext uri="{FF2B5EF4-FFF2-40B4-BE49-F238E27FC236}">
                <a16:creationId xmlns:a16="http://schemas.microsoft.com/office/drawing/2014/main" id="{2FD79CED-AEED-4C43-9136-0091CD2E42C4}"/>
              </a:ext>
            </a:extLst>
          </p:cNvPr>
          <p:cNvGrpSpPr/>
          <p:nvPr/>
        </p:nvGrpSpPr>
        <p:grpSpPr>
          <a:xfrm>
            <a:off x="3831997" y="2450292"/>
            <a:ext cx="1175594" cy="869939"/>
            <a:chOff x="10181631" y="1451097"/>
            <a:chExt cx="1175594" cy="869939"/>
          </a:xfrm>
        </p:grpSpPr>
        <p:pic>
          <p:nvPicPr>
            <p:cNvPr id="19" name="Picture 18">
              <a:extLst>
                <a:ext uri="{FF2B5EF4-FFF2-40B4-BE49-F238E27FC236}">
                  <a16:creationId xmlns:a16="http://schemas.microsoft.com/office/drawing/2014/main" id="{58A26FEF-4A7A-43FE-B20F-77971326CEC3}"/>
                </a:ext>
              </a:extLst>
            </p:cNvPr>
            <p:cNvPicPr>
              <a:picLocks noChangeAspect="1"/>
            </p:cNvPicPr>
            <p:nvPr/>
          </p:nvPicPr>
          <p:blipFill>
            <a:blip r:embed="rId9"/>
            <a:stretch>
              <a:fillRect/>
            </a:stretch>
          </p:blipFill>
          <p:spPr>
            <a:xfrm>
              <a:off x="10181631" y="1451097"/>
              <a:ext cx="1175594" cy="869939"/>
            </a:xfrm>
            <a:prstGeom prst="rect">
              <a:avLst/>
            </a:prstGeom>
          </p:spPr>
        </p:pic>
        <p:pic>
          <p:nvPicPr>
            <p:cNvPr id="20" name="Picture 19">
              <a:extLst>
                <a:ext uri="{FF2B5EF4-FFF2-40B4-BE49-F238E27FC236}">
                  <a16:creationId xmlns:a16="http://schemas.microsoft.com/office/drawing/2014/main" id="{F413B4B1-8217-4E13-8F66-905043CCD598}"/>
                </a:ext>
              </a:extLst>
            </p:cNvPr>
            <p:cNvPicPr>
              <a:picLocks noChangeAspect="1"/>
            </p:cNvPicPr>
            <p:nvPr/>
          </p:nvPicPr>
          <p:blipFill>
            <a:blip r:embed="rId10"/>
            <a:stretch>
              <a:fillRect/>
            </a:stretch>
          </p:blipFill>
          <p:spPr>
            <a:xfrm>
              <a:off x="10789465" y="1605572"/>
              <a:ext cx="354258" cy="196023"/>
            </a:xfrm>
            <a:prstGeom prst="rect">
              <a:avLst/>
            </a:prstGeom>
          </p:spPr>
        </p:pic>
      </p:grpSp>
      <p:pic>
        <p:nvPicPr>
          <p:cNvPr id="21" name="Picture 20">
            <a:extLst>
              <a:ext uri="{FF2B5EF4-FFF2-40B4-BE49-F238E27FC236}">
                <a16:creationId xmlns:a16="http://schemas.microsoft.com/office/drawing/2014/main" id="{6E1BB51A-0DF2-4CA2-A36F-98B81A991866}"/>
              </a:ext>
            </a:extLst>
          </p:cNvPr>
          <p:cNvPicPr>
            <a:picLocks noChangeAspect="1"/>
          </p:cNvPicPr>
          <p:nvPr/>
        </p:nvPicPr>
        <p:blipFill>
          <a:blip r:embed="rId11"/>
          <a:stretch>
            <a:fillRect/>
          </a:stretch>
        </p:blipFill>
        <p:spPr>
          <a:xfrm>
            <a:off x="5745788" y="2423219"/>
            <a:ext cx="1241061" cy="910111"/>
          </a:xfrm>
          <a:prstGeom prst="rect">
            <a:avLst/>
          </a:prstGeom>
        </p:spPr>
      </p:pic>
      <p:pic>
        <p:nvPicPr>
          <p:cNvPr id="22" name="Picture 21">
            <a:extLst>
              <a:ext uri="{FF2B5EF4-FFF2-40B4-BE49-F238E27FC236}">
                <a16:creationId xmlns:a16="http://schemas.microsoft.com/office/drawing/2014/main" id="{255C4ADE-75E0-4472-B88B-E82965B33C49}"/>
              </a:ext>
            </a:extLst>
          </p:cNvPr>
          <p:cNvPicPr>
            <a:picLocks noChangeAspect="1"/>
          </p:cNvPicPr>
          <p:nvPr/>
        </p:nvPicPr>
        <p:blipFill>
          <a:blip r:embed="rId12"/>
          <a:stretch>
            <a:fillRect/>
          </a:stretch>
        </p:blipFill>
        <p:spPr>
          <a:xfrm>
            <a:off x="7653793" y="2422065"/>
            <a:ext cx="1328214" cy="892849"/>
          </a:xfrm>
          <a:prstGeom prst="rect">
            <a:avLst/>
          </a:prstGeom>
        </p:spPr>
      </p:pic>
      <p:graphicFrame>
        <p:nvGraphicFramePr>
          <p:cNvPr id="23" name="Object 22"/>
          <p:cNvGraphicFramePr>
            <a:graphicFrameLocks noChangeAspect="1"/>
          </p:cNvGraphicFramePr>
          <p:nvPr/>
        </p:nvGraphicFramePr>
        <p:xfrm>
          <a:off x="2412105" y="4184883"/>
          <a:ext cx="1080913" cy="1057044"/>
        </p:xfrm>
        <a:graphic>
          <a:graphicData uri="http://schemas.openxmlformats.org/presentationml/2006/ole">
            <mc:AlternateContent xmlns:mc="http://schemas.openxmlformats.org/markup-compatibility/2006">
              <mc:Choice xmlns:v="urn:schemas-microsoft-com:vml" Requires="v">
                <p:oleObj spid="_x0000_s3095" name="Bitmap Image" r:id="rId13" imgW="3019320" imgH="2952720" progId="Paint.Picture">
                  <p:embed/>
                </p:oleObj>
              </mc:Choice>
              <mc:Fallback>
                <p:oleObj name="Bitmap Image" r:id="rId13" imgW="3019320" imgH="2952720" progId="Paint.Picture">
                  <p:embed/>
                  <p:pic>
                    <p:nvPicPr>
                      <p:cNvPr id="23" name="Object 22"/>
                      <p:cNvPicPr/>
                      <p:nvPr/>
                    </p:nvPicPr>
                    <p:blipFill>
                      <a:blip r:embed="rId14"/>
                      <a:stretch>
                        <a:fillRect/>
                      </a:stretch>
                    </p:blipFill>
                    <p:spPr>
                      <a:xfrm>
                        <a:off x="2412105" y="4184883"/>
                        <a:ext cx="1080913" cy="1057044"/>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E2F89B03-DA13-484D-94BC-D994DA461F4F}"/>
              </a:ext>
            </a:extLst>
          </p:cNvPr>
          <p:cNvPicPr>
            <a:picLocks noChangeAspect="1"/>
          </p:cNvPicPr>
          <p:nvPr/>
        </p:nvPicPr>
        <p:blipFill>
          <a:blip r:embed="rId15"/>
          <a:stretch>
            <a:fillRect/>
          </a:stretch>
        </p:blipFill>
        <p:spPr>
          <a:xfrm>
            <a:off x="7826566" y="4219330"/>
            <a:ext cx="1270349" cy="914651"/>
          </a:xfrm>
          <a:prstGeom prst="rect">
            <a:avLst/>
          </a:prstGeom>
        </p:spPr>
      </p:pic>
      <p:pic>
        <p:nvPicPr>
          <p:cNvPr id="25"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3311" y="4334653"/>
            <a:ext cx="1244585" cy="6990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A652EB6-0783-4D5C-9349-94996368623F}"/>
              </a:ext>
            </a:extLst>
          </p:cNvPr>
          <p:cNvPicPr>
            <a:picLocks noChangeAspect="1"/>
          </p:cNvPicPr>
          <p:nvPr/>
        </p:nvPicPr>
        <p:blipFill>
          <a:blip r:embed="rId17"/>
          <a:stretch>
            <a:fillRect/>
          </a:stretch>
        </p:blipFill>
        <p:spPr>
          <a:xfrm>
            <a:off x="6179628" y="4227942"/>
            <a:ext cx="1127195" cy="1010169"/>
          </a:xfrm>
          <a:prstGeom prst="rect">
            <a:avLst/>
          </a:prstGeom>
        </p:spPr>
      </p:pic>
      <p:grpSp>
        <p:nvGrpSpPr>
          <p:cNvPr id="27" name="Group 26"/>
          <p:cNvGrpSpPr/>
          <p:nvPr/>
        </p:nvGrpSpPr>
        <p:grpSpPr>
          <a:xfrm>
            <a:off x="3007469" y="3490067"/>
            <a:ext cx="5926861" cy="371240"/>
            <a:chOff x="3017520" y="3357997"/>
            <a:chExt cx="5926861" cy="371240"/>
          </a:xfrm>
        </p:grpSpPr>
        <p:sp>
          <p:nvSpPr>
            <p:cNvPr id="28" name="TextBox 27"/>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29" name="TextBox 28"/>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30" name="TextBox 29"/>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31" name="TextBox 30"/>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grpSp>
        <p:nvGrpSpPr>
          <p:cNvPr id="32" name="Group 31"/>
          <p:cNvGrpSpPr/>
          <p:nvPr/>
        </p:nvGrpSpPr>
        <p:grpSpPr>
          <a:xfrm>
            <a:off x="3007469" y="5416596"/>
            <a:ext cx="5926861" cy="371240"/>
            <a:chOff x="3017520" y="3357997"/>
            <a:chExt cx="5926861" cy="371240"/>
          </a:xfrm>
        </p:grpSpPr>
        <p:sp>
          <p:nvSpPr>
            <p:cNvPr id="33" name="TextBox 32"/>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34" name="TextBox 33"/>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35" name="TextBox 34"/>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36" name="TextBox 35"/>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pic>
        <p:nvPicPr>
          <p:cNvPr id="38" name="Picture 37"/>
          <p:cNvPicPr>
            <a:picLocks noChangeAspect="1"/>
          </p:cNvPicPr>
          <p:nvPr/>
        </p:nvPicPr>
        <p:blipFill>
          <a:blip r:embed="rId18"/>
          <a:stretch>
            <a:fillRect/>
          </a:stretch>
        </p:blipFill>
        <p:spPr>
          <a:xfrm>
            <a:off x="4013452" y="4227942"/>
            <a:ext cx="852758" cy="977965"/>
          </a:xfrm>
          <a:prstGeom prst="rect">
            <a:avLst/>
          </a:prstGeom>
        </p:spPr>
      </p:pic>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93433" y="2892613"/>
            <a:ext cx="1769262" cy="3049991"/>
          </a:xfrm>
          <a:prstGeom prst="rect">
            <a:avLst/>
          </a:prstGeom>
        </p:spPr>
      </p:pic>
      <p:cxnSp>
        <p:nvCxnSpPr>
          <p:cNvPr id="40" name="Straight Connector 39">
            <a:extLst>
              <a:ext uri="{FF2B5EF4-FFF2-40B4-BE49-F238E27FC236}">
                <a16:creationId xmlns:a16="http://schemas.microsoft.com/office/drawing/2014/main" id="{23F02AB8-42D1-4142-8BF3-1D94E11B00E8}"/>
              </a:ext>
            </a:extLst>
          </p:cNvPr>
          <p:cNvCxnSpPr/>
          <p:nvPr/>
        </p:nvCxnSpPr>
        <p:spPr>
          <a:xfrm>
            <a:off x="9571448" y="3423799"/>
            <a:ext cx="0" cy="435600"/>
          </a:xfrm>
          <a:prstGeom prst="line">
            <a:avLst/>
          </a:prstGeom>
          <a:ln>
            <a:solidFill>
              <a:schemeClr val="bg2"/>
            </a:solidFill>
          </a:ln>
        </p:spPr>
        <p:style>
          <a:lnRef idx="3">
            <a:schemeClr val="dk1"/>
          </a:lnRef>
          <a:fillRef idx="0">
            <a:schemeClr val="dk1"/>
          </a:fillRef>
          <a:effectRef idx="2">
            <a:schemeClr val="dk1"/>
          </a:effectRef>
          <a:fontRef idx="minor">
            <a:schemeClr val="tx1"/>
          </a:fontRef>
        </p:style>
      </p:cxnSp>
      <p:sp>
        <p:nvSpPr>
          <p:cNvPr id="41" name="Speech Bubble: Rectangle with Corners Rounded 40">
            <a:hlinkClick r:id="" action="ppaction://noaction">
              <a:snd r:embed="rId20" name="T1_W6F_4.1.wav"/>
            </a:hlinkClick>
            <a:extLst>
              <a:ext uri="{FF2B5EF4-FFF2-40B4-BE49-F238E27FC236}">
                <a16:creationId xmlns:a16="http://schemas.microsoft.com/office/drawing/2014/main" id="{084E7D2A-BB0C-4CB5-80C6-D4BC454B4BEF}"/>
              </a:ext>
            </a:extLst>
          </p:cNvPr>
          <p:cNvSpPr/>
          <p:nvPr/>
        </p:nvSpPr>
        <p:spPr>
          <a:xfrm>
            <a:off x="954001" y="986535"/>
            <a:ext cx="8218358" cy="518040"/>
          </a:xfrm>
          <a:prstGeom prst="wedgeRoundRectCallout">
            <a:avLst>
              <a:gd name="adj1" fmla="val -53289"/>
              <a:gd name="adj2" fmla="val -1125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Wer</a:t>
            </a:r>
            <a:r>
              <a:rPr lang="en-GB" sz="2400" dirty="0"/>
              <a:t> </a:t>
            </a:r>
            <a:r>
              <a:rPr lang="en-GB" sz="2400" dirty="0" err="1"/>
              <a:t>macht</a:t>
            </a:r>
            <a:r>
              <a:rPr lang="en-GB" sz="2400" dirty="0"/>
              <a:t> was? </a:t>
            </a:r>
            <a:r>
              <a:rPr lang="en-GB" sz="2400" dirty="0" err="1"/>
              <a:t>Schreib</a:t>
            </a:r>
            <a:r>
              <a:rPr lang="en-GB" sz="2400" dirty="0"/>
              <a:t> </a:t>
            </a:r>
            <a:r>
              <a:rPr lang="en-GB" sz="2400" b="1" dirty="0"/>
              <a:t>M</a:t>
            </a:r>
            <a:r>
              <a:rPr lang="en-GB" sz="2400" dirty="0"/>
              <a:t> (Mia) </a:t>
            </a:r>
            <a:r>
              <a:rPr lang="en-GB" sz="2400" dirty="0" err="1"/>
              <a:t>oder</a:t>
            </a:r>
            <a:r>
              <a:rPr lang="en-GB" sz="2400" dirty="0"/>
              <a:t> </a:t>
            </a:r>
            <a:r>
              <a:rPr lang="en-GB" sz="2400" b="1" dirty="0"/>
              <a:t>W</a:t>
            </a:r>
            <a:r>
              <a:rPr lang="en-GB" sz="2400" dirty="0"/>
              <a:t> (Wolfgang).</a:t>
            </a:r>
          </a:p>
        </p:txBody>
      </p:sp>
      <p:sp>
        <p:nvSpPr>
          <p:cNvPr id="43" name="TextBox 42">
            <a:extLst>
              <a:ext uri="{FF2B5EF4-FFF2-40B4-BE49-F238E27FC236}">
                <a16:creationId xmlns:a16="http://schemas.microsoft.com/office/drawing/2014/main" id="{B64F5E2F-2D25-4692-B885-44F73A23AB50}"/>
              </a:ext>
            </a:extLst>
          </p:cNvPr>
          <p:cNvSpPr txBox="1"/>
          <p:nvPr/>
        </p:nvSpPr>
        <p:spPr>
          <a:xfrm>
            <a:off x="2543313" y="3448124"/>
            <a:ext cx="331305" cy="461665"/>
          </a:xfrm>
          <a:prstGeom prst="rect">
            <a:avLst/>
          </a:prstGeom>
          <a:noFill/>
        </p:spPr>
        <p:txBody>
          <a:bodyPr wrap="square" rtlCol="0">
            <a:spAutoFit/>
          </a:bodyPr>
          <a:lstStyle/>
          <a:p>
            <a:r>
              <a:rPr lang="en-GB" sz="2400" b="1" dirty="0"/>
              <a:t>1</a:t>
            </a:r>
          </a:p>
        </p:txBody>
      </p:sp>
      <p:sp>
        <p:nvSpPr>
          <p:cNvPr id="44" name="TextBox 43">
            <a:extLst>
              <a:ext uri="{FF2B5EF4-FFF2-40B4-BE49-F238E27FC236}">
                <a16:creationId xmlns:a16="http://schemas.microsoft.com/office/drawing/2014/main" id="{393DE25C-2EE7-45F1-B196-6A747AA75434}"/>
              </a:ext>
            </a:extLst>
          </p:cNvPr>
          <p:cNvSpPr txBox="1"/>
          <p:nvPr/>
        </p:nvSpPr>
        <p:spPr>
          <a:xfrm>
            <a:off x="4344819" y="3460116"/>
            <a:ext cx="331305" cy="461665"/>
          </a:xfrm>
          <a:prstGeom prst="rect">
            <a:avLst/>
          </a:prstGeom>
          <a:noFill/>
        </p:spPr>
        <p:txBody>
          <a:bodyPr wrap="square" rtlCol="0">
            <a:spAutoFit/>
          </a:bodyPr>
          <a:lstStyle/>
          <a:p>
            <a:r>
              <a:rPr lang="en-GB" sz="2400" b="1" dirty="0"/>
              <a:t>2</a:t>
            </a:r>
          </a:p>
        </p:txBody>
      </p:sp>
      <p:sp>
        <p:nvSpPr>
          <p:cNvPr id="45" name="TextBox 44">
            <a:extLst>
              <a:ext uri="{FF2B5EF4-FFF2-40B4-BE49-F238E27FC236}">
                <a16:creationId xmlns:a16="http://schemas.microsoft.com/office/drawing/2014/main" id="{8A34679F-304B-48BD-ADB9-55F49FC05482}"/>
              </a:ext>
            </a:extLst>
          </p:cNvPr>
          <p:cNvSpPr txBox="1"/>
          <p:nvPr/>
        </p:nvSpPr>
        <p:spPr>
          <a:xfrm>
            <a:off x="6273512" y="3461275"/>
            <a:ext cx="331305" cy="461665"/>
          </a:xfrm>
          <a:prstGeom prst="rect">
            <a:avLst/>
          </a:prstGeom>
          <a:noFill/>
        </p:spPr>
        <p:txBody>
          <a:bodyPr wrap="square" rtlCol="0">
            <a:spAutoFit/>
          </a:bodyPr>
          <a:lstStyle/>
          <a:p>
            <a:r>
              <a:rPr lang="en-GB" sz="2400" b="1" dirty="0"/>
              <a:t>3</a:t>
            </a:r>
          </a:p>
        </p:txBody>
      </p:sp>
      <p:sp>
        <p:nvSpPr>
          <p:cNvPr id="46" name="TextBox 45">
            <a:extLst>
              <a:ext uri="{FF2B5EF4-FFF2-40B4-BE49-F238E27FC236}">
                <a16:creationId xmlns:a16="http://schemas.microsoft.com/office/drawing/2014/main" id="{9591607E-C5F0-45FC-B75B-FBE791291D42}"/>
              </a:ext>
            </a:extLst>
          </p:cNvPr>
          <p:cNvSpPr txBox="1"/>
          <p:nvPr/>
        </p:nvSpPr>
        <p:spPr>
          <a:xfrm>
            <a:off x="8033307" y="3461275"/>
            <a:ext cx="331305" cy="461665"/>
          </a:xfrm>
          <a:prstGeom prst="rect">
            <a:avLst/>
          </a:prstGeom>
          <a:noFill/>
        </p:spPr>
        <p:txBody>
          <a:bodyPr wrap="square" rtlCol="0">
            <a:spAutoFit/>
          </a:bodyPr>
          <a:lstStyle/>
          <a:p>
            <a:r>
              <a:rPr lang="en-GB" sz="2400" b="1" dirty="0"/>
              <a:t>4</a:t>
            </a:r>
          </a:p>
        </p:txBody>
      </p:sp>
      <p:sp>
        <p:nvSpPr>
          <p:cNvPr id="47" name="TextBox 46">
            <a:extLst>
              <a:ext uri="{FF2B5EF4-FFF2-40B4-BE49-F238E27FC236}">
                <a16:creationId xmlns:a16="http://schemas.microsoft.com/office/drawing/2014/main" id="{4E4C4212-C68D-4C0B-814F-87012A1B47FE}"/>
              </a:ext>
            </a:extLst>
          </p:cNvPr>
          <p:cNvSpPr txBox="1"/>
          <p:nvPr/>
        </p:nvSpPr>
        <p:spPr>
          <a:xfrm>
            <a:off x="2617951" y="5352265"/>
            <a:ext cx="331305" cy="461665"/>
          </a:xfrm>
          <a:prstGeom prst="rect">
            <a:avLst/>
          </a:prstGeom>
          <a:noFill/>
        </p:spPr>
        <p:txBody>
          <a:bodyPr wrap="square" rtlCol="0">
            <a:spAutoFit/>
          </a:bodyPr>
          <a:lstStyle/>
          <a:p>
            <a:r>
              <a:rPr lang="en-GB" sz="2400" b="1" dirty="0"/>
              <a:t>5</a:t>
            </a:r>
          </a:p>
        </p:txBody>
      </p:sp>
      <p:sp>
        <p:nvSpPr>
          <p:cNvPr id="48" name="TextBox 47">
            <a:extLst>
              <a:ext uri="{FF2B5EF4-FFF2-40B4-BE49-F238E27FC236}">
                <a16:creationId xmlns:a16="http://schemas.microsoft.com/office/drawing/2014/main" id="{D504BE88-5709-4F7C-83ED-3A25BA1C1FCA}"/>
              </a:ext>
            </a:extLst>
          </p:cNvPr>
          <p:cNvSpPr txBox="1"/>
          <p:nvPr/>
        </p:nvSpPr>
        <p:spPr>
          <a:xfrm>
            <a:off x="4419457" y="5364257"/>
            <a:ext cx="331305" cy="461665"/>
          </a:xfrm>
          <a:prstGeom prst="rect">
            <a:avLst/>
          </a:prstGeom>
          <a:noFill/>
        </p:spPr>
        <p:txBody>
          <a:bodyPr wrap="square" rtlCol="0">
            <a:spAutoFit/>
          </a:bodyPr>
          <a:lstStyle/>
          <a:p>
            <a:r>
              <a:rPr lang="en-GB" sz="2400" b="1" dirty="0"/>
              <a:t>6</a:t>
            </a:r>
          </a:p>
        </p:txBody>
      </p:sp>
      <p:sp>
        <p:nvSpPr>
          <p:cNvPr id="49" name="TextBox 48">
            <a:extLst>
              <a:ext uri="{FF2B5EF4-FFF2-40B4-BE49-F238E27FC236}">
                <a16:creationId xmlns:a16="http://schemas.microsoft.com/office/drawing/2014/main" id="{96D13B53-2F89-4BDC-AFEA-6DDB7E928075}"/>
              </a:ext>
            </a:extLst>
          </p:cNvPr>
          <p:cNvSpPr txBox="1"/>
          <p:nvPr/>
        </p:nvSpPr>
        <p:spPr>
          <a:xfrm>
            <a:off x="6348150" y="5365416"/>
            <a:ext cx="331305" cy="461665"/>
          </a:xfrm>
          <a:prstGeom prst="rect">
            <a:avLst/>
          </a:prstGeom>
          <a:noFill/>
        </p:spPr>
        <p:txBody>
          <a:bodyPr wrap="square" rtlCol="0">
            <a:spAutoFit/>
          </a:bodyPr>
          <a:lstStyle/>
          <a:p>
            <a:r>
              <a:rPr lang="en-GB" sz="2400" b="1" dirty="0"/>
              <a:t>7</a:t>
            </a:r>
          </a:p>
        </p:txBody>
      </p:sp>
      <p:sp>
        <p:nvSpPr>
          <p:cNvPr id="50" name="TextBox 49">
            <a:extLst>
              <a:ext uri="{FF2B5EF4-FFF2-40B4-BE49-F238E27FC236}">
                <a16:creationId xmlns:a16="http://schemas.microsoft.com/office/drawing/2014/main" id="{94B9625E-C63D-4A57-986A-B13BA7DC1234}"/>
              </a:ext>
            </a:extLst>
          </p:cNvPr>
          <p:cNvSpPr txBox="1"/>
          <p:nvPr/>
        </p:nvSpPr>
        <p:spPr>
          <a:xfrm>
            <a:off x="8107945" y="5365416"/>
            <a:ext cx="331305" cy="461665"/>
          </a:xfrm>
          <a:prstGeom prst="rect">
            <a:avLst/>
          </a:prstGeom>
          <a:noFill/>
        </p:spPr>
        <p:txBody>
          <a:bodyPr wrap="square" rtlCol="0">
            <a:spAutoFit/>
          </a:bodyPr>
          <a:lstStyle/>
          <a:p>
            <a:r>
              <a:rPr lang="en-GB" sz="2400" b="1" dirty="0"/>
              <a:t>8</a:t>
            </a:r>
          </a:p>
        </p:txBody>
      </p:sp>
      <p:sp>
        <p:nvSpPr>
          <p:cNvPr id="51" name="Action Button: Sound 50">
            <a:hlinkClick r:id="" action="ppaction://noaction" highlightClick="1">
              <a:snd r:embed="rId21" name="1.2.4 listening A - names (new habe).wav"/>
            </a:hlinkClick>
            <a:extLst>
              <a:ext uri="{FF2B5EF4-FFF2-40B4-BE49-F238E27FC236}">
                <a16:creationId xmlns:a16="http://schemas.microsoft.com/office/drawing/2014/main" id="{7ED6DCAD-10BF-4853-AE65-DA91316F9F52}"/>
              </a:ext>
            </a:extLst>
          </p:cNvPr>
          <p:cNvSpPr/>
          <p:nvPr/>
        </p:nvSpPr>
        <p:spPr>
          <a:xfrm>
            <a:off x="571343" y="1955398"/>
            <a:ext cx="684216" cy="604630"/>
          </a:xfrm>
          <a:prstGeom prst="actionButtonSound">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89A13F18-B27F-4978-87E7-298FEC5A2EE2}"/>
              </a:ext>
            </a:extLst>
          </p:cNvPr>
          <p:cNvSpPr txBox="1"/>
          <p:nvPr/>
        </p:nvSpPr>
        <p:spPr>
          <a:xfrm>
            <a:off x="3024482" y="3478949"/>
            <a:ext cx="405990" cy="400110"/>
          </a:xfrm>
          <a:prstGeom prst="rect">
            <a:avLst/>
          </a:prstGeom>
          <a:noFill/>
          <a:ln>
            <a:noFill/>
          </a:ln>
        </p:spPr>
        <p:txBody>
          <a:bodyPr wrap="square" rtlCol="0">
            <a:spAutoFit/>
          </a:bodyPr>
          <a:lstStyle/>
          <a:p>
            <a:pPr algn="ctr"/>
            <a:r>
              <a:rPr lang="en-GB" sz="2000" b="1" dirty="0">
                <a:solidFill>
                  <a:srgbClr val="FF0000"/>
                </a:solidFill>
              </a:rPr>
              <a:t>W</a:t>
            </a:r>
          </a:p>
        </p:txBody>
      </p:sp>
      <p:sp>
        <p:nvSpPr>
          <p:cNvPr id="53" name="TextBox 52">
            <a:extLst>
              <a:ext uri="{FF2B5EF4-FFF2-40B4-BE49-F238E27FC236}">
                <a16:creationId xmlns:a16="http://schemas.microsoft.com/office/drawing/2014/main" id="{2A6851CC-1E14-4039-A4E4-4A45C229A54E}"/>
              </a:ext>
            </a:extLst>
          </p:cNvPr>
          <p:cNvSpPr txBox="1"/>
          <p:nvPr/>
        </p:nvSpPr>
        <p:spPr>
          <a:xfrm>
            <a:off x="4855263" y="3482688"/>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54" name="TextBox 53">
            <a:extLst>
              <a:ext uri="{FF2B5EF4-FFF2-40B4-BE49-F238E27FC236}">
                <a16:creationId xmlns:a16="http://schemas.microsoft.com/office/drawing/2014/main" id="{CD454B40-3C48-497D-B892-5DE6CE9AC414}"/>
              </a:ext>
            </a:extLst>
          </p:cNvPr>
          <p:cNvSpPr txBox="1"/>
          <p:nvPr/>
        </p:nvSpPr>
        <p:spPr>
          <a:xfrm>
            <a:off x="6679289" y="3489303"/>
            <a:ext cx="405990" cy="400110"/>
          </a:xfrm>
          <a:prstGeom prst="rect">
            <a:avLst/>
          </a:prstGeom>
          <a:noFill/>
          <a:ln>
            <a:noFill/>
          </a:ln>
        </p:spPr>
        <p:txBody>
          <a:bodyPr wrap="square" rtlCol="0">
            <a:spAutoFit/>
          </a:bodyPr>
          <a:lstStyle/>
          <a:p>
            <a:pPr algn="ctr"/>
            <a:r>
              <a:rPr lang="en-GB" sz="2000" b="1" dirty="0">
                <a:solidFill>
                  <a:srgbClr val="FF0000"/>
                </a:solidFill>
              </a:rPr>
              <a:t>W</a:t>
            </a:r>
          </a:p>
        </p:txBody>
      </p:sp>
      <p:sp>
        <p:nvSpPr>
          <p:cNvPr id="55" name="TextBox 54">
            <a:extLst>
              <a:ext uri="{FF2B5EF4-FFF2-40B4-BE49-F238E27FC236}">
                <a16:creationId xmlns:a16="http://schemas.microsoft.com/office/drawing/2014/main" id="{EA7FAF55-99F9-4E52-A34D-0D8A8DE867B7}"/>
              </a:ext>
            </a:extLst>
          </p:cNvPr>
          <p:cNvSpPr txBox="1"/>
          <p:nvPr/>
        </p:nvSpPr>
        <p:spPr>
          <a:xfrm>
            <a:off x="8509266" y="3467121"/>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56" name="TextBox 55">
            <a:extLst>
              <a:ext uri="{FF2B5EF4-FFF2-40B4-BE49-F238E27FC236}">
                <a16:creationId xmlns:a16="http://schemas.microsoft.com/office/drawing/2014/main" id="{115D706A-83A7-4053-AB58-965AB546E786}"/>
              </a:ext>
            </a:extLst>
          </p:cNvPr>
          <p:cNvSpPr txBox="1"/>
          <p:nvPr/>
        </p:nvSpPr>
        <p:spPr>
          <a:xfrm>
            <a:off x="3015224" y="5401207"/>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57" name="TextBox 56">
            <a:extLst>
              <a:ext uri="{FF2B5EF4-FFF2-40B4-BE49-F238E27FC236}">
                <a16:creationId xmlns:a16="http://schemas.microsoft.com/office/drawing/2014/main" id="{737C6D1D-AEA8-4287-8BFD-86DB51CA9BBD}"/>
              </a:ext>
            </a:extLst>
          </p:cNvPr>
          <p:cNvSpPr txBox="1"/>
          <p:nvPr/>
        </p:nvSpPr>
        <p:spPr>
          <a:xfrm>
            <a:off x="4850505" y="5401207"/>
            <a:ext cx="405990" cy="400110"/>
          </a:xfrm>
          <a:prstGeom prst="rect">
            <a:avLst/>
          </a:prstGeom>
          <a:noFill/>
          <a:ln>
            <a:noFill/>
          </a:ln>
        </p:spPr>
        <p:txBody>
          <a:bodyPr wrap="square" rtlCol="0">
            <a:spAutoFit/>
          </a:bodyPr>
          <a:lstStyle/>
          <a:p>
            <a:pPr algn="ctr"/>
            <a:r>
              <a:rPr lang="en-GB" sz="2000" b="1" dirty="0">
                <a:solidFill>
                  <a:srgbClr val="FF0000"/>
                </a:solidFill>
              </a:rPr>
              <a:t>W</a:t>
            </a:r>
          </a:p>
        </p:txBody>
      </p:sp>
      <p:sp>
        <p:nvSpPr>
          <p:cNvPr id="58" name="TextBox 57">
            <a:extLst>
              <a:ext uri="{FF2B5EF4-FFF2-40B4-BE49-F238E27FC236}">
                <a16:creationId xmlns:a16="http://schemas.microsoft.com/office/drawing/2014/main" id="{A302518E-D537-4B83-8987-5D943B8227AB}"/>
              </a:ext>
            </a:extLst>
          </p:cNvPr>
          <p:cNvSpPr txBox="1"/>
          <p:nvPr/>
        </p:nvSpPr>
        <p:spPr>
          <a:xfrm>
            <a:off x="6685786" y="5398078"/>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59" name="TextBox 58">
            <a:extLst>
              <a:ext uri="{FF2B5EF4-FFF2-40B4-BE49-F238E27FC236}">
                <a16:creationId xmlns:a16="http://schemas.microsoft.com/office/drawing/2014/main" id="{64D54CAB-D830-4263-B728-195AB0817F4A}"/>
              </a:ext>
            </a:extLst>
          </p:cNvPr>
          <p:cNvSpPr txBox="1"/>
          <p:nvPr/>
        </p:nvSpPr>
        <p:spPr>
          <a:xfrm>
            <a:off x="8509266" y="5398078"/>
            <a:ext cx="405990" cy="400110"/>
          </a:xfrm>
          <a:prstGeom prst="rect">
            <a:avLst/>
          </a:prstGeom>
          <a:noFill/>
          <a:ln>
            <a:noFill/>
          </a:ln>
        </p:spPr>
        <p:txBody>
          <a:bodyPr wrap="square" rtlCol="0">
            <a:spAutoFit/>
          </a:bodyPr>
          <a:lstStyle/>
          <a:p>
            <a:pPr algn="ctr"/>
            <a:r>
              <a:rPr lang="en-GB" sz="2000" b="1" dirty="0">
                <a:solidFill>
                  <a:srgbClr val="FF3300"/>
                </a:solidFill>
              </a:rPr>
              <a:t>W</a:t>
            </a:r>
          </a:p>
        </p:txBody>
      </p:sp>
      <p:sp>
        <p:nvSpPr>
          <p:cNvPr id="60" name="Rounded Rectangle 11">
            <a:extLst>
              <a:ext uri="{FF2B5EF4-FFF2-40B4-BE49-F238E27FC236}">
                <a16:creationId xmlns:a16="http://schemas.microsoft.com/office/drawing/2014/main" id="{CF32F54E-110F-45B2-A8C5-3C58E1EBAB08}"/>
              </a:ext>
            </a:extLst>
          </p:cNvPr>
          <p:cNvSpPr/>
          <p:nvPr/>
        </p:nvSpPr>
        <p:spPr>
          <a:xfrm>
            <a:off x="10488359" y="247046"/>
            <a:ext cx="1468967" cy="3715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40453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703443" cy="647577"/>
          </a:xfrm>
        </p:spPr>
        <p:txBody>
          <a:bodyPr>
            <a:noAutofit/>
          </a:bodyPr>
          <a:lstStyle/>
          <a:p>
            <a:r>
              <a:rPr lang="en-GB" sz="2800" b="1">
                <a:solidFill>
                  <a:schemeClr val="bg1"/>
                </a:solidFill>
              </a:rPr>
              <a:t>Am Telefon</a:t>
            </a:r>
            <a:br>
              <a:rPr lang="en-GB" sz="2800" b="1">
                <a:solidFill>
                  <a:schemeClr val="bg1"/>
                </a:solidFill>
              </a:rPr>
            </a:br>
            <a:endParaRPr lang="en-GB" sz="280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7982228" y="247046"/>
            <a:ext cx="3975099" cy="452201"/>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pic>
        <p:nvPicPr>
          <p:cNvPr id="37" name="Picture 36" descr="A person with a letter on it&#10;&#10;Description automatically generated">
            <a:extLst>
              <a:ext uri="{FF2B5EF4-FFF2-40B4-BE49-F238E27FC236}">
                <a16:creationId xmlns:a16="http://schemas.microsoft.com/office/drawing/2014/main" id="{E0ED55E8-78E4-48D4-B621-7026D912F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137" y="1780668"/>
            <a:ext cx="1233088" cy="1380468"/>
          </a:xfrm>
          <a:prstGeom prst="rect">
            <a:avLst/>
          </a:prstGeom>
        </p:spPr>
      </p:pic>
      <p:pic>
        <p:nvPicPr>
          <p:cNvPr id="39" name="Picture 38" descr="A person with a letter b&#10;&#10;Description automatically generated">
            <a:extLst>
              <a:ext uri="{FF2B5EF4-FFF2-40B4-BE49-F238E27FC236}">
                <a16:creationId xmlns:a16="http://schemas.microsoft.com/office/drawing/2014/main" id="{6C911647-7A41-43B0-9464-DDAA658F8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802" y="2651494"/>
            <a:ext cx="1233088" cy="1381059"/>
          </a:xfrm>
          <a:prstGeom prst="rect">
            <a:avLst/>
          </a:prstGeom>
        </p:spPr>
      </p:pic>
      <p:pic>
        <p:nvPicPr>
          <p:cNvPr id="41" name="Picture 40" descr="A yellow and red ovals&#10;&#10;Description automatically generated">
            <a:extLst>
              <a:ext uri="{FF2B5EF4-FFF2-40B4-BE49-F238E27FC236}">
                <a16:creationId xmlns:a16="http://schemas.microsoft.com/office/drawing/2014/main" id="{BD274ED9-220F-4014-BBA2-EEDE34D3F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443" y="141521"/>
            <a:ext cx="2042337" cy="1188823"/>
          </a:xfrm>
          <a:prstGeom prst="rect">
            <a:avLst/>
          </a:prstGeom>
        </p:spPr>
      </p:pic>
      <p:pic>
        <p:nvPicPr>
          <p:cNvPr id="43" name="Picture 42" descr="A black rectangle with a diagonal line&#10;&#10;Description automatically generated">
            <a:extLst>
              <a:ext uri="{FF2B5EF4-FFF2-40B4-BE49-F238E27FC236}">
                <a16:creationId xmlns:a16="http://schemas.microsoft.com/office/drawing/2014/main" id="{0937741B-6A4C-46F4-B840-248EB80471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7137" y="1780668"/>
            <a:ext cx="2277726" cy="2251885"/>
          </a:xfrm>
          <a:prstGeom prst="rect">
            <a:avLst/>
          </a:prstGeom>
        </p:spPr>
      </p:pic>
      <p:sp>
        <p:nvSpPr>
          <p:cNvPr id="44" name="Content Placeholder 3">
            <a:extLst>
              <a:ext uri="{FF2B5EF4-FFF2-40B4-BE49-F238E27FC236}">
                <a16:creationId xmlns:a16="http://schemas.microsoft.com/office/drawing/2014/main" id="{3AED5143-C7AB-4189-B97D-52AF3273F06C}"/>
              </a:ext>
            </a:extLst>
          </p:cNvPr>
          <p:cNvSpPr txBox="1">
            <a:spLocks/>
          </p:cNvSpPr>
          <p:nvPr/>
        </p:nvSpPr>
        <p:spPr>
          <a:xfrm>
            <a:off x="-10708" y="1402380"/>
            <a:ext cx="4756488" cy="4297403"/>
          </a:xfrm>
          <a:prstGeom prst="rect">
            <a:avLst/>
          </a:prstGeom>
          <a:solidFill>
            <a:schemeClr val="accent4">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 Say hello. Ask how your partner is.</a:t>
            </a:r>
          </a:p>
          <a:p>
            <a:r>
              <a:rPr lang="en-GB" dirty="0"/>
              <a:t>3. Say you are in lessons in school and you have a problem.</a:t>
            </a:r>
          </a:p>
          <a:p>
            <a:r>
              <a:rPr lang="en-GB" dirty="0"/>
              <a:t>5. Say you don’t know. He is not there. </a:t>
            </a:r>
          </a:p>
          <a:p>
            <a:r>
              <a:rPr lang="en-GB" dirty="0"/>
              <a:t>7. Say you are doing a task. Ask how you say ‘(e.g. You write’)’ in German</a:t>
            </a:r>
          </a:p>
          <a:p>
            <a:r>
              <a:rPr lang="en-GB" dirty="0"/>
              <a:t>9.Say yes and thank you.</a:t>
            </a:r>
          </a:p>
        </p:txBody>
      </p:sp>
      <p:sp>
        <p:nvSpPr>
          <p:cNvPr id="45" name="Content Placeholder 5">
            <a:extLst>
              <a:ext uri="{FF2B5EF4-FFF2-40B4-BE49-F238E27FC236}">
                <a16:creationId xmlns:a16="http://schemas.microsoft.com/office/drawing/2014/main" id="{C27BEA75-5419-468E-A9EC-35A7516CBA81}"/>
              </a:ext>
            </a:extLst>
          </p:cNvPr>
          <p:cNvSpPr txBox="1">
            <a:spLocks/>
          </p:cNvSpPr>
          <p:nvPr/>
        </p:nvSpPr>
        <p:spPr>
          <a:xfrm>
            <a:off x="7435513" y="1405078"/>
            <a:ext cx="4756487" cy="3684588"/>
          </a:xfrm>
          <a:prstGeom prst="rect">
            <a:avLst/>
          </a:prstGeom>
          <a:solidFill>
            <a:schemeClr val="accent1">
              <a:lumMod val="40000"/>
              <a:lumOff val="6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Say hello and say ‘not well’ and you are at home.</a:t>
            </a:r>
          </a:p>
          <a:p>
            <a:r>
              <a:rPr lang="en-GB" dirty="0"/>
              <a:t>4. Ask where the teacher is.</a:t>
            </a:r>
          </a:p>
          <a:p>
            <a:r>
              <a:rPr lang="en-GB" dirty="0"/>
              <a:t>6. Ask what the problem is.</a:t>
            </a:r>
          </a:p>
          <a:p>
            <a:r>
              <a:rPr lang="en-GB" dirty="0"/>
              <a:t>8. Tell her what the words are. Ask ‘is that clear’? </a:t>
            </a:r>
          </a:p>
          <a:p>
            <a:r>
              <a:rPr lang="en-GB" dirty="0"/>
              <a:t>10. Respond to the thanks (e.g., ‘no problem!’</a:t>
            </a:r>
          </a:p>
        </p:txBody>
      </p:sp>
      <p:pic>
        <p:nvPicPr>
          <p:cNvPr id="49" name="Graphic 48" descr="Teacher">
            <a:extLst>
              <a:ext uri="{FF2B5EF4-FFF2-40B4-BE49-F238E27FC236}">
                <a16:creationId xmlns:a16="http://schemas.microsoft.com/office/drawing/2014/main" id="{76BE9FB8-4857-4A14-91B8-401037338D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57868" y="5558136"/>
            <a:ext cx="914400" cy="914400"/>
          </a:xfrm>
          <a:prstGeom prst="rect">
            <a:avLst/>
          </a:prstGeom>
        </p:spPr>
      </p:pic>
      <p:sp>
        <p:nvSpPr>
          <p:cNvPr id="50" name="Speech Bubble: Rectangle with Corners Rounded 49">
            <a:hlinkClick r:id="" action="ppaction://noaction">
              <a:snd r:embed="rId9" name="T1_W6F_4.1.wav"/>
            </a:hlinkClick>
            <a:extLst>
              <a:ext uri="{FF2B5EF4-FFF2-40B4-BE49-F238E27FC236}">
                <a16:creationId xmlns:a16="http://schemas.microsoft.com/office/drawing/2014/main" id="{291F0EC8-4A5D-4124-9D9A-4CAA7CCF7B12}"/>
              </a:ext>
            </a:extLst>
          </p:cNvPr>
          <p:cNvSpPr/>
          <p:nvPr/>
        </p:nvSpPr>
        <p:spPr>
          <a:xfrm>
            <a:off x="5090548" y="5725994"/>
            <a:ext cx="2344965" cy="518040"/>
          </a:xfrm>
          <a:prstGeom prst="wedgeRoundRectCallout">
            <a:avLst>
              <a:gd name="adj1" fmla="val -58641"/>
              <a:gd name="adj2" fmla="val -432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Wiederholen</a:t>
            </a:r>
            <a:r>
              <a:rPr lang="en-GB" sz="2400" dirty="0"/>
              <a:t>!</a:t>
            </a:r>
          </a:p>
        </p:txBody>
      </p:sp>
      <p:pic>
        <p:nvPicPr>
          <p:cNvPr id="47" name="Picture 46" descr="A blue circular arrows in a circle&#10;&#10;Description automatically generated">
            <a:extLst>
              <a:ext uri="{FF2B5EF4-FFF2-40B4-BE49-F238E27FC236}">
                <a16:creationId xmlns:a16="http://schemas.microsoft.com/office/drawing/2014/main" id="{4C1C6BA2-0CFB-492E-85ED-CE3E08E6EA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63739" y="5626891"/>
            <a:ext cx="718490" cy="716245"/>
          </a:xfrm>
          <a:prstGeom prst="rect">
            <a:avLst/>
          </a:prstGeom>
        </p:spPr>
      </p:pic>
      <p:sp>
        <p:nvSpPr>
          <p:cNvPr id="51" name="Arrow: Curved Right 50">
            <a:extLst>
              <a:ext uri="{FF2B5EF4-FFF2-40B4-BE49-F238E27FC236}">
                <a16:creationId xmlns:a16="http://schemas.microsoft.com/office/drawing/2014/main" id="{56851197-4AAB-4C9D-9F36-48D5011742B0}"/>
              </a:ext>
            </a:extLst>
          </p:cNvPr>
          <p:cNvSpPr/>
          <p:nvPr/>
        </p:nvSpPr>
        <p:spPr>
          <a:xfrm>
            <a:off x="5378824" y="2994212"/>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Arrow: Curved Right 51">
            <a:extLst>
              <a:ext uri="{FF2B5EF4-FFF2-40B4-BE49-F238E27FC236}">
                <a16:creationId xmlns:a16="http://schemas.microsoft.com/office/drawing/2014/main" id="{308C6694-B87A-4ED4-BC94-FC256D500DDF}"/>
              </a:ext>
            </a:extLst>
          </p:cNvPr>
          <p:cNvSpPr/>
          <p:nvPr/>
        </p:nvSpPr>
        <p:spPr>
          <a:xfrm rot="10800000">
            <a:off x="6197419" y="2139208"/>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352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30249854"/>
              </p:ext>
            </p:extLst>
          </p:nvPr>
        </p:nvGraphicFramePr>
        <p:xfrm>
          <a:off x="633984" y="1426464"/>
          <a:ext cx="8158164" cy="4598373"/>
        </p:xfrm>
        <a:graphic>
          <a:graphicData uri="http://schemas.openxmlformats.org/drawingml/2006/table">
            <a:tbl>
              <a:tblPr firstRow="1" bandRow="1">
                <a:tableStyleId>{D7AC3CCA-C797-4891-BE02-D94E43425B78}</a:tableStyleId>
              </a:tblPr>
              <a:tblGrid>
                <a:gridCol w="2039541">
                  <a:extLst>
                    <a:ext uri="{9D8B030D-6E8A-4147-A177-3AD203B41FA5}">
                      <a16:colId xmlns:a16="http://schemas.microsoft.com/office/drawing/2014/main" val="2994137306"/>
                    </a:ext>
                  </a:extLst>
                </a:gridCol>
                <a:gridCol w="2039541">
                  <a:extLst>
                    <a:ext uri="{9D8B030D-6E8A-4147-A177-3AD203B41FA5}">
                      <a16:colId xmlns:a16="http://schemas.microsoft.com/office/drawing/2014/main" val="1634896958"/>
                    </a:ext>
                  </a:extLst>
                </a:gridCol>
                <a:gridCol w="2039541">
                  <a:extLst>
                    <a:ext uri="{9D8B030D-6E8A-4147-A177-3AD203B41FA5}">
                      <a16:colId xmlns:a16="http://schemas.microsoft.com/office/drawing/2014/main" val="1217910003"/>
                    </a:ext>
                  </a:extLst>
                </a:gridCol>
                <a:gridCol w="2039541">
                  <a:extLst>
                    <a:ext uri="{9D8B030D-6E8A-4147-A177-3AD203B41FA5}">
                      <a16:colId xmlns:a16="http://schemas.microsoft.com/office/drawing/2014/main" val="2902539885"/>
                    </a:ext>
                  </a:extLst>
                </a:gridCol>
              </a:tblGrid>
              <a:tr h="1946943">
                <a:tc>
                  <a:txBody>
                    <a:bodyPr/>
                    <a:lstStyle/>
                    <a:p>
                      <a:endParaRPr lang="en-GB" dirty="0"/>
                    </a:p>
                    <a:p>
                      <a:endParaRPr lang="en-GB" dirty="0"/>
                    </a:p>
                    <a:p>
                      <a:endParaRPr lang="en-GB" dirty="0"/>
                    </a:p>
                    <a:p>
                      <a:endParaRPr lang="en-GB" dirty="0"/>
                    </a:p>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p>
                      <a:endParaRPr lang="en-GB" dirty="0"/>
                    </a:p>
                    <a:p>
                      <a:endParaRPr lang="en-GB" dirty="0"/>
                    </a:p>
                    <a:p>
                      <a:endParaRPr lang="en-GB" dirty="0"/>
                    </a:p>
                    <a:p>
                      <a:endParaRPr lang="en-GB" dirty="0"/>
                    </a:p>
                    <a:p>
                      <a:endParaRPr lang="en-GB" dirty="0"/>
                    </a:p>
                  </a:txBody>
                  <a:tcPr>
                    <a:noFill/>
                  </a:tcPr>
                </a:tc>
                <a:extLst>
                  <a:ext uri="{0D108BD9-81ED-4DB2-BD59-A6C34878D82A}">
                    <a16:rowId xmlns:a16="http://schemas.microsoft.com/office/drawing/2014/main" val="1353053270"/>
                  </a:ext>
                </a:extLst>
              </a:tr>
              <a:tr h="441905">
                <a:tc>
                  <a:txBody>
                    <a:bodyPr/>
                    <a:lstStyle/>
                    <a:p>
                      <a:endParaRPr lang="en-GB" dirty="0"/>
                    </a:p>
                  </a:txBody>
                  <a:tcPr>
                    <a:noFill/>
                  </a:tcPr>
                </a:tc>
                <a:tc>
                  <a:txBody>
                    <a:bodyPr/>
                    <a:lstStyle/>
                    <a:p>
                      <a:endParaRPr lang="en-GB" dirty="0"/>
                    </a:p>
                  </a:txBody>
                  <a:tcPr>
                    <a:noFill/>
                  </a:tcPr>
                </a:tc>
                <a:tc>
                  <a:txBody>
                    <a:bodyPr/>
                    <a:lstStyle/>
                    <a:p>
                      <a:endParaRPr lang="en-GB"/>
                    </a:p>
                  </a:txBody>
                  <a:tcPr>
                    <a:noFill/>
                  </a:tcPr>
                </a:tc>
                <a:tc>
                  <a:txBody>
                    <a:bodyPr/>
                    <a:lstStyle/>
                    <a:p>
                      <a:endParaRPr lang="en-GB"/>
                    </a:p>
                  </a:txBody>
                  <a:tcPr>
                    <a:noFill/>
                  </a:tcPr>
                </a:tc>
                <a:extLst>
                  <a:ext uri="{0D108BD9-81ED-4DB2-BD59-A6C34878D82A}">
                    <a16:rowId xmlns:a16="http://schemas.microsoft.com/office/drawing/2014/main" val="3306672846"/>
                  </a:ext>
                </a:extLst>
              </a:tr>
              <a:tr h="1767620">
                <a:tc>
                  <a:txBody>
                    <a:bodyPr/>
                    <a:lstStyle/>
                    <a:p>
                      <a:endParaRPr lang="en-GB" dirty="0"/>
                    </a:p>
                    <a:p>
                      <a:endParaRPr lang="en-GB" dirty="0"/>
                    </a:p>
                    <a:p>
                      <a:endParaRPr lang="en-GB" dirty="0"/>
                    </a:p>
                    <a:p>
                      <a:endParaRPr lang="en-GB" dirty="0"/>
                    </a:p>
                    <a:p>
                      <a:endParaRPr lang="en-GB" dirty="0"/>
                    </a:p>
                  </a:txBody>
                  <a:tcPr>
                    <a:noFill/>
                  </a:tcPr>
                </a:tc>
                <a:tc>
                  <a:txBody>
                    <a:bodyPr/>
                    <a:lstStyle/>
                    <a:p>
                      <a:endParaRPr lang="en-GB"/>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555249681"/>
                  </a:ext>
                </a:extLst>
              </a:tr>
              <a:tr h="441905">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dirty="0"/>
                    </a:p>
                  </a:txBody>
                  <a:tcPr>
                    <a:noFill/>
                  </a:tcPr>
                </a:tc>
                <a:extLst>
                  <a:ext uri="{0D108BD9-81ED-4DB2-BD59-A6C34878D82A}">
                    <a16:rowId xmlns:a16="http://schemas.microsoft.com/office/drawing/2014/main" val="3621169742"/>
                  </a:ext>
                </a:extLst>
              </a:tr>
            </a:tbl>
          </a:graphicData>
        </a:graphic>
      </p:graphicFrame>
      <p:sp>
        <p:nvSpPr>
          <p:cNvPr id="2" name="Title 1"/>
          <p:cNvSpPr>
            <a:spLocks noGrp="1"/>
          </p:cNvSpPr>
          <p:nvPr>
            <p:ph type="title"/>
          </p:nvPr>
        </p:nvSpPr>
        <p:spPr>
          <a:xfrm>
            <a:off x="0" y="213557"/>
            <a:ext cx="2168598" cy="647577"/>
          </a:xfrm>
        </p:spPr>
        <p:txBody>
          <a:bodyPr>
            <a:noAutofit/>
          </a:bodyPr>
          <a:lstStyle/>
          <a:p>
            <a:r>
              <a:rPr lang="en-GB" sz="2800" b="1">
                <a:solidFill>
                  <a:schemeClr val="bg1"/>
                </a:solidFill>
              </a:rPr>
              <a:t>Vokabeln</a:t>
            </a:r>
            <a:br>
              <a:rPr lang="en-GB" sz="2800" b="1">
                <a:solidFill>
                  <a:schemeClr val="bg1"/>
                </a:solidFill>
              </a:rPr>
            </a:br>
            <a:endParaRPr lang="en-GB" sz="2800"/>
          </a:p>
        </p:txBody>
      </p:sp>
      <p:sp>
        <p:nvSpPr>
          <p:cNvPr id="4" name="Title 3"/>
          <p:cNvSpPr txBox="1">
            <a:spLocks/>
          </p:cNvSpPr>
          <p:nvPr/>
        </p:nvSpPr>
        <p:spPr>
          <a:xfrm>
            <a:off x="0" y="32981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38583" y="267914"/>
            <a:ext cx="2386050" cy="430887"/>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grpSp>
        <p:nvGrpSpPr>
          <p:cNvPr id="7" name="Group 6"/>
          <p:cNvGrpSpPr/>
          <p:nvPr/>
        </p:nvGrpSpPr>
        <p:grpSpPr>
          <a:xfrm>
            <a:off x="4939345" y="1683029"/>
            <a:ext cx="1599290" cy="1266616"/>
            <a:chOff x="4699893" y="2231057"/>
            <a:chExt cx="1599290" cy="126661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893" y="2231057"/>
              <a:ext cx="1599290" cy="1058697"/>
            </a:xfrm>
            <a:prstGeom prst="rect">
              <a:avLst/>
            </a:prstGeom>
          </p:spPr>
        </p:pic>
        <p:sp>
          <p:nvSpPr>
            <p:cNvPr id="9" name="Up Arrow 8"/>
            <p:cNvSpPr/>
            <p:nvPr/>
          </p:nvSpPr>
          <p:spPr>
            <a:xfrm rot="3214195">
              <a:off x="5540811" y="3117813"/>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891608" y="4015371"/>
            <a:ext cx="1599290" cy="1299433"/>
            <a:chOff x="687008" y="4307861"/>
            <a:chExt cx="1599290" cy="129943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08" y="4307861"/>
              <a:ext cx="1599290" cy="1058697"/>
            </a:xfrm>
            <a:prstGeom prst="rect">
              <a:avLst/>
            </a:prstGeom>
          </p:spPr>
        </p:pic>
        <p:sp>
          <p:nvSpPr>
            <p:cNvPr id="12" name="Up Arrow 11"/>
            <p:cNvSpPr/>
            <p:nvPr/>
          </p:nvSpPr>
          <p:spPr>
            <a:xfrm rot="17640000">
              <a:off x="1200297" y="5227434"/>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7" y="1635161"/>
            <a:ext cx="1666353" cy="1670177"/>
          </a:xfrm>
          <a:prstGeom prst="rect">
            <a:avLst/>
          </a:prstGeom>
        </p:spPr>
      </p:pic>
      <p:sp>
        <p:nvSpPr>
          <p:cNvPr id="14" name="Rounded Rectangular Callout 13"/>
          <p:cNvSpPr/>
          <p:nvPr/>
        </p:nvSpPr>
        <p:spPr>
          <a:xfrm>
            <a:off x="7008368" y="1683029"/>
            <a:ext cx="1605280" cy="1326716"/>
          </a:xfrm>
          <a:prstGeom prst="wedgeRoundRectCallou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Hallo!</a:t>
            </a:r>
          </a:p>
          <a:p>
            <a:pPr algn="ctr"/>
            <a:r>
              <a:rPr lang="en-GB" dirty="0">
                <a:solidFill>
                  <a:schemeClr val="tx1"/>
                </a:solidFill>
              </a:rPr>
              <a:t>Hallo!</a:t>
            </a:r>
          </a:p>
          <a:p>
            <a:pPr algn="ctr"/>
            <a:r>
              <a:rPr lang="en-GB" dirty="0">
                <a:solidFill>
                  <a:schemeClr val="tx1"/>
                </a:solidFill>
              </a:rPr>
              <a:t>Hallo!</a:t>
            </a:r>
          </a:p>
        </p:txBody>
      </p:sp>
      <p:grpSp>
        <p:nvGrpSpPr>
          <p:cNvPr id="15" name="Group 14"/>
          <p:cNvGrpSpPr/>
          <p:nvPr/>
        </p:nvGrpSpPr>
        <p:grpSpPr>
          <a:xfrm>
            <a:off x="2869645" y="3917838"/>
            <a:ext cx="1579216" cy="1567055"/>
            <a:chOff x="6807200" y="4279662"/>
            <a:chExt cx="1412493" cy="141249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7200" y="4279662"/>
              <a:ext cx="1412493" cy="1412493"/>
            </a:xfrm>
            <a:prstGeom prst="rect">
              <a:avLst/>
            </a:prstGeom>
          </p:spPr>
        </p:pic>
        <p:sp>
          <p:nvSpPr>
            <p:cNvPr id="17" name="Up Arrow 16"/>
            <p:cNvSpPr/>
            <p:nvPr/>
          </p:nvSpPr>
          <p:spPr>
            <a:xfrm rot="8640000">
              <a:off x="6849010" y="4417933"/>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6929705" y="3903639"/>
            <a:ext cx="1762606" cy="1626643"/>
            <a:chOff x="6807200" y="4065512"/>
            <a:chExt cx="1762606" cy="1626643"/>
          </a:xfrm>
        </p:grpSpPr>
        <p:grpSp>
          <p:nvGrpSpPr>
            <p:cNvPr id="19" name="Group 18"/>
            <p:cNvGrpSpPr/>
            <p:nvPr/>
          </p:nvGrpSpPr>
          <p:grpSpPr>
            <a:xfrm>
              <a:off x="6807200" y="4065512"/>
              <a:ext cx="1605280" cy="1626643"/>
              <a:chOff x="6807200" y="4279662"/>
              <a:chExt cx="1412493" cy="1412493"/>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7200" y="4279662"/>
                <a:ext cx="1412493" cy="1412493"/>
              </a:xfrm>
              <a:prstGeom prst="rect">
                <a:avLst/>
              </a:prstGeom>
            </p:spPr>
          </p:pic>
          <p:sp>
            <p:nvSpPr>
              <p:cNvPr id="22" name="Up Arrow 21"/>
              <p:cNvSpPr/>
              <p:nvPr/>
            </p:nvSpPr>
            <p:spPr>
              <a:xfrm rot="5400000">
                <a:off x="7096678" y="4333720"/>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Callout 19"/>
            <p:cNvSpPr/>
            <p:nvPr/>
          </p:nvSpPr>
          <p:spPr>
            <a:xfrm>
              <a:off x="8116532" y="4079711"/>
              <a:ext cx="453274" cy="371936"/>
            </a:xfrm>
            <a:prstGeom prst="wedgeEllipseCallout">
              <a:avLst>
                <a:gd name="adj1" fmla="val -41006"/>
                <a:gd name="adj2" fmla="val 625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a:t>
              </a:r>
            </a:p>
          </p:txBody>
        </p:sp>
      </p:grpSp>
      <p:sp>
        <p:nvSpPr>
          <p:cNvPr id="23" name="TextBox 22"/>
          <p:cNvSpPr txBox="1"/>
          <p:nvPr/>
        </p:nvSpPr>
        <p:spPr>
          <a:xfrm>
            <a:off x="9438582" y="142646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schreiben</a:t>
            </a:r>
            <a:endParaRPr lang="en-GB" sz="2200" b="1" dirty="0">
              <a:solidFill>
                <a:schemeClr val="accent4">
                  <a:lumMod val="20000"/>
                  <a:lumOff val="80000"/>
                </a:schemeClr>
              </a:solidFill>
            </a:endParaRPr>
          </a:p>
        </p:txBody>
      </p:sp>
      <p:sp>
        <p:nvSpPr>
          <p:cNvPr id="24" name="TextBox 23"/>
          <p:cNvSpPr txBox="1"/>
          <p:nvPr/>
        </p:nvSpPr>
        <p:spPr>
          <a:xfrm>
            <a:off x="9438582" y="5530282"/>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zuhören</a:t>
            </a:r>
            <a:endParaRPr lang="en-GB" sz="2200" b="1" dirty="0">
              <a:solidFill>
                <a:schemeClr val="accent4">
                  <a:lumMod val="20000"/>
                  <a:lumOff val="80000"/>
                </a:schemeClr>
              </a:solidFill>
            </a:endParaRPr>
          </a:p>
        </p:txBody>
      </p:sp>
      <p:sp>
        <p:nvSpPr>
          <p:cNvPr id="25" name="TextBox 24"/>
          <p:cNvSpPr txBox="1"/>
          <p:nvPr/>
        </p:nvSpPr>
        <p:spPr>
          <a:xfrm>
            <a:off x="9438582" y="494402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fragen</a:t>
            </a:r>
            <a:endParaRPr lang="en-GB" sz="2200" b="1" dirty="0">
              <a:solidFill>
                <a:schemeClr val="accent4">
                  <a:lumMod val="20000"/>
                  <a:lumOff val="80000"/>
                </a:schemeClr>
              </a:solidFill>
            </a:endParaRPr>
          </a:p>
        </p:txBody>
      </p:sp>
      <p:sp>
        <p:nvSpPr>
          <p:cNvPr id="26" name="TextBox 25"/>
          <p:cNvSpPr txBox="1"/>
          <p:nvPr/>
        </p:nvSpPr>
        <p:spPr>
          <a:xfrm>
            <a:off x="9438582" y="201272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antworten</a:t>
            </a:r>
            <a:endParaRPr lang="en-GB" sz="2200" b="1" dirty="0">
              <a:solidFill>
                <a:schemeClr val="accent4">
                  <a:lumMod val="20000"/>
                  <a:lumOff val="80000"/>
                </a:schemeClr>
              </a:solidFill>
            </a:endParaRPr>
          </a:p>
        </p:txBody>
      </p:sp>
      <p:sp>
        <p:nvSpPr>
          <p:cNvPr id="27" name="TextBox 26"/>
          <p:cNvSpPr txBox="1"/>
          <p:nvPr/>
        </p:nvSpPr>
        <p:spPr>
          <a:xfrm>
            <a:off x="9438582" y="435776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lesen</a:t>
            </a:r>
            <a:endParaRPr lang="en-GB" sz="2200" b="1" dirty="0">
              <a:solidFill>
                <a:schemeClr val="accent4">
                  <a:lumMod val="20000"/>
                  <a:lumOff val="80000"/>
                </a:schemeClr>
              </a:solidFill>
            </a:endParaRPr>
          </a:p>
        </p:txBody>
      </p:sp>
      <p:sp>
        <p:nvSpPr>
          <p:cNvPr id="28" name="TextBox 27"/>
          <p:cNvSpPr txBox="1"/>
          <p:nvPr/>
        </p:nvSpPr>
        <p:spPr>
          <a:xfrm>
            <a:off x="9438582" y="259898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sprechen</a:t>
            </a:r>
            <a:endParaRPr lang="en-GB" sz="2200" b="1" dirty="0">
              <a:solidFill>
                <a:schemeClr val="accent4">
                  <a:lumMod val="20000"/>
                  <a:lumOff val="80000"/>
                </a:schemeClr>
              </a:solidFill>
            </a:endParaRPr>
          </a:p>
        </p:txBody>
      </p:sp>
      <p:sp>
        <p:nvSpPr>
          <p:cNvPr id="29" name="TextBox 28"/>
          <p:cNvSpPr txBox="1"/>
          <p:nvPr/>
        </p:nvSpPr>
        <p:spPr>
          <a:xfrm>
            <a:off x="9438582" y="318524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wiederholen</a:t>
            </a:r>
            <a:endParaRPr lang="en-GB" sz="2200" b="1" dirty="0">
              <a:solidFill>
                <a:schemeClr val="accent4">
                  <a:lumMod val="20000"/>
                  <a:lumOff val="80000"/>
                </a:schemeClr>
              </a:solidFill>
            </a:endParaRPr>
          </a:p>
        </p:txBody>
      </p:sp>
      <p:sp>
        <p:nvSpPr>
          <p:cNvPr id="30" name="TextBox 29"/>
          <p:cNvSpPr txBox="1"/>
          <p:nvPr/>
        </p:nvSpPr>
        <p:spPr>
          <a:xfrm>
            <a:off x="9438582" y="3771504"/>
            <a:ext cx="2268484" cy="430887"/>
          </a:xfrm>
          <a:prstGeom prst="rect">
            <a:avLst/>
          </a:prstGeom>
          <a:solidFill>
            <a:schemeClr val="tx1"/>
          </a:solidFill>
          <a:ln>
            <a:solidFill>
              <a:schemeClr val="accent1">
                <a:lumMod val="50000"/>
              </a:schemeClr>
            </a:solidFill>
          </a:ln>
        </p:spPr>
        <p:txBody>
          <a:bodyPr wrap="square" rtlCol="0">
            <a:spAutoFit/>
          </a:bodyPr>
          <a:lstStyle/>
          <a:p>
            <a:pPr algn="ctr"/>
            <a:r>
              <a:rPr lang="en-GB" sz="2200" b="1" dirty="0" err="1">
                <a:solidFill>
                  <a:schemeClr val="accent4">
                    <a:lumMod val="20000"/>
                    <a:lumOff val="80000"/>
                  </a:schemeClr>
                </a:solidFill>
              </a:rPr>
              <a:t>zeigen</a:t>
            </a:r>
            <a:endParaRPr lang="en-GB" sz="2200" b="1" dirty="0">
              <a:solidFill>
                <a:schemeClr val="accent4">
                  <a:lumMod val="20000"/>
                  <a:lumOff val="80000"/>
                </a:schemeClr>
              </a:solidFill>
            </a:endParaRPr>
          </a:p>
        </p:txBody>
      </p:sp>
      <p:sp>
        <p:nvSpPr>
          <p:cNvPr id="32" name="TextBox 31"/>
          <p:cNvSpPr txBox="1"/>
          <p:nvPr/>
        </p:nvSpPr>
        <p:spPr>
          <a:xfrm>
            <a:off x="4958547" y="5543239"/>
            <a:ext cx="1599289" cy="430887"/>
          </a:xfrm>
          <a:prstGeom prst="rect">
            <a:avLst/>
          </a:prstGeom>
          <a:noFill/>
        </p:spPr>
        <p:txBody>
          <a:bodyPr wrap="square" rtlCol="0">
            <a:spAutoFit/>
          </a:bodyPr>
          <a:lstStyle/>
          <a:p>
            <a:pPr algn="ctr"/>
            <a:r>
              <a:rPr lang="en-GB" sz="2200" b="1" dirty="0" err="1"/>
              <a:t>schreiben</a:t>
            </a:r>
            <a:endParaRPr lang="en-GB" sz="2200" b="1" dirty="0"/>
          </a:p>
        </p:txBody>
      </p:sp>
      <p:cxnSp>
        <p:nvCxnSpPr>
          <p:cNvPr id="33" name="Straight Connector 32"/>
          <p:cNvCxnSpPr/>
          <p:nvPr/>
        </p:nvCxnSpPr>
        <p:spPr>
          <a:xfrm flipV="1">
            <a:off x="9866523" y="1683029"/>
            <a:ext cx="1314321" cy="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91972" y="5579096"/>
            <a:ext cx="1599289" cy="430887"/>
          </a:xfrm>
          <a:prstGeom prst="rect">
            <a:avLst/>
          </a:prstGeom>
          <a:noFill/>
        </p:spPr>
        <p:txBody>
          <a:bodyPr wrap="square" rtlCol="0">
            <a:spAutoFit/>
          </a:bodyPr>
          <a:lstStyle/>
          <a:p>
            <a:pPr algn="ctr"/>
            <a:r>
              <a:rPr lang="en-GB" sz="2200" b="1" dirty="0" err="1"/>
              <a:t>antworten</a:t>
            </a:r>
            <a:endParaRPr lang="en-GB" sz="2200" b="1" dirty="0"/>
          </a:p>
        </p:txBody>
      </p:sp>
      <p:cxnSp>
        <p:nvCxnSpPr>
          <p:cNvPr id="36" name="Straight Connector 35"/>
          <p:cNvCxnSpPr/>
          <p:nvPr/>
        </p:nvCxnSpPr>
        <p:spPr>
          <a:xfrm>
            <a:off x="9866523" y="2253743"/>
            <a:ext cx="1402323" cy="844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91608" y="5550039"/>
            <a:ext cx="1599289" cy="430887"/>
          </a:xfrm>
          <a:prstGeom prst="rect">
            <a:avLst/>
          </a:prstGeom>
          <a:noFill/>
        </p:spPr>
        <p:txBody>
          <a:bodyPr wrap="square" rtlCol="0">
            <a:spAutoFit/>
          </a:bodyPr>
          <a:lstStyle/>
          <a:p>
            <a:pPr algn="ctr"/>
            <a:r>
              <a:rPr lang="en-GB" sz="2200" b="1" dirty="0" err="1"/>
              <a:t>sprechen</a:t>
            </a:r>
            <a:endParaRPr lang="en-GB" sz="2200" b="1" dirty="0"/>
          </a:p>
        </p:txBody>
      </p:sp>
      <p:cxnSp>
        <p:nvCxnSpPr>
          <p:cNvPr id="39" name="Straight Connector 38"/>
          <p:cNvCxnSpPr/>
          <p:nvPr/>
        </p:nvCxnSpPr>
        <p:spPr>
          <a:xfrm>
            <a:off x="9877981" y="2844293"/>
            <a:ext cx="1402323" cy="844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176433" y="3350544"/>
            <a:ext cx="1096751" cy="443654"/>
          </a:xfrm>
          <a:prstGeom prst="rect">
            <a:avLst/>
          </a:prstGeom>
          <a:noFill/>
        </p:spPr>
        <p:txBody>
          <a:bodyPr wrap="square" rtlCol="0">
            <a:spAutoFit/>
          </a:bodyPr>
          <a:lstStyle/>
          <a:p>
            <a:r>
              <a:rPr lang="en-GB" sz="2200" b="1" dirty="0" err="1"/>
              <a:t>zeigen</a:t>
            </a:r>
            <a:endParaRPr lang="en-GB" sz="2200" b="1" dirty="0"/>
          </a:p>
        </p:txBody>
      </p:sp>
      <p:cxnSp>
        <p:nvCxnSpPr>
          <p:cNvPr id="42" name="Straight Connector 41"/>
          <p:cNvCxnSpPr/>
          <p:nvPr/>
        </p:nvCxnSpPr>
        <p:spPr>
          <a:xfrm>
            <a:off x="10037684" y="4029007"/>
            <a:ext cx="1059999" cy="1389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213906" y="3363311"/>
            <a:ext cx="954692" cy="430887"/>
          </a:xfrm>
          <a:prstGeom prst="rect">
            <a:avLst/>
          </a:prstGeom>
          <a:noFill/>
        </p:spPr>
        <p:txBody>
          <a:bodyPr wrap="square" rtlCol="0">
            <a:spAutoFit/>
          </a:bodyPr>
          <a:lstStyle/>
          <a:p>
            <a:r>
              <a:rPr lang="en-GB" sz="2200" b="1" dirty="0" err="1"/>
              <a:t>lesen</a:t>
            </a:r>
            <a:endParaRPr lang="en-GB" sz="2200" b="1" dirty="0"/>
          </a:p>
        </p:txBody>
      </p:sp>
      <p:cxnSp>
        <p:nvCxnSpPr>
          <p:cNvPr id="45" name="Straight Connector 44"/>
          <p:cNvCxnSpPr/>
          <p:nvPr/>
        </p:nvCxnSpPr>
        <p:spPr>
          <a:xfrm>
            <a:off x="10156403" y="4596585"/>
            <a:ext cx="845478" cy="297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843776" y="3341618"/>
            <a:ext cx="1948372" cy="430887"/>
          </a:xfrm>
          <a:prstGeom prst="rect">
            <a:avLst/>
          </a:prstGeom>
          <a:noFill/>
        </p:spPr>
        <p:txBody>
          <a:bodyPr wrap="square" rtlCol="0">
            <a:spAutoFit/>
          </a:bodyPr>
          <a:lstStyle/>
          <a:p>
            <a:pPr algn="ctr"/>
            <a:r>
              <a:rPr lang="en-GB" sz="2200" b="1" dirty="0" err="1"/>
              <a:t>wiederholen</a:t>
            </a:r>
            <a:endParaRPr lang="en-GB" sz="2200" b="1" dirty="0"/>
          </a:p>
        </p:txBody>
      </p:sp>
      <p:cxnSp>
        <p:nvCxnSpPr>
          <p:cNvPr id="48" name="Straight Connector 47"/>
          <p:cNvCxnSpPr/>
          <p:nvPr/>
        </p:nvCxnSpPr>
        <p:spPr>
          <a:xfrm flipV="1">
            <a:off x="9724748" y="3434258"/>
            <a:ext cx="1685870" cy="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176433" y="5554186"/>
            <a:ext cx="1116615" cy="436836"/>
          </a:xfrm>
          <a:prstGeom prst="rect">
            <a:avLst/>
          </a:prstGeom>
          <a:noFill/>
        </p:spPr>
        <p:txBody>
          <a:bodyPr wrap="square" rtlCol="0">
            <a:spAutoFit/>
          </a:bodyPr>
          <a:lstStyle/>
          <a:p>
            <a:pPr algn="ctr"/>
            <a:r>
              <a:rPr lang="en-GB" sz="2200" b="1" dirty="0" err="1"/>
              <a:t>fragen</a:t>
            </a:r>
            <a:endParaRPr lang="en-GB" sz="2200" b="1" dirty="0"/>
          </a:p>
        </p:txBody>
      </p:sp>
      <p:cxnSp>
        <p:nvCxnSpPr>
          <p:cNvPr id="51" name="Straight Connector 50"/>
          <p:cNvCxnSpPr/>
          <p:nvPr/>
        </p:nvCxnSpPr>
        <p:spPr>
          <a:xfrm>
            <a:off x="10144944" y="5186863"/>
            <a:ext cx="845478" cy="297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124713" y="3335234"/>
            <a:ext cx="1266955" cy="443654"/>
          </a:xfrm>
          <a:prstGeom prst="rect">
            <a:avLst/>
          </a:prstGeom>
          <a:noFill/>
        </p:spPr>
        <p:txBody>
          <a:bodyPr wrap="square" rtlCol="0">
            <a:spAutoFit/>
          </a:bodyPr>
          <a:lstStyle/>
          <a:p>
            <a:pPr algn="ctr"/>
            <a:r>
              <a:rPr lang="en-GB" sz="2200" b="1" dirty="0" err="1"/>
              <a:t>zuhören</a:t>
            </a:r>
            <a:endParaRPr lang="en-GB" sz="2200" b="1" dirty="0"/>
          </a:p>
        </p:txBody>
      </p:sp>
      <p:cxnSp>
        <p:nvCxnSpPr>
          <p:cNvPr id="54" name="Straight Connector 53"/>
          <p:cNvCxnSpPr/>
          <p:nvPr/>
        </p:nvCxnSpPr>
        <p:spPr>
          <a:xfrm>
            <a:off x="10088899" y="5788590"/>
            <a:ext cx="9942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7" cstate="print">
            <a:extLst>
              <a:ext uri="{BEBA8EAE-BF5A-486C-A8C5-ECC9F3942E4B}">
                <a14:imgProps xmlns:a14="http://schemas.microsoft.com/office/drawing/2010/main">
                  <a14:imgLayer r:embed="rId8">
                    <a14:imgEffect>
                      <a14:backgroundRemoval t="0" b="99907" l="0" r="100000"/>
                    </a14:imgEffect>
                  </a14:imgLayer>
                </a14:imgProps>
              </a:ext>
              <a:ext uri="{28A0092B-C50C-407E-A947-70E740481C1C}">
                <a14:useLocalDpi xmlns:a14="http://schemas.microsoft.com/office/drawing/2010/main" val="0"/>
              </a:ext>
            </a:extLst>
          </a:blip>
          <a:stretch>
            <a:fillRect/>
          </a:stretch>
        </p:blipFill>
        <p:spPr>
          <a:xfrm>
            <a:off x="4451235" y="3901224"/>
            <a:ext cx="2776972" cy="1562047"/>
          </a:xfrm>
          <a:prstGeom prst="rect">
            <a:avLst/>
          </a:prstGeom>
        </p:spPr>
      </p:pic>
      <p:pic>
        <p:nvPicPr>
          <p:cNvPr id="56" name="Picture 5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47395" y="1565868"/>
            <a:ext cx="2682792" cy="1509071"/>
          </a:xfrm>
          <a:prstGeom prst="rect">
            <a:avLst/>
          </a:prstGeom>
        </p:spPr>
      </p:pic>
    </p:spTree>
    <p:extLst>
      <p:ext uri="{BB962C8B-B14F-4D97-AF65-F5344CB8AC3E}">
        <p14:creationId xmlns:p14="http://schemas.microsoft.com/office/powerpoint/2010/main" val="27782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41" grpId="0"/>
      <p:bldP spid="44" grpId="0"/>
      <p:bldP spid="47" grpId="0"/>
      <p:bldP spid="50" grpId="0"/>
      <p:bldP spid="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a:bodyPr>
          <a:lstStyle/>
          <a:p>
            <a:r>
              <a:rPr lang="en-GB" sz="4800" dirty="0" err="1"/>
              <a:t>Wer</a:t>
            </a:r>
            <a:r>
              <a:rPr lang="en-GB" sz="4800" dirty="0"/>
              <a:t> </a:t>
            </a:r>
            <a:r>
              <a:rPr lang="en-GB" sz="4800" dirty="0" err="1"/>
              <a:t>macht</a:t>
            </a:r>
            <a:r>
              <a:rPr lang="en-GB" sz="4800" dirty="0"/>
              <a:t> was?</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4 – Lesson 22</a:t>
            </a:r>
            <a:br>
              <a:rPr lang="en-GB" sz="1800" dirty="0"/>
            </a:br>
            <a:br>
              <a:rPr lang="en-GB" sz="1800" dirty="0"/>
            </a:br>
            <a:r>
              <a:rPr lang="en-GB" sz="1800" dirty="0"/>
              <a:t>Natalie Finlayson / Rachel Hawkes</a:t>
            </a:r>
            <a:br>
              <a:rPr lang="en-GB" sz="1800" dirty="0"/>
            </a:br>
            <a:r>
              <a:rPr lang="en-GB" sz="1800" dirty="0"/>
              <a:t>Artwork: Steve Clarke</a:t>
            </a:r>
            <a:br>
              <a:rPr lang="en-GB" sz="1800" dirty="0"/>
            </a:br>
            <a:br>
              <a:rPr lang="en-GB" sz="1800" dirty="0"/>
            </a:br>
            <a:r>
              <a:rPr lang="en-GB" sz="1800" dirty="0"/>
              <a:t>Date updated: 19.08.23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2018972"/>
            <a:ext cx="7413217" cy="1410028"/>
          </a:xfrm>
        </p:spPr>
        <p:txBody>
          <a:bodyPr>
            <a:normAutofit/>
          </a:bodyPr>
          <a:lstStyle/>
          <a:p>
            <a:pPr algn="l"/>
            <a:r>
              <a:rPr lang="en-GB" sz="2000" dirty="0">
                <a:solidFill>
                  <a:schemeClr val="tx1"/>
                </a:solidFill>
              </a:rPr>
              <a:t>Sentence-building from infinitive verbs</a:t>
            </a:r>
            <a:br>
              <a:rPr lang="en-GB" sz="2000" dirty="0">
                <a:solidFill>
                  <a:schemeClr val="tx1"/>
                </a:solidFill>
              </a:rPr>
            </a:br>
            <a:r>
              <a:rPr lang="en-GB" sz="2000" dirty="0">
                <a:solidFill>
                  <a:schemeClr val="tx1"/>
                </a:solidFill>
              </a:rPr>
              <a:t>Present tense: 1</a:t>
            </a:r>
            <a:r>
              <a:rPr lang="en-GB" sz="2000" baseline="30000" dirty="0">
                <a:solidFill>
                  <a:schemeClr val="tx1"/>
                </a:solidFill>
              </a:rPr>
              <a:t>st</a:t>
            </a:r>
            <a:r>
              <a:rPr lang="en-GB" sz="2000" dirty="0">
                <a:solidFill>
                  <a:schemeClr val="tx1"/>
                </a:solidFill>
              </a:rPr>
              <a:t>, 2</a:t>
            </a:r>
            <a:r>
              <a:rPr lang="en-GB" sz="2000" baseline="30000" dirty="0">
                <a:solidFill>
                  <a:schemeClr val="tx1"/>
                </a:solidFill>
              </a:rPr>
              <a:t>nd</a:t>
            </a:r>
            <a:r>
              <a:rPr lang="en-GB" sz="2000" dirty="0">
                <a:solidFill>
                  <a:schemeClr val="tx1"/>
                </a:solidFill>
              </a:rPr>
              <a:t>, 3</a:t>
            </a:r>
            <a:r>
              <a:rPr lang="en-GB" sz="2000" baseline="30000" dirty="0">
                <a:solidFill>
                  <a:schemeClr val="tx1"/>
                </a:solidFill>
              </a:rPr>
              <a:t>rd</a:t>
            </a:r>
            <a:r>
              <a:rPr lang="en-GB" sz="2000" dirty="0">
                <a:solidFill>
                  <a:schemeClr val="tx1"/>
                </a:solidFill>
              </a:rPr>
              <a:t> persons singular</a:t>
            </a:r>
          </a:p>
          <a:p>
            <a:pPr algn="l"/>
            <a:r>
              <a:rPr lang="en-GB" sz="2000" dirty="0">
                <a:solidFill>
                  <a:schemeClr val="tx1"/>
                </a:solidFill>
              </a:rPr>
              <a:t>SSC hard and soft [</a:t>
            </a:r>
            <a:r>
              <a:rPr lang="en-GB" sz="2000" dirty="0" err="1">
                <a:solidFill>
                  <a:schemeClr val="tx1"/>
                </a:solidFill>
              </a:rPr>
              <a:t>ch</a:t>
            </a:r>
            <a:r>
              <a:rPr lang="en-GB" sz="2000" dirty="0">
                <a:solidFill>
                  <a:schemeClr val="tx1"/>
                </a:solidFill>
              </a:rPr>
              <a:t>]</a:t>
            </a:r>
          </a:p>
          <a:p>
            <a:pPr algn="l"/>
            <a:endParaRPr lang="en-US" sz="2000" dirty="0">
              <a:solidFill>
                <a:schemeClr val="tx1"/>
              </a:solidFill>
            </a:endParaRPr>
          </a:p>
        </p:txBody>
      </p:sp>
      <p:grpSp>
        <p:nvGrpSpPr>
          <p:cNvPr id="6" name="Group 5">
            <a:extLst>
              <a:ext uri="{FF2B5EF4-FFF2-40B4-BE49-F238E27FC236}">
                <a16:creationId xmlns:a16="http://schemas.microsoft.com/office/drawing/2014/main" id="{77222000-759C-445B-BCC7-9C0CACE0B581}"/>
              </a:ext>
            </a:extLst>
          </p:cNvPr>
          <p:cNvGrpSpPr/>
          <p:nvPr/>
        </p:nvGrpSpPr>
        <p:grpSpPr>
          <a:xfrm>
            <a:off x="9279924" y="2767915"/>
            <a:ext cx="2667215" cy="3285069"/>
            <a:chOff x="9413973" y="2516934"/>
            <a:chExt cx="2675332" cy="3629988"/>
          </a:xfrm>
        </p:grpSpPr>
        <p:sp>
          <p:nvSpPr>
            <p:cNvPr id="7" name="Cloud Callout 15">
              <a:extLst>
                <a:ext uri="{FF2B5EF4-FFF2-40B4-BE49-F238E27FC236}">
                  <a16:creationId xmlns:a16="http://schemas.microsoft.com/office/drawing/2014/main" id="{B1930975-CCDC-448A-B944-2CCD95BA368A}"/>
                </a:ext>
              </a:extLst>
            </p:cNvPr>
            <p:cNvSpPr/>
            <p:nvPr/>
          </p:nvSpPr>
          <p:spPr>
            <a:xfrm>
              <a:off x="9413973" y="2516934"/>
              <a:ext cx="2675332" cy="1701533"/>
            </a:xfrm>
            <a:prstGeom prst="cloudCallout">
              <a:avLst>
                <a:gd name="adj1" fmla="val 26233"/>
                <a:gd name="adj2" fmla="val 68621"/>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Cavolini" panose="03000502040302020204" pitchFamily="66" charset="0"/>
                <a:cs typeface="Cavolini" panose="03000502040302020204" pitchFamily="66" charset="0"/>
              </a:endParaRPr>
            </a:p>
          </p:txBody>
        </p:sp>
        <p:pic>
          <p:nvPicPr>
            <p:cNvPr id="8" name="Picture 7">
              <a:extLst>
                <a:ext uri="{FF2B5EF4-FFF2-40B4-BE49-F238E27FC236}">
                  <a16:creationId xmlns:a16="http://schemas.microsoft.com/office/drawing/2014/main" id="{CB1FB2FB-E9B0-4535-86A0-F6E1FE39405D}"/>
                </a:ext>
              </a:extLst>
            </p:cNvPr>
            <p:cNvPicPr>
              <a:picLocks noChangeAspect="1"/>
            </p:cNvPicPr>
            <p:nvPr/>
          </p:nvPicPr>
          <p:blipFill>
            <a:blip r:embed="rId3"/>
            <a:stretch>
              <a:fillRect/>
            </a:stretch>
          </p:blipFill>
          <p:spPr>
            <a:xfrm>
              <a:off x="10566967" y="4595584"/>
              <a:ext cx="1522338" cy="1551338"/>
            </a:xfrm>
            <a:prstGeom prst="ellipse">
              <a:avLst/>
            </a:prstGeom>
          </p:spPr>
        </p:pic>
      </p:grpSp>
      <p:pic>
        <p:nvPicPr>
          <p:cNvPr id="15" name="Picture 14">
            <a:extLst>
              <a:ext uri="{FF2B5EF4-FFF2-40B4-BE49-F238E27FC236}">
                <a16:creationId xmlns:a16="http://schemas.microsoft.com/office/drawing/2014/main" id="{6AE67D63-2794-406C-95DD-E94F241EE42C}"/>
              </a:ext>
            </a:extLst>
          </p:cNvPr>
          <p:cNvPicPr>
            <a:picLocks noChangeAspect="1"/>
          </p:cNvPicPr>
          <p:nvPr/>
        </p:nvPicPr>
        <p:blipFill>
          <a:blip r:embed="rId4"/>
          <a:stretch>
            <a:fillRect/>
          </a:stretch>
        </p:blipFill>
        <p:spPr>
          <a:xfrm>
            <a:off x="9489990" y="2974844"/>
            <a:ext cx="2261286" cy="1150759"/>
          </a:xfrm>
          <a:prstGeom prst="rect">
            <a:avLst/>
          </a:prstGeom>
          <a:ln>
            <a:noFill/>
          </a:ln>
          <a:effectLst>
            <a:softEdge rad="112500"/>
          </a:effectLst>
        </p:spPr>
      </p:pic>
      <p:sp>
        <p:nvSpPr>
          <p:cNvPr id="17" name="TextBox 16">
            <a:extLst>
              <a:ext uri="{FF2B5EF4-FFF2-40B4-BE49-F238E27FC236}">
                <a16:creationId xmlns:a16="http://schemas.microsoft.com/office/drawing/2014/main" id="{81B81E6E-38B2-4836-B41E-14D458AC8888}"/>
              </a:ext>
            </a:extLst>
          </p:cNvPr>
          <p:cNvSpPr txBox="1"/>
          <p:nvPr/>
        </p:nvSpPr>
        <p:spPr>
          <a:xfrm>
            <a:off x="7614851" y="5590743"/>
            <a:ext cx="3330146" cy="707886"/>
          </a:xfrm>
          <a:prstGeom prst="rect">
            <a:avLst/>
          </a:prstGeom>
          <a:noFill/>
        </p:spPr>
        <p:txBody>
          <a:bodyPr wrap="square">
            <a:spAutoFit/>
          </a:bodyPr>
          <a:lstStyle/>
          <a:p>
            <a:r>
              <a:rPr lang="de-DE" sz="2000" dirty="0">
                <a:latin typeface="Cavolini" panose="03000502040302020204" pitchFamily="66" charset="0"/>
                <a:cs typeface="Cavolini" panose="03000502040302020204" pitchFamily="66" charset="0"/>
              </a:rPr>
              <a:t>Meine Traumwoche	</a:t>
            </a:r>
            <a:endParaRPr lang="en-GB" sz="2000" dirty="0"/>
          </a:p>
        </p:txBody>
      </p:sp>
    </p:spTree>
    <p:extLst>
      <p:ext uri="{BB962C8B-B14F-4D97-AF65-F5344CB8AC3E}">
        <p14:creationId xmlns:p14="http://schemas.microsoft.com/office/powerpoint/2010/main" val="206278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Soft or hard [</a:t>
            </a:r>
            <a:r>
              <a:rPr lang="en-GB" b="1" dirty="0" err="1">
                <a:solidFill>
                  <a:schemeClr val="bg1"/>
                </a:solidFill>
              </a:rPr>
              <a:t>ch</a:t>
            </a:r>
            <a:r>
              <a:rPr lang="en-GB" b="1" dirty="0">
                <a:solidFill>
                  <a:schemeClr val="bg1"/>
                </a:solidFill>
              </a:rPr>
              <a:t>]?</a:t>
            </a:r>
            <a:endParaRPr lang="en-GB" dirty="0"/>
          </a:p>
        </p:txBody>
      </p:sp>
      <p:sp>
        <p:nvSpPr>
          <p:cNvPr id="4" name="Rectangle 3"/>
          <p:cNvSpPr/>
          <p:nvPr/>
        </p:nvSpPr>
        <p:spPr>
          <a:xfrm>
            <a:off x="534296" y="1084606"/>
            <a:ext cx="10622280" cy="5262979"/>
          </a:xfrm>
          <a:prstGeom prst="rect">
            <a:avLst/>
          </a:prstGeom>
        </p:spPr>
        <p:txBody>
          <a:bodyPr wrap="square">
            <a:spAutoFit/>
          </a:bodyPr>
          <a:lstStyle/>
          <a:p>
            <a:r>
              <a:rPr lang="en-GB" sz="2400" dirty="0">
                <a:latin typeface="Century Gothic" panose="020B0502020202020204" pitchFamily="34" charset="0"/>
                <a:cs typeface="Calibri" panose="020F0502020204030204" pitchFamily="34" charset="0"/>
              </a:rPr>
              <a:t>The German /</a:t>
            </a:r>
            <a:r>
              <a:rPr lang="en-GB" sz="2400" b="1" dirty="0" err="1">
                <a:latin typeface="Century Gothic" panose="020B0502020202020204" pitchFamily="34" charset="0"/>
                <a:cs typeface="Calibri" panose="020F0502020204030204" pitchFamily="34" charset="0"/>
              </a:rPr>
              <a:t>ch</a:t>
            </a:r>
            <a:r>
              <a:rPr lang="en-GB" sz="2400" b="1" dirty="0">
                <a:latin typeface="Century Gothic" panose="020B0502020202020204" pitchFamily="34" charset="0"/>
                <a:cs typeface="Calibri" panose="020F0502020204030204" pitchFamily="34" charset="0"/>
              </a:rPr>
              <a:t>/</a:t>
            </a:r>
            <a:r>
              <a:rPr lang="en-GB" sz="2400" dirty="0">
                <a:latin typeface="Century Gothic" panose="020B0502020202020204" pitchFamily="34" charset="0"/>
                <a:cs typeface="Calibri" panose="020F0502020204030204" pitchFamily="34" charset="0"/>
              </a:rPr>
              <a:t> can be </a:t>
            </a:r>
            <a:r>
              <a:rPr lang="en-GB" sz="2400" b="1" dirty="0">
                <a:latin typeface="Century Gothic" panose="020B0502020202020204" pitchFamily="34" charset="0"/>
                <a:cs typeface="Calibri" panose="020F0502020204030204" pitchFamily="34" charset="0"/>
              </a:rPr>
              <a:t>soft </a:t>
            </a:r>
            <a:r>
              <a:rPr lang="en-GB" sz="2400" dirty="0">
                <a:latin typeface="Century Gothic" panose="020B0502020202020204" pitchFamily="34" charset="0"/>
                <a:cs typeface="Calibri" panose="020F0502020204030204" pitchFamily="34" charset="0"/>
              </a:rPr>
              <a:t>or </a:t>
            </a:r>
            <a:r>
              <a:rPr lang="en-GB" sz="2400" b="1" dirty="0">
                <a:latin typeface="Century Gothic" panose="020B0502020202020204" pitchFamily="34" charset="0"/>
                <a:cs typeface="Calibri" panose="020F0502020204030204" pitchFamily="34" charset="0"/>
              </a:rPr>
              <a:t>hard.</a:t>
            </a:r>
            <a:endParaRPr lang="en-GB" sz="2400" dirty="0">
              <a:latin typeface="Century Gothic" panose="020B0502020202020204" pitchFamily="34" charset="0"/>
              <a:cs typeface="Calibri" panose="020F0502020204030204" pitchFamily="34" charset="0"/>
            </a:endParaRPr>
          </a:p>
          <a:p>
            <a:endParaRPr lang="en-GB" sz="2400" dirty="0">
              <a:latin typeface="Century Gothic" panose="020B0502020202020204" pitchFamily="34" charset="0"/>
              <a:cs typeface="Calibri" panose="020F0502020204030204" pitchFamily="34" charset="0"/>
            </a:endParaRPr>
          </a:p>
          <a:p>
            <a:r>
              <a:rPr lang="en-GB" sz="2400" dirty="0">
                <a:latin typeface="Century Gothic" panose="020B0502020202020204" pitchFamily="34" charset="0"/>
                <a:cs typeface="Calibri" panose="020F0502020204030204" pitchFamily="34" charset="0"/>
              </a:rPr>
              <a:t>It is </a:t>
            </a:r>
            <a:r>
              <a:rPr lang="en-GB" sz="2400" b="1" dirty="0">
                <a:latin typeface="Century Gothic" panose="020B0502020202020204" pitchFamily="34" charset="0"/>
                <a:cs typeface="Calibri" panose="020F0502020204030204" pitchFamily="34" charset="0"/>
              </a:rPr>
              <a:t>hard</a:t>
            </a:r>
            <a:r>
              <a:rPr lang="en-GB" sz="2400" dirty="0">
                <a:latin typeface="Century Gothic" panose="020B0502020202020204" pitchFamily="34" charset="0"/>
                <a:cs typeface="Calibri" panose="020F0502020204030204" pitchFamily="34" charset="0"/>
              </a:rPr>
              <a:t> after these sounds:</a:t>
            </a:r>
          </a:p>
          <a:p>
            <a:endParaRPr lang="en-GB" sz="2400" dirty="0">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a:latin typeface="Century Gothic" panose="020B0502020202020204" pitchFamily="34" charset="0"/>
                <a:cs typeface="Calibri" panose="020F0502020204030204" pitchFamily="34" charset="0"/>
              </a:rPr>
              <a:t>/a/</a:t>
            </a:r>
            <a:r>
              <a:rPr lang="en-GB" sz="2400" dirty="0">
                <a:latin typeface="Century Gothic" panose="020B0502020202020204" pitchFamily="34" charset="0"/>
                <a:cs typeface="Calibri" panose="020F0502020204030204" pitchFamily="34" charset="0"/>
              </a:rPr>
              <a:t> (</a:t>
            </a:r>
            <a:r>
              <a:rPr lang="en-GB" sz="2400" dirty="0" err="1">
                <a:latin typeface="Century Gothic" panose="020B0502020202020204" pitchFamily="34" charset="0"/>
                <a:cs typeface="Calibri" panose="020F0502020204030204" pitchFamily="34" charset="0"/>
              </a:rPr>
              <a:t>m</a:t>
            </a:r>
            <a:r>
              <a:rPr lang="en-GB" sz="2400" b="1" dirty="0" err="1">
                <a:latin typeface="Century Gothic" panose="020B0502020202020204" pitchFamily="34" charset="0"/>
                <a:cs typeface="Calibri" panose="020F0502020204030204" pitchFamily="34" charset="0"/>
              </a:rPr>
              <a:t>ach</a:t>
            </a:r>
            <a:r>
              <a:rPr lang="en-GB" sz="2400" dirty="0" err="1">
                <a:latin typeface="Century Gothic" panose="020B0502020202020204" pitchFamily="34" charset="0"/>
                <a:cs typeface="Calibri" panose="020F0502020204030204" pitchFamily="34" charset="0"/>
              </a:rPr>
              <a:t>en</a:t>
            </a:r>
            <a:r>
              <a:rPr lang="en-GB" sz="2400" dirty="0">
                <a:latin typeface="Century Gothic" panose="020B0502020202020204" pitchFamily="34" charset="0"/>
                <a:cs typeface="Calibri" panose="020F0502020204030204" pitchFamily="34" charset="0"/>
              </a:rPr>
              <a:t>, </a:t>
            </a:r>
            <a:r>
              <a:rPr lang="en-GB" sz="2400" b="1" dirty="0" err="1">
                <a:latin typeface="Century Gothic" panose="020B0502020202020204" pitchFamily="34" charset="0"/>
                <a:cs typeface="Calibri" panose="020F0502020204030204" pitchFamily="34" charset="0"/>
              </a:rPr>
              <a:t>ach</a:t>
            </a:r>
            <a:r>
              <a:rPr lang="en-GB" sz="2400" dirty="0" err="1">
                <a:latin typeface="Century Gothic" panose="020B0502020202020204" pitchFamily="34" charset="0"/>
                <a:cs typeface="Calibri" panose="020F0502020204030204" pitchFamily="34" charset="0"/>
              </a:rPr>
              <a:t>t</a:t>
            </a:r>
            <a:r>
              <a:rPr lang="en-GB" sz="2400" dirty="0">
                <a:latin typeface="Century Gothic" panose="020B0502020202020204" pitchFamily="34" charset="0"/>
                <a:cs typeface="Calibri" panose="020F0502020204030204" pitchFamily="34" charset="0"/>
              </a:rPr>
              <a:t>, </a:t>
            </a:r>
            <a:r>
              <a:rPr lang="en-GB" sz="2400" dirty="0" err="1">
                <a:latin typeface="Century Gothic" panose="020B0502020202020204" pitchFamily="34" charset="0"/>
                <a:cs typeface="Calibri" panose="020F0502020204030204" pitchFamily="34" charset="0"/>
              </a:rPr>
              <a:t>S</a:t>
            </a:r>
            <a:r>
              <a:rPr lang="en-GB" sz="2400" b="1" dirty="0" err="1">
                <a:latin typeface="Century Gothic" panose="020B0502020202020204" pitchFamily="34" charset="0"/>
                <a:cs typeface="Calibri" panose="020F0502020204030204" pitchFamily="34" charset="0"/>
              </a:rPr>
              <a:t>ach</a:t>
            </a:r>
            <a:r>
              <a:rPr lang="en-GB" sz="2400" dirty="0" err="1">
                <a:latin typeface="Century Gothic" panose="020B0502020202020204" pitchFamily="34" charset="0"/>
                <a:cs typeface="Calibri" panose="020F0502020204030204" pitchFamily="34" charset="0"/>
              </a:rPr>
              <a:t>en</a:t>
            </a:r>
            <a:r>
              <a:rPr lang="en-GB" sz="2400" dirty="0">
                <a:latin typeface="Century Gothic" panose="020B0502020202020204" pitchFamily="34" charset="0"/>
                <a:cs typeface="Calibri" panose="020F0502020204030204" pitchFamily="34" charset="0"/>
              </a:rPr>
              <a:t>)</a:t>
            </a:r>
            <a:endParaRPr lang="en-GB" sz="2400" b="1" dirty="0">
              <a:latin typeface="Century Gothic" panose="020B0502020202020204" pitchFamily="34" charset="0"/>
              <a:cs typeface="Calibri" panose="020F0502020204030204" pitchFamily="34" charset="0"/>
            </a:endParaRPr>
          </a:p>
          <a:p>
            <a:endParaRPr lang="en-GB" sz="2400" b="1" dirty="0">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a:latin typeface="Century Gothic" panose="020B0502020202020204" pitchFamily="34" charset="0"/>
                <a:cs typeface="Calibri" panose="020F0502020204030204" pitchFamily="34" charset="0"/>
              </a:rPr>
              <a:t>/o/ </a:t>
            </a:r>
            <a:r>
              <a:rPr lang="en-GB" sz="2400" dirty="0">
                <a:latin typeface="Century Gothic" panose="020B0502020202020204" pitchFamily="34" charset="0"/>
                <a:cs typeface="Calibri" panose="020F0502020204030204" pitchFamily="34" charset="0"/>
              </a:rPr>
              <a:t>(die </a:t>
            </a:r>
            <a:r>
              <a:rPr lang="en-GB" sz="2400" dirty="0" err="1">
                <a:latin typeface="Century Gothic" panose="020B0502020202020204" pitchFamily="34" charset="0"/>
                <a:cs typeface="Calibri" panose="020F0502020204030204" pitchFamily="34" charset="0"/>
              </a:rPr>
              <a:t>W</a:t>
            </a:r>
            <a:r>
              <a:rPr lang="en-GB" sz="2400" b="1" dirty="0" err="1">
                <a:latin typeface="Century Gothic" panose="020B0502020202020204" pitchFamily="34" charset="0"/>
                <a:cs typeface="Calibri" panose="020F0502020204030204" pitchFamily="34" charset="0"/>
              </a:rPr>
              <a:t>och</a:t>
            </a:r>
            <a:r>
              <a:rPr lang="en-GB" sz="2400" dirty="0" err="1">
                <a:latin typeface="Century Gothic" panose="020B0502020202020204" pitchFamily="34" charset="0"/>
                <a:cs typeface="Calibri" panose="020F0502020204030204" pitchFamily="34" charset="0"/>
              </a:rPr>
              <a:t>e</a:t>
            </a:r>
            <a:r>
              <a:rPr lang="en-GB" sz="2400" dirty="0">
                <a:latin typeface="Century Gothic" panose="020B0502020202020204" pitchFamily="34" charset="0"/>
                <a:cs typeface="Calibri" panose="020F0502020204030204" pitchFamily="34" charset="0"/>
              </a:rPr>
              <a:t>, </a:t>
            </a:r>
            <a:r>
              <a:rPr lang="en-GB" sz="2400" dirty="0" err="1">
                <a:latin typeface="Century Gothic" panose="020B0502020202020204" pitchFamily="34" charset="0"/>
                <a:cs typeface="Calibri" panose="020F0502020204030204" pitchFamily="34" charset="0"/>
              </a:rPr>
              <a:t>k</a:t>
            </a:r>
            <a:r>
              <a:rPr lang="en-GB" sz="2400" b="1" dirty="0" err="1">
                <a:latin typeface="Century Gothic" panose="020B0502020202020204" pitchFamily="34" charset="0"/>
                <a:cs typeface="Calibri" panose="020F0502020204030204" pitchFamily="34" charset="0"/>
              </a:rPr>
              <a:t>och</a:t>
            </a:r>
            <a:r>
              <a:rPr lang="en-GB" sz="2400" dirty="0" err="1">
                <a:latin typeface="Century Gothic" panose="020B0502020202020204" pitchFamily="34" charset="0"/>
                <a:cs typeface="Calibri" panose="020F0502020204030204" pitchFamily="34" charset="0"/>
              </a:rPr>
              <a:t>en</a:t>
            </a:r>
            <a:r>
              <a:rPr lang="en-GB" sz="2400" dirty="0">
                <a:latin typeface="Century Gothic" panose="020B0502020202020204" pitchFamily="34" charset="0"/>
                <a:cs typeface="Calibri" panose="020F0502020204030204" pitchFamily="34" charset="0"/>
              </a:rPr>
              <a:t>, </a:t>
            </a:r>
            <a:r>
              <a:rPr lang="en-GB" sz="2400" dirty="0" err="1">
                <a:latin typeface="Century Gothic" panose="020B0502020202020204" pitchFamily="34" charset="0"/>
                <a:cs typeface="Calibri" panose="020F0502020204030204" pitchFamily="34" charset="0"/>
              </a:rPr>
              <a:t>n</a:t>
            </a:r>
            <a:r>
              <a:rPr lang="en-GB" sz="2400" b="1" dirty="0" err="1">
                <a:latin typeface="Century Gothic" panose="020B0502020202020204" pitchFamily="34" charset="0"/>
                <a:cs typeface="Calibri" panose="020F0502020204030204" pitchFamily="34" charset="0"/>
              </a:rPr>
              <a:t>och</a:t>
            </a:r>
            <a:r>
              <a:rPr lang="en-GB" sz="2400" dirty="0" err="1">
                <a:latin typeface="Century Gothic" panose="020B0502020202020204" pitchFamily="34" charset="0"/>
                <a:cs typeface="Calibri" panose="020F0502020204030204" pitchFamily="34" charset="0"/>
              </a:rPr>
              <a:t>mal</a:t>
            </a:r>
            <a:r>
              <a:rPr lang="en-GB" sz="2400" dirty="0">
                <a:latin typeface="Century Gothic" panose="020B0502020202020204" pitchFamily="34" charset="0"/>
                <a:cs typeface="Calibri" panose="020F0502020204030204" pitchFamily="34" charset="0"/>
              </a:rPr>
              <a:t>)</a:t>
            </a:r>
            <a:endParaRPr lang="en-GB" sz="2400" b="1" dirty="0">
              <a:latin typeface="Century Gothic" panose="020B0502020202020204" pitchFamily="34" charset="0"/>
              <a:cs typeface="Calibri" panose="020F0502020204030204" pitchFamily="34" charset="0"/>
            </a:endParaRPr>
          </a:p>
          <a:p>
            <a:endParaRPr lang="en-GB" sz="2400" b="1" dirty="0">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a:latin typeface="Century Gothic" panose="020B0502020202020204" pitchFamily="34" charset="0"/>
                <a:cs typeface="Calibri" panose="020F0502020204030204" pitchFamily="34" charset="0"/>
              </a:rPr>
              <a:t>/u/ </a:t>
            </a:r>
            <a:r>
              <a:rPr lang="en-GB" sz="2400" dirty="0">
                <a:latin typeface="Century Gothic" panose="020B0502020202020204" pitchFamily="34" charset="0"/>
                <a:cs typeface="Calibri" panose="020F0502020204030204" pitchFamily="34" charset="0"/>
              </a:rPr>
              <a:t>(das B</a:t>
            </a:r>
            <a:r>
              <a:rPr lang="en-GB" sz="2400" b="1" dirty="0">
                <a:latin typeface="Century Gothic" panose="020B0502020202020204" pitchFamily="34" charset="0"/>
                <a:cs typeface="Calibri" panose="020F0502020204030204" pitchFamily="34" charset="0"/>
              </a:rPr>
              <a:t>uch</a:t>
            </a:r>
            <a:r>
              <a:rPr lang="en-GB" sz="2400" dirty="0">
                <a:latin typeface="Century Gothic" panose="020B0502020202020204" pitchFamily="34" charset="0"/>
                <a:cs typeface="Calibri" panose="020F0502020204030204" pitchFamily="34" charset="0"/>
              </a:rPr>
              <a:t>)</a:t>
            </a:r>
          </a:p>
          <a:p>
            <a:pPr marL="342900" indent="-342900">
              <a:buFont typeface="Arial" panose="020B0604020202020204" pitchFamily="34" charset="0"/>
              <a:buChar char="•"/>
            </a:pPr>
            <a:endParaRPr lang="en-GB" sz="2400" dirty="0">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400" b="1" dirty="0">
                <a:latin typeface="Century Gothic" panose="020B0502020202020204" pitchFamily="34" charset="0"/>
                <a:cs typeface="Calibri" panose="020F0502020204030204" pitchFamily="34" charset="0"/>
              </a:rPr>
              <a:t>/au/ </a:t>
            </a:r>
            <a:r>
              <a:rPr lang="en-GB" sz="2400" dirty="0">
                <a:latin typeface="Century Gothic" panose="020B0502020202020204" pitchFamily="34" charset="0"/>
                <a:cs typeface="Calibri" panose="020F0502020204030204" pitchFamily="34" charset="0"/>
              </a:rPr>
              <a:t>(a</a:t>
            </a:r>
            <a:r>
              <a:rPr lang="en-GB" sz="2400" b="1" dirty="0">
                <a:latin typeface="Century Gothic" panose="020B0502020202020204" pitchFamily="34" charset="0"/>
                <a:cs typeface="Calibri" panose="020F0502020204030204" pitchFamily="34" charset="0"/>
              </a:rPr>
              <a:t>uch</a:t>
            </a:r>
            <a:r>
              <a:rPr lang="en-GB" sz="2400" dirty="0">
                <a:latin typeface="Century Gothic" panose="020B0502020202020204" pitchFamily="34" charset="0"/>
                <a:cs typeface="Calibri" panose="020F0502020204030204" pitchFamily="34" charset="0"/>
              </a:rPr>
              <a:t>)</a:t>
            </a:r>
            <a:endParaRPr lang="en-GB" sz="2400" b="1" dirty="0">
              <a:latin typeface="Century Gothic" panose="020B0502020202020204" pitchFamily="34" charset="0"/>
              <a:cs typeface="Calibri" panose="020F0502020204030204" pitchFamily="34" charset="0"/>
            </a:endParaRPr>
          </a:p>
          <a:p>
            <a:endParaRPr lang="en-GB" sz="2400" b="1" dirty="0">
              <a:latin typeface="Century Gothic" panose="020B0502020202020204" pitchFamily="34" charset="0"/>
              <a:cs typeface="Calibri" panose="020F0502020204030204" pitchFamily="34" charset="0"/>
            </a:endParaRPr>
          </a:p>
          <a:p>
            <a:r>
              <a:rPr lang="en-GB" sz="2400" dirty="0">
                <a:latin typeface="Century Gothic" panose="020B0502020202020204" pitchFamily="34" charset="0"/>
                <a:cs typeface="Calibri" panose="020F0502020204030204" pitchFamily="34" charset="0"/>
              </a:rPr>
              <a:t>It is </a:t>
            </a:r>
            <a:r>
              <a:rPr lang="en-GB" sz="2400" b="1" dirty="0">
                <a:latin typeface="Century Gothic" panose="020B0502020202020204" pitchFamily="34" charset="0"/>
                <a:cs typeface="Calibri" panose="020F0502020204030204" pitchFamily="34" charset="0"/>
              </a:rPr>
              <a:t>soft</a:t>
            </a:r>
            <a:r>
              <a:rPr lang="en-GB" sz="2400" dirty="0">
                <a:latin typeface="Century Gothic" panose="020B0502020202020204" pitchFamily="34" charset="0"/>
                <a:cs typeface="Calibri" panose="020F0502020204030204" pitchFamily="34" charset="0"/>
              </a:rPr>
              <a:t> after other sounds: (</a:t>
            </a:r>
            <a:r>
              <a:rPr lang="en-GB" sz="2400" dirty="0" err="1">
                <a:latin typeface="Century Gothic" panose="020B0502020202020204" pitchFamily="34" charset="0"/>
                <a:cs typeface="Calibri" panose="020F0502020204030204" pitchFamily="34" charset="0"/>
              </a:rPr>
              <a:t>m</a:t>
            </a:r>
            <a:r>
              <a:rPr lang="en-GB" sz="2400" b="1" dirty="0" err="1">
                <a:latin typeface="Century Gothic" panose="020B0502020202020204" pitchFamily="34" charset="0"/>
                <a:cs typeface="Calibri" panose="020F0502020204030204" pitchFamily="34" charset="0"/>
              </a:rPr>
              <a:t>anch</a:t>
            </a:r>
            <a:r>
              <a:rPr lang="en-GB" sz="2400" dirty="0" err="1">
                <a:latin typeface="Century Gothic" panose="020B0502020202020204" pitchFamily="34" charset="0"/>
                <a:cs typeface="Calibri" panose="020F0502020204030204" pitchFamily="34" charset="0"/>
              </a:rPr>
              <a:t>mal</a:t>
            </a:r>
            <a:r>
              <a:rPr lang="en-GB" sz="2400" dirty="0">
                <a:latin typeface="Century Gothic" panose="020B0502020202020204" pitchFamily="34" charset="0"/>
                <a:cs typeface="Calibri" panose="020F0502020204030204" pitchFamily="34" charset="0"/>
              </a:rPr>
              <a:t>, </a:t>
            </a:r>
            <a:r>
              <a:rPr lang="en-GB" sz="2400" dirty="0" err="1">
                <a:latin typeface="Century Gothic" panose="020B0502020202020204" pitchFamily="34" charset="0"/>
                <a:cs typeface="Calibri" panose="020F0502020204030204" pitchFamily="34" charset="0"/>
              </a:rPr>
              <a:t>n</a:t>
            </a:r>
            <a:r>
              <a:rPr lang="en-GB" sz="2400" b="1" dirty="0" err="1">
                <a:latin typeface="Century Gothic" panose="020B0502020202020204" pitchFamily="34" charset="0"/>
                <a:cs typeface="Calibri" panose="020F0502020204030204" pitchFamily="34" charset="0"/>
              </a:rPr>
              <a:t>ich</a:t>
            </a:r>
            <a:r>
              <a:rPr lang="en-GB" sz="2400" dirty="0" err="1">
                <a:latin typeface="Century Gothic" panose="020B0502020202020204" pitchFamily="34" charset="0"/>
                <a:cs typeface="Calibri" panose="020F0502020204030204" pitchFamily="34" charset="0"/>
              </a:rPr>
              <a:t>t</a:t>
            </a:r>
            <a:r>
              <a:rPr lang="en-GB" sz="2400" dirty="0">
                <a:latin typeface="Century Gothic" panose="020B0502020202020204" pitchFamily="34" charset="0"/>
                <a:cs typeface="Calibri" panose="020F0502020204030204" pitchFamily="34" charset="0"/>
              </a:rPr>
              <a:t>, </a:t>
            </a:r>
            <a:r>
              <a:rPr lang="en-GB" sz="2400" dirty="0" err="1">
                <a:latin typeface="Century Gothic" panose="020B0502020202020204" pitchFamily="34" charset="0"/>
                <a:cs typeface="Calibri" panose="020F0502020204030204" pitchFamily="34" charset="0"/>
              </a:rPr>
              <a:t>r</a:t>
            </a:r>
            <a:r>
              <a:rPr lang="en-GB" sz="2400" b="1" dirty="0" err="1">
                <a:latin typeface="Century Gothic" panose="020B0502020202020204" pitchFamily="34" charset="0"/>
                <a:cs typeface="Calibri" panose="020F0502020204030204" pitchFamily="34" charset="0"/>
              </a:rPr>
              <a:t>ich</a:t>
            </a:r>
            <a:r>
              <a:rPr lang="en-GB" sz="2400" dirty="0" err="1">
                <a:latin typeface="Century Gothic" panose="020B0502020202020204" pitchFamily="34" charset="0"/>
                <a:cs typeface="Calibri" panose="020F0502020204030204" pitchFamily="34" charset="0"/>
              </a:rPr>
              <a:t>tig</a:t>
            </a:r>
            <a:r>
              <a:rPr lang="en-GB" sz="2400" dirty="0">
                <a:latin typeface="Century Gothic" panose="020B0502020202020204" pitchFamily="34" charset="0"/>
                <a:cs typeface="Calibri" panose="020F0502020204030204" pitchFamily="34" charset="0"/>
              </a:rPr>
              <a:t>).</a:t>
            </a:r>
          </a:p>
          <a:p>
            <a:endParaRPr lang="en-GB" sz="2400" dirty="0">
              <a:latin typeface="Century Gothic" panose="020B0502020202020204" pitchFamily="34" charset="0"/>
              <a:cs typeface="Calibri" panose="020F0502020204030204" pitchFamily="34" charset="0"/>
            </a:endParaRPr>
          </a:p>
        </p:txBody>
      </p:sp>
      <p:sp>
        <p:nvSpPr>
          <p:cNvPr id="7" name="Rounded Rectangle 11">
            <a:extLst>
              <a:ext uri="{FF2B5EF4-FFF2-40B4-BE49-F238E27FC236}">
                <a16:creationId xmlns:a16="http://schemas.microsoft.com/office/drawing/2014/main" id="{FF9D5FC3-2828-4A20-AB45-539B08625342}"/>
              </a:ext>
            </a:extLst>
          </p:cNvPr>
          <p:cNvSpPr/>
          <p:nvPr/>
        </p:nvSpPr>
        <p:spPr>
          <a:xfrm>
            <a:off x="10680192" y="158831"/>
            <a:ext cx="1319749" cy="408083"/>
          </a:xfrm>
          <a:prstGeom prst="roundRect">
            <a:avLst/>
          </a:prstGeom>
          <a:solidFill>
            <a:schemeClr val="accent4">
              <a:lumMod val="75000"/>
            </a:schemeClr>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Phonetik</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929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Soft or hard [</a:t>
            </a:r>
            <a:r>
              <a:rPr lang="en-GB" b="1" dirty="0" err="1">
                <a:solidFill>
                  <a:schemeClr val="bg1"/>
                </a:solidFill>
              </a:rPr>
              <a:t>ch</a:t>
            </a:r>
            <a:r>
              <a:rPr lang="en-GB" b="1" dirty="0">
                <a:solidFill>
                  <a:schemeClr val="bg1"/>
                </a:solidFill>
              </a:rPr>
              <a:t>]?</a:t>
            </a:r>
            <a:br>
              <a:rPr lang="en-GB" b="1" dirty="0">
                <a:solidFill>
                  <a:schemeClr val="bg1"/>
                </a:solidFill>
              </a:rPr>
            </a:br>
            <a:endParaRPr lang="en-GB" dirty="0"/>
          </a:p>
        </p:txBody>
      </p:sp>
      <p:sp>
        <p:nvSpPr>
          <p:cNvPr id="6" name="TextBox 5">
            <a:extLst>
              <a:ext uri="{FF2B5EF4-FFF2-40B4-BE49-F238E27FC236}">
                <a16:creationId xmlns:a16="http://schemas.microsoft.com/office/drawing/2014/main" id="{9A31BB9B-66AD-444F-89D0-63CD6C5A8D62}"/>
              </a:ext>
            </a:extLst>
          </p:cNvPr>
          <p:cNvSpPr txBox="1"/>
          <p:nvPr/>
        </p:nvSpPr>
        <p:spPr>
          <a:xfrm>
            <a:off x="268448" y="1149292"/>
            <a:ext cx="11807883" cy="461665"/>
          </a:xfrm>
          <a:prstGeom prst="rect">
            <a:avLst/>
          </a:prstGeom>
          <a:noFill/>
        </p:spPr>
        <p:txBody>
          <a:bodyPr wrap="square" rtlCol="0">
            <a:spAutoFit/>
          </a:bodyPr>
          <a:lstStyle/>
          <a:p>
            <a:r>
              <a:rPr lang="en-GB" sz="2400" dirty="0">
                <a:latin typeface="Century Gothic" panose="020B0502020202020204" pitchFamily="34" charset="0"/>
                <a:cs typeface="Calibri" panose="020F0502020204030204" pitchFamily="34" charset="0"/>
              </a:rPr>
              <a:t>Consider the words below. Is the [</a:t>
            </a:r>
            <a:r>
              <a:rPr lang="en-GB" sz="2400" b="1" dirty="0" err="1">
                <a:latin typeface="Century Gothic" panose="020B0502020202020204" pitchFamily="34" charset="0"/>
                <a:cs typeface="Calibri" panose="020F0502020204030204" pitchFamily="34" charset="0"/>
              </a:rPr>
              <a:t>ch</a:t>
            </a:r>
            <a:r>
              <a:rPr lang="en-GB" sz="2400" dirty="0">
                <a:latin typeface="Century Gothic" panose="020B0502020202020204" pitchFamily="34" charset="0"/>
                <a:cs typeface="Calibri" panose="020F0502020204030204" pitchFamily="34" charset="0"/>
              </a:rPr>
              <a:t>] is soft or hard?</a:t>
            </a:r>
          </a:p>
        </p:txBody>
      </p:sp>
      <p:graphicFrame>
        <p:nvGraphicFramePr>
          <p:cNvPr id="7" name="Table 6">
            <a:extLst>
              <a:ext uri="{FF2B5EF4-FFF2-40B4-BE49-F238E27FC236}">
                <a16:creationId xmlns:a16="http://schemas.microsoft.com/office/drawing/2014/main" id="{0ED2A710-5A78-4641-97D0-4E2022388725}"/>
              </a:ext>
            </a:extLst>
          </p:cNvPr>
          <p:cNvGraphicFramePr>
            <a:graphicFrameLocks noGrp="1"/>
          </p:cNvGraphicFramePr>
          <p:nvPr>
            <p:extLst>
              <p:ext uri="{D42A27DB-BD31-4B8C-83A1-F6EECF244321}">
                <p14:modId xmlns:p14="http://schemas.microsoft.com/office/powerpoint/2010/main" val="2108695301"/>
              </p:ext>
            </p:extLst>
          </p:nvPr>
        </p:nvGraphicFramePr>
        <p:xfrm>
          <a:off x="1412937" y="2161979"/>
          <a:ext cx="9518904" cy="3577527"/>
        </p:xfrm>
        <a:graphic>
          <a:graphicData uri="http://schemas.openxmlformats.org/drawingml/2006/table">
            <a:tbl>
              <a:tblPr firstRow="1" bandRow="1">
                <a:tableStyleId>{C4B1156A-380E-4F78-BDF5-A606A8083BF9}</a:tableStyleId>
              </a:tblPr>
              <a:tblGrid>
                <a:gridCol w="2888391">
                  <a:extLst>
                    <a:ext uri="{9D8B030D-6E8A-4147-A177-3AD203B41FA5}">
                      <a16:colId xmlns:a16="http://schemas.microsoft.com/office/drawing/2014/main" val="3684468001"/>
                    </a:ext>
                  </a:extLst>
                </a:gridCol>
                <a:gridCol w="931861">
                  <a:extLst>
                    <a:ext uri="{9D8B030D-6E8A-4147-A177-3AD203B41FA5}">
                      <a16:colId xmlns:a16="http://schemas.microsoft.com/office/drawing/2014/main" val="457694660"/>
                    </a:ext>
                  </a:extLst>
                </a:gridCol>
                <a:gridCol w="939199">
                  <a:extLst>
                    <a:ext uri="{9D8B030D-6E8A-4147-A177-3AD203B41FA5}">
                      <a16:colId xmlns:a16="http://schemas.microsoft.com/office/drawing/2014/main" val="2009946905"/>
                    </a:ext>
                  </a:extLst>
                </a:gridCol>
                <a:gridCol w="2888391">
                  <a:extLst>
                    <a:ext uri="{9D8B030D-6E8A-4147-A177-3AD203B41FA5}">
                      <a16:colId xmlns:a16="http://schemas.microsoft.com/office/drawing/2014/main" val="1063353207"/>
                    </a:ext>
                  </a:extLst>
                </a:gridCol>
                <a:gridCol w="935531">
                  <a:extLst>
                    <a:ext uri="{9D8B030D-6E8A-4147-A177-3AD203B41FA5}">
                      <a16:colId xmlns:a16="http://schemas.microsoft.com/office/drawing/2014/main" val="3743904083"/>
                    </a:ext>
                  </a:extLst>
                </a:gridCol>
                <a:gridCol w="935531">
                  <a:extLst>
                    <a:ext uri="{9D8B030D-6E8A-4147-A177-3AD203B41FA5}">
                      <a16:colId xmlns:a16="http://schemas.microsoft.com/office/drawing/2014/main" val="3894712272"/>
                    </a:ext>
                  </a:extLst>
                </a:gridCol>
              </a:tblGrid>
              <a:tr h="370840">
                <a:tc>
                  <a:txBody>
                    <a:bodyPr/>
                    <a:lstStyle/>
                    <a:p>
                      <a:pPr algn="ctr">
                        <a:lnSpc>
                          <a:spcPct val="150000"/>
                        </a:lnSpc>
                      </a:pPr>
                      <a:endParaRPr lang="en-GB" sz="2200" dirty="0">
                        <a:solidFill>
                          <a:schemeClr val="tx1"/>
                        </a:solidFill>
                        <a:latin typeface="+mj-lt"/>
                      </a:endParaRPr>
                    </a:p>
                  </a:txBody>
                  <a:tcPr/>
                </a:tc>
                <a:tc>
                  <a:txBody>
                    <a:bodyPr/>
                    <a:lstStyle/>
                    <a:p>
                      <a:pPr algn="ctr">
                        <a:lnSpc>
                          <a:spcPct val="150000"/>
                        </a:lnSpc>
                      </a:pPr>
                      <a:r>
                        <a:rPr lang="en-GB" sz="2200" dirty="0">
                          <a:solidFill>
                            <a:schemeClr val="tx1"/>
                          </a:solidFill>
                          <a:latin typeface="+mj-lt"/>
                        </a:rPr>
                        <a:t>soft</a:t>
                      </a:r>
                    </a:p>
                  </a:txBody>
                  <a:tcPr/>
                </a:tc>
                <a:tc>
                  <a:txBody>
                    <a:bodyPr/>
                    <a:lstStyle/>
                    <a:p>
                      <a:pPr algn="ctr">
                        <a:lnSpc>
                          <a:spcPct val="150000"/>
                        </a:lnSpc>
                      </a:pPr>
                      <a:r>
                        <a:rPr lang="en-GB" sz="2200" dirty="0">
                          <a:solidFill>
                            <a:schemeClr val="tx1"/>
                          </a:solidFill>
                          <a:latin typeface="+mj-lt"/>
                        </a:rPr>
                        <a:t>hard</a:t>
                      </a:r>
                    </a:p>
                  </a:txBody>
                  <a:tcPr/>
                </a:tc>
                <a:tc>
                  <a:txBody>
                    <a:bodyPr/>
                    <a:lstStyle/>
                    <a:p>
                      <a:pPr algn="ctr">
                        <a:lnSpc>
                          <a:spcPct val="150000"/>
                        </a:lnSpc>
                      </a:pPr>
                      <a:endParaRPr lang="en-GB" sz="2200" dirty="0">
                        <a:solidFill>
                          <a:schemeClr val="tx1"/>
                        </a:solidFill>
                        <a:latin typeface="+mj-lt"/>
                      </a:endParaRPr>
                    </a:p>
                  </a:txBody>
                  <a:tcPr/>
                </a:tc>
                <a:tc>
                  <a:txBody>
                    <a:bodyPr/>
                    <a:lstStyle/>
                    <a:p>
                      <a:pPr algn="ctr">
                        <a:lnSpc>
                          <a:spcPct val="150000"/>
                        </a:lnSpc>
                      </a:pPr>
                      <a:r>
                        <a:rPr lang="en-GB" sz="2200" dirty="0">
                          <a:solidFill>
                            <a:schemeClr val="tx1"/>
                          </a:solidFill>
                          <a:latin typeface="+mj-lt"/>
                        </a:rPr>
                        <a:t>soft</a:t>
                      </a:r>
                    </a:p>
                  </a:txBody>
                  <a:tcPr/>
                </a:tc>
                <a:tc>
                  <a:txBody>
                    <a:bodyPr/>
                    <a:lstStyle/>
                    <a:p>
                      <a:pPr algn="ctr">
                        <a:lnSpc>
                          <a:spcPct val="150000"/>
                        </a:lnSpc>
                      </a:pPr>
                      <a:r>
                        <a:rPr lang="en-GB" sz="2200" dirty="0">
                          <a:solidFill>
                            <a:schemeClr val="tx1"/>
                          </a:solidFill>
                          <a:latin typeface="+mj-lt"/>
                        </a:rPr>
                        <a:t>hard</a:t>
                      </a:r>
                    </a:p>
                  </a:txBody>
                  <a:tcPr/>
                </a:tc>
                <a:extLst>
                  <a:ext uri="{0D108BD9-81ED-4DB2-BD59-A6C34878D82A}">
                    <a16:rowId xmlns:a16="http://schemas.microsoft.com/office/drawing/2014/main" val="3508207670"/>
                  </a:ext>
                </a:extLst>
              </a:tr>
              <a:tr h="370840">
                <a:tc>
                  <a:txBody>
                    <a:bodyPr/>
                    <a:lstStyle/>
                    <a:p>
                      <a:pPr algn="l"/>
                      <a:r>
                        <a:rPr lang="en-GB" sz="2200" dirty="0" err="1">
                          <a:solidFill>
                            <a:schemeClr val="tx1"/>
                          </a:solidFill>
                          <a:latin typeface="+mj-lt"/>
                        </a:rPr>
                        <a:t>lei</a:t>
                      </a:r>
                      <a:r>
                        <a:rPr lang="en-GB" sz="2200" b="1" dirty="0" err="1">
                          <a:solidFill>
                            <a:schemeClr val="tx1"/>
                          </a:solidFill>
                          <a:latin typeface="+mj-lt"/>
                        </a:rPr>
                        <a:t>ch</a:t>
                      </a:r>
                      <a:r>
                        <a:rPr lang="en-GB" sz="2200" dirty="0" err="1">
                          <a:solidFill>
                            <a:schemeClr val="tx1"/>
                          </a:solidFill>
                          <a:latin typeface="+mj-lt"/>
                        </a:rPr>
                        <a:t>t</a:t>
                      </a:r>
                      <a:r>
                        <a:rPr lang="en-GB" sz="2200" dirty="0">
                          <a:solidFill>
                            <a:schemeClr val="tx1"/>
                          </a:solidFill>
                          <a:latin typeface="+mj-lt"/>
                        </a:rPr>
                        <a:t> </a:t>
                      </a:r>
                    </a:p>
                    <a:p>
                      <a:pPr algn="l"/>
                      <a:r>
                        <a:rPr lang="en-GB" sz="2200" dirty="0">
                          <a:solidFill>
                            <a:schemeClr val="tx1"/>
                          </a:solidFill>
                          <a:latin typeface="+mj-lt"/>
                        </a:rPr>
                        <a:t>(light, easy)</a:t>
                      </a:r>
                    </a:p>
                  </a:txBody>
                  <a:tcPr/>
                </a:tc>
                <a:tc>
                  <a:txBody>
                    <a:bodyPr/>
                    <a:lstStyle/>
                    <a:p>
                      <a:pPr algn="ctr">
                        <a:lnSpc>
                          <a:spcPct val="150000"/>
                        </a:lnSpc>
                      </a:pPr>
                      <a:endParaRPr lang="en-GB" sz="2200" dirty="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mj-lt"/>
                        </a:rPr>
                        <a:t>ziemli</a:t>
                      </a:r>
                      <a:r>
                        <a:rPr lang="en-GB" sz="2200" b="1" dirty="0" err="1">
                          <a:solidFill>
                            <a:schemeClr val="tx1"/>
                          </a:solidFill>
                          <a:latin typeface="+mj-lt"/>
                        </a:rPr>
                        <a:t>ch</a:t>
                      </a:r>
                      <a:r>
                        <a:rPr lang="en-GB" sz="2200" dirty="0">
                          <a:solidFill>
                            <a:schemeClr val="tx1"/>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mj-lt"/>
                        </a:rPr>
                        <a:t>(quite, fairly)</a:t>
                      </a:r>
                    </a:p>
                  </a:txBody>
                  <a:tcPr/>
                </a:tc>
                <a:tc>
                  <a:txBody>
                    <a:bodyPr/>
                    <a:lstStyle/>
                    <a:p>
                      <a:pPr algn="ctr">
                        <a:lnSpc>
                          <a:spcPct val="150000"/>
                        </a:lnSpc>
                      </a:pPr>
                      <a:endParaRPr lang="en-GB" sz="220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extLst>
                  <a:ext uri="{0D108BD9-81ED-4DB2-BD59-A6C34878D82A}">
                    <a16:rowId xmlns:a16="http://schemas.microsoft.com/office/drawing/2014/main" val="2315172615"/>
                  </a:ext>
                </a:extLst>
              </a:tr>
              <a:tr h="370840">
                <a:tc>
                  <a:txBody>
                    <a:bodyPr/>
                    <a:lstStyle/>
                    <a:p>
                      <a:pPr algn="l"/>
                      <a:r>
                        <a:rPr lang="en-GB" sz="2200" dirty="0" err="1">
                          <a:solidFill>
                            <a:schemeClr val="tx1"/>
                          </a:solidFill>
                          <a:latin typeface="+mj-lt"/>
                        </a:rPr>
                        <a:t>brau</a:t>
                      </a:r>
                      <a:r>
                        <a:rPr lang="en-GB" sz="2200" b="1" dirty="0" err="1">
                          <a:solidFill>
                            <a:schemeClr val="tx1"/>
                          </a:solidFill>
                          <a:latin typeface="+mj-lt"/>
                        </a:rPr>
                        <a:t>ch</a:t>
                      </a:r>
                      <a:r>
                        <a:rPr lang="en-GB" sz="2200" dirty="0" err="1">
                          <a:solidFill>
                            <a:schemeClr val="tx1"/>
                          </a:solidFill>
                          <a:latin typeface="+mj-lt"/>
                        </a:rPr>
                        <a:t>en</a:t>
                      </a:r>
                      <a:r>
                        <a:rPr lang="en-GB" sz="2200" dirty="0">
                          <a:solidFill>
                            <a:schemeClr val="tx1"/>
                          </a:solidFill>
                          <a:latin typeface="+mj-lt"/>
                        </a:rPr>
                        <a:t> </a:t>
                      </a:r>
                    </a:p>
                    <a:p>
                      <a:pPr algn="l"/>
                      <a:r>
                        <a:rPr lang="en-GB" sz="2200" dirty="0">
                          <a:solidFill>
                            <a:schemeClr val="tx1"/>
                          </a:solidFill>
                          <a:latin typeface="+mj-lt"/>
                        </a:rPr>
                        <a:t>(to need)</a:t>
                      </a:r>
                    </a:p>
                  </a:txBody>
                  <a:tcPr/>
                </a:tc>
                <a:tc>
                  <a:txBody>
                    <a:bodyPr/>
                    <a:lstStyle/>
                    <a:p>
                      <a:pPr algn="ctr">
                        <a:lnSpc>
                          <a:spcPct val="150000"/>
                        </a:lnSpc>
                      </a:pPr>
                      <a:endParaRPr lang="en-GB" sz="2200" dirty="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tc>
                  <a:txBody>
                    <a:bodyPr/>
                    <a:lstStyle/>
                    <a:p>
                      <a:pPr algn="l"/>
                      <a:r>
                        <a:rPr lang="en-GB" sz="2200" dirty="0" err="1">
                          <a:solidFill>
                            <a:schemeClr val="tx1"/>
                          </a:solidFill>
                          <a:latin typeface="+mj-lt"/>
                        </a:rPr>
                        <a:t>ein</a:t>
                      </a:r>
                      <a:r>
                        <a:rPr lang="en-GB" sz="2200" dirty="0">
                          <a:solidFill>
                            <a:schemeClr val="tx1"/>
                          </a:solidFill>
                          <a:latin typeface="+mj-lt"/>
                        </a:rPr>
                        <a:t> </a:t>
                      </a:r>
                      <a:r>
                        <a:rPr lang="en-GB" sz="2200" dirty="0" err="1">
                          <a:solidFill>
                            <a:schemeClr val="tx1"/>
                          </a:solidFill>
                          <a:latin typeface="+mj-lt"/>
                        </a:rPr>
                        <a:t>biss</a:t>
                      </a:r>
                      <a:r>
                        <a:rPr lang="en-GB" sz="2200" b="1" dirty="0" err="1">
                          <a:solidFill>
                            <a:schemeClr val="tx1"/>
                          </a:solidFill>
                          <a:latin typeface="+mj-lt"/>
                        </a:rPr>
                        <a:t>ch</a:t>
                      </a:r>
                      <a:r>
                        <a:rPr lang="en-GB" sz="2200" dirty="0" err="1">
                          <a:solidFill>
                            <a:schemeClr val="tx1"/>
                          </a:solidFill>
                          <a:latin typeface="+mj-lt"/>
                        </a:rPr>
                        <a:t>en</a:t>
                      </a:r>
                      <a:endParaRPr lang="en-GB" sz="2200" dirty="0">
                        <a:solidFill>
                          <a:schemeClr val="tx1"/>
                        </a:solidFill>
                        <a:latin typeface="+mj-lt"/>
                      </a:endParaRPr>
                    </a:p>
                    <a:p>
                      <a:pPr algn="l"/>
                      <a:r>
                        <a:rPr lang="en-GB" sz="2200" dirty="0">
                          <a:solidFill>
                            <a:schemeClr val="tx1"/>
                          </a:solidFill>
                          <a:latin typeface="+mj-lt"/>
                        </a:rPr>
                        <a:t>(a bit)</a:t>
                      </a:r>
                    </a:p>
                  </a:txBody>
                  <a:tcPr/>
                </a:tc>
                <a:tc>
                  <a:txBody>
                    <a:bodyPr/>
                    <a:lstStyle/>
                    <a:p>
                      <a:pPr algn="ctr">
                        <a:lnSpc>
                          <a:spcPct val="150000"/>
                        </a:lnSpc>
                      </a:pPr>
                      <a:endParaRPr lang="en-GB" sz="220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extLst>
                  <a:ext uri="{0D108BD9-81ED-4DB2-BD59-A6C34878D82A}">
                    <a16:rowId xmlns:a16="http://schemas.microsoft.com/office/drawing/2014/main" val="1595473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mj-lt"/>
                        </a:rPr>
                        <a:t>dana</a:t>
                      </a:r>
                      <a:r>
                        <a:rPr lang="en-GB" sz="2200" b="1" dirty="0" err="1">
                          <a:solidFill>
                            <a:schemeClr val="tx1"/>
                          </a:solidFill>
                          <a:latin typeface="+mj-lt"/>
                        </a:rPr>
                        <a:t>ch</a:t>
                      </a:r>
                      <a:r>
                        <a:rPr lang="en-GB" sz="2200" b="1" dirty="0">
                          <a:solidFill>
                            <a:schemeClr val="tx1"/>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mj-lt"/>
                        </a:rPr>
                        <a:t>(afterwards)</a:t>
                      </a:r>
                    </a:p>
                  </a:txBody>
                  <a:tcPr/>
                </a:tc>
                <a:tc>
                  <a:txBody>
                    <a:bodyPr/>
                    <a:lstStyle/>
                    <a:p>
                      <a:pPr algn="ctr">
                        <a:lnSpc>
                          <a:spcPct val="150000"/>
                        </a:lnSpc>
                      </a:pPr>
                      <a:endParaRPr lang="en-GB" sz="220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tc>
                  <a:txBody>
                    <a:bodyPr/>
                    <a:lstStyle/>
                    <a:p>
                      <a:pPr algn="l"/>
                      <a:r>
                        <a:rPr lang="en-GB" sz="2200" dirty="0">
                          <a:solidFill>
                            <a:schemeClr val="tx1"/>
                          </a:solidFill>
                          <a:latin typeface="+mj-lt"/>
                        </a:rPr>
                        <a:t>die </a:t>
                      </a:r>
                      <a:r>
                        <a:rPr lang="en-GB" sz="2200" dirty="0" err="1">
                          <a:solidFill>
                            <a:schemeClr val="tx1"/>
                          </a:solidFill>
                          <a:latin typeface="+mj-lt"/>
                        </a:rPr>
                        <a:t>Fremdspra</a:t>
                      </a:r>
                      <a:r>
                        <a:rPr lang="en-GB" sz="2200" b="1" dirty="0" err="1">
                          <a:solidFill>
                            <a:schemeClr val="tx1"/>
                          </a:solidFill>
                          <a:latin typeface="+mj-lt"/>
                        </a:rPr>
                        <a:t>ch</a:t>
                      </a:r>
                      <a:r>
                        <a:rPr lang="en-GB" sz="2200" dirty="0" err="1">
                          <a:solidFill>
                            <a:schemeClr val="tx1"/>
                          </a:solidFill>
                          <a:latin typeface="+mj-lt"/>
                        </a:rPr>
                        <a:t>e</a:t>
                      </a:r>
                      <a:r>
                        <a:rPr lang="en-GB" sz="2200" dirty="0">
                          <a:solidFill>
                            <a:schemeClr val="tx1"/>
                          </a:solidFill>
                          <a:latin typeface="+mj-lt"/>
                        </a:rPr>
                        <a:t> (foreign language)</a:t>
                      </a:r>
                    </a:p>
                  </a:txBody>
                  <a:tcPr/>
                </a:tc>
                <a:tc>
                  <a:txBody>
                    <a:bodyPr/>
                    <a:lstStyle/>
                    <a:p>
                      <a:pPr algn="ctr">
                        <a:lnSpc>
                          <a:spcPct val="150000"/>
                        </a:lnSpc>
                      </a:pPr>
                      <a:endParaRPr lang="en-GB" sz="2200" dirty="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extLst>
                  <a:ext uri="{0D108BD9-81ED-4DB2-BD59-A6C34878D82A}">
                    <a16:rowId xmlns:a16="http://schemas.microsoft.com/office/drawing/2014/main" val="2011778380"/>
                  </a:ext>
                </a:extLst>
              </a:tr>
              <a:tr h="370840">
                <a:tc>
                  <a:txBody>
                    <a:bodyPr/>
                    <a:lstStyle/>
                    <a:p>
                      <a:pPr algn="l"/>
                      <a:r>
                        <a:rPr lang="en-GB" sz="2200" dirty="0" err="1">
                          <a:solidFill>
                            <a:schemeClr val="tx1"/>
                          </a:solidFill>
                          <a:latin typeface="+mj-lt"/>
                        </a:rPr>
                        <a:t>schle</a:t>
                      </a:r>
                      <a:r>
                        <a:rPr lang="en-GB" sz="2200" b="1" dirty="0" err="1">
                          <a:solidFill>
                            <a:schemeClr val="tx1"/>
                          </a:solidFill>
                          <a:latin typeface="+mj-lt"/>
                        </a:rPr>
                        <a:t>ch</a:t>
                      </a:r>
                      <a:r>
                        <a:rPr lang="en-GB" sz="2200" dirty="0" err="1">
                          <a:solidFill>
                            <a:schemeClr val="tx1"/>
                          </a:solidFill>
                          <a:latin typeface="+mj-lt"/>
                        </a:rPr>
                        <a:t>t</a:t>
                      </a:r>
                      <a:r>
                        <a:rPr lang="en-GB" sz="2200" dirty="0">
                          <a:solidFill>
                            <a:schemeClr val="tx1"/>
                          </a:solidFill>
                          <a:latin typeface="+mj-lt"/>
                        </a:rPr>
                        <a:t> </a:t>
                      </a:r>
                    </a:p>
                    <a:p>
                      <a:pPr algn="l"/>
                      <a:r>
                        <a:rPr lang="en-GB" sz="2200" dirty="0">
                          <a:solidFill>
                            <a:schemeClr val="tx1"/>
                          </a:solidFill>
                          <a:latin typeface="+mj-lt"/>
                        </a:rPr>
                        <a:t>(bad)</a:t>
                      </a:r>
                    </a:p>
                  </a:txBody>
                  <a:tcPr/>
                </a:tc>
                <a:tc>
                  <a:txBody>
                    <a:bodyPr/>
                    <a:lstStyle/>
                    <a:p>
                      <a:pPr algn="ctr">
                        <a:lnSpc>
                          <a:spcPct val="150000"/>
                        </a:lnSpc>
                      </a:pPr>
                      <a:endParaRPr lang="en-GB" sz="220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tc>
                  <a:txBody>
                    <a:bodyPr/>
                    <a:lstStyle/>
                    <a:p>
                      <a:pPr algn="l"/>
                      <a:r>
                        <a:rPr lang="en-GB" sz="2200" dirty="0" err="1">
                          <a:solidFill>
                            <a:schemeClr val="tx1"/>
                          </a:solidFill>
                          <a:latin typeface="+mj-lt"/>
                        </a:rPr>
                        <a:t>la</a:t>
                      </a:r>
                      <a:r>
                        <a:rPr lang="en-GB" sz="2200" b="1" dirty="0" err="1">
                          <a:solidFill>
                            <a:schemeClr val="tx1"/>
                          </a:solidFill>
                          <a:latin typeface="+mj-lt"/>
                        </a:rPr>
                        <a:t>ch</a:t>
                      </a:r>
                      <a:r>
                        <a:rPr lang="en-GB" sz="2200" b="0" dirty="0" err="1">
                          <a:solidFill>
                            <a:schemeClr val="tx1"/>
                          </a:solidFill>
                          <a:latin typeface="+mj-lt"/>
                        </a:rPr>
                        <a:t>en</a:t>
                      </a:r>
                      <a:r>
                        <a:rPr lang="en-GB" sz="2200" dirty="0">
                          <a:solidFill>
                            <a:schemeClr val="tx1"/>
                          </a:solidFill>
                          <a:latin typeface="+mj-lt"/>
                        </a:rPr>
                        <a:t> </a:t>
                      </a:r>
                    </a:p>
                    <a:p>
                      <a:pPr algn="l"/>
                      <a:r>
                        <a:rPr lang="en-GB" sz="2200" dirty="0">
                          <a:solidFill>
                            <a:schemeClr val="tx1"/>
                          </a:solidFill>
                          <a:latin typeface="+mj-lt"/>
                        </a:rPr>
                        <a:t>(to laugh)</a:t>
                      </a:r>
                    </a:p>
                  </a:txBody>
                  <a:tcPr/>
                </a:tc>
                <a:tc>
                  <a:txBody>
                    <a:bodyPr/>
                    <a:lstStyle/>
                    <a:p>
                      <a:pPr algn="ctr">
                        <a:lnSpc>
                          <a:spcPct val="150000"/>
                        </a:lnSpc>
                      </a:pPr>
                      <a:endParaRPr lang="en-GB" sz="2200" dirty="0">
                        <a:solidFill>
                          <a:schemeClr val="tx1"/>
                        </a:solidFill>
                        <a:latin typeface="+mj-lt"/>
                      </a:endParaRPr>
                    </a:p>
                  </a:txBody>
                  <a:tcPr/>
                </a:tc>
                <a:tc>
                  <a:txBody>
                    <a:bodyPr/>
                    <a:lstStyle/>
                    <a:p>
                      <a:pPr algn="ctr">
                        <a:lnSpc>
                          <a:spcPct val="150000"/>
                        </a:lnSpc>
                      </a:pPr>
                      <a:endParaRPr lang="en-GB" sz="2200" dirty="0">
                        <a:solidFill>
                          <a:schemeClr val="tx1"/>
                        </a:solidFill>
                        <a:latin typeface="+mj-lt"/>
                      </a:endParaRPr>
                    </a:p>
                  </a:txBody>
                  <a:tcPr/>
                </a:tc>
                <a:extLst>
                  <a:ext uri="{0D108BD9-81ED-4DB2-BD59-A6C34878D82A}">
                    <a16:rowId xmlns:a16="http://schemas.microsoft.com/office/drawing/2014/main" val="3367168994"/>
                  </a:ext>
                </a:extLst>
              </a:tr>
            </a:tbl>
          </a:graphicData>
        </a:graphic>
      </p:graphicFrame>
      <p:sp>
        <p:nvSpPr>
          <p:cNvPr id="10" name="Title 3"/>
          <p:cNvSpPr txBox="1">
            <a:spLocks/>
          </p:cNvSpPr>
          <p:nvPr/>
        </p:nvSpPr>
        <p:spPr>
          <a:xfrm>
            <a:off x="192058" y="212990"/>
            <a:ext cx="410562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ounded Rectangle 11">
            <a:extLst>
              <a:ext uri="{FF2B5EF4-FFF2-40B4-BE49-F238E27FC236}">
                <a16:creationId xmlns:a16="http://schemas.microsoft.com/office/drawing/2014/main" id="{FF9D5FC3-2828-4A20-AB45-539B08625342}"/>
              </a:ext>
            </a:extLst>
          </p:cNvPr>
          <p:cNvSpPr/>
          <p:nvPr/>
        </p:nvSpPr>
        <p:spPr>
          <a:xfrm>
            <a:off x="9343225" y="212990"/>
            <a:ext cx="2499760" cy="43943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pic>
        <p:nvPicPr>
          <p:cNvPr id="21" name="Picture 20" descr="A green check mark on a black background&#10;&#10;Description automatically generated">
            <a:extLst>
              <a:ext uri="{FF2B5EF4-FFF2-40B4-BE49-F238E27FC236}">
                <a16:creationId xmlns:a16="http://schemas.microsoft.com/office/drawing/2014/main" id="{735706EA-735B-4D26-AE74-E8AC0E6B6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358" y="2805168"/>
            <a:ext cx="552527" cy="514422"/>
          </a:xfrm>
          <a:prstGeom prst="rect">
            <a:avLst/>
          </a:prstGeom>
        </p:spPr>
      </p:pic>
      <p:pic>
        <p:nvPicPr>
          <p:cNvPr id="22" name="Picture 21" descr="A green check mark on a black background&#10;&#10;Description automatically generated">
            <a:extLst>
              <a:ext uri="{FF2B5EF4-FFF2-40B4-BE49-F238E27FC236}">
                <a16:creationId xmlns:a16="http://schemas.microsoft.com/office/drawing/2014/main" id="{95B82D89-607F-4306-8C1F-05A2B19E6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473" y="3445382"/>
            <a:ext cx="552527" cy="514422"/>
          </a:xfrm>
          <a:prstGeom prst="rect">
            <a:avLst/>
          </a:prstGeom>
        </p:spPr>
      </p:pic>
      <p:pic>
        <p:nvPicPr>
          <p:cNvPr id="23" name="Picture 22" descr="A green check mark on a black background&#10;&#10;Description automatically generated">
            <a:extLst>
              <a:ext uri="{FF2B5EF4-FFF2-40B4-BE49-F238E27FC236}">
                <a16:creationId xmlns:a16="http://schemas.microsoft.com/office/drawing/2014/main" id="{F4A7BEA6-E67E-4990-A8CC-6ECAA77D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472" y="4293605"/>
            <a:ext cx="552527" cy="514422"/>
          </a:xfrm>
          <a:prstGeom prst="rect">
            <a:avLst/>
          </a:prstGeom>
        </p:spPr>
      </p:pic>
      <p:pic>
        <p:nvPicPr>
          <p:cNvPr id="24" name="Picture 23" descr="A green check mark on a black background&#10;&#10;Description automatically generated">
            <a:extLst>
              <a:ext uri="{FF2B5EF4-FFF2-40B4-BE49-F238E27FC236}">
                <a16:creationId xmlns:a16="http://schemas.microsoft.com/office/drawing/2014/main" id="{473AD41F-2A57-4B2C-849F-74228FF20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149" y="5064126"/>
            <a:ext cx="552527" cy="514422"/>
          </a:xfrm>
          <a:prstGeom prst="rect">
            <a:avLst/>
          </a:prstGeom>
        </p:spPr>
      </p:pic>
      <p:pic>
        <p:nvPicPr>
          <p:cNvPr id="25" name="Picture 24" descr="A green check mark on a black background&#10;&#10;Description automatically generated">
            <a:extLst>
              <a:ext uri="{FF2B5EF4-FFF2-40B4-BE49-F238E27FC236}">
                <a16:creationId xmlns:a16="http://schemas.microsoft.com/office/drawing/2014/main" id="{644EC5F3-F6E3-4707-A9EA-125A314BC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225" y="2792450"/>
            <a:ext cx="552527" cy="514422"/>
          </a:xfrm>
          <a:prstGeom prst="rect">
            <a:avLst/>
          </a:prstGeom>
        </p:spPr>
      </p:pic>
      <p:pic>
        <p:nvPicPr>
          <p:cNvPr id="26" name="Picture 25" descr="A green check mark on a black background&#10;&#10;Description automatically generated">
            <a:extLst>
              <a:ext uri="{FF2B5EF4-FFF2-40B4-BE49-F238E27FC236}">
                <a16:creationId xmlns:a16="http://schemas.microsoft.com/office/drawing/2014/main" id="{3F9ED7C2-0580-4DEA-92BD-307AE6F36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49" y="3551129"/>
            <a:ext cx="552527" cy="514422"/>
          </a:xfrm>
          <a:prstGeom prst="rect">
            <a:avLst/>
          </a:prstGeom>
        </p:spPr>
      </p:pic>
      <p:pic>
        <p:nvPicPr>
          <p:cNvPr id="27" name="Picture 26" descr="A green check mark on a black background&#10;&#10;Description automatically generated">
            <a:extLst>
              <a:ext uri="{FF2B5EF4-FFF2-40B4-BE49-F238E27FC236}">
                <a16:creationId xmlns:a16="http://schemas.microsoft.com/office/drawing/2014/main" id="{9FAFABB3-B5B0-4A95-A47C-83995D380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350" y="4293605"/>
            <a:ext cx="552527" cy="514422"/>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60EB1BEA-2B93-487C-87C5-971E03444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0189" y="5016555"/>
            <a:ext cx="552527" cy="514422"/>
          </a:xfrm>
          <a:prstGeom prst="rect">
            <a:avLst/>
          </a:prstGeom>
        </p:spPr>
      </p:pic>
    </p:spTree>
    <p:extLst>
      <p:ext uri="{BB962C8B-B14F-4D97-AF65-F5344CB8AC3E}">
        <p14:creationId xmlns:p14="http://schemas.microsoft.com/office/powerpoint/2010/main" val="18156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348753" cy="647577"/>
          </a:xfrm>
        </p:spPr>
        <p:txBody>
          <a:bodyPr>
            <a:normAutofit/>
          </a:bodyPr>
          <a:lstStyle/>
          <a:p>
            <a:r>
              <a:rPr lang="en-GB" sz="2800" b="1">
                <a:solidFill>
                  <a:schemeClr val="bg1"/>
                </a:solidFill>
              </a:rPr>
              <a:t>Vokabeln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332132" y="152870"/>
            <a:ext cx="2764561" cy="317003"/>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und </a:t>
            </a:r>
            <a:r>
              <a:rPr lang="en-GB" sz="2000" b="1" dirty="0" err="1">
                <a:solidFill>
                  <a:schemeClr val="tx1"/>
                </a:solidFill>
                <a:latin typeface="Century Gothic" panose="020B0502020202020204" pitchFamily="34" charset="0"/>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662120016"/>
              </p:ext>
            </p:extLst>
          </p:nvPr>
        </p:nvGraphicFramePr>
        <p:xfrm>
          <a:off x="5467576" y="1568863"/>
          <a:ext cx="6539472" cy="4450080"/>
        </p:xfrm>
        <a:graphic>
          <a:graphicData uri="http://schemas.openxmlformats.org/drawingml/2006/table">
            <a:tbl>
              <a:tblPr firstRow="1" bandRow="1">
                <a:tableStyleId>{5C22544A-7EE6-4342-B048-85BDC9FD1C3A}</a:tableStyleId>
              </a:tblPr>
              <a:tblGrid>
                <a:gridCol w="408717">
                  <a:extLst>
                    <a:ext uri="{9D8B030D-6E8A-4147-A177-3AD203B41FA5}">
                      <a16:colId xmlns:a16="http://schemas.microsoft.com/office/drawing/2014/main" val="263268012"/>
                    </a:ext>
                  </a:extLst>
                </a:gridCol>
                <a:gridCol w="408717">
                  <a:extLst>
                    <a:ext uri="{9D8B030D-6E8A-4147-A177-3AD203B41FA5}">
                      <a16:colId xmlns:a16="http://schemas.microsoft.com/office/drawing/2014/main" val="3126897042"/>
                    </a:ext>
                  </a:extLst>
                </a:gridCol>
                <a:gridCol w="408717">
                  <a:extLst>
                    <a:ext uri="{9D8B030D-6E8A-4147-A177-3AD203B41FA5}">
                      <a16:colId xmlns:a16="http://schemas.microsoft.com/office/drawing/2014/main" val="1207600796"/>
                    </a:ext>
                  </a:extLst>
                </a:gridCol>
                <a:gridCol w="408717">
                  <a:extLst>
                    <a:ext uri="{9D8B030D-6E8A-4147-A177-3AD203B41FA5}">
                      <a16:colId xmlns:a16="http://schemas.microsoft.com/office/drawing/2014/main" val="3305774512"/>
                    </a:ext>
                  </a:extLst>
                </a:gridCol>
                <a:gridCol w="408717">
                  <a:extLst>
                    <a:ext uri="{9D8B030D-6E8A-4147-A177-3AD203B41FA5}">
                      <a16:colId xmlns:a16="http://schemas.microsoft.com/office/drawing/2014/main" val="1078327919"/>
                    </a:ext>
                  </a:extLst>
                </a:gridCol>
                <a:gridCol w="408717">
                  <a:extLst>
                    <a:ext uri="{9D8B030D-6E8A-4147-A177-3AD203B41FA5}">
                      <a16:colId xmlns:a16="http://schemas.microsoft.com/office/drawing/2014/main" val="2951137329"/>
                    </a:ext>
                  </a:extLst>
                </a:gridCol>
                <a:gridCol w="408717">
                  <a:extLst>
                    <a:ext uri="{9D8B030D-6E8A-4147-A177-3AD203B41FA5}">
                      <a16:colId xmlns:a16="http://schemas.microsoft.com/office/drawing/2014/main" val="4187961833"/>
                    </a:ext>
                  </a:extLst>
                </a:gridCol>
                <a:gridCol w="408717">
                  <a:extLst>
                    <a:ext uri="{9D8B030D-6E8A-4147-A177-3AD203B41FA5}">
                      <a16:colId xmlns:a16="http://schemas.microsoft.com/office/drawing/2014/main" val="2281195132"/>
                    </a:ext>
                  </a:extLst>
                </a:gridCol>
                <a:gridCol w="408717">
                  <a:extLst>
                    <a:ext uri="{9D8B030D-6E8A-4147-A177-3AD203B41FA5}">
                      <a16:colId xmlns:a16="http://schemas.microsoft.com/office/drawing/2014/main" val="1898360713"/>
                    </a:ext>
                  </a:extLst>
                </a:gridCol>
                <a:gridCol w="408717">
                  <a:extLst>
                    <a:ext uri="{9D8B030D-6E8A-4147-A177-3AD203B41FA5}">
                      <a16:colId xmlns:a16="http://schemas.microsoft.com/office/drawing/2014/main" val="447930653"/>
                    </a:ext>
                  </a:extLst>
                </a:gridCol>
                <a:gridCol w="408717">
                  <a:extLst>
                    <a:ext uri="{9D8B030D-6E8A-4147-A177-3AD203B41FA5}">
                      <a16:colId xmlns:a16="http://schemas.microsoft.com/office/drawing/2014/main" val="36163679"/>
                    </a:ext>
                  </a:extLst>
                </a:gridCol>
                <a:gridCol w="408717">
                  <a:extLst>
                    <a:ext uri="{9D8B030D-6E8A-4147-A177-3AD203B41FA5}">
                      <a16:colId xmlns:a16="http://schemas.microsoft.com/office/drawing/2014/main" val="879613253"/>
                    </a:ext>
                  </a:extLst>
                </a:gridCol>
                <a:gridCol w="408717">
                  <a:extLst>
                    <a:ext uri="{9D8B030D-6E8A-4147-A177-3AD203B41FA5}">
                      <a16:colId xmlns:a16="http://schemas.microsoft.com/office/drawing/2014/main" val="3833201954"/>
                    </a:ext>
                  </a:extLst>
                </a:gridCol>
                <a:gridCol w="408717">
                  <a:extLst>
                    <a:ext uri="{9D8B030D-6E8A-4147-A177-3AD203B41FA5}">
                      <a16:colId xmlns:a16="http://schemas.microsoft.com/office/drawing/2014/main" val="2635866267"/>
                    </a:ext>
                  </a:extLst>
                </a:gridCol>
                <a:gridCol w="408717">
                  <a:extLst>
                    <a:ext uri="{9D8B030D-6E8A-4147-A177-3AD203B41FA5}">
                      <a16:colId xmlns:a16="http://schemas.microsoft.com/office/drawing/2014/main" val="3714715184"/>
                    </a:ext>
                  </a:extLst>
                </a:gridCol>
                <a:gridCol w="408717">
                  <a:extLst>
                    <a:ext uri="{9D8B030D-6E8A-4147-A177-3AD203B41FA5}">
                      <a16:colId xmlns:a16="http://schemas.microsoft.com/office/drawing/2014/main" val="977521360"/>
                    </a:ext>
                  </a:extLst>
                </a:gridCol>
              </a:tblGrid>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587352"/>
                  </a:ext>
                </a:extLst>
              </a:tr>
            </a:tbl>
          </a:graphicData>
        </a:graphic>
      </p:graphicFrame>
      <p:sp>
        <p:nvSpPr>
          <p:cNvPr id="8"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827525266"/>
              </p:ext>
            </p:extLst>
          </p:nvPr>
        </p:nvGraphicFramePr>
        <p:xfrm>
          <a:off x="445633" y="1568863"/>
          <a:ext cx="4374561" cy="4450080"/>
        </p:xfrm>
        <a:graphic>
          <a:graphicData uri="http://schemas.openxmlformats.org/drawingml/2006/table">
            <a:tbl>
              <a:tblPr firstRow="1" bandRow="1">
                <a:tableStyleId>{5C22544A-7EE6-4342-B048-85BDC9FD1C3A}</a:tableStyleId>
              </a:tblPr>
              <a:tblGrid>
                <a:gridCol w="4374561">
                  <a:extLst>
                    <a:ext uri="{9D8B030D-6E8A-4147-A177-3AD203B41FA5}">
                      <a16:colId xmlns:a16="http://schemas.microsoft.com/office/drawing/2014/main" val="660022236"/>
                    </a:ext>
                  </a:extLst>
                </a:gridCol>
              </a:tblGrid>
              <a:tr h="370840">
                <a:tc>
                  <a:txBody>
                    <a:bodyPr/>
                    <a:lstStyle/>
                    <a:p>
                      <a:pPr marL="0" indent="0">
                        <a:buNone/>
                      </a:pPr>
                      <a:r>
                        <a:rPr lang="en-GB" b="0" baseline="0" dirty="0">
                          <a:solidFill>
                            <a:schemeClr val="tx1"/>
                          </a:solidFill>
                        </a:rPr>
                        <a:t>A. Was </a:t>
                      </a:r>
                      <a:r>
                        <a:rPr lang="en-GB" b="0" baseline="0" dirty="0" err="1">
                          <a:solidFill>
                            <a:schemeClr val="tx1"/>
                          </a:solidFill>
                        </a:rPr>
                        <a:t>machst</a:t>
                      </a:r>
                      <a:r>
                        <a:rPr lang="en-GB" b="0" baseline="0" dirty="0">
                          <a:solidFill>
                            <a:schemeClr val="tx1"/>
                          </a:solidFill>
                        </a:rPr>
                        <a:t> du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b="0" dirty="0">
                          <a:solidFill>
                            <a:schemeClr val="tx1"/>
                          </a:solidFill>
                        </a:rPr>
                        <a:t>B. </a:t>
                      </a:r>
                      <a:r>
                        <a:rPr lang="en-GB" b="0" dirty="0" err="1">
                          <a:solidFill>
                            <a:schemeClr val="tx1"/>
                          </a:solidFill>
                        </a:rPr>
                        <a:t>Nicht</a:t>
                      </a:r>
                      <a:r>
                        <a:rPr lang="en-GB" b="0" dirty="0">
                          <a:solidFill>
                            <a:schemeClr val="tx1"/>
                          </a:solidFill>
                        </a:rPr>
                        <a:t> </a:t>
                      </a:r>
                      <a:r>
                        <a:rPr lang="en-GB" b="0" dirty="0" err="1">
                          <a:solidFill>
                            <a:schemeClr val="tx1"/>
                          </a:solidFill>
                        </a:rPr>
                        <a:t>falsch</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b="0" dirty="0">
                          <a:solidFill>
                            <a:schemeClr val="tx1"/>
                          </a:solidFill>
                        </a:rPr>
                        <a:t>C. Wo </a:t>
                      </a:r>
                      <a:r>
                        <a:rPr lang="en-GB" b="0" dirty="0" err="1">
                          <a:solidFill>
                            <a:schemeClr val="tx1"/>
                          </a:solidFill>
                        </a:rPr>
                        <a:t>bist</a:t>
                      </a:r>
                      <a:r>
                        <a:rPr lang="en-GB" b="0" dirty="0">
                          <a:solidFill>
                            <a:schemeClr val="tx1"/>
                          </a:solidFill>
                        </a:rPr>
                        <a:t> du?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b="0" dirty="0">
                          <a:solidFill>
                            <a:schemeClr val="tx1"/>
                          </a:solidFill>
                        </a:rPr>
                        <a:t>D. Was </a:t>
                      </a:r>
                      <a:r>
                        <a:rPr lang="en-GB" b="0" dirty="0" err="1">
                          <a:solidFill>
                            <a:schemeClr val="tx1"/>
                          </a:solidFill>
                        </a:rPr>
                        <a:t>ist</a:t>
                      </a:r>
                      <a:r>
                        <a:rPr lang="en-GB" b="0" dirty="0">
                          <a:solidFill>
                            <a:schemeClr val="tx1"/>
                          </a:solidFill>
                        </a:rPr>
                        <a:t> das?</a:t>
                      </a:r>
                      <a:r>
                        <a:rPr lang="en-GB" b="0" baseline="0" dirty="0">
                          <a:solidFill>
                            <a:schemeClr val="tx1"/>
                          </a:solidFill>
                        </a:rPr>
                        <a:t> </a:t>
                      </a:r>
                      <a:r>
                        <a:rPr lang="en-GB" b="0" baseline="0" dirty="0">
                          <a:solidFill>
                            <a:schemeClr val="tx1"/>
                          </a:solidFill>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b="0" dirty="0">
                          <a:solidFill>
                            <a:schemeClr val="tx1"/>
                          </a:solidFill>
                        </a:rPr>
                        <a:t>E. Was </a:t>
                      </a:r>
                      <a:r>
                        <a:rPr lang="en-GB" b="0" dirty="0" err="1">
                          <a:solidFill>
                            <a:schemeClr val="tx1"/>
                          </a:solidFill>
                        </a:rPr>
                        <a:t>machst</a:t>
                      </a:r>
                      <a:r>
                        <a:rPr lang="en-GB" b="0" dirty="0">
                          <a:solidFill>
                            <a:schemeClr val="tx1"/>
                          </a:solidFill>
                        </a:rPr>
                        <a:t> du in der </a:t>
                      </a:r>
                      <a:r>
                        <a:rPr lang="en-GB" b="0" dirty="0" err="1">
                          <a:solidFill>
                            <a:schemeClr val="tx1"/>
                          </a:solidFill>
                        </a:rPr>
                        <a:t>Schule</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b="0" dirty="0">
                          <a:solidFill>
                            <a:schemeClr val="tx1"/>
                          </a:solidFill>
                        </a:rPr>
                        <a:t>F. Wo </a:t>
                      </a:r>
                      <a:r>
                        <a:rPr lang="en-GB" b="0" dirty="0" err="1">
                          <a:solidFill>
                            <a:schemeClr val="tx1"/>
                          </a:solidFill>
                        </a:rPr>
                        <a:t>ist</a:t>
                      </a:r>
                      <a:r>
                        <a:rPr lang="en-GB" b="0" dirty="0">
                          <a:solidFill>
                            <a:schemeClr val="tx1"/>
                          </a:solidFill>
                        </a:rPr>
                        <a:t> das </a:t>
                      </a:r>
                      <a:r>
                        <a:rPr lang="en-GB" b="0" dirty="0" err="1">
                          <a:solidFill>
                            <a:schemeClr val="tx1"/>
                          </a:solidFill>
                        </a:rPr>
                        <a:t>Klassenzimmer</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b="0" dirty="0">
                          <a:solidFill>
                            <a:schemeClr val="tx1"/>
                          </a:solidFill>
                        </a:rPr>
                        <a:t>G. </a:t>
                      </a:r>
                      <a:r>
                        <a:rPr lang="en-GB" b="0" dirty="0" err="1">
                          <a:solidFill>
                            <a:schemeClr val="tx1"/>
                          </a:solidFill>
                        </a:rPr>
                        <a:t>Nicht</a:t>
                      </a:r>
                      <a:r>
                        <a:rPr lang="en-GB" b="0" dirty="0">
                          <a:solidFill>
                            <a:schemeClr val="tx1"/>
                          </a:solidFill>
                        </a:rPr>
                        <a:t> </a:t>
                      </a:r>
                      <a:r>
                        <a:rPr lang="en-GB" b="0" dirty="0" err="1">
                          <a:solidFill>
                            <a:schemeClr val="tx1"/>
                          </a:solidFill>
                        </a:rPr>
                        <a:t>richtig</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rPr>
                        <a:t>H. Das</a:t>
                      </a:r>
                      <a:r>
                        <a:rPr lang="en-GB" b="0" baseline="0" dirty="0">
                          <a:solidFill>
                            <a:schemeClr val="tx1"/>
                          </a:solidFill>
                        </a:rPr>
                        <a:t> </a:t>
                      </a:r>
                      <a:r>
                        <a:rPr lang="en-GB" b="0" baseline="0" dirty="0" err="1">
                          <a:solidFill>
                            <a:schemeClr val="tx1"/>
                          </a:solidFill>
                        </a:rPr>
                        <a:t>ist</a:t>
                      </a:r>
                      <a:r>
                        <a:rPr lang="en-GB" b="0" baseline="0" dirty="0">
                          <a:solidFill>
                            <a:schemeClr val="tx1"/>
                          </a:solidFill>
                        </a:rPr>
                        <a:t> </a:t>
                      </a:r>
                      <a:r>
                        <a:rPr lang="en-GB" b="0" baseline="0" dirty="0" err="1">
                          <a:solidFill>
                            <a:schemeClr val="tx1"/>
                          </a:solidFill>
                        </a:rPr>
                        <a:t>e</a:t>
                      </a:r>
                      <a:r>
                        <a:rPr lang="en-GB" b="0" dirty="0" err="1">
                          <a:solidFill>
                            <a:schemeClr val="tx1"/>
                          </a:solidFill>
                        </a:rPr>
                        <a:t>in</a:t>
                      </a:r>
                      <a:r>
                        <a:rPr lang="en-GB" b="0" baseline="0" dirty="0">
                          <a:solidFill>
                            <a:schemeClr val="tx1"/>
                          </a:solidFill>
                        </a:rPr>
                        <a:t> </a:t>
                      </a:r>
                      <a:r>
                        <a:rPr lang="en-GB" b="0" dirty="0">
                          <a:solidFill>
                            <a:schemeClr val="tx1"/>
                          </a:solidFill>
                        </a:rPr>
                        <a:t>Tag.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b="0" dirty="0">
                          <a:solidFill>
                            <a:schemeClr val="tx1"/>
                          </a:solidFill>
                        </a:rPr>
                        <a:t>I.</a:t>
                      </a:r>
                      <a:r>
                        <a:rPr lang="en-GB" b="0" baseline="0" dirty="0">
                          <a:solidFill>
                            <a:schemeClr val="tx1"/>
                          </a:solidFill>
                        </a:rPr>
                        <a:t> Was </a:t>
                      </a:r>
                      <a:r>
                        <a:rPr lang="en-GB" b="0" baseline="0" dirty="0" err="1">
                          <a:solidFill>
                            <a:schemeClr val="tx1"/>
                          </a:solidFill>
                        </a:rPr>
                        <a:t>machst</a:t>
                      </a:r>
                      <a:r>
                        <a:rPr lang="en-GB" b="0" baseline="0" dirty="0">
                          <a:solidFill>
                            <a:schemeClr val="tx1"/>
                          </a:solidFill>
                        </a:rPr>
                        <a:t> du </a:t>
                      </a:r>
                      <a:r>
                        <a:rPr lang="en-GB" b="0" baseline="0" dirty="0" err="1">
                          <a:solidFill>
                            <a:schemeClr val="tx1"/>
                          </a:solidFill>
                        </a:rPr>
                        <a:t>mit</a:t>
                      </a:r>
                      <a:r>
                        <a:rPr lang="en-GB" b="0" baseline="0" dirty="0">
                          <a:solidFill>
                            <a:schemeClr val="tx1"/>
                          </a:solidFill>
                        </a:rPr>
                        <a:t> </a:t>
                      </a:r>
                      <a:r>
                        <a:rPr lang="en-GB" b="0" baseline="0" dirty="0" err="1">
                          <a:solidFill>
                            <a:schemeClr val="tx1"/>
                          </a:solidFill>
                        </a:rPr>
                        <a:t>einer</a:t>
                      </a:r>
                      <a:r>
                        <a:rPr lang="en-GB" b="0" baseline="0" dirty="0">
                          <a:solidFill>
                            <a:schemeClr val="tx1"/>
                          </a:solidFill>
                        </a:rPr>
                        <a:t> </a:t>
                      </a:r>
                      <a:r>
                        <a:rPr lang="en-GB" b="0" baseline="0" dirty="0" err="1">
                          <a:solidFill>
                            <a:schemeClr val="tx1"/>
                          </a:solidFill>
                        </a:rPr>
                        <a:t>Gitarre</a:t>
                      </a:r>
                      <a:r>
                        <a:rPr lang="en-GB" b="0" baseline="0" dirty="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b="0" dirty="0">
                          <a:solidFill>
                            <a:schemeClr val="tx1"/>
                          </a:solidFill>
                        </a:rPr>
                        <a:t>J. Du </a:t>
                      </a:r>
                      <a:r>
                        <a:rPr lang="en-GB" b="0" dirty="0" err="1">
                          <a:solidFill>
                            <a:schemeClr val="tx1"/>
                          </a:solidFill>
                        </a:rPr>
                        <a:t>redest</a:t>
                      </a:r>
                      <a:r>
                        <a:rPr lang="en-GB" b="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b="0" dirty="0">
                          <a:solidFill>
                            <a:schemeClr val="tx1"/>
                          </a:solidFill>
                        </a:rPr>
                        <a:t>K. </a:t>
                      </a:r>
                      <a:r>
                        <a:rPr lang="en-GB" b="0" dirty="0" err="1">
                          <a:solidFill>
                            <a:schemeClr val="tx1"/>
                          </a:solidFill>
                        </a:rPr>
                        <a:t>Er</a:t>
                      </a:r>
                      <a:r>
                        <a:rPr lang="en-GB" b="0" baseline="0" dirty="0">
                          <a:solidFill>
                            <a:schemeClr val="tx1"/>
                          </a:solidFill>
                        </a:rPr>
                        <a:t> </a:t>
                      </a:r>
                      <a:r>
                        <a:rPr lang="en-GB" b="0" baseline="0" dirty="0" err="1">
                          <a:solidFill>
                            <a:schemeClr val="tx1"/>
                          </a:solidFill>
                        </a:rPr>
                        <a:t>ist</a:t>
                      </a:r>
                      <a:r>
                        <a:rPr lang="en-GB" b="0" baseline="0" dirty="0">
                          <a:solidFill>
                            <a:schemeClr val="tx1"/>
                          </a:solidFill>
                        </a:rPr>
                        <a:t> </a:t>
                      </a:r>
                      <a:r>
                        <a:rPr lang="en-GB" b="0" baseline="0" dirty="0" err="1">
                          <a:solidFill>
                            <a:schemeClr val="tx1"/>
                          </a:solidFill>
                        </a:rPr>
                        <a:t>k</a:t>
                      </a:r>
                      <a:r>
                        <a:rPr lang="en-GB" b="0" dirty="0" err="1">
                          <a:solidFill>
                            <a:schemeClr val="tx1"/>
                          </a:solidFill>
                        </a:rPr>
                        <a:t>eine</a:t>
                      </a:r>
                      <a:r>
                        <a:rPr lang="en-GB" b="0" dirty="0">
                          <a:solidFill>
                            <a:schemeClr val="tx1"/>
                          </a:solidFill>
                        </a:rPr>
                        <a:t> Frau.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r h="370840">
                <a:tc>
                  <a:txBody>
                    <a:bodyPr/>
                    <a:lstStyle/>
                    <a:p>
                      <a:r>
                        <a:rPr lang="en-GB" b="0" dirty="0">
                          <a:solidFill>
                            <a:schemeClr val="tx1"/>
                          </a:solidFill>
                        </a:rPr>
                        <a:t>L.  Was </a:t>
                      </a:r>
                      <a:r>
                        <a:rPr lang="en-GB" b="0" dirty="0" err="1">
                          <a:solidFill>
                            <a:schemeClr val="tx1"/>
                          </a:solidFill>
                        </a:rPr>
                        <a:t>machst</a:t>
                      </a:r>
                      <a:r>
                        <a:rPr lang="en-GB" b="0" dirty="0">
                          <a:solidFill>
                            <a:schemeClr val="tx1"/>
                          </a:solidFill>
                        </a:rPr>
                        <a:t> du </a:t>
                      </a:r>
                      <a:r>
                        <a:rPr lang="en-GB" b="0" dirty="0" err="1">
                          <a:solidFill>
                            <a:schemeClr val="tx1"/>
                          </a:solidFill>
                        </a:rPr>
                        <a:t>im</a:t>
                      </a:r>
                      <a:r>
                        <a:rPr lang="en-GB" b="0" dirty="0">
                          <a:solidFill>
                            <a:schemeClr val="tx1"/>
                          </a:solidFill>
                        </a:rPr>
                        <a:t> </a:t>
                      </a:r>
                      <a:r>
                        <a:rPr lang="en-GB" b="0" dirty="0" err="1">
                          <a:solidFill>
                            <a:schemeClr val="tx1"/>
                          </a:solidFill>
                        </a:rPr>
                        <a:t>Unterricht</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548681"/>
                  </a:ext>
                </a:extLst>
              </a:tr>
            </a:tbl>
          </a:graphicData>
        </a:graphic>
      </p:graphicFrame>
      <p:pic>
        <p:nvPicPr>
          <p:cNvPr id="10" name="Picture 9"/>
          <p:cNvPicPr>
            <a:picLocks noChangeAspect="1"/>
          </p:cNvPicPr>
          <p:nvPr/>
        </p:nvPicPr>
        <p:blipFill>
          <a:blip r:embed="rId3"/>
          <a:stretch>
            <a:fillRect/>
          </a:stretch>
        </p:blipFill>
        <p:spPr>
          <a:xfrm>
            <a:off x="2489497" y="2743200"/>
            <a:ext cx="320259" cy="265747"/>
          </a:xfrm>
          <a:prstGeom prst="rect">
            <a:avLst/>
          </a:prstGeom>
        </p:spPr>
      </p:pic>
      <p:sp>
        <p:nvSpPr>
          <p:cNvPr id="11" name="Rectangle 10"/>
          <p:cNvSpPr/>
          <p:nvPr/>
        </p:nvSpPr>
        <p:spPr>
          <a:xfrm>
            <a:off x="8828633" y="162674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415888" y="160877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827609" y="197328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605619" y="203627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439131" y="203475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948390" y="238390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0842263" y="237448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630155" y="238390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827608" y="238390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0439950" y="237448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1290095" y="274320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827607" y="276809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858677" y="275283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819334" y="308323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605619" y="3083231"/>
            <a:ext cx="261257" cy="256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58882" y="351298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8827607" y="34960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411597" y="348337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0068280" y="347986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0484290" y="345029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8811192" y="386430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7132632" y="386430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8811068" y="420235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9242487" y="420235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829515" y="457335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7630156" y="457335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6807200" y="500041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8810944" y="494436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8032933" y="494436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6807200" y="5316583"/>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212585" y="5316583"/>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850857" y="5325173"/>
            <a:ext cx="181430" cy="261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8435567" y="5316583"/>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398006" y="5673970"/>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788959" y="5666233"/>
            <a:ext cx="261257"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807200" y="5697272"/>
            <a:ext cx="181430" cy="2901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9692194" y="5689489"/>
            <a:ext cx="181430" cy="2901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Down Arrow 47"/>
          <p:cNvSpPr/>
          <p:nvPr/>
        </p:nvSpPr>
        <p:spPr>
          <a:xfrm>
            <a:off x="8748099" y="847019"/>
            <a:ext cx="386946" cy="628650"/>
          </a:xfrm>
          <a:prstGeom prst="down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p>
        </p:txBody>
      </p:sp>
      <p:pic>
        <p:nvPicPr>
          <p:cNvPr id="50" name="Graphic 49" descr="Teacher">
            <a:extLst>
              <a:ext uri="{FF2B5EF4-FFF2-40B4-BE49-F238E27FC236}">
                <a16:creationId xmlns:a16="http://schemas.microsoft.com/office/drawing/2014/main" id="{D8709F42-21AC-4EC6-AD56-30C8893635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726" y="83667"/>
            <a:ext cx="914400" cy="914400"/>
          </a:xfrm>
          <a:prstGeom prst="rect">
            <a:avLst/>
          </a:prstGeom>
        </p:spPr>
      </p:pic>
      <p:sp>
        <p:nvSpPr>
          <p:cNvPr id="51" name="Speech Bubble: Rectangle with Corners Rounded 50">
            <a:hlinkClick r:id="" action="ppaction://noaction">
              <a:snd r:embed="rId6" name="T1_W6F_4.1.wav"/>
            </a:hlinkClick>
            <a:extLst>
              <a:ext uri="{FF2B5EF4-FFF2-40B4-BE49-F238E27FC236}">
                <a16:creationId xmlns:a16="http://schemas.microsoft.com/office/drawing/2014/main" id="{DA329401-1801-45A3-99A2-08EF4699D5F1}"/>
              </a:ext>
            </a:extLst>
          </p:cNvPr>
          <p:cNvSpPr/>
          <p:nvPr/>
        </p:nvSpPr>
        <p:spPr>
          <a:xfrm>
            <a:off x="3103406" y="251525"/>
            <a:ext cx="6139081" cy="518040"/>
          </a:xfrm>
          <a:prstGeom prst="wedgeRoundRectCallout">
            <a:avLst>
              <a:gd name="adj1" fmla="val -53289"/>
              <a:gd name="adj2" fmla="val -1125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300" dirty="0"/>
              <a:t>Was </a:t>
            </a:r>
            <a:r>
              <a:rPr lang="en-GB" sz="2300" dirty="0" err="1"/>
              <a:t>ist</a:t>
            </a:r>
            <a:r>
              <a:rPr lang="en-GB" sz="2300" dirty="0"/>
              <a:t> die </a:t>
            </a:r>
            <a:r>
              <a:rPr lang="en-GB" sz="2300" dirty="0" err="1"/>
              <a:t>Antwort</a:t>
            </a:r>
            <a:r>
              <a:rPr lang="en-GB" sz="2300" dirty="0"/>
              <a:t>? </a:t>
            </a:r>
            <a:r>
              <a:rPr lang="en-GB" sz="2300" dirty="0" err="1"/>
              <a:t>Schreib</a:t>
            </a:r>
            <a:r>
              <a:rPr lang="en-GB" sz="2300" dirty="0"/>
              <a:t> auf Deutsch.</a:t>
            </a:r>
          </a:p>
        </p:txBody>
      </p:sp>
    </p:spTree>
    <p:extLst>
      <p:ext uri="{BB962C8B-B14F-4D97-AF65-F5344CB8AC3E}">
        <p14:creationId xmlns:p14="http://schemas.microsoft.com/office/powerpoint/2010/main" val="32294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1517145"/>
              </p:ext>
            </p:extLst>
          </p:nvPr>
        </p:nvGraphicFramePr>
        <p:xfrm>
          <a:off x="5467576" y="1568863"/>
          <a:ext cx="6539472" cy="4450080"/>
        </p:xfrm>
        <a:graphic>
          <a:graphicData uri="http://schemas.openxmlformats.org/drawingml/2006/table">
            <a:tbl>
              <a:tblPr firstRow="1" bandRow="1">
                <a:tableStyleId>{5C22544A-7EE6-4342-B048-85BDC9FD1C3A}</a:tableStyleId>
              </a:tblPr>
              <a:tblGrid>
                <a:gridCol w="408717">
                  <a:extLst>
                    <a:ext uri="{9D8B030D-6E8A-4147-A177-3AD203B41FA5}">
                      <a16:colId xmlns:a16="http://schemas.microsoft.com/office/drawing/2014/main" val="263268012"/>
                    </a:ext>
                  </a:extLst>
                </a:gridCol>
                <a:gridCol w="408717">
                  <a:extLst>
                    <a:ext uri="{9D8B030D-6E8A-4147-A177-3AD203B41FA5}">
                      <a16:colId xmlns:a16="http://schemas.microsoft.com/office/drawing/2014/main" val="3126897042"/>
                    </a:ext>
                  </a:extLst>
                </a:gridCol>
                <a:gridCol w="408717">
                  <a:extLst>
                    <a:ext uri="{9D8B030D-6E8A-4147-A177-3AD203B41FA5}">
                      <a16:colId xmlns:a16="http://schemas.microsoft.com/office/drawing/2014/main" val="1207600796"/>
                    </a:ext>
                  </a:extLst>
                </a:gridCol>
                <a:gridCol w="408717">
                  <a:extLst>
                    <a:ext uri="{9D8B030D-6E8A-4147-A177-3AD203B41FA5}">
                      <a16:colId xmlns:a16="http://schemas.microsoft.com/office/drawing/2014/main" val="3305774512"/>
                    </a:ext>
                  </a:extLst>
                </a:gridCol>
                <a:gridCol w="408717">
                  <a:extLst>
                    <a:ext uri="{9D8B030D-6E8A-4147-A177-3AD203B41FA5}">
                      <a16:colId xmlns:a16="http://schemas.microsoft.com/office/drawing/2014/main" val="1078327919"/>
                    </a:ext>
                  </a:extLst>
                </a:gridCol>
                <a:gridCol w="408717">
                  <a:extLst>
                    <a:ext uri="{9D8B030D-6E8A-4147-A177-3AD203B41FA5}">
                      <a16:colId xmlns:a16="http://schemas.microsoft.com/office/drawing/2014/main" val="2951137329"/>
                    </a:ext>
                  </a:extLst>
                </a:gridCol>
                <a:gridCol w="408717">
                  <a:extLst>
                    <a:ext uri="{9D8B030D-6E8A-4147-A177-3AD203B41FA5}">
                      <a16:colId xmlns:a16="http://schemas.microsoft.com/office/drawing/2014/main" val="4187961833"/>
                    </a:ext>
                  </a:extLst>
                </a:gridCol>
                <a:gridCol w="408717">
                  <a:extLst>
                    <a:ext uri="{9D8B030D-6E8A-4147-A177-3AD203B41FA5}">
                      <a16:colId xmlns:a16="http://schemas.microsoft.com/office/drawing/2014/main" val="2281195132"/>
                    </a:ext>
                  </a:extLst>
                </a:gridCol>
                <a:gridCol w="408717">
                  <a:extLst>
                    <a:ext uri="{9D8B030D-6E8A-4147-A177-3AD203B41FA5}">
                      <a16:colId xmlns:a16="http://schemas.microsoft.com/office/drawing/2014/main" val="1898360713"/>
                    </a:ext>
                  </a:extLst>
                </a:gridCol>
                <a:gridCol w="408717">
                  <a:extLst>
                    <a:ext uri="{9D8B030D-6E8A-4147-A177-3AD203B41FA5}">
                      <a16:colId xmlns:a16="http://schemas.microsoft.com/office/drawing/2014/main" val="447930653"/>
                    </a:ext>
                  </a:extLst>
                </a:gridCol>
                <a:gridCol w="408717">
                  <a:extLst>
                    <a:ext uri="{9D8B030D-6E8A-4147-A177-3AD203B41FA5}">
                      <a16:colId xmlns:a16="http://schemas.microsoft.com/office/drawing/2014/main" val="36163679"/>
                    </a:ext>
                  </a:extLst>
                </a:gridCol>
                <a:gridCol w="408717">
                  <a:extLst>
                    <a:ext uri="{9D8B030D-6E8A-4147-A177-3AD203B41FA5}">
                      <a16:colId xmlns:a16="http://schemas.microsoft.com/office/drawing/2014/main" val="879613253"/>
                    </a:ext>
                  </a:extLst>
                </a:gridCol>
                <a:gridCol w="408717">
                  <a:extLst>
                    <a:ext uri="{9D8B030D-6E8A-4147-A177-3AD203B41FA5}">
                      <a16:colId xmlns:a16="http://schemas.microsoft.com/office/drawing/2014/main" val="3833201954"/>
                    </a:ext>
                  </a:extLst>
                </a:gridCol>
                <a:gridCol w="408717">
                  <a:extLst>
                    <a:ext uri="{9D8B030D-6E8A-4147-A177-3AD203B41FA5}">
                      <a16:colId xmlns:a16="http://schemas.microsoft.com/office/drawing/2014/main" val="2635866267"/>
                    </a:ext>
                  </a:extLst>
                </a:gridCol>
                <a:gridCol w="408717">
                  <a:extLst>
                    <a:ext uri="{9D8B030D-6E8A-4147-A177-3AD203B41FA5}">
                      <a16:colId xmlns:a16="http://schemas.microsoft.com/office/drawing/2014/main" val="3714715184"/>
                    </a:ext>
                  </a:extLst>
                </a:gridCol>
                <a:gridCol w="408717">
                  <a:extLst>
                    <a:ext uri="{9D8B030D-6E8A-4147-A177-3AD203B41FA5}">
                      <a16:colId xmlns:a16="http://schemas.microsoft.com/office/drawing/2014/main" val="977521360"/>
                    </a:ext>
                  </a:extLst>
                </a:gridCol>
              </a:tblGrid>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370840">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rgbClr val="FF0000"/>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587352"/>
                  </a:ext>
                </a:extLst>
              </a:tr>
            </a:tbl>
          </a:graphicData>
        </a:graphic>
      </p:graphicFrame>
      <p:sp>
        <p:nvSpPr>
          <p:cNvPr id="8"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458655345"/>
              </p:ext>
            </p:extLst>
          </p:nvPr>
        </p:nvGraphicFramePr>
        <p:xfrm>
          <a:off x="445633" y="1568863"/>
          <a:ext cx="4374561" cy="4450080"/>
        </p:xfrm>
        <a:graphic>
          <a:graphicData uri="http://schemas.openxmlformats.org/drawingml/2006/table">
            <a:tbl>
              <a:tblPr firstRow="1" bandRow="1">
                <a:tableStyleId>{5C22544A-7EE6-4342-B048-85BDC9FD1C3A}</a:tableStyleId>
              </a:tblPr>
              <a:tblGrid>
                <a:gridCol w="4374561">
                  <a:extLst>
                    <a:ext uri="{9D8B030D-6E8A-4147-A177-3AD203B41FA5}">
                      <a16:colId xmlns:a16="http://schemas.microsoft.com/office/drawing/2014/main" val="660022236"/>
                    </a:ext>
                  </a:extLst>
                </a:gridCol>
              </a:tblGrid>
              <a:tr h="370840">
                <a:tc>
                  <a:txBody>
                    <a:bodyPr/>
                    <a:lstStyle/>
                    <a:p>
                      <a:pPr marL="0" indent="0">
                        <a:buNone/>
                      </a:pPr>
                      <a:r>
                        <a:rPr lang="en-GB" b="0" baseline="0" dirty="0">
                          <a:solidFill>
                            <a:schemeClr val="tx1"/>
                          </a:solidFill>
                        </a:rPr>
                        <a:t>A. Was </a:t>
                      </a:r>
                      <a:r>
                        <a:rPr lang="en-GB" b="0" baseline="0" dirty="0" err="1">
                          <a:solidFill>
                            <a:schemeClr val="tx1"/>
                          </a:solidFill>
                        </a:rPr>
                        <a:t>machst</a:t>
                      </a:r>
                      <a:r>
                        <a:rPr lang="en-GB" b="0" baseline="0" dirty="0">
                          <a:solidFill>
                            <a:schemeClr val="tx1"/>
                          </a:solidFill>
                        </a:rPr>
                        <a:t> du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b="0" dirty="0">
                          <a:solidFill>
                            <a:schemeClr val="tx1"/>
                          </a:solidFill>
                        </a:rPr>
                        <a:t>B. </a:t>
                      </a:r>
                      <a:r>
                        <a:rPr lang="en-GB" b="0" dirty="0" err="1">
                          <a:solidFill>
                            <a:schemeClr val="tx1"/>
                          </a:solidFill>
                        </a:rPr>
                        <a:t>Nicht</a:t>
                      </a:r>
                      <a:r>
                        <a:rPr lang="en-GB" b="0" dirty="0">
                          <a:solidFill>
                            <a:schemeClr val="tx1"/>
                          </a:solidFill>
                        </a:rPr>
                        <a:t> </a:t>
                      </a:r>
                      <a:r>
                        <a:rPr lang="en-GB" b="0" dirty="0" err="1">
                          <a:solidFill>
                            <a:schemeClr val="tx1"/>
                          </a:solidFill>
                        </a:rPr>
                        <a:t>falsch</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b="0" dirty="0">
                          <a:solidFill>
                            <a:schemeClr val="tx1"/>
                          </a:solidFill>
                        </a:rPr>
                        <a:t>C. Wo </a:t>
                      </a:r>
                      <a:r>
                        <a:rPr lang="en-GB" b="0" dirty="0" err="1">
                          <a:solidFill>
                            <a:schemeClr val="tx1"/>
                          </a:solidFill>
                        </a:rPr>
                        <a:t>bist</a:t>
                      </a:r>
                      <a:r>
                        <a:rPr lang="en-GB" b="0" dirty="0">
                          <a:solidFill>
                            <a:schemeClr val="tx1"/>
                          </a:solidFill>
                        </a:rPr>
                        <a:t> du?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b="0" dirty="0">
                          <a:solidFill>
                            <a:schemeClr val="tx1"/>
                          </a:solidFill>
                        </a:rPr>
                        <a:t>D. Was </a:t>
                      </a:r>
                      <a:r>
                        <a:rPr lang="en-GB" b="0" dirty="0" err="1">
                          <a:solidFill>
                            <a:schemeClr val="tx1"/>
                          </a:solidFill>
                        </a:rPr>
                        <a:t>ist</a:t>
                      </a:r>
                      <a:r>
                        <a:rPr lang="en-GB" b="0" dirty="0">
                          <a:solidFill>
                            <a:schemeClr val="tx1"/>
                          </a:solidFill>
                        </a:rPr>
                        <a:t> das?</a:t>
                      </a:r>
                      <a:r>
                        <a:rPr lang="en-GB" b="0" baseline="0" dirty="0">
                          <a:solidFill>
                            <a:schemeClr val="tx1"/>
                          </a:solidFill>
                        </a:rPr>
                        <a:t> </a:t>
                      </a:r>
                      <a:r>
                        <a:rPr lang="en-GB" b="0" baseline="0" dirty="0">
                          <a:solidFill>
                            <a:schemeClr val="tx1"/>
                          </a:solidFill>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b="0" dirty="0">
                          <a:solidFill>
                            <a:schemeClr val="tx1"/>
                          </a:solidFill>
                        </a:rPr>
                        <a:t>E. Was </a:t>
                      </a:r>
                      <a:r>
                        <a:rPr lang="en-GB" b="0" dirty="0" err="1">
                          <a:solidFill>
                            <a:schemeClr val="tx1"/>
                          </a:solidFill>
                        </a:rPr>
                        <a:t>machst</a:t>
                      </a:r>
                      <a:r>
                        <a:rPr lang="en-GB" b="0" dirty="0">
                          <a:solidFill>
                            <a:schemeClr val="tx1"/>
                          </a:solidFill>
                        </a:rPr>
                        <a:t> du in der </a:t>
                      </a:r>
                      <a:r>
                        <a:rPr lang="en-GB" b="0" dirty="0" err="1">
                          <a:solidFill>
                            <a:schemeClr val="tx1"/>
                          </a:solidFill>
                        </a:rPr>
                        <a:t>Schule</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b="0" dirty="0">
                          <a:solidFill>
                            <a:schemeClr val="tx1"/>
                          </a:solidFill>
                        </a:rPr>
                        <a:t>F. Wo </a:t>
                      </a:r>
                      <a:r>
                        <a:rPr lang="en-GB" b="0" dirty="0" err="1">
                          <a:solidFill>
                            <a:schemeClr val="tx1"/>
                          </a:solidFill>
                        </a:rPr>
                        <a:t>ist</a:t>
                      </a:r>
                      <a:r>
                        <a:rPr lang="en-GB" b="0" dirty="0">
                          <a:solidFill>
                            <a:schemeClr val="tx1"/>
                          </a:solidFill>
                        </a:rPr>
                        <a:t> das </a:t>
                      </a:r>
                      <a:r>
                        <a:rPr lang="en-GB" b="0" dirty="0" err="1">
                          <a:solidFill>
                            <a:schemeClr val="tx1"/>
                          </a:solidFill>
                        </a:rPr>
                        <a:t>Klassenzimmer</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b="0" dirty="0">
                          <a:solidFill>
                            <a:schemeClr val="tx1"/>
                          </a:solidFill>
                        </a:rPr>
                        <a:t>G. </a:t>
                      </a:r>
                      <a:r>
                        <a:rPr lang="en-GB" b="0" dirty="0" err="1">
                          <a:solidFill>
                            <a:schemeClr val="tx1"/>
                          </a:solidFill>
                        </a:rPr>
                        <a:t>Nicht</a:t>
                      </a:r>
                      <a:r>
                        <a:rPr lang="en-GB" b="0" dirty="0">
                          <a:solidFill>
                            <a:schemeClr val="tx1"/>
                          </a:solidFill>
                        </a:rPr>
                        <a:t> </a:t>
                      </a:r>
                      <a:r>
                        <a:rPr lang="en-GB" b="0" dirty="0" err="1">
                          <a:solidFill>
                            <a:schemeClr val="tx1"/>
                          </a:solidFill>
                        </a:rPr>
                        <a:t>richtig</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rPr>
                        <a:t>H. Das</a:t>
                      </a:r>
                      <a:r>
                        <a:rPr lang="en-GB" b="0" baseline="0" dirty="0">
                          <a:solidFill>
                            <a:schemeClr val="tx1"/>
                          </a:solidFill>
                        </a:rPr>
                        <a:t> </a:t>
                      </a:r>
                      <a:r>
                        <a:rPr lang="en-GB" b="0" baseline="0" dirty="0" err="1">
                          <a:solidFill>
                            <a:schemeClr val="tx1"/>
                          </a:solidFill>
                        </a:rPr>
                        <a:t>ist</a:t>
                      </a:r>
                      <a:r>
                        <a:rPr lang="en-GB" b="0" baseline="0" dirty="0">
                          <a:solidFill>
                            <a:schemeClr val="tx1"/>
                          </a:solidFill>
                        </a:rPr>
                        <a:t> </a:t>
                      </a:r>
                      <a:r>
                        <a:rPr lang="en-GB" b="0" baseline="0" dirty="0" err="1">
                          <a:solidFill>
                            <a:schemeClr val="tx1"/>
                          </a:solidFill>
                        </a:rPr>
                        <a:t>e</a:t>
                      </a:r>
                      <a:r>
                        <a:rPr lang="en-GB" b="0" dirty="0" err="1">
                          <a:solidFill>
                            <a:schemeClr val="tx1"/>
                          </a:solidFill>
                        </a:rPr>
                        <a:t>in</a:t>
                      </a:r>
                      <a:r>
                        <a:rPr lang="en-GB" b="0" baseline="0" dirty="0">
                          <a:solidFill>
                            <a:schemeClr val="tx1"/>
                          </a:solidFill>
                        </a:rPr>
                        <a:t> </a:t>
                      </a:r>
                      <a:r>
                        <a:rPr lang="en-GB" b="0" dirty="0">
                          <a:solidFill>
                            <a:schemeClr val="tx1"/>
                          </a:solidFill>
                        </a:rPr>
                        <a:t>Tag.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b="0" dirty="0">
                          <a:solidFill>
                            <a:schemeClr val="tx1"/>
                          </a:solidFill>
                        </a:rPr>
                        <a:t>I.</a:t>
                      </a:r>
                      <a:r>
                        <a:rPr lang="en-GB" b="0" baseline="0" dirty="0">
                          <a:solidFill>
                            <a:schemeClr val="tx1"/>
                          </a:solidFill>
                        </a:rPr>
                        <a:t> Was </a:t>
                      </a:r>
                      <a:r>
                        <a:rPr lang="en-GB" b="0" baseline="0" dirty="0" err="1">
                          <a:solidFill>
                            <a:schemeClr val="tx1"/>
                          </a:solidFill>
                        </a:rPr>
                        <a:t>machst</a:t>
                      </a:r>
                      <a:r>
                        <a:rPr lang="en-GB" b="0" baseline="0" dirty="0">
                          <a:solidFill>
                            <a:schemeClr val="tx1"/>
                          </a:solidFill>
                        </a:rPr>
                        <a:t> du </a:t>
                      </a:r>
                      <a:r>
                        <a:rPr lang="en-GB" b="0" baseline="0" dirty="0" err="1">
                          <a:solidFill>
                            <a:schemeClr val="tx1"/>
                          </a:solidFill>
                        </a:rPr>
                        <a:t>mit</a:t>
                      </a:r>
                      <a:r>
                        <a:rPr lang="en-GB" b="0" baseline="0" dirty="0">
                          <a:solidFill>
                            <a:schemeClr val="tx1"/>
                          </a:solidFill>
                        </a:rPr>
                        <a:t> </a:t>
                      </a:r>
                      <a:r>
                        <a:rPr lang="en-GB" b="0" baseline="0" dirty="0" err="1">
                          <a:solidFill>
                            <a:schemeClr val="tx1"/>
                          </a:solidFill>
                        </a:rPr>
                        <a:t>einer</a:t>
                      </a:r>
                      <a:r>
                        <a:rPr lang="en-GB" b="0" baseline="0" dirty="0">
                          <a:solidFill>
                            <a:schemeClr val="tx1"/>
                          </a:solidFill>
                        </a:rPr>
                        <a:t> </a:t>
                      </a:r>
                      <a:r>
                        <a:rPr lang="en-GB" b="0" baseline="0" dirty="0" err="1">
                          <a:solidFill>
                            <a:schemeClr val="tx1"/>
                          </a:solidFill>
                        </a:rPr>
                        <a:t>Gitarre</a:t>
                      </a:r>
                      <a:r>
                        <a:rPr lang="en-GB" b="0" baseline="0" dirty="0">
                          <a:solidFill>
                            <a:schemeClr val="tx1"/>
                          </a:solidFill>
                        </a:rPr>
                        <a:t>?</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b="0" dirty="0">
                          <a:solidFill>
                            <a:schemeClr val="tx1"/>
                          </a:solidFill>
                        </a:rPr>
                        <a:t>J. Du </a:t>
                      </a:r>
                      <a:r>
                        <a:rPr lang="en-GB" b="0" dirty="0" err="1">
                          <a:solidFill>
                            <a:schemeClr val="tx1"/>
                          </a:solidFill>
                        </a:rPr>
                        <a:t>redest</a:t>
                      </a:r>
                      <a:r>
                        <a:rPr lang="en-GB" b="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b="0" dirty="0">
                          <a:solidFill>
                            <a:schemeClr val="tx1"/>
                          </a:solidFill>
                        </a:rPr>
                        <a:t>K. </a:t>
                      </a:r>
                      <a:r>
                        <a:rPr lang="en-GB" b="0" dirty="0" err="1">
                          <a:solidFill>
                            <a:schemeClr val="tx1"/>
                          </a:solidFill>
                        </a:rPr>
                        <a:t>Er</a:t>
                      </a:r>
                      <a:r>
                        <a:rPr lang="en-GB" b="0" baseline="0" dirty="0">
                          <a:solidFill>
                            <a:schemeClr val="tx1"/>
                          </a:solidFill>
                        </a:rPr>
                        <a:t> </a:t>
                      </a:r>
                      <a:r>
                        <a:rPr lang="en-GB" b="0" baseline="0" dirty="0" err="1">
                          <a:solidFill>
                            <a:schemeClr val="tx1"/>
                          </a:solidFill>
                        </a:rPr>
                        <a:t>ist</a:t>
                      </a:r>
                      <a:r>
                        <a:rPr lang="en-GB" b="0" baseline="0" dirty="0">
                          <a:solidFill>
                            <a:schemeClr val="tx1"/>
                          </a:solidFill>
                        </a:rPr>
                        <a:t> </a:t>
                      </a:r>
                      <a:r>
                        <a:rPr lang="en-GB" b="0" baseline="0" dirty="0" err="1">
                          <a:solidFill>
                            <a:schemeClr val="tx1"/>
                          </a:solidFill>
                        </a:rPr>
                        <a:t>k</a:t>
                      </a:r>
                      <a:r>
                        <a:rPr lang="en-GB" b="0" dirty="0" err="1">
                          <a:solidFill>
                            <a:schemeClr val="tx1"/>
                          </a:solidFill>
                        </a:rPr>
                        <a:t>eine</a:t>
                      </a:r>
                      <a:r>
                        <a:rPr lang="en-GB" b="0" dirty="0">
                          <a:solidFill>
                            <a:schemeClr val="tx1"/>
                          </a:solidFill>
                        </a:rPr>
                        <a:t> Frau.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r h="370840">
                <a:tc>
                  <a:txBody>
                    <a:bodyPr/>
                    <a:lstStyle/>
                    <a:p>
                      <a:r>
                        <a:rPr lang="en-GB" b="0" dirty="0">
                          <a:solidFill>
                            <a:schemeClr val="tx1"/>
                          </a:solidFill>
                        </a:rPr>
                        <a:t>L.  Was </a:t>
                      </a:r>
                      <a:r>
                        <a:rPr lang="en-GB" b="0" dirty="0" err="1">
                          <a:solidFill>
                            <a:schemeClr val="tx1"/>
                          </a:solidFill>
                        </a:rPr>
                        <a:t>machst</a:t>
                      </a:r>
                      <a:r>
                        <a:rPr lang="en-GB" b="0" dirty="0">
                          <a:solidFill>
                            <a:schemeClr val="tx1"/>
                          </a:solidFill>
                        </a:rPr>
                        <a:t> du </a:t>
                      </a:r>
                      <a:r>
                        <a:rPr lang="en-GB" b="0" dirty="0" err="1">
                          <a:solidFill>
                            <a:schemeClr val="tx1"/>
                          </a:solidFill>
                        </a:rPr>
                        <a:t>im</a:t>
                      </a:r>
                      <a:r>
                        <a:rPr lang="en-GB" b="0" dirty="0">
                          <a:solidFill>
                            <a:schemeClr val="tx1"/>
                          </a:solidFill>
                        </a:rPr>
                        <a:t> </a:t>
                      </a:r>
                      <a:r>
                        <a:rPr lang="en-GB" b="0" dirty="0" err="1">
                          <a:solidFill>
                            <a:schemeClr val="tx1"/>
                          </a:solidFill>
                        </a:rPr>
                        <a:t>Unterricht</a:t>
                      </a:r>
                      <a:r>
                        <a:rPr lang="en-GB"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548681"/>
                  </a:ext>
                </a:extLst>
              </a:tr>
            </a:tbl>
          </a:graphicData>
        </a:graphic>
      </p:graphicFrame>
      <p:pic>
        <p:nvPicPr>
          <p:cNvPr id="10" name="Picture 9"/>
          <p:cNvPicPr>
            <a:picLocks noChangeAspect="1"/>
          </p:cNvPicPr>
          <p:nvPr/>
        </p:nvPicPr>
        <p:blipFill>
          <a:blip r:embed="rId3"/>
          <a:stretch>
            <a:fillRect/>
          </a:stretch>
        </p:blipFill>
        <p:spPr>
          <a:xfrm>
            <a:off x="2489497" y="2743200"/>
            <a:ext cx="320259" cy="265747"/>
          </a:xfrm>
          <a:prstGeom prst="rect">
            <a:avLst/>
          </a:prstGeom>
        </p:spPr>
      </p:pic>
      <p:sp>
        <p:nvSpPr>
          <p:cNvPr id="11" name="Rectangle 10"/>
          <p:cNvSpPr/>
          <p:nvPr/>
        </p:nvSpPr>
        <p:spPr>
          <a:xfrm>
            <a:off x="8788959" y="163523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383113" y="162160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637434" y="162160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010273" y="163541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825901" y="164195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827609" y="197328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9605619" y="203627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0439131" y="203475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0858643" y="197328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215502" y="196189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0059339" y="195879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948390" y="238390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842263" y="237448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635340" y="238390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827608" y="238390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0439950" y="237448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5259" y="235507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021437" y="236250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373259" y="236250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181781" y="239044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0059338" y="233674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1314249" y="235507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1697212" y="236250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11290095" y="274320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0858677" y="275283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9258691" y="272122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8765921" y="272815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1699563" y="276809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8819334" y="308323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9687678" y="308323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9215502" y="308717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9979019" y="309703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10465688" y="312817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7158882" y="351298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827607" y="349603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411597" y="348337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0068280" y="347986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0484290" y="345029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1299865" y="347899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0860601" y="348551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11720837" y="347061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8811192" y="386430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7132632" y="386430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8395236" y="384903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545296" y="386430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968477" y="386756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8811068" y="420235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9577361" y="420235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9220106" y="420736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10020949" y="421221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10434169" y="421596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8834699" y="45615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7635340" y="45615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7972657" y="459155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8400420" y="45971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9202485" y="458609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9670431" y="462761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6807200" y="500041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8810944" y="494436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8032933" y="494436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6362970" y="494454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8346534" y="497462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9181781" y="497224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9613931" y="497462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10043048" y="498752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10434169" y="494735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6807200" y="5316583"/>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7212585" y="5316583"/>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8850857" y="5307244"/>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8435567" y="5316583"/>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9271228" y="535505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6398006" y="5673970"/>
            <a:ext cx="181430" cy="321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8819334" y="5666233"/>
            <a:ext cx="230882" cy="2672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6807200" y="5697272"/>
            <a:ext cx="181430" cy="2901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9679669" y="5689489"/>
            <a:ext cx="181430" cy="2901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7967473" y="5677404"/>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8381311" y="568225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9215502" y="572100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10085995" y="571884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Down Arrow 89"/>
          <p:cNvSpPr/>
          <p:nvPr/>
        </p:nvSpPr>
        <p:spPr>
          <a:xfrm>
            <a:off x="8748099" y="901179"/>
            <a:ext cx="386946" cy="628650"/>
          </a:xfrm>
          <a:prstGeom prst="down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p>
        </p:txBody>
      </p:sp>
      <p:sp>
        <p:nvSpPr>
          <p:cNvPr id="2" name="Title 1"/>
          <p:cNvSpPr>
            <a:spLocks noGrp="1"/>
          </p:cNvSpPr>
          <p:nvPr>
            <p:ph type="title"/>
          </p:nvPr>
        </p:nvSpPr>
        <p:spPr>
          <a:xfrm>
            <a:off x="0" y="213557"/>
            <a:ext cx="2330824" cy="647577"/>
          </a:xfrm>
        </p:spPr>
        <p:txBody>
          <a:bodyPr>
            <a:noAutofit/>
          </a:bodyPr>
          <a:lstStyle/>
          <a:p>
            <a:r>
              <a:rPr lang="en-GB" sz="2800" b="1">
                <a:solidFill>
                  <a:schemeClr val="bg1"/>
                </a:solidFill>
              </a:rPr>
              <a:t>Vokabeln</a:t>
            </a:r>
            <a:br>
              <a:rPr lang="en-GB" sz="2800" b="1">
                <a:solidFill>
                  <a:schemeClr val="bg1"/>
                </a:solidFill>
              </a:rPr>
            </a:br>
            <a:endParaRPr lang="en-GB" sz="2800"/>
          </a:p>
        </p:txBody>
      </p:sp>
      <p:sp>
        <p:nvSpPr>
          <p:cNvPr id="91" name="Rounded Rectangle 11">
            <a:extLst>
              <a:ext uri="{FF2B5EF4-FFF2-40B4-BE49-F238E27FC236}">
                <a16:creationId xmlns:a16="http://schemas.microsoft.com/office/drawing/2014/main" id="{84E127F6-D62A-4D15-B8C1-8C60ED6A9F44}"/>
              </a:ext>
            </a:extLst>
          </p:cNvPr>
          <p:cNvSpPr/>
          <p:nvPr/>
        </p:nvSpPr>
        <p:spPr>
          <a:xfrm>
            <a:off x="9314203" y="152870"/>
            <a:ext cx="2764561" cy="317003"/>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und </a:t>
            </a:r>
            <a:r>
              <a:rPr lang="en-GB" sz="2000" b="1" dirty="0" err="1">
                <a:solidFill>
                  <a:schemeClr val="tx1"/>
                </a:solidFill>
                <a:latin typeface="Century Gothic" panose="020B0502020202020204" pitchFamily="34" charset="0"/>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2" name="Graphic 91" descr="Teacher">
            <a:extLst>
              <a:ext uri="{FF2B5EF4-FFF2-40B4-BE49-F238E27FC236}">
                <a16:creationId xmlns:a16="http://schemas.microsoft.com/office/drawing/2014/main" id="{23ADC091-9A83-4609-99BE-5111BD78DC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726" y="83667"/>
            <a:ext cx="914400" cy="914400"/>
          </a:xfrm>
          <a:prstGeom prst="rect">
            <a:avLst/>
          </a:prstGeom>
        </p:spPr>
      </p:pic>
      <p:sp>
        <p:nvSpPr>
          <p:cNvPr id="93" name="Speech Bubble: Rectangle with Corners Rounded 92">
            <a:hlinkClick r:id="" action="ppaction://noaction">
              <a:snd r:embed="rId6" name="T1_W6F_4.1.wav"/>
            </a:hlinkClick>
            <a:extLst>
              <a:ext uri="{FF2B5EF4-FFF2-40B4-BE49-F238E27FC236}">
                <a16:creationId xmlns:a16="http://schemas.microsoft.com/office/drawing/2014/main" id="{E206C55C-233B-459C-9C18-3A283E01DE87}"/>
              </a:ext>
            </a:extLst>
          </p:cNvPr>
          <p:cNvSpPr/>
          <p:nvPr/>
        </p:nvSpPr>
        <p:spPr>
          <a:xfrm>
            <a:off x="3103406" y="251525"/>
            <a:ext cx="6139081" cy="518040"/>
          </a:xfrm>
          <a:prstGeom prst="wedgeRoundRectCallout">
            <a:avLst>
              <a:gd name="adj1" fmla="val -53289"/>
              <a:gd name="adj2" fmla="val -1125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300" dirty="0"/>
              <a:t>Was </a:t>
            </a:r>
            <a:r>
              <a:rPr lang="en-GB" sz="2300" dirty="0" err="1"/>
              <a:t>ist</a:t>
            </a:r>
            <a:r>
              <a:rPr lang="en-GB" sz="2300" dirty="0"/>
              <a:t> die </a:t>
            </a:r>
            <a:r>
              <a:rPr lang="en-GB" sz="2300" dirty="0" err="1"/>
              <a:t>Antwort</a:t>
            </a:r>
            <a:r>
              <a:rPr lang="en-GB" sz="2300" dirty="0"/>
              <a:t>? </a:t>
            </a:r>
            <a:r>
              <a:rPr lang="en-GB" sz="2300" dirty="0" err="1"/>
              <a:t>Schreib</a:t>
            </a:r>
            <a:r>
              <a:rPr lang="en-GB" sz="2300" dirty="0"/>
              <a:t> auf Deutsch.</a:t>
            </a:r>
          </a:p>
        </p:txBody>
      </p:sp>
    </p:spTree>
    <p:extLst>
      <p:ext uri="{BB962C8B-B14F-4D97-AF65-F5344CB8AC3E}">
        <p14:creationId xmlns:p14="http://schemas.microsoft.com/office/powerpoint/2010/main" val="380502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4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5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56"/>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54"/>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52"/>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57"/>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59"/>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58"/>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60"/>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3"/>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64"/>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6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6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66"/>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67"/>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71"/>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68"/>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7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72"/>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0" nodeType="clickEffect">
                                  <p:stCondLst>
                                    <p:cond delay="0"/>
                                  </p:stCondLst>
                                  <p:childTnLst>
                                    <p:set>
                                      <p:cBhvr>
                                        <p:cTn id="250" dur="1" fill="hold">
                                          <p:stCondLst>
                                            <p:cond delay="0"/>
                                          </p:stCondLst>
                                        </p:cTn>
                                        <p:tgtEl>
                                          <p:spTgt spid="69"/>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0" nodeType="clickEffect">
                                  <p:stCondLst>
                                    <p:cond delay="0"/>
                                  </p:stCondLst>
                                  <p:childTnLst>
                                    <p:set>
                                      <p:cBhvr>
                                        <p:cTn id="254" dur="1" fill="hold">
                                          <p:stCondLst>
                                            <p:cond delay="0"/>
                                          </p:stCondLst>
                                        </p:cTn>
                                        <p:tgtEl>
                                          <p:spTgt spid="73"/>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0" nodeType="clickEffect">
                                  <p:stCondLst>
                                    <p:cond delay="0"/>
                                  </p:stCondLst>
                                  <p:childTnLst>
                                    <p:set>
                                      <p:cBhvr>
                                        <p:cTn id="258" dur="1" fill="hold">
                                          <p:stCondLst>
                                            <p:cond delay="0"/>
                                          </p:stCondLst>
                                        </p:cTn>
                                        <p:tgtEl>
                                          <p:spTgt spid="74"/>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75"/>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76"/>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77"/>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78"/>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0" nodeType="clickEffect">
                                  <p:stCondLst>
                                    <p:cond delay="0"/>
                                  </p:stCondLst>
                                  <p:childTnLst>
                                    <p:set>
                                      <p:cBhvr>
                                        <p:cTn id="278" dur="1" fill="hold">
                                          <p:stCondLst>
                                            <p:cond delay="0"/>
                                          </p:stCondLst>
                                        </p:cTn>
                                        <p:tgtEl>
                                          <p:spTgt spid="80"/>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0" nodeType="clickEffect">
                                  <p:stCondLst>
                                    <p:cond delay="0"/>
                                  </p:stCondLst>
                                  <p:childTnLst>
                                    <p:set>
                                      <p:cBhvr>
                                        <p:cTn id="282" dur="1" fill="hold">
                                          <p:stCondLst>
                                            <p:cond delay="0"/>
                                          </p:stCondLst>
                                        </p:cTn>
                                        <p:tgtEl>
                                          <p:spTgt spid="79"/>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81"/>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82"/>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grpId="0" nodeType="clickEffect">
                                  <p:stCondLst>
                                    <p:cond delay="0"/>
                                  </p:stCondLst>
                                  <p:childTnLst>
                                    <p:set>
                                      <p:cBhvr>
                                        <p:cTn id="294" dur="1" fill="hold">
                                          <p:stCondLst>
                                            <p:cond delay="0"/>
                                          </p:stCondLst>
                                        </p:cTn>
                                        <p:tgtEl>
                                          <p:spTgt spid="84"/>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0" nodeType="clickEffect">
                                  <p:stCondLst>
                                    <p:cond delay="0"/>
                                  </p:stCondLst>
                                  <p:childTnLst>
                                    <p:set>
                                      <p:cBhvr>
                                        <p:cTn id="298" dur="1" fill="hold">
                                          <p:stCondLst>
                                            <p:cond delay="0"/>
                                          </p:stCondLst>
                                        </p:cTn>
                                        <p:tgtEl>
                                          <p:spTgt spid="86"/>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grpId="0" nodeType="clickEffect">
                                  <p:stCondLst>
                                    <p:cond delay="0"/>
                                  </p:stCondLst>
                                  <p:childTnLst>
                                    <p:set>
                                      <p:cBhvr>
                                        <p:cTn id="302" dur="1" fill="hold">
                                          <p:stCondLst>
                                            <p:cond delay="0"/>
                                          </p:stCondLst>
                                        </p:cTn>
                                        <p:tgtEl>
                                          <p:spTgt spid="87"/>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0" nodeType="clickEffect">
                                  <p:stCondLst>
                                    <p:cond delay="0"/>
                                  </p:stCondLst>
                                  <p:childTnLst>
                                    <p:set>
                                      <p:cBhvr>
                                        <p:cTn id="306" dur="1" fill="hold">
                                          <p:stCondLst>
                                            <p:cond delay="0"/>
                                          </p:stCondLst>
                                        </p:cTn>
                                        <p:tgtEl>
                                          <p:spTgt spid="83"/>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0" nodeType="clickEffect">
                                  <p:stCondLst>
                                    <p:cond delay="0"/>
                                  </p:stCondLst>
                                  <p:childTnLst>
                                    <p:set>
                                      <p:cBhvr>
                                        <p:cTn id="310" dur="1" fill="hold">
                                          <p:stCondLst>
                                            <p:cond delay="0"/>
                                          </p:stCondLst>
                                        </p:cTn>
                                        <p:tgtEl>
                                          <p:spTgt spid="88"/>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0" nodeType="clickEffect">
                                  <p:stCondLst>
                                    <p:cond delay="0"/>
                                  </p:stCondLst>
                                  <p:childTnLst>
                                    <p:set>
                                      <p:cBhvr>
                                        <p:cTn id="314" dur="1" fill="hold">
                                          <p:stCondLst>
                                            <p:cond delay="0"/>
                                          </p:stCondLst>
                                        </p:cTn>
                                        <p:tgtEl>
                                          <p:spTgt spid="85"/>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0" nodeType="clickEffect">
                                  <p:stCondLst>
                                    <p:cond delay="0"/>
                                  </p:stCondLst>
                                  <p:childTnLst>
                                    <p:set>
                                      <p:cBhvr>
                                        <p:cTn id="318"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chemeClr val="tx1"/>
                </a:solidFill>
                <a:ea typeface="+mn-ea"/>
                <a:cs typeface="+mn-cs"/>
              </a:rPr>
              <a:t>sprechen</a:t>
            </a:r>
            <a:endParaRPr lang="en-GB" dirty="0">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speak</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speaking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spricht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[speaks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a:t>
            </a:r>
            <a:r>
              <a:rPr lang="en-GB" sz="3200">
                <a:latin typeface="Century Gothic" panose="020B0502020202020204" pitchFamily="34" charset="0"/>
              </a:rPr>
              <a:t>speak</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pic>
        <p:nvPicPr>
          <p:cNvPr id="11" name="Picture 10"/>
          <p:cNvPicPr>
            <a:picLocks noChangeAspect="1"/>
          </p:cNvPicPr>
          <p:nvPr/>
        </p:nvPicPr>
        <p:blipFill>
          <a:blip r:embed="rId5"/>
          <a:stretch>
            <a:fillRect/>
          </a:stretch>
        </p:blipFill>
        <p:spPr>
          <a:xfrm>
            <a:off x="9793941" y="80888"/>
            <a:ext cx="2286000" cy="1619250"/>
          </a:xfrm>
          <a:prstGeom prst="rect">
            <a:avLst/>
          </a:prstGeom>
        </p:spPr>
      </p:pic>
      <p:sp>
        <p:nvSpPr>
          <p:cNvPr id="3" name="Speech Bubble: Rectangle with Corners Rounded 2">
            <a:extLst>
              <a:ext uri="{FF2B5EF4-FFF2-40B4-BE49-F238E27FC236}">
                <a16:creationId xmlns:a16="http://schemas.microsoft.com/office/drawing/2014/main" id="{0E6270C8-B29E-4ACF-AE5A-A2F524A0D51B}"/>
              </a:ext>
            </a:extLst>
          </p:cNvPr>
          <p:cNvSpPr/>
          <p:nvPr/>
        </p:nvSpPr>
        <p:spPr>
          <a:xfrm>
            <a:off x="215154" y="2495017"/>
            <a:ext cx="2958352" cy="1862048"/>
          </a:xfrm>
          <a:prstGeom prst="wedgeRoundRectCallout">
            <a:avLst>
              <a:gd name="adj1" fmla="val -19621"/>
              <a:gd name="adj2" fmla="val 480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Notice that the vowel in the stem changes from </a:t>
            </a:r>
            <a:r>
              <a:rPr lang="en-GB" sz="2000" b="1" dirty="0"/>
              <a:t>e</a:t>
            </a:r>
            <a:r>
              <a:rPr lang="en-GB" sz="2000" dirty="0"/>
              <a:t> </a:t>
            </a:r>
            <a:r>
              <a:rPr lang="en-GB" sz="2000" dirty="0">
                <a:sym typeface="Wingdings" panose="05000000000000000000" pitchFamily="2" charset="2"/>
              </a:rPr>
              <a:t> </a:t>
            </a:r>
            <a:r>
              <a:rPr lang="en-GB" sz="2000" b="1" dirty="0">
                <a:sym typeface="Wingdings" panose="05000000000000000000" pitchFamily="2" charset="2"/>
              </a:rPr>
              <a:t>i</a:t>
            </a:r>
            <a:r>
              <a:rPr lang="en-GB" sz="2000" dirty="0">
                <a:sym typeface="Wingdings" panose="05000000000000000000" pitchFamily="2" charset="2"/>
              </a:rPr>
              <a:t>. We will meet more verbs like this later.</a:t>
            </a:r>
            <a:endParaRPr lang="en-GB" sz="2000" dirty="0"/>
          </a:p>
        </p:txBody>
      </p:sp>
      <p:cxnSp>
        <p:nvCxnSpPr>
          <p:cNvPr id="5" name="Straight Arrow Connector 4">
            <a:extLst>
              <a:ext uri="{FF2B5EF4-FFF2-40B4-BE49-F238E27FC236}">
                <a16:creationId xmlns:a16="http://schemas.microsoft.com/office/drawing/2014/main" id="{6C1D5C12-7AF0-47E3-9AA0-1450B7904872}"/>
              </a:ext>
            </a:extLst>
          </p:cNvPr>
          <p:cNvCxnSpPr>
            <a:cxnSpLocks/>
            <a:stCxn id="3" idx="3"/>
          </p:cNvCxnSpPr>
          <p:nvPr/>
        </p:nvCxnSpPr>
        <p:spPr>
          <a:xfrm flipV="1">
            <a:off x="3173506" y="2124365"/>
            <a:ext cx="1918447" cy="13016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E814898-DFD0-4E5B-A501-162493CBB804}"/>
              </a:ext>
            </a:extLst>
          </p:cNvPr>
          <p:cNvCxnSpPr>
            <a:cxnSpLocks/>
            <a:stCxn id="3" idx="3"/>
          </p:cNvCxnSpPr>
          <p:nvPr/>
        </p:nvCxnSpPr>
        <p:spPr>
          <a:xfrm>
            <a:off x="3173506" y="3426041"/>
            <a:ext cx="2599766" cy="5731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90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spricht.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a:solidFill>
            <a:schemeClr val="bg2"/>
          </a:solidFill>
        </p:spPr>
        <p:txBody>
          <a:bodyPr>
            <a:normAutofit fontScale="90000"/>
          </a:bodyPr>
          <a:lstStyle/>
          <a:p>
            <a:pPr algn="ctr"/>
            <a:r>
              <a:rPr lang="en-GB" sz="12800" b="1">
                <a:solidFill>
                  <a:schemeClr val="tx1"/>
                </a:solidFill>
              </a:rPr>
              <a:t>sprechen</a:t>
            </a:r>
            <a:endParaRPr lang="en-GB" dirty="0">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speak | speaking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spricht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[speaks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speaking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4916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sprich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1" grpId="0" animBg="1"/>
      <p:bldP spid="15"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chemeClr val="tx1"/>
                </a:solidFill>
              </a:rPr>
              <a:t>spricht</a:t>
            </a:r>
            <a:endParaRPr lang="en-GB" sz="11500" dirty="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speak</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a:t>
            </a:r>
            <a:r>
              <a:rPr lang="en-GB" sz="3200" noProof="0">
                <a:latin typeface="Century Gothic" panose="020B0502020202020204" pitchFamily="34" charset="0"/>
              </a:rPr>
              <a:t>speak</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lvl="0" algn="ctr">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Er </a:t>
            </a:r>
            <a:r>
              <a:rPr kumimoji="0" lang="en-GB" sz="60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spricht</a:t>
            </a:r>
            <a:r>
              <a:rPr lang="en-GB" sz="6000" dirty="0">
                <a:latin typeface="Century Gothic" panose="020B0502020202020204" pitchFamily="34" charset="0"/>
              </a:rPr>
              <a:t> Deutsch. </a:t>
            </a:r>
            <a:endParaRPr kumimoji="0" lang="fr-FR" sz="6000" b="0" i="0" u="none" strike="noStrike" kern="1200" cap="none" spc="0" normalizeH="0" baseline="0" noProof="0" dirty="0">
              <a:ln>
                <a:noFill/>
              </a:ln>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2636160" y="5098063"/>
            <a:ext cx="7454251"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speaks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speaking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German.]</a:t>
            </a:r>
          </a:p>
        </p:txBody>
      </p:sp>
    </p:spTree>
    <p:extLst>
      <p:ext uri="{BB962C8B-B14F-4D97-AF65-F5344CB8AC3E}">
        <p14:creationId xmlns:p14="http://schemas.microsoft.com/office/powerpoint/2010/main" val="9610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ich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r spricht Deuts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chemeClr val="tx1"/>
                </a:solidFill>
              </a:rPr>
              <a:t>sprechen</a:t>
            </a:r>
            <a:endParaRPr lang="en-GB" dirty="0">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speak | speaking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Er muss</a:t>
            </a:r>
            <a:r>
              <a:rPr kumimoji="0" lang="de-DE" sz="6000" b="0" i="0" u="none" strike="noStrike" kern="1200" cap="none" spc="0" normalizeH="0" noProof="0" dirty="0">
                <a:ln>
                  <a:noFill/>
                </a:ln>
                <a:effectLst/>
                <a:uLnTx/>
                <a:uFillTx/>
                <a:latin typeface="Century Gothic" panose="020B0502020202020204" pitchFamily="34" charset="0"/>
                <a:ea typeface="+mn-ea"/>
                <a:cs typeface="+mn-cs"/>
              </a:rPr>
              <a:t> Deutsch </a:t>
            </a: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sprechen</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3671217" y="4996800"/>
            <a:ext cx="541651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 must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speak</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German.]</a:t>
            </a:r>
          </a:p>
        </p:txBody>
      </p:sp>
    </p:spTree>
    <p:extLst>
      <p:ext uri="{BB962C8B-B14F-4D97-AF65-F5344CB8AC3E}">
        <p14:creationId xmlns:p14="http://schemas.microsoft.com/office/powerpoint/2010/main" val="29468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r muss Deutsch sprech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chemeClr val="tx1"/>
                </a:solidFill>
              </a:rPr>
              <a:t>spricht</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speak</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is speaking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832614" y="4064754"/>
            <a:ext cx="7189565"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effectLst/>
                <a:uLnTx/>
                <a:uFillTx/>
                <a:latin typeface="Century Gothic" panose="020B0502020202020204" pitchFamily="34" charset="0"/>
                <a:ea typeface="+mn-ea"/>
              </a:rPr>
              <a:t>Er ______ Deutsch.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3808654" y="3952484"/>
            <a:ext cx="264687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err="1">
                <a:solidFill>
                  <a:schemeClr val="accent4">
                    <a:lumMod val="75000"/>
                  </a:schemeClr>
                </a:solidFill>
                <a:latin typeface="Century Gothic" panose="020B0502020202020204" pitchFamily="34" charset="0"/>
                <a:cs typeface="Calibri" panose="020F0502020204030204" pitchFamily="34" charset="0"/>
              </a:rPr>
              <a:t>spricht</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speaks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speaking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German.]</a:t>
            </a:r>
          </a:p>
        </p:txBody>
      </p:sp>
    </p:spTree>
    <p:extLst>
      <p:ext uri="{BB962C8B-B14F-4D97-AF65-F5344CB8AC3E}">
        <p14:creationId xmlns:p14="http://schemas.microsoft.com/office/powerpoint/2010/main" val="531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prich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Er spricht Deutsch.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a:solidFill>
                  <a:schemeClr val="bg1"/>
                </a:solidFill>
              </a:rPr>
              <a:t>Du bist dran!</a:t>
            </a:r>
            <a:br>
              <a:rPr lang="en-GB" b="1">
                <a:solidFill>
                  <a:schemeClr val="bg1"/>
                </a:solidFill>
              </a:rPr>
            </a:br>
            <a:endParaRPr lang="en-GB"/>
          </a:p>
        </p:txBody>
      </p:sp>
      <p:sp>
        <p:nvSpPr>
          <p:cNvPr id="4"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21586" y="247046"/>
            <a:ext cx="2535741" cy="484474"/>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6" name="TextBox 5"/>
          <p:cNvSpPr txBox="1"/>
          <p:nvPr/>
        </p:nvSpPr>
        <p:spPr>
          <a:xfrm>
            <a:off x="268456" y="3007067"/>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Schreiben</a:t>
            </a:r>
            <a:r>
              <a:rPr lang="en-GB" sz="2200" b="1" dirty="0"/>
              <a:t>!</a:t>
            </a:r>
          </a:p>
        </p:txBody>
      </p:sp>
      <p:sp>
        <p:nvSpPr>
          <p:cNvPr id="7" name="TextBox 6"/>
          <p:cNvSpPr txBox="1"/>
          <p:nvPr/>
        </p:nvSpPr>
        <p:spPr>
          <a:xfrm>
            <a:off x="3408585" y="3007068"/>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Zuhören</a:t>
            </a:r>
            <a:r>
              <a:rPr lang="en-GB" sz="2200" b="1" dirty="0"/>
              <a:t>!</a:t>
            </a:r>
          </a:p>
        </p:txBody>
      </p:sp>
      <p:sp>
        <p:nvSpPr>
          <p:cNvPr id="8" name="TextBox 7"/>
          <p:cNvSpPr txBox="1"/>
          <p:nvPr/>
        </p:nvSpPr>
        <p:spPr>
          <a:xfrm>
            <a:off x="6548714" y="3007067"/>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Sitzen</a:t>
            </a:r>
            <a:r>
              <a:rPr lang="en-GB" sz="2200" b="1" dirty="0"/>
              <a:t>!</a:t>
            </a:r>
          </a:p>
        </p:txBody>
      </p:sp>
      <p:sp>
        <p:nvSpPr>
          <p:cNvPr id="9" name="TextBox 8"/>
          <p:cNvSpPr txBox="1"/>
          <p:nvPr/>
        </p:nvSpPr>
        <p:spPr>
          <a:xfrm>
            <a:off x="9688842" y="3007067"/>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Lesen</a:t>
            </a:r>
            <a:r>
              <a:rPr lang="en-GB" sz="2200" b="1" dirty="0"/>
              <a:t>!</a:t>
            </a:r>
          </a:p>
        </p:txBody>
      </p:sp>
      <p:sp>
        <p:nvSpPr>
          <p:cNvPr id="10" name="TextBox 9"/>
          <p:cNvSpPr txBox="1"/>
          <p:nvPr/>
        </p:nvSpPr>
        <p:spPr>
          <a:xfrm>
            <a:off x="268456" y="5498057"/>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Zeigen</a:t>
            </a:r>
            <a:r>
              <a:rPr lang="en-GB" sz="2200" b="1" dirty="0"/>
              <a:t>!</a:t>
            </a:r>
          </a:p>
        </p:txBody>
      </p:sp>
      <p:sp>
        <p:nvSpPr>
          <p:cNvPr id="11" name="TextBox 10"/>
          <p:cNvSpPr txBox="1"/>
          <p:nvPr/>
        </p:nvSpPr>
        <p:spPr>
          <a:xfrm>
            <a:off x="3408585" y="5498058"/>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Sprechen</a:t>
            </a:r>
            <a:r>
              <a:rPr lang="en-GB" sz="2200" b="1" dirty="0"/>
              <a:t>!</a:t>
            </a:r>
          </a:p>
        </p:txBody>
      </p:sp>
      <p:sp>
        <p:nvSpPr>
          <p:cNvPr id="12" name="TextBox 11"/>
          <p:cNvSpPr txBox="1"/>
          <p:nvPr/>
        </p:nvSpPr>
        <p:spPr>
          <a:xfrm>
            <a:off x="6548714" y="5498057"/>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Fragen</a:t>
            </a:r>
            <a:r>
              <a:rPr lang="en-GB" sz="2200" b="1" dirty="0"/>
              <a:t>!</a:t>
            </a:r>
          </a:p>
        </p:txBody>
      </p:sp>
      <p:sp>
        <p:nvSpPr>
          <p:cNvPr id="13" name="TextBox 12"/>
          <p:cNvSpPr txBox="1"/>
          <p:nvPr/>
        </p:nvSpPr>
        <p:spPr>
          <a:xfrm>
            <a:off x="9688842" y="5498057"/>
            <a:ext cx="2268484" cy="430887"/>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pPr algn="ctr"/>
            <a:r>
              <a:rPr lang="en-GB" sz="2200" b="1" dirty="0" err="1"/>
              <a:t>Antworten</a:t>
            </a:r>
            <a:r>
              <a:rPr lang="en-GB" sz="2200" b="1" dirty="0"/>
              <a:t>!</a:t>
            </a:r>
          </a:p>
        </p:txBody>
      </p:sp>
      <p:pic>
        <p:nvPicPr>
          <p:cNvPr id="14" name="Picture 2" descr="Pen In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97" y="1619793"/>
            <a:ext cx="1510081" cy="10872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2060" b="96094" l="9798" r="87966"/>
                    </a14:imgEffect>
                  </a14:imgLayer>
                </a14:imgProps>
              </a:ext>
              <a:ext uri="{28A0092B-C50C-407E-A947-70E740481C1C}">
                <a14:useLocalDpi xmlns:a14="http://schemas.microsoft.com/office/drawing/2010/main" val="0"/>
              </a:ext>
            </a:extLst>
          </a:blip>
          <a:stretch>
            <a:fillRect/>
          </a:stretch>
        </p:blipFill>
        <p:spPr>
          <a:xfrm>
            <a:off x="6976602" y="1120262"/>
            <a:ext cx="1380309" cy="2005177"/>
          </a:xfrm>
          <a:prstGeom prst="rect">
            <a:avLst/>
          </a:prstGeom>
        </p:spPr>
      </p:pic>
      <p:pic>
        <p:nvPicPr>
          <p:cNvPr id="17" name="Picture 4" descr="Point, Shaking, Fingers, Pointer, Hand, Gesture,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6308" y="11010105"/>
            <a:ext cx="200898" cy="2096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onfused, Shrugging, Shrug, Woman, Confused Wom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507" y="3840584"/>
            <a:ext cx="1746540" cy="1440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0085423" y="3840584"/>
            <a:ext cx="1287254" cy="1503050"/>
          </a:xfrm>
          <a:prstGeom prst="rect">
            <a:avLst/>
          </a:prstGeom>
        </p:spPr>
      </p:pic>
      <p:pic>
        <p:nvPicPr>
          <p:cNvPr id="20" name="Picture 19"/>
          <p:cNvPicPr>
            <a:picLocks noChangeAspect="1"/>
          </p:cNvPicPr>
          <p:nvPr/>
        </p:nvPicPr>
        <p:blipFill>
          <a:blip r:embed="rId10"/>
          <a:stretch>
            <a:fillRect/>
          </a:stretch>
        </p:blipFill>
        <p:spPr>
          <a:xfrm>
            <a:off x="9922754" y="1286283"/>
            <a:ext cx="1800659" cy="167313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597" y="4127863"/>
            <a:ext cx="1166381" cy="1215771"/>
          </a:xfrm>
          <a:prstGeom prst="rect">
            <a:avLst/>
          </a:prstGeom>
        </p:spPr>
      </p:pic>
      <p:pic>
        <p:nvPicPr>
          <p:cNvPr id="22" name="Picture 21"/>
          <p:cNvPicPr>
            <a:picLocks noChangeAspect="1"/>
          </p:cNvPicPr>
          <p:nvPr/>
        </p:nvPicPr>
        <p:blipFill>
          <a:blip r:embed="rId12"/>
          <a:stretch>
            <a:fillRect/>
          </a:stretch>
        </p:blipFill>
        <p:spPr>
          <a:xfrm>
            <a:off x="3745089" y="4071904"/>
            <a:ext cx="1609725" cy="1171575"/>
          </a:xfrm>
          <a:prstGeom prst="rect">
            <a:avLst/>
          </a:prstGeom>
        </p:spPr>
      </p:pic>
      <p:pic>
        <p:nvPicPr>
          <p:cNvPr id="25" name="Picture 24" descr="A cartoon of a person with his hand up&#10;&#10;Description automatically generated">
            <a:extLst>
              <a:ext uri="{FF2B5EF4-FFF2-40B4-BE49-F238E27FC236}">
                <a16:creationId xmlns:a16="http://schemas.microsoft.com/office/drawing/2014/main" id="{CDF4A205-E0DB-41EE-9E71-5BE7977BF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5109" y="1681371"/>
            <a:ext cx="1699705" cy="987954"/>
          </a:xfrm>
          <a:prstGeom prst="rect">
            <a:avLst/>
          </a:prstGeom>
        </p:spPr>
      </p:pic>
    </p:spTree>
    <p:extLst>
      <p:ext uri="{BB962C8B-B14F-4D97-AF65-F5344CB8AC3E}">
        <p14:creationId xmlns:p14="http://schemas.microsoft.com/office/powerpoint/2010/main" val="20946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a:solidFill>
            <a:schemeClr val="bg2"/>
          </a:solidFill>
        </p:spPr>
        <p:txBody>
          <a:bodyPr>
            <a:noAutofit/>
          </a:bodyPr>
          <a:lstStyle/>
          <a:p>
            <a:pPr algn="ctr"/>
            <a:r>
              <a:rPr lang="en-GB" sz="11500" b="1" dirty="0" err="1">
                <a:solidFill>
                  <a:schemeClr val="tx1"/>
                </a:solidFill>
              </a:rPr>
              <a:t>sprechen</a:t>
            </a:r>
            <a:endParaRPr lang="en-GB" sz="11500" dirty="0">
              <a:solidFill>
                <a:schemeClr val="tx1"/>
              </a:solidFill>
            </a:endParaRPr>
          </a:p>
        </p:txBody>
      </p:sp>
      <p:sp>
        <p:nvSpPr>
          <p:cNvPr id="4" name="TextBox 3"/>
          <p:cNvSpPr txBox="1"/>
          <p:nvPr/>
        </p:nvSpPr>
        <p:spPr>
          <a:xfrm>
            <a:off x="3462566" y="2167200"/>
            <a:ext cx="53510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speak | speaking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effectLst/>
                <a:uLnTx/>
                <a:uFillTx/>
                <a:latin typeface="Century Gothic" panose="020B0502020202020204" pitchFamily="34" charset="0"/>
                <a:ea typeface="+mn-ea"/>
                <a:cs typeface="+mn-cs"/>
              </a:rPr>
              <a:t>Er muss Deutsch ___</a:t>
            </a:r>
            <a:r>
              <a:rPr kumimoji="0" lang="en-GB" sz="6000" b="0" i="0" u="none" strike="noStrike" kern="1200" cap="none" spc="0" normalizeH="0" baseline="0" noProof="0">
                <a:ln>
                  <a:noFill/>
                </a:ln>
                <a:effectLst/>
                <a:uLnTx/>
                <a:uFillTx/>
                <a:latin typeface="Century Gothic" panose="020B0502020202020204" pitchFamily="34" charset="0"/>
                <a:ea typeface="+mn-ea"/>
                <a:cs typeface="+mn-cs"/>
              </a:rPr>
              <a:t>______.</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7156090" y="3981137"/>
            <a:ext cx="367761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sprechen</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a typeface="+mn-ea"/>
            </a:endParaRPr>
          </a:p>
        </p:txBody>
      </p:sp>
      <p:sp>
        <p:nvSpPr>
          <p:cNvPr id="7" name="TextBox 6"/>
          <p:cNvSpPr txBox="1"/>
          <p:nvPr/>
        </p:nvSpPr>
        <p:spPr>
          <a:xfrm>
            <a:off x="3358484" y="5024131"/>
            <a:ext cx="585585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[He must</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speak</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German.]</a:t>
            </a:r>
          </a:p>
        </p:txBody>
      </p:sp>
    </p:spTree>
    <p:extLst>
      <p:ext uri="{BB962C8B-B14F-4D97-AF65-F5344CB8AC3E}">
        <p14:creationId xmlns:p14="http://schemas.microsoft.com/office/powerpoint/2010/main" val="39025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Er muss Deutsch sprech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4" grpId="0" animBg="1"/>
      <p:bldP spid="9" grpId="0" animBg="1"/>
      <p:bldP spid="5" grpId="0" animBg="1"/>
      <p:bldP spid="10"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291482" y="247046"/>
            <a:ext cx="1665845" cy="440341"/>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4" t="6666" r="46876" b="4444"/>
          <a:stretch/>
        </p:blipFill>
        <p:spPr>
          <a:xfrm>
            <a:off x="10504519" y="1001890"/>
            <a:ext cx="1318521" cy="1318521"/>
          </a:xfrm>
          <a:prstGeom prst="rect">
            <a:avLst/>
          </a:prstGeom>
        </p:spPr>
      </p:pic>
      <p:sp>
        <p:nvSpPr>
          <p:cNvPr id="9" name="TextBox 8"/>
          <p:cNvSpPr txBox="1"/>
          <p:nvPr/>
        </p:nvSpPr>
        <p:spPr>
          <a:xfrm>
            <a:off x="128530" y="1274437"/>
            <a:ext cx="11694509" cy="4939814"/>
          </a:xfrm>
          <a:prstGeom prst="rect">
            <a:avLst/>
          </a:prstGeom>
          <a:noFill/>
        </p:spPr>
        <p:txBody>
          <a:bodyPr wrap="square" rtlCol="0">
            <a:spAutoFit/>
          </a:bodyPr>
          <a:lstStyle/>
          <a:p>
            <a:r>
              <a:rPr lang="en-GB" sz="2100" dirty="0"/>
              <a:t>Which word is the </a:t>
            </a:r>
            <a:r>
              <a:rPr lang="en-GB" sz="2100" b="1" dirty="0"/>
              <a:t>verb</a:t>
            </a:r>
            <a:r>
              <a:rPr lang="en-GB" sz="2100" dirty="0"/>
              <a:t> in the following sentence? How do you know?</a:t>
            </a:r>
          </a:p>
          <a:p>
            <a:endParaRPr lang="en-GB" sz="2100" dirty="0"/>
          </a:p>
          <a:p>
            <a:r>
              <a:rPr lang="en-GB" sz="2100" dirty="0"/>
              <a:t>Mia </a:t>
            </a:r>
            <a:r>
              <a:rPr lang="en-GB" sz="2100" dirty="0" err="1"/>
              <a:t>kauft</a:t>
            </a:r>
            <a:r>
              <a:rPr lang="en-GB" sz="2100" dirty="0"/>
              <a:t> oft Bonbons.</a:t>
            </a:r>
          </a:p>
          <a:p>
            <a:endParaRPr lang="en-GB" sz="2100" dirty="0"/>
          </a:p>
          <a:p>
            <a:r>
              <a:rPr lang="en-GB" sz="2100" b="1" dirty="0"/>
              <a:t>‘Bonbons’</a:t>
            </a:r>
            <a:r>
              <a:rPr lang="en-GB" sz="2100" i="1" dirty="0"/>
              <a:t> </a:t>
            </a:r>
            <a:r>
              <a:rPr lang="en-GB" sz="2100" dirty="0"/>
              <a:t>cannot be a verb because it does not end in </a:t>
            </a:r>
            <a:r>
              <a:rPr lang="en-GB" sz="2100" b="1" dirty="0"/>
              <a:t>–</a:t>
            </a:r>
            <a:r>
              <a:rPr lang="en-GB" sz="2100" b="1" dirty="0" err="1"/>
              <a:t>en</a:t>
            </a:r>
            <a:r>
              <a:rPr lang="en-GB" sz="2100" dirty="0"/>
              <a:t>, </a:t>
            </a:r>
            <a:r>
              <a:rPr lang="en-GB" sz="2100" b="1" dirty="0"/>
              <a:t>–e</a:t>
            </a:r>
            <a:r>
              <a:rPr lang="en-GB" sz="2100" dirty="0"/>
              <a:t>, </a:t>
            </a:r>
            <a:r>
              <a:rPr lang="en-GB" sz="2100" b="1" dirty="0"/>
              <a:t>–</a:t>
            </a:r>
            <a:r>
              <a:rPr lang="en-GB" sz="2100" b="1" dirty="0" err="1"/>
              <a:t>st</a:t>
            </a:r>
            <a:r>
              <a:rPr lang="en-GB" sz="2100" b="1" dirty="0"/>
              <a:t> </a:t>
            </a:r>
            <a:r>
              <a:rPr lang="en-GB" sz="2100" dirty="0"/>
              <a:t>or </a:t>
            </a:r>
            <a:r>
              <a:rPr lang="en-GB" sz="2100" b="1" dirty="0"/>
              <a:t>–t</a:t>
            </a:r>
            <a:r>
              <a:rPr lang="en-GB" sz="2100" dirty="0"/>
              <a:t>.  It also begins with a capital letter, which tells you it is a </a:t>
            </a:r>
            <a:r>
              <a:rPr lang="en-GB" sz="2100" b="1" dirty="0"/>
              <a:t>noun.</a:t>
            </a:r>
          </a:p>
          <a:p>
            <a:endParaRPr lang="en-GB" sz="2100" b="1" dirty="0"/>
          </a:p>
          <a:p>
            <a:r>
              <a:rPr lang="en-GB" sz="2100" b="1" dirty="0"/>
              <a:t>‘oft’ </a:t>
            </a:r>
            <a:r>
              <a:rPr lang="en-GB" sz="2100" dirty="0"/>
              <a:t>ends in </a:t>
            </a:r>
            <a:r>
              <a:rPr lang="en-GB" sz="2100" b="1" dirty="0"/>
              <a:t>–t</a:t>
            </a:r>
            <a:r>
              <a:rPr lang="en-GB" sz="2100" dirty="0"/>
              <a:t> and does not begin with a capital letter. But it cannot be a verb because it does not appear next to the subject. ‘</a:t>
            </a:r>
            <a:r>
              <a:rPr lang="en-GB" sz="2100" b="1" dirty="0"/>
              <a:t>oft’</a:t>
            </a:r>
            <a:r>
              <a:rPr lang="en-GB" sz="2100" dirty="0"/>
              <a:t> is an adverb. It usually comes </a:t>
            </a:r>
            <a:r>
              <a:rPr lang="en-GB" sz="2100" b="1" dirty="0"/>
              <a:t>after</a:t>
            </a:r>
            <a:r>
              <a:rPr lang="en-GB" sz="2100" dirty="0"/>
              <a:t> </a:t>
            </a:r>
            <a:r>
              <a:rPr lang="en-GB" sz="2100" b="1" dirty="0"/>
              <a:t>the verb.</a:t>
            </a:r>
            <a:endParaRPr lang="en-GB" sz="2100" dirty="0"/>
          </a:p>
          <a:p>
            <a:endParaRPr lang="en-GB" sz="2100" b="1" dirty="0"/>
          </a:p>
          <a:p>
            <a:r>
              <a:rPr lang="en-GB" sz="2100" dirty="0"/>
              <a:t>The verb is ‘</a:t>
            </a:r>
            <a:r>
              <a:rPr lang="en-GB" sz="2100" b="1" dirty="0" err="1"/>
              <a:t>kauft</a:t>
            </a:r>
            <a:r>
              <a:rPr lang="en-GB" sz="2100" b="1" dirty="0"/>
              <a:t>’. </a:t>
            </a:r>
            <a:r>
              <a:rPr lang="en-GB" sz="2100" dirty="0"/>
              <a:t>It </a:t>
            </a:r>
            <a:r>
              <a:rPr lang="en-GB" sz="2100" b="1" dirty="0"/>
              <a:t>ends in –t</a:t>
            </a:r>
            <a:r>
              <a:rPr lang="en-GB" sz="2100" dirty="0"/>
              <a:t>, is </a:t>
            </a:r>
            <a:r>
              <a:rPr lang="en-GB" sz="2100" b="1" dirty="0"/>
              <a:t>not capitalised</a:t>
            </a:r>
            <a:r>
              <a:rPr lang="en-GB" sz="2100" dirty="0"/>
              <a:t> and </a:t>
            </a:r>
            <a:r>
              <a:rPr lang="en-GB" sz="2100" b="1" dirty="0"/>
              <a:t>appears next to the subject.</a:t>
            </a:r>
          </a:p>
          <a:p>
            <a:endParaRPr lang="en-GB" sz="2100" b="1" dirty="0"/>
          </a:p>
          <a:p>
            <a:r>
              <a:rPr lang="en-GB" sz="2100" dirty="0"/>
              <a:t>To find out the </a:t>
            </a:r>
            <a:r>
              <a:rPr lang="en-GB" sz="2100" b="1" dirty="0"/>
              <a:t>meaning</a:t>
            </a:r>
            <a:r>
              <a:rPr lang="en-GB" sz="2100" dirty="0"/>
              <a:t> of ‘</a:t>
            </a:r>
            <a:r>
              <a:rPr lang="en-GB" sz="2100" dirty="0" err="1"/>
              <a:t>kauft</a:t>
            </a:r>
            <a:r>
              <a:rPr lang="en-GB" sz="2100" dirty="0"/>
              <a:t>’, look up the </a:t>
            </a:r>
            <a:r>
              <a:rPr lang="en-GB" sz="2100" b="1" dirty="0"/>
              <a:t>infinitive form </a:t>
            </a:r>
            <a:r>
              <a:rPr lang="en-GB" sz="2100" dirty="0"/>
              <a:t>in the dictionary.</a:t>
            </a:r>
          </a:p>
          <a:p>
            <a:endParaRPr lang="en-GB" sz="2100" dirty="0"/>
          </a:p>
          <a:p>
            <a:r>
              <a:rPr lang="en-GB" sz="2100" dirty="0"/>
              <a:t>To form the infinitive, remove </a:t>
            </a:r>
            <a:r>
              <a:rPr lang="en-GB" sz="2100" b="1" dirty="0"/>
              <a:t>–t</a:t>
            </a:r>
            <a:r>
              <a:rPr lang="en-GB" sz="2100" dirty="0"/>
              <a:t> and add </a:t>
            </a:r>
            <a:r>
              <a:rPr lang="en-GB" sz="2100" b="1" dirty="0"/>
              <a:t>–</a:t>
            </a:r>
            <a:r>
              <a:rPr lang="en-GB" sz="2100" b="1" dirty="0" err="1"/>
              <a:t>en</a:t>
            </a:r>
            <a:r>
              <a:rPr lang="en-GB" sz="2100" b="1" dirty="0"/>
              <a:t>:</a:t>
            </a:r>
            <a:endParaRPr lang="en-GB" sz="2100" dirty="0"/>
          </a:p>
        </p:txBody>
      </p:sp>
      <p:sp>
        <p:nvSpPr>
          <p:cNvPr id="10" name="Oval 9"/>
          <p:cNvSpPr/>
          <p:nvPr/>
        </p:nvSpPr>
        <p:spPr>
          <a:xfrm>
            <a:off x="717454" y="1782274"/>
            <a:ext cx="758649" cy="671476"/>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CBA4FF9-9902-4DD8-AAB0-CA50521927BB}"/>
              </a:ext>
            </a:extLst>
          </p:cNvPr>
          <p:cNvSpPr/>
          <p:nvPr/>
        </p:nvSpPr>
        <p:spPr>
          <a:xfrm>
            <a:off x="6054646" y="5734120"/>
            <a:ext cx="1808507" cy="444096"/>
          </a:xfrm>
          <a:prstGeom prst="rect">
            <a:avLst/>
          </a:prstGeom>
        </p:spPr>
        <p:txBody>
          <a:bodyPr wrap="none">
            <a:spAutoFit/>
          </a:bodyPr>
          <a:lstStyle/>
          <a:p>
            <a:pPr algn="ctr">
              <a:lnSpc>
                <a:spcPct val="120000"/>
              </a:lnSpc>
              <a:spcAft>
                <a:spcPts val="800"/>
              </a:spcAft>
            </a:pPr>
            <a:r>
              <a:rPr lang="en-GB" sz="2100" dirty="0">
                <a:latin typeface="Century Gothic" panose="020B0502020202020204" pitchFamily="34" charset="0"/>
                <a:ea typeface="Calibri" panose="020F0502020204030204" pitchFamily="34" charset="0"/>
              </a:rPr>
              <a:t>Mia </a:t>
            </a:r>
            <a:r>
              <a:rPr lang="en-GB" sz="2100" dirty="0" err="1">
                <a:latin typeface="Century Gothic" panose="020B0502020202020204" pitchFamily="34" charset="0"/>
                <a:ea typeface="Calibri" panose="020F0502020204030204" pitchFamily="34" charset="0"/>
              </a:rPr>
              <a:t>kauf</a:t>
            </a:r>
            <a:r>
              <a:rPr lang="en-GB" sz="2100" b="1" dirty="0" err="1">
                <a:latin typeface="Century Gothic" panose="020B0502020202020204" pitchFamily="34" charset="0"/>
                <a:ea typeface="Calibri" panose="020F0502020204030204" pitchFamily="34" charset="0"/>
              </a:rPr>
              <a:t>t</a:t>
            </a:r>
            <a:r>
              <a:rPr lang="en-GB" sz="2100" dirty="0">
                <a:latin typeface="Century Gothic" panose="020B0502020202020204" pitchFamily="34" charset="0"/>
                <a:ea typeface="Calibri" panose="020F0502020204030204" pitchFamily="34" charset="0"/>
              </a:rPr>
              <a:t> </a:t>
            </a:r>
            <a:r>
              <a:rPr lang="en-GB" sz="2100" dirty="0">
                <a:latin typeface="Century Gothic" panose="020B0502020202020204" pitchFamily="34" charset="0"/>
                <a:ea typeface="Calibri" panose="020F0502020204030204" pitchFamily="34" charset="0"/>
                <a:sym typeface="Wingdings" panose="05000000000000000000" pitchFamily="2" charset="2"/>
              </a:rPr>
              <a:t> </a:t>
            </a:r>
            <a:endParaRPr lang="en-GB" sz="2100" dirty="0">
              <a:latin typeface="Century Gothic" panose="020B050202020202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635919B6-49F1-41A5-8344-3D0DBD341600}"/>
              </a:ext>
            </a:extLst>
          </p:cNvPr>
          <p:cNvSpPr/>
          <p:nvPr/>
        </p:nvSpPr>
        <p:spPr>
          <a:xfrm>
            <a:off x="7634784" y="5734120"/>
            <a:ext cx="1181734" cy="444289"/>
          </a:xfrm>
          <a:prstGeom prst="rect">
            <a:avLst/>
          </a:prstGeom>
        </p:spPr>
        <p:txBody>
          <a:bodyPr wrap="none">
            <a:spAutoFit/>
          </a:bodyPr>
          <a:lstStyle/>
          <a:p>
            <a:pPr algn="ctr">
              <a:lnSpc>
                <a:spcPct val="120000"/>
              </a:lnSpc>
              <a:spcAft>
                <a:spcPts val="800"/>
              </a:spcAft>
            </a:pPr>
            <a:r>
              <a:rPr lang="en-GB" sz="2100" dirty="0" err="1">
                <a:latin typeface="Century Gothic" panose="020B0502020202020204" pitchFamily="34" charset="0"/>
                <a:ea typeface="Calibri" panose="020F0502020204030204" pitchFamily="34" charset="0"/>
              </a:rPr>
              <a:t>kauf</a:t>
            </a:r>
            <a:r>
              <a:rPr lang="en-GB" sz="2100" dirty="0">
                <a:latin typeface="Century Gothic" panose="020B0502020202020204" pitchFamily="34" charset="0"/>
                <a:ea typeface="Calibri" panose="020F0502020204030204" pitchFamily="34" charset="0"/>
              </a:rPr>
              <a:t>- </a:t>
            </a:r>
            <a:r>
              <a:rPr lang="en-GB" sz="2100" dirty="0">
                <a:latin typeface="Century Gothic" panose="020B0502020202020204" pitchFamily="34" charset="0"/>
                <a:ea typeface="Calibri" panose="020F0502020204030204" pitchFamily="34" charset="0"/>
                <a:sym typeface="Wingdings" panose="05000000000000000000" pitchFamily="2" charset="2"/>
              </a:rPr>
              <a:t></a:t>
            </a:r>
            <a:endParaRPr lang="en-GB" sz="2100" dirty="0">
              <a:latin typeface="Century Gothic" panose="020B0502020202020204" pitchFamily="34" charset="0"/>
              <a:ea typeface="Calibri" panose="020F0502020204030204" pitchFamily="34" charset="0"/>
            </a:endParaRPr>
          </a:p>
        </p:txBody>
      </p:sp>
      <p:sp>
        <p:nvSpPr>
          <p:cNvPr id="13" name="Rectangle 12">
            <a:extLst>
              <a:ext uri="{FF2B5EF4-FFF2-40B4-BE49-F238E27FC236}">
                <a16:creationId xmlns:a16="http://schemas.microsoft.com/office/drawing/2014/main" id="{21072328-FFAD-42F4-A49E-905648A7BA2C}"/>
              </a:ext>
            </a:extLst>
          </p:cNvPr>
          <p:cNvSpPr/>
          <p:nvPr/>
        </p:nvSpPr>
        <p:spPr>
          <a:xfrm>
            <a:off x="8692351" y="5734119"/>
            <a:ext cx="1426994" cy="444096"/>
          </a:xfrm>
          <a:prstGeom prst="rect">
            <a:avLst/>
          </a:prstGeom>
        </p:spPr>
        <p:txBody>
          <a:bodyPr wrap="none">
            <a:spAutoFit/>
          </a:bodyPr>
          <a:lstStyle/>
          <a:p>
            <a:pPr algn="ctr">
              <a:lnSpc>
                <a:spcPct val="120000"/>
              </a:lnSpc>
              <a:spcAft>
                <a:spcPts val="800"/>
              </a:spcAft>
            </a:pPr>
            <a:r>
              <a:rPr lang="en-GB" sz="2100" dirty="0" err="1">
                <a:latin typeface="Century Gothic" panose="020B0502020202020204" pitchFamily="34" charset="0"/>
                <a:ea typeface="Calibri" panose="020F0502020204030204" pitchFamily="34" charset="0"/>
                <a:sym typeface="Wingdings" panose="05000000000000000000" pitchFamily="2" charset="2"/>
              </a:rPr>
              <a:t>kauf</a:t>
            </a:r>
            <a:r>
              <a:rPr lang="en-GB" sz="2100" b="1" dirty="0" err="1">
                <a:latin typeface="Century Gothic" panose="020B0502020202020204" pitchFamily="34" charset="0"/>
                <a:ea typeface="Calibri" panose="020F0502020204030204" pitchFamily="34" charset="0"/>
                <a:sym typeface="Wingdings" panose="05000000000000000000" pitchFamily="2" charset="2"/>
              </a:rPr>
              <a:t>en</a:t>
            </a:r>
            <a:r>
              <a:rPr lang="en-GB" sz="2100" b="1" dirty="0">
                <a:latin typeface="Century Gothic" panose="020B0502020202020204" pitchFamily="34" charset="0"/>
                <a:ea typeface="Calibri" panose="020F0502020204030204" pitchFamily="34" charset="0"/>
                <a:sym typeface="Wingdings" panose="05000000000000000000" pitchFamily="2" charset="2"/>
              </a:rPr>
              <a:t> </a:t>
            </a:r>
            <a:r>
              <a:rPr lang="en-GB" sz="2100" dirty="0">
                <a:latin typeface="Century Gothic" panose="020B0502020202020204" pitchFamily="34" charset="0"/>
                <a:ea typeface="Calibri" panose="020F0502020204030204" pitchFamily="34" charset="0"/>
                <a:sym typeface="Wingdings" panose="05000000000000000000" pitchFamily="2" charset="2"/>
              </a:rPr>
              <a:t></a:t>
            </a:r>
            <a:endParaRPr lang="en-GB" sz="2100" dirty="0">
              <a:latin typeface="Century Gothic" panose="020B050202020202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id="{21072328-FFAD-42F4-A49E-905648A7BA2C}"/>
              </a:ext>
            </a:extLst>
          </p:cNvPr>
          <p:cNvSpPr/>
          <p:nvPr/>
        </p:nvSpPr>
        <p:spPr>
          <a:xfrm>
            <a:off x="9980583" y="5734118"/>
            <a:ext cx="2061783" cy="442942"/>
          </a:xfrm>
          <a:prstGeom prst="rect">
            <a:avLst/>
          </a:prstGeom>
        </p:spPr>
        <p:txBody>
          <a:bodyPr wrap="none">
            <a:spAutoFit/>
          </a:bodyPr>
          <a:lstStyle/>
          <a:p>
            <a:pPr algn="ctr">
              <a:lnSpc>
                <a:spcPct val="120000"/>
              </a:lnSpc>
              <a:spcAft>
                <a:spcPts val="800"/>
              </a:spcAft>
            </a:pPr>
            <a:r>
              <a:rPr lang="en-GB" sz="2100" dirty="0">
                <a:latin typeface="Century Gothic" panose="020B0502020202020204" pitchFamily="34" charset="0"/>
                <a:ea typeface="Calibri" panose="020F0502020204030204" pitchFamily="34" charset="0"/>
                <a:sym typeface="Wingdings" panose="05000000000000000000" pitchFamily="2" charset="2"/>
              </a:rPr>
              <a:t>to buy, buying</a:t>
            </a:r>
          </a:p>
        </p:txBody>
      </p:sp>
      <p:sp>
        <p:nvSpPr>
          <p:cNvPr id="2" name="Title 1"/>
          <p:cNvSpPr>
            <a:spLocks noGrp="1"/>
          </p:cNvSpPr>
          <p:nvPr>
            <p:ph type="title"/>
          </p:nvPr>
        </p:nvSpPr>
        <p:spPr>
          <a:xfrm>
            <a:off x="0" y="213557"/>
            <a:ext cx="1918447" cy="647577"/>
          </a:xfrm>
        </p:spPr>
        <p:txBody>
          <a:bodyPr>
            <a:normAutofit/>
          </a:bodyPr>
          <a:lstStyle/>
          <a:p>
            <a:r>
              <a:rPr lang="en-GB" sz="2800" b="1">
                <a:solidFill>
                  <a:schemeClr val="bg1"/>
                </a:solidFill>
              </a:rPr>
              <a:t>Verben</a:t>
            </a:r>
            <a:endParaRPr lang="en-GB" sz="2800" b="1" dirty="0">
              <a:solidFill>
                <a:schemeClr val="bg1"/>
              </a:solidFill>
            </a:endParaRPr>
          </a:p>
        </p:txBody>
      </p:sp>
    </p:spTree>
    <p:extLst>
      <p:ext uri="{BB962C8B-B14F-4D97-AF65-F5344CB8AC3E}">
        <p14:creationId xmlns:p14="http://schemas.microsoft.com/office/powerpoint/2010/main" val="23557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a:solidFill>
                  <a:schemeClr val="bg1"/>
                </a:solidFill>
              </a:rPr>
              <a:t>Mias Tagebuch</a:t>
            </a:r>
            <a:br>
              <a:rPr lang="en-GB" b="1">
                <a:solidFill>
                  <a:schemeClr val="bg1"/>
                </a:solidFill>
              </a:rPr>
            </a:br>
            <a:endParaRPr lang="en-GB"/>
          </a:p>
        </p:txBody>
      </p:sp>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1045951" y="247046"/>
            <a:ext cx="911375" cy="363402"/>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8" name="TextBox 7"/>
          <p:cNvSpPr txBox="1"/>
          <p:nvPr/>
        </p:nvSpPr>
        <p:spPr>
          <a:xfrm>
            <a:off x="198568" y="952741"/>
            <a:ext cx="4002318" cy="430887"/>
          </a:xfrm>
          <a:prstGeom prst="rect">
            <a:avLst/>
          </a:prstGeom>
          <a:noFill/>
        </p:spPr>
        <p:txBody>
          <a:bodyPr wrap="square" rtlCol="0">
            <a:spAutoFit/>
          </a:bodyPr>
          <a:lstStyle/>
          <a:p>
            <a:r>
              <a:rPr lang="en-GB" sz="2200" dirty="0"/>
              <a:t>Mia </a:t>
            </a:r>
            <a:r>
              <a:rPr lang="en-GB" sz="2200" dirty="0" err="1"/>
              <a:t>schreibt</a:t>
            </a:r>
            <a:r>
              <a:rPr lang="en-GB" sz="2200" dirty="0"/>
              <a:t> </a:t>
            </a:r>
            <a:r>
              <a:rPr lang="en-GB" sz="2200" dirty="0" err="1"/>
              <a:t>ein</a:t>
            </a:r>
            <a:r>
              <a:rPr lang="en-GB" sz="2200" dirty="0"/>
              <a:t> </a:t>
            </a:r>
            <a:r>
              <a:rPr lang="en-GB" sz="2200" dirty="0" err="1"/>
              <a:t>Tagebuch</a:t>
            </a:r>
            <a:r>
              <a:rPr lang="en-GB" sz="2200" dirty="0"/>
              <a:t>*. </a:t>
            </a:r>
          </a:p>
        </p:txBody>
      </p:sp>
      <p:pic>
        <p:nvPicPr>
          <p:cNvPr id="9" name="Picture 8"/>
          <p:cNvPicPr>
            <a:picLocks noChangeAspect="1"/>
          </p:cNvPicPr>
          <p:nvPr/>
        </p:nvPicPr>
        <p:blipFill>
          <a:blip r:embed="rId3"/>
          <a:stretch>
            <a:fillRect/>
          </a:stretch>
        </p:blipFill>
        <p:spPr>
          <a:xfrm>
            <a:off x="202185" y="1277770"/>
            <a:ext cx="11477438" cy="4677458"/>
          </a:xfrm>
          <a:prstGeom prst="rect">
            <a:avLst/>
          </a:prstGeom>
        </p:spPr>
      </p:pic>
      <p:sp>
        <p:nvSpPr>
          <p:cNvPr id="10" name="TextBox 9"/>
          <p:cNvSpPr txBox="1"/>
          <p:nvPr/>
        </p:nvSpPr>
        <p:spPr>
          <a:xfrm>
            <a:off x="377648" y="1685495"/>
            <a:ext cx="5309456" cy="3847207"/>
          </a:xfrm>
          <a:prstGeom prst="rect">
            <a:avLst/>
          </a:prstGeom>
          <a:noFill/>
        </p:spPr>
        <p:txBody>
          <a:bodyPr wrap="square" rtlCol="0">
            <a:spAutoFit/>
          </a:bodyPr>
          <a:lstStyle/>
          <a:p>
            <a:r>
              <a:rPr lang="de-DE" sz="2400" u="sng" dirty="0">
                <a:latin typeface="Cavolini" panose="03000502040302020204" pitchFamily="66" charset="0"/>
                <a:cs typeface="Cavolini" panose="03000502040302020204" pitchFamily="66" charset="0"/>
              </a:rPr>
              <a:t>Meine Traumwoche</a:t>
            </a:r>
            <a:r>
              <a:rPr lang="de-DE" sz="2400" dirty="0">
                <a:latin typeface="Cavolini" panose="03000502040302020204" pitchFamily="66" charset="0"/>
                <a:cs typeface="Cavolini" panose="03000502040302020204" pitchFamily="66" charset="0"/>
              </a:rPr>
              <a:t>	  </a:t>
            </a:r>
            <a:br>
              <a:rPr lang="de-DE" sz="2400" dirty="0">
                <a:latin typeface="Cavolini" panose="03000502040302020204" pitchFamily="66" charset="0"/>
                <a:cs typeface="Cavolini" panose="03000502040302020204" pitchFamily="66" charset="0"/>
              </a:rPr>
            </a:br>
            <a:r>
              <a:rPr lang="de-DE" sz="2000" u="sng" dirty="0">
                <a:latin typeface="Cavolini" panose="03000502040302020204" pitchFamily="66" charset="0"/>
                <a:cs typeface="Cavolini" panose="03000502040302020204" pitchFamily="66" charset="0"/>
              </a:rPr>
              <a:t>21. November 2022</a:t>
            </a:r>
          </a:p>
          <a:p>
            <a:r>
              <a:rPr lang="de-DE" sz="2000" dirty="0">
                <a:latin typeface="Cavolini" panose="03000502040302020204" pitchFamily="66" charset="0"/>
                <a:cs typeface="Cavolini" panose="030005020403020202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besuche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manchmal</a:t>
            </a:r>
            <a:r>
              <a:rPr lang="en-GB" sz="2000" dirty="0">
                <a:latin typeface="Cavolini" panose="03000502040302020204" pitchFamily="66" charset="0"/>
                <a:cs typeface="Cavolini" panose="03000502040302020204" pitchFamily="66" charset="0"/>
              </a:rPr>
              <a:t> Nina,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beste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Freundin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gehe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Nina </a:t>
            </a:r>
            <a:r>
              <a:rPr lang="en-GB" sz="2000" dirty="0" err="1">
                <a:latin typeface="Cavolini" panose="03000502040302020204" pitchFamily="66" charset="0"/>
                <a:cs typeface="Cavolini" panose="03000502040302020204" pitchFamily="66" charset="0"/>
              </a:rPr>
              <a:t>einkaufen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schwimmen</a:t>
            </a:r>
            <a:r>
              <a:rPr lang="en-GB" sz="2000" dirty="0">
                <a:latin typeface="Cavolini" panose="03000502040302020204" pitchFamily="66" charset="0"/>
                <a:cs typeface="Cavolini" panose="03000502040302020204" pitchFamily="66" charset="0"/>
              </a:rPr>
              <a:t>. </a:t>
            </a:r>
            <a:endParaRPr lang="de-DE" sz="2000" dirty="0">
              <a:latin typeface="Cavolini" panose="03000502040302020204" pitchFamily="66" charset="0"/>
              <a:cs typeface="Cavolini" panose="03000502040302020204" pitchFamily="66" charset="0"/>
            </a:endParaRPr>
          </a:p>
        </p:txBody>
      </p:sp>
      <p:sp>
        <p:nvSpPr>
          <p:cNvPr id="11" name="TextBox 10"/>
          <p:cNvSpPr txBox="1"/>
          <p:nvPr/>
        </p:nvSpPr>
        <p:spPr>
          <a:xfrm>
            <a:off x="6096000" y="1577921"/>
            <a:ext cx="5439044" cy="4093428"/>
          </a:xfrm>
          <a:prstGeom prst="rect">
            <a:avLst/>
          </a:prstGeom>
          <a:noFill/>
        </p:spPr>
        <p:txBody>
          <a:bodyPr wrap="square" rtlCol="0">
            <a:spAutoFit/>
          </a:bodyPr>
          <a:lstStyle/>
          <a:p>
            <a:r>
              <a:rPr lang="en-GB" sz="2000" dirty="0">
                <a:latin typeface="Cavolini" panose="03000502040302020204" pitchFamily="66" charset="0"/>
                <a:cs typeface="Cavolini" panose="03000502040302020204" pitchFamily="66" charset="0"/>
              </a:rPr>
              <a:t>Wolfgang </a:t>
            </a:r>
            <a:r>
              <a:rPr lang="en-GB" sz="2000" dirty="0" err="1">
                <a:latin typeface="Cavolini" panose="03000502040302020204" pitchFamily="66" charset="0"/>
                <a:cs typeface="Cavolini" panose="03000502040302020204" pitchFamily="66" charset="0"/>
              </a:rPr>
              <a:t>macht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Hausaufgaben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kocht</a:t>
            </a:r>
            <a:r>
              <a:rPr lang="en-GB" sz="2000" dirty="0">
                <a:latin typeface="Cavolini" panose="03000502040302020204" pitchFamily="66" charset="0"/>
                <a:cs typeface="Cavolini" panose="03000502040302020204" pitchFamily="66" charset="0"/>
              </a:rPr>
              <a:t> und </a:t>
            </a:r>
            <a:r>
              <a:rPr lang="en-GB" sz="2000" dirty="0" err="1">
                <a:latin typeface="Cavolini" panose="03000502040302020204" pitchFamily="66" charset="0"/>
                <a:cs typeface="Cavolini" panose="03000502040302020204" pitchFamily="66" charset="0"/>
              </a:rPr>
              <a:t>putzt</a:t>
            </a:r>
            <a:r>
              <a:rPr lang="en-GB" sz="2000" dirty="0">
                <a:latin typeface="Cavolini" panose="03000502040302020204" pitchFamily="66" charset="0"/>
                <a:cs typeface="Cavolini" panose="03000502040302020204" pitchFamily="66" charset="0"/>
              </a:rPr>
              <a:t> den Boden.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schreibe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ein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Buch</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am Computer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zeichne</a:t>
            </a:r>
            <a:r>
              <a:rPr lang="en-GB" sz="2000" dirty="0">
                <a:latin typeface="Cavolini" panose="03000502040302020204" pitchFamily="66" charset="0"/>
                <a:cs typeface="Cavolini" panose="03000502040302020204" pitchFamily="66" charset="0"/>
              </a:rPr>
              <a:t>. </a:t>
            </a:r>
            <a:r>
              <a:rPr lang="de-DE" sz="2000" dirty="0">
                <a:latin typeface="Cavolini" panose="03000502040302020204" pitchFamily="66" charset="0"/>
                <a:cs typeface="Cavolini" panose="03000502040302020204" pitchFamily="66" charset="0"/>
              </a:rPr>
              <a:t>Ich singe oft ein Lied und höre jeden Tag Mark Forster. Mark Forster ist mein </a:t>
            </a:r>
          </a:p>
          <a:p>
            <a:r>
              <a:rPr lang="de-DE" sz="2000" dirty="0">
                <a:latin typeface="Cavolini" panose="03000502040302020204" pitchFamily="66" charset="0"/>
                <a:cs typeface="Cavolini" panose="03000502040302020204" pitchFamily="66" charset="0"/>
              </a:rPr>
              <a:t>Lieblingssänger. Ich liebe Mark Forster! </a:t>
            </a:r>
          </a:p>
          <a:p>
            <a:r>
              <a:rPr lang="en-GB" sz="2000" dirty="0">
                <a:latin typeface="Cavolini" panose="03000502040302020204" pitchFamily="66" charset="0"/>
                <a:cs typeface="Cavolini" panose="03000502040302020204" pitchFamily="66" charset="0"/>
              </a:rPr>
              <a:t>Ich </a:t>
            </a:r>
            <a:r>
              <a:rPr lang="en-GB" sz="2000" dirty="0" err="1">
                <a:latin typeface="Cavolini" panose="03000502040302020204" pitchFamily="66" charset="0"/>
                <a:cs typeface="Cavolini" panose="03000502040302020204" pitchFamily="66" charset="0"/>
              </a:rPr>
              <a:t>putze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nicht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aber</a:t>
            </a:r>
            <a:r>
              <a:rPr lang="en-GB" sz="2000" dirty="0">
                <a:latin typeface="Cavolini" panose="03000502040302020204" pitchFamily="66" charset="0"/>
                <a:cs typeface="Cavolini" panose="03000502040302020204" pitchFamily="66" charset="0"/>
              </a:rPr>
              <a:t> ich </a:t>
            </a:r>
            <a:r>
              <a:rPr lang="en-GB" sz="2000" dirty="0" err="1">
                <a:latin typeface="Cavolini" panose="03000502040302020204" pitchFamily="66" charset="0"/>
                <a:cs typeface="Cavolini" panose="03000502040302020204" pitchFamily="66" charset="0"/>
              </a:rPr>
              <a:t>arbeite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freiwillig</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im</a:t>
            </a:r>
            <a:r>
              <a:rPr lang="en-GB" sz="2000" dirty="0">
                <a:latin typeface="Cavolini" panose="03000502040302020204" pitchFamily="66" charset="0"/>
                <a:cs typeface="Cavolini" panose="03000502040302020204" pitchFamily="66" charset="0"/>
              </a:rPr>
              <a:t> Garten. Ich </a:t>
            </a:r>
            <a:r>
              <a:rPr lang="en-GB" sz="2000" dirty="0" err="1">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Opa</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Fußball</a:t>
            </a:r>
            <a:r>
              <a:rPr lang="en-GB" sz="2000" dirty="0">
                <a:latin typeface="Cavolini" panose="03000502040302020204" pitchFamily="66" charset="0"/>
                <a:cs typeface="Cavolini" panose="03000502040302020204" pitchFamily="66" charset="0"/>
              </a:rPr>
              <a:t> und </a:t>
            </a:r>
            <a:r>
              <a:rPr lang="en-GB" sz="2000" dirty="0" err="1">
                <a:latin typeface="Cavolini" panose="03000502040302020204" pitchFamily="66" charset="0"/>
                <a:cs typeface="Cavolini" panose="03000502040302020204" pitchFamily="66" charset="0"/>
              </a:rPr>
              <a:t>zeige</a:t>
            </a:r>
            <a:r>
              <a:rPr lang="en-GB" sz="2000" dirty="0">
                <a:latin typeface="Cavolini" panose="03000502040302020204" pitchFamily="66" charset="0"/>
                <a:cs typeface="Cavolini" panose="03000502040302020204" pitchFamily="66" charset="0"/>
              </a:rPr>
              <a:t> Oma </a:t>
            </a:r>
            <a:r>
              <a:rPr lang="en-GB" sz="2000" dirty="0" err="1">
                <a:latin typeface="Cavolini" panose="03000502040302020204" pitchFamily="66" charset="0"/>
                <a:cs typeface="Cavolini" panose="03000502040302020204" pitchFamily="66" charset="0"/>
              </a:rPr>
              <a:t>Fotos</a:t>
            </a:r>
            <a:r>
              <a:rPr lang="en-GB" sz="2000" dirty="0">
                <a:latin typeface="Cavolini" panose="03000502040302020204" pitchFamily="66" charset="0"/>
                <a:cs typeface="Cavolini" panose="03000502040302020204" pitchFamily="66" charset="0"/>
              </a:rPr>
              <a:t>.  Und … </a:t>
            </a:r>
            <a:r>
              <a:rPr lang="en-GB" sz="2000" dirty="0" err="1">
                <a:latin typeface="Cavolini" panose="03000502040302020204" pitchFamily="66" charset="0"/>
                <a:cs typeface="Cavolini" panose="03000502040302020204" pitchFamily="66" charset="0"/>
              </a:rPr>
              <a:t>ja</a:t>
            </a:r>
            <a:r>
              <a:rPr lang="en-GB" sz="2000" dirty="0">
                <a:latin typeface="Cavolini" panose="03000502040302020204" pitchFamily="66" charset="0"/>
                <a:cs typeface="Cavolini" panose="03000502040302020204" pitchFamily="66" charset="0"/>
              </a:rPr>
              <a:t>, das </a:t>
            </a:r>
            <a:r>
              <a:rPr lang="en-GB" sz="2000" dirty="0" err="1">
                <a:latin typeface="Cavolini" panose="03000502040302020204" pitchFamily="66" charset="0"/>
                <a:cs typeface="Cavolini" panose="03000502040302020204" pitchFamily="66" charset="0"/>
              </a:rPr>
              <a:t>ist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Traumwoche</a:t>
            </a:r>
            <a:r>
              <a:rPr lang="en-GB" sz="2000" dirty="0">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sym typeface="Wingdings" panose="05000000000000000000" pitchFamily="2" charset="2"/>
              </a:rPr>
              <a:t> </a:t>
            </a:r>
          </a:p>
        </p:txBody>
      </p:sp>
      <p:sp>
        <p:nvSpPr>
          <p:cNvPr id="13" name="TextBox 12"/>
          <p:cNvSpPr txBox="1"/>
          <p:nvPr/>
        </p:nvSpPr>
        <p:spPr>
          <a:xfrm>
            <a:off x="6096000" y="1577921"/>
            <a:ext cx="5449919" cy="4093428"/>
          </a:xfrm>
          <a:prstGeom prst="rect">
            <a:avLst/>
          </a:prstGeom>
          <a:solidFill>
            <a:schemeClr val="bg2"/>
          </a:solidFill>
        </p:spPr>
        <p:txBody>
          <a:bodyPr wrap="square" rtlCol="0">
            <a:spAutoFit/>
          </a:bodyPr>
          <a:lstStyle/>
          <a:p>
            <a:r>
              <a:rPr lang="en-GB" sz="2000" dirty="0">
                <a:latin typeface="Cavolini" panose="03000502040302020204" pitchFamily="66" charset="0"/>
                <a:cs typeface="Cavolini" panose="03000502040302020204" pitchFamily="66" charset="0"/>
              </a:rPr>
              <a:t>Wolfgang </a:t>
            </a:r>
            <a:r>
              <a:rPr lang="en-GB" sz="2000" dirty="0" err="1">
                <a:solidFill>
                  <a:srgbClr val="C00000"/>
                </a:solidFill>
                <a:highlight>
                  <a:srgbClr val="FFFF00"/>
                </a:highlight>
                <a:latin typeface="Cavolini" panose="03000502040302020204" pitchFamily="66" charset="0"/>
                <a:cs typeface="Cavolini" panose="03000502040302020204" pitchFamily="66" charset="0"/>
              </a:rPr>
              <a:t>macht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Hausaufgaben</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kocht</a:t>
            </a:r>
            <a:r>
              <a:rPr lang="en-GB" sz="2000" dirty="0">
                <a:solidFill>
                  <a:srgbClr val="C00000"/>
                </a:solidFill>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rPr>
              <a:t>und </a:t>
            </a:r>
            <a:r>
              <a:rPr lang="en-GB" sz="2000" dirty="0" err="1">
                <a:solidFill>
                  <a:srgbClr val="C00000"/>
                </a:solidFill>
                <a:highlight>
                  <a:srgbClr val="FFFF00"/>
                </a:highlight>
                <a:latin typeface="Cavolini" panose="03000502040302020204" pitchFamily="66" charset="0"/>
                <a:cs typeface="Cavolini" panose="03000502040302020204" pitchFamily="66" charset="0"/>
              </a:rPr>
              <a:t>putzt</a:t>
            </a:r>
            <a:r>
              <a:rPr lang="en-GB" sz="2000" dirty="0">
                <a:latin typeface="Cavolini" panose="03000502040302020204" pitchFamily="66" charset="0"/>
                <a:cs typeface="Cavolini" panose="03000502040302020204" pitchFamily="66" charset="0"/>
              </a:rPr>
              <a:t> den Boden.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schreibe</a:t>
            </a:r>
            <a:r>
              <a:rPr lang="en-GB" sz="2000" dirty="0">
                <a:solidFill>
                  <a:srgbClr val="C00000"/>
                </a:solidFill>
                <a:highlight>
                  <a:srgbClr val="FFFF00"/>
                </a:highlight>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ein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Buch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am Computer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zeichne</a:t>
            </a:r>
            <a:r>
              <a:rPr lang="en-GB" sz="2000" dirty="0">
                <a:latin typeface="Cavolini" panose="03000502040302020204" pitchFamily="66" charset="0"/>
                <a:cs typeface="Cavolini" panose="03000502040302020204" pitchFamily="66" charset="0"/>
              </a:rPr>
              <a:t>. </a:t>
            </a:r>
            <a:r>
              <a:rPr lang="de-DE" sz="2000" dirty="0">
                <a:latin typeface="Cavolini" panose="03000502040302020204" pitchFamily="66" charset="0"/>
                <a:cs typeface="Cavolini" panose="03000502040302020204" pitchFamily="66" charset="0"/>
              </a:rPr>
              <a:t>Ich </a:t>
            </a:r>
            <a:r>
              <a:rPr lang="de-DE" sz="2000" dirty="0">
                <a:solidFill>
                  <a:srgbClr val="C00000"/>
                </a:solidFill>
                <a:highlight>
                  <a:srgbClr val="FFFF00"/>
                </a:highlight>
                <a:latin typeface="Cavolini" panose="03000502040302020204" pitchFamily="66" charset="0"/>
                <a:cs typeface="Cavolini" panose="03000502040302020204" pitchFamily="66" charset="0"/>
              </a:rPr>
              <a:t>singe</a:t>
            </a:r>
            <a:r>
              <a:rPr lang="de-DE" sz="2000" dirty="0">
                <a:latin typeface="Cavolini" panose="03000502040302020204" pitchFamily="66" charset="0"/>
                <a:cs typeface="Cavolini" panose="03000502040302020204" pitchFamily="66" charset="0"/>
              </a:rPr>
              <a:t> oft ein Lied und </a:t>
            </a:r>
            <a:r>
              <a:rPr lang="de-DE" sz="2000" dirty="0">
                <a:solidFill>
                  <a:srgbClr val="C00000"/>
                </a:solidFill>
                <a:highlight>
                  <a:srgbClr val="FFFF00"/>
                </a:highlight>
                <a:latin typeface="Cavolini" panose="03000502040302020204" pitchFamily="66" charset="0"/>
                <a:cs typeface="Cavolini" panose="03000502040302020204" pitchFamily="66" charset="0"/>
              </a:rPr>
              <a:t>höre </a:t>
            </a:r>
            <a:r>
              <a:rPr lang="de-DE" sz="2000" dirty="0">
                <a:latin typeface="Cavolini" panose="03000502040302020204" pitchFamily="66" charset="0"/>
                <a:cs typeface="Cavolini" panose="03000502040302020204" pitchFamily="66" charset="0"/>
              </a:rPr>
              <a:t>jeden Tag Mark Forster. Mark Forster </a:t>
            </a:r>
            <a:r>
              <a:rPr lang="de-DE" sz="2000" dirty="0">
                <a:solidFill>
                  <a:srgbClr val="C00000"/>
                </a:solidFill>
                <a:highlight>
                  <a:srgbClr val="FFFF00"/>
                </a:highlight>
                <a:latin typeface="Cavolini" panose="03000502040302020204" pitchFamily="66" charset="0"/>
                <a:cs typeface="Cavolini" panose="03000502040302020204" pitchFamily="66" charset="0"/>
              </a:rPr>
              <a:t>ist </a:t>
            </a:r>
            <a:r>
              <a:rPr lang="de-DE" sz="2000" dirty="0">
                <a:latin typeface="Cavolini" panose="03000502040302020204" pitchFamily="66" charset="0"/>
                <a:cs typeface="Cavolini" panose="03000502040302020204" pitchFamily="66" charset="0"/>
              </a:rPr>
              <a:t>mein </a:t>
            </a:r>
          </a:p>
          <a:p>
            <a:r>
              <a:rPr lang="de-DE" sz="2000" dirty="0">
                <a:latin typeface="Cavolini" panose="03000502040302020204" pitchFamily="66" charset="0"/>
                <a:cs typeface="Cavolini" panose="03000502040302020204" pitchFamily="66" charset="0"/>
              </a:rPr>
              <a:t>Lieblingssänger. Ich </a:t>
            </a:r>
            <a:r>
              <a:rPr lang="de-DE" sz="2000" dirty="0">
                <a:solidFill>
                  <a:srgbClr val="C00000"/>
                </a:solidFill>
                <a:highlight>
                  <a:srgbClr val="FFFF00"/>
                </a:highlight>
                <a:latin typeface="Cavolini" panose="03000502040302020204" pitchFamily="66" charset="0"/>
                <a:cs typeface="Cavolini" panose="03000502040302020204" pitchFamily="66" charset="0"/>
              </a:rPr>
              <a:t>liebe</a:t>
            </a:r>
            <a:r>
              <a:rPr lang="de-DE" sz="2000" dirty="0">
                <a:latin typeface="Cavolini" panose="03000502040302020204" pitchFamily="66" charset="0"/>
                <a:cs typeface="Cavolini" panose="03000502040302020204" pitchFamily="66" charset="0"/>
              </a:rPr>
              <a:t> Mark Forster! </a:t>
            </a:r>
          </a:p>
          <a:p>
            <a:r>
              <a:rPr lang="en-GB" sz="2000" dirty="0">
                <a:latin typeface="Cavolini" panose="03000502040302020204" pitchFamily="66" charset="0"/>
                <a:cs typeface="Cavolini" panose="03000502040302020204" pitchFamily="66" charset="0"/>
              </a:rPr>
              <a:t>Ich </a:t>
            </a:r>
            <a:r>
              <a:rPr lang="en-GB" sz="2000" dirty="0" err="1">
                <a:solidFill>
                  <a:srgbClr val="C00000"/>
                </a:solidFill>
                <a:highlight>
                  <a:srgbClr val="FFFF00"/>
                </a:highlight>
                <a:latin typeface="Cavolini" panose="03000502040302020204" pitchFamily="66" charset="0"/>
                <a:cs typeface="Cavolini" panose="03000502040302020204" pitchFamily="66" charset="0"/>
              </a:rPr>
              <a:t>putze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nicht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aber</a:t>
            </a:r>
            <a:r>
              <a:rPr lang="en-GB" sz="2000" dirty="0">
                <a:latin typeface="Cavolini" panose="03000502040302020204" pitchFamily="66" charset="0"/>
                <a:cs typeface="Cavolini" panose="03000502040302020204" pitchFamily="66" charset="0"/>
              </a:rPr>
              <a:t> ich </a:t>
            </a:r>
            <a:r>
              <a:rPr lang="en-GB" sz="2000" dirty="0" err="1">
                <a:solidFill>
                  <a:srgbClr val="C00000"/>
                </a:solidFill>
                <a:highlight>
                  <a:srgbClr val="FFFF00"/>
                </a:highlight>
                <a:latin typeface="Cavolini" panose="03000502040302020204" pitchFamily="66" charset="0"/>
                <a:cs typeface="Cavolini" panose="03000502040302020204" pitchFamily="66" charset="0"/>
              </a:rPr>
              <a:t>arbeite</a:t>
            </a:r>
            <a:r>
              <a:rPr lang="en-GB" sz="2000" dirty="0">
                <a:solidFill>
                  <a:srgbClr val="C00000"/>
                </a:solidFill>
                <a:highlight>
                  <a:srgbClr val="FFFF00"/>
                </a:highlight>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freiwillig</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im</a:t>
            </a:r>
            <a:r>
              <a:rPr lang="en-GB" sz="2000" dirty="0">
                <a:latin typeface="Cavolini" panose="03000502040302020204" pitchFamily="66" charset="0"/>
                <a:cs typeface="Cavolini" panose="03000502040302020204" pitchFamily="66" charset="0"/>
              </a:rPr>
              <a:t> Garten.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Opa</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Fußball</a:t>
            </a:r>
            <a:r>
              <a:rPr lang="en-GB" sz="2000" dirty="0">
                <a:solidFill>
                  <a:srgbClr val="C00000"/>
                </a:solidFill>
                <a:highlight>
                  <a:srgbClr val="FFFF00"/>
                </a:highlight>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rPr>
              <a:t>und </a:t>
            </a:r>
            <a:r>
              <a:rPr lang="en-GB" sz="2000" dirty="0" err="1">
                <a:solidFill>
                  <a:srgbClr val="C00000"/>
                </a:solidFill>
                <a:highlight>
                  <a:srgbClr val="FFFF00"/>
                </a:highlight>
                <a:latin typeface="Cavolini" panose="03000502040302020204" pitchFamily="66" charset="0"/>
                <a:cs typeface="Cavolini" panose="03000502040302020204" pitchFamily="66" charset="0"/>
              </a:rPr>
              <a:t>zeige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Oma</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Fotos</a:t>
            </a:r>
            <a:r>
              <a:rPr lang="en-GB" sz="2000" dirty="0">
                <a:latin typeface="Cavolini" panose="03000502040302020204" pitchFamily="66" charset="0"/>
                <a:cs typeface="Cavolini" panose="03000502040302020204" pitchFamily="66" charset="0"/>
              </a:rPr>
              <a:t>.</a:t>
            </a:r>
          </a:p>
          <a:p>
            <a:r>
              <a:rPr lang="en-GB" sz="2000" dirty="0">
                <a:latin typeface="Cavolini" panose="03000502040302020204" pitchFamily="66" charset="0"/>
                <a:cs typeface="Cavolini" panose="03000502040302020204" pitchFamily="66" charset="0"/>
              </a:rPr>
              <a:t>Und … </a:t>
            </a:r>
            <a:r>
              <a:rPr lang="en-GB" sz="2000" dirty="0" err="1">
                <a:latin typeface="Cavolini" panose="03000502040302020204" pitchFamily="66" charset="0"/>
                <a:cs typeface="Cavolini" panose="03000502040302020204" pitchFamily="66" charset="0"/>
              </a:rPr>
              <a:t>ja</a:t>
            </a:r>
            <a:r>
              <a:rPr lang="en-GB" sz="2000" dirty="0">
                <a:latin typeface="Cavolini" panose="03000502040302020204" pitchFamily="66" charset="0"/>
                <a:cs typeface="Cavolini" panose="03000502040302020204" pitchFamily="66" charset="0"/>
              </a:rPr>
              <a:t>, das</a:t>
            </a:r>
            <a:r>
              <a:rPr lang="en-GB" sz="2000" dirty="0">
                <a:highlight>
                  <a:srgbClr val="FFFF00"/>
                </a:highlight>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ist</a:t>
            </a:r>
            <a:r>
              <a:rPr lang="en-GB" sz="2000" dirty="0">
                <a:highlight>
                  <a:srgbClr val="FFFF00"/>
                </a:highlight>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Traumwoche</a:t>
            </a:r>
            <a:r>
              <a:rPr lang="en-GB" sz="2000" dirty="0">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sym typeface="Wingdings" panose="05000000000000000000" pitchFamily="2" charset="2"/>
              </a:rPr>
              <a:t> </a:t>
            </a:r>
          </a:p>
        </p:txBody>
      </p:sp>
      <p:sp>
        <p:nvSpPr>
          <p:cNvPr id="14" name="TextBox 13"/>
          <p:cNvSpPr txBox="1"/>
          <p:nvPr/>
        </p:nvSpPr>
        <p:spPr>
          <a:xfrm>
            <a:off x="384762" y="1687439"/>
            <a:ext cx="5309456" cy="3847207"/>
          </a:xfrm>
          <a:prstGeom prst="rect">
            <a:avLst/>
          </a:prstGeom>
          <a:solidFill>
            <a:schemeClr val="bg2"/>
          </a:solidFill>
        </p:spPr>
        <p:txBody>
          <a:bodyPr wrap="square" rtlCol="0">
            <a:spAutoFit/>
          </a:bodyPr>
          <a:lstStyle/>
          <a:p>
            <a:r>
              <a:rPr lang="de-DE" sz="2400" u="sng" dirty="0">
                <a:latin typeface="Cavolini" panose="03000502040302020204" pitchFamily="66" charset="0"/>
                <a:cs typeface="Cavolini" panose="03000502040302020204" pitchFamily="66" charset="0"/>
              </a:rPr>
              <a:t>Meine Traumwoche</a:t>
            </a:r>
            <a:r>
              <a:rPr lang="de-DE" sz="2000" dirty="0">
                <a:latin typeface="Cavolini" panose="03000502040302020204" pitchFamily="66" charset="0"/>
                <a:cs typeface="Cavolini" panose="03000502040302020204" pitchFamily="66" charset="0"/>
              </a:rPr>
              <a:t>	  </a:t>
            </a:r>
            <a:br>
              <a:rPr lang="de-DE" sz="2000" dirty="0">
                <a:latin typeface="Cavolini" panose="03000502040302020204" pitchFamily="66" charset="0"/>
                <a:cs typeface="Cavolini" panose="03000502040302020204" pitchFamily="66" charset="0"/>
              </a:rPr>
            </a:br>
            <a:r>
              <a:rPr lang="de-DE" sz="2000" u="sng" dirty="0">
                <a:latin typeface="Cavolini" panose="03000502040302020204" pitchFamily="66" charset="0"/>
                <a:cs typeface="Cavolini" panose="03000502040302020204" pitchFamily="66" charset="0"/>
              </a:rPr>
              <a:t>21. November 2019</a:t>
            </a:r>
          </a:p>
          <a:p>
            <a:r>
              <a:rPr lang="de-DE" sz="2000" dirty="0">
                <a:latin typeface="Cavolini" panose="03000502040302020204" pitchFamily="66" charset="0"/>
                <a:cs typeface="Cavolini" panose="03000502040302020204" pitchFamily="66" charset="0"/>
              </a:rPr>
              <a:t>Ich </a:t>
            </a:r>
            <a:r>
              <a:rPr lang="de-DE" sz="2000" dirty="0">
                <a:solidFill>
                  <a:srgbClr val="C00000"/>
                </a:solidFill>
                <a:highlight>
                  <a:srgbClr val="FFFF00"/>
                </a:highlight>
                <a:latin typeface="Cavolini" panose="03000502040302020204" pitchFamily="66" charset="0"/>
                <a:cs typeface="Cavolini" panose="03000502040302020204" pitchFamily="66" charset="0"/>
              </a:rPr>
              <a:t>bleibe</a:t>
            </a:r>
            <a:r>
              <a:rPr lang="de-DE" sz="2000" dirty="0">
                <a:latin typeface="Cavolini" panose="03000502040302020204" pitchFamily="66" charset="0"/>
                <a:cs typeface="Cavolini" panose="03000502040302020204" pitchFamily="66" charset="0"/>
              </a:rPr>
              <a:t> jeden Tag zu Hause und </a:t>
            </a:r>
            <a:r>
              <a:rPr lang="de-DE" sz="2000" dirty="0">
                <a:solidFill>
                  <a:srgbClr val="C00000"/>
                </a:solidFill>
                <a:highlight>
                  <a:srgbClr val="FFFF00"/>
                </a:highlight>
                <a:latin typeface="Cavolini" panose="03000502040302020204" pitchFamily="66" charset="0"/>
                <a:cs typeface="Cavolini" panose="03000502040302020204" pitchFamily="66" charset="0"/>
              </a:rPr>
              <a:t>gehe</a:t>
            </a:r>
            <a:r>
              <a:rPr lang="de-DE" sz="2000" dirty="0">
                <a:latin typeface="Cavolini" panose="03000502040302020204" pitchFamily="66" charset="0"/>
                <a:cs typeface="Cavolini" panose="03000502040302020204" pitchFamily="66" charset="0"/>
              </a:rPr>
              <a:t> nicht in die Schule. Wolfgang </a:t>
            </a:r>
            <a:r>
              <a:rPr lang="de-DE" sz="2000" dirty="0">
                <a:solidFill>
                  <a:srgbClr val="C00000"/>
                </a:solidFill>
                <a:highlight>
                  <a:srgbClr val="FFFF00"/>
                </a:highlight>
                <a:latin typeface="Cavolini" panose="03000502040302020204" pitchFamily="66" charset="0"/>
                <a:cs typeface="Cavolini" panose="03000502040302020204" pitchFamily="66" charset="0"/>
              </a:rPr>
              <a:t>hat </a:t>
            </a:r>
            <a:r>
              <a:rPr lang="de-DE" sz="2000" dirty="0">
                <a:latin typeface="Cavolini" panose="03000502040302020204" pitchFamily="66" charset="0"/>
                <a:cs typeface="Cavolini" panose="03000502040302020204" pitchFamily="66" charset="0"/>
              </a:rPr>
              <a:t>Unterricht und </a:t>
            </a:r>
            <a:r>
              <a:rPr lang="de-DE" sz="2000" dirty="0">
                <a:solidFill>
                  <a:srgbClr val="C00000"/>
                </a:solidFill>
                <a:highlight>
                  <a:srgbClr val="FFFF00"/>
                </a:highlight>
                <a:latin typeface="Cavolini" panose="03000502040302020204" pitchFamily="66" charset="0"/>
                <a:cs typeface="Cavolini" panose="03000502040302020204" pitchFamily="66" charset="0"/>
              </a:rPr>
              <a:t>lernt</a:t>
            </a:r>
            <a:r>
              <a:rPr lang="de-DE" sz="2000" dirty="0">
                <a:latin typeface="Cavolini" panose="03000502040302020204" pitchFamily="66" charset="0"/>
                <a:cs typeface="Cavolini" panose="03000502040302020204" pitchFamily="66" charset="0"/>
              </a:rPr>
              <a:t> Englisch aber ich </a:t>
            </a:r>
            <a:r>
              <a:rPr lang="de-DE" sz="2000" dirty="0">
                <a:solidFill>
                  <a:srgbClr val="C00000"/>
                </a:solidFill>
                <a:highlight>
                  <a:srgbClr val="FFFF00"/>
                </a:highlight>
                <a:latin typeface="Cavolini" panose="03000502040302020204" pitchFamily="66" charset="0"/>
                <a:cs typeface="Cavolini" panose="03000502040302020204" pitchFamily="66" charset="0"/>
              </a:rPr>
              <a:t>sitze</a:t>
            </a:r>
            <a:r>
              <a:rPr lang="de-DE" sz="2000" dirty="0">
                <a:latin typeface="Cavolini" panose="03000502040302020204" pitchFamily="66" charset="0"/>
                <a:cs typeface="Cavolini" panose="03000502040302020204" pitchFamily="66" charset="0"/>
              </a:rPr>
              <a:t> im Garten und </a:t>
            </a:r>
            <a:r>
              <a:rPr lang="de-DE" sz="2000" dirty="0">
                <a:solidFill>
                  <a:srgbClr val="C00000"/>
                </a:solidFill>
                <a:highlight>
                  <a:srgbClr val="FFFF00"/>
                </a:highlight>
                <a:latin typeface="Cavolini" panose="03000502040302020204" pitchFamily="66" charset="0"/>
                <a:cs typeface="Cavolini" panose="03000502040302020204" pitchFamily="66" charset="0"/>
              </a:rPr>
              <a:t>rede</a:t>
            </a:r>
            <a:r>
              <a:rPr lang="de-DE" sz="2000" dirty="0">
                <a:latin typeface="Cavolini" panose="03000502040302020204" pitchFamily="66" charset="0"/>
                <a:cs typeface="Cavolini" panose="03000502040302020204" pitchFamily="66" charset="0"/>
              </a:rPr>
              <a:t> mit Freunden. Die Sonne </a:t>
            </a:r>
            <a:r>
              <a:rPr lang="de-DE" sz="2000" dirty="0">
                <a:solidFill>
                  <a:srgbClr val="C00000"/>
                </a:solidFill>
                <a:highlight>
                  <a:srgbClr val="FFFF00"/>
                </a:highlight>
                <a:latin typeface="Cavolini" panose="03000502040302020204" pitchFamily="66" charset="0"/>
                <a:cs typeface="Cavolini" panose="03000502040302020204" pitchFamily="66" charset="0"/>
              </a:rPr>
              <a:t>scheint </a:t>
            </a:r>
            <a:r>
              <a:rPr lang="de-DE" sz="2000" dirty="0">
                <a:latin typeface="Cavolini" panose="03000502040302020204" pitchFamily="66" charset="0"/>
                <a:cs typeface="Cavolini" panose="03000502040302020204" pitchFamily="66" charset="0"/>
              </a:rPr>
              <a:t>jeden Tag und ich </a:t>
            </a:r>
            <a:r>
              <a:rPr lang="de-DE" sz="2000" dirty="0">
                <a:solidFill>
                  <a:srgbClr val="C00000"/>
                </a:solidFill>
                <a:highlight>
                  <a:srgbClr val="FFFF00"/>
                </a:highlight>
                <a:latin typeface="Cavolini" panose="03000502040302020204" pitchFamily="66" charset="0"/>
                <a:cs typeface="Cavolini" panose="03000502040302020204" pitchFamily="66" charset="0"/>
              </a:rPr>
              <a:t>trinke</a:t>
            </a:r>
            <a:r>
              <a:rPr lang="de-DE" sz="2000" dirty="0">
                <a:latin typeface="Cavolini" panose="03000502040302020204" pitchFamily="66" charset="0"/>
                <a:cs typeface="Cavolini" panose="03000502040302020204" pitchFamily="66" charset="0"/>
              </a:rPr>
              <a:t> Limonade und </a:t>
            </a:r>
            <a:r>
              <a:rPr lang="de-DE" sz="2000" dirty="0">
                <a:solidFill>
                  <a:srgbClr val="C00000"/>
                </a:solidFill>
                <a:highlight>
                  <a:srgbClr val="FFFF00"/>
                </a:highlight>
                <a:latin typeface="Cavolini" panose="03000502040302020204" pitchFamily="66" charset="0"/>
                <a:cs typeface="Cavolini" panose="03000502040302020204" pitchFamily="66" charset="0"/>
              </a:rPr>
              <a:t>kaufe</a:t>
            </a:r>
            <a:r>
              <a:rPr lang="de-DE" sz="2000" dirty="0">
                <a:latin typeface="Cavolini" panose="03000502040302020204" pitchFamily="66" charset="0"/>
                <a:cs typeface="Cavolini" panose="03000502040302020204" pitchFamily="66" charset="0"/>
              </a:rPr>
              <a:t> im Supermarkt Bonbons.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besuche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manchmal</a:t>
            </a:r>
            <a:r>
              <a:rPr lang="en-GB" sz="2000" dirty="0">
                <a:latin typeface="Cavolini" panose="03000502040302020204" pitchFamily="66" charset="0"/>
                <a:cs typeface="Cavolini" panose="03000502040302020204" pitchFamily="66" charset="0"/>
              </a:rPr>
              <a:t> Nina,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beste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Freundin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gehe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Nina </a:t>
            </a:r>
            <a:r>
              <a:rPr lang="en-GB" sz="2000" dirty="0" err="1">
                <a:solidFill>
                  <a:srgbClr val="C00000"/>
                </a:solidFill>
                <a:highlight>
                  <a:srgbClr val="FFFF00"/>
                </a:highlight>
                <a:latin typeface="Cavolini" panose="03000502040302020204" pitchFamily="66" charset="0"/>
                <a:cs typeface="Cavolini" panose="03000502040302020204" pitchFamily="66" charset="0"/>
              </a:rPr>
              <a:t>einkaufen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schwimmen</a:t>
            </a:r>
            <a:r>
              <a:rPr lang="en-GB" sz="2000" dirty="0">
                <a:latin typeface="Cavolini" panose="03000502040302020204" pitchFamily="66" charset="0"/>
                <a:cs typeface="Cavolini" panose="03000502040302020204" pitchFamily="66" charset="0"/>
              </a:rPr>
              <a:t>.</a:t>
            </a:r>
            <a:endParaRPr lang="de-DE" sz="2000" dirty="0">
              <a:latin typeface="Cavolini" panose="03000502040302020204" pitchFamily="66" charset="0"/>
              <a:cs typeface="Cavolini" panose="03000502040302020204" pitchFamily="66" charset="0"/>
            </a:endParaRPr>
          </a:p>
        </p:txBody>
      </p:sp>
      <p:grpSp>
        <p:nvGrpSpPr>
          <p:cNvPr id="15" name="Group 14"/>
          <p:cNvGrpSpPr/>
          <p:nvPr/>
        </p:nvGrpSpPr>
        <p:grpSpPr>
          <a:xfrm>
            <a:off x="10830158" y="4052742"/>
            <a:ext cx="1320842" cy="2329999"/>
            <a:chOff x="10566967" y="3251313"/>
            <a:chExt cx="1522338" cy="2895609"/>
          </a:xfrm>
        </p:grpSpPr>
        <p:sp>
          <p:nvSpPr>
            <p:cNvPr id="16" name="Cloud Callout 15"/>
            <p:cNvSpPr/>
            <p:nvPr/>
          </p:nvSpPr>
          <p:spPr>
            <a:xfrm>
              <a:off x="10832123" y="3251313"/>
              <a:ext cx="1257182" cy="967154"/>
            </a:xfrm>
            <a:prstGeom prst="cloudCallout">
              <a:avLst>
                <a:gd name="adj1" fmla="val 148"/>
                <a:gd name="adj2" fmla="val 71591"/>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566967" y="4595584"/>
              <a:ext cx="1522338" cy="1551338"/>
            </a:xfrm>
            <a:prstGeom prst="rect">
              <a:avLst/>
            </a:prstGeom>
          </p:spPr>
        </p:pic>
      </p:grpSp>
      <p:sp>
        <p:nvSpPr>
          <p:cNvPr id="18" name="Action Button: Sound 17">
            <a:hlinkClick r:id="" action="ppaction://noaction" highlightClick="1">
              <a:snd r:embed="rId5" name="Reading 1.wav"/>
            </a:hlinkClick>
          </p:cNvPr>
          <p:cNvSpPr/>
          <p:nvPr/>
        </p:nvSpPr>
        <p:spPr>
          <a:xfrm>
            <a:off x="11328136" y="850952"/>
            <a:ext cx="569982" cy="475686"/>
          </a:xfrm>
          <a:prstGeom prst="actionButtonSound">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Teacher">
            <a:extLst>
              <a:ext uri="{FF2B5EF4-FFF2-40B4-BE49-F238E27FC236}">
                <a16:creationId xmlns:a16="http://schemas.microsoft.com/office/drawing/2014/main" id="{BD0E72DA-C8B2-417C-886A-ED6161A04C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0885" y="28421"/>
            <a:ext cx="914400" cy="914400"/>
          </a:xfrm>
          <a:prstGeom prst="rect">
            <a:avLst/>
          </a:prstGeom>
        </p:spPr>
      </p:pic>
      <p:sp>
        <p:nvSpPr>
          <p:cNvPr id="21" name="Speech Bubble: Rectangle with Corners Rounded 20">
            <a:hlinkClick r:id="" action="ppaction://noaction">
              <a:snd r:embed="rId8" name="T1_W6F_4.1.wav"/>
            </a:hlinkClick>
            <a:extLst>
              <a:ext uri="{FF2B5EF4-FFF2-40B4-BE49-F238E27FC236}">
                <a16:creationId xmlns:a16="http://schemas.microsoft.com/office/drawing/2014/main" id="{4DFD5071-08FA-455D-A253-7E1E4BE03A45}"/>
              </a:ext>
            </a:extLst>
          </p:cNvPr>
          <p:cNvSpPr/>
          <p:nvPr/>
        </p:nvSpPr>
        <p:spPr>
          <a:xfrm>
            <a:off x="5133565" y="196279"/>
            <a:ext cx="3956647" cy="518040"/>
          </a:xfrm>
          <a:prstGeom prst="wedgeRoundRectCallout">
            <a:avLst>
              <a:gd name="adj1" fmla="val -57367"/>
              <a:gd name="adj2" fmla="val -1124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tx1"/>
                </a:solidFill>
              </a:rPr>
              <a:t>Finde</a:t>
            </a:r>
            <a:r>
              <a:rPr lang="en-GB" sz="2400" dirty="0">
                <a:solidFill>
                  <a:schemeClr val="tx1"/>
                </a:solidFill>
              </a:rPr>
              <a:t> </a:t>
            </a:r>
            <a:r>
              <a:rPr lang="en-GB" sz="2400" b="1" dirty="0">
                <a:solidFill>
                  <a:schemeClr val="tx1"/>
                </a:solidFill>
              </a:rPr>
              <a:t>28 </a:t>
            </a:r>
            <a:r>
              <a:rPr lang="en-GB" sz="2400" b="1" dirty="0" err="1">
                <a:solidFill>
                  <a:schemeClr val="tx1"/>
                </a:solidFill>
              </a:rPr>
              <a:t>Verben</a:t>
            </a:r>
            <a:r>
              <a:rPr lang="en-GB" sz="2400" b="1" dirty="0">
                <a:solidFill>
                  <a:schemeClr val="tx1"/>
                </a:solidFill>
              </a:rPr>
              <a:t> </a:t>
            </a:r>
            <a:r>
              <a:rPr lang="en-GB" sz="2400" dirty="0" err="1">
                <a:solidFill>
                  <a:schemeClr val="tx1"/>
                </a:solidFill>
              </a:rPr>
              <a:t>im</a:t>
            </a:r>
            <a:r>
              <a:rPr lang="en-GB" sz="2400" dirty="0">
                <a:solidFill>
                  <a:schemeClr val="tx1"/>
                </a:solidFill>
              </a:rPr>
              <a:t> Text!</a:t>
            </a:r>
            <a:endParaRPr lang="en-GB" sz="2300" dirty="0">
              <a:solidFill>
                <a:schemeClr val="tx1"/>
              </a:solidFill>
            </a:endParaRPr>
          </a:p>
        </p:txBody>
      </p:sp>
      <p:sp>
        <p:nvSpPr>
          <p:cNvPr id="22" name="TextBox 21">
            <a:extLst>
              <a:ext uri="{FF2B5EF4-FFF2-40B4-BE49-F238E27FC236}">
                <a16:creationId xmlns:a16="http://schemas.microsoft.com/office/drawing/2014/main" id="{39EDEB31-ACE8-46F6-A071-FDF720C352F8}"/>
              </a:ext>
            </a:extLst>
          </p:cNvPr>
          <p:cNvSpPr txBox="1"/>
          <p:nvPr/>
        </p:nvSpPr>
        <p:spPr>
          <a:xfrm>
            <a:off x="1272988" y="6363904"/>
            <a:ext cx="3154592" cy="400110"/>
          </a:xfrm>
          <a:prstGeom prst="rect">
            <a:avLst/>
          </a:prstGeom>
          <a:noFill/>
        </p:spPr>
        <p:txBody>
          <a:bodyPr wrap="square" rtlCol="0">
            <a:spAutoFit/>
          </a:bodyPr>
          <a:lstStyle/>
          <a:p>
            <a:r>
              <a:rPr lang="en-GB" sz="2000" b="1" dirty="0"/>
              <a:t>das </a:t>
            </a:r>
            <a:r>
              <a:rPr lang="en-GB" sz="2000" b="1" dirty="0" err="1"/>
              <a:t>Tagebuch</a:t>
            </a:r>
            <a:r>
              <a:rPr lang="en-GB" sz="2000" b="1" dirty="0"/>
              <a:t> - diary</a:t>
            </a:r>
          </a:p>
        </p:txBody>
      </p:sp>
    </p:spTree>
    <p:extLst>
      <p:ext uri="{BB962C8B-B14F-4D97-AF65-F5344CB8AC3E}">
        <p14:creationId xmlns:p14="http://schemas.microsoft.com/office/powerpoint/2010/main" val="32741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D48081C-D246-4EA9-A024-C422EEA2DF26}"/>
              </a:ext>
            </a:extLst>
          </p:cNvPr>
          <p:cNvPicPr>
            <a:picLocks noChangeAspect="1"/>
          </p:cNvPicPr>
          <p:nvPr/>
        </p:nvPicPr>
        <p:blipFill>
          <a:blip r:embed="rId3"/>
          <a:stretch>
            <a:fillRect/>
          </a:stretch>
        </p:blipFill>
        <p:spPr>
          <a:xfrm>
            <a:off x="202185" y="1277770"/>
            <a:ext cx="11477438" cy="4677458"/>
          </a:xfrm>
          <a:prstGeom prst="rect">
            <a:avLst/>
          </a:prstGeom>
        </p:spPr>
      </p:pic>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237695" y="247046"/>
            <a:ext cx="1719632"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übersetzen</a:t>
            </a:r>
            <a:r>
              <a:rPr lang="en-GB" sz="2000" b="1" dirty="0">
                <a:solidFill>
                  <a:schemeClr val="tx1"/>
                </a:solidFill>
                <a:latin typeface="Century Gothic" panose="020B0502020202020204" pitchFamily="34" charset="0"/>
              </a:rPr>
              <a:t>*</a:t>
            </a:r>
          </a:p>
        </p:txBody>
      </p:sp>
      <p:sp>
        <p:nvSpPr>
          <p:cNvPr id="2" name="Title 1"/>
          <p:cNvSpPr>
            <a:spLocks noGrp="1"/>
          </p:cNvSpPr>
          <p:nvPr>
            <p:ph type="title"/>
          </p:nvPr>
        </p:nvSpPr>
        <p:spPr/>
        <p:txBody>
          <a:bodyPr>
            <a:normAutofit fontScale="90000"/>
          </a:bodyPr>
          <a:lstStyle/>
          <a:p>
            <a:r>
              <a:rPr lang="en-GB" b="1">
                <a:solidFill>
                  <a:schemeClr val="bg1"/>
                </a:solidFill>
              </a:rPr>
              <a:t>Wörterbucharbeit </a:t>
            </a:r>
            <a:br>
              <a:rPr lang="en-GB" b="1">
                <a:solidFill>
                  <a:schemeClr val="bg1"/>
                </a:solidFill>
              </a:rPr>
            </a:br>
            <a:endParaRPr lang="en-GB"/>
          </a:p>
        </p:txBody>
      </p:sp>
      <p:pic>
        <p:nvPicPr>
          <p:cNvPr id="14" name="Graphic 13" descr="Teacher">
            <a:extLst>
              <a:ext uri="{FF2B5EF4-FFF2-40B4-BE49-F238E27FC236}">
                <a16:creationId xmlns:a16="http://schemas.microsoft.com/office/drawing/2014/main" id="{76794888-716D-4FB8-A34E-A844D7B93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1" y="700297"/>
            <a:ext cx="914400" cy="914400"/>
          </a:xfrm>
          <a:prstGeom prst="rect">
            <a:avLst/>
          </a:prstGeom>
        </p:spPr>
      </p:pic>
      <p:sp>
        <p:nvSpPr>
          <p:cNvPr id="15" name="Speech Bubble: Rectangle with Corners Rounded 14">
            <a:hlinkClick r:id="" action="ppaction://noaction">
              <a:snd r:embed="rId6" name="T1_W6F_4.1.wav"/>
            </a:hlinkClick>
            <a:extLst>
              <a:ext uri="{FF2B5EF4-FFF2-40B4-BE49-F238E27FC236}">
                <a16:creationId xmlns:a16="http://schemas.microsoft.com/office/drawing/2014/main" id="{46114568-5720-4D77-B2A1-8D88A83DB5B6}"/>
              </a:ext>
            </a:extLst>
          </p:cNvPr>
          <p:cNvSpPr/>
          <p:nvPr/>
        </p:nvSpPr>
        <p:spPr>
          <a:xfrm>
            <a:off x="1102277" y="854341"/>
            <a:ext cx="8149300" cy="518040"/>
          </a:xfrm>
          <a:prstGeom prst="wedgeRoundRectCallout">
            <a:avLst>
              <a:gd name="adj1" fmla="val -54234"/>
              <a:gd name="adj2" fmla="val -1124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Wie </a:t>
            </a:r>
            <a:r>
              <a:rPr lang="en-GB" sz="2400" dirty="0" err="1">
                <a:solidFill>
                  <a:schemeClr val="tx1"/>
                </a:solidFill>
              </a:rPr>
              <a:t>ist</a:t>
            </a:r>
            <a:r>
              <a:rPr lang="en-GB" sz="2400" dirty="0">
                <a:solidFill>
                  <a:schemeClr val="tx1"/>
                </a:solidFill>
              </a:rPr>
              <a:t> </a:t>
            </a:r>
            <a:r>
              <a:rPr lang="en-GB" sz="2400" dirty="0" err="1">
                <a:solidFill>
                  <a:schemeClr val="tx1"/>
                </a:solidFill>
              </a:rPr>
              <a:t>Mias</a:t>
            </a:r>
            <a:r>
              <a:rPr lang="en-GB" sz="2400" dirty="0">
                <a:solidFill>
                  <a:schemeClr val="tx1"/>
                </a:solidFill>
              </a:rPr>
              <a:t> </a:t>
            </a:r>
            <a:r>
              <a:rPr lang="en-GB" sz="2400" dirty="0" err="1">
                <a:solidFill>
                  <a:schemeClr val="tx1"/>
                </a:solidFill>
              </a:rPr>
              <a:t>Traumwoche</a:t>
            </a:r>
            <a:r>
              <a:rPr lang="en-GB" sz="2400" dirty="0">
                <a:solidFill>
                  <a:schemeClr val="tx1"/>
                </a:solidFill>
              </a:rPr>
              <a:t>? </a:t>
            </a:r>
            <a:r>
              <a:rPr lang="en-GB" sz="2400" dirty="0" err="1">
                <a:solidFill>
                  <a:schemeClr val="tx1"/>
                </a:solidFill>
              </a:rPr>
              <a:t>Schreib</a:t>
            </a:r>
            <a:r>
              <a:rPr lang="en-GB" sz="2400" dirty="0">
                <a:solidFill>
                  <a:schemeClr val="tx1"/>
                </a:solidFill>
              </a:rPr>
              <a:t> </a:t>
            </a:r>
            <a:r>
              <a:rPr lang="en-GB" sz="2400" dirty="0" err="1">
                <a:solidFill>
                  <a:schemeClr val="tx1"/>
                </a:solidFill>
              </a:rPr>
              <a:t>Sätze</a:t>
            </a:r>
            <a:r>
              <a:rPr lang="en-GB" sz="2400" dirty="0">
                <a:solidFill>
                  <a:schemeClr val="tx1"/>
                </a:solidFill>
              </a:rPr>
              <a:t> auf </a:t>
            </a:r>
            <a:r>
              <a:rPr lang="en-GB" sz="2400" dirty="0" err="1">
                <a:solidFill>
                  <a:schemeClr val="tx1"/>
                </a:solidFill>
              </a:rPr>
              <a:t>Englisch</a:t>
            </a:r>
            <a:r>
              <a:rPr lang="en-GB" sz="2400" dirty="0">
                <a:solidFill>
                  <a:schemeClr val="tx1"/>
                </a:solidFill>
              </a:rPr>
              <a:t>. </a:t>
            </a:r>
          </a:p>
        </p:txBody>
      </p:sp>
      <p:pic>
        <p:nvPicPr>
          <p:cNvPr id="16" name="Picture 15" descr="A close up of a logo&#10;&#10;Description automatically generated">
            <a:extLst>
              <a:ext uri="{FF2B5EF4-FFF2-40B4-BE49-F238E27FC236}">
                <a16:creationId xmlns:a16="http://schemas.microsoft.com/office/drawing/2014/main" id="{7E45B8F8-4F9A-4D50-AD50-14FB856C6A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24" t="6666" r="46876" b="4444"/>
          <a:stretch/>
        </p:blipFill>
        <p:spPr>
          <a:xfrm>
            <a:off x="4262527" y="70204"/>
            <a:ext cx="914400" cy="914400"/>
          </a:xfrm>
          <a:prstGeom prst="rect">
            <a:avLst/>
          </a:prstGeom>
        </p:spPr>
      </p:pic>
      <p:sp>
        <p:nvSpPr>
          <p:cNvPr id="17" name="TextBox 16">
            <a:extLst>
              <a:ext uri="{FF2B5EF4-FFF2-40B4-BE49-F238E27FC236}">
                <a16:creationId xmlns:a16="http://schemas.microsoft.com/office/drawing/2014/main" id="{26D72076-3A7F-4D67-8AEF-44CBBBB940EA}"/>
              </a:ext>
            </a:extLst>
          </p:cNvPr>
          <p:cNvSpPr txBox="1"/>
          <p:nvPr/>
        </p:nvSpPr>
        <p:spPr>
          <a:xfrm>
            <a:off x="6096000" y="1577921"/>
            <a:ext cx="5449919" cy="4093428"/>
          </a:xfrm>
          <a:prstGeom prst="rect">
            <a:avLst/>
          </a:prstGeom>
          <a:solidFill>
            <a:schemeClr val="bg2"/>
          </a:solidFill>
        </p:spPr>
        <p:txBody>
          <a:bodyPr wrap="square" rtlCol="0">
            <a:spAutoFit/>
          </a:bodyPr>
          <a:lstStyle/>
          <a:p>
            <a:r>
              <a:rPr lang="en-GB" sz="2000" dirty="0">
                <a:latin typeface="Cavolini" panose="03000502040302020204" pitchFamily="66" charset="0"/>
                <a:cs typeface="Cavolini" panose="03000502040302020204" pitchFamily="66" charset="0"/>
              </a:rPr>
              <a:t>Wolfgang </a:t>
            </a:r>
            <a:r>
              <a:rPr lang="en-GB" sz="2000" dirty="0" err="1">
                <a:solidFill>
                  <a:srgbClr val="C00000"/>
                </a:solidFill>
                <a:highlight>
                  <a:srgbClr val="FFFF00"/>
                </a:highlight>
                <a:latin typeface="Cavolini" panose="03000502040302020204" pitchFamily="66" charset="0"/>
                <a:cs typeface="Cavolini" panose="03000502040302020204" pitchFamily="66" charset="0"/>
              </a:rPr>
              <a:t>macht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Hausaufgaben</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kocht</a:t>
            </a:r>
            <a:r>
              <a:rPr lang="en-GB" sz="2000" dirty="0">
                <a:solidFill>
                  <a:srgbClr val="C00000"/>
                </a:solidFill>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rPr>
              <a:t>und </a:t>
            </a:r>
            <a:r>
              <a:rPr lang="en-GB" sz="2000" dirty="0" err="1">
                <a:solidFill>
                  <a:srgbClr val="C00000"/>
                </a:solidFill>
                <a:highlight>
                  <a:srgbClr val="FFFF00"/>
                </a:highlight>
                <a:latin typeface="Cavolini" panose="03000502040302020204" pitchFamily="66" charset="0"/>
                <a:cs typeface="Cavolini" panose="03000502040302020204" pitchFamily="66" charset="0"/>
              </a:rPr>
              <a:t>putzt</a:t>
            </a:r>
            <a:r>
              <a:rPr lang="en-GB" sz="2000" dirty="0">
                <a:latin typeface="Cavolini" panose="03000502040302020204" pitchFamily="66" charset="0"/>
                <a:cs typeface="Cavolini" panose="03000502040302020204" pitchFamily="66" charset="0"/>
              </a:rPr>
              <a:t> den Boden.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schreibe</a:t>
            </a:r>
            <a:r>
              <a:rPr lang="en-GB" sz="2000" dirty="0">
                <a:solidFill>
                  <a:srgbClr val="C00000"/>
                </a:solidFill>
                <a:highlight>
                  <a:srgbClr val="FFFF00"/>
                </a:highlight>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ein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Buch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am Computer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zeichne</a:t>
            </a:r>
            <a:r>
              <a:rPr lang="en-GB" sz="2000" dirty="0">
                <a:latin typeface="Cavolini" panose="03000502040302020204" pitchFamily="66" charset="0"/>
                <a:cs typeface="Cavolini" panose="03000502040302020204" pitchFamily="66" charset="0"/>
              </a:rPr>
              <a:t>. </a:t>
            </a:r>
            <a:r>
              <a:rPr lang="de-DE" sz="2000" dirty="0">
                <a:latin typeface="Cavolini" panose="03000502040302020204" pitchFamily="66" charset="0"/>
                <a:cs typeface="Cavolini" panose="03000502040302020204" pitchFamily="66" charset="0"/>
              </a:rPr>
              <a:t>Ich </a:t>
            </a:r>
            <a:r>
              <a:rPr lang="de-DE" sz="2000" dirty="0">
                <a:solidFill>
                  <a:srgbClr val="C00000"/>
                </a:solidFill>
                <a:highlight>
                  <a:srgbClr val="FFFF00"/>
                </a:highlight>
                <a:latin typeface="Cavolini" panose="03000502040302020204" pitchFamily="66" charset="0"/>
                <a:cs typeface="Cavolini" panose="03000502040302020204" pitchFamily="66" charset="0"/>
              </a:rPr>
              <a:t>singe</a:t>
            </a:r>
            <a:r>
              <a:rPr lang="de-DE" sz="2000" dirty="0">
                <a:latin typeface="Cavolini" panose="03000502040302020204" pitchFamily="66" charset="0"/>
                <a:cs typeface="Cavolini" panose="03000502040302020204" pitchFamily="66" charset="0"/>
              </a:rPr>
              <a:t> oft ein Lied und </a:t>
            </a:r>
            <a:r>
              <a:rPr lang="de-DE" sz="2000" dirty="0">
                <a:solidFill>
                  <a:srgbClr val="C00000"/>
                </a:solidFill>
                <a:highlight>
                  <a:srgbClr val="FFFF00"/>
                </a:highlight>
                <a:latin typeface="Cavolini" panose="03000502040302020204" pitchFamily="66" charset="0"/>
                <a:cs typeface="Cavolini" panose="03000502040302020204" pitchFamily="66" charset="0"/>
              </a:rPr>
              <a:t>höre </a:t>
            </a:r>
            <a:r>
              <a:rPr lang="de-DE" sz="2000" dirty="0">
                <a:latin typeface="Cavolini" panose="03000502040302020204" pitchFamily="66" charset="0"/>
                <a:cs typeface="Cavolini" panose="03000502040302020204" pitchFamily="66" charset="0"/>
              </a:rPr>
              <a:t>jeden Tag Mark Forster. Mark Forster </a:t>
            </a:r>
            <a:r>
              <a:rPr lang="de-DE" sz="2000" dirty="0">
                <a:solidFill>
                  <a:srgbClr val="C00000"/>
                </a:solidFill>
                <a:highlight>
                  <a:srgbClr val="FFFF00"/>
                </a:highlight>
                <a:latin typeface="Cavolini" panose="03000502040302020204" pitchFamily="66" charset="0"/>
                <a:cs typeface="Cavolini" panose="03000502040302020204" pitchFamily="66" charset="0"/>
              </a:rPr>
              <a:t>ist </a:t>
            </a:r>
            <a:r>
              <a:rPr lang="de-DE" sz="2000" dirty="0">
                <a:latin typeface="Cavolini" panose="03000502040302020204" pitchFamily="66" charset="0"/>
                <a:cs typeface="Cavolini" panose="03000502040302020204" pitchFamily="66" charset="0"/>
              </a:rPr>
              <a:t>mein </a:t>
            </a:r>
          </a:p>
          <a:p>
            <a:r>
              <a:rPr lang="de-DE" sz="2000" dirty="0">
                <a:latin typeface="Cavolini" panose="03000502040302020204" pitchFamily="66" charset="0"/>
                <a:cs typeface="Cavolini" panose="03000502040302020204" pitchFamily="66" charset="0"/>
              </a:rPr>
              <a:t>Lieblingssänger. Ich </a:t>
            </a:r>
            <a:r>
              <a:rPr lang="de-DE" sz="2000" dirty="0">
                <a:solidFill>
                  <a:srgbClr val="C00000"/>
                </a:solidFill>
                <a:highlight>
                  <a:srgbClr val="FFFF00"/>
                </a:highlight>
                <a:latin typeface="Cavolini" panose="03000502040302020204" pitchFamily="66" charset="0"/>
                <a:cs typeface="Cavolini" panose="03000502040302020204" pitchFamily="66" charset="0"/>
              </a:rPr>
              <a:t>liebe</a:t>
            </a:r>
            <a:r>
              <a:rPr lang="de-DE" sz="2000" dirty="0">
                <a:latin typeface="Cavolini" panose="03000502040302020204" pitchFamily="66" charset="0"/>
                <a:cs typeface="Cavolini" panose="03000502040302020204" pitchFamily="66" charset="0"/>
              </a:rPr>
              <a:t> Mark Forster! </a:t>
            </a:r>
          </a:p>
          <a:p>
            <a:r>
              <a:rPr lang="en-GB" sz="2000" dirty="0">
                <a:latin typeface="Cavolini" panose="03000502040302020204" pitchFamily="66" charset="0"/>
                <a:cs typeface="Cavolini" panose="03000502040302020204" pitchFamily="66" charset="0"/>
              </a:rPr>
              <a:t>Ich </a:t>
            </a:r>
            <a:r>
              <a:rPr lang="en-GB" sz="2000" dirty="0" err="1">
                <a:solidFill>
                  <a:srgbClr val="C00000"/>
                </a:solidFill>
                <a:highlight>
                  <a:srgbClr val="FFFF00"/>
                </a:highlight>
                <a:latin typeface="Cavolini" panose="03000502040302020204" pitchFamily="66" charset="0"/>
                <a:cs typeface="Cavolini" panose="03000502040302020204" pitchFamily="66" charset="0"/>
              </a:rPr>
              <a:t>putze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nicht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aber</a:t>
            </a:r>
            <a:r>
              <a:rPr lang="en-GB" sz="2000" dirty="0">
                <a:latin typeface="Cavolini" panose="03000502040302020204" pitchFamily="66" charset="0"/>
                <a:cs typeface="Cavolini" panose="03000502040302020204" pitchFamily="66" charset="0"/>
              </a:rPr>
              <a:t> ich </a:t>
            </a:r>
            <a:r>
              <a:rPr lang="en-GB" sz="2000" dirty="0" err="1">
                <a:solidFill>
                  <a:srgbClr val="C00000"/>
                </a:solidFill>
                <a:highlight>
                  <a:srgbClr val="FFFF00"/>
                </a:highlight>
                <a:latin typeface="Cavolini" panose="03000502040302020204" pitchFamily="66" charset="0"/>
                <a:cs typeface="Cavolini" panose="03000502040302020204" pitchFamily="66" charset="0"/>
              </a:rPr>
              <a:t>arbeite</a:t>
            </a:r>
            <a:r>
              <a:rPr lang="en-GB" sz="2000" dirty="0">
                <a:solidFill>
                  <a:srgbClr val="C00000"/>
                </a:solidFill>
                <a:highlight>
                  <a:srgbClr val="FFFF00"/>
                </a:highlight>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freiwillig</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im</a:t>
            </a:r>
            <a:r>
              <a:rPr lang="en-GB" sz="2000" dirty="0">
                <a:latin typeface="Cavolini" panose="03000502040302020204" pitchFamily="66" charset="0"/>
                <a:cs typeface="Cavolini" panose="03000502040302020204" pitchFamily="66" charset="0"/>
              </a:rPr>
              <a:t> Garten.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Opa</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Fußball</a:t>
            </a:r>
            <a:r>
              <a:rPr lang="en-GB" sz="2000" dirty="0">
                <a:solidFill>
                  <a:srgbClr val="C00000"/>
                </a:solidFill>
                <a:highlight>
                  <a:srgbClr val="FFFF00"/>
                </a:highlight>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rPr>
              <a:t>und </a:t>
            </a:r>
            <a:r>
              <a:rPr lang="en-GB" sz="2000" dirty="0" err="1">
                <a:solidFill>
                  <a:srgbClr val="C00000"/>
                </a:solidFill>
                <a:highlight>
                  <a:srgbClr val="FFFF00"/>
                </a:highlight>
                <a:latin typeface="Cavolini" panose="03000502040302020204" pitchFamily="66" charset="0"/>
                <a:cs typeface="Cavolini" panose="03000502040302020204" pitchFamily="66" charset="0"/>
              </a:rPr>
              <a:t>zeige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Oma</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Fotos</a:t>
            </a:r>
            <a:r>
              <a:rPr lang="en-GB" sz="2000" dirty="0">
                <a:latin typeface="Cavolini" panose="03000502040302020204" pitchFamily="66" charset="0"/>
                <a:cs typeface="Cavolini" panose="03000502040302020204" pitchFamily="66" charset="0"/>
              </a:rPr>
              <a:t>.</a:t>
            </a:r>
          </a:p>
          <a:p>
            <a:r>
              <a:rPr lang="en-GB" sz="2000" dirty="0">
                <a:latin typeface="Cavolini" panose="03000502040302020204" pitchFamily="66" charset="0"/>
                <a:cs typeface="Cavolini" panose="03000502040302020204" pitchFamily="66" charset="0"/>
              </a:rPr>
              <a:t>Und … </a:t>
            </a:r>
            <a:r>
              <a:rPr lang="en-GB" sz="2000" dirty="0" err="1">
                <a:latin typeface="Cavolini" panose="03000502040302020204" pitchFamily="66" charset="0"/>
                <a:cs typeface="Cavolini" panose="03000502040302020204" pitchFamily="66" charset="0"/>
              </a:rPr>
              <a:t>ja</a:t>
            </a:r>
            <a:r>
              <a:rPr lang="en-GB" sz="2000" dirty="0">
                <a:latin typeface="Cavolini" panose="03000502040302020204" pitchFamily="66" charset="0"/>
                <a:cs typeface="Cavolini" panose="03000502040302020204" pitchFamily="66" charset="0"/>
              </a:rPr>
              <a:t>, das</a:t>
            </a:r>
            <a:r>
              <a:rPr lang="en-GB" sz="2000" dirty="0">
                <a:highlight>
                  <a:srgbClr val="FFFF00"/>
                </a:highlight>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ist</a:t>
            </a:r>
            <a:r>
              <a:rPr lang="en-GB" sz="2000" dirty="0">
                <a:highlight>
                  <a:srgbClr val="FFFF00"/>
                </a:highlight>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Traumwoche</a:t>
            </a:r>
            <a:r>
              <a:rPr lang="en-GB" sz="2000" dirty="0">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sym typeface="Wingdings" panose="05000000000000000000" pitchFamily="2" charset="2"/>
              </a:rPr>
              <a:t> </a:t>
            </a:r>
          </a:p>
        </p:txBody>
      </p:sp>
      <p:sp>
        <p:nvSpPr>
          <p:cNvPr id="18" name="TextBox 17">
            <a:extLst>
              <a:ext uri="{FF2B5EF4-FFF2-40B4-BE49-F238E27FC236}">
                <a16:creationId xmlns:a16="http://schemas.microsoft.com/office/drawing/2014/main" id="{55F3CB36-3284-4A09-979C-78DAB74849A9}"/>
              </a:ext>
            </a:extLst>
          </p:cNvPr>
          <p:cNvSpPr txBox="1"/>
          <p:nvPr/>
        </p:nvSpPr>
        <p:spPr>
          <a:xfrm>
            <a:off x="377648" y="1693689"/>
            <a:ext cx="5309456" cy="3847207"/>
          </a:xfrm>
          <a:prstGeom prst="rect">
            <a:avLst/>
          </a:prstGeom>
          <a:solidFill>
            <a:schemeClr val="bg2"/>
          </a:solidFill>
        </p:spPr>
        <p:txBody>
          <a:bodyPr wrap="square" rtlCol="0">
            <a:spAutoFit/>
          </a:bodyPr>
          <a:lstStyle/>
          <a:p>
            <a:r>
              <a:rPr lang="de-DE" sz="2400" u="sng" dirty="0">
                <a:latin typeface="Cavolini" panose="03000502040302020204" pitchFamily="66" charset="0"/>
                <a:cs typeface="Cavolini" panose="03000502040302020204" pitchFamily="66" charset="0"/>
              </a:rPr>
              <a:t>Meine Traumwoche</a:t>
            </a:r>
            <a:r>
              <a:rPr lang="de-DE" sz="2000" dirty="0">
                <a:latin typeface="Cavolini" panose="03000502040302020204" pitchFamily="66" charset="0"/>
                <a:cs typeface="Cavolini" panose="03000502040302020204" pitchFamily="66" charset="0"/>
              </a:rPr>
              <a:t>	  </a:t>
            </a:r>
            <a:br>
              <a:rPr lang="de-DE" sz="2000" dirty="0">
                <a:latin typeface="Cavolini" panose="03000502040302020204" pitchFamily="66" charset="0"/>
                <a:cs typeface="Cavolini" panose="03000502040302020204" pitchFamily="66" charset="0"/>
              </a:rPr>
            </a:br>
            <a:r>
              <a:rPr lang="de-DE" sz="2000" u="sng" dirty="0">
                <a:latin typeface="Cavolini" panose="03000502040302020204" pitchFamily="66" charset="0"/>
                <a:cs typeface="Cavolini" panose="03000502040302020204" pitchFamily="66" charset="0"/>
              </a:rPr>
              <a:t>21. November 2019</a:t>
            </a:r>
          </a:p>
          <a:p>
            <a:r>
              <a:rPr lang="de-DE" sz="2000" dirty="0">
                <a:latin typeface="Cavolini" panose="03000502040302020204" pitchFamily="66" charset="0"/>
                <a:cs typeface="Cavolini" panose="03000502040302020204" pitchFamily="66" charset="0"/>
              </a:rPr>
              <a:t>Ich </a:t>
            </a:r>
            <a:r>
              <a:rPr lang="de-DE" sz="2000" dirty="0">
                <a:solidFill>
                  <a:srgbClr val="C00000"/>
                </a:solidFill>
                <a:highlight>
                  <a:srgbClr val="FFFF00"/>
                </a:highlight>
                <a:latin typeface="Cavolini" panose="03000502040302020204" pitchFamily="66" charset="0"/>
                <a:cs typeface="Cavolini" panose="03000502040302020204" pitchFamily="66" charset="0"/>
              </a:rPr>
              <a:t>bleibe</a:t>
            </a:r>
            <a:r>
              <a:rPr lang="de-DE" sz="2000" dirty="0">
                <a:latin typeface="Cavolini" panose="03000502040302020204" pitchFamily="66" charset="0"/>
                <a:cs typeface="Cavolini" panose="03000502040302020204" pitchFamily="66" charset="0"/>
              </a:rPr>
              <a:t> jeden Tag zu Hause und </a:t>
            </a:r>
            <a:r>
              <a:rPr lang="de-DE" sz="2000" dirty="0">
                <a:solidFill>
                  <a:srgbClr val="C00000"/>
                </a:solidFill>
                <a:highlight>
                  <a:srgbClr val="FFFF00"/>
                </a:highlight>
                <a:latin typeface="Cavolini" panose="03000502040302020204" pitchFamily="66" charset="0"/>
                <a:cs typeface="Cavolini" panose="03000502040302020204" pitchFamily="66" charset="0"/>
              </a:rPr>
              <a:t>gehe</a:t>
            </a:r>
            <a:r>
              <a:rPr lang="de-DE" sz="2000" dirty="0">
                <a:latin typeface="Cavolini" panose="03000502040302020204" pitchFamily="66" charset="0"/>
                <a:cs typeface="Cavolini" panose="03000502040302020204" pitchFamily="66" charset="0"/>
              </a:rPr>
              <a:t> nicht in die Schule. Wolfgang </a:t>
            </a:r>
            <a:r>
              <a:rPr lang="de-DE" sz="2000" dirty="0">
                <a:solidFill>
                  <a:srgbClr val="C00000"/>
                </a:solidFill>
                <a:highlight>
                  <a:srgbClr val="FFFF00"/>
                </a:highlight>
                <a:latin typeface="Cavolini" panose="03000502040302020204" pitchFamily="66" charset="0"/>
                <a:cs typeface="Cavolini" panose="03000502040302020204" pitchFamily="66" charset="0"/>
              </a:rPr>
              <a:t>hat </a:t>
            </a:r>
            <a:r>
              <a:rPr lang="de-DE" sz="2000" dirty="0">
                <a:latin typeface="Cavolini" panose="03000502040302020204" pitchFamily="66" charset="0"/>
                <a:cs typeface="Cavolini" panose="03000502040302020204" pitchFamily="66" charset="0"/>
              </a:rPr>
              <a:t>Unterricht und </a:t>
            </a:r>
            <a:r>
              <a:rPr lang="de-DE" sz="2000" dirty="0">
                <a:solidFill>
                  <a:srgbClr val="C00000"/>
                </a:solidFill>
                <a:highlight>
                  <a:srgbClr val="FFFF00"/>
                </a:highlight>
                <a:latin typeface="Cavolini" panose="03000502040302020204" pitchFamily="66" charset="0"/>
                <a:cs typeface="Cavolini" panose="03000502040302020204" pitchFamily="66" charset="0"/>
              </a:rPr>
              <a:t>lernt</a:t>
            </a:r>
            <a:r>
              <a:rPr lang="de-DE" sz="2000" dirty="0">
                <a:latin typeface="Cavolini" panose="03000502040302020204" pitchFamily="66" charset="0"/>
                <a:cs typeface="Cavolini" panose="03000502040302020204" pitchFamily="66" charset="0"/>
              </a:rPr>
              <a:t> Englisch aber ich </a:t>
            </a:r>
            <a:r>
              <a:rPr lang="de-DE" sz="2000" dirty="0">
                <a:solidFill>
                  <a:srgbClr val="C00000"/>
                </a:solidFill>
                <a:highlight>
                  <a:srgbClr val="FFFF00"/>
                </a:highlight>
                <a:latin typeface="Cavolini" panose="03000502040302020204" pitchFamily="66" charset="0"/>
                <a:cs typeface="Cavolini" panose="03000502040302020204" pitchFamily="66" charset="0"/>
              </a:rPr>
              <a:t>sitze</a:t>
            </a:r>
            <a:r>
              <a:rPr lang="de-DE" sz="2000" dirty="0">
                <a:latin typeface="Cavolini" panose="03000502040302020204" pitchFamily="66" charset="0"/>
                <a:cs typeface="Cavolini" panose="03000502040302020204" pitchFamily="66" charset="0"/>
              </a:rPr>
              <a:t> im Garten und </a:t>
            </a:r>
            <a:r>
              <a:rPr lang="de-DE" sz="2000" dirty="0">
                <a:solidFill>
                  <a:srgbClr val="C00000"/>
                </a:solidFill>
                <a:highlight>
                  <a:srgbClr val="FFFF00"/>
                </a:highlight>
                <a:latin typeface="Cavolini" panose="03000502040302020204" pitchFamily="66" charset="0"/>
                <a:cs typeface="Cavolini" panose="03000502040302020204" pitchFamily="66" charset="0"/>
              </a:rPr>
              <a:t>rede</a:t>
            </a:r>
            <a:r>
              <a:rPr lang="de-DE" sz="2000" dirty="0">
                <a:latin typeface="Cavolini" panose="03000502040302020204" pitchFamily="66" charset="0"/>
                <a:cs typeface="Cavolini" panose="03000502040302020204" pitchFamily="66" charset="0"/>
              </a:rPr>
              <a:t> mit Freunden. Die Sonne </a:t>
            </a:r>
            <a:r>
              <a:rPr lang="de-DE" sz="2000" dirty="0">
                <a:solidFill>
                  <a:srgbClr val="C00000"/>
                </a:solidFill>
                <a:highlight>
                  <a:srgbClr val="FFFF00"/>
                </a:highlight>
                <a:latin typeface="Cavolini" panose="03000502040302020204" pitchFamily="66" charset="0"/>
                <a:cs typeface="Cavolini" panose="03000502040302020204" pitchFamily="66" charset="0"/>
              </a:rPr>
              <a:t>scheint </a:t>
            </a:r>
            <a:r>
              <a:rPr lang="de-DE" sz="2000" dirty="0">
                <a:latin typeface="Cavolini" panose="03000502040302020204" pitchFamily="66" charset="0"/>
                <a:cs typeface="Cavolini" panose="03000502040302020204" pitchFamily="66" charset="0"/>
              </a:rPr>
              <a:t>jeden Tag und ich </a:t>
            </a:r>
            <a:r>
              <a:rPr lang="de-DE" sz="2000" dirty="0">
                <a:solidFill>
                  <a:srgbClr val="C00000"/>
                </a:solidFill>
                <a:highlight>
                  <a:srgbClr val="FFFF00"/>
                </a:highlight>
                <a:latin typeface="Cavolini" panose="03000502040302020204" pitchFamily="66" charset="0"/>
                <a:cs typeface="Cavolini" panose="03000502040302020204" pitchFamily="66" charset="0"/>
              </a:rPr>
              <a:t>trinke</a:t>
            </a:r>
            <a:r>
              <a:rPr lang="de-DE" sz="2000" dirty="0">
                <a:latin typeface="Cavolini" panose="03000502040302020204" pitchFamily="66" charset="0"/>
                <a:cs typeface="Cavolini" panose="03000502040302020204" pitchFamily="66" charset="0"/>
              </a:rPr>
              <a:t> Limonade und </a:t>
            </a:r>
            <a:r>
              <a:rPr lang="de-DE" sz="2000" dirty="0">
                <a:solidFill>
                  <a:srgbClr val="C00000"/>
                </a:solidFill>
                <a:highlight>
                  <a:srgbClr val="FFFF00"/>
                </a:highlight>
                <a:latin typeface="Cavolini" panose="03000502040302020204" pitchFamily="66" charset="0"/>
                <a:cs typeface="Cavolini" panose="03000502040302020204" pitchFamily="66" charset="0"/>
              </a:rPr>
              <a:t>kaufe</a:t>
            </a:r>
            <a:r>
              <a:rPr lang="de-DE" sz="2000" dirty="0">
                <a:latin typeface="Cavolini" panose="03000502040302020204" pitchFamily="66" charset="0"/>
                <a:cs typeface="Cavolini" panose="03000502040302020204" pitchFamily="66" charset="0"/>
              </a:rPr>
              <a:t> im Supermarkt Bonbons.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besuche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manchmal</a:t>
            </a:r>
            <a:r>
              <a:rPr lang="en-GB" sz="2000" dirty="0">
                <a:latin typeface="Cavolini" panose="03000502040302020204" pitchFamily="66" charset="0"/>
                <a:cs typeface="Cavolini" panose="03000502040302020204" pitchFamily="66" charset="0"/>
              </a:rPr>
              <a:t> Nina,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beste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Freundin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gehe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Nina </a:t>
            </a:r>
            <a:r>
              <a:rPr lang="en-GB" sz="2000" dirty="0" err="1">
                <a:solidFill>
                  <a:srgbClr val="C00000"/>
                </a:solidFill>
                <a:highlight>
                  <a:srgbClr val="FFFF00"/>
                </a:highlight>
                <a:latin typeface="Cavolini" panose="03000502040302020204" pitchFamily="66" charset="0"/>
                <a:cs typeface="Cavolini" panose="03000502040302020204" pitchFamily="66" charset="0"/>
              </a:rPr>
              <a:t>einkaufen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solidFill>
                  <a:srgbClr val="C00000"/>
                </a:solidFill>
                <a:highlight>
                  <a:srgbClr val="FFFF00"/>
                </a:highlight>
                <a:latin typeface="Cavolini" panose="03000502040302020204" pitchFamily="66" charset="0"/>
                <a:cs typeface="Cavolini" panose="03000502040302020204" pitchFamily="66" charset="0"/>
              </a:rPr>
              <a:t>schwimmen</a:t>
            </a:r>
            <a:r>
              <a:rPr lang="en-GB" sz="2000" dirty="0">
                <a:latin typeface="Cavolini" panose="03000502040302020204" pitchFamily="66" charset="0"/>
                <a:cs typeface="Cavolini" panose="03000502040302020204" pitchFamily="66" charset="0"/>
              </a:rPr>
              <a:t>.</a:t>
            </a:r>
            <a:endParaRPr lang="de-DE" sz="2000" dirty="0">
              <a:latin typeface="Cavolini" panose="03000502040302020204" pitchFamily="66" charset="0"/>
              <a:cs typeface="Cavolini" panose="03000502040302020204" pitchFamily="66" charset="0"/>
            </a:endParaRPr>
          </a:p>
        </p:txBody>
      </p:sp>
      <p:grpSp>
        <p:nvGrpSpPr>
          <p:cNvPr id="20" name="Group 19">
            <a:extLst>
              <a:ext uri="{FF2B5EF4-FFF2-40B4-BE49-F238E27FC236}">
                <a16:creationId xmlns:a16="http://schemas.microsoft.com/office/drawing/2014/main" id="{AD1C6ED8-73CC-4254-A2E3-8E4ECBAAEA79}"/>
              </a:ext>
            </a:extLst>
          </p:cNvPr>
          <p:cNvGrpSpPr/>
          <p:nvPr/>
        </p:nvGrpSpPr>
        <p:grpSpPr>
          <a:xfrm>
            <a:off x="10830158" y="4052742"/>
            <a:ext cx="1320842" cy="2329999"/>
            <a:chOff x="10566967" y="3251313"/>
            <a:chExt cx="1522338" cy="2895609"/>
          </a:xfrm>
        </p:grpSpPr>
        <p:sp>
          <p:nvSpPr>
            <p:cNvPr id="21" name="Cloud Callout 15">
              <a:extLst>
                <a:ext uri="{FF2B5EF4-FFF2-40B4-BE49-F238E27FC236}">
                  <a16:creationId xmlns:a16="http://schemas.microsoft.com/office/drawing/2014/main" id="{D668204B-0909-4F91-8DF1-464AC673CCA3}"/>
                </a:ext>
              </a:extLst>
            </p:cNvPr>
            <p:cNvSpPr/>
            <p:nvPr/>
          </p:nvSpPr>
          <p:spPr>
            <a:xfrm>
              <a:off x="10832123" y="3251313"/>
              <a:ext cx="1257182" cy="967154"/>
            </a:xfrm>
            <a:prstGeom prst="cloudCallout">
              <a:avLst>
                <a:gd name="adj1" fmla="val 148"/>
                <a:gd name="adj2" fmla="val 71591"/>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3E32771-438C-4D59-A2B9-D3292DE54D63}"/>
                </a:ext>
              </a:extLst>
            </p:cNvPr>
            <p:cNvPicPr>
              <a:picLocks noChangeAspect="1"/>
            </p:cNvPicPr>
            <p:nvPr/>
          </p:nvPicPr>
          <p:blipFill>
            <a:blip r:embed="rId8"/>
            <a:stretch>
              <a:fillRect/>
            </a:stretch>
          </p:blipFill>
          <p:spPr>
            <a:xfrm>
              <a:off x="10566967" y="4595584"/>
              <a:ext cx="1522338" cy="1551338"/>
            </a:xfrm>
            <a:prstGeom prst="rect">
              <a:avLst/>
            </a:prstGeom>
          </p:spPr>
        </p:pic>
      </p:grpSp>
    </p:spTree>
    <p:extLst>
      <p:ext uri="{BB962C8B-B14F-4D97-AF65-F5344CB8AC3E}">
        <p14:creationId xmlns:p14="http://schemas.microsoft.com/office/powerpoint/2010/main" val="12549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101071" y="322754"/>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übersetzen</a:t>
            </a:r>
            <a:endParaRPr lang="en-GB" sz="2000" b="1" dirty="0">
              <a:solidFill>
                <a:schemeClr val="tx1"/>
              </a:solidFill>
              <a:latin typeface="Century Gothic" panose="020B0502020202020204" pitchFamily="34" charset="0"/>
            </a:endParaRPr>
          </a:p>
        </p:txBody>
      </p:sp>
      <p:pic>
        <p:nvPicPr>
          <p:cNvPr id="11" name="Picture 10"/>
          <p:cNvPicPr>
            <a:picLocks noChangeAspect="1"/>
          </p:cNvPicPr>
          <p:nvPr/>
        </p:nvPicPr>
        <p:blipFill>
          <a:blip r:embed="rId3"/>
          <a:stretch>
            <a:fillRect/>
          </a:stretch>
        </p:blipFill>
        <p:spPr>
          <a:xfrm>
            <a:off x="332272" y="840717"/>
            <a:ext cx="11477438" cy="5438842"/>
          </a:xfrm>
          <a:prstGeom prst="rect">
            <a:avLst/>
          </a:prstGeom>
        </p:spPr>
      </p:pic>
      <p:sp>
        <p:nvSpPr>
          <p:cNvPr id="12" name="TextBox 11"/>
          <p:cNvSpPr txBox="1"/>
          <p:nvPr/>
        </p:nvSpPr>
        <p:spPr>
          <a:xfrm>
            <a:off x="6247601" y="1382286"/>
            <a:ext cx="5309456" cy="4462760"/>
          </a:xfrm>
          <a:prstGeom prst="rect">
            <a:avLst/>
          </a:prstGeom>
          <a:noFill/>
        </p:spPr>
        <p:txBody>
          <a:bodyPr wrap="square" rtlCol="0">
            <a:spAutoFit/>
          </a:bodyPr>
          <a:lstStyle/>
          <a:p>
            <a:r>
              <a:rPr lang="de-DE" sz="2400" u="sng" dirty="0">
                <a:latin typeface="Cavolini" panose="03000502040302020204" pitchFamily="66" charset="0"/>
                <a:cs typeface="Cavolini" panose="03000502040302020204" pitchFamily="66" charset="0"/>
              </a:rPr>
              <a:t>My dream week</a:t>
            </a:r>
            <a:r>
              <a:rPr lang="de-DE" sz="2000" dirty="0">
                <a:latin typeface="Cavolini" panose="03000502040302020204" pitchFamily="66" charset="0"/>
                <a:cs typeface="Cavolini" panose="03000502040302020204" pitchFamily="66" charset="0"/>
              </a:rPr>
              <a:t>		 </a:t>
            </a:r>
            <a:br>
              <a:rPr lang="de-DE" sz="2000" dirty="0">
                <a:latin typeface="Cavolini" panose="03000502040302020204" pitchFamily="66" charset="0"/>
                <a:cs typeface="Cavolini" panose="03000502040302020204" pitchFamily="66" charset="0"/>
              </a:rPr>
            </a:br>
            <a:r>
              <a:rPr lang="de-DE" sz="2000" u="sng" dirty="0">
                <a:latin typeface="Cavolini" panose="03000502040302020204" pitchFamily="66" charset="0"/>
                <a:cs typeface="Cavolini" panose="03000502040302020204" pitchFamily="66" charset="0"/>
              </a:rPr>
              <a:t>21</a:t>
            </a:r>
            <a:r>
              <a:rPr lang="de-DE" sz="2000" u="sng" baseline="30000" dirty="0">
                <a:latin typeface="Cavolini" panose="03000502040302020204" pitchFamily="66" charset="0"/>
                <a:cs typeface="Cavolini" panose="03000502040302020204" pitchFamily="66" charset="0"/>
              </a:rPr>
              <a:t>st</a:t>
            </a:r>
            <a:r>
              <a:rPr lang="de-DE" sz="2000" u="sng" dirty="0">
                <a:latin typeface="Cavolini" panose="03000502040302020204" pitchFamily="66" charset="0"/>
                <a:cs typeface="Cavolini" panose="03000502040302020204" pitchFamily="66" charset="0"/>
              </a:rPr>
              <a:t> November 2019</a:t>
            </a:r>
          </a:p>
          <a:p>
            <a:r>
              <a:rPr lang="de-DE" sz="2000" dirty="0">
                <a:latin typeface="Cavolini" panose="03000502040302020204" pitchFamily="66" charset="0"/>
                <a:cs typeface="Cavolini" panose="03000502040302020204" pitchFamily="66" charset="0"/>
              </a:rPr>
              <a:t>I stay at home every day and don‘t go to school. </a:t>
            </a:r>
            <a:br>
              <a:rPr lang="de-DE" sz="2000" dirty="0">
                <a:latin typeface="Cavolini" panose="03000502040302020204" pitchFamily="66" charset="0"/>
                <a:cs typeface="Cavolini" panose="03000502040302020204" pitchFamily="66" charset="0"/>
              </a:rPr>
            </a:br>
            <a:r>
              <a:rPr lang="de-DE" sz="2000" dirty="0">
                <a:latin typeface="Cavolini" panose="03000502040302020204" pitchFamily="66" charset="0"/>
                <a:cs typeface="Cavolini" panose="03000502040302020204" pitchFamily="66" charset="0"/>
              </a:rPr>
              <a:t>Wolfgang has class and learns English but I sit in the garden and chat with friends. </a:t>
            </a:r>
          </a:p>
          <a:p>
            <a:r>
              <a:rPr lang="de-DE" sz="2000" dirty="0">
                <a:latin typeface="Cavolini" panose="03000502040302020204" pitchFamily="66" charset="0"/>
                <a:cs typeface="Cavolini" panose="03000502040302020204" pitchFamily="66" charset="0"/>
              </a:rPr>
              <a:t>The sun shines every day and I drink lemonade and buy sweets in the supermarket. </a:t>
            </a:r>
          </a:p>
          <a:p>
            <a:r>
              <a:rPr lang="en-GB" sz="2000" dirty="0">
                <a:latin typeface="Cavolini" panose="03000502040302020204" pitchFamily="66" charset="0"/>
                <a:cs typeface="Cavolini" panose="03000502040302020204" pitchFamily="66" charset="0"/>
              </a:rPr>
              <a:t>I sometimes visit Nina, my best friend.</a:t>
            </a:r>
          </a:p>
          <a:p>
            <a:r>
              <a:rPr lang="en-GB" sz="2000" dirty="0">
                <a:latin typeface="Cavolini" panose="03000502040302020204" pitchFamily="66" charset="0"/>
                <a:cs typeface="Cavolini" panose="03000502040302020204" pitchFamily="66" charset="0"/>
              </a:rPr>
              <a:t>I go shopping or swimming with Nina. </a:t>
            </a:r>
            <a:endParaRPr lang="de-DE" sz="2000" dirty="0">
              <a:latin typeface="Cavolini" panose="03000502040302020204" pitchFamily="66" charset="0"/>
              <a:cs typeface="Cavolini" panose="03000502040302020204" pitchFamily="66" charset="0"/>
            </a:endParaRPr>
          </a:p>
        </p:txBody>
      </p:sp>
      <p:sp>
        <p:nvSpPr>
          <p:cNvPr id="20" name="TextBox 19"/>
          <p:cNvSpPr txBox="1"/>
          <p:nvPr/>
        </p:nvSpPr>
        <p:spPr>
          <a:xfrm>
            <a:off x="6333063" y="2087935"/>
            <a:ext cx="4998325" cy="637336"/>
          </a:xfrm>
          <a:prstGeom prst="rect">
            <a:avLst/>
          </a:prstGeom>
          <a:solidFill>
            <a:schemeClr val="bg2"/>
          </a:solidFill>
        </p:spPr>
        <p:txBody>
          <a:bodyPr wrap="square" rtlCol="0">
            <a:spAutoFit/>
          </a:bodyPr>
          <a:lstStyle/>
          <a:p>
            <a:endParaRPr lang="en-GB" sz="2000" dirty="0">
              <a:latin typeface="Cavolini" panose="03000502040302020204" pitchFamily="66" charset="0"/>
              <a:cs typeface="Cavolini" panose="03000502040302020204" pitchFamily="66" charset="0"/>
            </a:endParaRPr>
          </a:p>
        </p:txBody>
      </p:sp>
      <p:sp>
        <p:nvSpPr>
          <p:cNvPr id="2" name="Title 1"/>
          <p:cNvSpPr>
            <a:spLocks noGrp="1"/>
          </p:cNvSpPr>
          <p:nvPr>
            <p:ph type="title"/>
          </p:nvPr>
        </p:nvSpPr>
        <p:spPr/>
        <p:txBody>
          <a:bodyPr>
            <a:normAutofit/>
          </a:bodyPr>
          <a:lstStyle/>
          <a:p>
            <a:r>
              <a:rPr lang="en-GB" b="1" dirty="0">
                <a:solidFill>
                  <a:schemeClr val="bg1"/>
                </a:solidFill>
              </a:rPr>
              <a:t>Eine </a:t>
            </a:r>
            <a:r>
              <a:rPr lang="en-GB" b="1" dirty="0" err="1">
                <a:solidFill>
                  <a:schemeClr val="bg1"/>
                </a:solidFill>
              </a:rPr>
              <a:t>Antwort</a:t>
            </a:r>
            <a:r>
              <a:rPr lang="en-GB" b="1" dirty="0">
                <a:solidFill>
                  <a:schemeClr val="bg1"/>
                </a:solidFill>
              </a:rPr>
              <a:t> </a:t>
            </a:r>
            <a:r>
              <a:rPr lang="en-GB" b="0" dirty="0">
                <a:solidFill>
                  <a:schemeClr val="bg1"/>
                </a:solidFill>
              </a:rPr>
              <a:t>(1/2)</a:t>
            </a:r>
            <a:endParaRPr lang="en-GB" dirty="0"/>
          </a:p>
        </p:txBody>
      </p:sp>
      <p:sp>
        <p:nvSpPr>
          <p:cNvPr id="22" name="TextBox 21">
            <a:extLst>
              <a:ext uri="{FF2B5EF4-FFF2-40B4-BE49-F238E27FC236}">
                <a16:creationId xmlns:a16="http://schemas.microsoft.com/office/drawing/2014/main" id="{5C862C67-32E6-4485-9621-D94611B39F8E}"/>
              </a:ext>
            </a:extLst>
          </p:cNvPr>
          <p:cNvSpPr txBox="1"/>
          <p:nvPr/>
        </p:nvSpPr>
        <p:spPr>
          <a:xfrm>
            <a:off x="529552" y="1469150"/>
            <a:ext cx="5309456" cy="4154984"/>
          </a:xfrm>
          <a:prstGeom prst="rect">
            <a:avLst/>
          </a:prstGeom>
          <a:noFill/>
        </p:spPr>
        <p:txBody>
          <a:bodyPr wrap="square" rtlCol="0">
            <a:spAutoFit/>
          </a:bodyPr>
          <a:lstStyle/>
          <a:p>
            <a:r>
              <a:rPr lang="de-DE" sz="2400" u="sng" dirty="0">
                <a:latin typeface="Cavolini" panose="03000502040302020204" pitchFamily="66" charset="0"/>
                <a:cs typeface="Cavolini" panose="03000502040302020204" pitchFamily="66" charset="0"/>
              </a:rPr>
              <a:t>Meine Traumwoche</a:t>
            </a:r>
            <a:r>
              <a:rPr lang="de-DE" sz="2400" dirty="0">
                <a:latin typeface="Cavolini" panose="03000502040302020204" pitchFamily="66" charset="0"/>
                <a:cs typeface="Cavolini" panose="03000502040302020204" pitchFamily="66" charset="0"/>
              </a:rPr>
              <a:t>	  </a:t>
            </a:r>
            <a:br>
              <a:rPr lang="de-DE" sz="2400" dirty="0">
                <a:latin typeface="Cavolini" panose="03000502040302020204" pitchFamily="66" charset="0"/>
                <a:cs typeface="Cavolini" panose="03000502040302020204" pitchFamily="66" charset="0"/>
              </a:rPr>
            </a:br>
            <a:r>
              <a:rPr lang="de-DE" sz="2000" u="sng" dirty="0">
                <a:latin typeface="Cavolini" panose="03000502040302020204" pitchFamily="66" charset="0"/>
                <a:cs typeface="Cavolini" panose="03000502040302020204" pitchFamily="66" charset="0"/>
              </a:rPr>
              <a:t>21. November 2022</a:t>
            </a:r>
          </a:p>
          <a:p>
            <a:r>
              <a:rPr lang="de-DE" sz="2000" dirty="0">
                <a:latin typeface="Cavolini" panose="03000502040302020204" pitchFamily="66" charset="0"/>
                <a:cs typeface="Cavolini" panose="03000502040302020204" pitchFamily="66" charset="0"/>
              </a:rPr>
              <a:t>Ich bleibe jeden Tag zu Hause und gehe nicht in die Schule. </a:t>
            </a:r>
            <a:br>
              <a:rPr lang="de-DE" sz="2000" dirty="0">
                <a:latin typeface="Cavolini" panose="03000502040302020204" pitchFamily="66" charset="0"/>
                <a:cs typeface="Cavolini" panose="03000502040302020204" pitchFamily="66" charset="0"/>
              </a:rPr>
            </a:br>
            <a:r>
              <a:rPr lang="de-DE" sz="2000" dirty="0">
                <a:latin typeface="Cavolini" panose="03000502040302020204" pitchFamily="66" charset="0"/>
                <a:cs typeface="Cavolini" panose="03000502040302020204" pitchFamily="66" charset="0"/>
              </a:rPr>
              <a:t>Wolfgang hat Unterricht und lernt Englisch aber ich sitze im Garten und rede mit Freunden. </a:t>
            </a:r>
            <a:br>
              <a:rPr lang="de-DE" sz="2000" dirty="0">
                <a:latin typeface="Cavolini" panose="03000502040302020204" pitchFamily="66" charset="0"/>
                <a:cs typeface="Cavolini" panose="03000502040302020204" pitchFamily="66" charset="0"/>
              </a:rPr>
            </a:br>
            <a:r>
              <a:rPr lang="de-DE" sz="2000" dirty="0">
                <a:latin typeface="Cavolini" panose="03000502040302020204" pitchFamily="66" charset="0"/>
                <a:cs typeface="Cavolini" panose="03000502040302020204" pitchFamily="66" charset="0"/>
              </a:rPr>
              <a:t>Die Sonne scheint jeden Tag und ich trinke Limonade und kaufe im Supermarkt Bonbons. </a:t>
            </a:r>
            <a:br>
              <a:rPr lang="de-DE" sz="2000" dirty="0">
                <a:latin typeface="Cavolini" panose="03000502040302020204" pitchFamily="66" charset="0"/>
                <a:cs typeface="Cavolini" panose="03000502040302020204" pitchFamily="66" charset="0"/>
              </a:rPr>
            </a:br>
            <a:r>
              <a:rPr lang="en-GB" sz="2000" dirty="0">
                <a:latin typeface="Cavolini" panose="03000502040302020204" pitchFamily="66" charset="0"/>
                <a:cs typeface="Cavolini" panose="03000502040302020204" pitchFamily="66" charset="0"/>
              </a:rPr>
              <a:t>Ich </a:t>
            </a:r>
            <a:r>
              <a:rPr lang="en-GB" sz="2000" dirty="0" err="1">
                <a:latin typeface="Cavolini" panose="03000502040302020204" pitchFamily="66" charset="0"/>
                <a:cs typeface="Cavolini" panose="03000502040302020204" pitchFamily="66" charset="0"/>
              </a:rPr>
              <a:t>besuche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manchmal</a:t>
            </a:r>
            <a:r>
              <a:rPr lang="en-GB" sz="2000" dirty="0">
                <a:latin typeface="Cavolini" panose="03000502040302020204" pitchFamily="66" charset="0"/>
                <a:cs typeface="Cavolini" panose="03000502040302020204" pitchFamily="66" charset="0"/>
              </a:rPr>
              <a:t> Nina,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beste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Freundin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Ich</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gehe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Nina </a:t>
            </a:r>
            <a:r>
              <a:rPr lang="en-GB" sz="2000" dirty="0" err="1">
                <a:latin typeface="Cavolini" panose="03000502040302020204" pitchFamily="66" charset="0"/>
                <a:cs typeface="Cavolini" panose="03000502040302020204" pitchFamily="66" charset="0"/>
              </a:rPr>
              <a:t>einkaufen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schwimmen</a:t>
            </a:r>
            <a:r>
              <a:rPr lang="en-GB" sz="2000" dirty="0">
                <a:latin typeface="Cavolini" panose="03000502040302020204" pitchFamily="66" charset="0"/>
                <a:cs typeface="Cavolini" panose="03000502040302020204" pitchFamily="66" charset="0"/>
              </a:rPr>
              <a:t>. </a:t>
            </a:r>
            <a:endParaRPr lang="de-DE" sz="2000" dirty="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FE48618B-BD73-4719-BDA2-BDC03522EE74}"/>
              </a:ext>
            </a:extLst>
          </p:cNvPr>
          <p:cNvSpPr/>
          <p:nvPr/>
        </p:nvSpPr>
        <p:spPr>
          <a:xfrm>
            <a:off x="6333063" y="2725271"/>
            <a:ext cx="5223994"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8B76876-A2A5-4943-A3BF-9C710DDC72E6}"/>
              </a:ext>
            </a:extLst>
          </p:cNvPr>
          <p:cNvSpPr/>
          <p:nvPr/>
        </p:nvSpPr>
        <p:spPr>
          <a:xfrm>
            <a:off x="6290332" y="3628985"/>
            <a:ext cx="5223994"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90359B7-0596-43F3-BE58-91B0E5C2530C}"/>
              </a:ext>
            </a:extLst>
          </p:cNvPr>
          <p:cNvSpPr/>
          <p:nvPr/>
        </p:nvSpPr>
        <p:spPr>
          <a:xfrm>
            <a:off x="6311698" y="4546422"/>
            <a:ext cx="5223994" cy="538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7D49C84-9334-4A8E-84E7-8857B6959A41}"/>
              </a:ext>
            </a:extLst>
          </p:cNvPr>
          <p:cNvSpPr/>
          <p:nvPr/>
        </p:nvSpPr>
        <p:spPr>
          <a:xfrm>
            <a:off x="6333063" y="5177833"/>
            <a:ext cx="5223994" cy="538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76771400-928C-4F68-81FD-9E2AF53943EE}"/>
              </a:ext>
            </a:extLst>
          </p:cNvPr>
          <p:cNvGrpSpPr/>
          <p:nvPr/>
        </p:nvGrpSpPr>
        <p:grpSpPr>
          <a:xfrm>
            <a:off x="11022963" y="4056616"/>
            <a:ext cx="1320842" cy="2329999"/>
            <a:chOff x="10566967" y="3251313"/>
            <a:chExt cx="1522338" cy="2895609"/>
          </a:xfrm>
        </p:grpSpPr>
        <p:sp>
          <p:nvSpPr>
            <p:cNvPr id="24" name="Cloud Callout 15">
              <a:extLst>
                <a:ext uri="{FF2B5EF4-FFF2-40B4-BE49-F238E27FC236}">
                  <a16:creationId xmlns:a16="http://schemas.microsoft.com/office/drawing/2014/main" id="{27A8EC15-2107-44FC-88CE-1A2F43E12DD0}"/>
                </a:ext>
              </a:extLst>
            </p:cNvPr>
            <p:cNvSpPr/>
            <p:nvPr/>
          </p:nvSpPr>
          <p:spPr>
            <a:xfrm>
              <a:off x="10832123" y="3251313"/>
              <a:ext cx="1257182" cy="967154"/>
            </a:xfrm>
            <a:prstGeom prst="cloudCallout">
              <a:avLst>
                <a:gd name="adj1" fmla="val 148"/>
                <a:gd name="adj2" fmla="val 71591"/>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Cavolini" panose="03000502040302020204" pitchFamily="66" charset="0"/>
                <a:cs typeface="Cavolini" panose="03000502040302020204" pitchFamily="66" charset="0"/>
              </a:endParaRPr>
            </a:p>
          </p:txBody>
        </p:sp>
        <p:pic>
          <p:nvPicPr>
            <p:cNvPr id="25" name="Picture 24">
              <a:extLst>
                <a:ext uri="{FF2B5EF4-FFF2-40B4-BE49-F238E27FC236}">
                  <a16:creationId xmlns:a16="http://schemas.microsoft.com/office/drawing/2014/main" id="{EB47560D-ACEF-4FF5-931E-684E6362B211}"/>
                </a:ext>
              </a:extLst>
            </p:cNvPr>
            <p:cNvPicPr>
              <a:picLocks noChangeAspect="1"/>
            </p:cNvPicPr>
            <p:nvPr/>
          </p:nvPicPr>
          <p:blipFill>
            <a:blip r:embed="rId4"/>
            <a:stretch>
              <a:fillRect/>
            </a:stretch>
          </p:blipFill>
          <p:spPr>
            <a:xfrm>
              <a:off x="10566967" y="4595584"/>
              <a:ext cx="1522338" cy="1551338"/>
            </a:xfrm>
            <a:prstGeom prst="rect">
              <a:avLst/>
            </a:prstGeom>
          </p:spPr>
        </p:pic>
      </p:grpSp>
    </p:spTree>
    <p:extLst>
      <p:ext uri="{BB962C8B-B14F-4D97-AF65-F5344CB8AC3E}">
        <p14:creationId xmlns:p14="http://schemas.microsoft.com/office/powerpoint/2010/main" val="10716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26" grpId="0" animBg="1"/>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101071" y="322754"/>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übersetzen</a:t>
            </a:r>
            <a:endParaRPr lang="en-GB" sz="2000" b="1" dirty="0">
              <a:solidFill>
                <a:schemeClr val="tx1"/>
              </a:solidFill>
              <a:latin typeface="Century Gothic" panose="020B0502020202020204" pitchFamily="34" charset="0"/>
            </a:endParaRPr>
          </a:p>
        </p:txBody>
      </p:sp>
      <p:pic>
        <p:nvPicPr>
          <p:cNvPr id="11" name="Picture 10"/>
          <p:cNvPicPr>
            <a:picLocks noChangeAspect="1"/>
          </p:cNvPicPr>
          <p:nvPr/>
        </p:nvPicPr>
        <p:blipFill>
          <a:blip r:embed="rId3"/>
          <a:stretch>
            <a:fillRect/>
          </a:stretch>
        </p:blipFill>
        <p:spPr>
          <a:xfrm>
            <a:off x="332272" y="840717"/>
            <a:ext cx="11477438" cy="5438842"/>
          </a:xfrm>
          <a:prstGeom prst="rect">
            <a:avLst/>
          </a:prstGeom>
        </p:spPr>
      </p:pic>
      <p:sp>
        <p:nvSpPr>
          <p:cNvPr id="2" name="Title 1"/>
          <p:cNvSpPr>
            <a:spLocks noGrp="1"/>
          </p:cNvSpPr>
          <p:nvPr>
            <p:ph type="title"/>
          </p:nvPr>
        </p:nvSpPr>
        <p:spPr/>
        <p:txBody>
          <a:bodyPr>
            <a:normAutofit/>
          </a:bodyPr>
          <a:lstStyle/>
          <a:p>
            <a:r>
              <a:rPr lang="en-GB" b="1" dirty="0">
                <a:solidFill>
                  <a:schemeClr val="bg1"/>
                </a:solidFill>
              </a:rPr>
              <a:t>Eine </a:t>
            </a:r>
            <a:r>
              <a:rPr lang="en-GB" b="1" dirty="0" err="1">
                <a:solidFill>
                  <a:schemeClr val="bg1"/>
                </a:solidFill>
              </a:rPr>
              <a:t>Antwort</a:t>
            </a:r>
            <a:r>
              <a:rPr lang="en-GB" b="1" dirty="0">
                <a:solidFill>
                  <a:schemeClr val="bg1"/>
                </a:solidFill>
              </a:rPr>
              <a:t> </a:t>
            </a:r>
            <a:r>
              <a:rPr lang="en-GB" b="0" dirty="0">
                <a:solidFill>
                  <a:schemeClr val="bg1"/>
                </a:solidFill>
              </a:rPr>
              <a:t>(2/2)</a:t>
            </a:r>
            <a:endParaRPr lang="en-GB" dirty="0"/>
          </a:p>
        </p:txBody>
      </p:sp>
      <p:sp>
        <p:nvSpPr>
          <p:cNvPr id="16" name="TextBox 15">
            <a:extLst>
              <a:ext uri="{FF2B5EF4-FFF2-40B4-BE49-F238E27FC236}">
                <a16:creationId xmlns:a16="http://schemas.microsoft.com/office/drawing/2014/main" id="{888AC65F-F93B-4E99-9B6E-2CE6B69FE6F0}"/>
              </a:ext>
            </a:extLst>
          </p:cNvPr>
          <p:cNvSpPr txBox="1"/>
          <p:nvPr/>
        </p:nvSpPr>
        <p:spPr>
          <a:xfrm>
            <a:off x="496331" y="1159297"/>
            <a:ext cx="5439044" cy="4708981"/>
          </a:xfrm>
          <a:prstGeom prst="rect">
            <a:avLst/>
          </a:prstGeom>
          <a:noFill/>
        </p:spPr>
        <p:txBody>
          <a:bodyPr wrap="square" rtlCol="0">
            <a:spAutoFit/>
          </a:bodyPr>
          <a:lstStyle/>
          <a:p>
            <a:r>
              <a:rPr lang="en-GB" sz="2000" dirty="0">
                <a:latin typeface="Cavolini" panose="03000502040302020204" pitchFamily="66" charset="0"/>
                <a:cs typeface="Cavolini" panose="03000502040302020204" pitchFamily="66" charset="0"/>
              </a:rPr>
              <a:t>Wolfgang </a:t>
            </a:r>
            <a:r>
              <a:rPr lang="en-GB" sz="2000" dirty="0" err="1">
                <a:latin typeface="Cavolini" panose="03000502040302020204" pitchFamily="66" charset="0"/>
                <a:cs typeface="Cavolini" panose="03000502040302020204" pitchFamily="66" charset="0"/>
              </a:rPr>
              <a:t>macht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Hausaufgaben</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kocht</a:t>
            </a:r>
            <a:r>
              <a:rPr lang="en-GB" sz="2000" dirty="0">
                <a:latin typeface="Cavolini" panose="03000502040302020204" pitchFamily="66" charset="0"/>
                <a:cs typeface="Cavolini" panose="03000502040302020204" pitchFamily="66" charset="0"/>
              </a:rPr>
              <a:t> und </a:t>
            </a:r>
            <a:r>
              <a:rPr lang="en-GB" sz="2000" dirty="0" err="1">
                <a:latin typeface="Cavolini" panose="03000502040302020204" pitchFamily="66" charset="0"/>
                <a:cs typeface="Cavolini" panose="03000502040302020204" pitchFamily="66" charset="0"/>
              </a:rPr>
              <a:t>putzt</a:t>
            </a:r>
            <a:r>
              <a:rPr lang="en-GB" sz="2000" dirty="0">
                <a:latin typeface="Cavolini" panose="03000502040302020204" pitchFamily="66" charset="0"/>
                <a:cs typeface="Cavolini" panose="03000502040302020204" pitchFamily="66" charset="0"/>
              </a:rPr>
              <a:t> den Boden. </a:t>
            </a:r>
          </a:p>
          <a:p>
            <a:r>
              <a:rPr lang="en-GB" sz="2000" dirty="0">
                <a:latin typeface="Cavolini" panose="03000502040302020204" pitchFamily="66" charset="0"/>
                <a:cs typeface="Cavolini" panose="03000502040302020204" pitchFamily="66" charset="0"/>
              </a:rPr>
              <a:t>Ich </a:t>
            </a:r>
            <a:r>
              <a:rPr lang="en-GB" sz="2000" dirty="0" err="1">
                <a:latin typeface="Cavolini" panose="03000502040302020204" pitchFamily="66" charset="0"/>
                <a:cs typeface="Cavolini" panose="03000502040302020204" pitchFamily="66" charset="0"/>
              </a:rPr>
              <a:t>schreibe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ein</a:t>
            </a:r>
            <a:r>
              <a:rPr lang="en-GB" sz="2000" dirty="0">
                <a:latin typeface="Cavolini" panose="03000502040302020204" pitchFamily="66" charset="0"/>
                <a:cs typeface="Cavolini" panose="03000502040302020204" pitchFamily="66" charset="0"/>
              </a:rPr>
              <a:t> Buch, </a:t>
            </a:r>
            <a:r>
              <a:rPr lang="en-GB" sz="2000" dirty="0" err="1">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am Computer </a:t>
            </a:r>
            <a:r>
              <a:rPr lang="en-GB" sz="2000" dirty="0" err="1">
                <a:latin typeface="Cavolini" panose="03000502040302020204" pitchFamily="66" charset="0"/>
                <a:cs typeface="Cavolini" panose="03000502040302020204" pitchFamily="66" charset="0"/>
              </a:rPr>
              <a:t>oder</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zeichne</a:t>
            </a:r>
            <a:r>
              <a:rPr lang="en-GB" sz="2000" dirty="0">
                <a:latin typeface="Cavolini" panose="03000502040302020204" pitchFamily="66" charset="0"/>
                <a:cs typeface="Cavolini" panose="03000502040302020204" pitchFamily="66" charset="0"/>
              </a:rPr>
              <a:t>. </a:t>
            </a:r>
          </a:p>
          <a:p>
            <a:r>
              <a:rPr lang="de-DE" sz="2000" dirty="0">
                <a:latin typeface="Cavolini" panose="03000502040302020204" pitchFamily="66" charset="0"/>
                <a:cs typeface="Cavolini" panose="03000502040302020204" pitchFamily="66" charset="0"/>
              </a:rPr>
              <a:t>Ich singe oft ein Lied und höre jeden Tag Mark Forster. </a:t>
            </a:r>
          </a:p>
          <a:p>
            <a:r>
              <a:rPr lang="de-DE" sz="2000" dirty="0">
                <a:latin typeface="Cavolini" panose="03000502040302020204" pitchFamily="66" charset="0"/>
                <a:cs typeface="Cavolini" panose="03000502040302020204" pitchFamily="66" charset="0"/>
              </a:rPr>
              <a:t>Mark Forster ist mein Lieblingssänger. Ich liebe Mark Forster! </a:t>
            </a:r>
          </a:p>
          <a:p>
            <a:r>
              <a:rPr lang="en-GB" sz="2000" dirty="0">
                <a:latin typeface="Cavolini" panose="03000502040302020204" pitchFamily="66" charset="0"/>
                <a:cs typeface="Cavolini" panose="03000502040302020204" pitchFamily="66" charset="0"/>
              </a:rPr>
              <a:t>Ich </a:t>
            </a:r>
            <a:r>
              <a:rPr lang="en-GB" sz="2000" dirty="0" err="1">
                <a:latin typeface="Cavolini" panose="03000502040302020204" pitchFamily="66" charset="0"/>
                <a:cs typeface="Cavolini" panose="03000502040302020204" pitchFamily="66" charset="0"/>
              </a:rPr>
              <a:t>putze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nicht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aber</a:t>
            </a:r>
            <a:r>
              <a:rPr lang="en-GB" sz="2000" dirty="0">
                <a:latin typeface="Cavolini" panose="03000502040302020204" pitchFamily="66" charset="0"/>
                <a:cs typeface="Cavolini" panose="03000502040302020204" pitchFamily="66" charset="0"/>
              </a:rPr>
              <a:t> ich </a:t>
            </a:r>
            <a:r>
              <a:rPr lang="en-GB" sz="2000" dirty="0" err="1">
                <a:latin typeface="Cavolini" panose="03000502040302020204" pitchFamily="66" charset="0"/>
                <a:cs typeface="Cavolini" panose="03000502040302020204" pitchFamily="66" charset="0"/>
              </a:rPr>
              <a:t>arbeite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freiwillig</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im</a:t>
            </a:r>
            <a:r>
              <a:rPr lang="en-GB" sz="2000" dirty="0">
                <a:latin typeface="Cavolini" panose="03000502040302020204" pitchFamily="66" charset="0"/>
                <a:cs typeface="Cavolini" panose="03000502040302020204" pitchFamily="66" charset="0"/>
              </a:rPr>
              <a:t> Garten. </a:t>
            </a:r>
          </a:p>
          <a:p>
            <a:r>
              <a:rPr lang="en-GB" sz="2000" dirty="0">
                <a:latin typeface="Cavolini" panose="03000502040302020204" pitchFamily="66" charset="0"/>
                <a:cs typeface="Cavolini" panose="03000502040302020204" pitchFamily="66" charset="0"/>
              </a:rPr>
              <a:t>Ich </a:t>
            </a:r>
            <a:r>
              <a:rPr lang="en-GB" sz="2000" dirty="0" err="1">
                <a:latin typeface="Cavolini" panose="03000502040302020204" pitchFamily="66" charset="0"/>
                <a:cs typeface="Cavolini" panose="03000502040302020204" pitchFamily="66" charset="0"/>
              </a:rPr>
              <a:t>spiele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mit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Opa</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Fußball</a:t>
            </a:r>
            <a:r>
              <a:rPr lang="en-GB" sz="2000" dirty="0">
                <a:latin typeface="Cavolini" panose="03000502040302020204" pitchFamily="66" charset="0"/>
                <a:cs typeface="Cavolini" panose="03000502040302020204" pitchFamily="66" charset="0"/>
              </a:rPr>
              <a:t> und </a:t>
            </a:r>
            <a:r>
              <a:rPr lang="en-GB" sz="2000" dirty="0" err="1">
                <a:latin typeface="Cavolini" panose="03000502040302020204" pitchFamily="66" charset="0"/>
                <a:cs typeface="Cavolini" panose="03000502040302020204" pitchFamily="66" charset="0"/>
              </a:rPr>
              <a:t>zeige</a:t>
            </a:r>
            <a:r>
              <a:rPr lang="en-GB" sz="2000" dirty="0">
                <a:latin typeface="Cavolini" panose="03000502040302020204" pitchFamily="66" charset="0"/>
                <a:cs typeface="Cavolini" panose="03000502040302020204" pitchFamily="66" charset="0"/>
              </a:rPr>
              <a:t> Oma </a:t>
            </a:r>
            <a:r>
              <a:rPr lang="en-GB" sz="2000" dirty="0" err="1">
                <a:latin typeface="Cavolini" panose="03000502040302020204" pitchFamily="66" charset="0"/>
                <a:cs typeface="Cavolini" panose="03000502040302020204" pitchFamily="66" charset="0"/>
              </a:rPr>
              <a:t>Fotos</a:t>
            </a:r>
            <a:r>
              <a:rPr lang="en-GB" sz="2000" dirty="0">
                <a:latin typeface="Cavolini" panose="03000502040302020204" pitchFamily="66" charset="0"/>
                <a:cs typeface="Cavolini" panose="03000502040302020204" pitchFamily="66" charset="0"/>
              </a:rPr>
              <a:t>.  </a:t>
            </a:r>
          </a:p>
          <a:p>
            <a:r>
              <a:rPr lang="en-GB" sz="2000" dirty="0">
                <a:latin typeface="Cavolini" panose="03000502040302020204" pitchFamily="66" charset="0"/>
                <a:cs typeface="Cavolini" panose="03000502040302020204" pitchFamily="66" charset="0"/>
              </a:rPr>
              <a:t>Und … </a:t>
            </a:r>
            <a:r>
              <a:rPr lang="en-GB" sz="2000" dirty="0" err="1">
                <a:latin typeface="Cavolini" panose="03000502040302020204" pitchFamily="66" charset="0"/>
                <a:cs typeface="Cavolini" panose="03000502040302020204" pitchFamily="66" charset="0"/>
              </a:rPr>
              <a:t>ja</a:t>
            </a:r>
            <a:r>
              <a:rPr lang="en-GB" sz="2000" dirty="0">
                <a:latin typeface="Cavolini" panose="03000502040302020204" pitchFamily="66" charset="0"/>
                <a:cs typeface="Cavolini" panose="03000502040302020204" pitchFamily="66" charset="0"/>
              </a:rPr>
              <a:t>, das </a:t>
            </a:r>
            <a:r>
              <a:rPr lang="en-GB" sz="2000" dirty="0" err="1">
                <a:latin typeface="Cavolini" panose="03000502040302020204" pitchFamily="66" charset="0"/>
                <a:cs typeface="Cavolini" panose="03000502040302020204" pitchFamily="66" charset="0"/>
              </a:rPr>
              <a:t>ist</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meine</a:t>
            </a:r>
            <a:r>
              <a:rPr lang="en-GB" sz="2000" dirty="0">
                <a:latin typeface="Cavolini" panose="03000502040302020204" pitchFamily="66" charset="0"/>
                <a:cs typeface="Cavolini" panose="03000502040302020204" pitchFamily="66" charset="0"/>
              </a:rPr>
              <a:t> </a:t>
            </a:r>
            <a:r>
              <a:rPr lang="en-GB" sz="2000" dirty="0" err="1">
                <a:latin typeface="Cavolini" panose="03000502040302020204" pitchFamily="66" charset="0"/>
                <a:cs typeface="Cavolini" panose="03000502040302020204" pitchFamily="66" charset="0"/>
              </a:rPr>
              <a:t>Traumwoche</a:t>
            </a:r>
            <a:r>
              <a:rPr lang="en-GB" sz="2000" dirty="0">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sym typeface="Wingdings" panose="05000000000000000000" pitchFamily="2" charset="2"/>
              </a:rPr>
              <a:t> </a:t>
            </a:r>
          </a:p>
        </p:txBody>
      </p:sp>
      <p:sp>
        <p:nvSpPr>
          <p:cNvPr id="17" name="TextBox 16">
            <a:extLst>
              <a:ext uri="{FF2B5EF4-FFF2-40B4-BE49-F238E27FC236}">
                <a16:creationId xmlns:a16="http://schemas.microsoft.com/office/drawing/2014/main" id="{CBFE8283-641F-4EEA-99FC-272880C86C42}"/>
              </a:ext>
            </a:extLst>
          </p:cNvPr>
          <p:cNvSpPr txBox="1"/>
          <p:nvPr/>
        </p:nvSpPr>
        <p:spPr>
          <a:xfrm>
            <a:off x="6256627" y="1159297"/>
            <a:ext cx="5439044" cy="4401205"/>
          </a:xfrm>
          <a:prstGeom prst="rect">
            <a:avLst/>
          </a:prstGeom>
          <a:noFill/>
        </p:spPr>
        <p:txBody>
          <a:bodyPr wrap="square" rtlCol="0">
            <a:spAutoFit/>
          </a:bodyPr>
          <a:lstStyle/>
          <a:p>
            <a:r>
              <a:rPr lang="en-GB" sz="2000" dirty="0">
                <a:latin typeface="Cavolini" panose="03000502040302020204" pitchFamily="66" charset="0"/>
                <a:cs typeface="Cavolini" panose="03000502040302020204" pitchFamily="66" charset="0"/>
              </a:rPr>
              <a:t>Wolfgang does his homework, cooks and cleans the floor. </a:t>
            </a:r>
          </a:p>
          <a:p>
            <a:r>
              <a:rPr lang="en-GB" sz="2000" dirty="0">
                <a:latin typeface="Cavolini" panose="03000502040302020204" pitchFamily="66" charset="0"/>
                <a:cs typeface="Cavolini" panose="03000502040302020204" pitchFamily="66" charset="0"/>
              </a:rPr>
              <a:t>I write a book, play on the computer or draw. </a:t>
            </a:r>
          </a:p>
          <a:p>
            <a:r>
              <a:rPr lang="en-GB" sz="2000" dirty="0">
                <a:latin typeface="Cavolini" panose="03000502040302020204" pitchFamily="66" charset="0"/>
                <a:cs typeface="Cavolini" panose="03000502040302020204" pitchFamily="66" charset="0"/>
              </a:rPr>
              <a:t>I often sing a song and I listen to Mark Forster every day. </a:t>
            </a:r>
          </a:p>
          <a:p>
            <a:r>
              <a:rPr lang="en-GB" sz="2000" dirty="0">
                <a:latin typeface="Cavolini" panose="03000502040302020204" pitchFamily="66" charset="0"/>
                <a:cs typeface="Cavolini" panose="03000502040302020204" pitchFamily="66" charset="0"/>
              </a:rPr>
              <a:t>Mark Forster is my </a:t>
            </a:r>
          </a:p>
          <a:p>
            <a:r>
              <a:rPr lang="en-GB" sz="2000" dirty="0">
                <a:latin typeface="Cavolini" panose="03000502040302020204" pitchFamily="66" charset="0"/>
                <a:cs typeface="Cavolini" panose="03000502040302020204" pitchFamily="66" charset="0"/>
              </a:rPr>
              <a:t>favourite singer. I love Mark Forster! </a:t>
            </a:r>
          </a:p>
          <a:p>
            <a:endParaRPr lang="en-GB" sz="2000" dirty="0">
              <a:latin typeface="Cavolini" panose="03000502040302020204" pitchFamily="66" charset="0"/>
              <a:cs typeface="Cavolini" panose="03000502040302020204" pitchFamily="66" charset="0"/>
            </a:endParaRPr>
          </a:p>
          <a:p>
            <a:r>
              <a:rPr lang="en-GB" sz="2000" dirty="0">
                <a:latin typeface="Cavolini" panose="03000502040302020204" pitchFamily="66" charset="0"/>
                <a:cs typeface="Cavolini" panose="03000502040302020204" pitchFamily="66" charset="0"/>
              </a:rPr>
              <a:t>I don’t clean, but I work voluntarily in the garden. </a:t>
            </a:r>
          </a:p>
          <a:p>
            <a:r>
              <a:rPr lang="en-GB" sz="2000" dirty="0">
                <a:latin typeface="Cavolini" panose="03000502040302020204" pitchFamily="66" charset="0"/>
                <a:cs typeface="Cavolini" panose="03000502040302020204" pitchFamily="66" charset="0"/>
              </a:rPr>
              <a:t>I play football with </a:t>
            </a:r>
            <a:r>
              <a:rPr lang="en-GB" sz="2000" dirty="0" err="1">
                <a:latin typeface="Cavolini" panose="03000502040302020204" pitchFamily="66" charset="0"/>
                <a:cs typeface="Cavolini" panose="03000502040302020204" pitchFamily="66" charset="0"/>
              </a:rPr>
              <a:t>Opa</a:t>
            </a:r>
            <a:r>
              <a:rPr lang="en-GB" sz="2000" dirty="0">
                <a:latin typeface="Cavolini" panose="03000502040302020204" pitchFamily="66" charset="0"/>
                <a:cs typeface="Cavolini" panose="03000502040302020204" pitchFamily="66" charset="0"/>
              </a:rPr>
              <a:t> and show </a:t>
            </a:r>
            <a:r>
              <a:rPr lang="en-GB" sz="2000" dirty="0" err="1">
                <a:latin typeface="Cavolini" panose="03000502040302020204" pitchFamily="66" charset="0"/>
                <a:cs typeface="Cavolini" panose="03000502040302020204" pitchFamily="66" charset="0"/>
              </a:rPr>
              <a:t>Oma</a:t>
            </a:r>
            <a:r>
              <a:rPr lang="en-GB" sz="2000" dirty="0">
                <a:latin typeface="Cavolini" panose="03000502040302020204" pitchFamily="66" charset="0"/>
                <a:cs typeface="Cavolini" panose="03000502040302020204" pitchFamily="66" charset="0"/>
              </a:rPr>
              <a:t> photos.</a:t>
            </a:r>
          </a:p>
          <a:p>
            <a:r>
              <a:rPr lang="en-GB" sz="2000" dirty="0">
                <a:latin typeface="Cavolini" panose="03000502040302020204" pitchFamily="66" charset="0"/>
                <a:cs typeface="Cavolini" panose="03000502040302020204" pitchFamily="66" charset="0"/>
              </a:rPr>
              <a:t>And … yes, that’s my dream week </a:t>
            </a:r>
            <a:r>
              <a:rPr lang="en-GB" sz="2000" dirty="0">
                <a:latin typeface="Cavolini" panose="03000502040302020204" pitchFamily="66" charset="0"/>
                <a:cs typeface="Cavolini" panose="03000502040302020204" pitchFamily="66" charset="0"/>
                <a:sym typeface="Wingdings" panose="05000000000000000000" pitchFamily="2" charset="2"/>
              </a:rPr>
              <a:t> </a:t>
            </a:r>
          </a:p>
        </p:txBody>
      </p:sp>
      <p:sp>
        <p:nvSpPr>
          <p:cNvPr id="20" name="TextBox 19"/>
          <p:cNvSpPr txBox="1"/>
          <p:nvPr/>
        </p:nvSpPr>
        <p:spPr>
          <a:xfrm>
            <a:off x="6254698" y="1111108"/>
            <a:ext cx="5309773" cy="637336"/>
          </a:xfrm>
          <a:prstGeom prst="rect">
            <a:avLst/>
          </a:prstGeom>
          <a:solidFill>
            <a:schemeClr val="bg2"/>
          </a:solidFill>
        </p:spPr>
        <p:txBody>
          <a:bodyPr wrap="square" rtlCol="0">
            <a:spAutoFit/>
          </a:bodyPr>
          <a:lstStyle/>
          <a:p>
            <a:endParaRPr lang="en-GB" sz="2000" dirty="0">
              <a:latin typeface="Cavolini" panose="03000502040302020204" pitchFamily="66" charset="0"/>
              <a:cs typeface="Cavolini" panose="03000502040302020204" pitchFamily="66" charset="0"/>
            </a:endParaRPr>
          </a:p>
        </p:txBody>
      </p:sp>
      <p:sp>
        <p:nvSpPr>
          <p:cNvPr id="4" name="Rectangle 3">
            <a:extLst>
              <a:ext uri="{FF2B5EF4-FFF2-40B4-BE49-F238E27FC236}">
                <a16:creationId xmlns:a16="http://schemas.microsoft.com/office/drawing/2014/main" id="{FE48618B-BD73-4719-BDA2-BDC03522EE74}"/>
              </a:ext>
            </a:extLst>
          </p:cNvPr>
          <p:cNvSpPr/>
          <p:nvPr/>
        </p:nvSpPr>
        <p:spPr>
          <a:xfrm>
            <a:off x="6297587" y="1748444"/>
            <a:ext cx="5223994" cy="6373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8B76876-A2A5-4943-A3BF-9C710DDC72E6}"/>
              </a:ext>
            </a:extLst>
          </p:cNvPr>
          <p:cNvSpPr/>
          <p:nvPr/>
        </p:nvSpPr>
        <p:spPr>
          <a:xfrm>
            <a:off x="6340477" y="2421405"/>
            <a:ext cx="5223994" cy="6182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90359B7-0596-43F3-BE58-91B0E5C2530C}"/>
              </a:ext>
            </a:extLst>
          </p:cNvPr>
          <p:cNvSpPr/>
          <p:nvPr/>
        </p:nvSpPr>
        <p:spPr>
          <a:xfrm>
            <a:off x="6340477" y="3058741"/>
            <a:ext cx="5223994" cy="5845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7D49C84-9334-4A8E-84E7-8857B6959A41}"/>
              </a:ext>
            </a:extLst>
          </p:cNvPr>
          <p:cNvSpPr/>
          <p:nvPr/>
        </p:nvSpPr>
        <p:spPr>
          <a:xfrm>
            <a:off x="6364152" y="3922661"/>
            <a:ext cx="5223994" cy="6373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90CC888-DF2B-4C73-A9E0-F85DB3FCA902}"/>
              </a:ext>
            </a:extLst>
          </p:cNvPr>
          <p:cNvSpPr/>
          <p:nvPr/>
        </p:nvSpPr>
        <p:spPr>
          <a:xfrm>
            <a:off x="6340477" y="4595148"/>
            <a:ext cx="5223994" cy="545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8CE6DE4-0E87-4022-85A9-DF77725C428C}"/>
              </a:ext>
            </a:extLst>
          </p:cNvPr>
          <p:cNvSpPr/>
          <p:nvPr/>
        </p:nvSpPr>
        <p:spPr>
          <a:xfrm>
            <a:off x="6297587" y="5204898"/>
            <a:ext cx="5223994" cy="538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76771400-928C-4F68-81FD-9E2AF53943EE}"/>
              </a:ext>
            </a:extLst>
          </p:cNvPr>
          <p:cNvGrpSpPr/>
          <p:nvPr/>
        </p:nvGrpSpPr>
        <p:grpSpPr>
          <a:xfrm>
            <a:off x="11022963" y="4056616"/>
            <a:ext cx="1320842" cy="2329999"/>
            <a:chOff x="10566967" y="3251313"/>
            <a:chExt cx="1522338" cy="2895609"/>
          </a:xfrm>
        </p:grpSpPr>
        <p:sp>
          <p:nvSpPr>
            <p:cNvPr id="24" name="Cloud Callout 15">
              <a:extLst>
                <a:ext uri="{FF2B5EF4-FFF2-40B4-BE49-F238E27FC236}">
                  <a16:creationId xmlns:a16="http://schemas.microsoft.com/office/drawing/2014/main" id="{27A8EC15-2107-44FC-88CE-1A2F43E12DD0}"/>
                </a:ext>
              </a:extLst>
            </p:cNvPr>
            <p:cNvSpPr/>
            <p:nvPr/>
          </p:nvSpPr>
          <p:spPr>
            <a:xfrm>
              <a:off x="10832123" y="3251313"/>
              <a:ext cx="1257182" cy="967154"/>
            </a:xfrm>
            <a:prstGeom prst="cloudCallout">
              <a:avLst>
                <a:gd name="adj1" fmla="val 148"/>
                <a:gd name="adj2" fmla="val 71591"/>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Cavolini" panose="03000502040302020204" pitchFamily="66" charset="0"/>
                <a:cs typeface="Cavolini" panose="03000502040302020204" pitchFamily="66" charset="0"/>
              </a:endParaRPr>
            </a:p>
          </p:txBody>
        </p:sp>
        <p:pic>
          <p:nvPicPr>
            <p:cNvPr id="25" name="Picture 24">
              <a:extLst>
                <a:ext uri="{FF2B5EF4-FFF2-40B4-BE49-F238E27FC236}">
                  <a16:creationId xmlns:a16="http://schemas.microsoft.com/office/drawing/2014/main" id="{EB47560D-ACEF-4FF5-931E-684E6362B211}"/>
                </a:ext>
              </a:extLst>
            </p:cNvPr>
            <p:cNvPicPr>
              <a:picLocks noChangeAspect="1"/>
            </p:cNvPicPr>
            <p:nvPr/>
          </p:nvPicPr>
          <p:blipFill>
            <a:blip r:embed="rId4"/>
            <a:stretch>
              <a:fillRect/>
            </a:stretch>
          </p:blipFill>
          <p:spPr>
            <a:xfrm>
              <a:off x="10566967" y="4595584"/>
              <a:ext cx="1522338" cy="1551338"/>
            </a:xfrm>
            <a:prstGeom prst="rect">
              <a:avLst/>
            </a:prstGeom>
          </p:spPr>
        </p:pic>
      </p:grpSp>
    </p:spTree>
    <p:extLst>
      <p:ext uri="{BB962C8B-B14F-4D97-AF65-F5344CB8AC3E}">
        <p14:creationId xmlns:p14="http://schemas.microsoft.com/office/powerpoint/2010/main" val="288289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26" grpId="0" animBg="1"/>
      <p:bldP spid="27" grpId="0" animBg="1"/>
      <p:bldP spid="28"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5149" y="1971779"/>
            <a:ext cx="9978012" cy="830997"/>
          </a:xfrm>
          <a:prstGeom prst="rect">
            <a:avLst/>
          </a:prstGeom>
          <a:noFill/>
        </p:spPr>
        <p:txBody>
          <a:bodyPr wrap="square" rtlCol="0">
            <a:spAutoFit/>
          </a:bodyPr>
          <a:lstStyle/>
          <a:p>
            <a:r>
              <a:rPr lang="en-GB" sz="2400" u="sng">
                <a:hlinkClick r:id="rId3"/>
              </a:rPr>
              <a:t>Audio file</a:t>
            </a:r>
            <a:r>
              <a:rPr lang="en-GB" sz="2400" dirty="0"/>
              <a:t> </a:t>
            </a:r>
            <a:br>
              <a:rPr lang="en-GB" sz="2400" dirty="0">
                <a:solidFill>
                  <a:srgbClr val="115076"/>
                </a:solidFill>
                <a:latin typeface="Century Gothic" panose="020B0502020202020204" pitchFamily="34" charset="0"/>
              </a:rPr>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latin typeface="Century Gothic" panose="020B0502020202020204" pitchFamily="34" charset="0"/>
              </a:rPr>
              <a:t>In addition, revisit:  	</a:t>
            </a:r>
            <a:r>
              <a:rPr lang="en-GB" sz="2000" dirty="0">
                <a:latin typeface="Century Gothic" panose="020B0502020202020204" pitchFamily="34" charset="0"/>
              </a:rPr>
              <a:t>Term 1.2 Week 2</a:t>
            </a:r>
            <a:br>
              <a:rPr lang="en-GB" sz="2000" dirty="0">
                <a:latin typeface="Century Gothic" panose="020B0502020202020204" pitchFamily="34" charset="0"/>
              </a:rPr>
            </a:br>
            <a:r>
              <a:rPr lang="en-GB" sz="2000" dirty="0">
                <a:latin typeface="Century Gothic" panose="020B0502020202020204" pitchFamily="34" charset="0"/>
              </a:rPr>
              <a:t>			Term 1.1 Week 3</a:t>
            </a:r>
            <a:r>
              <a:rPr lang="en-GB" sz="2000" b="1" dirty="0">
                <a:latin typeface="Century Gothic" panose="020B0502020202020204" pitchFamily="34" charset="0"/>
              </a:rPr>
              <a:t>	</a:t>
            </a:r>
            <a:endParaRPr lang="en-GB" dirty="0"/>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3250524" cy="647577"/>
          </a:xfrm>
        </p:spPr>
        <p:txBody>
          <a:bodyPr>
            <a:normAutofit/>
          </a:bodyPr>
          <a:lstStyle/>
          <a:p>
            <a:r>
              <a:rPr lang="en-GB" sz="2800" b="1" dirty="0" err="1">
                <a:solidFill>
                  <a:schemeClr val="bg1"/>
                </a:solidFill>
              </a:rPr>
              <a:t>Hausaufgaben</a:t>
            </a:r>
            <a:endParaRPr lang="en-GB" sz="28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a:t>
            </a:r>
            <a:r>
              <a:rPr lang="en-GB" sz="2800" b="1" dirty="0">
                <a:latin typeface="Century Gothic" panose="020B0502020202020204" pitchFamily="34" charset="0"/>
                <a:ea typeface="Calibri" panose="020F0502020204030204" pitchFamily="34" charset="0"/>
                <a:cs typeface="Calibri" panose="020F0502020204030204" pitchFamily="34" charset="0"/>
              </a:rPr>
              <a:t>Term 1.2, Week 5)</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3849829"/>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5" name="Picture 4" descr="A blue cartoon face with orange headphones&#10;&#10;Description automatically generated">
            <a:extLst>
              <a:ext uri="{FF2B5EF4-FFF2-40B4-BE49-F238E27FC236}">
                <a16:creationId xmlns:a16="http://schemas.microsoft.com/office/drawing/2014/main" id="{529A2F16-81DC-4379-9175-98993452D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7252" y="68661"/>
            <a:ext cx="1143160" cy="1286054"/>
          </a:xfrm>
          <a:prstGeom prst="rect">
            <a:avLst/>
          </a:prstGeom>
        </p:spPr>
      </p:pic>
    </p:spTree>
    <p:extLst>
      <p:ext uri="{BB962C8B-B14F-4D97-AF65-F5344CB8AC3E}">
        <p14:creationId xmlns:p14="http://schemas.microsoft.com/office/powerpoint/2010/main" val="3746003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chemeClr val="tx1"/>
                </a:solidFill>
                <a:ea typeface="+mn-ea"/>
                <a:cs typeface="+mn-cs"/>
              </a:rPr>
              <a:t>lesen</a:t>
            </a:r>
            <a:endParaRPr lang="en-GB" dirty="0">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read | reading]</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liest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[reads | is reading]</a:t>
            </a:r>
          </a:p>
        </p:txBody>
      </p:sp>
      <p:pic>
        <p:nvPicPr>
          <p:cNvPr id="6" name="Picture 5" descr="Cartoon of a person reading a newspaper&#10;&#10;Description automatically generated">
            <a:extLst>
              <a:ext uri="{FF2B5EF4-FFF2-40B4-BE49-F238E27FC236}">
                <a16:creationId xmlns:a16="http://schemas.microsoft.com/office/drawing/2014/main" id="{D996457D-B6AE-4A4D-8B83-20D2C6B3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9508" y="215119"/>
            <a:ext cx="1705558" cy="1823910"/>
          </a:xfrm>
          <a:prstGeom prst="rect">
            <a:avLst/>
          </a:prstGeom>
        </p:spPr>
      </p:pic>
    </p:spTree>
    <p:extLst>
      <p:ext uri="{BB962C8B-B14F-4D97-AF65-F5344CB8AC3E}">
        <p14:creationId xmlns:p14="http://schemas.microsoft.com/office/powerpoint/2010/main" val="27153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lies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chemeClr val="tx1"/>
                </a:solidFill>
              </a:rPr>
              <a:t>lesen</a:t>
            </a:r>
            <a:endParaRPr lang="en-GB" dirty="0">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read | reading]</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liest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[reads | is reading]</a:t>
            </a:r>
          </a:p>
        </p:txBody>
      </p:sp>
    </p:spTree>
    <p:extLst>
      <p:ext uri="{BB962C8B-B14F-4D97-AF65-F5344CB8AC3E}">
        <p14:creationId xmlns:p14="http://schemas.microsoft.com/office/powerpoint/2010/main" val="36328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lies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chemeClr val="tx1"/>
                </a:solidFill>
              </a:rPr>
              <a:t>liest</a:t>
            </a:r>
            <a:endParaRPr lang="en-GB" sz="11500" dirty="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[reads | is reading]</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Sie </a:t>
            </a:r>
            <a:r>
              <a:rPr kumimoji="0" lang="en-GB" sz="60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liest</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reads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reading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book.]</a:t>
            </a:r>
          </a:p>
        </p:txBody>
      </p:sp>
    </p:spTree>
    <p:extLst>
      <p:ext uri="{BB962C8B-B14F-4D97-AF65-F5344CB8AC3E}">
        <p14:creationId xmlns:p14="http://schemas.microsoft.com/office/powerpoint/2010/main" val="81696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i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ie liest ein Bu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a:solidFill>
            <a:schemeClr val="bg2"/>
          </a:solidFill>
        </p:spPr>
        <p:txBody>
          <a:bodyPr>
            <a:noAutofit/>
          </a:bodyPr>
          <a:lstStyle/>
          <a:p>
            <a:pPr algn="ctr"/>
            <a:r>
              <a:rPr lang="en-GB" sz="11500" b="1" dirty="0" err="1">
                <a:solidFill>
                  <a:schemeClr val="tx1"/>
                </a:solidFill>
              </a:rPr>
              <a:t>liest</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[reads | is reading]</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832614" y="4064754"/>
            <a:ext cx="7189565"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Sie ____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481455" y="3980894"/>
            <a:ext cx="161454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liest</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a typeface="+mn-ea"/>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reads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reading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book.]</a:t>
            </a:r>
          </a:p>
        </p:txBody>
      </p:sp>
    </p:spTree>
    <p:extLst>
      <p:ext uri="{BB962C8B-B14F-4D97-AF65-F5344CB8AC3E}">
        <p14:creationId xmlns:p14="http://schemas.microsoft.com/office/powerpoint/2010/main" val="32429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i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Sie liest ein Buch.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P spid="8" grpId="0" animBg="1"/>
      <p:bldP spid="10"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a:solidFill>
            <a:schemeClr val="bg2"/>
          </a:solidFill>
        </p:spPr>
        <p:txBody>
          <a:bodyPr>
            <a:normAutofit fontScale="90000"/>
          </a:bodyPr>
          <a:lstStyle/>
          <a:p>
            <a:pPr algn="ctr"/>
            <a:r>
              <a:rPr lang="en-GB" sz="12800" b="1" dirty="0" err="1">
                <a:solidFill>
                  <a:schemeClr val="tx1"/>
                </a:solidFill>
              </a:rPr>
              <a:t>lesen</a:t>
            </a:r>
            <a:endParaRPr lang="en-GB" dirty="0">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read | reading]</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Sie kann ein Buch </a:t>
            </a: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lesen</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3671217" y="4996800"/>
            <a:ext cx="484956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can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read</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 book.]</a:t>
            </a:r>
          </a:p>
        </p:txBody>
      </p:sp>
    </p:spTree>
    <p:extLst>
      <p:ext uri="{BB962C8B-B14F-4D97-AF65-F5344CB8AC3E}">
        <p14:creationId xmlns:p14="http://schemas.microsoft.com/office/powerpoint/2010/main" val="37501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ie kann ein Buch les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chemeClr val="tx1"/>
                </a:solidFill>
              </a:rPr>
              <a:t>lesen</a:t>
            </a:r>
            <a:endParaRPr lang="en-GB" sz="11500" dirty="0">
              <a:solidFill>
                <a:schemeClr val="tx1"/>
              </a:solidFill>
            </a:endParaRPr>
          </a:p>
        </p:txBody>
      </p:sp>
      <p:sp>
        <p:nvSpPr>
          <p:cNvPr id="4" name="TextBox 3"/>
          <p:cNvSpPr txBox="1"/>
          <p:nvPr/>
        </p:nvSpPr>
        <p:spPr>
          <a:xfrm>
            <a:off x="3462566" y="2167200"/>
            <a:ext cx="53510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read | reading]</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Sie kann ein Buch </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______.</a:t>
            </a:r>
          </a:p>
        </p:txBody>
      </p:sp>
      <p:sp>
        <p:nvSpPr>
          <p:cNvPr id="10" name="Rectangle 9">
            <a:extLst>
              <a:ext uri="{FF2B5EF4-FFF2-40B4-BE49-F238E27FC236}">
                <a16:creationId xmlns:a16="http://schemas.microsoft.com/office/drawing/2014/main" id="{3095B070-9F18-1047-AD42-62F8B79E04A2}"/>
              </a:ext>
            </a:extLst>
          </p:cNvPr>
          <p:cNvSpPr/>
          <p:nvPr/>
        </p:nvSpPr>
        <p:spPr>
          <a:xfrm>
            <a:off x="8294923" y="4040178"/>
            <a:ext cx="215315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lesen</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a typeface="+mn-ea"/>
            </a:endParaRPr>
          </a:p>
        </p:txBody>
      </p:sp>
      <p:sp>
        <p:nvSpPr>
          <p:cNvPr id="7" name="TextBox 6"/>
          <p:cNvSpPr txBox="1"/>
          <p:nvPr/>
        </p:nvSpPr>
        <p:spPr>
          <a:xfrm>
            <a:off x="3738313" y="4996800"/>
            <a:ext cx="479959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can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read</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 book.]</a:t>
            </a:r>
          </a:p>
        </p:txBody>
      </p:sp>
    </p:spTree>
    <p:extLst>
      <p:ext uri="{BB962C8B-B14F-4D97-AF65-F5344CB8AC3E}">
        <p14:creationId xmlns:p14="http://schemas.microsoft.com/office/powerpoint/2010/main" val="40444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Sie kann ein Buch les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955</TotalTime>
  <Words>7147</Words>
  <Application>Microsoft Office PowerPoint</Application>
  <PresentationFormat>Widescreen</PresentationFormat>
  <Paragraphs>863</Paragraphs>
  <Slides>36</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Cavolini</vt:lpstr>
      <vt:lpstr>Century Gothic</vt:lpstr>
      <vt:lpstr>Wingdings</vt:lpstr>
      <vt:lpstr>NCELP_German_2022</vt:lpstr>
      <vt:lpstr>Bitmap Image</vt:lpstr>
      <vt:lpstr>PowerPoint Presentation</vt:lpstr>
      <vt:lpstr>Vokabeln </vt:lpstr>
      <vt:lpstr>Du bist dran! </vt:lpstr>
      <vt:lpstr>lesen</vt:lpstr>
      <vt:lpstr>lesen</vt:lpstr>
      <vt:lpstr>liest</vt:lpstr>
      <vt:lpstr>liest</vt:lpstr>
      <vt:lpstr>lesen</vt:lpstr>
      <vt:lpstr>lesen</vt:lpstr>
      <vt:lpstr>Order of words in a sentence </vt:lpstr>
      <vt:lpstr>Order of words in a sentence </vt:lpstr>
      <vt:lpstr>Sätze bauen (building sentences)</vt:lpstr>
      <vt:lpstr>Sätze bauen (building sentences)</vt:lpstr>
      <vt:lpstr>Order of words in a question </vt:lpstr>
      <vt:lpstr>Sätze bauen (building sentences)</vt:lpstr>
      <vt:lpstr>Sätze bauen (building sentences)</vt:lpstr>
      <vt:lpstr>Am Telefon (1/2)</vt:lpstr>
      <vt:lpstr>Antworten</vt:lpstr>
      <vt:lpstr>Am Telefon </vt:lpstr>
      <vt:lpstr>PowerPoint Presentation</vt:lpstr>
      <vt:lpstr>Soft or hard [ch]?</vt:lpstr>
      <vt:lpstr>Soft or hard [ch]? </vt:lpstr>
      <vt:lpstr>Vokabeln</vt:lpstr>
      <vt:lpstr>Vokabeln </vt:lpstr>
      <vt:lpstr>sprechen</vt:lpstr>
      <vt:lpstr>sprechen</vt:lpstr>
      <vt:lpstr>spricht</vt:lpstr>
      <vt:lpstr>sprechen</vt:lpstr>
      <vt:lpstr>spricht</vt:lpstr>
      <vt:lpstr>sprechen</vt:lpstr>
      <vt:lpstr>Verben</vt:lpstr>
      <vt:lpstr>Mias Tagebuch </vt:lpstr>
      <vt:lpstr>Wörterbucharbeit  </vt:lpstr>
      <vt:lpstr>Eine Antwort (1/2)</vt:lpstr>
      <vt:lpstr>Eine Antwort (2/2)</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38</cp:revision>
  <dcterms:created xsi:type="dcterms:W3CDTF">2023-08-19T17:23:21Z</dcterms:created>
  <dcterms:modified xsi:type="dcterms:W3CDTF">2023-09-06T07:42:33Z</dcterms:modified>
</cp:coreProperties>
</file>