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810" r:id="rId2"/>
    <p:sldId id="610" r:id="rId3"/>
    <p:sldId id="613" r:id="rId4"/>
    <p:sldId id="614" r:id="rId5"/>
    <p:sldId id="615" r:id="rId6"/>
    <p:sldId id="616" r:id="rId7"/>
    <p:sldId id="619" r:id="rId8"/>
    <p:sldId id="620" r:id="rId9"/>
    <p:sldId id="621" r:id="rId10"/>
    <p:sldId id="422" r:id="rId11"/>
    <p:sldId id="301" r:id="rId12"/>
    <p:sldId id="813" r:id="rId13"/>
    <p:sldId id="814" r:id="rId14"/>
    <p:sldId id="815" r:id="rId15"/>
    <p:sldId id="816" r:id="rId16"/>
    <p:sldId id="817" r:id="rId17"/>
    <p:sldId id="818" r:id="rId18"/>
    <p:sldId id="819" r:id="rId19"/>
    <p:sldId id="820" r:id="rId20"/>
    <p:sldId id="821" r:id="rId21"/>
    <p:sldId id="822" r:id="rId22"/>
    <p:sldId id="364" r:id="rId23"/>
    <p:sldId id="365" r:id="rId24"/>
    <p:sldId id="366" r:id="rId25"/>
    <p:sldId id="367" r:id="rId26"/>
    <p:sldId id="368" r:id="rId27"/>
    <p:sldId id="369" r:id="rId28"/>
    <p:sldId id="384" r:id="rId29"/>
    <p:sldId id="385" r:id="rId30"/>
    <p:sldId id="386" r:id="rId31"/>
    <p:sldId id="387" r:id="rId32"/>
    <p:sldId id="388" r:id="rId33"/>
    <p:sldId id="823" r:id="rId34"/>
    <p:sldId id="296" r:id="rId35"/>
    <p:sldId id="812" r:id="rId36"/>
    <p:sldId id="394" r:id="rId37"/>
    <p:sldId id="395" r:id="rId38"/>
    <p:sldId id="396" r:id="rId39"/>
    <p:sldId id="398" r:id="rId40"/>
    <p:sldId id="399" r:id="rId41"/>
    <p:sldId id="400" r:id="rId42"/>
    <p:sldId id="401" r:id="rId43"/>
    <p:sldId id="402" r:id="rId44"/>
    <p:sldId id="403" r:id="rId45"/>
    <p:sldId id="404" r:id="rId46"/>
    <p:sldId id="4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6287" autoAdjust="0"/>
  </p:normalViewPr>
  <p:slideViewPr>
    <p:cSldViewPr snapToGrid="0">
      <p:cViewPr varScale="1">
        <p:scale>
          <a:sx n="60" d="100"/>
          <a:sy n="60" d="100"/>
        </p:scale>
        <p:origin x="2358" y="66"/>
      </p:cViewPr>
      <p:guideLst/>
    </p:cSldViewPr>
  </p:slideViewPr>
  <p:notesTextViewPr>
    <p:cViewPr>
      <p:scale>
        <a:sx n="1" d="1"/>
        <a:sy n="1" d="1"/>
      </p:scale>
      <p:origin x="0" y="0"/>
    </p:cViewPr>
  </p:notesTextViewPr>
  <p:sorterViewPr>
    <p:cViewPr>
      <p:scale>
        <a:sx n="100" d="100"/>
        <a:sy n="100" d="100"/>
      </p:scale>
      <p:origin x="0" y="-73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4AB7A-4D68-4526-8992-4159F6A75E0D}"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D1816-65C2-4FAF-99E1-257895E6ABFA}" type="slidenum">
              <a:rPr lang="en-GB" smtClean="0"/>
              <a:t>‹#›</a:t>
            </a:fld>
            <a:endParaRPr lang="en-GB"/>
          </a:p>
        </p:txBody>
      </p:sp>
    </p:spTree>
    <p:extLst>
      <p:ext uri="{BB962C8B-B14F-4D97-AF65-F5344CB8AC3E}">
        <p14:creationId xmlns:p14="http://schemas.microsoft.com/office/powerpoint/2010/main" val="182413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(previously noted)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does not have </a:t>
            </a:r>
            <a:r>
              <a:rPr lang="en-GB" sz="1200" b="1" u="sng" baseline="0" dirty="0"/>
              <a:t>Tafel, Heft</a:t>
            </a:r>
            <a:r>
              <a:rPr lang="en-GB" sz="1200" b="1" u="none" baseline="0" dirty="0"/>
              <a:t>.</a:t>
            </a:r>
            <a:br>
              <a:rPr lang="en-GB" sz="1200" b="1" u="none" baseline="0" dirty="0"/>
            </a:br>
            <a:r>
              <a:rPr lang="en-GB" sz="1200" b="1" u="none" baseline="0" dirty="0"/>
              <a:t>ii) Edexcel does not have </a:t>
            </a:r>
            <a:r>
              <a:rPr lang="en-GB" sz="1200" b="1" u="sng" baseline="0" dirty="0"/>
              <a:t>Tafel, </a:t>
            </a:r>
            <a:r>
              <a:rPr lang="en-GB" sz="1200" b="1" u="sng" baseline="0" dirty="0" err="1"/>
              <a:t>Tschüss</a:t>
            </a:r>
            <a:r>
              <a:rPr lang="en-GB" sz="1200" b="1" u="sng" baseline="0" dirty="0"/>
              <a:t>.</a:t>
            </a:r>
            <a:br>
              <a:rPr lang="en-GB" sz="1200" b="1" baseline="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 long and short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1</a:t>
            </a:r>
            <a:r>
              <a:rPr lang="en-GB" sz="1200" b="0" baseline="30000" dirty="0"/>
              <a:t>st</a:t>
            </a:r>
            <a:r>
              <a:rPr lang="en-GB" sz="1200" b="0" baseline="0" dirty="0"/>
              <a:t> </a:t>
            </a:r>
            <a:r>
              <a:rPr lang="en-GB" sz="1200" b="0" dirty="0"/>
              <a:t>person singular (juxtaposed with 2nd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gehen [66] hören [146] tanzen [1497] kaum [272] manchmal [382] nie [186]  oft [223] sehr [81] einmal die Woche [n/a] jeden Tag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baseline="0"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 hard [</a:t>
            </a:r>
            <a:r>
              <a:rPr lang="en-GB" sz="1200" b="1" strike="noStrike" spc="-1" dirty="0" err="1">
                <a:solidFill>
                  <a:srgbClr val="000000"/>
                </a:solidFill>
                <a:latin typeface="+mn-lt"/>
                <a:ea typeface="Calibri"/>
              </a:rPr>
              <a:t>ch</a:t>
            </a:r>
            <a:r>
              <a:rPr lang="en-GB" sz="1200" b="0" strike="noStrike" spc="-1" dirty="0">
                <a:solidFill>
                  <a:srgbClr val="000000"/>
                </a:solidFill>
                <a:latin typeface="+mn-lt"/>
                <a:ea typeface="Calibri"/>
              </a:rPr>
              <a:t>] in the listening modality.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sound button to play recording for item 1. Pupils decide whether it is soft or hard [</a:t>
            </a:r>
            <a:r>
              <a:rPr lang="en-GB" dirty="0" err="1"/>
              <a:t>ch</a:t>
            </a:r>
            <a:r>
              <a:rPr lang="en-GB" dirty="0"/>
              <a:t>] and point left for soft and right for hard [</a:t>
            </a:r>
            <a:r>
              <a:rPr lang="en-GB" dirty="0" err="1"/>
              <a:t>ch</a:t>
            </a:r>
            <a:r>
              <a:rPr lang="en-GB" dirty="0"/>
              <a:t>].</a:t>
            </a:r>
          </a:p>
          <a:p>
            <a:r>
              <a:rPr lang="en-GB" dirty="0"/>
              <a:t>2. Click for answer tick, then for written version, then for picture.</a:t>
            </a:r>
          </a:p>
          <a:p>
            <a:r>
              <a:rPr lang="en-GB" dirty="0"/>
              <a:t>3. Continue for items 2-6.</a:t>
            </a:r>
          </a:p>
          <a:p>
            <a:r>
              <a:rPr lang="en-GB" dirty="0"/>
              <a:t>4. Click to correct and reveal the German written words and their English meanings.</a:t>
            </a:r>
          </a:p>
          <a:p>
            <a:r>
              <a:rPr lang="en-GB" dirty="0"/>
              <a:t>5. Click to bring up the information about Germany’s and England’s national tree.</a:t>
            </a:r>
          </a:p>
          <a:p>
            <a:endParaRPr lang="en-GB" dirty="0"/>
          </a:p>
          <a:p>
            <a:r>
              <a:rPr lang="en-GB" b="1" dirty="0"/>
              <a:t>Transcript:</a:t>
            </a:r>
          </a:p>
          <a:p>
            <a:pPr marL="228600" indent="-228600">
              <a:buAutoNum type="arabicPeriod"/>
            </a:pPr>
            <a:r>
              <a:rPr lang="en-GB" b="0" dirty="0" err="1"/>
              <a:t>lachen</a:t>
            </a:r>
            <a:endParaRPr lang="en-GB" b="0" dirty="0"/>
          </a:p>
          <a:p>
            <a:pPr marL="228600" indent="-228600">
              <a:buAutoNum type="arabicPeriod"/>
            </a:pPr>
            <a:r>
              <a:rPr lang="en-GB" b="0" dirty="0" err="1"/>
              <a:t>einfach</a:t>
            </a:r>
            <a:endParaRPr lang="en-GB" b="0" dirty="0"/>
          </a:p>
          <a:p>
            <a:pPr marL="228600" indent="-228600">
              <a:buAutoNum type="arabicPeriod"/>
            </a:pPr>
            <a:r>
              <a:rPr lang="en-GB" b="0" dirty="0"/>
              <a:t>Milch</a:t>
            </a:r>
          </a:p>
          <a:p>
            <a:pPr marL="228600" indent="-228600">
              <a:buAutoNum type="arabicPeriod"/>
            </a:pPr>
            <a:r>
              <a:rPr lang="en-GB" b="0" dirty="0" err="1"/>
              <a:t>suchen</a:t>
            </a:r>
            <a:endParaRPr lang="en-GB" b="0" dirty="0"/>
          </a:p>
          <a:p>
            <a:pPr marL="228600" indent="-228600">
              <a:buAutoNum type="arabicPeriod"/>
            </a:pPr>
            <a:r>
              <a:rPr lang="en-GB" b="0" dirty="0" err="1"/>
              <a:t>sechzehn</a:t>
            </a:r>
            <a:endParaRPr lang="en-GB" b="0" dirty="0"/>
          </a:p>
          <a:p>
            <a:pPr marL="228600" indent="-228600">
              <a:buAutoNum type="arabicPeriod"/>
            </a:pPr>
            <a:r>
              <a:rPr lang="en-GB" b="0" dirty="0" err="1"/>
              <a:t>Eiche</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with the exceptions of </a:t>
            </a:r>
            <a:r>
              <a:rPr lang="en-GB" b="1" dirty="0" err="1"/>
              <a:t>Eiche</a:t>
            </a:r>
            <a:r>
              <a:rPr lang="en-GB" b="0" dirty="0"/>
              <a:t>, all of these words are on all three GCSE lists.</a:t>
            </a:r>
            <a:endParaRPr lang="en-GB" b="1"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the SSC [</a:t>
            </a:r>
            <a:r>
              <a:rPr lang="en-GB" b="0" dirty="0" err="1"/>
              <a:t>ch</a:t>
            </a:r>
            <a:r>
              <a:rPr lang="en-GB" b="0" dirty="0"/>
              <a:t>] in a </a:t>
            </a:r>
            <a:r>
              <a:rPr lang="en-GB" b="0" dirty="0" err="1"/>
              <a:t>pairwork</a:t>
            </a:r>
            <a:r>
              <a:rPr lang="en-GB" b="0" dirty="0"/>
              <a:t> read aloud and listening task.</a:t>
            </a:r>
          </a:p>
          <a:p>
            <a:br>
              <a:rPr lang="en-GB" dirty="0"/>
            </a:br>
            <a:r>
              <a:rPr lang="en-GB" b="1" dirty="0"/>
              <a:t>Procedure:</a:t>
            </a:r>
            <a:br>
              <a:rPr lang="en-GB" dirty="0"/>
            </a:br>
            <a:r>
              <a:rPr lang="en-GB" dirty="0"/>
              <a:t>1. Pupils work in pairs. Pupil A picks five words from the board, jotting them down, without showing Pupil B. </a:t>
            </a:r>
          </a:p>
          <a:p>
            <a:r>
              <a:rPr lang="en-GB" dirty="0"/>
              <a:t>2. Pupil B has to name the correct five words, by saying each one until s/he has found all five.</a:t>
            </a:r>
          </a:p>
          <a:p>
            <a:r>
              <a:rPr lang="en-GB" dirty="0"/>
              <a:t>3. When all five words have been said students swap roles and repeat.</a:t>
            </a:r>
            <a:br>
              <a:rPr lang="en-GB" dirty="0"/>
            </a:br>
            <a:r>
              <a:rPr lang="en-GB" dirty="0"/>
              <a:t>4. Teachers can click on each picture to check pronunciation with the class, as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Frequency of unknown words/cognates</a:t>
            </a:r>
            <a:r>
              <a:rPr lang="en-GB" sz="1200" dirty="0">
                <a:solidFill>
                  <a:sysClr val="windowText" lastClr="00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ysClr val="windowText" lastClr="000000"/>
                </a:solidFill>
                <a:effectLst/>
                <a:latin typeface="+mn-lt"/>
                <a:ea typeface="+mn-ea"/>
                <a:cs typeface="+mn-cs"/>
              </a:rPr>
              <a:t>acht</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[645] </a:t>
            </a:r>
            <a:r>
              <a:rPr lang="en-GB" sz="1200" b="1" dirty="0">
                <a:solidFill>
                  <a:sysClr val="windowText" lastClr="000000"/>
                </a:solidFill>
                <a:effectLst/>
                <a:latin typeface="+mn-lt"/>
                <a:ea typeface="+mn-ea"/>
                <a:cs typeface="+mn-cs"/>
              </a:rPr>
              <a:t>auch </a:t>
            </a:r>
            <a:r>
              <a:rPr lang="en-GB" sz="1200" dirty="0">
                <a:solidFill>
                  <a:sysClr val="windowText" lastClr="000000"/>
                </a:solidFill>
                <a:effectLst/>
                <a:latin typeface="+mn-lt"/>
                <a:ea typeface="+mn-ea"/>
                <a:cs typeface="+mn-cs"/>
              </a:rPr>
              <a:t>[6] </a:t>
            </a:r>
            <a:r>
              <a:rPr lang="en-GB" sz="1200" b="1" dirty="0">
                <a:solidFill>
                  <a:sysClr val="windowText" lastClr="000000"/>
                </a:solidFill>
                <a:effectLst/>
                <a:latin typeface="+mn-lt"/>
                <a:ea typeface="+mn-ea"/>
                <a:cs typeface="+mn-cs"/>
              </a:rPr>
              <a:t>Buch</a:t>
            </a:r>
            <a:r>
              <a:rPr lang="en-GB" sz="1200" dirty="0">
                <a:solidFill>
                  <a:sysClr val="windowText" lastClr="000000"/>
                </a:solidFill>
                <a:effectLst/>
                <a:latin typeface="+mn-lt"/>
                <a:ea typeface="+mn-ea"/>
                <a:cs typeface="+mn-cs"/>
              </a:rPr>
              <a:t> [300] </a:t>
            </a:r>
            <a:r>
              <a:rPr lang="en-GB" sz="1200" b="1" dirty="0" err="1">
                <a:solidFill>
                  <a:sysClr val="windowText" lastClr="000000"/>
                </a:solidFill>
                <a:effectLst/>
                <a:latin typeface="+mn-lt"/>
                <a:ea typeface="+mn-ea"/>
                <a:cs typeface="+mn-cs"/>
              </a:rPr>
              <a:t>Eiche</a:t>
            </a:r>
            <a:r>
              <a:rPr lang="en-GB" sz="1200" dirty="0">
                <a:solidFill>
                  <a:sysClr val="windowText" lastClr="000000"/>
                </a:solidFill>
                <a:effectLst/>
                <a:latin typeface="+mn-lt"/>
                <a:ea typeface="+mn-ea"/>
                <a:cs typeface="+mn-cs"/>
              </a:rPr>
              <a:t> [&gt;5009]  </a:t>
            </a:r>
            <a:r>
              <a:rPr lang="en-GB" sz="1200" b="1" dirty="0" err="1">
                <a:solidFill>
                  <a:sysClr val="windowText" lastClr="000000"/>
                </a:solidFill>
                <a:effectLst/>
                <a:latin typeface="+mn-lt"/>
                <a:ea typeface="+mn-ea"/>
                <a:cs typeface="+mn-cs"/>
              </a:rPr>
              <a:t>einfach</a:t>
            </a:r>
            <a:r>
              <a:rPr lang="en-GB" sz="1200" dirty="0">
                <a:solidFill>
                  <a:sysClr val="windowText" lastClr="000000"/>
                </a:solidFill>
                <a:effectLst/>
                <a:latin typeface="+mn-lt"/>
                <a:ea typeface="+mn-ea"/>
                <a:cs typeface="+mn-cs"/>
              </a:rPr>
              <a:t> [131]</a:t>
            </a:r>
            <a:r>
              <a:rPr lang="en-GB" sz="1200" b="1" dirty="0">
                <a:solidFill>
                  <a:sysClr val="windowText" lastClr="000000"/>
                </a:solidFill>
                <a:effectLst/>
                <a:latin typeface="+mn-lt"/>
                <a:ea typeface="+mn-ea"/>
                <a:cs typeface="+mn-cs"/>
              </a:rPr>
              <a:t> </a:t>
            </a:r>
            <a:r>
              <a:rPr lang="en-GB" sz="1200" b="1" dirty="0" err="1">
                <a:solidFill>
                  <a:sysClr val="windowText" lastClr="000000"/>
                </a:solidFill>
                <a:effectLst/>
                <a:latin typeface="+mn-lt"/>
                <a:ea typeface="+mn-ea"/>
                <a:cs typeface="+mn-cs"/>
              </a:rPr>
              <a:t>hoch</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[118] </a:t>
            </a:r>
            <a:r>
              <a:rPr lang="en-GB" sz="1200" b="1" dirty="0" err="1">
                <a:solidFill>
                  <a:sysClr val="windowText" lastClr="000000"/>
                </a:solidFill>
                <a:effectLst/>
                <a:latin typeface="+mn-lt"/>
                <a:ea typeface="+mn-ea"/>
                <a:cs typeface="+mn-cs"/>
              </a:rPr>
              <a:t>kochen</a:t>
            </a:r>
            <a:r>
              <a:rPr lang="en-GB" sz="1200" b="1" dirty="0">
                <a:solidFill>
                  <a:sysClr val="windowText" lastClr="000000"/>
                </a:solidFill>
                <a:effectLst/>
                <a:latin typeface="+mn-lt"/>
                <a:ea typeface="+mn-ea"/>
                <a:cs typeface="+mn-cs"/>
              </a:rPr>
              <a:t> </a:t>
            </a:r>
            <a:r>
              <a:rPr lang="en-GB" sz="1200" dirty="0">
                <a:solidFill>
                  <a:sysClr val="windowText" lastClr="000000"/>
                </a:solidFill>
                <a:effectLst/>
                <a:latin typeface="+mn-lt"/>
                <a:ea typeface="+mn-ea"/>
                <a:cs typeface="+mn-cs"/>
              </a:rPr>
              <a:t>[1481]</a:t>
            </a:r>
            <a:r>
              <a:rPr lang="en-GB" sz="1200" b="1" dirty="0">
                <a:solidFill>
                  <a:sysClr val="windowText" lastClr="000000"/>
                </a:solidFill>
                <a:effectLst/>
                <a:latin typeface="+mn-lt"/>
                <a:ea typeface="+mn-ea"/>
                <a:cs typeface="+mn-cs"/>
              </a:rPr>
              <a:t> Kuchen </a:t>
            </a:r>
            <a:r>
              <a:rPr lang="en-GB" sz="1200" dirty="0">
                <a:solidFill>
                  <a:sysClr val="windowText" lastClr="000000"/>
                </a:solidFill>
                <a:effectLst/>
                <a:latin typeface="+mn-lt"/>
                <a:ea typeface="+mn-ea"/>
                <a:cs typeface="+mn-cs"/>
              </a:rPr>
              <a:t>[4381] </a:t>
            </a:r>
            <a:r>
              <a:rPr lang="en-GB" sz="1200" b="1" dirty="0" err="1">
                <a:solidFill>
                  <a:sysClr val="windowText" lastClr="000000"/>
                </a:solidFill>
                <a:effectLst/>
                <a:latin typeface="+mn-lt"/>
                <a:ea typeface="+mn-ea"/>
                <a:cs typeface="+mn-cs"/>
              </a:rPr>
              <a:t>lachen</a:t>
            </a:r>
            <a:r>
              <a:rPr lang="en-GB" sz="1200" dirty="0">
                <a:solidFill>
                  <a:sysClr val="windowText" lastClr="000000"/>
                </a:solidFill>
                <a:effectLst/>
                <a:latin typeface="+mn-lt"/>
                <a:ea typeface="+mn-ea"/>
                <a:cs typeface="+mn-cs"/>
              </a:rPr>
              <a:t> [444]</a:t>
            </a:r>
            <a:r>
              <a:rPr lang="en-GB" sz="1200" b="1" dirty="0">
                <a:solidFill>
                  <a:sysClr val="windowText" lastClr="000000"/>
                </a:solidFill>
                <a:effectLst/>
                <a:latin typeface="+mn-lt"/>
                <a:ea typeface="+mn-ea"/>
                <a:cs typeface="+mn-cs"/>
              </a:rPr>
              <a:t> Milch </a:t>
            </a:r>
            <a:r>
              <a:rPr lang="en-GB" sz="1200" b="0" dirty="0">
                <a:solidFill>
                  <a:sysClr val="windowText" lastClr="000000"/>
                </a:solidFill>
                <a:effectLst/>
                <a:latin typeface="+mn-lt"/>
                <a:ea typeface="+mn-ea"/>
                <a:cs typeface="+mn-cs"/>
              </a:rPr>
              <a:t>[2276] </a:t>
            </a:r>
            <a:r>
              <a:rPr lang="en-GB" sz="1200" b="1" dirty="0" err="1">
                <a:solidFill>
                  <a:sysClr val="windowText" lastClr="000000"/>
                </a:solidFill>
                <a:effectLst/>
                <a:latin typeface="+mn-lt"/>
                <a:ea typeface="+mn-ea"/>
                <a:cs typeface="+mn-cs"/>
              </a:rPr>
              <a:t>Mittwoch</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[1187] </a:t>
            </a:r>
            <a:r>
              <a:rPr lang="en-GB" sz="1200" b="1" dirty="0" err="1">
                <a:solidFill>
                  <a:sysClr val="windowText" lastClr="000000"/>
                </a:solidFill>
                <a:effectLst/>
                <a:latin typeface="+mn-lt"/>
                <a:ea typeface="+mn-ea"/>
                <a:cs typeface="+mn-cs"/>
              </a:rPr>
              <a:t>nicht</a:t>
            </a:r>
            <a:r>
              <a:rPr lang="en-GB" sz="1200" b="0" dirty="0">
                <a:solidFill>
                  <a:sysClr val="windowText" lastClr="000000"/>
                </a:solidFill>
                <a:effectLst/>
                <a:latin typeface="+mn-lt"/>
                <a:ea typeface="+mn-ea"/>
                <a:cs typeface="+mn-cs"/>
              </a:rPr>
              <a:t> [11]</a:t>
            </a:r>
            <a:r>
              <a:rPr lang="en-GB" sz="1200" b="1" dirty="0">
                <a:solidFill>
                  <a:sysClr val="windowText" lastClr="000000"/>
                </a:solidFill>
                <a:effectLst/>
                <a:latin typeface="+mn-lt"/>
                <a:ea typeface="+mn-ea"/>
                <a:cs typeface="+mn-cs"/>
              </a:rPr>
              <a:t> </a:t>
            </a:r>
            <a:r>
              <a:rPr lang="en-GB" sz="1200" b="1" dirty="0" err="1">
                <a:solidFill>
                  <a:sysClr val="windowText" lastClr="000000"/>
                </a:solidFill>
                <a:effectLst/>
                <a:latin typeface="+mn-lt"/>
                <a:ea typeface="+mn-ea"/>
                <a:cs typeface="+mn-cs"/>
              </a:rPr>
              <a:t>rechts</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[829]  </a:t>
            </a:r>
            <a:r>
              <a:rPr lang="en-GB" sz="1200" b="1" dirty="0" err="1">
                <a:solidFill>
                  <a:sysClr val="windowText" lastClr="000000"/>
                </a:solidFill>
                <a:effectLst/>
                <a:latin typeface="+mn-lt"/>
                <a:ea typeface="+mn-ea"/>
                <a:cs typeface="+mn-cs"/>
              </a:rPr>
              <a:t>richtig</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[177]</a:t>
            </a:r>
            <a:r>
              <a:rPr lang="en-GB" sz="1200" b="1" dirty="0">
                <a:solidFill>
                  <a:sysClr val="windowText" lastClr="000000"/>
                </a:solidFill>
                <a:effectLst/>
                <a:latin typeface="+mn-lt"/>
                <a:ea typeface="+mn-ea"/>
                <a:cs typeface="+mn-cs"/>
              </a:rPr>
              <a:t> </a:t>
            </a:r>
            <a:r>
              <a:rPr lang="en-GB" sz="1200" b="1" dirty="0" err="1">
                <a:solidFill>
                  <a:sysClr val="windowText" lastClr="000000"/>
                </a:solidFill>
                <a:effectLst/>
                <a:latin typeface="+mn-lt"/>
                <a:ea typeface="+mn-ea"/>
                <a:cs typeface="+mn-cs"/>
              </a:rPr>
              <a:t>sechzehn</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[4924] </a:t>
            </a:r>
            <a:r>
              <a:rPr lang="en-GB" sz="1200" b="1" dirty="0" err="1">
                <a:solidFill>
                  <a:sysClr val="windowText" lastClr="000000"/>
                </a:solidFill>
                <a:effectLst/>
                <a:latin typeface="+mn-lt"/>
                <a:ea typeface="+mn-ea"/>
                <a:cs typeface="+mn-cs"/>
              </a:rPr>
              <a:t>sprechen</a:t>
            </a:r>
            <a:r>
              <a:rPr lang="en-GB" sz="1200" b="1" dirty="0">
                <a:solidFill>
                  <a:sysClr val="windowText" lastClr="000000"/>
                </a:solidFill>
                <a:effectLst/>
                <a:latin typeface="+mn-lt"/>
                <a:ea typeface="+mn-ea"/>
                <a:cs typeface="+mn-cs"/>
              </a:rPr>
              <a:t> </a:t>
            </a:r>
            <a:r>
              <a:rPr lang="en-GB" sz="1200" b="0" dirty="0">
                <a:solidFill>
                  <a:sysClr val="windowText" lastClr="000000"/>
                </a:solidFill>
                <a:effectLst/>
                <a:latin typeface="+mn-lt"/>
                <a:ea typeface="+mn-ea"/>
                <a:cs typeface="+mn-cs"/>
              </a:rPr>
              <a:t>[161] </a:t>
            </a:r>
            <a:r>
              <a:rPr lang="en-GB" sz="1200" b="1" dirty="0" err="1">
                <a:solidFill>
                  <a:sysClr val="windowText" lastClr="000000"/>
                </a:solidFill>
                <a:effectLst/>
                <a:latin typeface="+mn-lt"/>
                <a:ea typeface="+mn-ea"/>
                <a:cs typeface="+mn-cs"/>
              </a:rPr>
              <a:t>suchen</a:t>
            </a:r>
            <a:r>
              <a:rPr lang="en-GB" sz="1200" b="1" dirty="0">
                <a:solidFill>
                  <a:sysClr val="windowText" lastClr="000000"/>
                </a:solidFill>
                <a:effectLst/>
                <a:latin typeface="+mn-lt"/>
                <a:ea typeface="+mn-ea"/>
                <a:cs typeface="+mn-cs"/>
              </a:rPr>
              <a:t> </a:t>
            </a:r>
            <a:r>
              <a:rPr lang="en-GB" sz="1200" dirty="0">
                <a:solidFill>
                  <a:sysClr val="windowText" lastClr="000000"/>
                </a:solidFill>
                <a:effectLst/>
                <a:latin typeface="+mn-lt"/>
                <a:ea typeface="+mn-ea"/>
                <a:cs typeface="+mn-cs"/>
              </a:rPr>
              <a:t>[293] </a:t>
            </a:r>
            <a:r>
              <a:rPr lang="en-GB" sz="1200" b="1" dirty="0" err="1">
                <a:solidFill>
                  <a:sysClr val="windowText" lastClr="000000"/>
                </a:solidFill>
                <a:effectLst/>
                <a:latin typeface="+mn-lt"/>
                <a:ea typeface="+mn-ea"/>
                <a:cs typeface="+mn-cs"/>
              </a:rPr>
              <a:t>Tochter</a:t>
            </a:r>
            <a:r>
              <a:rPr lang="en-GB" sz="1200" dirty="0">
                <a:solidFill>
                  <a:sysClr val="windowText" lastClr="000000"/>
                </a:solidFill>
                <a:effectLst/>
                <a:latin typeface="+mn-lt"/>
                <a:ea typeface="+mn-ea"/>
                <a:cs typeface="+mn-cs"/>
              </a:rPr>
              <a:t> [694] </a:t>
            </a:r>
            <a:r>
              <a:rPr lang="en-GB" sz="1200" b="1" dirty="0" err="1">
                <a:solidFill>
                  <a:sysClr val="windowText" lastClr="000000"/>
                </a:solidFill>
                <a:effectLst/>
                <a:latin typeface="+mn-lt"/>
                <a:ea typeface="+mn-ea"/>
                <a:cs typeface="+mn-cs"/>
              </a:rPr>
              <a:t>weiblich</a:t>
            </a:r>
            <a:r>
              <a:rPr lang="en-GB" sz="1200" dirty="0">
                <a:solidFill>
                  <a:sysClr val="windowText" lastClr="000000"/>
                </a:solidFill>
                <a:effectLst/>
                <a:latin typeface="+mn-lt"/>
                <a:ea typeface="+mn-ea"/>
                <a:cs typeface="+mn-cs"/>
              </a:rPr>
              <a:t> [1984] </a:t>
            </a:r>
            <a:br>
              <a:rPr lang="en-GB" sz="1200" dirty="0">
                <a:solidFill>
                  <a:sysClr val="windowText" lastClr="000000"/>
                </a:solidFill>
                <a:effectLst/>
                <a:latin typeface="+mn-lt"/>
                <a:ea typeface="+mn-ea"/>
                <a:cs typeface="+mn-cs"/>
              </a:rPr>
            </a:b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a:p>
            <a:r>
              <a:rPr lang="en-GB" b="1" dirty="0"/>
              <a:t>Note: </a:t>
            </a:r>
            <a:r>
              <a:rPr lang="en-GB" b="0" dirty="0"/>
              <a:t>with the exceptions of </a:t>
            </a:r>
            <a:r>
              <a:rPr lang="en-GB" b="1" dirty="0" err="1"/>
              <a:t>Eiche</a:t>
            </a:r>
            <a:r>
              <a:rPr lang="en-GB" b="0" dirty="0"/>
              <a:t> and </a:t>
            </a:r>
            <a:r>
              <a:rPr lang="en-GB" b="1" dirty="0" err="1"/>
              <a:t>weiblich</a:t>
            </a:r>
            <a:r>
              <a:rPr lang="en-GB" b="0" dirty="0"/>
              <a:t>, all of these words are on all three GCSE lists.</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1/10</a:t>
            </a:r>
          </a:p>
          <a:p>
            <a:pPr marL="216000" indent="-215280">
              <a:lnSpc>
                <a:spcPct val="100000"/>
              </a:lnSpc>
            </a:pPr>
            <a:r>
              <a:rPr lang="en-GB" sz="1200" b="1" strike="noStrike" spc="-1" dirty="0">
                <a:solidFill>
                  <a:srgbClr val="000000"/>
                </a:solidFill>
                <a:latin typeface="Calibri"/>
                <a:ea typeface="Calibri"/>
              </a:rPr>
              <a:t>Timing: 5 minutes (10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this week’s new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words and decide which word relates to the picture shown.</a:t>
            </a:r>
          </a:p>
          <a:p>
            <a:pPr marL="229320" indent="-228600">
              <a:lnSpc>
                <a:spcPct val="100000"/>
              </a:lnSpc>
              <a:buAutoNum type="arabicPeriod"/>
            </a:pPr>
            <a:r>
              <a:rPr lang="en-GB" sz="1200" b="0" strike="noStrike" spc="-1" dirty="0">
                <a:solidFill>
                  <a:srgbClr val="000000"/>
                </a:solidFill>
                <a:latin typeface="Calibri"/>
              </a:rPr>
              <a:t>Teacher asks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Deutsch?’</a:t>
            </a:r>
          </a:p>
          <a:p>
            <a:pPr marL="229320" indent="-228600">
              <a:lnSpc>
                <a:spcPct val="100000"/>
              </a:lnSpc>
              <a:buAutoNum type="arabicPeriod"/>
            </a:pPr>
            <a:r>
              <a:rPr lang="en-GB" sz="1200" b="0" strike="noStrike" spc="-1" dirty="0">
                <a:solidFill>
                  <a:srgbClr val="000000"/>
                </a:solidFill>
                <a:latin typeface="Calibri"/>
              </a:rPr>
              <a:t>Click to bring up answer.</a:t>
            </a:r>
          </a:p>
          <a:p>
            <a:pPr marL="229320" indent="-228600">
              <a:lnSpc>
                <a:spcPct val="100000"/>
              </a:lnSpc>
              <a:buAutoNum type="arabicPeriod"/>
            </a:pPr>
            <a:r>
              <a:rPr lang="en-GB" sz="1200" b="0" strike="noStrike" spc="-1" dirty="0">
                <a:solidFill>
                  <a:srgbClr val="000000"/>
                </a:solidFill>
                <a:latin typeface="Calibri"/>
              </a:rPr>
              <a:t>If needed, the teacher can prompt for the English meaning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a:t>
            </a:r>
            <a:r>
              <a:rPr lang="en-GB" sz="1200" b="0" strike="noStrike" spc="-1" dirty="0" err="1">
                <a:solidFill>
                  <a:srgbClr val="000000"/>
                </a:solidFill>
                <a:latin typeface="Calibri"/>
              </a:rPr>
              <a:t>Englisch</a:t>
            </a:r>
            <a:r>
              <a:rPr lang="en-GB" sz="1200" b="0" strike="noStrike" spc="-1" dirty="0">
                <a:solidFill>
                  <a:srgbClr val="000000"/>
                </a:solidFill>
                <a:latin typeface="Calibri"/>
              </a:rPr>
              <a:t>?’ but it is likely that the meaning is transparently given by the pictures on this occasion.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12</a:t>
            </a:fld>
            <a:endParaRPr lang="en-GB"/>
          </a:p>
        </p:txBody>
      </p:sp>
    </p:spTree>
    <p:extLst>
      <p:ext uri="{BB962C8B-B14F-4D97-AF65-F5344CB8AC3E}">
        <p14:creationId xmlns:p14="http://schemas.microsoft.com/office/powerpoint/2010/main" val="181122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2/10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13</a:t>
            </a:fld>
            <a:endParaRPr lang="en-GB"/>
          </a:p>
        </p:txBody>
      </p:sp>
    </p:spTree>
    <p:extLst>
      <p:ext uri="{BB962C8B-B14F-4D97-AF65-F5344CB8AC3E}">
        <p14:creationId xmlns:p14="http://schemas.microsoft.com/office/powerpoint/2010/main" val="4087018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3/10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14</a:t>
            </a:fld>
            <a:endParaRPr lang="en-GB"/>
          </a:p>
        </p:txBody>
      </p:sp>
    </p:spTree>
    <p:extLst>
      <p:ext uri="{BB962C8B-B14F-4D97-AF65-F5344CB8AC3E}">
        <p14:creationId xmlns:p14="http://schemas.microsoft.com/office/powerpoint/2010/main" val="168054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4/10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15</a:t>
            </a:fld>
            <a:endParaRPr lang="en-GB"/>
          </a:p>
        </p:txBody>
      </p:sp>
    </p:spTree>
    <p:extLst>
      <p:ext uri="{BB962C8B-B14F-4D97-AF65-F5344CB8AC3E}">
        <p14:creationId xmlns:p14="http://schemas.microsoft.com/office/powerpoint/2010/main" val="4282000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5/10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16</a:t>
            </a:fld>
            <a:endParaRPr lang="en-GB"/>
          </a:p>
        </p:txBody>
      </p:sp>
    </p:spTree>
    <p:extLst>
      <p:ext uri="{BB962C8B-B14F-4D97-AF65-F5344CB8AC3E}">
        <p14:creationId xmlns:p14="http://schemas.microsoft.com/office/powerpoint/2010/main" val="271027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6/10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17</a:t>
            </a:fld>
            <a:endParaRPr lang="en-GB"/>
          </a:p>
        </p:txBody>
      </p:sp>
    </p:spTree>
    <p:extLst>
      <p:ext uri="{BB962C8B-B14F-4D97-AF65-F5344CB8AC3E}">
        <p14:creationId xmlns:p14="http://schemas.microsoft.com/office/powerpoint/2010/main" val="427680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7/10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18</a:t>
            </a:fld>
            <a:endParaRPr lang="en-GB"/>
          </a:p>
        </p:txBody>
      </p:sp>
    </p:spTree>
    <p:extLst>
      <p:ext uri="{BB962C8B-B14F-4D97-AF65-F5344CB8AC3E}">
        <p14:creationId xmlns:p14="http://schemas.microsoft.com/office/powerpoint/2010/main" val="37228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8/10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19</a:t>
            </a:fld>
            <a:endParaRPr lang="en-GB"/>
          </a:p>
        </p:txBody>
      </p:sp>
    </p:spTree>
    <p:extLst>
      <p:ext uri="{BB962C8B-B14F-4D97-AF65-F5344CB8AC3E}">
        <p14:creationId xmlns:p14="http://schemas.microsoft.com/office/powerpoint/2010/main" val="265511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do an exaggerated gesture of pointing to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ich </a:t>
            </a:r>
            <a:r>
              <a:rPr lang="en-GB" baseline="0" dirty="0"/>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5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9/10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20</a:t>
            </a:fld>
            <a:endParaRPr lang="en-GB"/>
          </a:p>
        </p:txBody>
      </p:sp>
    </p:spTree>
    <p:extLst>
      <p:ext uri="{BB962C8B-B14F-4D97-AF65-F5344CB8AC3E}">
        <p14:creationId xmlns:p14="http://schemas.microsoft.com/office/powerpoint/2010/main" val="215963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10/10</a:t>
            </a:r>
          </a:p>
          <a:p>
            <a:endParaRPr lang="en-GB" dirty="0"/>
          </a:p>
        </p:txBody>
      </p:sp>
      <p:sp>
        <p:nvSpPr>
          <p:cNvPr id="4" name="Slide Number Placeholder 3"/>
          <p:cNvSpPr>
            <a:spLocks noGrp="1"/>
          </p:cNvSpPr>
          <p:nvPr>
            <p:ph type="sldNum" sz="quarter" idx="5"/>
          </p:nvPr>
        </p:nvSpPr>
        <p:spPr/>
        <p:txBody>
          <a:bodyPr/>
          <a:lstStyle/>
          <a:p>
            <a:fld id="{E72D1816-65C2-4FAF-99E1-257895E6ABFA}" type="slidenum">
              <a:rPr lang="en-GB" smtClean="0"/>
              <a:t>21</a:t>
            </a:fld>
            <a:endParaRPr lang="en-GB"/>
          </a:p>
        </p:txBody>
      </p:sp>
    </p:spTree>
    <p:extLst>
      <p:ext uri="{BB962C8B-B14F-4D97-AF65-F5344CB8AC3E}">
        <p14:creationId xmlns:p14="http://schemas.microsoft.com/office/powerpoint/2010/main" val="280875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baseline="0" dirty="0">
                <a:latin typeface="+mn-lt"/>
              </a:rPr>
              <a:t>Timing: 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LDP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the SSC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to mime dancing.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tanzt</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say it, students repeat it.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the SSC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sz="1200" b="0" i="0" dirty="0">
              <a:solidFill>
                <a:srgbClr val="000000"/>
              </a:solidFill>
              <a:effectLst/>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073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061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557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18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911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7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consolidate</a:t>
            </a:r>
            <a:r>
              <a:rPr lang="en-GB" b="0" baseline="0" dirty="0"/>
              <a:t> knowledge of the adverbs in this week’s vocabulary set.</a:t>
            </a:r>
            <a:endParaRPr lang="en-GB" b="0" dirty="0"/>
          </a:p>
          <a:p>
            <a:br>
              <a:rPr lang="en-GB" dirty="0"/>
            </a:br>
            <a:r>
              <a:rPr lang="en-GB" b="1" dirty="0"/>
              <a:t>Procedure:</a:t>
            </a:r>
            <a:br>
              <a:rPr lang="en-GB" dirty="0"/>
            </a:br>
            <a:r>
              <a:rPr lang="en-GB" dirty="0"/>
              <a:t>1. Explain that adverbs are words that give more information about verbs – here, </a:t>
            </a:r>
            <a:r>
              <a:rPr lang="en-GB" b="1" dirty="0"/>
              <a:t>how often</a:t>
            </a:r>
            <a:r>
              <a:rPr lang="en-GB" b="0" dirty="0"/>
              <a:t> the verb happens.</a:t>
            </a:r>
          </a:p>
          <a:p>
            <a:r>
              <a:rPr lang="en-GB" dirty="0"/>
              <a:t>2.</a:t>
            </a:r>
            <a:r>
              <a:rPr lang="en-GB" baseline="0" dirty="0"/>
              <a:t> </a:t>
            </a:r>
            <a:r>
              <a:rPr lang="en-GB" dirty="0"/>
              <a:t>Students write the terms in order.</a:t>
            </a:r>
          </a:p>
          <a:p>
            <a:r>
              <a:rPr lang="en-GB" dirty="0"/>
              <a:t>3. Check meanings are known, and check pronunciation before the main task begins.</a:t>
            </a: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291167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present the answers to the activity on the previous slide.</a:t>
            </a:r>
          </a:p>
          <a:p>
            <a:br>
              <a:rPr lang="en-GB" dirty="0"/>
            </a:br>
            <a:r>
              <a:rPr lang="en-GB" b="1" dirty="0"/>
              <a:t>Procedure:</a:t>
            </a:r>
            <a:br>
              <a:rPr lang="en-GB" dirty="0"/>
            </a:br>
            <a:r>
              <a:rPr lang="en-GB" dirty="0"/>
              <a:t>1. The correct order appears with the slide.</a:t>
            </a:r>
            <a:endParaRPr lang="en-GB" b="0" dirty="0"/>
          </a:p>
          <a:p>
            <a:r>
              <a:rPr lang="en-GB" dirty="0"/>
              <a:t>2.</a:t>
            </a:r>
            <a:r>
              <a:rPr lang="en-GB" baseline="0" dirty="0"/>
              <a:t> </a:t>
            </a:r>
            <a:r>
              <a:rPr lang="en-GB" dirty="0"/>
              <a:t>Click to display the English translations</a:t>
            </a:r>
            <a:r>
              <a:rPr lang="en-GB" baseline="0" dirty="0"/>
              <a:t> of the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dirty="0"/>
              <a:t>With</a:t>
            </a:r>
            <a:r>
              <a:rPr lang="en-GB" baseline="0" dirty="0"/>
              <a:t> the English meanings displayed, try to elicit the German from students, to deepen their knowledge of this week’s vocabulary.</a:t>
            </a:r>
            <a:br>
              <a:rPr lang="en-GB" baseline="0" dirty="0"/>
            </a:br>
            <a:r>
              <a:rPr lang="en-GB" baseline="0" dirty="0"/>
              <a:t>This constant repetition of retrieval strengthens the memory of the words, whilst also giving the teacher valuable information as to how well the students know them.  i.e. it is a form of ongoing assessment.</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95757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ich </a:t>
            </a:r>
            <a:r>
              <a:rPr lang="en-GB" baseline="0" dirty="0"/>
              <a:t>[8]; </a:t>
            </a:r>
            <a:r>
              <a:rPr lang="en-GB" b="1" baseline="0" dirty="0"/>
              <a:t>Licht </a:t>
            </a:r>
            <a:r>
              <a:rPr lang="en-GB" b="0" baseline="0" dirty="0"/>
              <a:t>[503]</a:t>
            </a:r>
            <a:r>
              <a:rPr lang="en-GB" baseline="0" dirty="0"/>
              <a:t> </a:t>
            </a:r>
            <a:r>
              <a:rPr lang="en-GB" b="1" baseline="0" dirty="0" err="1"/>
              <a:t>Kirche</a:t>
            </a:r>
            <a:r>
              <a:rPr lang="en-GB" baseline="0" dirty="0"/>
              <a:t> [519]; </a:t>
            </a:r>
            <a:r>
              <a:rPr lang="en-GB" b="1" baseline="0" dirty="0" err="1"/>
              <a:t>endlich</a:t>
            </a:r>
            <a:r>
              <a:rPr lang="en-GB" b="1" baseline="0" dirty="0"/>
              <a:t> </a:t>
            </a:r>
            <a:r>
              <a:rPr lang="en-GB" baseline="0" dirty="0"/>
              <a:t>[496]; </a:t>
            </a:r>
            <a:r>
              <a:rPr lang="en-GB" b="1" baseline="0" dirty="0" err="1"/>
              <a:t>manchmal</a:t>
            </a:r>
            <a:r>
              <a:rPr lang="en-GB" b="1" baseline="0" dirty="0"/>
              <a:t> </a:t>
            </a:r>
            <a:r>
              <a:rPr lang="en-GB" baseline="0" dirty="0"/>
              <a:t>[394]; </a:t>
            </a:r>
            <a:r>
              <a:rPr lang="en-GB" b="1" baseline="0" dirty="0" err="1"/>
              <a:t>nicht</a:t>
            </a:r>
            <a:r>
              <a:rPr lang="en-GB" b="1" baseline="0" dirty="0"/>
              <a:t> </a:t>
            </a:r>
            <a:r>
              <a:rPr lang="en-GB"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08087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introduce the second</a:t>
            </a:r>
            <a:r>
              <a:rPr lang="en-GB" b="0" baseline="0"/>
              <a:t> person singular form of the verb.</a:t>
            </a:r>
            <a:endParaRPr lang="en-GB" b="0"/>
          </a:p>
          <a:p>
            <a:br>
              <a:rPr lang="en-GB"/>
            </a:br>
            <a:r>
              <a:rPr lang="en-GB" b="1"/>
              <a:t>Procedure:</a:t>
            </a:r>
            <a:br>
              <a:rPr lang="en-GB"/>
            </a:br>
            <a:r>
              <a:rPr lang="en-GB"/>
              <a:t>1. Click to animate the explanation.</a:t>
            </a:r>
            <a:endParaRPr lang="en-GB" b="0"/>
          </a:p>
          <a:p>
            <a:r>
              <a:rPr lang="en-GB"/>
              <a:t>2.</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039856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t>
            </a:r>
            <a:r>
              <a:rPr lang="en-GB" b="0" dirty="0" err="1"/>
              <a:t>distiguishing</a:t>
            </a:r>
            <a:r>
              <a:rPr lang="en-GB" b="0" dirty="0"/>
              <a:t> between the first and second person singular</a:t>
            </a:r>
            <a:r>
              <a:rPr lang="en-GB" b="0" baseline="0" dirty="0"/>
              <a:t> forms of the verb (reading).</a:t>
            </a:r>
            <a:endParaRPr lang="en-GB" b="0" dirty="0"/>
          </a:p>
          <a:p>
            <a:br>
              <a:rPr lang="en-GB" dirty="0"/>
            </a:br>
            <a:r>
              <a:rPr lang="en-GB" b="1" dirty="0"/>
              <a:t>Procedure:</a:t>
            </a:r>
            <a:br>
              <a:rPr lang="en-GB" dirty="0"/>
            </a:br>
            <a:r>
              <a:rPr lang="en-GB" dirty="0"/>
              <a:t>1. G</a:t>
            </a:r>
            <a:r>
              <a:rPr lang="en-GB" b="0" i="0" dirty="0"/>
              <a:t>o through question 1 as a whole-class example before giving students time to complete the rest of the activity. </a:t>
            </a:r>
          </a:p>
          <a:p>
            <a:r>
              <a:rPr lang="en-GB" dirty="0"/>
              <a:t>2.</a:t>
            </a:r>
            <a:r>
              <a:rPr lang="en-GB" baseline="0" dirty="0"/>
              <a:t> </a:t>
            </a:r>
            <a:r>
              <a:rPr lang="en-GB" b="0" dirty="0"/>
              <a:t>Students can complete the activity by writing e.g. a) </a:t>
            </a:r>
            <a:r>
              <a:rPr lang="en-GB" b="0" i="1" dirty="0"/>
              <a:t>ich, du</a:t>
            </a:r>
            <a:r>
              <a:rPr lang="en-GB" b="0" i="0" dirty="0"/>
              <a:t> in their exercise</a:t>
            </a:r>
            <a:r>
              <a:rPr lang="en-GB" b="0" i="0" baseline="0" dirty="0"/>
              <a:t> bo</a:t>
            </a:r>
            <a:r>
              <a:rPr lang="en-GB" b="0" i="0" dirty="0"/>
              <a:t>oks.</a:t>
            </a:r>
          </a:p>
          <a:p>
            <a:r>
              <a:rPr lang="en-GB" b="0" i="0" dirty="0"/>
              <a:t>3. Click to reveal the answers</a:t>
            </a:r>
            <a:r>
              <a:rPr lang="en-GB" b="0" i="0" baseline="0" dirty="0"/>
              <a:t>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4. </a:t>
            </a:r>
            <a:r>
              <a:rPr lang="en-US" sz="1200" b="0" i="0" kern="1200" baseline="0" dirty="0">
                <a:solidFill>
                  <a:schemeClr val="tx1"/>
                </a:solidFill>
                <a:effectLst/>
                <a:latin typeface="+mn-lt"/>
                <a:ea typeface="+mn-ea"/>
                <a:cs typeface="+mn-cs"/>
              </a:rPr>
              <a:t>R</a:t>
            </a:r>
            <a:r>
              <a:rPr lang="en-US" sz="1200" b="0" kern="1200" dirty="0">
                <a:solidFill>
                  <a:schemeClr val="tx1"/>
                </a:solidFill>
                <a:effectLst/>
                <a:latin typeface="+mn-lt"/>
                <a:ea typeface="+mn-ea"/>
                <a:cs typeface="+mn-cs"/>
              </a:rPr>
              <a:t>emind students of the 3</a:t>
            </a:r>
            <a:r>
              <a:rPr lang="en-US" sz="1200" b="0" kern="1200" baseline="30000" dirty="0">
                <a:solidFill>
                  <a:schemeClr val="tx1"/>
                </a:solidFill>
                <a:effectLst/>
                <a:latin typeface="+mn-lt"/>
                <a:ea typeface="+mn-ea"/>
                <a:cs typeface="+mn-cs"/>
              </a:rPr>
              <a:t>rd</a:t>
            </a:r>
            <a:r>
              <a:rPr lang="en-US" sz="1200" b="0" kern="1200" dirty="0">
                <a:solidFill>
                  <a:schemeClr val="tx1"/>
                </a:solidFill>
                <a:effectLst/>
                <a:latin typeface="+mn-lt"/>
                <a:ea typeface="+mn-ea"/>
                <a:cs typeface="+mn-cs"/>
              </a:rPr>
              <a:t> person singular form learnt</a:t>
            </a:r>
            <a:r>
              <a:rPr lang="en-US" sz="1200" b="0" kern="1200" baseline="0" dirty="0">
                <a:solidFill>
                  <a:schemeClr val="tx1"/>
                </a:solidFill>
                <a:effectLst/>
                <a:latin typeface="+mn-lt"/>
                <a:ea typeface="+mn-ea"/>
                <a:cs typeface="+mn-cs"/>
              </a:rPr>
              <a:t> previously</a:t>
            </a:r>
            <a:r>
              <a:rPr lang="en-US" sz="1200" b="0" kern="1200" dirty="0">
                <a:solidFill>
                  <a:schemeClr val="tx1"/>
                </a:solidFill>
                <a:effectLst/>
                <a:latin typeface="+mn-lt"/>
                <a:ea typeface="+mn-ea"/>
                <a:cs typeface="+mn-cs"/>
              </a:rPr>
              <a:t> by asking ‘</a:t>
            </a:r>
            <a:r>
              <a:rPr lang="en-US" sz="1200" b="0" kern="1200" dirty="0" err="1">
                <a:solidFill>
                  <a:schemeClr val="tx1"/>
                </a:solidFill>
                <a:effectLst/>
                <a:latin typeface="+mn-lt"/>
                <a:ea typeface="+mn-ea"/>
                <a:cs typeface="+mn-cs"/>
              </a:rPr>
              <a:t>Wer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kocht</a:t>
            </a:r>
            <a:r>
              <a:rPr lang="en-US" sz="1200" b="0" kern="1200" dirty="0">
                <a:solidFill>
                  <a:schemeClr val="tx1"/>
                </a:solidFill>
                <a:effectLst/>
                <a:latin typeface="+mn-lt"/>
                <a:ea typeface="+mn-ea"/>
                <a:cs typeface="+mn-cs"/>
              </a:rPr>
              <a:t>? Ich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du?’ to elicit the response ‘’Ich </a:t>
            </a:r>
            <a:r>
              <a:rPr lang="en-US" sz="1200" b="0" kern="1200" dirty="0" err="1">
                <a:solidFill>
                  <a:schemeClr val="tx1"/>
                </a:solidFill>
                <a:effectLst/>
                <a:latin typeface="+mn-lt"/>
                <a:ea typeface="+mn-ea"/>
                <a:cs typeface="+mn-cs"/>
              </a:rPr>
              <a:t>koche</a:t>
            </a:r>
            <a:r>
              <a:rPr lang="en-US" sz="1200" b="0" kern="1200" dirty="0">
                <a:solidFill>
                  <a:schemeClr val="tx1"/>
                </a:solidFill>
                <a:effectLst/>
                <a:latin typeface="+mn-lt"/>
                <a:ea typeface="+mn-ea"/>
                <a:cs typeface="+mn-cs"/>
              </a:rPr>
              <a:t>…’ etc.</a:t>
            </a:r>
            <a:endParaRPr lang="en-GB" b="0" dirty="0"/>
          </a:p>
          <a:p>
            <a:endParaRPr lang="en-GB" b="0" i="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45478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t>
            </a:r>
            <a:r>
              <a:rPr lang="en-GB" b="0" dirty="0" err="1"/>
              <a:t>distiguishing</a:t>
            </a:r>
            <a:r>
              <a:rPr lang="en-GB" b="0" dirty="0"/>
              <a:t> between the first and second person singular</a:t>
            </a:r>
            <a:r>
              <a:rPr lang="en-GB" b="0" baseline="0" dirty="0"/>
              <a:t> forms of the verb (listening).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Click on the audio buttons</a:t>
            </a:r>
            <a:r>
              <a:rPr lang="en-GB" baseline="0" dirty="0"/>
              <a:t> to play each recording.</a:t>
            </a:r>
            <a:r>
              <a:rPr lang="en-GB" b="0" dirty="0"/>
              <a:t> Pronouns are obscured by a beep to focus students on the verb ending for meaning.</a:t>
            </a:r>
          </a:p>
          <a:p>
            <a:r>
              <a:rPr lang="en-GB" dirty="0"/>
              <a:t>2.</a:t>
            </a:r>
            <a:r>
              <a:rPr lang="en-GB" baseline="0" dirty="0"/>
              <a:t> </a:t>
            </a:r>
            <a:r>
              <a:rPr lang="en-GB" b="0" dirty="0"/>
              <a:t>Students can complete the activity by writing e.g. A) </a:t>
            </a:r>
            <a:r>
              <a:rPr lang="en-GB" b="0" i="1" dirty="0"/>
              <a:t>ich, du</a:t>
            </a:r>
            <a:r>
              <a:rPr lang="en-GB" b="0" i="0" dirty="0"/>
              <a:t> in their exercise</a:t>
            </a:r>
            <a:r>
              <a:rPr lang="en-GB" b="0" i="0" baseline="0" dirty="0"/>
              <a:t> bo</a:t>
            </a:r>
            <a:r>
              <a:rPr lang="en-GB" b="0" i="0" dirty="0"/>
              <a:t>oks.</a:t>
            </a:r>
          </a:p>
          <a:p>
            <a:r>
              <a:rPr lang="en-GB" b="0" i="0" dirty="0"/>
              <a:t>3. Click to advance</a:t>
            </a:r>
            <a:r>
              <a:rPr lang="en-GB" b="0" i="0" baseline="0" dirty="0"/>
              <a:t> to the next slide to re</a:t>
            </a:r>
            <a:r>
              <a:rPr lang="en-GB" b="0" i="0" dirty="0"/>
              <a:t>veal the answers</a:t>
            </a:r>
            <a:r>
              <a:rPr lang="en-GB" b="0" i="0" baseline="0" dirty="0"/>
              <a:t>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Note:</a:t>
            </a:r>
            <a:r>
              <a:rPr lang="en-GB" sz="1200" b="0" kern="1200" baseline="0" dirty="0">
                <a:solidFill>
                  <a:schemeClr val="tx1"/>
                </a:solidFill>
                <a:effectLst/>
                <a:latin typeface="+mn-lt"/>
                <a:ea typeface="+mn-ea"/>
                <a:cs typeface="+mn-cs"/>
              </a:rPr>
              <a:t> All</a:t>
            </a:r>
            <a:r>
              <a:rPr lang="en-GB" b="0" dirty="0"/>
              <a:t> words in this exercise have been encountered previously, with the exception of </a:t>
            </a:r>
            <a:r>
              <a:rPr lang="en-GB" b="0" i="1" dirty="0" err="1"/>
              <a:t>Suppe</a:t>
            </a:r>
            <a:r>
              <a:rPr lang="en-GB" b="0" i="0" dirty="0"/>
              <a:t> which can be inferred from the English </a:t>
            </a:r>
            <a:r>
              <a:rPr lang="en-GB" b="0" i="1" dirty="0"/>
              <a:t>soup</a:t>
            </a:r>
            <a:r>
              <a:rPr lang="en-GB" b="0" i="0" dirty="0"/>
              <a:t>.</a:t>
            </a:r>
            <a:endParaRPr lang="en-GB" b="0" dirty="0"/>
          </a:p>
          <a:p>
            <a:endParaRPr lang="en-GB" b="0" dirty="0"/>
          </a:p>
          <a:p>
            <a:r>
              <a:rPr lang="en-GB" b="1" dirty="0"/>
              <a:t>Transcript:</a:t>
            </a:r>
          </a:p>
          <a:p>
            <a:r>
              <a:rPr lang="de-DE" sz="1200" kern="1200" dirty="0">
                <a:solidFill>
                  <a:schemeClr val="tx1"/>
                </a:solidFill>
                <a:effectLst/>
                <a:latin typeface="+mn-lt"/>
                <a:ea typeface="+mn-ea"/>
                <a:cs typeface="+mn-cs"/>
              </a:rPr>
              <a:t>a.   _______  gehst einmal die Woche tanzen.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_______ machst kaum Hausaufgaben.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_______ spielst sehr oft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_______ gehe jeden Tag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_______ kochst manchmal Suppe.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_______ schreibe jeden Tag eine Liste.</a:t>
            </a:r>
            <a:endParaRPr lang="en-GB" sz="1200" kern="1200" dirty="0">
              <a:solidFill>
                <a:schemeClr val="tx1"/>
              </a:solidFill>
              <a:effectLst/>
              <a:latin typeface="+mn-lt"/>
              <a:ea typeface="+mn-ea"/>
              <a:cs typeface="+mn-cs"/>
            </a:endParaRP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die </a:t>
            </a:r>
            <a:r>
              <a:rPr lang="en-GB" i="0" dirty="0" err="1"/>
              <a:t>Suppe</a:t>
            </a:r>
            <a:r>
              <a:rPr lang="en-GB" i="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578979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present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Click on the audio buttons</a:t>
            </a:r>
            <a:r>
              <a:rPr lang="en-GB" baseline="0" dirty="0"/>
              <a:t> to play the full version of each recording (the p</a:t>
            </a:r>
            <a:r>
              <a:rPr lang="en-GB" b="0" dirty="0"/>
              <a:t>ronouns were obscured by noises for the </a:t>
            </a:r>
            <a:r>
              <a:rPr lang="en-GB" b="0" dirty="0" err="1"/>
              <a:t>acitivity</a:t>
            </a:r>
            <a:r>
              <a:rPr lang="en-GB" b="0" baseline="0" dirty="0"/>
              <a:t> itself)</a:t>
            </a:r>
            <a:r>
              <a:rPr lang="en-GB" b="0" dirty="0"/>
              <a:t>.</a:t>
            </a:r>
          </a:p>
          <a:p>
            <a:r>
              <a:rPr lang="en-GB" b="0" i="0" dirty="0"/>
              <a:t>2. Click to reveal the answers</a:t>
            </a:r>
            <a:r>
              <a:rPr lang="en-GB" b="0" i="0" baseline="0" dirty="0"/>
              <a:t> one by one and elicit the English meanings of each sentence, orally.  This consolidates knowledge of this week’s and previous weeks’ vocabulary.</a:t>
            </a:r>
          </a:p>
          <a:p>
            <a:endParaRPr lang="en-GB" b="0" dirty="0"/>
          </a:p>
          <a:p>
            <a:r>
              <a:rPr lang="en-GB" b="1" dirty="0"/>
              <a:t>Transcript:</a:t>
            </a:r>
          </a:p>
          <a:p>
            <a:r>
              <a:rPr lang="de-DE" sz="1200" kern="1200" dirty="0">
                <a:solidFill>
                  <a:schemeClr val="tx1"/>
                </a:solidFill>
                <a:effectLst/>
                <a:latin typeface="+mn-lt"/>
                <a:ea typeface="+mn-ea"/>
                <a:cs typeface="+mn-cs"/>
              </a:rPr>
              <a:t>a. Du gehst einmal die Woche tanzen.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machst kaum Hausaufgaben.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Du spielst sehr oft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Ich gehe jeden Tag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kochst manchmal Suppe.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Ich schreibe jeden Tag eine Liste.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904947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to pupils that they need to decide which verbs could be correct starters to each of the 5 sentences, based on their meaning. Sometimes all verbs might make sense.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discuss in pairs and write down 1-4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for ticks to appear next to correct verbs. Discuss meanings of each question/statement as you correct. </a:t>
            </a:r>
          </a:p>
          <a:p>
            <a:pPr marL="0" marR="0" lvl="0" indent="0" algn="l" rtl="0">
              <a:lnSpc>
                <a:spcPct val="100000"/>
              </a:lnSpc>
              <a:spcBef>
                <a:spcPts val="0"/>
              </a:spcBef>
              <a:spcAft>
                <a:spcPts val="0"/>
              </a:spcAft>
              <a:buClr>
                <a:schemeClr val="dk1"/>
              </a:buClr>
              <a:buSzPts val="1200"/>
              <a:buFont typeface="Calibri"/>
              <a:buNone/>
            </a:pPr>
            <a:r>
              <a:rPr lang="en-GB" sz="1200" b="0" dirty="0"/>
              <a:t>4.  For number 5 students come up with their own question starters and volunteer them.</a:t>
            </a:r>
            <a:r>
              <a:rPr lang="en-GB" sz="1200" b="1" dirty="0"/>
              <a:t> </a:t>
            </a:r>
            <a:r>
              <a:rPr lang="en-GB" sz="1200" b="0" dirty="0"/>
              <a:t>Verbs they have learnt that work here are: Hast du, </a:t>
            </a:r>
            <a:r>
              <a:rPr lang="en-GB" sz="1200" b="0" dirty="0" err="1"/>
              <a:t>Schreibst</a:t>
            </a:r>
            <a:r>
              <a:rPr lang="en-GB" sz="1200" b="0" dirty="0"/>
              <a:t> du, </a:t>
            </a:r>
            <a:r>
              <a:rPr lang="en-GB" sz="1200" b="0" dirty="0" err="1"/>
              <a:t>Verstehst</a:t>
            </a:r>
            <a:r>
              <a:rPr lang="en-GB" sz="1200" b="0" dirty="0"/>
              <a:t> du, </a:t>
            </a:r>
            <a:r>
              <a:rPr lang="en-GB" sz="1200" b="0" dirty="0" err="1"/>
              <a:t>Lernst</a:t>
            </a:r>
            <a:r>
              <a:rPr lang="en-GB" sz="1200" b="0" dirty="0"/>
              <a:t> du, </a:t>
            </a:r>
            <a:r>
              <a:rPr lang="en-GB" sz="1200" b="0" dirty="0" err="1"/>
              <a:t>Machst</a:t>
            </a:r>
            <a:r>
              <a:rPr lang="en-GB" sz="1200" b="0" dirty="0"/>
              <a:t> du, </a:t>
            </a:r>
            <a:r>
              <a:rPr lang="en-GB" sz="1200" b="0" dirty="0" err="1"/>
              <a:t>Putzt</a:t>
            </a:r>
            <a:r>
              <a:rPr lang="en-GB" sz="1200" b="0" dirty="0"/>
              <a:t> du.</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Ensure pupils know the meanings of the 5 words in red boxes, as without this knowledge they will struggle to access the task. Also point out the questions and statements. </a:t>
            </a:r>
            <a:br>
              <a:rPr lang="en-GB" dirty="0"/>
            </a:br>
            <a:br>
              <a:rPr lang="en-GB" dirty="0"/>
            </a:br>
            <a:r>
              <a:rPr lang="en-GB" b="1" dirty="0"/>
              <a:t>Additional task suggestions:</a:t>
            </a:r>
            <a:br>
              <a:rPr lang="en-GB" dirty="0"/>
            </a:br>
            <a:r>
              <a:rPr lang="en-GB" dirty="0"/>
              <a:t>Students make up their own sense and nonsense sentences and questions, and their partner or the class must decide whether or not they make sense.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weak verbs: 1</a:t>
            </a:r>
            <a:r>
              <a:rPr lang="en-GB" sz="1200" b="0" baseline="30000" dirty="0"/>
              <a:t>st</a:t>
            </a:r>
            <a:r>
              <a:rPr lang="en-GB" sz="1200" b="0" baseline="0" dirty="0"/>
              <a:t> </a:t>
            </a:r>
            <a:r>
              <a:rPr lang="en-GB" sz="1200" b="0" dirty="0"/>
              <a:t>person singular (juxtaposed with 2nd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t>
            </a:r>
            <a:r>
              <a:rPr lang="en-GB" sz="1200" b="0" dirty="0">
                <a:solidFill>
                  <a:prstClr val="white"/>
                </a:solidFill>
              </a:rPr>
              <a:t>VSO questions</a:t>
            </a:r>
            <a:r>
              <a:rPr lang="en-GB" sz="1200" b="0" baseline="0" dirty="0">
                <a:solidFill>
                  <a:prstClr val="white"/>
                </a:solidFill>
              </a:rPr>
              <a:t> with question words </a:t>
            </a:r>
            <a:r>
              <a:rPr lang="en-GB" sz="1200" b="0" i="1" baseline="0" dirty="0">
                <a:solidFill>
                  <a:prstClr val="white"/>
                </a:solidFill>
              </a:rPr>
              <a:t>wo, was, </a:t>
            </a:r>
            <a:r>
              <a:rPr lang="en-GB" sz="1200" b="0" i="1" baseline="0" dirty="0" err="1">
                <a:solidFill>
                  <a:prstClr val="white"/>
                </a:solidFill>
              </a:rPr>
              <a:t>wer</a:t>
            </a:r>
            <a:r>
              <a:rPr lang="en-GB" sz="1200" b="0" i="1" baseline="0" dirty="0">
                <a:solidFill>
                  <a:prstClr val="white"/>
                </a:solidFill>
              </a:rPr>
              <a:t>, </a:t>
            </a:r>
            <a:r>
              <a:rPr lang="en-GB" sz="1200" b="0" i="1" baseline="0" dirty="0" err="1">
                <a:solidFill>
                  <a:prstClr val="white"/>
                </a:solidFill>
              </a:rPr>
              <a:t>wie</a:t>
            </a:r>
            <a:endParaRPr lang="en-GB" sz="1200" b="0" i="0" baseline="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gehen [66] hören [146] tanzen [1497] kaum [272] manchmal [382] nie [186]  oft [223] sehr [81] einmal die Woche [n/a] jeden Tag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baseline="0"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120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STARTER SLIDE </a:t>
            </a:r>
            <a:br>
              <a:rPr lang="en-GB" b="1" dirty="0"/>
            </a:br>
            <a:r>
              <a:rPr lang="en-GB" b="1" dirty="0"/>
              <a:t>Timing: 1-4 minutes</a:t>
            </a:r>
            <a:br>
              <a:rPr lang="en-GB" b="1" dirty="0"/>
            </a:br>
            <a:br>
              <a:rPr lang="en-GB" b="1" dirty="0"/>
            </a:br>
            <a:r>
              <a:rPr lang="en-GB" b="1" dirty="0"/>
              <a:t>Aim: </a:t>
            </a:r>
            <a:r>
              <a:rPr lang="en-GB" b="0" dirty="0"/>
              <a:t>To reactivate and strengthen vocabulary knowledge.  </a:t>
            </a:r>
            <a:br>
              <a:rPr lang="en-GB" b="0" dirty="0"/>
            </a:br>
            <a:endParaRPr lang="en-GB" b="0" dirty="0"/>
          </a:p>
          <a:p>
            <a:r>
              <a:rPr lang="en-GB" b="1" dirty="0"/>
              <a:t>Procedure:</a:t>
            </a:r>
            <a:br>
              <a:rPr lang="en-GB" b="1" dirty="0"/>
            </a:br>
            <a:r>
              <a:rPr lang="en-GB" b="1" dirty="0"/>
              <a:t>Round 1: </a:t>
            </a:r>
            <a:r>
              <a:rPr lang="en-GB" b="0" dirty="0"/>
              <a:t>Look at the German, recall the English meanings, saying them aloud. [1 minute]</a:t>
            </a:r>
            <a:br>
              <a:rPr lang="en-GB" b="0" dirty="0"/>
            </a:br>
            <a:r>
              <a:rPr lang="en-GB" b="1" dirty="0"/>
              <a:t>Round 2: </a:t>
            </a:r>
            <a:r>
              <a:rPr lang="en-GB" b="0" dirty="0"/>
              <a:t>Look at the English, recall the German meanings, saying them aloud. [1 minute]</a:t>
            </a:r>
            <a:br>
              <a:rPr lang="en-GB" b="0" dirty="0"/>
            </a:br>
            <a:r>
              <a:rPr lang="en-GB" b="0" dirty="0"/>
              <a:t>Repeat for two further minutes, to speed up recall.</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192685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t>
            </a:r>
            <a:r>
              <a:rPr lang="en-GB" b="0" baseline="0" dirty="0"/>
              <a:t>share the grammar learning objective for the lesson with students, whilst revising previously-learned vocabulary.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a:t>
            </a:r>
            <a:r>
              <a:rPr lang="en-GB" baseline="0" dirty="0"/>
              <a:t>By working out which letters are missing and putting them in order into the spaces below, students create the question ‘</a:t>
            </a:r>
            <a:r>
              <a:rPr lang="en-GB" baseline="0" dirty="0" err="1"/>
              <a:t>Frage</a:t>
            </a:r>
            <a:r>
              <a:rPr lang="en-GB" baseline="0" dirty="0"/>
              <a:t> </a:t>
            </a:r>
            <a:r>
              <a:rPr lang="en-GB" baseline="0" dirty="0" err="1"/>
              <a:t>oder</a:t>
            </a:r>
            <a:r>
              <a:rPr lang="en-GB" baseline="0" dirty="0"/>
              <a:t> </a:t>
            </a:r>
            <a:r>
              <a:rPr lang="en-GB" baseline="0" dirty="0" err="1"/>
              <a:t>Satz</a:t>
            </a:r>
            <a:r>
              <a:rPr lang="en-GB" baseline="0" dirty="0"/>
              <a:t>?’, which is the grammatical focus for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 </a:t>
            </a:r>
            <a:r>
              <a:rPr lang="en-GB" baseline="0" dirty="0"/>
              <a:t>Elicit the English translation of this question from students to ensure that they are all clear about its meaning.</a:t>
            </a:r>
            <a:br>
              <a:rPr lang="en-GB" baseline="0" dirty="0"/>
            </a:br>
            <a:br>
              <a:rPr lang="en-GB" b="1" baseline="0" dirty="0"/>
            </a:br>
            <a:r>
              <a:rPr lang="en-GB" b="1" baseline="0" dirty="0"/>
              <a:t>Note: </a:t>
            </a:r>
            <a:r>
              <a:rPr lang="en-GB" baseline="0" dirty="0"/>
              <a:t>‘</a:t>
            </a:r>
            <a:r>
              <a:rPr lang="en-GB" baseline="0" dirty="0" err="1"/>
              <a:t>Frage</a:t>
            </a:r>
            <a:r>
              <a:rPr lang="en-GB" baseline="0" dirty="0"/>
              <a:t>’ is a word students learnt in 1.1.6 but ‘</a:t>
            </a:r>
            <a:r>
              <a:rPr lang="en-GB" baseline="0" dirty="0" err="1"/>
              <a:t>Satz</a:t>
            </a:r>
            <a:r>
              <a:rPr lang="en-GB" baseline="0" dirty="0"/>
              <a:t>’ is a new, but highly frequent word, which we want to use from now on in classroom language/task instructions. Ensure that the meaning of </a:t>
            </a:r>
            <a:r>
              <a:rPr lang="en-GB" baseline="0" dirty="0" err="1"/>
              <a:t>Satz</a:t>
            </a:r>
            <a:r>
              <a:rPr lang="en-GB" baseline="0" dirty="0"/>
              <a:t> is clear. </a:t>
            </a:r>
            <a:r>
              <a:rPr lang="en-GB" baseline="0" dirty="0" err="1"/>
              <a:t>Satz</a:t>
            </a:r>
            <a:r>
              <a:rPr lang="en-GB" baseline="0" dirty="0"/>
              <a:t> appears on both AQA and </a:t>
            </a:r>
            <a:r>
              <a:rPr lang="en-GB" baseline="0" dirty="0" err="1"/>
              <a:t>Eduqas</a:t>
            </a:r>
            <a:r>
              <a:rPr lang="en-GB" baseline="0" dirty="0"/>
              <a:t> GCSE word lists, but not on Edexcel.</a:t>
            </a:r>
            <a:br>
              <a:rPr lang="en-GB" b="1" baseline="0" dirty="0"/>
            </a:b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(1 is the most common word in German): </a:t>
            </a:r>
            <a:endParaRPr lang="de-DE" sz="1200" b="0" i="0" kern="1200" dirty="0">
              <a:solidFill>
                <a:schemeClr val="tx1"/>
              </a:solidFill>
              <a:effectLst/>
              <a:latin typeface="+mn-lt"/>
              <a:ea typeface="+mn-ea"/>
              <a:cs typeface="+mn-cs"/>
            </a:endParaRPr>
          </a:p>
          <a:p>
            <a:r>
              <a:rPr lang="en-GB" b="0" baseline="0" dirty="0"/>
              <a:t>der </a:t>
            </a:r>
            <a:r>
              <a:rPr lang="en-GB" b="0" baseline="0" dirty="0" err="1"/>
              <a:t>Satz</a:t>
            </a:r>
            <a:r>
              <a:rPr lang="en-GB" b="0" baseline="0" dirty="0"/>
              <a:t> [582]</a:t>
            </a:r>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124582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a:t>
            </a:r>
            <a:r>
              <a:rPr lang="en-GB" b="1" baseline="0"/>
              <a:t> </a:t>
            </a:r>
            <a:r>
              <a:rPr lang="en-GB" b="0" baseline="0"/>
              <a:t>To</a:t>
            </a:r>
            <a:r>
              <a:rPr lang="en-GB" b="0"/>
              <a:t> </a:t>
            </a:r>
            <a:r>
              <a:rPr lang="en-GB" b="0" baseline="0"/>
              <a:t>revisit knowledge that students were taught in 1.1.7 on the formation of closed questions.</a:t>
            </a:r>
            <a:endParaRPr lang="en-GB" b="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Highlight that German does not have a word for do/does, or the continuous equivalent are/is, and that inversion must be used to translate these.</a:t>
            </a:r>
          </a:p>
          <a:p>
            <a:r>
              <a:rPr lang="en-GB"/>
              <a:t>3.</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074658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hangingPunct="0"/>
            <a:r>
              <a:rPr lang="en-GB" b="1" dirty="0"/>
              <a:t>Aim: </a:t>
            </a:r>
            <a:r>
              <a:rPr lang="en-GB" b="0" dirty="0"/>
              <a:t>To </a:t>
            </a:r>
            <a:r>
              <a:rPr lang="en-US" sz="1200" b="0" kern="1200" baseline="0" dirty="0">
                <a:solidFill>
                  <a:schemeClr val="tx1"/>
                </a:solidFill>
                <a:effectLst/>
                <a:latin typeface="+mn-lt"/>
                <a:ea typeface="+mn-ea"/>
                <a:cs typeface="+mn-cs"/>
              </a:rPr>
              <a:t>revisit the VSO syntax of questions vs SVO of statements. </a:t>
            </a:r>
          </a:p>
          <a:p>
            <a:pPr hangingPunct="0"/>
            <a:endParaRPr lang="en-US" sz="1200" b="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This slide is the full task slide.</a:t>
            </a: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on the audio buttons</a:t>
            </a:r>
            <a:r>
              <a:rPr lang="en-GB" baseline="0" dirty="0"/>
              <a:t> to play each recording.</a:t>
            </a:r>
            <a:r>
              <a:rPr lang="en-GB" b="0" dirty="0"/>
              <a:t> The voice</a:t>
            </a:r>
            <a:r>
              <a:rPr lang="en-GB" b="0" baseline="0" dirty="0"/>
              <a:t> is robotic and has flat intonation, to remove this clue as to whether each sentence is a question or a statement.</a:t>
            </a:r>
            <a:endParaRPr lang="en-GB" b="0" dirty="0"/>
          </a:p>
          <a:p>
            <a:r>
              <a:rPr lang="en-GB" dirty="0"/>
              <a:t>2.</a:t>
            </a:r>
            <a:r>
              <a:rPr lang="en-GB" baseline="0" dirty="0"/>
              <a:t> </a:t>
            </a:r>
            <a:r>
              <a:rPr lang="en-GB" b="0" dirty="0"/>
              <a:t>Students can complete the activity by writing e.g. A) ?</a:t>
            </a:r>
            <a:r>
              <a:rPr lang="en-GB" b="0" i="1" dirty="0"/>
              <a:t>/ .</a:t>
            </a:r>
            <a:r>
              <a:rPr lang="en-GB" b="0" i="0" dirty="0"/>
              <a:t> in their exercise</a:t>
            </a:r>
            <a:r>
              <a:rPr lang="en-GB" b="0" i="0" baseline="0" dirty="0"/>
              <a:t> bo</a:t>
            </a:r>
            <a:r>
              <a:rPr lang="en-GB" b="0" i="0" dirty="0"/>
              <a:t>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 Click to bring</a:t>
            </a:r>
            <a:r>
              <a:rPr lang="en-GB" b="0" i="0" baseline="0" dirty="0"/>
              <a:t> up the answers one by one. </a:t>
            </a:r>
            <a:r>
              <a:rPr lang="en-US" sz="1200" b="0" kern="1200" dirty="0">
                <a:solidFill>
                  <a:schemeClr val="tx1"/>
                </a:solidFill>
                <a:effectLst/>
                <a:latin typeface="+mn-lt"/>
                <a:ea typeface="+mn-ea"/>
                <a:cs typeface="+mn-cs"/>
              </a:rPr>
              <a:t>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eine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eine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 B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t>
            </a:r>
          </a:p>
          <a:p>
            <a:endParaRPr lang="en-GB" b="0" i="0" baseline="0" dirty="0"/>
          </a:p>
          <a:p>
            <a:r>
              <a:rPr lang="en-GB" b="1" dirty="0"/>
              <a:t>Transcript:</a:t>
            </a:r>
          </a:p>
          <a:p>
            <a:r>
              <a:rPr lang="de-DE" sz="1200" kern="1200" dirty="0">
                <a:solidFill>
                  <a:schemeClr val="tx1"/>
                </a:solidFill>
                <a:effectLst/>
                <a:latin typeface="+mn-lt"/>
                <a:ea typeface="+mn-ea"/>
                <a:cs typeface="+mn-cs"/>
              </a:rPr>
              <a:t>a) Hörst du jeden Tag das Lied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427985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445299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a:t>
            </a:r>
            <a:r>
              <a:rPr lang="en-GB" b="0" baseline="0"/>
              <a:t>To revisit knowledge that students were taught in 1.1.7 on the formation of closed questions.</a:t>
            </a:r>
            <a:endParaRPr lang="en-GB" b="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Draw attention to word order: VSO for closed questions, Question word + VSO or VO for open questions.</a:t>
            </a:r>
          </a:p>
          <a:p>
            <a:r>
              <a:rPr lang="en-GB"/>
              <a:t>3.</a:t>
            </a:r>
            <a:r>
              <a:rPr lang="en-GB" baseline="0"/>
              <a:t> </a:t>
            </a:r>
            <a:r>
              <a:rPr lang="en-GB"/>
              <a:t>Ensure students’ understanding</a:t>
            </a:r>
            <a:r>
              <a:rPr lang="en-GB" baseline="0"/>
              <a:t> at each stage.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4211578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practise distiguishing between the first and second person singular</a:t>
            </a:r>
            <a:r>
              <a:rPr lang="en-GB" b="0" baseline="0"/>
              <a:t> forms of the verb (reading/speaking).</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Students</a:t>
            </a:r>
            <a:r>
              <a:rPr lang="en-GB" baseline="0"/>
              <a:t> write the text, completing the gaps with one of the options. This will help them further practise the 1</a:t>
            </a:r>
            <a:r>
              <a:rPr lang="en-GB" baseline="30000"/>
              <a:t>st</a:t>
            </a:r>
            <a:r>
              <a:rPr lang="en-GB" baseline="0"/>
              <a:t> &amp; 2</a:t>
            </a:r>
            <a:r>
              <a:rPr lang="en-GB" baseline="30000"/>
              <a:t>nd</a:t>
            </a:r>
            <a:r>
              <a:rPr lang="en-GB" baseline="0"/>
              <a:t> person singular form of verbs &amp; question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 Click to reveal the answers</a:t>
            </a:r>
            <a:r>
              <a:rPr lang="en-GB" b="0" i="0" baseline="0"/>
              <a:t> one by one.</a:t>
            </a:r>
          </a:p>
          <a:p>
            <a:r>
              <a:rPr lang="en-GB"/>
              <a:t>3.</a:t>
            </a:r>
            <a:r>
              <a:rPr lang="en-GB" baseline="0"/>
              <a:t> </a:t>
            </a:r>
            <a:r>
              <a:rPr lang="en-GB"/>
              <a:t>Once complete, they can practise reading this conversation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After initial practice reading</a:t>
            </a:r>
            <a:r>
              <a:rPr lang="en-GB" baseline="0"/>
              <a:t> their own (completed) texts, an extra challenge could be to ask them to practise with the incomplete text displayed on the board. This will prompt speeded recall of the words that are missing!</a:t>
            </a:r>
            <a:endParaRPr lang="en-GB"/>
          </a:p>
          <a:p>
            <a:endParaRPr lang="en-GB" b="0" i="0"/>
          </a:p>
          <a:p>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980296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t>
            </a:r>
            <a:r>
              <a:rPr lang="en-GB" b="0" dirty="0" err="1"/>
              <a:t>distiguishing</a:t>
            </a:r>
            <a:r>
              <a:rPr lang="en-GB" b="0" dirty="0"/>
              <a:t> between the first and second person singular</a:t>
            </a:r>
            <a:r>
              <a:rPr lang="en-GB" b="0" baseline="0" dirty="0"/>
              <a:t> forms of the verb (speaking).</a:t>
            </a:r>
          </a:p>
          <a:p>
            <a:endParaRPr lang="en-GB" b="0" i="0" dirty="0"/>
          </a:p>
          <a:p>
            <a:r>
              <a:rPr lang="en-GB" b="1" i="0" dirty="0"/>
              <a:t>Note: </a:t>
            </a:r>
            <a:r>
              <a:rPr lang="en-GB" b="0" i="0" dirty="0"/>
              <a:t>This version of the speaking task expects</a:t>
            </a:r>
            <a:r>
              <a:rPr lang="en-GB" b="0" i="0" baseline="0" dirty="0"/>
              <a:t> students to generate the correct question with no verbal support at all.  There is an alternative version on the next slide, which gives the infinitive phrase.  That version still requires students to use the correct verb form and question syntax.</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0" i="0" dirty="0"/>
              <a:t>This slide can be printed and given to pupils, or they can quickly sketch a table in their workbooks.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a:t>
            </a:r>
            <a:r>
              <a:rPr lang="en-GB" b="0" i="0" baseline="0" dirty="0"/>
              <a:t> </a:t>
            </a:r>
            <a:r>
              <a:rPr lang="en-GB" b="0" dirty="0"/>
              <a:t>Students know the noun </a:t>
            </a:r>
            <a:r>
              <a:rPr lang="en-GB" b="1" dirty="0" err="1"/>
              <a:t>Frage</a:t>
            </a:r>
            <a:r>
              <a:rPr lang="en-GB" b="0" dirty="0"/>
              <a:t> (1.2.6), but have not encountered the verb form, </a:t>
            </a:r>
            <a:r>
              <a:rPr lang="en-GB" b="0" i="1" dirty="0" err="1"/>
              <a:t>fragen</a:t>
            </a:r>
            <a:r>
              <a:rPr lang="en-GB" b="0" i="0" dirty="0"/>
              <a:t>. Teacher to ask students what they think the instruction means and make the connection with </a:t>
            </a:r>
            <a:r>
              <a:rPr lang="en-GB" b="0" i="1" dirty="0" err="1"/>
              <a:t>Frage</a:t>
            </a:r>
            <a:r>
              <a:rPr lang="en-GB" b="0" i="0" dirty="0"/>
              <a:t>.</a:t>
            </a:r>
          </a:p>
          <a:p>
            <a:r>
              <a:rPr lang="en-GB" b="0" i="0" dirty="0"/>
              <a:t>3. </a:t>
            </a:r>
            <a:r>
              <a:rPr lang="en-GB" b="0" dirty="0"/>
              <a:t>In this oral exercise, students ask a partner how often they do the pictured activities, and tick the appropriate box. </a:t>
            </a:r>
            <a:br>
              <a:rPr lang="en-GB" b="0" dirty="0"/>
            </a:br>
            <a:r>
              <a:rPr lang="en-GB" dirty="0"/>
              <a:t>3.</a:t>
            </a:r>
            <a:r>
              <a:rPr lang="en-GB" baseline="0" dirty="0"/>
              <a:t> </a:t>
            </a:r>
            <a:r>
              <a:rPr lang="en-GB" b="0" dirty="0"/>
              <a:t>On completion, first, second and third person forms can be brought together through teacher elicitation of responses, e.g. </a:t>
            </a:r>
            <a:r>
              <a:rPr lang="en-GB" b="0" i="1" dirty="0"/>
              <a:t>‘Wie oft </a:t>
            </a:r>
            <a:r>
              <a:rPr lang="en-GB" b="0" i="1" dirty="0" err="1"/>
              <a:t>spielt</a:t>
            </a:r>
            <a:r>
              <a:rPr lang="en-GB" b="0" i="1" dirty="0"/>
              <a:t> Mary Computer?  Mary </a:t>
            </a:r>
            <a:r>
              <a:rPr lang="en-GB" b="0" i="1" dirty="0" err="1"/>
              <a:t>spielt</a:t>
            </a:r>
            <a:r>
              <a:rPr lang="en-GB" b="0" i="1" dirty="0"/>
              <a:t> </a:t>
            </a:r>
            <a:r>
              <a:rPr lang="en-GB" b="0" i="1" dirty="0" err="1"/>
              <a:t>kaum</a:t>
            </a:r>
            <a:r>
              <a:rPr lang="en-GB" b="0" i="1" dirty="0"/>
              <a:t> Computer</a:t>
            </a:r>
            <a:r>
              <a:rPr lang="en-GB" b="0" i="0" dirty="0"/>
              <a:t>’. ‘</a:t>
            </a:r>
            <a:r>
              <a:rPr lang="en-GB" b="0" i="1" dirty="0" err="1"/>
              <a:t>Wer</a:t>
            </a:r>
            <a:r>
              <a:rPr lang="en-GB" b="0" i="1" dirty="0"/>
              <a:t> </a:t>
            </a:r>
            <a:r>
              <a:rPr lang="en-GB" b="0" i="1" dirty="0" err="1"/>
              <a:t>kocht</a:t>
            </a:r>
            <a:r>
              <a:rPr lang="en-GB" b="0" i="1" dirty="0"/>
              <a:t> </a:t>
            </a:r>
            <a:r>
              <a:rPr lang="en-GB" b="0" i="1" dirty="0" err="1"/>
              <a:t>manchmal</a:t>
            </a:r>
            <a:r>
              <a:rPr lang="en-GB" b="0" i="1" dirty="0"/>
              <a:t>?’ ‘Sally </a:t>
            </a:r>
            <a:r>
              <a:rPr lang="en-GB" b="0" i="1" dirty="0" err="1"/>
              <a:t>kocht</a:t>
            </a:r>
            <a:r>
              <a:rPr lang="en-GB" b="0" i="1" dirty="0"/>
              <a:t> </a:t>
            </a:r>
            <a:r>
              <a:rPr lang="en-GB" b="0" i="1" dirty="0" err="1"/>
              <a:t>manchmal</a:t>
            </a:r>
            <a:r>
              <a:rPr lang="en-GB" b="0" i="1" dirty="0"/>
              <a:t>’ etc.</a:t>
            </a:r>
          </a:p>
          <a:p>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125118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FORMAT</a:t>
            </a:r>
          </a:p>
          <a:p>
            <a:endParaRPr lang="en-GB" b="1" dirty="0"/>
          </a:p>
          <a:p>
            <a:r>
              <a:rPr lang="en-GB" b="1" dirty="0"/>
              <a:t>Timing: 6 minutes</a:t>
            </a:r>
            <a:br>
              <a:rPr lang="en-GB" dirty="0"/>
            </a:br>
            <a:br>
              <a:rPr lang="en-GB" b="1" dirty="0"/>
            </a:br>
            <a:r>
              <a:rPr lang="en-GB" b="1" dirty="0"/>
              <a:t>Aim: </a:t>
            </a:r>
            <a:r>
              <a:rPr lang="en-GB" b="0" dirty="0"/>
              <a:t>To practise </a:t>
            </a:r>
            <a:r>
              <a:rPr lang="en-GB" b="0" dirty="0" err="1"/>
              <a:t>distiguishing</a:t>
            </a:r>
            <a:r>
              <a:rPr lang="en-GB" b="0" dirty="0"/>
              <a:t> between the first and second person singular</a:t>
            </a:r>
            <a:r>
              <a:rPr lang="en-GB" b="0" baseline="0" dirty="0"/>
              <a:t> forms of the verb (speaking).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t>
            </a:r>
            <a:r>
              <a:rPr lang="en-GB" b="0" dirty="0"/>
              <a:t>Alternative format for the speaking activity, giving more support. It</a:t>
            </a:r>
            <a:r>
              <a:rPr lang="en-GB" b="0" baseline="0" dirty="0"/>
              <a:t> is often beneficial to repeat speaking tasks.  In this instance, students could first use this supported version of the task, and then repeat the task with a different partner, referring only to the picture table on the previous slide.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a:t>
            </a:r>
            <a:r>
              <a:rPr lang="en-GB" b="0" i="0" dirty="0"/>
              <a:t>This slide can be printed and given to pupils, or they can quickly sketch a table in their workbooks.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a:t>
            </a:r>
            <a:r>
              <a:rPr lang="en-GB" b="0" i="0" baseline="0" dirty="0"/>
              <a:t> </a:t>
            </a:r>
            <a:r>
              <a:rPr lang="en-GB" b="0" dirty="0"/>
              <a:t>Students know the noun </a:t>
            </a:r>
            <a:r>
              <a:rPr lang="en-GB" b="1" dirty="0" err="1"/>
              <a:t>Frage</a:t>
            </a:r>
            <a:r>
              <a:rPr lang="en-GB" b="0" dirty="0"/>
              <a:t> (1.2.6), but have not encountered the verb form, </a:t>
            </a:r>
            <a:r>
              <a:rPr lang="en-GB" b="0" i="1" dirty="0" err="1"/>
              <a:t>fragen</a:t>
            </a:r>
            <a:r>
              <a:rPr lang="en-GB" b="0" i="0" dirty="0"/>
              <a:t>. Teacher to ask students what they think the instruction means and make the connection with </a:t>
            </a:r>
            <a:r>
              <a:rPr lang="en-GB" b="0" i="1" dirty="0" err="1"/>
              <a:t>Frage</a:t>
            </a:r>
            <a:r>
              <a:rPr lang="en-GB" b="0" i="0" dirty="0"/>
              <a:t>.</a:t>
            </a:r>
          </a:p>
          <a:p>
            <a:r>
              <a:rPr lang="en-GB" b="0" i="0" dirty="0"/>
              <a:t>3. </a:t>
            </a:r>
            <a:r>
              <a:rPr lang="en-GB" b="0" dirty="0"/>
              <a:t>In this oral exercise, students ask a partner how often they do the specified activities, and tick the appropriate box. </a:t>
            </a:r>
            <a:br>
              <a:rPr lang="en-GB" b="0" dirty="0"/>
            </a:br>
            <a:r>
              <a:rPr lang="en-GB" dirty="0"/>
              <a:t>3.</a:t>
            </a:r>
            <a:r>
              <a:rPr lang="en-GB" baseline="0" dirty="0"/>
              <a:t> </a:t>
            </a:r>
            <a:r>
              <a:rPr lang="en-GB" b="0" dirty="0"/>
              <a:t>On completion, first, second and third person forms can be brought together through teacher elicitation of responses, e.g. </a:t>
            </a:r>
            <a:r>
              <a:rPr lang="en-GB" b="0" i="1" dirty="0"/>
              <a:t>‘Wie oft </a:t>
            </a:r>
            <a:r>
              <a:rPr lang="en-GB" b="0" i="1" dirty="0" err="1"/>
              <a:t>spielt</a:t>
            </a:r>
            <a:r>
              <a:rPr lang="en-GB" b="0" i="1" dirty="0"/>
              <a:t> Mary Computer?  Mary </a:t>
            </a:r>
            <a:r>
              <a:rPr lang="en-GB" b="0" i="1" dirty="0" err="1"/>
              <a:t>spielt</a:t>
            </a:r>
            <a:r>
              <a:rPr lang="en-GB" b="0" i="1" dirty="0"/>
              <a:t> </a:t>
            </a:r>
            <a:r>
              <a:rPr lang="en-GB" b="0" i="1" dirty="0" err="1"/>
              <a:t>kaum</a:t>
            </a:r>
            <a:r>
              <a:rPr lang="en-GB" b="0" i="1" dirty="0"/>
              <a:t> Computer</a:t>
            </a:r>
            <a:r>
              <a:rPr lang="en-GB" b="0" i="0" dirty="0"/>
              <a:t>’. ‘</a:t>
            </a:r>
            <a:r>
              <a:rPr lang="en-GB" b="0" i="1" dirty="0" err="1"/>
              <a:t>Wer</a:t>
            </a:r>
            <a:r>
              <a:rPr lang="en-GB" b="0" i="1" dirty="0"/>
              <a:t> </a:t>
            </a:r>
            <a:r>
              <a:rPr lang="en-GB" b="0" i="1" dirty="0" err="1"/>
              <a:t>kocht</a:t>
            </a:r>
            <a:r>
              <a:rPr lang="en-GB" b="0" i="1" dirty="0"/>
              <a:t> </a:t>
            </a:r>
            <a:r>
              <a:rPr lang="en-GB" b="0" i="1" dirty="0" err="1"/>
              <a:t>manchmal</a:t>
            </a:r>
            <a:r>
              <a:rPr lang="en-GB" b="0" i="1" dirty="0"/>
              <a:t>?’ ‘Sally </a:t>
            </a:r>
            <a:r>
              <a:rPr lang="en-GB" b="0" i="1" dirty="0" err="1"/>
              <a:t>kocht</a:t>
            </a:r>
            <a:r>
              <a:rPr lang="en-GB" b="0" i="1" dirty="0"/>
              <a:t> </a:t>
            </a:r>
            <a:r>
              <a:rPr lang="en-GB" b="0" i="1" dirty="0" err="1"/>
              <a:t>manchmal</a:t>
            </a:r>
            <a:r>
              <a:rPr lang="en-GB" b="0" i="1" dirty="0"/>
              <a:t>’ etc.</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499709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a:t>
            </a:r>
            <a:br>
              <a:rPr lang="en-GB" dirty="0"/>
            </a:br>
            <a:br>
              <a:rPr lang="en-GB" b="1" dirty="0"/>
            </a:br>
            <a:r>
              <a:rPr lang="en-GB" b="1" dirty="0"/>
              <a:t>Aim: </a:t>
            </a:r>
            <a:r>
              <a:rPr lang="en-GB" b="0" dirty="0"/>
              <a:t>To revise the infinitive form of all verbs learned so far.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a:t>
            </a:r>
            <a:r>
              <a:rPr lang="en-GB" b="0" i="0" dirty="0"/>
              <a:t>Click</a:t>
            </a:r>
            <a:r>
              <a:rPr lang="en-GB" b="0" i="0" baseline="0" dirty="0"/>
              <a:t> to bring up the verbs one by one, eliciting the English meaning of each from the students. The final click brings up the main task instruction.</a:t>
            </a:r>
            <a:endParaRPr lang="en-GB" b="0" dirty="0"/>
          </a:p>
          <a:p>
            <a:r>
              <a:rPr lang="en-GB" sz="1200" b="0" i="0" kern="1200" dirty="0">
                <a:solidFill>
                  <a:schemeClr val="tx1"/>
                </a:solidFill>
                <a:effectLst/>
                <a:latin typeface="+mn-lt"/>
                <a:ea typeface="+mn-ea"/>
                <a:cs typeface="+mn-cs"/>
              </a:rPr>
              <a:t>2. Students prepare a survey with questions that they could send to a partner school (where there is a partner school, they should actually do this). First each student writes 5 questions individually.</a:t>
            </a:r>
          </a:p>
          <a:p>
            <a:r>
              <a:rPr lang="en-GB" sz="1200" b="0" i="0" kern="1200" dirty="0">
                <a:solidFill>
                  <a:schemeClr val="tx1"/>
                </a:solidFill>
                <a:effectLst/>
                <a:latin typeface="+mn-lt"/>
                <a:ea typeface="+mn-ea"/>
                <a:cs typeface="+mn-cs"/>
              </a:rPr>
              <a:t>3.</a:t>
            </a:r>
            <a:r>
              <a:rPr lang="en-GB" sz="1200" b="0" i="0" kern="1200" baseline="0" dirty="0">
                <a:solidFill>
                  <a:schemeClr val="tx1"/>
                </a:solidFill>
                <a:effectLst/>
                <a:latin typeface="+mn-lt"/>
                <a:ea typeface="+mn-ea"/>
                <a:cs typeface="+mn-cs"/>
              </a:rPr>
              <a:t> Th</a:t>
            </a:r>
            <a:r>
              <a:rPr lang="en-GB" sz="1200" b="0" i="0" kern="1200" dirty="0">
                <a:solidFill>
                  <a:schemeClr val="tx1"/>
                </a:solidFill>
                <a:effectLst/>
                <a:latin typeface="+mn-lt"/>
                <a:ea typeface="+mn-ea"/>
                <a:cs typeface="+mn-cs"/>
              </a:rPr>
              <a:t>en they pair up and ensure that they have 10 different ones between them.</a:t>
            </a:r>
          </a:p>
          <a:p>
            <a:r>
              <a:rPr lang="en-GB" sz="1200" b="0" i="0" kern="1200" dirty="0">
                <a:solidFill>
                  <a:schemeClr val="tx1"/>
                </a:solidFill>
                <a:effectLst/>
                <a:latin typeface="+mn-lt"/>
                <a:ea typeface="+mn-ea"/>
                <a:cs typeface="+mn-cs"/>
              </a:rPr>
              <a:t>4.</a:t>
            </a:r>
            <a:r>
              <a:rPr lang="en-GB" sz="1200" b="0" i="0" kern="1200" baseline="0" dirty="0">
                <a:solidFill>
                  <a:schemeClr val="tx1"/>
                </a:solidFill>
                <a:effectLst/>
                <a:latin typeface="+mn-lt"/>
                <a:ea typeface="+mn-ea"/>
                <a:cs typeface="+mn-cs"/>
              </a:rPr>
              <a:t> T</a:t>
            </a:r>
            <a:r>
              <a:rPr lang="en-GB" sz="1200" b="0" i="0" kern="1200" dirty="0">
                <a:solidFill>
                  <a:schemeClr val="tx1"/>
                </a:solidFill>
                <a:effectLst/>
                <a:latin typeface="+mn-lt"/>
                <a:ea typeface="+mn-ea"/>
                <a:cs typeface="+mn-cs"/>
              </a:rPr>
              <a:t>hen they join with another pair, and decide on the best 10 questions overall, eliminating those they think aren't as interesting. </a:t>
            </a:r>
          </a:p>
          <a:p>
            <a:r>
              <a:rPr lang="en-GB" sz="1200" b="0" i="0" kern="1200" dirty="0">
                <a:solidFill>
                  <a:schemeClr val="tx1"/>
                </a:solidFill>
                <a:effectLst/>
                <a:latin typeface="+mn-lt"/>
                <a:ea typeface="+mn-ea"/>
                <a:cs typeface="+mn-cs"/>
              </a:rPr>
              <a:t>5. On the slide that follows, the teacher gathers 20 different questions to put as survey to a German class (real or hypothetical).</a:t>
            </a: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578224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a blank slide for the teacher to use to gather </a:t>
            </a:r>
            <a:r>
              <a:rPr lang="en-GB" sz="1200" b="1" i="0" kern="1200">
                <a:solidFill>
                  <a:schemeClr val="tx1"/>
                </a:solidFill>
                <a:effectLst/>
                <a:latin typeface="+mn-lt"/>
                <a:ea typeface="+mn-ea"/>
                <a:cs typeface="+mn-cs"/>
              </a:rPr>
              <a:t>20 different questions to pose to a German class in a survey</a:t>
            </a:r>
            <a:r>
              <a:rPr lang="en-GB" sz="1200" b="1" i="0" kern="1200" baseline="0">
                <a:solidFill>
                  <a:schemeClr val="tx1"/>
                </a:solidFill>
                <a:effectLst/>
                <a:latin typeface="+mn-lt"/>
                <a:ea typeface="+mn-ea"/>
                <a:cs typeface="+mn-cs"/>
              </a:rPr>
              <a:t> (see activity on previous slide).</a:t>
            </a:r>
            <a:endParaRPr lang="en-GB" b="1"/>
          </a:p>
          <a:p>
            <a:endParaRPr lang="en-GB" b="1"/>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515933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4124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76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4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Buch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Buch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a:t>Nacht </a:t>
            </a:r>
            <a:r>
              <a:rPr lang="en-GB" baseline="0" dirty="0"/>
              <a:t>[335].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7790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53128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652847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22308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044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64415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073569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07498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824656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68170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033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7247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8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028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6449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55581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4466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6347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7541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3709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85510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21.wav"/><Relationship Id="rId18" Type="http://schemas.openxmlformats.org/officeDocument/2006/relationships/image" Target="../media/image28.png"/><Relationship Id="rId3" Type="http://schemas.openxmlformats.org/officeDocument/2006/relationships/audio" Target="../media/audio15.wav"/><Relationship Id="rId7" Type="http://schemas.openxmlformats.org/officeDocument/2006/relationships/image" Target="../media/image23.png"/><Relationship Id="rId12" Type="http://schemas.openxmlformats.org/officeDocument/2006/relationships/audio" Target="../media/audio20.wav"/><Relationship Id="rId17"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audio" Target="../media/audio19.wav"/><Relationship Id="rId5" Type="http://schemas.openxmlformats.org/officeDocument/2006/relationships/audio" Target="../media/audio17.wav"/><Relationship Id="rId15" Type="http://schemas.openxmlformats.org/officeDocument/2006/relationships/audio" Target="../media/audio23.wav"/><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audio" Target="../media/audio16.wav"/><Relationship Id="rId9" Type="http://schemas.openxmlformats.org/officeDocument/2006/relationships/audio" Target="../media/audio18.wav"/><Relationship Id="rId14" Type="http://schemas.openxmlformats.org/officeDocument/2006/relationships/audio" Target="../media/audio22.wav"/></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24.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audio" Target="../media/audio24.wav"/><Relationship Id="rId2" Type="http://schemas.openxmlformats.org/officeDocument/2006/relationships/notesSlide" Target="../notesSlides/notesSlide11.xml"/><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1.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0.png"/><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jpe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4.gif"/><Relationship Id="rId5" Type="http://schemas.openxmlformats.org/officeDocument/2006/relationships/audio" Target="../media/audio24.wav"/><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24.wav"/><Relationship Id="rId3" Type="http://schemas.openxmlformats.org/officeDocument/2006/relationships/image" Target="../media/image55.tiff"/><Relationship Id="rId7" Type="http://schemas.openxmlformats.org/officeDocument/2006/relationships/audio" Target="../media/audio27.wav"/><Relationship Id="rId12" Type="http://schemas.openxmlformats.org/officeDocument/2006/relationships/image" Target="../media/image51.sv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50.png"/><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image" Target="../media/image56.tiff"/><Relationship Id="rId9" Type="http://schemas.openxmlformats.org/officeDocument/2006/relationships/audio" Target="../media/audio29.wav"/><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media/audio35.wav"/><Relationship Id="rId3" Type="http://schemas.openxmlformats.org/officeDocument/2006/relationships/image" Target="../media/image55.tiff"/><Relationship Id="rId7" Type="http://schemas.openxmlformats.org/officeDocument/2006/relationships/audio" Target="../media/audio24.wav"/><Relationship Id="rId12" Type="http://schemas.openxmlformats.org/officeDocument/2006/relationships/audio" Target="../media/audio34.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1.svg"/><Relationship Id="rId11" Type="http://schemas.openxmlformats.org/officeDocument/2006/relationships/audio" Target="../media/audio33.wav"/><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audio" Target="../media/audio32.wav"/><Relationship Id="rId4" Type="http://schemas.openxmlformats.org/officeDocument/2006/relationships/image" Target="../media/image56.tiff"/><Relationship Id="rId9" Type="http://schemas.openxmlformats.org/officeDocument/2006/relationships/audio" Target="../media/audio31.wav"/><Relationship Id="rId14" Type="http://schemas.openxmlformats.org/officeDocument/2006/relationships/audio" Target="../media/audio36.wav"/></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audio" Target="../media/audio24.wav"/><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audio" Target="../media/audio40.wav"/><Relationship Id="rId5" Type="http://schemas.openxmlformats.org/officeDocument/2006/relationships/audio" Target="../media/audio39.wav"/><Relationship Id="rId10" Type="http://schemas.openxmlformats.org/officeDocument/2006/relationships/image" Target="../media/image61.png"/><Relationship Id="rId4" Type="http://schemas.openxmlformats.org/officeDocument/2006/relationships/audio" Target="../media/audio38.wav"/><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9.jpeg"/><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5.tiff"/><Relationship Id="rId11" Type="http://schemas.openxmlformats.org/officeDocument/2006/relationships/image" Target="../media/image70.tiff"/><Relationship Id="rId5" Type="http://schemas.openxmlformats.org/officeDocument/2006/relationships/image" Target="../media/image64.png"/><Relationship Id="rId10" Type="http://schemas.openxmlformats.org/officeDocument/2006/relationships/image" Target="../media/image69.tiff"/><Relationship Id="rId4" Type="http://schemas.openxmlformats.org/officeDocument/2006/relationships/image" Target="../media/image63.png"/><Relationship Id="rId9" Type="http://schemas.openxmlformats.org/officeDocument/2006/relationships/image" Target="../media/image68.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4_audio.html"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s://www.rachelhawkes.com/LDPresources/Yr7German/German_Y7_Term1ii_Wk4_audio_HW_sheet.doc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7.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5.png"/><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BD434BF2-751A-46D0-BAD1-61910AC9915C}"/>
              </a:ext>
            </a:extLst>
          </p:cNvPr>
          <p:cNvSpPr/>
          <p:nvPr/>
        </p:nvSpPr>
        <p:spPr>
          <a:xfrm>
            <a:off x="6627983" y="4680857"/>
            <a:ext cx="5336482" cy="909886"/>
          </a:xfrm>
          <a:prstGeom prst="wedgeRectCallout">
            <a:avLst>
              <a:gd name="adj1" fmla="val -54695"/>
              <a:gd name="adj2" fmla="val -928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3 – Lesson 19</a:t>
            </a:r>
            <a:br>
              <a:rPr lang="en-GB" sz="1800" dirty="0"/>
            </a:br>
            <a:br>
              <a:rPr lang="en-GB" sz="1800" dirty="0"/>
            </a:br>
            <a:r>
              <a:rPr lang="en-GB" sz="1800" dirty="0"/>
              <a:t>Natalie Finlayson / Rachel Hawkes</a:t>
            </a:r>
            <a:br>
              <a:rPr lang="en-GB" sz="1800" dirty="0"/>
            </a:br>
            <a:r>
              <a:rPr lang="en-GB" sz="1800" dirty="0"/>
              <a:t>Artwork: Steve Clarke</a:t>
            </a:r>
            <a:br>
              <a:rPr lang="en-GB" sz="1800" dirty="0"/>
            </a:br>
            <a:br>
              <a:rPr lang="en-GB" sz="1800" dirty="0"/>
            </a:br>
            <a:r>
              <a:rPr lang="en-GB" sz="1800" dirty="0"/>
              <a:t>Date updated: 18.08.23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1883813"/>
            <a:ext cx="7413217" cy="1410028"/>
          </a:xfrm>
        </p:spPr>
        <p:txBody>
          <a:bodyPr>
            <a:normAutofit/>
          </a:bodyPr>
          <a:lstStyle/>
          <a:p>
            <a:pPr algn="l"/>
            <a:r>
              <a:rPr lang="en-GB" sz="2000" dirty="0">
                <a:solidFill>
                  <a:schemeClr val="tx1"/>
                </a:solidFill>
              </a:rPr>
              <a:t>Asking and answering questions about activities at home</a:t>
            </a:r>
            <a:br>
              <a:rPr lang="en-GB" sz="2000" dirty="0">
                <a:solidFill>
                  <a:schemeClr val="tx1"/>
                </a:solidFill>
              </a:rPr>
            </a:br>
            <a:r>
              <a:rPr lang="en-GB" sz="2000" dirty="0">
                <a:solidFill>
                  <a:schemeClr val="tx1"/>
                </a:solidFill>
              </a:rPr>
              <a:t>Present tense (weak) verbs: 1</a:t>
            </a:r>
            <a:r>
              <a:rPr lang="en-GB" sz="2000" baseline="30000" dirty="0">
                <a:solidFill>
                  <a:schemeClr val="tx1"/>
                </a:solidFill>
              </a:rPr>
              <a:t>st</a:t>
            </a:r>
            <a:r>
              <a:rPr lang="en-GB" sz="2000" dirty="0">
                <a:solidFill>
                  <a:schemeClr val="tx1"/>
                </a:solidFill>
              </a:rPr>
              <a:t> and 2nd persons singular</a:t>
            </a:r>
            <a:br>
              <a:rPr lang="en-GB" sz="2000" dirty="0">
                <a:solidFill>
                  <a:schemeClr val="tx1"/>
                </a:solidFill>
              </a:rPr>
            </a:br>
            <a:r>
              <a:rPr lang="en-GB" sz="2000" dirty="0">
                <a:solidFill>
                  <a:schemeClr val="tx1"/>
                </a:solidFill>
              </a:rPr>
              <a:t>Wo? was? </a:t>
            </a:r>
            <a:r>
              <a:rPr lang="en-GB" sz="2000" dirty="0" err="1">
                <a:solidFill>
                  <a:schemeClr val="tx1"/>
                </a:solidFill>
              </a:rPr>
              <a:t>wer</a:t>
            </a:r>
            <a:r>
              <a:rPr lang="en-GB" sz="2000" dirty="0">
                <a:solidFill>
                  <a:schemeClr val="tx1"/>
                </a:solidFill>
              </a:rPr>
              <a:t>? </a:t>
            </a:r>
            <a:r>
              <a:rPr lang="en-GB" sz="2000" dirty="0" err="1">
                <a:solidFill>
                  <a:schemeClr val="tx1"/>
                </a:solidFill>
              </a:rPr>
              <a:t>wie</a:t>
            </a:r>
            <a:r>
              <a:rPr lang="en-GB" sz="2000" dirty="0">
                <a:solidFill>
                  <a:schemeClr val="tx1"/>
                </a:solidFill>
              </a:rPr>
              <a:t>? questions</a:t>
            </a:r>
          </a:p>
          <a:p>
            <a:pPr algn="l"/>
            <a:r>
              <a:rPr lang="en-GB" sz="2000" dirty="0">
                <a:solidFill>
                  <a:schemeClr val="tx1"/>
                </a:solidFill>
              </a:rPr>
              <a:t>SSC hard and soft [</a:t>
            </a:r>
            <a:r>
              <a:rPr lang="en-GB" sz="2000" dirty="0" err="1">
                <a:solidFill>
                  <a:schemeClr val="tx1"/>
                </a:solidFill>
              </a:rPr>
              <a:t>ch</a:t>
            </a:r>
            <a:r>
              <a:rPr lang="en-GB" sz="2000" dirty="0">
                <a:solidFill>
                  <a:schemeClr val="tx1"/>
                </a:solidFill>
              </a:rPr>
              <a:t>]</a:t>
            </a:r>
          </a:p>
          <a:p>
            <a:pPr algn="l"/>
            <a:endParaRPr lang="en-US" sz="2000" dirty="0">
              <a:solidFill>
                <a:schemeClr val="tx1"/>
              </a:solidFill>
            </a:endParaRPr>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fontScale="85000" lnSpcReduction="10000"/>
          </a:bodyPr>
          <a:lstStyle/>
          <a:p>
            <a:r>
              <a:rPr lang="en-GB" sz="4800" dirty="0"/>
              <a:t>Was </a:t>
            </a:r>
            <a:r>
              <a:rPr lang="en-GB" sz="4800" dirty="0" err="1"/>
              <a:t>machst</a:t>
            </a:r>
            <a:r>
              <a:rPr lang="en-GB" sz="4800" dirty="0"/>
              <a:t> du </a:t>
            </a:r>
            <a:r>
              <a:rPr lang="en-GB" sz="4800" dirty="0" err="1"/>
              <a:t>zu</a:t>
            </a:r>
            <a:r>
              <a:rPr lang="en-GB" sz="4800" dirty="0"/>
              <a:t> </a:t>
            </a:r>
            <a:r>
              <a:rPr lang="en-GB" sz="4800" dirty="0" err="1"/>
              <a:t>Hause</a:t>
            </a:r>
            <a:r>
              <a:rPr lang="en-GB" sz="4800" dirty="0"/>
              <a:t>?</a:t>
            </a:r>
          </a:p>
        </p:txBody>
      </p:sp>
      <p:sp>
        <p:nvSpPr>
          <p:cNvPr id="7" name="TextBox 6">
            <a:extLst>
              <a:ext uri="{FF2B5EF4-FFF2-40B4-BE49-F238E27FC236}">
                <a16:creationId xmlns:a16="http://schemas.microsoft.com/office/drawing/2014/main" id="{E440BA93-5199-4392-A48D-06004DC56801}"/>
              </a:ext>
            </a:extLst>
          </p:cNvPr>
          <p:cNvSpPr txBox="1"/>
          <p:nvPr/>
        </p:nvSpPr>
        <p:spPr>
          <a:xfrm>
            <a:off x="6721220" y="4781857"/>
            <a:ext cx="5150008" cy="707886"/>
          </a:xfrm>
          <a:prstGeom prst="rect">
            <a:avLst/>
          </a:prstGeom>
          <a:noFill/>
        </p:spPr>
        <p:txBody>
          <a:bodyPr wrap="square">
            <a:spAutoFit/>
          </a:bodyPr>
          <a:lstStyle/>
          <a:p>
            <a:pPr>
              <a:buClr>
                <a:schemeClr val="tx1"/>
              </a:buClr>
            </a:pPr>
            <a:r>
              <a:rPr lang="de-DE" sz="2000" b="1" dirty="0">
                <a:solidFill>
                  <a:srgbClr val="00B050"/>
                </a:solidFill>
              </a:rPr>
              <a:t>@mia2008</a:t>
            </a:r>
            <a:r>
              <a:rPr lang="de-DE" sz="2000" dirty="0"/>
              <a:t>: Ich koche einmal die </a:t>
            </a:r>
            <a:br>
              <a:rPr lang="de-DE" sz="2000" dirty="0"/>
            </a:br>
            <a:r>
              <a:rPr lang="de-DE" sz="2000" dirty="0"/>
              <a:t>Woche und du arbeitest im Garten. OK?</a:t>
            </a:r>
          </a:p>
        </p:txBody>
      </p:sp>
      <p:pic>
        <p:nvPicPr>
          <p:cNvPr id="9" name="Picture 8">
            <a:extLst>
              <a:ext uri="{FF2B5EF4-FFF2-40B4-BE49-F238E27FC236}">
                <a16:creationId xmlns:a16="http://schemas.microsoft.com/office/drawing/2014/main" id="{E784EC9F-2EA0-440D-B617-D0FA0431335F}"/>
              </a:ext>
            </a:extLst>
          </p:cNvPr>
          <p:cNvPicPr>
            <a:picLocks noChangeAspect="1"/>
          </p:cNvPicPr>
          <p:nvPr/>
        </p:nvPicPr>
        <p:blipFill>
          <a:blip r:embed="rId3"/>
          <a:stretch>
            <a:fillRect/>
          </a:stretch>
        </p:blipFill>
        <p:spPr>
          <a:xfrm>
            <a:off x="5706747" y="5458870"/>
            <a:ext cx="1842473" cy="1506605"/>
          </a:xfrm>
          <a:prstGeom prst="rect">
            <a:avLst/>
          </a:prstGeom>
        </p:spPr>
      </p:pic>
      <p:pic>
        <p:nvPicPr>
          <p:cNvPr id="11" name="Picture 10" descr="Cartoon a cartoon of a person&#10;&#10;Description automatically generated">
            <a:extLst>
              <a:ext uri="{FF2B5EF4-FFF2-40B4-BE49-F238E27FC236}">
                <a16:creationId xmlns:a16="http://schemas.microsoft.com/office/drawing/2014/main" id="{E66229CF-D1B9-4781-85A6-980F9F358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224" y="5628812"/>
            <a:ext cx="1197605" cy="1222317"/>
          </a:xfrm>
          <a:prstGeom prst="rect">
            <a:avLst/>
          </a:prstGeom>
        </p:spPr>
      </p:pic>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0" y="213557"/>
            <a:ext cx="1987062" cy="647577"/>
          </a:xfrm>
        </p:spPr>
        <p:txBody>
          <a:bodyPr>
            <a:normAutofit/>
          </a:bodyPr>
          <a:lstStyle/>
          <a:p>
            <a:r>
              <a:rPr lang="en-GB" sz="2800" b="1" dirty="0" err="1">
                <a:solidFill>
                  <a:schemeClr val="bg1"/>
                </a:solidFill>
                <a:latin typeface="Century Gothic" panose="020B0502020202020204" pitchFamily="34" charset="0"/>
              </a:rPr>
              <a:t>Phonetik</a:t>
            </a:r>
            <a:endParaRPr lang="en-GB" sz="2800" b="1" dirty="0">
              <a:solidFill>
                <a:schemeClr val="bg1"/>
              </a:solidFill>
              <a:latin typeface="Century Gothic" panose="020B0502020202020204" pitchFamily="34" charset="0"/>
            </a:endParaRPr>
          </a:p>
        </p:txBody>
      </p:sp>
      <p:sp>
        <p:nvSpPr>
          <p:cNvPr id="15" name="CustomShape 6">
            <a:hlinkClick r:id="" action="ppaction://noaction">
              <a:snd r:embed="rId3" name="T1_W11_6.1.wav"/>
            </a:hlinkClick>
            <a:extLst>
              <a:ext uri="{FF2B5EF4-FFF2-40B4-BE49-F238E27FC236}">
                <a16:creationId xmlns:a16="http://schemas.microsoft.com/office/drawing/2014/main" id="{76EA0DC1-EFD3-4A65-8DC5-2DAE9E183631}"/>
              </a:ext>
            </a:extLst>
          </p:cNvPr>
          <p:cNvSpPr/>
          <p:nvPr/>
        </p:nvSpPr>
        <p:spPr>
          <a:xfrm>
            <a:off x="1902436" y="239092"/>
            <a:ext cx="25597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Century Gothic" panose="020B0502020202020204" pitchFamily="34" charset="0"/>
                <a:ea typeface="+mn-ea"/>
                <a:cs typeface="+mn-cs"/>
              </a:rPr>
              <a:t>H</a:t>
            </a:r>
            <a:r>
              <a:rPr kumimoji="0" lang="en-GB" sz="2800" b="1" i="0" u="none" strike="noStrike" kern="1200" cap="none" spc="-1" normalizeH="0" baseline="0" noProof="0" dirty="0" err="1">
                <a:ln>
                  <a:noFill/>
                </a:ln>
                <a:effectLst/>
                <a:uLnTx/>
                <a:uFillTx/>
                <a:latin typeface="Century Gothic" panose="020B0502020202020204" pitchFamily="34" charset="0"/>
                <a:ea typeface="+mn-ea"/>
                <a:cs typeface="+mn-cs"/>
              </a:rPr>
              <a:t>ör</a:t>
            </a:r>
            <a:r>
              <a:rPr kumimoji="0" lang="en-GB" sz="2800" b="1" i="0" u="none" strike="noStrike" kern="1200" cap="none" spc="-1" normalizeH="0" baseline="0" noProof="0" dirty="0">
                <a:ln>
                  <a:noFill/>
                </a:ln>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effectLst/>
                <a:uLnTx/>
                <a:uFillTx/>
                <a:latin typeface="Century Gothic" panose="020B0502020202020204" pitchFamily="34" charset="0"/>
                <a:ea typeface="+mn-ea"/>
                <a:cs typeface="+mn-cs"/>
              </a:rPr>
              <a:t>zu</a:t>
            </a:r>
            <a:r>
              <a:rPr kumimoji="0" lang="en-GB" sz="2800" b="1" i="0" u="none" strike="noStrike" kern="1200" cap="none" spc="-1" normalizeH="0" baseline="0" noProof="0" dirty="0">
                <a:ln>
                  <a:noFill/>
                </a:ln>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C6A77BEE-5527-1A68-D674-1A43B7885256}"/>
              </a:ext>
            </a:extLst>
          </p:cNvPr>
          <p:cNvSpPr/>
          <p:nvPr/>
        </p:nvSpPr>
        <p:spPr>
          <a:xfrm>
            <a:off x="8462975" y="99865"/>
            <a:ext cx="2572337" cy="795775"/>
          </a:xfrm>
          <a:prstGeom prst="wedgeRoundRectCallout">
            <a:avLst>
              <a:gd name="adj1" fmla="val -58507"/>
              <a:gd name="adj2" fmla="val -14520"/>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strike="noStrike" kern="0" cap="none" spc="0" normalizeH="0" baseline="0" noProof="0" dirty="0">
                <a:ln>
                  <a:noFill/>
                </a:ln>
                <a:effectLst/>
                <a:uLnTx/>
                <a:uFillTx/>
                <a:latin typeface="Century Gothic"/>
                <a:ea typeface="+mn-ea"/>
                <a:cs typeface="+mn-cs"/>
                <a:hlinkClick r:id="" action="ppaction://noaction">
                  <a:snd r:embed="rId4" name="T1_W11_6.2.wav"/>
                  <a:extLst>
                    <a:ext uri="{A12FA001-AC4F-418D-AE19-62706E023703}">
                      <ahyp:hlinkClr xmlns:ahyp="http://schemas.microsoft.com/office/drawing/2018/hyperlinkcolor" val="tx"/>
                    </a:ext>
                  </a:extLst>
                </a:hlinkClick>
              </a:rPr>
              <a:t>S</a:t>
            </a:r>
            <a:r>
              <a:rPr kumimoji="0" lang="en-GB" sz="2000" b="1" i="0" strike="noStrike" kern="0" cap="none" spc="0" normalizeH="0" baseline="0" noProof="0" dirty="0">
                <a:ln>
                  <a:noFill/>
                </a:ln>
                <a:effectLst/>
                <a:uLnTx/>
                <a:uFillTx/>
                <a:latin typeface="Century Gothic"/>
                <a:ea typeface="+mn-ea"/>
                <a:cs typeface="+mn-cs"/>
                <a:hlinkClick r:id="" action="ppaction://noaction">
                  <a:snd r:embed="rId4" name="T1_W11_6.2.wav"/>
                  <a:extLst>
                    <a:ext uri="{A12FA001-AC4F-418D-AE19-62706E023703}">
                      <ahyp:hlinkClr xmlns:ahyp="http://schemas.microsoft.com/office/drawing/2018/hyperlinkcolor" val="tx"/>
                    </a:ext>
                  </a:extLst>
                </a:hlinkClick>
              </a:rPr>
              <a:t>oft [</a:t>
            </a:r>
            <a:r>
              <a:rPr kumimoji="0" lang="en-GB" sz="2000" b="1" i="0" strike="noStrike" kern="0" cap="none" spc="0" normalizeH="0" baseline="0" noProof="0" dirty="0" err="1">
                <a:ln>
                  <a:noFill/>
                </a:ln>
                <a:effectLst/>
                <a:uLnTx/>
                <a:uFillTx/>
                <a:latin typeface="Century Gothic"/>
                <a:ea typeface="+mn-ea"/>
                <a:cs typeface="+mn-cs"/>
                <a:hlinkClick r:id="" action="ppaction://noaction">
                  <a:snd r:embed="rId4" name="T1_W11_6.2.wav"/>
                  <a:extLst>
                    <a:ext uri="{A12FA001-AC4F-418D-AE19-62706E023703}">
                      <ahyp:hlinkClr xmlns:ahyp="http://schemas.microsoft.com/office/drawing/2018/hyperlinkcolor" val="tx"/>
                    </a:ext>
                  </a:extLst>
                </a:hlinkClick>
              </a:rPr>
              <a:t>ch</a:t>
            </a:r>
            <a:r>
              <a:rPr kumimoji="0" lang="en-GB" sz="2000" b="1" i="0" strike="noStrike" kern="0" cap="none" spc="0" normalizeH="0" baseline="0" noProof="0" dirty="0">
                <a:ln>
                  <a:noFill/>
                </a:ln>
                <a:effectLst/>
                <a:uLnTx/>
                <a:uFillTx/>
                <a:latin typeface="Century Gothic"/>
                <a:ea typeface="+mn-ea"/>
                <a:cs typeface="+mn-cs"/>
                <a:hlinkClick r:id="" action="ppaction://noaction">
                  <a:snd r:embed="rId4" name="T1_W11_6.2.wav"/>
                  <a:extLst>
                    <a:ext uri="{A12FA001-AC4F-418D-AE19-62706E023703}">
                      <ahyp:hlinkClr xmlns:ahyp="http://schemas.microsoft.com/office/drawing/2018/hyperlinkcolor" val="tx"/>
                    </a:ext>
                  </a:extLst>
                </a:hlinkClick>
              </a:rPr>
              <a:t>]: </a:t>
            </a:r>
            <a:r>
              <a:rPr kumimoji="0" lang="en-GB" sz="2000" b="0" i="0" strike="noStrike" kern="0" cap="none" spc="0" normalizeH="0" baseline="0" noProof="0" dirty="0">
                <a:ln>
                  <a:noFill/>
                </a:ln>
                <a:effectLst/>
                <a:uLnTx/>
                <a:uFillTx/>
                <a:latin typeface="Century Gothic"/>
                <a:ea typeface="+mn-ea"/>
                <a:cs typeface="+mn-cs"/>
                <a:hlinkClick r:id="" action="ppaction://noaction">
                  <a:snd r:embed="rId4" name="T1_W11_6.2.wav"/>
                  <a:extLst>
                    <a:ext uri="{A12FA001-AC4F-418D-AE19-62706E023703}">
                      <ahyp:hlinkClr xmlns:ahyp="http://schemas.microsoft.com/office/drawing/2018/hyperlinkcolor" val="tx"/>
                    </a:ext>
                  </a:extLst>
                </a:hlinkClick>
              </a:rPr>
              <a:t>i</a:t>
            </a:r>
            <a:r>
              <a:rPr kumimoji="0" lang="en-GB" sz="2000" b="1" i="0" strike="noStrike" kern="0" cap="none" spc="0" normalizeH="0" baseline="0" noProof="0" dirty="0">
                <a:ln>
                  <a:noFill/>
                </a:ln>
                <a:effectLst/>
                <a:uLnTx/>
                <a:uFillTx/>
                <a:latin typeface="Century Gothic"/>
                <a:ea typeface="+mn-ea"/>
                <a:cs typeface="+mn-cs"/>
                <a:hlinkClick r:id="" action="ppaction://noaction">
                  <a:snd r:embed="rId4" name="T1_W11_6.2.wav"/>
                  <a:extLst>
                    <a:ext uri="{A12FA001-AC4F-418D-AE19-62706E023703}">
                      <ahyp:hlinkClr xmlns:ahyp="http://schemas.microsoft.com/office/drawing/2018/hyperlinkcolor" val="tx"/>
                    </a:ext>
                  </a:extLst>
                </a:hlinkClick>
              </a:rPr>
              <a:t>ch</a:t>
            </a:r>
            <a:br>
              <a:rPr kumimoji="0" lang="en-GB" sz="2000" b="1" i="0" strike="noStrike" kern="0" cap="none" spc="0" normalizeH="0" baseline="0" noProof="0" dirty="0">
                <a:ln>
                  <a:noFill/>
                </a:ln>
                <a:effectLst/>
                <a:uLnTx/>
                <a:uFillTx/>
                <a:latin typeface="Century Gothic"/>
                <a:ea typeface="+mn-ea"/>
                <a:cs typeface="+mn-cs"/>
              </a:rPr>
            </a:br>
            <a:r>
              <a:rPr kumimoji="0" lang="en-GB" sz="2000" b="1" i="0" strike="noStrike" kern="0" cap="none" spc="0" normalizeH="0" baseline="0" noProof="0" dirty="0">
                <a:ln>
                  <a:noFill/>
                </a:ln>
                <a:effectLst/>
                <a:uLnTx/>
                <a:uFillTx/>
                <a:latin typeface="Century Gothic"/>
                <a:ea typeface="+mn-ea"/>
                <a:cs typeface="+mn-cs"/>
                <a:hlinkClick r:id="" action="ppaction://noaction">
                  <a:snd r:embed="rId5" name="T1_W11_6.3.wav"/>
                  <a:extLst>
                    <a:ext uri="{A12FA001-AC4F-418D-AE19-62706E023703}">
                      <ahyp:hlinkClr xmlns:ahyp="http://schemas.microsoft.com/office/drawing/2018/hyperlinkcolor" val="tx"/>
                    </a:ext>
                  </a:extLst>
                </a:hlinkClick>
              </a:rPr>
              <a:t>Hard [</a:t>
            </a:r>
            <a:r>
              <a:rPr kumimoji="0" lang="en-GB" sz="2000" b="1" i="0" strike="noStrike" kern="0" cap="none" spc="0" normalizeH="0" baseline="0" noProof="0" dirty="0" err="1">
                <a:ln>
                  <a:noFill/>
                </a:ln>
                <a:effectLst/>
                <a:uLnTx/>
                <a:uFillTx/>
                <a:latin typeface="Century Gothic"/>
                <a:ea typeface="+mn-ea"/>
                <a:cs typeface="+mn-cs"/>
                <a:hlinkClick r:id="" action="ppaction://noaction">
                  <a:snd r:embed="rId5" name="T1_W11_6.3.wav"/>
                  <a:extLst>
                    <a:ext uri="{A12FA001-AC4F-418D-AE19-62706E023703}">
                      <ahyp:hlinkClr xmlns:ahyp="http://schemas.microsoft.com/office/drawing/2018/hyperlinkcolor" val="tx"/>
                    </a:ext>
                  </a:extLst>
                </a:hlinkClick>
              </a:rPr>
              <a:t>ch</a:t>
            </a:r>
            <a:r>
              <a:rPr kumimoji="0" lang="en-GB" sz="2000" b="1" i="0" strike="noStrike" kern="0" cap="none" spc="0" normalizeH="0" baseline="0" noProof="0" dirty="0">
                <a:ln>
                  <a:noFill/>
                </a:ln>
                <a:effectLst/>
                <a:uLnTx/>
                <a:uFillTx/>
                <a:latin typeface="Century Gothic"/>
                <a:ea typeface="+mn-ea"/>
                <a:cs typeface="+mn-cs"/>
                <a:hlinkClick r:id="" action="ppaction://noaction">
                  <a:snd r:embed="rId5" name="T1_W11_6.3.wav"/>
                  <a:extLst>
                    <a:ext uri="{A12FA001-AC4F-418D-AE19-62706E023703}">
                      <ahyp:hlinkClr xmlns:ahyp="http://schemas.microsoft.com/office/drawing/2018/hyperlinkcolor" val="tx"/>
                    </a:ext>
                  </a:extLst>
                </a:hlinkClick>
              </a:rPr>
              <a:t>]: </a:t>
            </a:r>
            <a:r>
              <a:rPr kumimoji="0" lang="en-GB" sz="2000" b="0" i="0" strike="noStrike" kern="0" cap="none" spc="0" normalizeH="0" baseline="0" noProof="0" dirty="0">
                <a:ln>
                  <a:noFill/>
                </a:ln>
                <a:effectLst/>
                <a:uLnTx/>
                <a:uFillTx/>
                <a:latin typeface="Century Gothic"/>
                <a:ea typeface="+mn-ea"/>
                <a:cs typeface="+mn-cs"/>
                <a:hlinkClick r:id="" action="ppaction://noaction">
                  <a:snd r:embed="rId5" name="T1_W11_6.3.wav"/>
                  <a:extLst>
                    <a:ext uri="{A12FA001-AC4F-418D-AE19-62706E023703}">
                      <ahyp:hlinkClr xmlns:ahyp="http://schemas.microsoft.com/office/drawing/2018/hyperlinkcolor" val="tx"/>
                    </a:ext>
                  </a:extLst>
                </a:hlinkClick>
              </a:rPr>
              <a:t>Bu</a:t>
            </a:r>
            <a:r>
              <a:rPr kumimoji="0" lang="en-GB" sz="2000" b="1" i="0" strike="noStrike" kern="0" cap="none" spc="0" normalizeH="0" baseline="0" noProof="0" dirty="0">
                <a:ln>
                  <a:noFill/>
                </a:ln>
                <a:effectLst/>
                <a:uLnTx/>
                <a:uFillTx/>
                <a:latin typeface="Century Gothic"/>
                <a:ea typeface="+mn-ea"/>
                <a:cs typeface="+mn-cs"/>
                <a:hlinkClick r:id="" action="ppaction://noaction">
                  <a:snd r:embed="rId5" name="T1_W11_6.3.wav"/>
                  <a:extLst>
                    <a:ext uri="{A12FA001-AC4F-418D-AE19-62706E023703}">
                      <ahyp:hlinkClr xmlns:ahyp="http://schemas.microsoft.com/office/drawing/2018/hyperlinkcolor" val="tx"/>
                    </a:ext>
                  </a:extLst>
                </a:hlinkClick>
              </a:rPr>
              <a:t>ch</a:t>
            </a:r>
            <a:endParaRPr kumimoji="0" lang="en-GB" sz="2000" b="0" i="0" strike="noStrike" kern="0" cap="none" spc="0" normalizeH="0" baseline="0" noProof="0" dirty="0">
              <a:ln>
                <a:noFill/>
              </a:ln>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D572CAA5-2400-C6EE-C3BC-702A3D69D5E4}"/>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697388" y="1291979"/>
            <a:ext cx="517321" cy="517320"/>
          </a:xfrm>
          <a:prstGeom prst="rect">
            <a:avLst/>
          </a:prstGeom>
        </p:spPr>
      </p:pic>
      <p:pic>
        <p:nvPicPr>
          <p:cNvPr id="2050" name="Picture 2" descr="Free vector graphics of Grin">
            <a:extLst>
              <a:ext uri="{FF2B5EF4-FFF2-40B4-BE49-F238E27FC236}">
                <a16:creationId xmlns:a16="http://schemas.microsoft.com/office/drawing/2014/main" id="{4411E59B-C87B-6863-ABC0-56844E3FF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8690" y="1118537"/>
            <a:ext cx="609653" cy="6279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Icon&#10;&#10;Description automatically generated">
            <a:extLst>
              <a:ext uri="{FF2B5EF4-FFF2-40B4-BE49-F238E27FC236}">
                <a16:creationId xmlns:a16="http://schemas.microsoft.com/office/drawing/2014/main" id="{0E2AE881-7A75-1A8C-7BF0-79769F84BDBE}"/>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776839" y="201321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31F71D1D-28FF-0DC0-C212-71B1958C32E1}"/>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6714100" y="3809564"/>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39A8394A-323F-6B7E-E0CD-772F6F3467F4}"/>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487682" y="4637081"/>
            <a:ext cx="517321" cy="517320"/>
          </a:xfrm>
          <a:prstGeom prst="rect">
            <a:avLst/>
          </a:prstGeom>
        </p:spPr>
      </p:pic>
      <p:pic>
        <p:nvPicPr>
          <p:cNvPr id="2056" name="Picture 8" descr="Free vector graphics of Oak">
            <a:extLst>
              <a:ext uri="{FF2B5EF4-FFF2-40B4-BE49-F238E27FC236}">
                <a16:creationId xmlns:a16="http://schemas.microsoft.com/office/drawing/2014/main" id="{FC56E733-67F6-6E89-740E-835DB0F7BE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5429" y="5489920"/>
            <a:ext cx="855093" cy="7582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Icon&#10;&#10;Description automatically generated">
            <a:extLst>
              <a:ext uri="{FF2B5EF4-FFF2-40B4-BE49-F238E27FC236}">
                <a16:creationId xmlns:a16="http://schemas.microsoft.com/office/drawing/2014/main" id="{0982EE41-8712-25D6-AD4C-F4D4F9F857B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487683" y="2587309"/>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0723B6F3-BE5A-A599-F0CC-C003D06D67A8}"/>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487681" y="5525672"/>
            <a:ext cx="517321" cy="517320"/>
          </a:xfrm>
          <a:prstGeom prst="rect">
            <a:avLst/>
          </a:prstGeom>
        </p:spPr>
      </p:pic>
      <p:sp>
        <p:nvSpPr>
          <p:cNvPr id="36" name="Rounded Rectangular Callout 24">
            <a:extLst>
              <a:ext uri="{FF2B5EF4-FFF2-40B4-BE49-F238E27FC236}">
                <a16:creationId xmlns:a16="http://schemas.microsoft.com/office/drawing/2014/main" id="{7EB16BB5-F176-941D-4AF8-B40C4FA25A1C}"/>
              </a:ext>
            </a:extLst>
          </p:cNvPr>
          <p:cNvSpPr/>
          <p:nvPr/>
        </p:nvSpPr>
        <p:spPr>
          <a:xfrm>
            <a:off x="3804532" y="4552893"/>
            <a:ext cx="3435925" cy="1604707"/>
          </a:xfrm>
          <a:prstGeom prst="wedgeRoundRectCallout">
            <a:avLst>
              <a:gd name="adj1" fmla="val 68508"/>
              <a:gd name="adj2" fmla="val 33312"/>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a:ea typeface="+mn-ea"/>
                <a:cs typeface="+mn-cs"/>
              </a:rPr>
              <a:t>Every country has a national tree. German has the ‘</a:t>
            </a:r>
            <a:r>
              <a:rPr kumimoji="0" lang="en-US" sz="2000" b="1" i="0" u="none" strike="noStrike" kern="0" cap="none" spc="0" normalizeH="0" baseline="0" noProof="0" dirty="0" err="1">
                <a:ln>
                  <a:noFill/>
                </a:ln>
                <a:effectLst/>
                <a:uLnTx/>
                <a:uFillTx/>
                <a:latin typeface="Century Gothic"/>
                <a:ea typeface="+mn-ea"/>
                <a:cs typeface="+mn-cs"/>
              </a:rPr>
              <a:t>Eiche</a:t>
            </a:r>
            <a:r>
              <a:rPr kumimoji="0" lang="en-US" sz="2000" b="0" i="0" u="none" strike="noStrike" kern="0" cap="none" spc="0" normalizeH="0" baseline="0" noProof="0" dirty="0">
                <a:ln>
                  <a:noFill/>
                </a:ln>
                <a:effectLst/>
                <a:uLnTx/>
                <a:uFillTx/>
                <a:latin typeface="Century Gothic"/>
                <a:ea typeface="+mn-ea"/>
                <a:cs typeface="+mn-cs"/>
              </a:rPr>
              <a:t>’ (oak) and… so does England! </a:t>
            </a:r>
            <a:endParaRPr kumimoji="0" lang="en-GB" sz="2000" b="0" i="0" u="none" strike="noStrike" kern="0" cap="none" spc="0" normalizeH="0" baseline="0" noProof="0" dirty="0">
              <a:ln>
                <a:noFill/>
              </a:ln>
              <a:effectLst/>
              <a:uLnTx/>
              <a:uFillTx/>
              <a:latin typeface="Century Gothic"/>
              <a:ea typeface="+mn-ea"/>
              <a:cs typeface="+mn-cs"/>
            </a:endParaRPr>
          </a:p>
        </p:txBody>
      </p:sp>
      <p:pic>
        <p:nvPicPr>
          <p:cNvPr id="10" name="Picture 9" descr="A picture containing text, clipart&#10;&#10;Description automatically generated">
            <a:hlinkClick r:id="" action="ppaction://noaction">
              <a:snd r:embed="rId9" name="T1_W11_6.4.wav"/>
            </a:hlinkClick>
            <a:extLst>
              <a:ext uri="{FF2B5EF4-FFF2-40B4-BE49-F238E27FC236}">
                <a16:creationId xmlns:a16="http://schemas.microsoft.com/office/drawing/2014/main" id="{55E9DF07-E9C0-4015-ABFA-059C677CE4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673" y="1123486"/>
            <a:ext cx="609653" cy="627942"/>
          </a:xfrm>
          <a:prstGeom prst="rect">
            <a:avLst/>
          </a:prstGeom>
        </p:spPr>
      </p:pic>
      <p:pic>
        <p:nvPicPr>
          <p:cNvPr id="18" name="Picture 17" descr="A picture containing text, clipart&#10;&#10;Description automatically generated">
            <a:hlinkClick r:id="" action="ppaction://noaction">
              <a:snd r:embed="rId11" name="T1_W11_6.5.wav"/>
            </a:hlinkClick>
            <a:extLst>
              <a:ext uri="{FF2B5EF4-FFF2-40B4-BE49-F238E27FC236}">
                <a16:creationId xmlns:a16="http://schemas.microsoft.com/office/drawing/2014/main" id="{D042F965-5B18-4ABC-872A-78DBAD3E2A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987" y="3866617"/>
            <a:ext cx="609653" cy="627942"/>
          </a:xfrm>
          <a:prstGeom prst="rect">
            <a:avLst/>
          </a:prstGeom>
        </p:spPr>
      </p:pic>
      <p:pic>
        <p:nvPicPr>
          <p:cNvPr id="19" name="Picture 18" descr="A picture containing text, clipart&#10;&#10;Description automatically generated">
            <a:hlinkClick r:id="" action="ppaction://noaction">
              <a:snd r:embed="rId12" name="T1_W11_6.6.wav"/>
            </a:hlinkClick>
            <a:extLst>
              <a:ext uri="{FF2B5EF4-FFF2-40B4-BE49-F238E27FC236}">
                <a16:creationId xmlns:a16="http://schemas.microsoft.com/office/drawing/2014/main" id="{8C3CC06B-6468-4EB9-ADC7-A55577D35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097" y="2940795"/>
            <a:ext cx="609653" cy="627942"/>
          </a:xfrm>
          <a:prstGeom prst="rect">
            <a:avLst/>
          </a:prstGeom>
        </p:spPr>
      </p:pic>
      <p:pic>
        <p:nvPicPr>
          <p:cNvPr id="20" name="Picture 19" descr="A picture containing text, clipart&#10;&#10;Description automatically generated">
            <a:hlinkClick r:id="" action="ppaction://noaction">
              <a:snd r:embed="rId13" name="T1_W11_6.7.wav"/>
            </a:hlinkClick>
            <a:extLst>
              <a:ext uri="{FF2B5EF4-FFF2-40B4-BE49-F238E27FC236}">
                <a16:creationId xmlns:a16="http://schemas.microsoft.com/office/drawing/2014/main" id="{B2DA8EDA-E782-4C59-90CF-451F9DD392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097" y="5620189"/>
            <a:ext cx="609653" cy="627942"/>
          </a:xfrm>
          <a:prstGeom prst="rect">
            <a:avLst/>
          </a:prstGeom>
        </p:spPr>
      </p:pic>
      <p:pic>
        <p:nvPicPr>
          <p:cNvPr id="21" name="Picture 20" descr="A picture containing text, clipart&#10;&#10;Description automatically generated">
            <a:hlinkClick r:id="" action="ppaction://noaction">
              <a:snd r:embed="rId14" name="T1_W11_6.8.wav"/>
            </a:hlinkClick>
            <a:extLst>
              <a:ext uri="{FF2B5EF4-FFF2-40B4-BE49-F238E27FC236}">
                <a16:creationId xmlns:a16="http://schemas.microsoft.com/office/drawing/2014/main" id="{E7EB8DFC-4C8D-480B-8424-391274A25D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097" y="1987708"/>
            <a:ext cx="609653" cy="627942"/>
          </a:xfrm>
          <a:prstGeom prst="rect">
            <a:avLst/>
          </a:prstGeom>
        </p:spPr>
      </p:pic>
      <p:pic>
        <p:nvPicPr>
          <p:cNvPr id="22" name="Picture 21" descr="A picture containing text, clipart&#10;&#10;Description automatically generated">
            <a:hlinkClick r:id="" action="ppaction://noaction">
              <a:snd r:embed="rId15" name="T1_W11_6.9.wav"/>
            </a:hlinkClick>
            <a:extLst>
              <a:ext uri="{FF2B5EF4-FFF2-40B4-BE49-F238E27FC236}">
                <a16:creationId xmlns:a16="http://schemas.microsoft.com/office/drawing/2014/main" id="{BD98E516-A01E-4C6C-B2BF-823903EA58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993" y="4756911"/>
            <a:ext cx="609653" cy="627942"/>
          </a:xfrm>
          <a:prstGeom prst="rect">
            <a:avLst/>
          </a:prstGeom>
        </p:spPr>
      </p:pic>
      <p:sp>
        <p:nvSpPr>
          <p:cNvPr id="37" name="Rounded Rectangle 11">
            <a:extLst>
              <a:ext uri="{FF2B5EF4-FFF2-40B4-BE49-F238E27FC236}">
                <a16:creationId xmlns:a16="http://schemas.microsoft.com/office/drawing/2014/main" id="{2B3096B5-C41D-4D07-9A4E-5DDF04D56482}"/>
              </a:ext>
            </a:extLst>
          </p:cNvPr>
          <p:cNvSpPr/>
          <p:nvPr/>
        </p:nvSpPr>
        <p:spPr>
          <a:xfrm>
            <a:off x="10576800" y="247046"/>
            <a:ext cx="1382092"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blue blob on a black background&#10;&#10;Description automatically generated">
            <a:extLst>
              <a:ext uri="{FF2B5EF4-FFF2-40B4-BE49-F238E27FC236}">
                <a16:creationId xmlns:a16="http://schemas.microsoft.com/office/drawing/2014/main" id="{534C1C98-9F35-47DB-80CF-D27D64E1BE49}"/>
              </a:ext>
            </a:extLst>
          </p:cNvPr>
          <p:cNvPicPr>
            <a:picLocks noChangeAspect="1"/>
          </p:cNvPicPr>
          <p:nvPr/>
        </p:nvPicPr>
        <p:blipFill>
          <a:blip r:embed="rId1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368723" y="283801"/>
            <a:ext cx="2090752" cy="1043298"/>
          </a:xfrm>
          <a:prstGeom prst="rect">
            <a:avLst/>
          </a:prstGeom>
        </p:spPr>
      </p:pic>
      <p:sp>
        <p:nvSpPr>
          <p:cNvPr id="8" name="TextBox 7">
            <a:extLst>
              <a:ext uri="{FF2B5EF4-FFF2-40B4-BE49-F238E27FC236}">
                <a16:creationId xmlns:a16="http://schemas.microsoft.com/office/drawing/2014/main" id="{8B896FA9-CE69-4076-B4D5-5567B4C6B069}"/>
              </a:ext>
            </a:extLst>
          </p:cNvPr>
          <p:cNvSpPr txBox="1"/>
          <p:nvPr/>
        </p:nvSpPr>
        <p:spPr>
          <a:xfrm>
            <a:off x="4055298" y="466365"/>
            <a:ext cx="1382092" cy="461665"/>
          </a:xfrm>
          <a:prstGeom prst="rect">
            <a:avLst/>
          </a:prstGeom>
          <a:noFill/>
        </p:spPr>
        <p:txBody>
          <a:bodyPr wrap="square" rtlCol="0">
            <a:spAutoFit/>
          </a:bodyPr>
          <a:lstStyle/>
          <a:p>
            <a:r>
              <a:rPr lang="en-GB" sz="2400" dirty="0">
                <a:solidFill>
                  <a:schemeClr val="bg2"/>
                </a:solidFill>
              </a:rPr>
              <a:t>soft [</a:t>
            </a:r>
            <a:r>
              <a:rPr lang="en-GB" sz="2400" b="1" dirty="0" err="1">
                <a:solidFill>
                  <a:schemeClr val="bg2"/>
                </a:solidFill>
              </a:rPr>
              <a:t>ch</a:t>
            </a:r>
            <a:r>
              <a:rPr lang="en-GB" sz="2400" dirty="0">
                <a:solidFill>
                  <a:schemeClr val="bg2"/>
                </a:solidFill>
              </a:rPr>
              <a:t>]</a:t>
            </a:r>
          </a:p>
        </p:txBody>
      </p:sp>
      <p:pic>
        <p:nvPicPr>
          <p:cNvPr id="39" name="Picture 38" descr="A blue blob on a black background&#10;&#10;Description automatically generated">
            <a:extLst>
              <a:ext uri="{FF2B5EF4-FFF2-40B4-BE49-F238E27FC236}">
                <a16:creationId xmlns:a16="http://schemas.microsoft.com/office/drawing/2014/main" id="{1568A834-31CE-4FCE-80D1-AD353AE42BC7}"/>
              </a:ext>
            </a:extLst>
          </p:cNvPr>
          <p:cNvPicPr>
            <a:picLocks noChangeAspect="1"/>
          </p:cNvPicPr>
          <p:nvPr/>
        </p:nvPicPr>
        <p:blipFill>
          <a:blip r:embed="rId1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5927385" y="279895"/>
            <a:ext cx="2090752" cy="1043298"/>
          </a:xfrm>
          <a:prstGeom prst="rect">
            <a:avLst/>
          </a:prstGeom>
        </p:spPr>
      </p:pic>
      <p:sp>
        <p:nvSpPr>
          <p:cNvPr id="40" name="TextBox 39">
            <a:extLst>
              <a:ext uri="{FF2B5EF4-FFF2-40B4-BE49-F238E27FC236}">
                <a16:creationId xmlns:a16="http://schemas.microsoft.com/office/drawing/2014/main" id="{8B7584BD-B1DC-4B47-A953-292A0F650681}"/>
              </a:ext>
            </a:extLst>
          </p:cNvPr>
          <p:cNvSpPr txBox="1"/>
          <p:nvPr/>
        </p:nvSpPr>
        <p:spPr>
          <a:xfrm>
            <a:off x="5964430" y="474765"/>
            <a:ext cx="1781165" cy="461665"/>
          </a:xfrm>
          <a:prstGeom prst="rect">
            <a:avLst/>
          </a:prstGeom>
          <a:noFill/>
        </p:spPr>
        <p:txBody>
          <a:bodyPr wrap="square" rtlCol="0">
            <a:spAutoFit/>
          </a:bodyPr>
          <a:lstStyle/>
          <a:p>
            <a:r>
              <a:rPr lang="en-GB" sz="2400" dirty="0">
                <a:solidFill>
                  <a:schemeClr val="bg2"/>
                </a:solidFill>
              </a:rPr>
              <a:t>hard [</a:t>
            </a:r>
            <a:r>
              <a:rPr lang="en-GB" sz="2400" b="1" dirty="0" err="1">
                <a:solidFill>
                  <a:schemeClr val="bg2"/>
                </a:solidFill>
              </a:rPr>
              <a:t>ch</a:t>
            </a:r>
            <a:r>
              <a:rPr lang="en-GB" sz="2400" dirty="0">
                <a:solidFill>
                  <a:schemeClr val="bg2"/>
                </a:solidFill>
              </a:rPr>
              <a:t>]</a:t>
            </a:r>
          </a:p>
        </p:txBody>
      </p:sp>
      <p:sp>
        <p:nvSpPr>
          <p:cNvPr id="42" name="TextBox 41">
            <a:extLst>
              <a:ext uri="{FF2B5EF4-FFF2-40B4-BE49-F238E27FC236}">
                <a16:creationId xmlns:a16="http://schemas.microsoft.com/office/drawing/2014/main" id="{2328DCA1-8C4C-41D4-8C5C-06391F9DD4E7}"/>
              </a:ext>
            </a:extLst>
          </p:cNvPr>
          <p:cNvSpPr txBox="1"/>
          <p:nvPr/>
        </p:nvSpPr>
        <p:spPr>
          <a:xfrm>
            <a:off x="8950097" y="1356476"/>
            <a:ext cx="3008795" cy="461665"/>
          </a:xfrm>
          <a:prstGeom prst="rect">
            <a:avLst/>
          </a:prstGeom>
          <a:noFill/>
        </p:spPr>
        <p:txBody>
          <a:bodyPr wrap="square">
            <a:spAutoFit/>
          </a:bodyPr>
          <a:lstStyle/>
          <a:p>
            <a:r>
              <a:rPr lang="en-GB" sz="2400" b="1" dirty="0" err="1"/>
              <a:t>lachen</a:t>
            </a:r>
            <a:r>
              <a:rPr lang="en-GB" sz="2400" dirty="0"/>
              <a:t> [to laugh] </a:t>
            </a:r>
          </a:p>
        </p:txBody>
      </p:sp>
      <p:pic>
        <p:nvPicPr>
          <p:cNvPr id="14" name="Picture 13" descr="A yellow letters on a black background&#10;&#10;Description automatically generated">
            <a:extLst>
              <a:ext uri="{FF2B5EF4-FFF2-40B4-BE49-F238E27FC236}">
                <a16:creationId xmlns:a16="http://schemas.microsoft.com/office/drawing/2014/main" id="{89D454AF-A743-4DB1-B88E-624E591784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27733" y="2054469"/>
            <a:ext cx="1406232" cy="587218"/>
          </a:xfrm>
          <a:prstGeom prst="rect">
            <a:avLst/>
          </a:prstGeom>
        </p:spPr>
      </p:pic>
      <p:pic>
        <p:nvPicPr>
          <p:cNvPr id="45" name="Picture 44" descr="A blue number on a black background&#10;&#10;Description automatically generated">
            <a:extLst>
              <a:ext uri="{FF2B5EF4-FFF2-40B4-BE49-F238E27FC236}">
                <a16:creationId xmlns:a16="http://schemas.microsoft.com/office/drawing/2014/main" id="{57877ED1-FCBB-4656-95AE-A272BF16A0E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22934" y="4609820"/>
            <a:ext cx="1027163" cy="806038"/>
          </a:xfrm>
          <a:prstGeom prst="rect">
            <a:avLst/>
          </a:prstGeom>
        </p:spPr>
      </p:pic>
      <p:pic>
        <p:nvPicPr>
          <p:cNvPr id="47" name="Picture 46" descr="A blue carton of milk&#10;&#10;Description automatically generated">
            <a:extLst>
              <a:ext uri="{FF2B5EF4-FFF2-40B4-BE49-F238E27FC236}">
                <a16:creationId xmlns:a16="http://schemas.microsoft.com/office/drawing/2014/main" id="{CA5616D2-6291-4E2F-901F-1E0F45797EB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87536" y="2699015"/>
            <a:ext cx="617231" cy="758211"/>
          </a:xfrm>
          <a:prstGeom prst="rect">
            <a:avLst/>
          </a:prstGeom>
        </p:spPr>
      </p:pic>
      <p:pic>
        <p:nvPicPr>
          <p:cNvPr id="49" name="Picture 48" descr="A black and white logo with a question mark in the center&#10;&#10;Description automatically generated">
            <a:extLst>
              <a:ext uri="{FF2B5EF4-FFF2-40B4-BE49-F238E27FC236}">
                <a16:creationId xmlns:a16="http://schemas.microsoft.com/office/drawing/2014/main" id="{81BB2F93-64B7-4CAF-A8C2-3F12ACD8E10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81277" y="3657468"/>
            <a:ext cx="856344" cy="850545"/>
          </a:xfrm>
          <a:prstGeom prst="rect">
            <a:avLst/>
          </a:prstGeom>
        </p:spPr>
      </p:pic>
      <p:sp>
        <p:nvSpPr>
          <p:cNvPr id="56" name="TextBox 55">
            <a:extLst>
              <a:ext uri="{FF2B5EF4-FFF2-40B4-BE49-F238E27FC236}">
                <a16:creationId xmlns:a16="http://schemas.microsoft.com/office/drawing/2014/main" id="{59B149D8-3467-4B37-9BDE-FC9DD24EB045}"/>
              </a:ext>
            </a:extLst>
          </p:cNvPr>
          <p:cNvSpPr txBox="1"/>
          <p:nvPr/>
        </p:nvSpPr>
        <p:spPr>
          <a:xfrm>
            <a:off x="9093763" y="3845540"/>
            <a:ext cx="3098237" cy="461665"/>
          </a:xfrm>
          <a:prstGeom prst="rect">
            <a:avLst/>
          </a:prstGeom>
          <a:noFill/>
        </p:spPr>
        <p:txBody>
          <a:bodyPr wrap="square">
            <a:spAutoFit/>
          </a:bodyPr>
          <a:lstStyle/>
          <a:p>
            <a:r>
              <a:rPr lang="en-GB" sz="2400" b="1" dirty="0" err="1"/>
              <a:t>suchen</a:t>
            </a:r>
            <a:r>
              <a:rPr lang="en-GB" sz="2400" dirty="0"/>
              <a:t> [to look for] </a:t>
            </a:r>
          </a:p>
        </p:txBody>
      </p:sp>
      <p:sp>
        <p:nvSpPr>
          <p:cNvPr id="57" name="TextBox 56">
            <a:extLst>
              <a:ext uri="{FF2B5EF4-FFF2-40B4-BE49-F238E27FC236}">
                <a16:creationId xmlns:a16="http://schemas.microsoft.com/office/drawing/2014/main" id="{A2227E1F-642B-411E-A5EE-F5A7A19B2DFE}"/>
              </a:ext>
            </a:extLst>
          </p:cNvPr>
          <p:cNvSpPr txBox="1"/>
          <p:nvPr/>
        </p:nvSpPr>
        <p:spPr>
          <a:xfrm>
            <a:off x="9718727" y="2041038"/>
            <a:ext cx="3098237" cy="461665"/>
          </a:xfrm>
          <a:prstGeom prst="rect">
            <a:avLst/>
          </a:prstGeom>
          <a:noFill/>
        </p:spPr>
        <p:txBody>
          <a:bodyPr wrap="square">
            <a:spAutoFit/>
          </a:bodyPr>
          <a:lstStyle/>
          <a:p>
            <a:r>
              <a:rPr lang="en-GB" sz="2400" b="1" dirty="0" err="1"/>
              <a:t>einfach</a:t>
            </a:r>
            <a:endParaRPr lang="en-GB" sz="2400" dirty="0"/>
          </a:p>
        </p:txBody>
      </p:sp>
      <p:sp>
        <p:nvSpPr>
          <p:cNvPr id="58" name="TextBox 57">
            <a:extLst>
              <a:ext uri="{FF2B5EF4-FFF2-40B4-BE49-F238E27FC236}">
                <a16:creationId xmlns:a16="http://schemas.microsoft.com/office/drawing/2014/main" id="{D1AFA2BA-FA17-4EEF-86A5-F9F431990F12}"/>
              </a:ext>
            </a:extLst>
          </p:cNvPr>
          <p:cNvSpPr txBox="1"/>
          <p:nvPr/>
        </p:nvSpPr>
        <p:spPr>
          <a:xfrm>
            <a:off x="9102703" y="2873797"/>
            <a:ext cx="3098237" cy="461665"/>
          </a:xfrm>
          <a:prstGeom prst="rect">
            <a:avLst/>
          </a:prstGeom>
          <a:noFill/>
        </p:spPr>
        <p:txBody>
          <a:bodyPr wrap="square">
            <a:spAutoFit/>
          </a:bodyPr>
          <a:lstStyle/>
          <a:p>
            <a:r>
              <a:rPr lang="en-GB" sz="2400" b="1" dirty="0"/>
              <a:t>Milch</a:t>
            </a:r>
            <a:endParaRPr lang="en-GB" sz="2400" dirty="0"/>
          </a:p>
        </p:txBody>
      </p:sp>
      <p:sp>
        <p:nvSpPr>
          <p:cNvPr id="59" name="TextBox 58">
            <a:extLst>
              <a:ext uri="{FF2B5EF4-FFF2-40B4-BE49-F238E27FC236}">
                <a16:creationId xmlns:a16="http://schemas.microsoft.com/office/drawing/2014/main" id="{881D5617-0618-45C7-A4E7-B1E688518E66}"/>
              </a:ext>
            </a:extLst>
          </p:cNvPr>
          <p:cNvSpPr txBox="1"/>
          <p:nvPr/>
        </p:nvSpPr>
        <p:spPr>
          <a:xfrm>
            <a:off x="9102704" y="4748047"/>
            <a:ext cx="3098237" cy="461665"/>
          </a:xfrm>
          <a:prstGeom prst="rect">
            <a:avLst/>
          </a:prstGeom>
          <a:noFill/>
        </p:spPr>
        <p:txBody>
          <a:bodyPr wrap="square">
            <a:spAutoFit/>
          </a:bodyPr>
          <a:lstStyle/>
          <a:p>
            <a:r>
              <a:rPr lang="en-GB" sz="2400" b="1" dirty="0" err="1"/>
              <a:t>sechzehn</a:t>
            </a:r>
            <a:endParaRPr lang="en-GB" sz="2400" dirty="0"/>
          </a:p>
        </p:txBody>
      </p:sp>
      <p:sp>
        <p:nvSpPr>
          <p:cNvPr id="60" name="TextBox 59">
            <a:extLst>
              <a:ext uri="{FF2B5EF4-FFF2-40B4-BE49-F238E27FC236}">
                <a16:creationId xmlns:a16="http://schemas.microsoft.com/office/drawing/2014/main" id="{68EAA32E-5272-465A-AFE1-7FFC16D40E12}"/>
              </a:ext>
            </a:extLst>
          </p:cNvPr>
          <p:cNvSpPr txBox="1"/>
          <p:nvPr/>
        </p:nvSpPr>
        <p:spPr>
          <a:xfrm>
            <a:off x="9102704" y="5746300"/>
            <a:ext cx="3098237" cy="461665"/>
          </a:xfrm>
          <a:prstGeom prst="rect">
            <a:avLst/>
          </a:prstGeom>
          <a:noFill/>
        </p:spPr>
        <p:txBody>
          <a:bodyPr wrap="square">
            <a:spAutoFit/>
          </a:bodyPr>
          <a:lstStyle/>
          <a:p>
            <a:r>
              <a:rPr lang="en-GB" sz="2400" b="1" dirty="0" err="1"/>
              <a:t>Eiche</a:t>
            </a:r>
            <a:endParaRPr lang="en-GB" sz="2400" dirty="0"/>
          </a:p>
        </p:txBody>
      </p:sp>
    </p:spTree>
    <p:extLst>
      <p:ext uri="{BB962C8B-B14F-4D97-AF65-F5344CB8AC3E}">
        <p14:creationId xmlns:p14="http://schemas.microsoft.com/office/powerpoint/2010/main" val="227501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P spid="56" grpId="0"/>
      <p:bldP spid="57" grpId="0"/>
      <p:bldP spid="58" grpId="0"/>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0699326" y="1262821"/>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0698627" y="1249224"/>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382698" y="125139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360089" y="125139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382699" y="5407651"/>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499620" y="104770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effectLst/>
                <a:uLnTx/>
                <a:uFillTx/>
                <a:latin typeface="Century Gothic"/>
                <a:ea typeface="Century Gothic"/>
                <a:cs typeface="Century Gothic"/>
                <a:sym typeface="Century Gothic"/>
              </a:rPr>
              <a:t>60</a:t>
            </a:r>
            <a:endParaRPr kumimoji="0" sz="1400" b="0" i="0" u="none" strike="noStrike" kern="0" cap="none" spc="0" normalizeH="0" baseline="0" noProof="0">
              <a:ln>
                <a:noFill/>
              </a:ln>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465663" y="50013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556376" y="56380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chemeClr val="tx1"/>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chemeClr val="accent4">
                    <a:lumMod val="20000"/>
                    <a:lumOff val="80000"/>
                  </a:schemeClr>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chemeClr val="accent4">
                  <a:lumMod val="20000"/>
                  <a:lumOff val="80000"/>
                </a:schemeClr>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213557"/>
            <a:ext cx="2951931" cy="647577"/>
          </a:xfrm>
        </p:spPr>
        <p:txBody>
          <a:bodyPr>
            <a:normAutofit/>
          </a:bodyPr>
          <a:lstStyle/>
          <a:p>
            <a:r>
              <a:rPr lang="es-AR" sz="2800" b="1" dirty="0">
                <a:solidFill>
                  <a:schemeClr val="tx1"/>
                </a:solidFill>
                <a:latin typeface="Century Gothic" panose="020B0502020202020204" pitchFamily="34" charset="0"/>
                <a:cs typeface="Arial"/>
                <a:sym typeface="Arial"/>
              </a:rPr>
              <a:t>Partnerarbeit</a:t>
            </a:r>
            <a:endParaRPr lang="en-GB" sz="2800" dirty="0">
              <a:solidFill>
                <a:schemeClr val="tx1"/>
              </a:solidFill>
            </a:endParaRPr>
          </a:p>
        </p:txBody>
      </p:sp>
      <p:graphicFrame>
        <p:nvGraphicFramePr>
          <p:cNvPr id="21" name="Table 3">
            <a:extLst>
              <a:ext uri="{FF2B5EF4-FFF2-40B4-BE49-F238E27FC236}">
                <a16:creationId xmlns:a16="http://schemas.microsoft.com/office/drawing/2014/main" id="{2A933ABD-21C8-6DB8-DECD-9E865907E8CC}"/>
              </a:ext>
            </a:extLst>
          </p:cNvPr>
          <p:cNvGraphicFramePr>
            <a:graphicFrameLocks noGrp="1"/>
          </p:cNvGraphicFramePr>
          <p:nvPr>
            <p:extLst>
              <p:ext uri="{D42A27DB-BD31-4B8C-83A1-F6EECF244321}">
                <p14:modId xmlns:p14="http://schemas.microsoft.com/office/powerpoint/2010/main" val="3959364664"/>
              </p:ext>
            </p:extLst>
          </p:nvPr>
        </p:nvGraphicFramePr>
        <p:xfrm>
          <a:off x="1507255" y="831496"/>
          <a:ext cx="7950590" cy="5533276"/>
        </p:xfrm>
        <a:graphic>
          <a:graphicData uri="http://schemas.openxmlformats.org/drawingml/2006/table">
            <a:tbl>
              <a:tblPr firstRow="1" bandRow="1">
                <a:tableStyleId>{5940675A-B579-460E-94D1-54222C63F5DA}</a:tableStyleId>
              </a:tblPr>
              <a:tblGrid>
                <a:gridCol w="1590118">
                  <a:extLst>
                    <a:ext uri="{9D8B030D-6E8A-4147-A177-3AD203B41FA5}">
                      <a16:colId xmlns:a16="http://schemas.microsoft.com/office/drawing/2014/main" val="2134240432"/>
                    </a:ext>
                  </a:extLst>
                </a:gridCol>
                <a:gridCol w="1590118">
                  <a:extLst>
                    <a:ext uri="{9D8B030D-6E8A-4147-A177-3AD203B41FA5}">
                      <a16:colId xmlns:a16="http://schemas.microsoft.com/office/drawing/2014/main" val="1848928950"/>
                    </a:ext>
                  </a:extLst>
                </a:gridCol>
                <a:gridCol w="1590118">
                  <a:extLst>
                    <a:ext uri="{9D8B030D-6E8A-4147-A177-3AD203B41FA5}">
                      <a16:colId xmlns:a16="http://schemas.microsoft.com/office/drawing/2014/main" val="1980577298"/>
                    </a:ext>
                  </a:extLst>
                </a:gridCol>
                <a:gridCol w="1590118">
                  <a:extLst>
                    <a:ext uri="{9D8B030D-6E8A-4147-A177-3AD203B41FA5}">
                      <a16:colId xmlns:a16="http://schemas.microsoft.com/office/drawing/2014/main" val="3923716481"/>
                    </a:ext>
                  </a:extLst>
                </a:gridCol>
                <a:gridCol w="1590118">
                  <a:extLst>
                    <a:ext uri="{9D8B030D-6E8A-4147-A177-3AD203B41FA5}">
                      <a16:colId xmlns:a16="http://schemas.microsoft.com/office/drawing/2014/main" val="1751352128"/>
                    </a:ext>
                  </a:extLst>
                </a:gridCol>
              </a:tblGrid>
              <a:tr h="1383319">
                <a:tc>
                  <a:txBody>
                    <a:bodyPr/>
                    <a:lstStyle/>
                    <a:p>
                      <a:pPr algn="ctr"/>
                      <a:r>
                        <a:rPr lang="en-US" sz="2000" dirty="0" err="1">
                          <a:solidFill>
                            <a:schemeClr val="tx1"/>
                          </a:solidFill>
                          <a:latin typeface="Century Gothic" panose="020B0502020202020204" pitchFamily="34" charset="0"/>
                        </a:rPr>
                        <a:t>auch</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lachen</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acht</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suchen</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einfach</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788699"/>
                  </a:ext>
                </a:extLst>
              </a:tr>
              <a:tr h="1383319">
                <a:tc>
                  <a:txBody>
                    <a:bodyPr/>
                    <a:lstStyle/>
                    <a:p>
                      <a:pPr algn="ctr"/>
                      <a:r>
                        <a:rPr lang="en-US" sz="2000" dirty="0" err="1">
                          <a:solidFill>
                            <a:schemeClr val="tx1"/>
                          </a:solidFill>
                          <a:latin typeface="Century Gothic" panose="020B0502020202020204" pitchFamily="34" charset="0"/>
                        </a:rPr>
                        <a:t>Tochter</a:t>
                      </a:r>
                      <a:r>
                        <a:rPr lang="en-US" sz="2000" dirty="0">
                          <a:solidFill>
                            <a:schemeClr val="tx1"/>
                          </a:solidFill>
                          <a:latin typeface="Century Gothic" panose="020B0502020202020204" pitchFamily="34" charset="0"/>
                        </a:rPr>
                        <a:t> </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Mittwoch</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kochen</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weiblich</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latin typeface="Century Gothic" panose="020B0502020202020204" pitchFamily="34" charset="0"/>
                        </a:rPr>
                        <a:t>Buch</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565471"/>
                  </a:ext>
                </a:extLst>
              </a:tr>
              <a:tr h="1383319">
                <a:tc>
                  <a:txBody>
                    <a:bodyPr/>
                    <a:lstStyle/>
                    <a:p>
                      <a:pPr algn="ctr"/>
                      <a:r>
                        <a:rPr lang="en-US" sz="2000" dirty="0" err="1">
                          <a:solidFill>
                            <a:schemeClr val="tx1"/>
                          </a:solidFill>
                          <a:latin typeface="Century Gothic" panose="020B0502020202020204" pitchFamily="34" charset="0"/>
                        </a:rPr>
                        <a:t>nicht</a:t>
                      </a:r>
                      <a:r>
                        <a:rPr lang="en-US" sz="2000" dirty="0">
                          <a:solidFill>
                            <a:schemeClr val="tx1"/>
                          </a:solidFill>
                          <a:latin typeface="Century Gothic" panose="020B0502020202020204" pitchFamily="34" charset="0"/>
                        </a:rPr>
                        <a:t> </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latin typeface="Century Gothic" panose="020B0502020202020204" pitchFamily="34" charset="0"/>
                        </a:rPr>
                        <a:t>Milch </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latin typeface="Century Gothic" panose="020B0502020202020204" pitchFamily="34" charset="0"/>
                        </a:rPr>
                        <a:t>Kuchen</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richtig</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sprechen</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785199"/>
                  </a:ext>
                </a:extLst>
              </a:tr>
              <a:tr h="1383319">
                <a:tc>
                  <a:txBody>
                    <a:bodyPr/>
                    <a:lstStyle/>
                    <a:p>
                      <a:pPr algn="ctr"/>
                      <a:r>
                        <a:rPr lang="en-US" sz="2000" dirty="0" err="1">
                          <a:solidFill>
                            <a:schemeClr val="tx1"/>
                          </a:solidFill>
                          <a:latin typeface="Century Gothic" panose="020B0502020202020204" pitchFamily="34" charset="0"/>
                        </a:rPr>
                        <a:t>Eiche</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rechts</a:t>
                      </a:r>
                      <a:r>
                        <a:rPr lang="en-US" sz="2000" dirty="0">
                          <a:solidFill>
                            <a:schemeClr val="tx1"/>
                          </a:solidFill>
                          <a:latin typeface="Century Gothic" panose="020B0502020202020204" pitchFamily="34" charset="0"/>
                        </a:rPr>
                        <a:t> </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sechzehn</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latin typeface="Century Gothic" panose="020B0502020202020204" pitchFamily="34" charset="0"/>
                        </a:rPr>
                        <a:t>ich</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solidFill>
                          <a:latin typeface="Century Gothic" panose="020B0502020202020204" pitchFamily="34" charset="0"/>
                        </a:rPr>
                        <a:t>hoch</a:t>
                      </a:r>
                      <a:r>
                        <a:rPr lang="en-US" sz="2000" dirty="0">
                          <a:solidFill>
                            <a:schemeClr val="tx1"/>
                          </a:solidFill>
                          <a:latin typeface="Century Gothic" panose="020B0502020202020204" pitchFamily="34" charset="0"/>
                        </a:rPr>
                        <a:t> </a:t>
                      </a:r>
                      <a:endParaRPr lang="en-GB" sz="2000" dirty="0">
                        <a:solidFill>
                          <a:schemeClr val="tx1"/>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4604523"/>
                  </a:ext>
                </a:extLst>
              </a:tr>
            </a:tbl>
          </a:graphicData>
        </a:graphic>
      </p:graphicFrame>
      <p:pic>
        <p:nvPicPr>
          <p:cNvPr id="4" name="Picture 3" descr="Logo&#10;&#10;Description automatically generated">
            <a:extLst>
              <a:ext uri="{FF2B5EF4-FFF2-40B4-BE49-F238E27FC236}">
                <a16:creationId xmlns:a16="http://schemas.microsoft.com/office/drawing/2014/main" id="{3A1FADA9-03C0-AC2D-10EF-58BD86F8A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70" y="1282875"/>
            <a:ext cx="1175467" cy="558347"/>
          </a:xfrm>
          <a:prstGeom prst="rect">
            <a:avLst/>
          </a:prstGeom>
        </p:spPr>
      </p:pic>
      <p:pic>
        <p:nvPicPr>
          <p:cNvPr id="1026" name="Picture 2" descr="Free vector graphics of Emoticon">
            <a:extLst>
              <a:ext uri="{FF2B5EF4-FFF2-40B4-BE49-F238E27FC236}">
                <a16:creationId xmlns:a16="http://schemas.microsoft.com/office/drawing/2014/main" id="{6D7FE33F-6303-B535-779D-1021A6F6A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738" y="1087093"/>
            <a:ext cx="672834" cy="703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Eight">
            <a:extLst>
              <a:ext uri="{FF2B5EF4-FFF2-40B4-BE49-F238E27FC236}">
                <a16:creationId xmlns:a16="http://schemas.microsoft.com/office/drawing/2014/main" id="{1985EF81-0911-FAE7-9352-B54200EF0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842" y="1091588"/>
            <a:ext cx="529840" cy="756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Detective">
            <a:extLst>
              <a:ext uri="{FF2B5EF4-FFF2-40B4-BE49-F238E27FC236}">
                <a16:creationId xmlns:a16="http://schemas.microsoft.com/office/drawing/2014/main" id="{298D03F1-0539-C594-A2D6-A15C43BAB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0807" y="1087093"/>
            <a:ext cx="696270" cy="703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6F3B71D9-AFB0-5FF3-232E-2800C52379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2000" y="1286941"/>
            <a:ext cx="1056860" cy="441326"/>
          </a:xfrm>
          <a:prstGeom prst="rect">
            <a:avLst/>
          </a:prstGeom>
        </p:spPr>
      </p:pic>
      <p:pic>
        <p:nvPicPr>
          <p:cNvPr id="1032" name="Picture 8" descr="Free vector graphics of Daughter">
            <a:extLst>
              <a:ext uri="{FF2B5EF4-FFF2-40B4-BE49-F238E27FC236}">
                <a16:creationId xmlns:a16="http://schemas.microsoft.com/office/drawing/2014/main" id="{F24797FA-96C6-5660-455E-D4321DE028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3186" y="2505071"/>
            <a:ext cx="532388" cy="6869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door&#10;&#10;Description automatically generated">
            <a:extLst>
              <a:ext uri="{FF2B5EF4-FFF2-40B4-BE49-F238E27FC236}">
                <a16:creationId xmlns:a16="http://schemas.microsoft.com/office/drawing/2014/main" id="{526E85DF-7134-716A-9606-9750215042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0239" y="2748479"/>
            <a:ext cx="1455998" cy="280378"/>
          </a:xfrm>
          <a:prstGeom prst="rect">
            <a:avLst/>
          </a:prstGeom>
        </p:spPr>
      </p:pic>
      <p:pic>
        <p:nvPicPr>
          <p:cNvPr id="1034" name="Picture 10" descr="Free vector graphics of Chef">
            <a:extLst>
              <a:ext uri="{FF2B5EF4-FFF2-40B4-BE49-F238E27FC236}">
                <a16:creationId xmlns:a16="http://schemas.microsoft.com/office/drawing/2014/main" id="{BB190819-984D-5147-0656-EE05B173BC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9810" y="2495048"/>
            <a:ext cx="1373904" cy="6869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Gender">
            <a:extLst>
              <a:ext uri="{FF2B5EF4-FFF2-40B4-BE49-F238E27FC236}">
                <a16:creationId xmlns:a16="http://schemas.microsoft.com/office/drawing/2014/main" id="{29BE0AA8-8CCA-22AA-D343-64E0F79461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817150" y="2449101"/>
            <a:ext cx="403584" cy="6869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icon&#10;&#10;Description automatically generated">
            <a:extLst>
              <a:ext uri="{FF2B5EF4-FFF2-40B4-BE49-F238E27FC236}">
                <a16:creationId xmlns:a16="http://schemas.microsoft.com/office/drawing/2014/main" id="{6C3717C3-DC79-5AF3-6355-DBC998C192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0144" y="2495048"/>
            <a:ext cx="848487" cy="641005"/>
          </a:xfrm>
          <a:prstGeom prst="rect">
            <a:avLst/>
          </a:prstGeom>
        </p:spPr>
      </p:pic>
      <p:pic>
        <p:nvPicPr>
          <p:cNvPr id="1040" name="Picture 16" descr="Free vector graphics of Negative">
            <a:extLst>
              <a:ext uri="{FF2B5EF4-FFF2-40B4-BE49-F238E27FC236}">
                <a16:creationId xmlns:a16="http://schemas.microsoft.com/office/drawing/2014/main" id="{225AB95D-598C-BD22-2E4B-1B3BA1B46B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6533" y="3952666"/>
            <a:ext cx="549041" cy="5583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vector graphics of Milk">
            <a:extLst>
              <a:ext uri="{FF2B5EF4-FFF2-40B4-BE49-F238E27FC236}">
                <a16:creationId xmlns:a16="http://schemas.microsoft.com/office/drawing/2014/main" id="{C6D7D009-EED0-EB31-F331-5672FEE919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5391" y="3745443"/>
            <a:ext cx="592627" cy="8050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vector graphics of Cake">
            <a:extLst>
              <a:ext uri="{FF2B5EF4-FFF2-40B4-BE49-F238E27FC236}">
                <a16:creationId xmlns:a16="http://schemas.microsoft.com/office/drawing/2014/main" id="{D47360FD-F4AF-C6AC-BAAB-7AB134E4BD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6847" y="3699215"/>
            <a:ext cx="871406" cy="8513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Check Mark, Tick Mark, Check, Correct, Ok, Yes, Green">
            <a:extLst>
              <a:ext uri="{FF2B5EF4-FFF2-40B4-BE49-F238E27FC236}">
                <a16:creationId xmlns:a16="http://schemas.microsoft.com/office/drawing/2014/main" id="{E4F263C0-C6D2-3CE0-6400-6044ED6C68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1429" y="3870859"/>
            <a:ext cx="691934" cy="6796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Icon&#10;&#10;Description automatically generated">
            <a:extLst>
              <a:ext uri="{FF2B5EF4-FFF2-40B4-BE49-F238E27FC236}">
                <a16:creationId xmlns:a16="http://schemas.microsoft.com/office/drawing/2014/main" id="{7C2BCC19-3627-953E-DB2C-66C8B3756FD8}"/>
              </a:ext>
            </a:extLst>
          </p:cNvPr>
          <p:cNvPicPr>
            <a:picLocks noChangeAspect="1"/>
          </p:cNvPicPr>
          <p:nvPr/>
        </p:nvPicPr>
        <p:blipFill>
          <a:blip r:embed="rId1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5156" y="4069687"/>
            <a:ext cx="410295" cy="441326"/>
          </a:xfrm>
          <a:prstGeom prst="rect">
            <a:avLst/>
          </a:prstGeom>
        </p:spPr>
      </p:pic>
      <p:pic>
        <p:nvPicPr>
          <p:cNvPr id="49" name="Picture 48" descr="Icon&#10;&#10;Description automatically generated">
            <a:extLst>
              <a:ext uri="{FF2B5EF4-FFF2-40B4-BE49-F238E27FC236}">
                <a16:creationId xmlns:a16="http://schemas.microsoft.com/office/drawing/2014/main" id="{63968C55-4AEB-9BA3-7857-58A8CEEB19EF}"/>
              </a:ext>
            </a:extLst>
          </p:cNvPr>
          <p:cNvPicPr>
            <a:picLocks noChangeAspect="1"/>
          </p:cNvPicPr>
          <p:nvPr/>
        </p:nvPicPr>
        <p:blipFill>
          <a:blip r:embed="rId1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8117405" y="4057737"/>
            <a:ext cx="433637" cy="441326"/>
          </a:xfrm>
          <a:prstGeom prst="rect">
            <a:avLst/>
          </a:prstGeom>
        </p:spPr>
      </p:pic>
      <p:pic>
        <p:nvPicPr>
          <p:cNvPr id="51" name="Picture 8" descr="Free vector graphics of Oak">
            <a:extLst>
              <a:ext uri="{FF2B5EF4-FFF2-40B4-BE49-F238E27FC236}">
                <a16:creationId xmlns:a16="http://schemas.microsoft.com/office/drawing/2014/main" id="{CF8527F9-03F2-CFEF-9925-74ADBC2E11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259" y="5373497"/>
            <a:ext cx="595993" cy="52846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ee vector graphics of Arrow">
            <a:extLst>
              <a:ext uri="{FF2B5EF4-FFF2-40B4-BE49-F238E27FC236}">
                <a16:creationId xmlns:a16="http://schemas.microsoft.com/office/drawing/2014/main" id="{3CAEF995-7FD1-8D53-79D4-B50E79C80D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1756" y="5322418"/>
            <a:ext cx="694348" cy="52846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vector graphics of Number">
            <a:extLst>
              <a:ext uri="{FF2B5EF4-FFF2-40B4-BE49-F238E27FC236}">
                <a16:creationId xmlns:a16="http://schemas.microsoft.com/office/drawing/2014/main" id="{B9E4FBEC-E636-40A3-9956-E8A45EFBEE4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90399" y="5316772"/>
            <a:ext cx="694348" cy="53411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illustrations of Moe">
            <a:extLst>
              <a:ext uri="{FF2B5EF4-FFF2-40B4-BE49-F238E27FC236}">
                <a16:creationId xmlns:a16="http://schemas.microsoft.com/office/drawing/2014/main" id="{80471154-181D-26E1-EE8C-752EC516B0D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28109" y="5327779"/>
            <a:ext cx="898955" cy="61990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ree vector graphics of Building">
            <a:extLst>
              <a:ext uri="{FF2B5EF4-FFF2-40B4-BE49-F238E27FC236}">
                <a16:creationId xmlns:a16="http://schemas.microsoft.com/office/drawing/2014/main" id="{C642DA1B-D06B-85BC-2EC7-647279EEEBA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22461" y="5129035"/>
            <a:ext cx="952990" cy="851306"/>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descr="Teacher">
            <a:extLst>
              <a:ext uri="{FF2B5EF4-FFF2-40B4-BE49-F238E27FC236}">
                <a16:creationId xmlns:a16="http://schemas.microsoft.com/office/drawing/2014/main" id="{08680351-24BE-4600-8E97-624FAFF2E1E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826897" y="110326"/>
            <a:ext cx="914400" cy="914400"/>
          </a:xfrm>
          <a:prstGeom prst="rect">
            <a:avLst/>
          </a:prstGeom>
        </p:spPr>
      </p:pic>
      <p:sp>
        <p:nvSpPr>
          <p:cNvPr id="53" name="Speech Bubble: Rectangle with Corners Rounded 52">
            <a:hlinkClick r:id="" action="ppaction://noaction">
              <a:snd r:embed="rId25" name="T1_W6F_4.1.wav"/>
            </a:hlinkClick>
            <a:extLst>
              <a:ext uri="{FF2B5EF4-FFF2-40B4-BE49-F238E27FC236}">
                <a16:creationId xmlns:a16="http://schemas.microsoft.com/office/drawing/2014/main" id="{393DD936-7855-4FCC-AA03-6F1253C4AE05}"/>
              </a:ext>
            </a:extLst>
          </p:cNvPr>
          <p:cNvSpPr/>
          <p:nvPr/>
        </p:nvSpPr>
        <p:spPr>
          <a:xfrm>
            <a:off x="3741296" y="211891"/>
            <a:ext cx="2501047" cy="518040"/>
          </a:xfrm>
          <a:prstGeom prst="wedgeRoundRectCallout">
            <a:avLst>
              <a:gd name="adj1" fmla="val -64962"/>
              <a:gd name="adj2" fmla="val -56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Sag die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Wörter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a:t>
            </a:r>
          </a:p>
        </p:txBody>
      </p:sp>
      <p:sp>
        <p:nvSpPr>
          <p:cNvPr id="54" name="Rounded Rectangle 11">
            <a:extLst>
              <a:ext uri="{FF2B5EF4-FFF2-40B4-BE49-F238E27FC236}">
                <a16:creationId xmlns:a16="http://schemas.microsoft.com/office/drawing/2014/main" id="{5DBE4DAC-058F-4D05-BE0D-1B0C4FAB4803}"/>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2941" y="486415"/>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65367" y="2451383"/>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0309" y="1486582"/>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18723" y="4441464"/>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47721" y="3451550"/>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kaum</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62940" y="5431379"/>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Woche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5005473" y="2298454"/>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538680" y="2640645"/>
            <a:ext cx="2036618" cy="523220"/>
          </a:xfrm>
          <a:prstGeom prst="rect">
            <a:avLst/>
          </a:prstGeom>
          <a:noFill/>
        </p:spPr>
        <p:txBody>
          <a:bodyPr wrap="square" rtlCol="0">
            <a:spAutoFit/>
          </a:bodyPr>
          <a:lstStyle/>
          <a:p>
            <a:r>
              <a:rPr lang="en-GB" sz="2800" b="1" dirty="0"/>
              <a:t>every day</a:t>
            </a:r>
          </a:p>
        </p:txBody>
      </p:sp>
    </p:spTree>
    <p:extLst>
      <p:ext uri="{BB962C8B-B14F-4D97-AF65-F5344CB8AC3E}">
        <p14:creationId xmlns:p14="http://schemas.microsoft.com/office/powerpoint/2010/main" val="87310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2941" y="486415"/>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65367" y="2451383"/>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0309" y="1486582"/>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18723" y="4441464"/>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47721" y="3451550"/>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kaum</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62940" y="5431379"/>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Woche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5005473" y="297940"/>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535540" y="2613908"/>
            <a:ext cx="2267489" cy="523220"/>
          </a:xfrm>
          <a:prstGeom prst="rect">
            <a:avLst/>
          </a:prstGeom>
          <a:noFill/>
        </p:spPr>
        <p:txBody>
          <a:bodyPr wrap="square" rtlCol="0">
            <a:spAutoFit/>
          </a:bodyPr>
          <a:lstStyle/>
          <a:p>
            <a:r>
              <a:rPr lang="en-GB" sz="2800" b="1" dirty="0"/>
              <a:t>sometimes</a:t>
            </a:r>
          </a:p>
        </p:txBody>
      </p:sp>
    </p:spTree>
    <p:extLst>
      <p:ext uri="{BB962C8B-B14F-4D97-AF65-F5344CB8AC3E}">
        <p14:creationId xmlns:p14="http://schemas.microsoft.com/office/powerpoint/2010/main" val="359608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26264" y="3493150"/>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0309" y="1486582"/>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2478744"/>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kaum</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309" y="414295"/>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Woche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4967584" y="2310897"/>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535540" y="2613908"/>
            <a:ext cx="2267489" cy="523220"/>
          </a:xfrm>
          <a:prstGeom prst="rect">
            <a:avLst/>
          </a:prstGeom>
          <a:noFill/>
        </p:spPr>
        <p:txBody>
          <a:bodyPr wrap="square" rtlCol="0">
            <a:spAutoFit/>
          </a:bodyPr>
          <a:lstStyle/>
          <a:p>
            <a:pPr algn="ctr"/>
            <a:r>
              <a:rPr lang="en-GB" sz="2800" b="1" dirty="0"/>
              <a:t>very</a:t>
            </a:r>
          </a:p>
        </p:txBody>
      </p:sp>
    </p:spTree>
    <p:extLst>
      <p:ext uri="{BB962C8B-B14F-4D97-AF65-F5344CB8AC3E}">
        <p14:creationId xmlns:p14="http://schemas.microsoft.com/office/powerpoint/2010/main" val="324013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26264" y="3493150"/>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0309" y="1486582"/>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2478744"/>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kaum</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309" y="414295"/>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Woche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4992842" y="4301669"/>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345761" y="2640193"/>
            <a:ext cx="2267489" cy="523220"/>
          </a:xfrm>
          <a:prstGeom prst="rect">
            <a:avLst/>
          </a:prstGeom>
          <a:noFill/>
        </p:spPr>
        <p:txBody>
          <a:bodyPr wrap="square" rtlCol="0">
            <a:spAutoFit/>
          </a:bodyPr>
          <a:lstStyle/>
          <a:p>
            <a:pPr algn="ctr"/>
            <a:r>
              <a:rPr lang="en-GB" sz="2800" b="1" dirty="0"/>
              <a:t>hardly</a:t>
            </a:r>
          </a:p>
        </p:txBody>
      </p:sp>
    </p:spTree>
    <p:extLst>
      <p:ext uri="{BB962C8B-B14F-4D97-AF65-F5344CB8AC3E}">
        <p14:creationId xmlns:p14="http://schemas.microsoft.com/office/powerpoint/2010/main" val="333127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26264" y="3493150"/>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9051" y="518164"/>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oft</a:t>
            </a: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1500263"/>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152" y="2435871"/>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Woche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4967584" y="4301398"/>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345761" y="2640193"/>
            <a:ext cx="2267489" cy="523220"/>
          </a:xfrm>
          <a:prstGeom prst="rect">
            <a:avLst/>
          </a:prstGeom>
          <a:noFill/>
        </p:spPr>
        <p:txBody>
          <a:bodyPr wrap="square" rtlCol="0">
            <a:spAutoFit/>
          </a:bodyPr>
          <a:lstStyle/>
          <a:p>
            <a:pPr algn="ctr"/>
            <a:r>
              <a:rPr lang="en-GB" sz="2800" b="1" dirty="0"/>
              <a:t>never</a:t>
            </a:r>
          </a:p>
        </p:txBody>
      </p:sp>
    </p:spTree>
    <p:extLst>
      <p:ext uri="{BB962C8B-B14F-4D97-AF65-F5344CB8AC3E}">
        <p14:creationId xmlns:p14="http://schemas.microsoft.com/office/powerpoint/2010/main" val="395213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26264" y="3493150"/>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9051" y="518164"/>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oft</a:t>
            </a: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1500263"/>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152" y="2435871"/>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Woche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5007900" y="2321004"/>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341532" y="2604174"/>
            <a:ext cx="2578508" cy="523220"/>
          </a:xfrm>
          <a:prstGeom prst="rect">
            <a:avLst/>
          </a:prstGeom>
          <a:noFill/>
        </p:spPr>
        <p:txBody>
          <a:bodyPr wrap="square" rtlCol="0">
            <a:spAutoFit/>
          </a:bodyPr>
          <a:lstStyle/>
          <a:p>
            <a:pPr algn="ctr"/>
            <a:r>
              <a:rPr lang="en-GB" sz="2800" b="1" dirty="0"/>
              <a:t>once a week</a:t>
            </a:r>
          </a:p>
        </p:txBody>
      </p:sp>
    </p:spTree>
    <p:extLst>
      <p:ext uri="{BB962C8B-B14F-4D97-AF65-F5344CB8AC3E}">
        <p14:creationId xmlns:p14="http://schemas.microsoft.com/office/powerpoint/2010/main" val="9191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manchmal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67794" y="3477807"/>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jeden</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Tag</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9051" y="518164"/>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gehen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1500263"/>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oft</a:t>
            </a: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tanzen</a:t>
            </a: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152" y="2435871"/>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hören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5007900" y="305333"/>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341532" y="2604174"/>
            <a:ext cx="2578508" cy="523220"/>
          </a:xfrm>
          <a:prstGeom prst="rect">
            <a:avLst/>
          </a:prstGeom>
          <a:noFill/>
        </p:spPr>
        <p:txBody>
          <a:bodyPr wrap="square" rtlCol="0">
            <a:spAutoFit/>
          </a:bodyPr>
          <a:lstStyle/>
          <a:p>
            <a:pPr algn="ctr"/>
            <a:r>
              <a:rPr lang="en-GB" sz="2800" b="1" dirty="0"/>
              <a:t>to go, going</a:t>
            </a:r>
          </a:p>
        </p:txBody>
      </p:sp>
    </p:spTree>
    <p:extLst>
      <p:ext uri="{BB962C8B-B14F-4D97-AF65-F5344CB8AC3E}">
        <p14:creationId xmlns:p14="http://schemas.microsoft.com/office/powerpoint/2010/main" val="211055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gehen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67794" y="3477807"/>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haben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9051" y="518164"/>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sein</a:t>
            </a: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1500263"/>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oft</a:t>
            </a: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tanzen</a:t>
            </a: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152" y="2435871"/>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hören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5007900" y="2289550"/>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016477" y="2598437"/>
            <a:ext cx="3136763" cy="523220"/>
          </a:xfrm>
          <a:prstGeom prst="rect">
            <a:avLst/>
          </a:prstGeom>
          <a:noFill/>
        </p:spPr>
        <p:txBody>
          <a:bodyPr wrap="square" rtlCol="0">
            <a:spAutoFit/>
          </a:bodyPr>
          <a:lstStyle/>
          <a:p>
            <a:pPr algn="ctr"/>
            <a:r>
              <a:rPr lang="en-GB" sz="2800" b="1" dirty="0"/>
              <a:t>to hear, listen, </a:t>
            </a:r>
          </a:p>
        </p:txBody>
      </p:sp>
    </p:spTree>
    <p:extLst>
      <p:ext uri="{BB962C8B-B14F-4D97-AF65-F5344CB8AC3E}">
        <p14:creationId xmlns:p14="http://schemas.microsoft.com/office/powerpoint/2010/main" val="40447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7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gehen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67794" y="3477807"/>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sehr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9051" y="518164"/>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machen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30055" y="4488763"/>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oft</a:t>
            </a: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59051" y="1424915"/>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tanzen</a:t>
            </a: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152" y="2435871"/>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lernen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5007900" y="4282605"/>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016477" y="2598437"/>
            <a:ext cx="3136763" cy="523220"/>
          </a:xfrm>
          <a:prstGeom prst="rect">
            <a:avLst/>
          </a:prstGeom>
          <a:noFill/>
        </p:spPr>
        <p:txBody>
          <a:bodyPr wrap="square" rtlCol="0">
            <a:spAutoFit/>
          </a:bodyPr>
          <a:lstStyle/>
          <a:p>
            <a:pPr algn="ctr"/>
            <a:r>
              <a:rPr lang="en-GB" sz="2800" b="1" dirty="0"/>
              <a:t>often</a:t>
            </a:r>
          </a:p>
        </p:txBody>
      </p:sp>
    </p:spTree>
    <p:extLst>
      <p:ext uri="{BB962C8B-B14F-4D97-AF65-F5344CB8AC3E}">
        <p14:creationId xmlns:p14="http://schemas.microsoft.com/office/powerpoint/2010/main" val="1244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5E6-79BB-4878-BFEA-072CD7039E64}"/>
              </a:ext>
            </a:extLst>
          </p:cNvPr>
          <p:cNvSpPr>
            <a:spLocks noGrp="1"/>
          </p:cNvSpPr>
          <p:nvPr>
            <p:ph type="title"/>
          </p:nvPr>
        </p:nvSpPr>
        <p:spPr/>
        <p:txBody>
          <a:bodyPr>
            <a:noAutofit/>
          </a:bodyPr>
          <a:lstStyle/>
          <a:p>
            <a:r>
              <a:rPr lang="en-GB" sz="2400" dirty="0"/>
              <a:t>Was </a:t>
            </a:r>
            <a:r>
              <a:rPr lang="en-GB" sz="2400" dirty="0" err="1"/>
              <a:t>ist</a:t>
            </a:r>
            <a:r>
              <a:rPr lang="en-GB" sz="2400" dirty="0"/>
              <a:t> das auf Deutsch?</a:t>
            </a:r>
          </a:p>
        </p:txBody>
      </p:sp>
      <p:sp>
        <p:nvSpPr>
          <p:cNvPr id="4" name="Rounded Rectangle 11">
            <a:extLst>
              <a:ext uri="{FF2B5EF4-FFF2-40B4-BE49-F238E27FC236}">
                <a16:creationId xmlns:a16="http://schemas.microsoft.com/office/drawing/2014/main" id="{95759DBF-DEBF-4539-9EED-D4C1C2ACFCD6}"/>
              </a:ext>
            </a:extLst>
          </p:cNvPr>
          <p:cNvSpPr/>
          <p:nvPr/>
        </p:nvSpPr>
        <p:spPr>
          <a:xfrm>
            <a:off x="9457845" y="247046"/>
            <a:ext cx="2501047" cy="482885"/>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C183A79D-E633-49E3-AE3D-D5833D72C5C2}"/>
              </a:ext>
            </a:extLst>
          </p:cNvPr>
          <p:cNvSpPr/>
          <p:nvPr/>
        </p:nvSpPr>
        <p:spPr>
          <a:xfrm>
            <a:off x="5265367" y="5499719"/>
            <a:ext cx="240180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hören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332662BE-09C9-4BEA-9DCA-066FF7F35AF0}"/>
              </a:ext>
            </a:extLst>
          </p:cNvPr>
          <p:cNvSpPr/>
          <p:nvPr/>
        </p:nvSpPr>
        <p:spPr>
          <a:xfrm>
            <a:off x="5267794" y="3477807"/>
            <a:ext cx="2399381"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tanzen</a:t>
            </a:r>
          </a:p>
        </p:txBody>
      </p:sp>
      <p:sp>
        <p:nvSpPr>
          <p:cNvPr id="8" name="Rectangle: Rounded Corners 7">
            <a:extLst>
              <a:ext uri="{FF2B5EF4-FFF2-40B4-BE49-F238E27FC236}">
                <a16:creationId xmlns:a16="http://schemas.microsoft.com/office/drawing/2014/main" id="{671A197A-B29C-4ECD-A2B6-EC59176011F8}"/>
              </a:ext>
            </a:extLst>
          </p:cNvPr>
          <p:cNvSpPr/>
          <p:nvPr/>
        </p:nvSpPr>
        <p:spPr>
          <a:xfrm>
            <a:off x="5259051" y="518164"/>
            <a:ext cx="241443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machen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49A60DF6-90BD-4D2C-AF00-655EF3AC6247}"/>
              </a:ext>
            </a:extLst>
          </p:cNvPr>
          <p:cNvSpPr/>
          <p:nvPr/>
        </p:nvSpPr>
        <p:spPr>
          <a:xfrm>
            <a:off x="5202943" y="1500263"/>
            <a:ext cx="244602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gehen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A1C9C105-803D-4B2F-B2E2-08973EF00FCA}"/>
              </a:ext>
            </a:extLst>
          </p:cNvPr>
          <p:cNvSpPr/>
          <p:nvPr/>
        </p:nvSpPr>
        <p:spPr>
          <a:xfrm>
            <a:off x="5231939" y="4507556"/>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lernen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B2A1949E-08EA-4EEE-84B6-56D716DF0346}"/>
              </a:ext>
            </a:extLst>
          </p:cNvPr>
          <p:cNvSpPr/>
          <p:nvPr/>
        </p:nvSpPr>
        <p:spPr>
          <a:xfrm>
            <a:off x="5250152" y="2435871"/>
            <a:ext cx="2401807" cy="80316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spielen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5B26DCB-985A-43C8-BFAF-B62684C3AE4E}"/>
              </a:ext>
            </a:extLst>
          </p:cNvPr>
          <p:cNvSpPr/>
          <p:nvPr/>
        </p:nvSpPr>
        <p:spPr>
          <a:xfrm>
            <a:off x="4992685" y="3319298"/>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ounded Rectangle 3">
            <a:extLst>
              <a:ext uri="{FF2B5EF4-FFF2-40B4-BE49-F238E27FC236}">
                <a16:creationId xmlns:a16="http://schemas.microsoft.com/office/drawing/2014/main" id="{413AF4C8-0ABD-4046-9F16-B7E9A04A9EA1}"/>
              </a:ext>
            </a:extLst>
          </p:cNvPr>
          <p:cNvSpPr/>
          <p:nvPr/>
        </p:nvSpPr>
        <p:spPr>
          <a:xfrm>
            <a:off x="1315998" y="1905201"/>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2F8C128-3845-4A2F-9E4E-EB412D6734F4}"/>
              </a:ext>
            </a:extLst>
          </p:cNvPr>
          <p:cNvSpPr txBox="1"/>
          <p:nvPr/>
        </p:nvSpPr>
        <p:spPr>
          <a:xfrm rot="20796462">
            <a:off x="1016477" y="2382994"/>
            <a:ext cx="3136763" cy="954107"/>
          </a:xfrm>
          <a:prstGeom prst="rect">
            <a:avLst/>
          </a:prstGeom>
          <a:noFill/>
        </p:spPr>
        <p:txBody>
          <a:bodyPr wrap="square" rtlCol="0">
            <a:spAutoFit/>
          </a:bodyPr>
          <a:lstStyle/>
          <a:p>
            <a:pPr algn="ctr"/>
            <a:r>
              <a:rPr lang="en-GB" sz="2800" b="1" dirty="0"/>
              <a:t>to dance, dancing</a:t>
            </a:r>
          </a:p>
        </p:txBody>
      </p:sp>
    </p:spTree>
    <p:extLst>
      <p:ext uri="{BB962C8B-B14F-4D97-AF65-F5344CB8AC3E}">
        <p14:creationId xmlns:p14="http://schemas.microsoft.com/office/powerpoint/2010/main" val="29124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chemeClr val="tx1"/>
                </a:solidFill>
                <a:ea typeface="+mn-ea"/>
                <a:cs typeface="+mn-cs"/>
              </a:rPr>
              <a:t>tanzen</a:t>
            </a:r>
            <a:endParaRPr lang="en-GB" dirty="0">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[to dance | dancing]</a:t>
            </a:r>
            <a:endParaRPr lang="en-GB" sz="3200" dirty="0">
              <a:latin typeface="Century Gothic" panose="020B0502020202020204" pitchFamily="34" charset="0"/>
            </a:endParaRP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tanzt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[dances | is dancing]</a:t>
            </a:r>
            <a:endParaRPr lang="en-GB" sz="3200" dirty="0">
              <a:latin typeface="Century Gothic" panose="020B0502020202020204" pitchFamily="34" charset="0"/>
            </a:endParaRPr>
          </a:p>
        </p:txBody>
      </p:sp>
      <p:pic>
        <p:nvPicPr>
          <p:cNvPr id="4" name="Picture 3" descr="A purple circle with black figures&#10;&#10;Description automatically generated">
            <a:extLst>
              <a:ext uri="{FF2B5EF4-FFF2-40B4-BE49-F238E27FC236}">
                <a16:creationId xmlns:a16="http://schemas.microsoft.com/office/drawing/2014/main" id="{979A120A-90B4-4B4A-9B8C-5AEB40A54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0181" y="232694"/>
            <a:ext cx="1521243" cy="1510885"/>
          </a:xfrm>
          <a:prstGeom prst="rect">
            <a:avLst/>
          </a:prstGeom>
        </p:spPr>
      </p:pic>
    </p:spTree>
    <p:extLst>
      <p:ext uri="{BB962C8B-B14F-4D97-AF65-F5344CB8AC3E}">
        <p14:creationId xmlns:p14="http://schemas.microsoft.com/office/powerpoint/2010/main" val="32859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chemeClr val="tx1"/>
                </a:solidFill>
              </a:rPr>
              <a:t>tanzen</a:t>
            </a:r>
            <a:endParaRPr lang="en-GB" dirty="0">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dance | </a:t>
            </a:r>
            <a:r>
              <a:rPr lang="en-GB" sz="3200">
                <a:latin typeface="Century Gothic" panose="020B0502020202020204" pitchFamily="34" charset="0"/>
              </a:rPr>
              <a:t>danc</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tanzt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dance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dancing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7338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chemeClr val="tx1"/>
                </a:solidFill>
              </a:rPr>
              <a:t>tanzt</a:t>
            </a:r>
            <a:endParaRPr lang="en-GB" sz="11500" dirty="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[dances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a:t>
            </a:r>
            <a:r>
              <a:rPr lang="en-GB" sz="3200">
                <a:latin typeface="Century Gothic" panose="020B0502020202020204" pitchFamily="34" charset="0"/>
              </a:rPr>
              <a:t>danc</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Laura </a:t>
            </a:r>
            <a:r>
              <a:rPr kumimoji="0" lang="en-GB" sz="60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Calibri" panose="020F0502020204030204" pitchFamily="34" charset="0"/>
              </a:rPr>
              <a:t>tanzt</a:t>
            </a:r>
            <a:r>
              <a:rPr kumimoji="0" lang="en-GB" sz="6000" b="0" i="0" u="none" strike="noStrike" kern="1200" cap="none" spc="0" normalizeH="0" baseline="0" noProof="0" dirty="0">
                <a:ln>
                  <a:noFill/>
                </a:ln>
                <a:effectLst/>
                <a:uLnTx/>
                <a:uFillTx/>
                <a:latin typeface="Century Gothic" panose="020B0502020202020204" pitchFamily="34" charset="0"/>
                <a:ea typeface="+mn-ea"/>
              </a:rPr>
              <a:t> oft.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[Laura often </a:t>
            </a:r>
            <a:r>
              <a:rPr lang="en-GB" sz="3200" b="1" dirty="0">
                <a:solidFill>
                  <a:srgbClr val="FFC000"/>
                </a:solidFill>
                <a:latin typeface="Century Gothic" panose="020B0502020202020204" pitchFamily="34" charset="0"/>
                <a:cs typeface="Calibri" panose="020F0502020204030204" pitchFamily="34" charset="0"/>
              </a:rPr>
              <a:t>dances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6770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chemeClr val="tx1"/>
                </a:solidFill>
              </a:rPr>
              <a:t>tanzen</a:t>
            </a:r>
            <a:endParaRPr lang="en-GB" dirty="0">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dance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dancing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Laura lernt </a:t>
            </a:r>
            <a:r>
              <a:rPr kumimoji="0" lang="de-DE" sz="6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Calibri" panose="020F0502020204030204" pitchFamily="34" charset="0"/>
              </a:rPr>
              <a:t>tanzen</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2391508" y="4996800"/>
            <a:ext cx="7582485" cy="584775"/>
          </a:xfrm>
          <a:prstGeom prst="rect">
            <a:avLst/>
          </a:prstGeom>
          <a:solidFill>
            <a:schemeClr val="bg2"/>
          </a:solidFill>
        </p:spPr>
        <p:txBody>
          <a:bodyPr wrap="square" rtlCol="0">
            <a:spAutoFit/>
          </a:bodyPr>
          <a:lstStyle/>
          <a:p>
            <a:pPr lvl="0" algn="ctr">
              <a:defRPr/>
            </a:pPr>
            <a:r>
              <a:rPr lang="en-GB" sz="3200" dirty="0">
                <a:latin typeface="Century Gothic" panose="020B0502020202020204" pitchFamily="34" charset="0"/>
              </a:rPr>
              <a:t>[Laura learns | is learning </a:t>
            </a:r>
            <a:r>
              <a:rPr kumimoji="0" lang="en-GB" sz="3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Calibri" panose="020F0502020204030204" pitchFamily="34" charset="0"/>
              </a:rPr>
              <a:t>to dance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0198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chemeClr val="tx1"/>
                </a:solidFill>
              </a:rPr>
              <a:t>tanzt</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dance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a:t>
            </a:r>
            <a:r>
              <a:rPr lang="en-GB" sz="3200">
                <a:latin typeface="Century Gothic" panose="020B0502020202020204" pitchFamily="34" charset="0"/>
              </a:rPr>
              <a:t>danci</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298042" y="3980894"/>
            <a:ext cx="7189565"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effectLst/>
                <a:uLnTx/>
                <a:uFillTx/>
                <a:latin typeface="Century Gothic" panose="020B0502020202020204" pitchFamily="34" charset="0"/>
                <a:ea typeface="+mn-ea"/>
              </a:rPr>
              <a:t>Laura _____ oft.</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5339585" y="3980894"/>
            <a:ext cx="210222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Calibri" panose="020F0502020204030204" pitchFamily="34" charset="0"/>
              </a:rPr>
              <a:t>tanzt</a:t>
            </a:r>
            <a:endParaRPr kumimoji="0" lang="en-GB" sz="6000" b="0" i="0" u="none" strike="noStrike" kern="1200" cap="none" spc="0" normalizeH="0" baseline="0" noProof="0" dirty="0">
              <a:ln>
                <a:noFill/>
              </a:ln>
              <a:solidFill>
                <a:srgbClr val="FFC000"/>
              </a:solidFill>
              <a:effectLst/>
              <a:uLnTx/>
              <a:uFillTx/>
              <a:latin typeface="Century Gothic" panose="020F0302020204030204"/>
              <a:ea typeface="+mn-ea"/>
            </a:endParaRPr>
          </a:p>
        </p:txBody>
      </p:sp>
      <p:sp>
        <p:nvSpPr>
          <p:cNvPr id="9" name="TextBox 8"/>
          <p:cNvSpPr txBox="1"/>
          <p:nvPr/>
        </p:nvSpPr>
        <p:spPr>
          <a:xfrm>
            <a:off x="1696761" y="5015502"/>
            <a:ext cx="839212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[Laura often </a:t>
            </a:r>
            <a:r>
              <a:rPr kumimoji="0" lang="en-GB" sz="3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Calibri" panose="020F0502020204030204" pitchFamily="34" charset="0"/>
              </a:rPr>
              <a:t>dances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05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chemeClr val="tx1"/>
                </a:solidFill>
              </a:rPr>
              <a:t>tanzen</a:t>
            </a:r>
            <a:endParaRPr lang="en-GB" sz="11500" dirty="0">
              <a:solidFill>
                <a:schemeClr val="tx1"/>
              </a:solidFill>
            </a:endParaRPr>
          </a:p>
        </p:txBody>
      </p:sp>
      <p:sp>
        <p:nvSpPr>
          <p:cNvPr id="4" name="TextBox 3"/>
          <p:cNvSpPr txBox="1"/>
          <p:nvPr/>
        </p:nvSpPr>
        <p:spPr>
          <a:xfrm>
            <a:off x="3462566" y="2167200"/>
            <a:ext cx="53510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dance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dancing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effectLst/>
                <a:uLnTx/>
                <a:uFillTx/>
                <a:latin typeface="Century Gothic" panose="020B0502020202020204" pitchFamily="34" charset="0"/>
                <a:ea typeface="+mn-ea"/>
                <a:cs typeface="+mn-cs"/>
              </a:rPr>
              <a:t>Laura lernt _</a:t>
            </a:r>
            <a:r>
              <a:rPr kumimoji="0" lang="en-GB" sz="6000" b="0" i="0" u="none" strike="noStrike" kern="1200" cap="none" spc="0" normalizeH="0" baseline="0" noProof="0">
                <a:ln>
                  <a:noFill/>
                </a:ln>
                <a:effectLst/>
                <a:uLnTx/>
                <a:uFillTx/>
                <a:latin typeface="Century Gothic" panose="020B0502020202020204" pitchFamily="34" charset="0"/>
                <a:ea typeface="+mn-ea"/>
                <a:cs typeface="+mn-cs"/>
              </a:rPr>
              <a:t>______.</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6719342" y="4071102"/>
            <a:ext cx="269336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0" b="1" dirty="0">
                <a:solidFill>
                  <a:srgbClr val="FFC000"/>
                </a:solidFill>
                <a:latin typeface="Century Gothic" panose="020B0502020202020204" pitchFamily="34" charset="0"/>
                <a:cs typeface="Calibri" panose="020F0502020204030204" pitchFamily="34" charset="0"/>
              </a:rPr>
              <a:t>tanz</a:t>
            </a:r>
            <a:r>
              <a:rPr kumimoji="0" lang="de-DE" sz="6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FFC000"/>
              </a:solidFill>
              <a:effectLst/>
              <a:uLnTx/>
              <a:uFillTx/>
              <a:latin typeface="Century Gothic" panose="020F0302020204030204"/>
              <a:ea typeface="+mn-ea"/>
            </a:endParaRPr>
          </a:p>
        </p:txBody>
      </p:sp>
      <p:sp>
        <p:nvSpPr>
          <p:cNvPr id="7" name="TextBox 6"/>
          <p:cNvSpPr txBox="1"/>
          <p:nvPr/>
        </p:nvSpPr>
        <p:spPr>
          <a:xfrm>
            <a:off x="2345610" y="5098063"/>
            <a:ext cx="7909737"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[Laura learns</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t>
            </a:r>
            <a:r>
              <a:rPr lang="en-GB" sz="3200" dirty="0">
                <a:latin typeface="Century Gothic" panose="020B0502020202020204" pitchFamily="34" charset="0"/>
              </a:rPr>
              <a:t>| is learning </a:t>
            </a:r>
            <a:r>
              <a:rPr kumimoji="0" lang="en-GB" sz="3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Calibri" panose="020F0502020204030204" pitchFamily="34" charset="0"/>
              </a:rPr>
              <a:t>to dance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8561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1981200" cy="647577"/>
          </a:xfrm>
        </p:spPr>
        <p:txBody>
          <a:bodyPr>
            <a:normAutofit fontScale="90000"/>
          </a:bodyPr>
          <a:lstStyle/>
          <a:p>
            <a:r>
              <a:rPr lang="en-GB" b="1">
                <a:solidFill>
                  <a:schemeClr val="bg1"/>
                </a:solidFill>
              </a:rPr>
              <a:t>Wie oft?</a:t>
            </a:r>
            <a:br>
              <a:rPr lang="en-GB" b="1">
                <a:solidFill>
                  <a:schemeClr val="bg1"/>
                </a:solidFill>
              </a:rPr>
            </a:br>
            <a:endParaRPr lang="en-GB"/>
          </a:p>
        </p:txBody>
      </p:sp>
      <p:sp>
        <p:nvSpPr>
          <p:cNvPr id="4" name="Title 3">
            <a:extLst>
              <a:ext uri="{FF2B5EF4-FFF2-40B4-BE49-F238E27FC236}">
                <a16:creationId xmlns:a16="http://schemas.microsoft.com/office/drawing/2014/main" id="{8ECBF2FD-98A2-4BC0-856B-16B0D2DA37AD}"/>
              </a:ext>
            </a:extLst>
          </p:cNvPr>
          <p:cNvSpPr txBox="1">
            <a:spLocks/>
          </p:cNvSpPr>
          <p:nvPr/>
        </p:nvSpPr>
        <p:spPr>
          <a:xfrm>
            <a:off x="95250" y="861476"/>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a:extLst>
              <a:ext uri="{FF2B5EF4-FFF2-40B4-BE49-F238E27FC236}">
                <a16:creationId xmlns:a16="http://schemas.microsoft.com/office/drawing/2014/main" id="{AB816002-5B97-4C80-93F5-9D3182190F6E}"/>
              </a:ext>
            </a:extLst>
          </p:cNvPr>
          <p:cNvSpPr txBox="1"/>
          <p:nvPr/>
        </p:nvSpPr>
        <p:spPr>
          <a:xfrm>
            <a:off x="340108" y="948444"/>
            <a:ext cx="11555219" cy="461665"/>
          </a:xfrm>
          <a:prstGeom prst="rect">
            <a:avLst/>
          </a:prstGeom>
          <a:noFill/>
        </p:spPr>
        <p:txBody>
          <a:bodyPr wrap="square" rtlCol="0">
            <a:spAutoFit/>
          </a:bodyPr>
          <a:lstStyle/>
          <a:p>
            <a:r>
              <a:rPr lang="en-GB" sz="2400" dirty="0">
                <a:latin typeface="Century Gothic" panose="020B0502020202020204" pitchFamily="34" charset="0"/>
              </a:rPr>
              <a:t>Put these </a:t>
            </a:r>
            <a:r>
              <a:rPr lang="en-GB" sz="2400" b="1" dirty="0">
                <a:latin typeface="Century Gothic" panose="020B0502020202020204" pitchFamily="34" charset="0"/>
              </a:rPr>
              <a:t>adverbs of frequency </a:t>
            </a:r>
            <a:r>
              <a:rPr lang="en-GB" sz="2400" dirty="0">
                <a:latin typeface="Century Gothic" panose="020B0502020202020204" pitchFamily="34" charset="0"/>
              </a:rPr>
              <a:t>in order, from most to least frequent.</a:t>
            </a:r>
          </a:p>
        </p:txBody>
      </p:sp>
      <p:sp>
        <p:nvSpPr>
          <p:cNvPr id="6" name="Arrow: Down 1">
            <a:extLst>
              <a:ext uri="{FF2B5EF4-FFF2-40B4-BE49-F238E27FC236}">
                <a16:creationId xmlns:a16="http://schemas.microsoft.com/office/drawing/2014/main" id="{D3F4B82F-4CB1-4AA3-90DB-327D481E80F5}"/>
              </a:ext>
            </a:extLst>
          </p:cNvPr>
          <p:cNvSpPr/>
          <p:nvPr/>
        </p:nvSpPr>
        <p:spPr>
          <a:xfrm>
            <a:off x="813088" y="2054356"/>
            <a:ext cx="466725" cy="3373838"/>
          </a:xfrm>
          <a:prstGeom prst="down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7" name="TextBox 6">
            <a:extLst>
              <a:ext uri="{FF2B5EF4-FFF2-40B4-BE49-F238E27FC236}">
                <a16:creationId xmlns:a16="http://schemas.microsoft.com/office/drawing/2014/main" id="{D83C8975-3C65-401F-9B7D-60BD3A4BAEFF}"/>
              </a:ext>
            </a:extLst>
          </p:cNvPr>
          <p:cNvSpPr txBox="1"/>
          <p:nvPr/>
        </p:nvSpPr>
        <p:spPr>
          <a:xfrm>
            <a:off x="1279810" y="1938585"/>
            <a:ext cx="2543175" cy="461665"/>
          </a:xfrm>
          <a:prstGeom prst="rect">
            <a:avLst/>
          </a:prstGeom>
          <a:noFill/>
        </p:spPr>
        <p:txBody>
          <a:bodyPr wrap="square" rtlCol="0">
            <a:spAutoFit/>
          </a:bodyPr>
          <a:lstStyle/>
          <a:p>
            <a:r>
              <a:rPr lang="en-GB" sz="2400" dirty="0" err="1">
                <a:latin typeface="Century Gothic" panose="020B0502020202020204" pitchFamily="34" charset="0"/>
              </a:rPr>
              <a:t>manchmal</a:t>
            </a:r>
            <a:endParaRPr lang="en-GB" sz="2400" dirty="0">
              <a:latin typeface="Century Gothic" panose="020B0502020202020204" pitchFamily="34" charset="0"/>
            </a:endParaRPr>
          </a:p>
        </p:txBody>
      </p:sp>
      <p:sp>
        <p:nvSpPr>
          <p:cNvPr id="8" name="TextBox 7">
            <a:extLst>
              <a:ext uri="{FF2B5EF4-FFF2-40B4-BE49-F238E27FC236}">
                <a16:creationId xmlns:a16="http://schemas.microsoft.com/office/drawing/2014/main" id="{53C8B44B-2054-433F-B52E-6685C0BBD1FF}"/>
              </a:ext>
            </a:extLst>
          </p:cNvPr>
          <p:cNvSpPr txBox="1"/>
          <p:nvPr/>
        </p:nvSpPr>
        <p:spPr>
          <a:xfrm>
            <a:off x="1279810" y="3432870"/>
            <a:ext cx="2543175" cy="461665"/>
          </a:xfrm>
          <a:prstGeom prst="rect">
            <a:avLst/>
          </a:prstGeom>
          <a:noFill/>
        </p:spPr>
        <p:txBody>
          <a:bodyPr wrap="square" rtlCol="0">
            <a:spAutoFit/>
          </a:bodyPr>
          <a:lstStyle/>
          <a:p>
            <a:r>
              <a:rPr lang="en-GB" sz="2400" dirty="0">
                <a:latin typeface="Century Gothic" panose="020B0502020202020204" pitchFamily="34" charset="0"/>
              </a:rPr>
              <a:t>oft</a:t>
            </a:r>
          </a:p>
        </p:txBody>
      </p:sp>
      <p:sp>
        <p:nvSpPr>
          <p:cNvPr id="9" name="TextBox 8">
            <a:extLst>
              <a:ext uri="{FF2B5EF4-FFF2-40B4-BE49-F238E27FC236}">
                <a16:creationId xmlns:a16="http://schemas.microsoft.com/office/drawing/2014/main" id="{C4F00198-4E06-473B-B687-DD50292CB884}"/>
              </a:ext>
            </a:extLst>
          </p:cNvPr>
          <p:cNvSpPr txBox="1"/>
          <p:nvPr/>
        </p:nvSpPr>
        <p:spPr>
          <a:xfrm>
            <a:off x="1279809" y="4927155"/>
            <a:ext cx="2543175" cy="461665"/>
          </a:xfrm>
          <a:prstGeom prst="rect">
            <a:avLst/>
          </a:prstGeom>
          <a:noFill/>
        </p:spPr>
        <p:txBody>
          <a:bodyPr wrap="square" rtlCol="0">
            <a:spAutoFit/>
          </a:bodyPr>
          <a:lstStyle/>
          <a:p>
            <a:r>
              <a:rPr lang="en-GB" sz="2400" dirty="0" err="1">
                <a:latin typeface="Century Gothic" panose="020B0502020202020204" pitchFamily="34" charset="0"/>
              </a:rPr>
              <a:t>kaum</a:t>
            </a:r>
            <a:endParaRPr lang="en-GB" sz="2400" dirty="0">
              <a:latin typeface="Century Gothic" panose="020B0502020202020204" pitchFamily="34" charset="0"/>
            </a:endParaRPr>
          </a:p>
        </p:txBody>
      </p:sp>
      <p:sp>
        <p:nvSpPr>
          <p:cNvPr id="10" name="TextBox 9">
            <a:extLst>
              <a:ext uri="{FF2B5EF4-FFF2-40B4-BE49-F238E27FC236}">
                <a16:creationId xmlns:a16="http://schemas.microsoft.com/office/drawing/2014/main" id="{34530AE8-0B4D-40BB-B049-BFECC0AA6073}"/>
              </a:ext>
            </a:extLst>
          </p:cNvPr>
          <p:cNvSpPr txBox="1"/>
          <p:nvPr/>
        </p:nvSpPr>
        <p:spPr>
          <a:xfrm>
            <a:off x="1279809" y="4198793"/>
            <a:ext cx="2543175" cy="461665"/>
          </a:xfrm>
          <a:prstGeom prst="rect">
            <a:avLst/>
          </a:prstGeom>
          <a:noFill/>
        </p:spPr>
        <p:txBody>
          <a:bodyPr wrap="square" rtlCol="0">
            <a:spAutoFit/>
          </a:bodyPr>
          <a:lstStyle/>
          <a:p>
            <a:r>
              <a:rPr lang="en-GB" sz="2400" dirty="0" err="1">
                <a:latin typeface="Century Gothic" panose="020B0502020202020204" pitchFamily="34" charset="0"/>
              </a:rPr>
              <a:t>sehr</a:t>
            </a:r>
            <a:r>
              <a:rPr lang="en-GB" sz="2400" dirty="0">
                <a:latin typeface="Century Gothic" panose="020B0502020202020204" pitchFamily="34" charset="0"/>
              </a:rPr>
              <a:t> oft</a:t>
            </a:r>
          </a:p>
        </p:txBody>
      </p:sp>
      <p:sp>
        <p:nvSpPr>
          <p:cNvPr id="11" name="TextBox 10">
            <a:extLst>
              <a:ext uri="{FF2B5EF4-FFF2-40B4-BE49-F238E27FC236}">
                <a16:creationId xmlns:a16="http://schemas.microsoft.com/office/drawing/2014/main" id="{CCCD05D8-E5C8-48C6-B246-8B72234A4BDA}"/>
              </a:ext>
            </a:extLst>
          </p:cNvPr>
          <p:cNvSpPr txBox="1"/>
          <p:nvPr/>
        </p:nvSpPr>
        <p:spPr>
          <a:xfrm>
            <a:off x="1279812" y="2666947"/>
            <a:ext cx="2543175" cy="461665"/>
          </a:xfrm>
          <a:prstGeom prst="rect">
            <a:avLst/>
          </a:prstGeom>
          <a:noFill/>
        </p:spPr>
        <p:txBody>
          <a:bodyPr wrap="square" rtlCol="0">
            <a:spAutoFit/>
          </a:bodyPr>
          <a:lstStyle/>
          <a:p>
            <a:r>
              <a:rPr lang="en-GB" sz="2400" dirty="0" err="1">
                <a:latin typeface="Century Gothic" panose="020B0502020202020204" pitchFamily="34" charset="0"/>
              </a:rPr>
              <a:t>nie</a:t>
            </a:r>
            <a:endParaRPr lang="en-GB" sz="2400" dirty="0">
              <a:latin typeface="Century Gothic" panose="020B0502020202020204" pitchFamily="34" charset="0"/>
            </a:endParaRPr>
          </a:p>
        </p:txBody>
      </p:sp>
      <p:pic>
        <p:nvPicPr>
          <p:cNvPr id="12" name="Picture 11">
            <a:extLst>
              <a:ext uri="{FF2B5EF4-FFF2-40B4-BE49-F238E27FC236}">
                <a16:creationId xmlns:a16="http://schemas.microsoft.com/office/drawing/2014/main" id="{36261734-266A-4213-9D50-61180B1055D5}"/>
              </a:ext>
            </a:extLst>
          </p:cNvPr>
          <p:cNvPicPr>
            <a:picLocks noChangeAspect="1"/>
          </p:cNvPicPr>
          <p:nvPr/>
        </p:nvPicPr>
        <p:blipFill>
          <a:blip r:embed="rId3"/>
          <a:stretch>
            <a:fillRect/>
          </a:stretch>
        </p:blipFill>
        <p:spPr>
          <a:xfrm>
            <a:off x="8899133" y="3820185"/>
            <a:ext cx="2971800" cy="2552700"/>
          </a:xfrm>
          <a:prstGeom prst="rect">
            <a:avLst/>
          </a:prstGeom>
        </p:spPr>
      </p:pic>
      <p:sp>
        <p:nvSpPr>
          <p:cNvPr id="13" name="Arrow: Down 13">
            <a:extLst>
              <a:ext uri="{FF2B5EF4-FFF2-40B4-BE49-F238E27FC236}">
                <a16:creationId xmlns:a16="http://schemas.microsoft.com/office/drawing/2014/main" id="{4C56845B-FC7F-413A-ADF0-AD0244040654}"/>
              </a:ext>
            </a:extLst>
          </p:cNvPr>
          <p:cNvSpPr/>
          <p:nvPr/>
        </p:nvSpPr>
        <p:spPr>
          <a:xfrm>
            <a:off x="5238289" y="2054356"/>
            <a:ext cx="466725" cy="1599306"/>
          </a:xfrm>
          <a:prstGeom prst="down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4" name="TextBox 13">
            <a:extLst>
              <a:ext uri="{FF2B5EF4-FFF2-40B4-BE49-F238E27FC236}">
                <a16:creationId xmlns:a16="http://schemas.microsoft.com/office/drawing/2014/main" id="{5B31FC96-8FCB-4CC9-AC89-C3A647D67E64}"/>
              </a:ext>
            </a:extLst>
          </p:cNvPr>
          <p:cNvSpPr txBox="1"/>
          <p:nvPr/>
        </p:nvSpPr>
        <p:spPr>
          <a:xfrm>
            <a:off x="5843131" y="1938585"/>
            <a:ext cx="3522541" cy="461665"/>
          </a:xfrm>
          <a:prstGeom prst="rect">
            <a:avLst/>
          </a:prstGeom>
          <a:noFill/>
        </p:spPr>
        <p:txBody>
          <a:bodyPr wrap="square" rtlCol="0">
            <a:spAutoFit/>
          </a:bodyPr>
          <a:lstStyle/>
          <a:p>
            <a:r>
              <a:rPr lang="en-GB" sz="2400" dirty="0" err="1">
                <a:latin typeface="Century Gothic" panose="020B0502020202020204" pitchFamily="34" charset="0"/>
              </a:rPr>
              <a:t>einmal</a:t>
            </a:r>
            <a:r>
              <a:rPr lang="en-GB" sz="2400" dirty="0">
                <a:latin typeface="Century Gothic" panose="020B0502020202020204" pitchFamily="34" charset="0"/>
              </a:rPr>
              <a:t> die </a:t>
            </a:r>
            <a:r>
              <a:rPr lang="en-GB" sz="2400" dirty="0" err="1">
                <a:latin typeface="Century Gothic" panose="020B0502020202020204" pitchFamily="34" charset="0"/>
              </a:rPr>
              <a:t>Woche</a:t>
            </a:r>
            <a:endParaRPr lang="en-GB" sz="2400" dirty="0">
              <a:latin typeface="Century Gothic" panose="020B0502020202020204" pitchFamily="34" charset="0"/>
            </a:endParaRPr>
          </a:p>
        </p:txBody>
      </p:sp>
      <p:sp>
        <p:nvSpPr>
          <p:cNvPr id="15" name="TextBox 14">
            <a:extLst>
              <a:ext uri="{FF2B5EF4-FFF2-40B4-BE49-F238E27FC236}">
                <a16:creationId xmlns:a16="http://schemas.microsoft.com/office/drawing/2014/main" id="{B01E9FB6-4EDD-4CAB-A7CC-24B6B479DCA6}"/>
              </a:ext>
            </a:extLst>
          </p:cNvPr>
          <p:cNvSpPr txBox="1"/>
          <p:nvPr/>
        </p:nvSpPr>
        <p:spPr>
          <a:xfrm>
            <a:off x="5843132" y="2654950"/>
            <a:ext cx="2809878" cy="461665"/>
          </a:xfrm>
          <a:prstGeom prst="rect">
            <a:avLst/>
          </a:prstGeom>
          <a:noFill/>
        </p:spPr>
        <p:txBody>
          <a:bodyPr wrap="square" rtlCol="0">
            <a:spAutoFit/>
          </a:bodyPr>
          <a:lstStyle/>
          <a:p>
            <a:r>
              <a:rPr lang="en-GB" sz="2400" dirty="0" err="1">
                <a:latin typeface="Century Gothic" panose="020B0502020202020204" pitchFamily="34" charset="0"/>
              </a:rPr>
              <a:t>jeden</a:t>
            </a:r>
            <a:r>
              <a:rPr lang="en-GB" sz="2400" dirty="0">
                <a:latin typeface="Century Gothic" panose="020B0502020202020204" pitchFamily="34" charset="0"/>
              </a:rPr>
              <a:t> Tag</a:t>
            </a:r>
          </a:p>
        </p:txBody>
      </p:sp>
      <p:sp>
        <p:nvSpPr>
          <p:cNvPr id="17" name="Rounded Rectangle 11">
            <a:extLst>
              <a:ext uri="{FF2B5EF4-FFF2-40B4-BE49-F238E27FC236}">
                <a16:creationId xmlns:a16="http://schemas.microsoft.com/office/drawing/2014/main" id="{9268BA27-9508-448E-9915-ACE234D74542}"/>
              </a:ext>
            </a:extLst>
          </p:cNvPr>
          <p:cNvSpPr/>
          <p:nvPr/>
        </p:nvSpPr>
        <p:spPr>
          <a:xfrm>
            <a:off x="10670956" y="178265"/>
            <a:ext cx="1316161"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58842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530436" cy="647577"/>
          </a:xfrm>
        </p:spPr>
        <p:txBody>
          <a:bodyPr>
            <a:normAutofit fontScale="90000"/>
          </a:bodyPr>
          <a:lstStyle/>
          <a:p>
            <a:r>
              <a:rPr lang="en-GB" b="1" dirty="0">
                <a:solidFill>
                  <a:schemeClr val="bg1"/>
                </a:solidFill>
              </a:rPr>
              <a:t>Wie oft? </a:t>
            </a:r>
            <a:r>
              <a:rPr lang="en-GB" b="1" dirty="0" err="1">
                <a:solidFill>
                  <a:schemeClr val="bg1"/>
                </a:solidFill>
              </a:rPr>
              <a:t>Antworten</a:t>
            </a:r>
            <a:br>
              <a:rPr lang="en-GB" b="1" dirty="0">
                <a:solidFill>
                  <a:schemeClr val="bg1"/>
                </a:solidFill>
              </a:rPr>
            </a:br>
            <a:endParaRPr lang="en-GB" dirty="0"/>
          </a:p>
        </p:txBody>
      </p:sp>
      <p:sp>
        <p:nvSpPr>
          <p:cNvPr id="4" name="Title 3">
            <a:extLst>
              <a:ext uri="{FF2B5EF4-FFF2-40B4-BE49-F238E27FC236}">
                <a16:creationId xmlns:a16="http://schemas.microsoft.com/office/drawing/2014/main" id="{8ECBF2FD-98A2-4BC0-856B-16B0D2DA37AD}"/>
              </a:ext>
            </a:extLst>
          </p:cNvPr>
          <p:cNvSpPr txBox="1">
            <a:spLocks/>
          </p:cNvSpPr>
          <p:nvPr/>
        </p:nvSpPr>
        <p:spPr>
          <a:xfrm>
            <a:off x="9525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a:extLst>
              <a:ext uri="{FF2B5EF4-FFF2-40B4-BE49-F238E27FC236}">
                <a16:creationId xmlns:a16="http://schemas.microsoft.com/office/drawing/2014/main" id="{AB816002-5B97-4C80-93F5-9D3182190F6E}"/>
              </a:ext>
            </a:extLst>
          </p:cNvPr>
          <p:cNvSpPr txBox="1"/>
          <p:nvPr/>
        </p:nvSpPr>
        <p:spPr>
          <a:xfrm>
            <a:off x="210939" y="1191245"/>
            <a:ext cx="11555219" cy="461665"/>
          </a:xfrm>
          <a:prstGeom prst="rect">
            <a:avLst/>
          </a:prstGeom>
          <a:noFill/>
        </p:spPr>
        <p:txBody>
          <a:bodyPr wrap="square" rtlCol="0">
            <a:spAutoFit/>
          </a:bodyPr>
          <a:lstStyle/>
          <a:p>
            <a:r>
              <a:rPr lang="en-GB" sz="2400" dirty="0">
                <a:latin typeface="Century Gothic" panose="020B0502020202020204" pitchFamily="34" charset="0"/>
              </a:rPr>
              <a:t>Put the </a:t>
            </a:r>
            <a:r>
              <a:rPr lang="en-GB" sz="2400" b="1" dirty="0">
                <a:latin typeface="Century Gothic" panose="020B0502020202020204" pitchFamily="34" charset="0"/>
              </a:rPr>
              <a:t>adverbs of frequency</a:t>
            </a:r>
            <a:r>
              <a:rPr lang="en-GB" sz="2400" dirty="0">
                <a:latin typeface="Century Gothic" panose="020B0502020202020204" pitchFamily="34" charset="0"/>
              </a:rPr>
              <a:t> in order, from most to least frequent.</a:t>
            </a:r>
          </a:p>
        </p:txBody>
      </p:sp>
      <p:sp>
        <p:nvSpPr>
          <p:cNvPr id="6" name="Arrow: Down 1">
            <a:extLst>
              <a:ext uri="{FF2B5EF4-FFF2-40B4-BE49-F238E27FC236}">
                <a16:creationId xmlns:a16="http://schemas.microsoft.com/office/drawing/2014/main" id="{D3F4B82F-4CB1-4AA3-90DB-327D481E80F5}"/>
              </a:ext>
            </a:extLst>
          </p:cNvPr>
          <p:cNvSpPr/>
          <p:nvPr/>
        </p:nvSpPr>
        <p:spPr>
          <a:xfrm>
            <a:off x="771525" y="2134494"/>
            <a:ext cx="466725" cy="3373838"/>
          </a:xfrm>
          <a:prstGeom prst="down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83C8975-3C65-401F-9B7D-60BD3A4BAEFF}"/>
              </a:ext>
            </a:extLst>
          </p:cNvPr>
          <p:cNvSpPr txBox="1"/>
          <p:nvPr/>
        </p:nvSpPr>
        <p:spPr>
          <a:xfrm>
            <a:off x="1238247" y="2018723"/>
            <a:ext cx="2543175" cy="461665"/>
          </a:xfrm>
          <a:prstGeom prst="rect">
            <a:avLst/>
          </a:prstGeom>
          <a:noFill/>
        </p:spPr>
        <p:txBody>
          <a:bodyPr wrap="square" rtlCol="0">
            <a:spAutoFit/>
          </a:bodyPr>
          <a:lstStyle/>
          <a:p>
            <a:r>
              <a:rPr lang="en-GB" sz="2400" b="1" dirty="0" err="1">
                <a:latin typeface="Century Gothic" panose="020B0502020202020204" pitchFamily="34" charset="0"/>
              </a:rPr>
              <a:t>sehr</a:t>
            </a:r>
            <a:r>
              <a:rPr lang="en-GB" sz="2400" b="1" dirty="0">
                <a:latin typeface="Century Gothic" panose="020B0502020202020204" pitchFamily="34" charset="0"/>
              </a:rPr>
              <a:t> oft</a:t>
            </a:r>
          </a:p>
        </p:txBody>
      </p:sp>
      <p:sp>
        <p:nvSpPr>
          <p:cNvPr id="8" name="TextBox 7">
            <a:extLst>
              <a:ext uri="{FF2B5EF4-FFF2-40B4-BE49-F238E27FC236}">
                <a16:creationId xmlns:a16="http://schemas.microsoft.com/office/drawing/2014/main" id="{53C8B44B-2054-433F-B52E-6685C0BBD1FF}"/>
              </a:ext>
            </a:extLst>
          </p:cNvPr>
          <p:cNvSpPr txBox="1"/>
          <p:nvPr/>
        </p:nvSpPr>
        <p:spPr>
          <a:xfrm>
            <a:off x="1238247" y="3513008"/>
            <a:ext cx="2543175" cy="461665"/>
          </a:xfrm>
          <a:prstGeom prst="rect">
            <a:avLst/>
          </a:prstGeom>
          <a:noFill/>
        </p:spPr>
        <p:txBody>
          <a:bodyPr wrap="square" rtlCol="0">
            <a:spAutoFit/>
          </a:bodyPr>
          <a:lstStyle/>
          <a:p>
            <a:r>
              <a:rPr lang="en-GB" sz="2400" b="1" dirty="0" err="1">
                <a:latin typeface="Century Gothic" panose="020B0502020202020204" pitchFamily="34" charset="0"/>
              </a:rPr>
              <a:t>manchmal</a:t>
            </a:r>
            <a:endParaRPr lang="en-GB" sz="2400" b="1" dirty="0">
              <a:latin typeface="Century Gothic" panose="020B0502020202020204" pitchFamily="34" charset="0"/>
            </a:endParaRPr>
          </a:p>
        </p:txBody>
      </p:sp>
      <p:sp>
        <p:nvSpPr>
          <p:cNvPr id="9" name="TextBox 8">
            <a:extLst>
              <a:ext uri="{FF2B5EF4-FFF2-40B4-BE49-F238E27FC236}">
                <a16:creationId xmlns:a16="http://schemas.microsoft.com/office/drawing/2014/main" id="{C4F00198-4E06-473B-B687-DD50292CB884}"/>
              </a:ext>
            </a:extLst>
          </p:cNvPr>
          <p:cNvSpPr txBox="1"/>
          <p:nvPr/>
        </p:nvSpPr>
        <p:spPr>
          <a:xfrm>
            <a:off x="1238246" y="5007293"/>
            <a:ext cx="2543175" cy="461665"/>
          </a:xfrm>
          <a:prstGeom prst="rect">
            <a:avLst/>
          </a:prstGeom>
          <a:noFill/>
        </p:spPr>
        <p:txBody>
          <a:bodyPr wrap="square" rtlCol="0">
            <a:spAutoFit/>
          </a:bodyPr>
          <a:lstStyle/>
          <a:p>
            <a:r>
              <a:rPr lang="en-GB" sz="2400" b="1" dirty="0" err="1">
                <a:latin typeface="Century Gothic" panose="020B0502020202020204" pitchFamily="34" charset="0"/>
              </a:rPr>
              <a:t>nie</a:t>
            </a:r>
            <a:endParaRPr lang="en-GB" sz="2400" b="1" dirty="0">
              <a:latin typeface="Century Gothic" panose="020B0502020202020204" pitchFamily="34" charset="0"/>
            </a:endParaRPr>
          </a:p>
        </p:txBody>
      </p:sp>
      <p:sp>
        <p:nvSpPr>
          <p:cNvPr id="10" name="TextBox 9">
            <a:extLst>
              <a:ext uri="{FF2B5EF4-FFF2-40B4-BE49-F238E27FC236}">
                <a16:creationId xmlns:a16="http://schemas.microsoft.com/office/drawing/2014/main" id="{34530AE8-0B4D-40BB-B049-BFECC0AA6073}"/>
              </a:ext>
            </a:extLst>
          </p:cNvPr>
          <p:cNvSpPr txBox="1"/>
          <p:nvPr/>
        </p:nvSpPr>
        <p:spPr>
          <a:xfrm>
            <a:off x="1238246" y="4278931"/>
            <a:ext cx="2543175" cy="461665"/>
          </a:xfrm>
          <a:prstGeom prst="rect">
            <a:avLst/>
          </a:prstGeom>
          <a:noFill/>
        </p:spPr>
        <p:txBody>
          <a:bodyPr wrap="square" rtlCol="0">
            <a:spAutoFit/>
          </a:bodyPr>
          <a:lstStyle/>
          <a:p>
            <a:r>
              <a:rPr lang="en-GB" sz="2400" b="1" dirty="0" err="1">
                <a:latin typeface="Century Gothic" panose="020B0502020202020204" pitchFamily="34" charset="0"/>
              </a:rPr>
              <a:t>kaum</a:t>
            </a:r>
            <a:endParaRPr lang="en-GB" sz="2400" b="1" dirty="0">
              <a:latin typeface="Century Gothic" panose="020B0502020202020204" pitchFamily="34" charset="0"/>
            </a:endParaRPr>
          </a:p>
        </p:txBody>
      </p:sp>
      <p:sp>
        <p:nvSpPr>
          <p:cNvPr id="11" name="TextBox 10">
            <a:extLst>
              <a:ext uri="{FF2B5EF4-FFF2-40B4-BE49-F238E27FC236}">
                <a16:creationId xmlns:a16="http://schemas.microsoft.com/office/drawing/2014/main" id="{CCCD05D8-E5C8-48C6-B246-8B72234A4BDA}"/>
              </a:ext>
            </a:extLst>
          </p:cNvPr>
          <p:cNvSpPr txBox="1"/>
          <p:nvPr/>
        </p:nvSpPr>
        <p:spPr>
          <a:xfrm>
            <a:off x="1238249" y="2747085"/>
            <a:ext cx="2543175" cy="461665"/>
          </a:xfrm>
          <a:prstGeom prst="rect">
            <a:avLst/>
          </a:prstGeom>
          <a:noFill/>
        </p:spPr>
        <p:txBody>
          <a:bodyPr wrap="square" rtlCol="0">
            <a:spAutoFit/>
          </a:bodyPr>
          <a:lstStyle/>
          <a:p>
            <a:r>
              <a:rPr lang="en-GB" sz="2400" b="1" dirty="0">
                <a:latin typeface="Century Gothic" panose="020B0502020202020204" pitchFamily="34" charset="0"/>
              </a:rPr>
              <a:t>oft</a:t>
            </a:r>
          </a:p>
        </p:txBody>
      </p:sp>
      <p:pic>
        <p:nvPicPr>
          <p:cNvPr id="12" name="Picture 11">
            <a:extLst>
              <a:ext uri="{FF2B5EF4-FFF2-40B4-BE49-F238E27FC236}">
                <a16:creationId xmlns:a16="http://schemas.microsoft.com/office/drawing/2014/main" id="{36261734-266A-4213-9D50-61180B1055D5}"/>
              </a:ext>
            </a:extLst>
          </p:cNvPr>
          <p:cNvPicPr>
            <a:picLocks noChangeAspect="1"/>
          </p:cNvPicPr>
          <p:nvPr/>
        </p:nvPicPr>
        <p:blipFill>
          <a:blip r:embed="rId3"/>
          <a:stretch>
            <a:fillRect/>
          </a:stretch>
        </p:blipFill>
        <p:spPr>
          <a:xfrm>
            <a:off x="9180718" y="3761750"/>
            <a:ext cx="2971800" cy="2552700"/>
          </a:xfrm>
          <a:prstGeom prst="rect">
            <a:avLst/>
          </a:prstGeom>
        </p:spPr>
      </p:pic>
      <p:sp>
        <p:nvSpPr>
          <p:cNvPr id="13" name="Arrow: Down 13">
            <a:extLst>
              <a:ext uri="{FF2B5EF4-FFF2-40B4-BE49-F238E27FC236}">
                <a16:creationId xmlns:a16="http://schemas.microsoft.com/office/drawing/2014/main" id="{4C56845B-FC7F-413A-ADF0-AD0244040654}"/>
              </a:ext>
            </a:extLst>
          </p:cNvPr>
          <p:cNvSpPr/>
          <p:nvPr/>
        </p:nvSpPr>
        <p:spPr>
          <a:xfrm>
            <a:off x="5484412" y="2134494"/>
            <a:ext cx="466725" cy="1599306"/>
          </a:xfrm>
          <a:prstGeom prst="downArrow">
            <a:avLst/>
          </a:prstGeom>
          <a:solidFill>
            <a:schemeClr val="accent4">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B31FC96-8FCB-4CC9-AC89-C3A647D67E64}"/>
              </a:ext>
            </a:extLst>
          </p:cNvPr>
          <p:cNvSpPr txBox="1"/>
          <p:nvPr/>
        </p:nvSpPr>
        <p:spPr>
          <a:xfrm>
            <a:off x="6089254" y="2018723"/>
            <a:ext cx="2957763" cy="461665"/>
          </a:xfrm>
          <a:prstGeom prst="rect">
            <a:avLst/>
          </a:prstGeom>
          <a:noFill/>
        </p:spPr>
        <p:txBody>
          <a:bodyPr wrap="square" rtlCol="0">
            <a:spAutoFit/>
          </a:bodyPr>
          <a:lstStyle/>
          <a:p>
            <a:r>
              <a:rPr lang="en-GB" sz="2400" b="1">
                <a:latin typeface="Century Gothic" panose="020B0502020202020204" pitchFamily="34" charset="0"/>
              </a:rPr>
              <a:t>jeden Tag</a:t>
            </a:r>
            <a:endParaRPr lang="en-GB" sz="2400" b="1" dirty="0">
              <a:latin typeface="Century Gothic" panose="020B0502020202020204" pitchFamily="34" charset="0"/>
            </a:endParaRPr>
          </a:p>
        </p:txBody>
      </p:sp>
      <p:sp>
        <p:nvSpPr>
          <p:cNvPr id="15" name="TextBox 14">
            <a:extLst>
              <a:ext uri="{FF2B5EF4-FFF2-40B4-BE49-F238E27FC236}">
                <a16:creationId xmlns:a16="http://schemas.microsoft.com/office/drawing/2014/main" id="{B01E9FB6-4EDD-4CAB-A7CC-24B6B479DCA6}"/>
              </a:ext>
            </a:extLst>
          </p:cNvPr>
          <p:cNvSpPr txBox="1"/>
          <p:nvPr/>
        </p:nvSpPr>
        <p:spPr>
          <a:xfrm>
            <a:off x="6089254" y="2735088"/>
            <a:ext cx="2957763" cy="461665"/>
          </a:xfrm>
          <a:prstGeom prst="rect">
            <a:avLst/>
          </a:prstGeom>
          <a:noFill/>
        </p:spPr>
        <p:txBody>
          <a:bodyPr wrap="square" rtlCol="0">
            <a:spAutoFit/>
          </a:bodyPr>
          <a:lstStyle/>
          <a:p>
            <a:r>
              <a:rPr lang="en-GB" sz="2400" b="1" dirty="0" err="1">
                <a:latin typeface="Century Gothic" panose="020B0502020202020204" pitchFamily="34" charset="0"/>
              </a:rPr>
              <a:t>einmal</a:t>
            </a:r>
            <a:r>
              <a:rPr lang="en-GB" sz="2400" b="1" dirty="0">
                <a:latin typeface="Century Gothic" panose="020B0502020202020204" pitchFamily="34" charset="0"/>
              </a:rPr>
              <a:t> die </a:t>
            </a:r>
            <a:r>
              <a:rPr lang="en-GB" sz="2400" b="1" dirty="0" err="1">
                <a:latin typeface="Century Gothic" panose="020B0502020202020204" pitchFamily="34" charset="0"/>
              </a:rPr>
              <a:t>Woche</a:t>
            </a:r>
            <a:endParaRPr lang="en-GB" sz="2400" b="1" dirty="0">
              <a:latin typeface="Century Gothic" panose="020B0502020202020204" pitchFamily="34" charset="0"/>
            </a:endParaRPr>
          </a:p>
        </p:txBody>
      </p:sp>
      <p:sp>
        <p:nvSpPr>
          <p:cNvPr id="16" name="TextBox 15">
            <a:extLst>
              <a:ext uri="{FF2B5EF4-FFF2-40B4-BE49-F238E27FC236}">
                <a16:creationId xmlns:a16="http://schemas.microsoft.com/office/drawing/2014/main" id="{EDC8CF58-ACC2-43D1-9557-07EB5027BF3F}"/>
              </a:ext>
            </a:extLst>
          </p:cNvPr>
          <p:cNvSpPr txBox="1"/>
          <p:nvPr/>
        </p:nvSpPr>
        <p:spPr>
          <a:xfrm>
            <a:off x="2975364" y="2046497"/>
            <a:ext cx="2219330"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very often</a:t>
            </a:r>
          </a:p>
        </p:txBody>
      </p:sp>
      <p:sp>
        <p:nvSpPr>
          <p:cNvPr id="17" name="TextBox 16">
            <a:extLst>
              <a:ext uri="{FF2B5EF4-FFF2-40B4-BE49-F238E27FC236}">
                <a16:creationId xmlns:a16="http://schemas.microsoft.com/office/drawing/2014/main" id="{2E12C45C-77FE-423D-8DF8-1B8397D0BCC9}"/>
              </a:ext>
            </a:extLst>
          </p:cNvPr>
          <p:cNvSpPr txBox="1"/>
          <p:nvPr/>
        </p:nvSpPr>
        <p:spPr>
          <a:xfrm>
            <a:off x="3036090" y="2752246"/>
            <a:ext cx="2219330"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often</a:t>
            </a:r>
          </a:p>
        </p:txBody>
      </p:sp>
      <p:sp>
        <p:nvSpPr>
          <p:cNvPr id="18" name="TextBox 17">
            <a:extLst>
              <a:ext uri="{FF2B5EF4-FFF2-40B4-BE49-F238E27FC236}">
                <a16:creationId xmlns:a16="http://schemas.microsoft.com/office/drawing/2014/main" id="{AD954443-03E9-4B1E-88D8-49D9DD992F4C}"/>
              </a:ext>
            </a:extLst>
          </p:cNvPr>
          <p:cNvSpPr txBox="1"/>
          <p:nvPr/>
        </p:nvSpPr>
        <p:spPr>
          <a:xfrm>
            <a:off x="3036090" y="3528396"/>
            <a:ext cx="2219330"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sometimes</a:t>
            </a:r>
          </a:p>
        </p:txBody>
      </p:sp>
      <p:sp>
        <p:nvSpPr>
          <p:cNvPr id="19" name="TextBox 18">
            <a:extLst>
              <a:ext uri="{FF2B5EF4-FFF2-40B4-BE49-F238E27FC236}">
                <a16:creationId xmlns:a16="http://schemas.microsoft.com/office/drawing/2014/main" id="{8444BCF7-9AD7-47B3-A3BB-8F7678AABEAA}"/>
              </a:ext>
            </a:extLst>
          </p:cNvPr>
          <p:cNvSpPr txBox="1"/>
          <p:nvPr/>
        </p:nvSpPr>
        <p:spPr>
          <a:xfrm>
            <a:off x="2975364" y="4329396"/>
            <a:ext cx="2219330"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hardly</a:t>
            </a:r>
          </a:p>
        </p:txBody>
      </p:sp>
      <p:sp>
        <p:nvSpPr>
          <p:cNvPr id="20" name="TextBox 19">
            <a:extLst>
              <a:ext uri="{FF2B5EF4-FFF2-40B4-BE49-F238E27FC236}">
                <a16:creationId xmlns:a16="http://schemas.microsoft.com/office/drawing/2014/main" id="{55963A56-3089-422E-90CD-695CB7C0C350}"/>
              </a:ext>
            </a:extLst>
          </p:cNvPr>
          <p:cNvSpPr txBox="1"/>
          <p:nvPr/>
        </p:nvSpPr>
        <p:spPr>
          <a:xfrm>
            <a:off x="3011282" y="5038100"/>
            <a:ext cx="2219330"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never</a:t>
            </a:r>
          </a:p>
        </p:txBody>
      </p:sp>
      <p:sp>
        <p:nvSpPr>
          <p:cNvPr id="21" name="TextBox 20">
            <a:extLst>
              <a:ext uri="{FF2B5EF4-FFF2-40B4-BE49-F238E27FC236}">
                <a16:creationId xmlns:a16="http://schemas.microsoft.com/office/drawing/2014/main" id="{203F24F4-78D6-425C-8A39-F10086857BE8}"/>
              </a:ext>
            </a:extLst>
          </p:cNvPr>
          <p:cNvSpPr txBox="1"/>
          <p:nvPr/>
        </p:nvSpPr>
        <p:spPr>
          <a:xfrm>
            <a:off x="9149299" y="2003709"/>
            <a:ext cx="2219330"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every day</a:t>
            </a:r>
          </a:p>
        </p:txBody>
      </p:sp>
      <p:sp>
        <p:nvSpPr>
          <p:cNvPr id="22" name="TextBox 21">
            <a:extLst>
              <a:ext uri="{FF2B5EF4-FFF2-40B4-BE49-F238E27FC236}">
                <a16:creationId xmlns:a16="http://schemas.microsoft.com/office/drawing/2014/main" id="{0328184E-999C-452C-BB87-F17EDE333DD3}"/>
              </a:ext>
            </a:extLst>
          </p:cNvPr>
          <p:cNvSpPr txBox="1"/>
          <p:nvPr/>
        </p:nvSpPr>
        <p:spPr>
          <a:xfrm>
            <a:off x="9144957" y="2732071"/>
            <a:ext cx="2718969" cy="430887"/>
          </a:xfrm>
          <a:prstGeom prst="rect">
            <a:avLst/>
          </a:prstGeom>
          <a:solidFill>
            <a:schemeClr val="bg2"/>
          </a:solidFill>
        </p:spPr>
        <p:txBody>
          <a:bodyPr wrap="square" rtlCol="0">
            <a:spAutoFit/>
          </a:bodyPr>
          <a:lstStyle/>
          <a:p>
            <a:r>
              <a:rPr lang="en-GB" sz="2200" dirty="0">
                <a:latin typeface="Century Gothic" panose="020B0502020202020204" pitchFamily="34" charset="0"/>
              </a:rPr>
              <a:t>once a week</a:t>
            </a:r>
          </a:p>
        </p:txBody>
      </p:sp>
      <p:sp>
        <p:nvSpPr>
          <p:cNvPr id="23" name="Rounded Rectangle 11">
            <a:extLst>
              <a:ext uri="{FF2B5EF4-FFF2-40B4-BE49-F238E27FC236}">
                <a16:creationId xmlns:a16="http://schemas.microsoft.com/office/drawing/2014/main" id="{5A4BA91A-8658-49F7-9CD5-08887178DC39}"/>
              </a:ext>
            </a:extLst>
          </p:cNvPr>
          <p:cNvSpPr/>
          <p:nvPr/>
        </p:nvSpPr>
        <p:spPr>
          <a:xfrm>
            <a:off x="10670956" y="178265"/>
            <a:ext cx="1316161"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589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CEE89-5A16-9544-87AF-26D125A56268}"/>
              </a:ext>
            </a:extLst>
          </p:cNvPr>
          <p:cNvSpPr>
            <a:spLocks noGrp="1"/>
          </p:cNvSpPr>
          <p:nvPr>
            <p:ph type="title"/>
          </p:nvPr>
        </p:nvSpPr>
        <p:spPr>
          <a:xfrm>
            <a:off x="4531395" y="275882"/>
            <a:ext cx="3124200" cy="141276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pic>
        <p:nvPicPr>
          <p:cNvPr id="3" name="Picture 2" descr="red cros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3675" y="4609442"/>
            <a:ext cx="1198562" cy="1198562"/>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pic>
        <p:nvPicPr>
          <p:cNvPr id="19" name="Picture 18" descr="church"/>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53056" y="1615611"/>
            <a:ext cx="2284202" cy="1587520"/>
          </a:xfrm>
          <a:prstGeom prst="rect">
            <a:avLst/>
          </a:prstGeom>
        </p:spPr>
      </p:pic>
      <p:pic>
        <p:nvPicPr>
          <p:cNvPr id="20" name="Picture 6" descr="lightbul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57844" y="1690707"/>
            <a:ext cx="1295399" cy="12997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25245" y="4923043"/>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[finally]</a:t>
            </a:r>
          </a:p>
        </p:txBody>
      </p:sp>
      <p:sp>
        <p:nvSpPr>
          <p:cNvPr id="22" name="TextBox 21"/>
          <p:cNvSpPr txBox="1"/>
          <p:nvPr/>
        </p:nvSpPr>
        <p:spPr>
          <a:xfrm>
            <a:off x="5062482" y="5711077"/>
            <a:ext cx="206703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[sometimes]</a:t>
            </a:r>
          </a:p>
        </p:txBody>
      </p:sp>
    </p:spTree>
    <p:extLst>
      <p:ext uri="{BB962C8B-B14F-4D97-AF65-F5344CB8AC3E}">
        <p14:creationId xmlns:p14="http://schemas.microsoft.com/office/powerpoint/2010/main" val="54674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Lich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6" name="Kir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6" name="Kir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subTnLst>
                                    <p:audio>
                                      <p:cMediaNode>
                                        <p:cTn display="0" masterRel="sameClick">
                                          <p:stCondLst>
                                            <p:cond evt="begin" delay="0">
                                              <p:tn val="38"/>
                                            </p:cond>
                                          </p:stCondLst>
                                          <p:endCondLst>
                                            <p:cond evt="onStopAudio" delay="0">
                                              <p:tgtEl>
                                                <p:sldTgt/>
                                              </p:tgtEl>
                                            </p:cond>
                                          </p:endCondLst>
                                        </p:cTn>
                                        <p:tgtEl>
                                          <p:sndTgt r:embed="rId7" name="endli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7" name="endlich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subTnLst>
                                    <p:audio>
                                      <p:cMediaNode>
                                        <p:cTn display="0" masterRel="sameClick">
                                          <p:stCondLst>
                                            <p:cond evt="begin" delay="0">
                                              <p:tn val="48"/>
                                            </p:cond>
                                          </p:stCondLst>
                                          <p:endCondLst>
                                            <p:cond evt="onStopAudio" delay="0">
                                              <p:tgtEl>
                                                <p:sldTgt/>
                                              </p:tgtEl>
                                            </p:cond>
                                          </p:endCondLst>
                                        </p:cTn>
                                        <p:tgtEl>
                                          <p:sndTgt r:embed="rId8" name="manchmal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8" name="manchmal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ni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5" name="Title 3">
            <a:extLst>
              <a:ext uri="{FF2B5EF4-FFF2-40B4-BE49-F238E27FC236}">
                <a16:creationId xmlns:a16="http://schemas.microsoft.com/office/drawing/2014/main" id="{6C5F6B05-2CB9-41FD-9DDE-1F0F03A22D48}"/>
              </a:ext>
            </a:extLst>
          </p:cNvPr>
          <p:cNvSpPr txBox="1">
            <a:spLocks/>
          </p:cNvSpPr>
          <p:nvPr/>
        </p:nvSpPr>
        <p:spPr>
          <a:xfrm>
            <a:off x="85749" y="2137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TextBox 5">
            <a:extLst>
              <a:ext uri="{FF2B5EF4-FFF2-40B4-BE49-F238E27FC236}">
                <a16:creationId xmlns:a16="http://schemas.microsoft.com/office/drawing/2014/main" id="{D884791F-BE33-4D4E-884D-FAB6AACA8F48}"/>
              </a:ext>
            </a:extLst>
          </p:cNvPr>
          <p:cNvSpPr txBox="1"/>
          <p:nvPr/>
        </p:nvSpPr>
        <p:spPr>
          <a:xfrm>
            <a:off x="210939" y="1191245"/>
            <a:ext cx="11555219" cy="430887"/>
          </a:xfrm>
          <a:prstGeom prst="rect">
            <a:avLst/>
          </a:prstGeom>
          <a:noFill/>
        </p:spPr>
        <p:txBody>
          <a:bodyPr wrap="square" rtlCol="0">
            <a:spAutoFit/>
          </a:bodyPr>
          <a:lstStyle/>
          <a:p>
            <a:r>
              <a:rPr lang="en-GB" sz="2200" dirty="0">
                <a:latin typeface="Century Gothic" panose="020B0502020202020204" pitchFamily="34" charset="0"/>
              </a:rPr>
              <a:t>As we know, the German </a:t>
            </a:r>
            <a:r>
              <a:rPr lang="en-GB" sz="2200" b="1" dirty="0">
                <a:latin typeface="Century Gothic" panose="020B0502020202020204" pitchFamily="34" charset="0"/>
              </a:rPr>
              <a:t>verb ending </a:t>
            </a:r>
            <a:r>
              <a:rPr lang="en-GB" sz="2200" dirty="0">
                <a:latin typeface="Century Gothic" panose="020B0502020202020204" pitchFamily="34" charset="0"/>
              </a:rPr>
              <a:t>tells us </a:t>
            </a:r>
            <a:r>
              <a:rPr lang="en-GB" sz="2200" b="1" dirty="0">
                <a:latin typeface="Century Gothic" panose="020B0502020202020204" pitchFamily="34" charset="0"/>
              </a:rPr>
              <a:t>who</a:t>
            </a:r>
            <a:r>
              <a:rPr lang="en-GB" sz="2200" dirty="0">
                <a:latin typeface="Century Gothic" panose="020B0502020202020204" pitchFamily="34" charset="0"/>
              </a:rPr>
              <a:t> a statement is about:</a:t>
            </a:r>
            <a:endParaRPr lang="en-GB" sz="2200" b="1" dirty="0">
              <a:latin typeface="Century Gothic" panose="020B0502020202020204" pitchFamily="34" charset="0"/>
            </a:endParaRPr>
          </a:p>
        </p:txBody>
      </p:sp>
      <p:sp>
        <p:nvSpPr>
          <p:cNvPr id="7" name="TextBox 6">
            <a:extLst>
              <a:ext uri="{FF2B5EF4-FFF2-40B4-BE49-F238E27FC236}">
                <a16:creationId xmlns:a16="http://schemas.microsoft.com/office/drawing/2014/main" id="{E5E4FFC5-3A46-4445-9C3B-7B7F04A1296E}"/>
              </a:ext>
            </a:extLst>
          </p:cNvPr>
          <p:cNvSpPr txBox="1"/>
          <p:nvPr/>
        </p:nvSpPr>
        <p:spPr>
          <a:xfrm>
            <a:off x="4663090" y="3899477"/>
            <a:ext cx="5086436" cy="485005"/>
          </a:xfrm>
          <a:prstGeom prst="rect">
            <a:avLst/>
          </a:prstGeom>
          <a:noFill/>
        </p:spPr>
        <p:txBody>
          <a:bodyPr wrap="square" rtlCol="0">
            <a:spAutoFit/>
          </a:bodyPr>
          <a:lstStyle/>
          <a:p>
            <a:pPr>
              <a:lnSpc>
                <a:spcPct val="130000"/>
              </a:lnSpc>
            </a:pPr>
            <a:r>
              <a:rPr lang="en-GB" sz="2200" kern="0" dirty="0">
                <a:latin typeface="Century Gothic" panose="020B0502020202020204" pitchFamily="34" charset="0"/>
                <a:cs typeface="Arial"/>
                <a:sym typeface="Wingdings" panose="05000000000000000000" pitchFamily="2" charset="2"/>
              </a:rPr>
              <a:t>= </a:t>
            </a:r>
            <a:r>
              <a:rPr lang="en-GB" sz="2200" dirty="0">
                <a:latin typeface="Century Gothic" panose="020B0502020202020204" pitchFamily="34" charset="0"/>
              </a:rPr>
              <a:t>you sing / are singing</a:t>
            </a:r>
          </a:p>
        </p:txBody>
      </p:sp>
      <p:sp>
        <p:nvSpPr>
          <p:cNvPr id="8" name="Rectangle 7">
            <a:extLst>
              <a:ext uri="{FF2B5EF4-FFF2-40B4-BE49-F238E27FC236}">
                <a16:creationId xmlns:a16="http://schemas.microsoft.com/office/drawing/2014/main" id="{FDA6493B-7AE6-4626-BA15-BCD79C295E63}"/>
              </a:ext>
            </a:extLst>
          </p:cNvPr>
          <p:cNvSpPr/>
          <p:nvPr/>
        </p:nvSpPr>
        <p:spPr>
          <a:xfrm>
            <a:off x="2399759" y="2947197"/>
            <a:ext cx="1064714" cy="459613"/>
          </a:xfrm>
          <a:prstGeom prst="rect">
            <a:avLst/>
          </a:prstGeom>
        </p:spPr>
        <p:txBody>
          <a:bodyPr wrap="none">
            <a:spAutoFit/>
          </a:bodyPr>
          <a:lstStyle/>
          <a:p>
            <a:pPr algn="ctr">
              <a:lnSpc>
                <a:spcPct val="120000"/>
              </a:lnSpc>
              <a:spcAft>
                <a:spcPts val="800"/>
              </a:spcAft>
            </a:pPr>
            <a:r>
              <a:rPr lang="en-GB" sz="2200" dirty="0" err="1">
                <a:latin typeface="Century Gothic" panose="020B0502020202020204" pitchFamily="34" charset="0"/>
                <a:ea typeface="Calibri" panose="020F0502020204030204" pitchFamily="34" charset="0"/>
              </a:rPr>
              <a:t>singen</a:t>
            </a:r>
            <a:endParaRPr lang="en-GB" sz="2200" dirty="0">
              <a:latin typeface="Century Gothic" panose="020B050202020202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5047EFB6-826A-40B2-9655-932EC98FEA72}"/>
              </a:ext>
            </a:extLst>
          </p:cNvPr>
          <p:cNvSpPr/>
          <p:nvPr/>
        </p:nvSpPr>
        <p:spPr>
          <a:xfrm>
            <a:off x="2399759" y="3959408"/>
            <a:ext cx="1878780" cy="459421"/>
          </a:xfrm>
          <a:prstGeom prst="rect">
            <a:avLst/>
          </a:prstGeom>
        </p:spPr>
        <p:txBody>
          <a:bodyPr wrap="square">
            <a:spAutoFit/>
          </a:bodyPr>
          <a:lstStyle/>
          <a:p>
            <a:pPr lvl="0">
              <a:lnSpc>
                <a:spcPct val="120000"/>
              </a:lnSpc>
              <a:spcAft>
                <a:spcPts val="800"/>
              </a:spcAft>
            </a:pPr>
            <a:r>
              <a:rPr lang="en-GB" sz="2200" b="1" dirty="0">
                <a:latin typeface="Century Gothic" panose="020B0502020202020204" pitchFamily="34" charset="0"/>
                <a:ea typeface="Calibri" panose="020F0502020204030204" pitchFamily="34" charset="0"/>
              </a:rPr>
              <a:t>du</a:t>
            </a:r>
            <a:r>
              <a:rPr lang="en-GB" sz="2200" dirty="0">
                <a:latin typeface="Century Gothic" panose="020B0502020202020204" pitchFamily="34" charset="0"/>
                <a:ea typeface="Calibri" panose="020F0502020204030204" pitchFamily="34" charset="0"/>
              </a:rPr>
              <a:t> </a:t>
            </a:r>
            <a:r>
              <a:rPr lang="en-GB" sz="2200" dirty="0" err="1">
                <a:latin typeface="Century Gothic" panose="020B0502020202020204" pitchFamily="34" charset="0"/>
                <a:ea typeface="Calibri" panose="020F0502020204030204" pitchFamily="34" charset="0"/>
              </a:rPr>
              <a:t>sing</a:t>
            </a:r>
            <a:r>
              <a:rPr lang="en-GB" sz="2200" b="1" dirty="0" err="1">
                <a:latin typeface="Century Gothic" panose="020B0502020202020204" pitchFamily="34" charset="0"/>
                <a:ea typeface="Calibri" panose="020F0502020204030204" pitchFamily="34" charset="0"/>
              </a:rPr>
              <a:t>st</a:t>
            </a:r>
            <a:endParaRPr lang="en-GB" sz="2200" b="1" dirty="0">
              <a:latin typeface="Century Gothic" panose="020B050202020202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4F8725A0-CBA7-4800-B8E7-1751499636A7}"/>
              </a:ext>
            </a:extLst>
          </p:cNvPr>
          <p:cNvSpPr/>
          <p:nvPr/>
        </p:nvSpPr>
        <p:spPr>
          <a:xfrm>
            <a:off x="360235" y="2937313"/>
            <a:ext cx="1921330" cy="587274"/>
          </a:xfrm>
          <a:prstGeom prst="rect">
            <a:avLst/>
          </a:prstGeom>
          <a:solidFill>
            <a:schemeClr val="tx1">
              <a:lumMod val="20000"/>
              <a:lumOff val="80000"/>
            </a:schemeClr>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Infinitive</a:t>
            </a:r>
          </a:p>
        </p:txBody>
      </p:sp>
      <p:sp>
        <p:nvSpPr>
          <p:cNvPr id="11" name="Rectangle 10">
            <a:extLst>
              <a:ext uri="{FF2B5EF4-FFF2-40B4-BE49-F238E27FC236}">
                <a16:creationId xmlns:a16="http://schemas.microsoft.com/office/drawing/2014/main" id="{FD267626-5195-44A6-BAA5-498462AC65DF}"/>
              </a:ext>
            </a:extLst>
          </p:cNvPr>
          <p:cNvSpPr/>
          <p:nvPr/>
        </p:nvSpPr>
        <p:spPr>
          <a:xfrm>
            <a:off x="4671697" y="2947196"/>
            <a:ext cx="2419252" cy="459613"/>
          </a:xfrm>
          <a:prstGeom prst="rect">
            <a:avLst/>
          </a:prstGeom>
        </p:spPr>
        <p:txBody>
          <a:bodyPr wrap="none">
            <a:spAutoFit/>
          </a:bodyPr>
          <a:lstStyle/>
          <a:p>
            <a:pPr lvl="0">
              <a:lnSpc>
                <a:spcPct val="120000"/>
              </a:lnSpc>
              <a:spcAft>
                <a:spcPts val="800"/>
              </a:spcAft>
            </a:pPr>
            <a:r>
              <a:rPr lang="en-GB" sz="2200" dirty="0">
                <a:latin typeface="Century Gothic" panose="020B0502020202020204" pitchFamily="34" charset="0"/>
                <a:ea typeface="Calibri" panose="020F0502020204030204" pitchFamily="34" charset="0"/>
              </a:rPr>
              <a:t>= to sing, singing</a:t>
            </a:r>
          </a:p>
        </p:txBody>
      </p:sp>
      <p:sp>
        <p:nvSpPr>
          <p:cNvPr id="15" name="Rectangle 14">
            <a:extLst>
              <a:ext uri="{FF2B5EF4-FFF2-40B4-BE49-F238E27FC236}">
                <a16:creationId xmlns:a16="http://schemas.microsoft.com/office/drawing/2014/main" id="{25340927-129D-450D-B99B-660D5AB395A0}"/>
              </a:ext>
            </a:extLst>
          </p:cNvPr>
          <p:cNvSpPr/>
          <p:nvPr/>
        </p:nvSpPr>
        <p:spPr>
          <a:xfrm>
            <a:off x="360235" y="3959408"/>
            <a:ext cx="1921330" cy="587274"/>
          </a:xfrm>
          <a:prstGeom prst="rect">
            <a:avLst/>
          </a:prstGeom>
          <a:solidFill>
            <a:schemeClr val="tx1">
              <a:lumMod val="20000"/>
              <a:lumOff val="80000"/>
            </a:schemeClr>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you</a:t>
            </a:r>
          </a:p>
        </p:txBody>
      </p:sp>
      <p:sp>
        <p:nvSpPr>
          <p:cNvPr id="16" name="TextBox 15">
            <a:extLst>
              <a:ext uri="{FF2B5EF4-FFF2-40B4-BE49-F238E27FC236}">
                <a16:creationId xmlns:a16="http://schemas.microsoft.com/office/drawing/2014/main" id="{BBA59945-3BAC-4ACF-A217-FEC2AE26EBC6}"/>
              </a:ext>
            </a:extLst>
          </p:cNvPr>
          <p:cNvSpPr txBox="1"/>
          <p:nvPr/>
        </p:nvSpPr>
        <p:spPr>
          <a:xfrm>
            <a:off x="210939" y="1753598"/>
            <a:ext cx="11010900" cy="430887"/>
          </a:xfrm>
          <a:prstGeom prst="rect">
            <a:avLst/>
          </a:prstGeom>
          <a:noFill/>
        </p:spPr>
        <p:txBody>
          <a:bodyPr wrap="square" rtlCol="0">
            <a:spAutoFit/>
          </a:bodyPr>
          <a:lstStyle/>
          <a:p>
            <a:r>
              <a:rPr lang="en-GB" sz="2200" b="1" dirty="0">
                <a:latin typeface="Century Gothic" panose="020B0502020202020204" pitchFamily="34" charset="0"/>
              </a:rPr>
              <a:t>Ich </a:t>
            </a:r>
            <a:r>
              <a:rPr lang="en-GB" sz="2200" dirty="0">
                <a:latin typeface="Century Gothic" panose="020B0502020202020204" pitchFamily="34" charset="0"/>
              </a:rPr>
              <a:t>sing</a:t>
            </a:r>
            <a:r>
              <a:rPr lang="en-GB" sz="2200" b="1" dirty="0">
                <a:latin typeface="Century Gothic" panose="020B0502020202020204" pitchFamily="34" charset="0"/>
              </a:rPr>
              <a:t>e</a:t>
            </a:r>
            <a:r>
              <a:rPr lang="en-GB" sz="2200" dirty="0">
                <a:latin typeface="Century Gothic" panose="020B0502020202020204" pitchFamily="34" charset="0"/>
              </a:rPr>
              <a:t> das Lied.		</a:t>
            </a:r>
            <a:r>
              <a:rPr lang="en-GB" sz="2200" b="1" dirty="0">
                <a:latin typeface="Century Gothic" panose="020B0502020202020204" pitchFamily="34" charset="0"/>
              </a:rPr>
              <a:t>Der </a:t>
            </a:r>
            <a:r>
              <a:rPr lang="en-GB" sz="2200" b="1" dirty="0" err="1">
                <a:latin typeface="Century Gothic" panose="020B0502020202020204" pitchFamily="34" charset="0"/>
              </a:rPr>
              <a:t>Sänger</a:t>
            </a:r>
            <a:r>
              <a:rPr lang="en-GB" sz="2200" b="1" dirty="0">
                <a:latin typeface="Century Gothic" panose="020B0502020202020204" pitchFamily="34" charset="0"/>
              </a:rPr>
              <a:t> </a:t>
            </a:r>
            <a:r>
              <a:rPr lang="en-GB" sz="2200" dirty="0" err="1">
                <a:latin typeface="Century Gothic" panose="020B0502020202020204" pitchFamily="34" charset="0"/>
              </a:rPr>
              <a:t>sing</a:t>
            </a:r>
            <a:r>
              <a:rPr lang="en-GB" sz="2200" b="1" dirty="0" err="1">
                <a:latin typeface="Century Gothic" panose="020B0502020202020204" pitchFamily="34" charset="0"/>
              </a:rPr>
              <a:t>t</a:t>
            </a:r>
            <a:r>
              <a:rPr lang="en-GB" sz="2200" dirty="0">
                <a:latin typeface="Century Gothic" panose="020B0502020202020204" pitchFamily="34" charset="0"/>
              </a:rPr>
              <a:t> das Lied.</a:t>
            </a:r>
          </a:p>
        </p:txBody>
      </p:sp>
      <p:sp>
        <p:nvSpPr>
          <p:cNvPr id="17" name="TextBox 16">
            <a:extLst>
              <a:ext uri="{FF2B5EF4-FFF2-40B4-BE49-F238E27FC236}">
                <a16:creationId xmlns:a16="http://schemas.microsoft.com/office/drawing/2014/main" id="{1FE9112A-A527-49A1-B096-1F258578024E}"/>
              </a:ext>
            </a:extLst>
          </p:cNvPr>
          <p:cNvSpPr txBox="1"/>
          <p:nvPr/>
        </p:nvSpPr>
        <p:spPr>
          <a:xfrm>
            <a:off x="210939" y="2315205"/>
            <a:ext cx="11010900" cy="430887"/>
          </a:xfrm>
          <a:prstGeom prst="rect">
            <a:avLst/>
          </a:prstGeom>
          <a:noFill/>
        </p:spPr>
        <p:txBody>
          <a:bodyPr wrap="square" rtlCol="0">
            <a:spAutoFit/>
          </a:bodyPr>
          <a:lstStyle/>
          <a:p>
            <a:r>
              <a:rPr lang="en-GB" sz="2200" dirty="0">
                <a:latin typeface="Century Gothic" panose="020B0502020202020204" pitchFamily="34" charset="0"/>
              </a:rPr>
              <a:t>To talk to or about another person in the </a:t>
            </a:r>
            <a:r>
              <a:rPr lang="en-GB" sz="2200" b="1" dirty="0">
                <a:latin typeface="Century Gothic" panose="020B0502020202020204" pitchFamily="34" charset="0"/>
              </a:rPr>
              <a:t>du</a:t>
            </a:r>
            <a:r>
              <a:rPr lang="en-GB" sz="2200" dirty="0">
                <a:latin typeface="Century Gothic" panose="020B0502020202020204" pitchFamily="34" charset="0"/>
              </a:rPr>
              <a:t> (you) form:</a:t>
            </a:r>
          </a:p>
        </p:txBody>
      </p:sp>
      <p:sp>
        <p:nvSpPr>
          <p:cNvPr id="18" name="Rectangle 17">
            <a:extLst>
              <a:ext uri="{FF2B5EF4-FFF2-40B4-BE49-F238E27FC236}">
                <a16:creationId xmlns:a16="http://schemas.microsoft.com/office/drawing/2014/main" id="{EC56CD0B-8E61-4F4D-A6DE-7D467145B944}"/>
              </a:ext>
            </a:extLst>
          </p:cNvPr>
          <p:cNvSpPr/>
          <p:nvPr/>
        </p:nvSpPr>
        <p:spPr>
          <a:xfrm>
            <a:off x="210939" y="5800319"/>
            <a:ext cx="6096000" cy="396006"/>
          </a:xfrm>
          <a:prstGeom prst="rect">
            <a:avLst/>
          </a:prstGeom>
        </p:spPr>
        <p:txBody>
          <a:bodyPr>
            <a:spAutoFit/>
          </a:bodyPr>
          <a:lstStyle/>
          <a:p>
            <a:pPr lvl="0">
              <a:lnSpc>
                <a:spcPct val="107000"/>
              </a:lnSpc>
              <a:spcAft>
                <a:spcPts val="800"/>
              </a:spcAft>
            </a:pPr>
            <a:r>
              <a:rPr lang="en-GB" sz="2000" dirty="0">
                <a:latin typeface="Century Gothic" panose="020B0502020202020204" pitchFamily="34" charset="0"/>
                <a:ea typeface="Calibri" panose="020F0502020204030204" pitchFamily="34" charset="0"/>
              </a:rPr>
              <a:t>If the </a:t>
            </a:r>
            <a:r>
              <a:rPr lang="en-GB" sz="2000" b="1" dirty="0">
                <a:latin typeface="Century Gothic" panose="020B0502020202020204" pitchFamily="34" charset="0"/>
                <a:ea typeface="Calibri" panose="020F0502020204030204" pitchFamily="34" charset="0"/>
              </a:rPr>
              <a:t>stem</a:t>
            </a:r>
            <a:r>
              <a:rPr lang="en-GB" sz="2000" dirty="0">
                <a:latin typeface="Century Gothic" panose="020B0502020202020204" pitchFamily="34" charset="0"/>
                <a:ea typeface="Calibri" panose="020F0502020204030204" pitchFamily="34" charset="0"/>
              </a:rPr>
              <a:t> ends in </a:t>
            </a:r>
            <a:r>
              <a:rPr lang="en-GB" sz="2000" b="1" dirty="0">
                <a:latin typeface="Century Gothic" panose="020B0502020202020204" pitchFamily="34" charset="0"/>
                <a:ea typeface="Calibri" panose="020F0502020204030204" pitchFamily="34" charset="0"/>
              </a:rPr>
              <a:t>–z </a:t>
            </a:r>
            <a:r>
              <a:rPr lang="en-GB" sz="2000" dirty="0">
                <a:latin typeface="Century Gothic" panose="020B0502020202020204" pitchFamily="34" charset="0"/>
                <a:ea typeface="Calibri" panose="020F0502020204030204" pitchFamily="34" charset="0"/>
              </a:rPr>
              <a:t>add </a:t>
            </a:r>
            <a:r>
              <a:rPr lang="en-GB" sz="2000" b="1" dirty="0">
                <a:latin typeface="Century Gothic" panose="020B0502020202020204" pitchFamily="34" charset="0"/>
                <a:ea typeface="Calibri" panose="020F0502020204030204" pitchFamily="34" charset="0"/>
              </a:rPr>
              <a:t>only</a:t>
            </a:r>
            <a:r>
              <a:rPr lang="en-GB" sz="2000" dirty="0">
                <a:latin typeface="Century Gothic" panose="020B0502020202020204" pitchFamily="34" charset="0"/>
                <a:ea typeface="Calibri" panose="020F0502020204030204" pitchFamily="34" charset="0"/>
              </a:rPr>
              <a:t> </a:t>
            </a:r>
            <a:r>
              <a:rPr lang="en-GB" sz="2000" b="1" dirty="0">
                <a:latin typeface="Century Gothic" panose="020B0502020202020204" pitchFamily="34" charset="0"/>
                <a:ea typeface="Calibri" panose="020F0502020204030204" pitchFamily="34" charset="0"/>
              </a:rPr>
              <a:t>–t</a:t>
            </a:r>
            <a:r>
              <a:rPr lang="en-GB" sz="2000" dirty="0">
                <a:latin typeface="Century Gothic" panose="020B0502020202020204" pitchFamily="34" charset="0"/>
                <a:ea typeface="Calibri" panose="020F0502020204030204" pitchFamily="34" charset="0"/>
              </a:rPr>
              <a:t>.</a:t>
            </a:r>
          </a:p>
        </p:txBody>
      </p:sp>
      <p:sp>
        <p:nvSpPr>
          <p:cNvPr id="19" name="Rectangle 18">
            <a:extLst>
              <a:ext uri="{FF2B5EF4-FFF2-40B4-BE49-F238E27FC236}">
                <a16:creationId xmlns:a16="http://schemas.microsoft.com/office/drawing/2014/main" id="{31F4BF75-8172-4EB2-9C29-E426D45671BD}"/>
              </a:ext>
            </a:extLst>
          </p:cNvPr>
          <p:cNvSpPr/>
          <p:nvPr/>
        </p:nvSpPr>
        <p:spPr>
          <a:xfrm>
            <a:off x="232851" y="4955200"/>
            <a:ext cx="3377848" cy="396006"/>
          </a:xfrm>
          <a:prstGeom prst="rect">
            <a:avLst/>
          </a:prstGeom>
        </p:spPr>
        <p:txBody>
          <a:bodyPr wrap="none">
            <a:spAutoFit/>
          </a:bodyPr>
          <a:lstStyle/>
          <a:p>
            <a:pPr lvl="0">
              <a:lnSpc>
                <a:spcPct val="107000"/>
              </a:lnSpc>
              <a:spcAft>
                <a:spcPts val="800"/>
              </a:spcAft>
            </a:pPr>
            <a:r>
              <a:rPr lang="en-GB" sz="2000" dirty="0">
                <a:latin typeface="Century Gothic" panose="020B0502020202020204" pitchFamily="34" charset="0"/>
                <a:ea typeface="Calibri" panose="020F0502020204030204" pitchFamily="34" charset="0"/>
              </a:rPr>
              <a:t>Remove </a:t>
            </a:r>
            <a:r>
              <a:rPr lang="en-GB" sz="2000" b="1" dirty="0">
                <a:latin typeface="Century Gothic" panose="020B0502020202020204" pitchFamily="34" charset="0"/>
                <a:ea typeface="Calibri" panose="020F0502020204030204" pitchFamily="34" charset="0"/>
              </a:rPr>
              <a:t>–</a:t>
            </a:r>
            <a:r>
              <a:rPr lang="en-GB" sz="2000" b="1" dirty="0" err="1">
                <a:latin typeface="Century Gothic" panose="020B0502020202020204" pitchFamily="34" charset="0"/>
                <a:ea typeface="Calibri" panose="020F0502020204030204" pitchFamily="34" charset="0"/>
              </a:rPr>
              <a:t>en</a:t>
            </a:r>
            <a:r>
              <a:rPr lang="en-GB" sz="2000" b="1" dirty="0">
                <a:latin typeface="Century Gothic" panose="020B0502020202020204" pitchFamily="34" charset="0"/>
                <a:ea typeface="Calibri" panose="020F0502020204030204" pitchFamily="34" charset="0"/>
              </a:rPr>
              <a:t> </a:t>
            </a:r>
            <a:r>
              <a:rPr lang="en-GB" sz="2000" dirty="0">
                <a:latin typeface="Century Gothic" panose="020B0502020202020204" pitchFamily="34" charset="0"/>
                <a:ea typeface="Calibri" panose="020F0502020204030204" pitchFamily="34" charset="0"/>
              </a:rPr>
              <a:t>and add </a:t>
            </a:r>
            <a:r>
              <a:rPr lang="en-GB" sz="2000" b="1" dirty="0">
                <a:latin typeface="Century Gothic" panose="020B0502020202020204" pitchFamily="34" charset="0"/>
                <a:ea typeface="Calibri" panose="020F0502020204030204" pitchFamily="34" charset="0"/>
              </a:rPr>
              <a:t>–</a:t>
            </a:r>
            <a:r>
              <a:rPr lang="en-GB" sz="2000" b="1" dirty="0" err="1">
                <a:latin typeface="Century Gothic" panose="020B0502020202020204" pitchFamily="34" charset="0"/>
                <a:ea typeface="Calibri" panose="020F0502020204030204" pitchFamily="34" charset="0"/>
              </a:rPr>
              <a:t>st</a:t>
            </a:r>
            <a:r>
              <a:rPr lang="en-GB" sz="2000" dirty="0" err="1">
                <a:latin typeface="Century Gothic" panose="020B0502020202020204" pitchFamily="34" charset="0"/>
                <a:ea typeface="Calibri" panose="020F0502020204030204" pitchFamily="34" charset="0"/>
              </a:rPr>
              <a:t>.</a:t>
            </a:r>
            <a:endParaRPr lang="en-GB" sz="2000" dirty="0">
              <a:latin typeface="Century Gothic" panose="020B0502020202020204" pitchFamily="34" charset="0"/>
              <a:ea typeface="Calibri" panose="020F0502020204030204" pitchFamily="34" charset="0"/>
            </a:endParaRPr>
          </a:p>
        </p:txBody>
      </p:sp>
      <p:sp>
        <p:nvSpPr>
          <p:cNvPr id="20" name="Rectangle 19">
            <a:extLst>
              <a:ext uri="{FF2B5EF4-FFF2-40B4-BE49-F238E27FC236}">
                <a16:creationId xmlns:a16="http://schemas.microsoft.com/office/drawing/2014/main" id="{BCBA4FF9-9902-4DD8-AAB0-CA50521927BB}"/>
              </a:ext>
            </a:extLst>
          </p:cNvPr>
          <p:cNvSpPr/>
          <p:nvPr/>
        </p:nvSpPr>
        <p:spPr>
          <a:xfrm>
            <a:off x="4685002" y="4887628"/>
            <a:ext cx="1346843" cy="427296"/>
          </a:xfrm>
          <a:prstGeom prst="rect">
            <a:avLst/>
          </a:prstGeom>
        </p:spPr>
        <p:txBody>
          <a:bodyPr wrap="none">
            <a:spAutoFit/>
          </a:bodyPr>
          <a:lstStyle/>
          <a:p>
            <a:pPr algn="ctr">
              <a:lnSpc>
                <a:spcPct val="120000"/>
              </a:lnSpc>
              <a:spcAft>
                <a:spcPts val="800"/>
              </a:spcAft>
            </a:pPr>
            <a:r>
              <a:rPr lang="en-GB" sz="2000" dirty="0" err="1">
                <a:latin typeface="Century Gothic" panose="020B0502020202020204" pitchFamily="34" charset="0"/>
                <a:ea typeface="Calibri" panose="020F0502020204030204" pitchFamily="34" charset="0"/>
              </a:rPr>
              <a:t>lern</a:t>
            </a:r>
            <a:r>
              <a:rPr lang="en-GB" sz="2000" b="1" dirty="0" err="1">
                <a:latin typeface="Century Gothic" panose="020B0502020202020204" pitchFamily="34" charset="0"/>
                <a:ea typeface="Calibri" panose="020F0502020204030204" pitchFamily="34" charset="0"/>
              </a:rPr>
              <a:t>en</a:t>
            </a:r>
            <a:r>
              <a:rPr lang="en-GB" sz="2000" dirty="0">
                <a:latin typeface="Century Gothic" panose="020B0502020202020204" pitchFamily="34" charset="0"/>
                <a:ea typeface="Calibri" panose="020F0502020204030204" pitchFamily="34" charset="0"/>
              </a:rPr>
              <a:t> </a:t>
            </a:r>
            <a:r>
              <a:rPr lang="en-GB" sz="2000" dirty="0">
                <a:latin typeface="Century Gothic" panose="020B0502020202020204" pitchFamily="34" charset="0"/>
                <a:ea typeface="Calibri" panose="020F0502020204030204" pitchFamily="34" charset="0"/>
                <a:sym typeface="Wingdings" panose="05000000000000000000" pitchFamily="2" charset="2"/>
              </a:rPr>
              <a:t> </a:t>
            </a:r>
            <a:endParaRPr lang="en-GB" sz="2000" dirty="0">
              <a:latin typeface="Century Gothic" panose="020B0502020202020204" pitchFamily="34" charset="0"/>
              <a:ea typeface="Calibri" panose="020F0502020204030204" pitchFamily="34" charset="0"/>
            </a:endParaRPr>
          </a:p>
        </p:txBody>
      </p:sp>
      <p:sp>
        <p:nvSpPr>
          <p:cNvPr id="21" name="Rectangle 20">
            <a:extLst>
              <a:ext uri="{FF2B5EF4-FFF2-40B4-BE49-F238E27FC236}">
                <a16:creationId xmlns:a16="http://schemas.microsoft.com/office/drawing/2014/main" id="{635919B6-49F1-41A5-8344-3D0DBD341600}"/>
              </a:ext>
            </a:extLst>
          </p:cNvPr>
          <p:cNvSpPr/>
          <p:nvPr/>
        </p:nvSpPr>
        <p:spPr>
          <a:xfrm>
            <a:off x="6018243" y="4883832"/>
            <a:ext cx="1043876" cy="427489"/>
          </a:xfrm>
          <a:prstGeom prst="rect">
            <a:avLst/>
          </a:prstGeom>
        </p:spPr>
        <p:txBody>
          <a:bodyPr wrap="none">
            <a:spAutoFit/>
          </a:bodyPr>
          <a:lstStyle/>
          <a:p>
            <a:pPr algn="ctr">
              <a:lnSpc>
                <a:spcPct val="120000"/>
              </a:lnSpc>
              <a:spcAft>
                <a:spcPts val="800"/>
              </a:spcAft>
            </a:pPr>
            <a:r>
              <a:rPr lang="en-GB" sz="2000" dirty="0" err="1">
                <a:latin typeface="Century Gothic" panose="020B0502020202020204" pitchFamily="34" charset="0"/>
                <a:ea typeface="Calibri" panose="020F0502020204030204" pitchFamily="34" charset="0"/>
              </a:rPr>
              <a:t>lern</a:t>
            </a:r>
            <a:r>
              <a:rPr lang="en-GB" sz="2000" dirty="0">
                <a:latin typeface="Century Gothic" panose="020B0502020202020204" pitchFamily="34" charset="0"/>
                <a:ea typeface="Calibri" panose="020F0502020204030204" pitchFamily="34" charset="0"/>
              </a:rPr>
              <a:t>- </a:t>
            </a:r>
            <a:r>
              <a:rPr lang="en-GB" sz="2000" dirty="0">
                <a:latin typeface="Century Gothic" panose="020B0502020202020204" pitchFamily="34" charset="0"/>
                <a:ea typeface="Calibri" panose="020F0502020204030204" pitchFamily="34" charset="0"/>
                <a:sym typeface="Wingdings" panose="05000000000000000000" pitchFamily="2" charset="2"/>
              </a:rPr>
              <a:t></a:t>
            </a:r>
            <a:endParaRPr lang="en-GB" sz="2000" dirty="0">
              <a:latin typeface="Century Gothic" panose="020B0502020202020204" pitchFamily="34" charset="0"/>
              <a:ea typeface="Calibri" panose="020F0502020204030204" pitchFamily="34" charset="0"/>
            </a:endParaRPr>
          </a:p>
        </p:txBody>
      </p:sp>
      <p:sp>
        <p:nvSpPr>
          <p:cNvPr id="22" name="Rectangle 21">
            <a:extLst>
              <a:ext uri="{FF2B5EF4-FFF2-40B4-BE49-F238E27FC236}">
                <a16:creationId xmlns:a16="http://schemas.microsoft.com/office/drawing/2014/main" id="{21072328-FFAD-42F4-A49E-905648A7BA2C}"/>
              </a:ext>
            </a:extLst>
          </p:cNvPr>
          <p:cNvSpPr/>
          <p:nvPr/>
        </p:nvSpPr>
        <p:spPr>
          <a:xfrm>
            <a:off x="7054126" y="4880036"/>
            <a:ext cx="1552028" cy="427296"/>
          </a:xfrm>
          <a:prstGeom prst="rect">
            <a:avLst/>
          </a:prstGeom>
        </p:spPr>
        <p:txBody>
          <a:bodyPr wrap="none">
            <a:spAutoFit/>
          </a:bodyPr>
          <a:lstStyle/>
          <a:p>
            <a:pPr algn="ctr">
              <a:lnSpc>
                <a:spcPct val="120000"/>
              </a:lnSpc>
              <a:spcAft>
                <a:spcPts val="800"/>
              </a:spcAft>
            </a:pPr>
            <a:r>
              <a:rPr lang="en-GB" sz="2000" dirty="0">
                <a:latin typeface="Century Gothic" panose="020B0502020202020204" pitchFamily="34" charset="0"/>
                <a:ea typeface="Calibri" panose="020F0502020204030204" pitchFamily="34" charset="0"/>
                <a:sym typeface="Wingdings" panose="05000000000000000000" pitchFamily="2" charset="2"/>
              </a:rPr>
              <a:t>du </a:t>
            </a:r>
            <a:r>
              <a:rPr lang="en-GB" sz="2000" dirty="0" err="1">
                <a:latin typeface="Century Gothic" panose="020B0502020202020204" pitchFamily="34" charset="0"/>
                <a:ea typeface="Calibri" panose="020F0502020204030204" pitchFamily="34" charset="0"/>
                <a:sym typeface="Wingdings" panose="05000000000000000000" pitchFamily="2" charset="2"/>
              </a:rPr>
              <a:t>lern</a:t>
            </a:r>
            <a:r>
              <a:rPr lang="en-GB" sz="2000" b="1" dirty="0" err="1">
                <a:latin typeface="Century Gothic" panose="020B0502020202020204" pitchFamily="34" charset="0"/>
                <a:ea typeface="Calibri" panose="020F0502020204030204" pitchFamily="34" charset="0"/>
                <a:sym typeface="Wingdings" panose="05000000000000000000" pitchFamily="2" charset="2"/>
              </a:rPr>
              <a:t>st</a:t>
            </a:r>
            <a:r>
              <a:rPr lang="en-GB" sz="2000" b="1" dirty="0">
                <a:latin typeface="Century Gothic" panose="020B0502020202020204" pitchFamily="34" charset="0"/>
                <a:ea typeface="Calibri" panose="020F0502020204030204" pitchFamily="34" charset="0"/>
                <a:sym typeface="Wingdings" panose="05000000000000000000" pitchFamily="2" charset="2"/>
              </a:rPr>
              <a:t> </a:t>
            </a:r>
            <a:r>
              <a:rPr lang="en-GB" sz="2000" dirty="0">
                <a:latin typeface="Century Gothic" panose="020B0502020202020204" pitchFamily="34" charset="0"/>
                <a:ea typeface="Calibri" panose="020F0502020204030204" pitchFamily="34" charset="0"/>
                <a:sym typeface="Wingdings" panose="05000000000000000000" pitchFamily="2" charset="2"/>
              </a:rPr>
              <a:t></a:t>
            </a:r>
            <a:endParaRPr lang="en-GB" sz="2000" dirty="0">
              <a:latin typeface="Century Gothic" panose="020B0502020202020204" pitchFamily="34" charset="0"/>
              <a:ea typeface="Calibri" panose="020F0502020204030204" pitchFamily="34" charset="0"/>
            </a:endParaRPr>
          </a:p>
        </p:txBody>
      </p:sp>
      <p:sp>
        <p:nvSpPr>
          <p:cNvPr id="23" name="Rectangle 22">
            <a:extLst>
              <a:ext uri="{FF2B5EF4-FFF2-40B4-BE49-F238E27FC236}">
                <a16:creationId xmlns:a16="http://schemas.microsoft.com/office/drawing/2014/main" id="{FB51480D-FF88-4492-A741-40CB3B255434}"/>
              </a:ext>
            </a:extLst>
          </p:cNvPr>
          <p:cNvSpPr/>
          <p:nvPr/>
        </p:nvSpPr>
        <p:spPr>
          <a:xfrm>
            <a:off x="8562600" y="4853650"/>
            <a:ext cx="3651312" cy="426207"/>
          </a:xfrm>
          <a:prstGeom prst="rect">
            <a:avLst/>
          </a:prstGeom>
        </p:spPr>
        <p:txBody>
          <a:bodyPr wrap="square">
            <a:spAutoFit/>
          </a:bodyPr>
          <a:lstStyle/>
          <a:p>
            <a:pPr>
              <a:lnSpc>
                <a:spcPct val="120000"/>
              </a:lnSpc>
              <a:spcAft>
                <a:spcPts val="800"/>
              </a:spcAft>
            </a:pPr>
            <a:r>
              <a:rPr lang="en-GB" sz="2000" dirty="0">
                <a:latin typeface="Century Gothic" panose="020B0502020202020204" pitchFamily="34" charset="0"/>
                <a:ea typeface="Calibri" panose="020F0502020204030204" pitchFamily="34" charset="0"/>
                <a:sym typeface="Wingdings" panose="05000000000000000000" pitchFamily="2" charset="2"/>
              </a:rPr>
              <a:t>you learn / are learning</a:t>
            </a:r>
            <a:endParaRPr lang="en-GB" sz="2000" dirty="0">
              <a:latin typeface="Century Gothic" panose="020B0502020202020204" pitchFamily="34" charset="0"/>
              <a:ea typeface="Calibri" panose="020F0502020204030204" pitchFamily="34" charset="0"/>
            </a:endParaRPr>
          </a:p>
        </p:txBody>
      </p:sp>
      <p:sp>
        <p:nvSpPr>
          <p:cNvPr id="24" name="Rectangle 23">
            <a:extLst>
              <a:ext uri="{FF2B5EF4-FFF2-40B4-BE49-F238E27FC236}">
                <a16:creationId xmlns:a16="http://schemas.microsoft.com/office/drawing/2014/main" id="{D93BF85C-1DD6-4098-9D13-EE1B0CD65F7A}"/>
              </a:ext>
            </a:extLst>
          </p:cNvPr>
          <p:cNvSpPr/>
          <p:nvPr/>
        </p:nvSpPr>
        <p:spPr>
          <a:xfrm>
            <a:off x="4663090" y="5749514"/>
            <a:ext cx="1422184" cy="427296"/>
          </a:xfrm>
          <a:prstGeom prst="rect">
            <a:avLst/>
          </a:prstGeom>
        </p:spPr>
        <p:txBody>
          <a:bodyPr wrap="none">
            <a:spAutoFit/>
          </a:bodyPr>
          <a:lstStyle/>
          <a:p>
            <a:pPr algn="ctr">
              <a:lnSpc>
                <a:spcPct val="120000"/>
              </a:lnSpc>
              <a:spcAft>
                <a:spcPts val="800"/>
              </a:spcAft>
            </a:pPr>
            <a:r>
              <a:rPr lang="en-GB" sz="2000" dirty="0" err="1">
                <a:latin typeface="Century Gothic" panose="020B0502020202020204" pitchFamily="34" charset="0"/>
                <a:ea typeface="Calibri" panose="020F0502020204030204" pitchFamily="34" charset="0"/>
              </a:rPr>
              <a:t>tanz</a:t>
            </a:r>
            <a:r>
              <a:rPr lang="en-GB" sz="2000" b="1" dirty="0" err="1">
                <a:latin typeface="Century Gothic" panose="020B0502020202020204" pitchFamily="34" charset="0"/>
                <a:ea typeface="Calibri" panose="020F0502020204030204" pitchFamily="34" charset="0"/>
              </a:rPr>
              <a:t>en</a:t>
            </a:r>
            <a:r>
              <a:rPr lang="en-GB" sz="2000" dirty="0">
                <a:latin typeface="Century Gothic" panose="020B0502020202020204" pitchFamily="34" charset="0"/>
                <a:ea typeface="Calibri" panose="020F0502020204030204" pitchFamily="34" charset="0"/>
              </a:rPr>
              <a:t> </a:t>
            </a:r>
            <a:r>
              <a:rPr lang="en-GB" sz="2000" dirty="0">
                <a:latin typeface="Century Gothic" panose="020B0502020202020204" pitchFamily="34" charset="0"/>
                <a:ea typeface="Calibri" panose="020F0502020204030204" pitchFamily="34" charset="0"/>
                <a:sym typeface="Wingdings" panose="05000000000000000000" pitchFamily="2" charset="2"/>
              </a:rPr>
              <a:t> </a:t>
            </a:r>
            <a:endParaRPr lang="en-GB" sz="2000" dirty="0">
              <a:latin typeface="Century Gothic" panose="020B0502020202020204" pitchFamily="34" charset="0"/>
              <a:ea typeface="Calibri" panose="020F0502020204030204" pitchFamily="34" charset="0"/>
            </a:endParaRPr>
          </a:p>
        </p:txBody>
      </p:sp>
      <p:sp>
        <p:nvSpPr>
          <p:cNvPr id="25" name="Rectangle 24">
            <a:extLst>
              <a:ext uri="{FF2B5EF4-FFF2-40B4-BE49-F238E27FC236}">
                <a16:creationId xmlns:a16="http://schemas.microsoft.com/office/drawing/2014/main" id="{AD6B9089-62F0-4945-B87A-08B177C2DE16}"/>
              </a:ext>
            </a:extLst>
          </p:cNvPr>
          <p:cNvSpPr/>
          <p:nvPr/>
        </p:nvSpPr>
        <p:spPr>
          <a:xfrm>
            <a:off x="5955453" y="5745718"/>
            <a:ext cx="1119217" cy="427489"/>
          </a:xfrm>
          <a:prstGeom prst="rect">
            <a:avLst/>
          </a:prstGeom>
        </p:spPr>
        <p:txBody>
          <a:bodyPr wrap="none">
            <a:spAutoFit/>
          </a:bodyPr>
          <a:lstStyle/>
          <a:p>
            <a:pPr algn="ctr">
              <a:lnSpc>
                <a:spcPct val="120000"/>
              </a:lnSpc>
              <a:spcAft>
                <a:spcPts val="800"/>
              </a:spcAft>
            </a:pPr>
            <a:r>
              <a:rPr lang="en-GB" sz="2000" dirty="0" err="1">
                <a:latin typeface="Century Gothic" panose="020B0502020202020204" pitchFamily="34" charset="0"/>
                <a:ea typeface="Calibri" panose="020F0502020204030204" pitchFamily="34" charset="0"/>
              </a:rPr>
              <a:t>tanz</a:t>
            </a:r>
            <a:r>
              <a:rPr lang="en-GB" sz="2000" dirty="0">
                <a:latin typeface="Century Gothic" panose="020B0502020202020204" pitchFamily="34" charset="0"/>
                <a:ea typeface="Calibri" panose="020F0502020204030204" pitchFamily="34" charset="0"/>
              </a:rPr>
              <a:t>- </a:t>
            </a:r>
            <a:r>
              <a:rPr lang="en-GB" sz="2000" dirty="0">
                <a:latin typeface="Century Gothic" panose="020B0502020202020204" pitchFamily="34" charset="0"/>
                <a:ea typeface="Calibri" panose="020F0502020204030204" pitchFamily="34" charset="0"/>
                <a:sym typeface="Wingdings" panose="05000000000000000000" pitchFamily="2" charset="2"/>
              </a:rPr>
              <a:t></a:t>
            </a:r>
            <a:endParaRPr lang="en-GB" sz="2000" dirty="0">
              <a:latin typeface="Century Gothic" panose="020B0502020202020204" pitchFamily="34" charset="0"/>
              <a:ea typeface="Calibri" panose="020F0502020204030204" pitchFamily="34" charset="0"/>
            </a:endParaRPr>
          </a:p>
        </p:txBody>
      </p:sp>
      <p:sp>
        <p:nvSpPr>
          <p:cNvPr id="26" name="Rectangle 25">
            <a:extLst>
              <a:ext uri="{FF2B5EF4-FFF2-40B4-BE49-F238E27FC236}">
                <a16:creationId xmlns:a16="http://schemas.microsoft.com/office/drawing/2014/main" id="{D6D14B66-49B7-4C66-88DB-38FFF587DD6E}"/>
              </a:ext>
            </a:extLst>
          </p:cNvPr>
          <p:cNvSpPr/>
          <p:nvPr/>
        </p:nvSpPr>
        <p:spPr>
          <a:xfrm>
            <a:off x="7047442" y="5741922"/>
            <a:ext cx="1515158" cy="427296"/>
          </a:xfrm>
          <a:prstGeom prst="rect">
            <a:avLst/>
          </a:prstGeom>
        </p:spPr>
        <p:txBody>
          <a:bodyPr wrap="none">
            <a:spAutoFit/>
          </a:bodyPr>
          <a:lstStyle/>
          <a:p>
            <a:pPr algn="ctr">
              <a:lnSpc>
                <a:spcPct val="120000"/>
              </a:lnSpc>
              <a:spcAft>
                <a:spcPts val="800"/>
              </a:spcAft>
            </a:pPr>
            <a:r>
              <a:rPr lang="en-GB" sz="2000" dirty="0">
                <a:latin typeface="Century Gothic" panose="020B0502020202020204" pitchFamily="34" charset="0"/>
                <a:ea typeface="Calibri" panose="020F0502020204030204" pitchFamily="34" charset="0"/>
                <a:sym typeface="Wingdings" panose="05000000000000000000" pitchFamily="2" charset="2"/>
              </a:rPr>
              <a:t>du </a:t>
            </a:r>
            <a:r>
              <a:rPr lang="en-GB" sz="2000" dirty="0" err="1">
                <a:latin typeface="Century Gothic" panose="020B0502020202020204" pitchFamily="34" charset="0"/>
                <a:ea typeface="Calibri" panose="020F0502020204030204" pitchFamily="34" charset="0"/>
                <a:sym typeface="Wingdings" panose="05000000000000000000" pitchFamily="2" charset="2"/>
              </a:rPr>
              <a:t>tanz</a:t>
            </a:r>
            <a:r>
              <a:rPr lang="en-GB" sz="2000" b="1" dirty="0" err="1">
                <a:latin typeface="Century Gothic" panose="020B0502020202020204" pitchFamily="34" charset="0"/>
                <a:ea typeface="Calibri" panose="020F0502020204030204" pitchFamily="34" charset="0"/>
                <a:sym typeface="Wingdings" panose="05000000000000000000" pitchFamily="2" charset="2"/>
              </a:rPr>
              <a:t>t</a:t>
            </a:r>
            <a:r>
              <a:rPr lang="en-GB" sz="2000" b="1" dirty="0">
                <a:latin typeface="Century Gothic" panose="020B0502020202020204" pitchFamily="34" charset="0"/>
                <a:ea typeface="Calibri" panose="020F0502020204030204" pitchFamily="34" charset="0"/>
                <a:sym typeface="Wingdings" panose="05000000000000000000" pitchFamily="2" charset="2"/>
              </a:rPr>
              <a:t> </a:t>
            </a:r>
            <a:r>
              <a:rPr lang="en-GB" sz="2000" dirty="0">
                <a:latin typeface="Century Gothic" panose="020B0502020202020204" pitchFamily="34" charset="0"/>
                <a:ea typeface="Calibri" panose="020F0502020204030204" pitchFamily="34" charset="0"/>
                <a:sym typeface="Wingdings" panose="05000000000000000000" pitchFamily="2" charset="2"/>
              </a:rPr>
              <a:t></a:t>
            </a:r>
            <a:endParaRPr lang="en-GB" sz="2000" dirty="0">
              <a:latin typeface="Century Gothic" panose="020B0502020202020204" pitchFamily="34" charset="0"/>
              <a:ea typeface="Calibri" panose="020F0502020204030204" pitchFamily="34" charset="0"/>
            </a:endParaRPr>
          </a:p>
        </p:txBody>
      </p:sp>
      <p:sp>
        <p:nvSpPr>
          <p:cNvPr id="27" name="Rectangle 26">
            <a:extLst>
              <a:ext uri="{FF2B5EF4-FFF2-40B4-BE49-F238E27FC236}">
                <a16:creationId xmlns:a16="http://schemas.microsoft.com/office/drawing/2014/main" id="{67D5088A-5F8D-4428-8CD5-9044C175D9CB}"/>
              </a:ext>
            </a:extLst>
          </p:cNvPr>
          <p:cNvSpPr/>
          <p:nvPr/>
        </p:nvSpPr>
        <p:spPr>
          <a:xfrm>
            <a:off x="8537481" y="5715536"/>
            <a:ext cx="3651312" cy="426207"/>
          </a:xfrm>
          <a:prstGeom prst="rect">
            <a:avLst/>
          </a:prstGeom>
        </p:spPr>
        <p:txBody>
          <a:bodyPr wrap="square">
            <a:spAutoFit/>
          </a:bodyPr>
          <a:lstStyle/>
          <a:p>
            <a:pPr>
              <a:lnSpc>
                <a:spcPct val="120000"/>
              </a:lnSpc>
              <a:spcAft>
                <a:spcPts val="800"/>
              </a:spcAft>
            </a:pPr>
            <a:r>
              <a:rPr lang="en-GB" sz="2000" dirty="0">
                <a:latin typeface="Century Gothic" panose="020B0502020202020204" pitchFamily="34" charset="0"/>
                <a:ea typeface="Calibri" panose="020F0502020204030204" pitchFamily="34" charset="0"/>
                <a:sym typeface="Wingdings" panose="05000000000000000000" pitchFamily="2" charset="2"/>
              </a:rPr>
              <a:t>you dance / are learning</a:t>
            </a:r>
            <a:endParaRPr lang="en-GB" sz="2000" dirty="0">
              <a:latin typeface="Century Gothic" panose="020B0502020202020204" pitchFamily="34" charset="0"/>
              <a:ea typeface="Calibri" panose="020F0502020204030204" pitchFamily="34" charset="0"/>
            </a:endParaRPr>
          </a:p>
        </p:txBody>
      </p:sp>
      <p:sp>
        <p:nvSpPr>
          <p:cNvPr id="28" name="Rounded Rectangular Callout 4">
            <a:extLst>
              <a:ext uri="{FF2B5EF4-FFF2-40B4-BE49-F238E27FC236}">
                <a16:creationId xmlns:a16="http://schemas.microsoft.com/office/drawing/2014/main" id="{5035F3B0-81A3-4877-B277-E48251705A97}"/>
              </a:ext>
            </a:extLst>
          </p:cNvPr>
          <p:cNvSpPr/>
          <p:nvPr/>
        </p:nvSpPr>
        <p:spPr>
          <a:xfrm>
            <a:off x="210939" y="2696447"/>
            <a:ext cx="3986681" cy="2879315"/>
          </a:xfrm>
          <a:prstGeom prst="wedgeRoundRectCallout">
            <a:avLst>
              <a:gd name="adj1" fmla="val -20833"/>
              <a:gd name="adj2" fmla="val 60575"/>
              <a:gd name="adj3" fmla="val 16667"/>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The </a:t>
            </a:r>
            <a:r>
              <a:rPr lang="en-GB" sz="2400" b="1" dirty="0">
                <a:latin typeface="Century Gothic" panose="020B0502020202020204" pitchFamily="34" charset="0"/>
              </a:rPr>
              <a:t>stem</a:t>
            </a:r>
            <a:r>
              <a:rPr lang="en-GB" sz="2400" dirty="0">
                <a:latin typeface="Century Gothic" panose="020B0502020202020204" pitchFamily="34" charset="0"/>
              </a:rPr>
              <a:t> of a verb is what remains when the </a:t>
            </a:r>
            <a:r>
              <a:rPr lang="en-GB" sz="2400" b="1" dirty="0">
                <a:latin typeface="Century Gothic" panose="020B0502020202020204" pitchFamily="34" charset="0"/>
              </a:rPr>
              <a:t>–</a:t>
            </a:r>
            <a:r>
              <a:rPr lang="en-GB" sz="2400" b="1" dirty="0" err="1">
                <a:latin typeface="Century Gothic" panose="020B0502020202020204" pitchFamily="34" charset="0"/>
              </a:rPr>
              <a:t>en</a:t>
            </a:r>
            <a:r>
              <a:rPr lang="en-GB" sz="2400" dirty="0">
                <a:latin typeface="Century Gothic" panose="020B0502020202020204" pitchFamily="34" charset="0"/>
              </a:rPr>
              <a:t> ending is removed from the infinitive, e.g. </a:t>
            </a:r>
            <a:r>
              <a:rPr lang="en-GB" sz="2400" dirty="0" err="1">
                <a:latin typeface="Century Gothic" panose="020B0502020202020204" pitchFamily="34" charset="0"/>
              </a:rPr>
              <a:t>schreib</a:t>
            </a:r>
            <a:r>
              <a:rPr lang="en-GB" sz="2400" dirty="0">
                <a:latin typeface="Century Gothic" panose="020B0502020202020204" pitchFamily="34" charset="0"/>
              </a:rPr>
              <a:t>-, </a:t>
            </a:r>
            <a:r>
              <a:rPr lang="en-GB" sz="2400" dirty="0" err="1">
                <a:latin typeface="Century Gothic" panose="020B0502020202020204" pitchFamily="34" charset="0"/>
              </a:rPr>
              <a:t>hab</a:t>
            </a:r>
            <a:r>
              <a:rPr lang="en-GB" sz="2400" dirty="0">
                <a:latin typeface="Century Gothic" panose="020B0502020202020204" pitchFamily="34" charset="0"/>
              </a:rPr>
              <a:t>-, </a:t>
            </a:r>
            <a:r>
              <a:rPr lang="en-GB" sz="2400" dirty="0" err="1">
                <a:latin typeface="Century Gothic" panose="020B0502020202020204" pitchFamily="34" charset="0"/>
              </a:rPr>
              <a:t>koch</a:t>
            </a:r>
            <a:r>
              <a:rPr lang="en-GB" sz="2400" dirty="0">
                <a:latin typeface="Century Gothic" panose="020B0502020202020204" pitchFamily="34" charset="0"/>
              </a:rPr>
              <a:t>-.</a:t>
            </a:r>
          </a:p>
        </p:txBody>
      </p:sp>
    </p:spTree>
    <p:extLst>
      <p:ext uri="{BB962C8B-B14F-4D97-AF65-F5344CB8AC3E}">
        <p14:creationId xmlns:p14="http://schemas.microsoft.com/office/powerpoint/2010/main" val="5615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5" grpId="0" animBg="1"/>
      <p:bldP spid="18" grpId="0"/>
      <p:bldP spid="19" grpId="0"/>
      <p:bldP spid="20" grpId="0"/>
      <p:bldP spid="21" grpId="0"/>
      <p:bldP spid="22" grpId="0"/>
      <p:bldP spid="23" grpId="0"/>
      <p:bldP spid="24" grpId="0"/>
      <p:bldP spid="25" grpId="0"/>
      <p:bldP spid="26" grpId="0"/>
      <p:bldP spid="27" grpId="0"/>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B55E5E-9BB7-4C10-8916-9E3AE22435C3}"/>
              </a:ext>
            </a:extLst>
          </p:cNvPr>
          <p:cNvSpPr/>
          <p:nvPr/>
        </p:nvSpPr>
        <p:spPr>
          <a:xfrm>
            <a:off x="1163782" y="1425857"/>
            <a:ext cx="4762543" cy="12285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2928612" cy="647577"/>
          </a:xfrm>
        </p:spPr>
        <p:txBody>
          <a:bodyPr>
            <a:normAutofit fontScale="90000"/>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F244358A-BC0D-444B-AA4D-A899992D3B7E}"/>
              </a:ext>
            </a:extLst>
          </p:cNvPr>
          <p:cNvSpPr/>
          <p:nvPr/>
        </p:nvSpPr>
        <p:spPr>
          <a:xfrm>
            <a:off x="11000509" y="213709"/>
            <a:ext cx="999431"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CCC66273-2E18-4AE4-845B-6802ABC5366E}"/>
              </a:ext>
            </a:extLst>
          </p:cNvPr>
          <p:cNvSpPr txBox="1"/>
          <p:nvPr/>
        </p:nvSpPr>
        <p:spPr>
          <a:xfrm>
            <a:off x="100103" y="942601"/>
            <a:ext cx="11789001" cy="430887"/>
          </a:xfrm>
          <a:prstGeom prst="rect">
            <a:avLst/>
          </a:prstGeom>
          <a:noFill/>
        </p:spPr>
        <p:txBody>
          <a:bodyPr wrap="square" rtlCol="0">
            <a:spAutoFit/>
          </a:bodyPr>
          <a:lstStyle/>
          <a:p>
            <a:r>
              <a:rPr lang="en-GB" sz="2200" dirty="0">
                <a:latin typeface="Century Gothic" panose="020B0502020202020204" pitchFamily="34" charset="0"/>
              </a:rPr>
              <a:t>Wolfgang and Mia want to help more often, but they can’t agree! </a:t>
            </a:r>
          </a:p>
        </p:txBody>
      </p:sp>
      <p:pic>
        <p:nvPicPr>
          <p:cNvPr id="22" name="Graphic 21" descr="Teacher">
            <a:extLst>
              <a:ext uri="{FF2B5EF4-FFF2-40B4-BE49-F238E27FC236}">
                <a16:creationId xmlns:a16="http://schemas.microsoft.com/office/drawing/2014/main" id="{2C0A4F26-9BB8-4096-9A7B-72FB7E608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144" y="80145"/>
            <a:ext cx="914400" cy="914400"/>
          </a:xfrm>
          <a:prstGeom prst="rect">
            <a:avLst/>
          </a:prstGeom>
        </p:spPr>
      </p:pic>
      <p:sp>
        <p:nvSpPr>
          <p:cNvPr id="23" name="Speech Bubble: Rectangle with Corners Rounded 22">
            <a:hlinkClick r:id="" action="ppaction://noaction">
              <a:snd r:embed="rId5" name="T1_W6F_4.1.wav"/>
            </a:hlinkClick>
            <a:extLst>
              <a:ext uri="{FF2B5EF4-FFF2-40B4-BE49-F238E27FC236}">
                <a16:creationId xmlns:a16="http://schemas.microsoft.com/office/drawing/2014/main" id="{4B9750F5-09DE-4A31-868C-0629B3FCB4D6}"/>
              </a:ext>
            </a:extLst>
          </p:cNvPr>
          <p:cNvSpPr/>
          <p:nvPr/>
        </p:nvSpPr>
        <p:spPr>
          <a:xfrm>
            <a:off x="3750544" y="237336"/>
            <a:ext cx="7065250" cy="518040"/>
          </a:xfrm>
          <a:prstGeom prst="wedgeRoundRectCallout">
            <a:avLst>
              <a:gd name="adj1" fmla="val -53981"/>
              <a:gd name="adj2" fmla="val -56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Wer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macht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Schreib</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ich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(I) </a:t>
            </a:r>
            <a:r>
              <a:rPr kumimoji="0" lang="en-GB" sz="2400" i="0" u="none" strike="noStrike" kern="1200" cap="none" spc="0" normalizeH="0" baseline="0" noProof="0" dirty="0" err="1">
                <a:ln>
                  <a:noFill/>
                </a:ln>
                <a:solidFill>
                  <a:schemeClr val="tx1"/>
                </a:solidFill>
                <a:effectLst/>
                <a:uLnTx/>
                <a:uFillTx/>
                <a:latin typeface="Century Gothic" panose="020B0502020202020204" pitchFamily="34" charset="0"/>
              </a:rPr>
              <a:t>oder</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du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(you).</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25" name="Picture 24" descr="A cartoon of a child with a book&#10;&#10;Description automatically generated">
            <a:extLst>
              <a:ext uri="{FF2B5EF4-FFF2-40B4-BE49-F238E27FC236}">
                <a16:creationId xmlns:a16="http://schemas.microsoft.com/office/drawing/2014/main" id="{A416B5C9-2D33-4E52-B09A-B17B57383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99554"/>
            <a:ext cx="901456" cy="920058"/>
          </a:xfrm>
          <a:prstGeom prst="rect">
            <a:avLst/>
          </a:prstGeom>
        </p:spPr>
      </p:pic>
      <p:pic>
        <p:nvPicPr>
          <p:cNvPr id="29" name="Picture 28">
            <a:extLst>
              <a:ext uri="{FF2B5EF4-FFF2-40B4-BE49-F238E27FC236}">
                <a16:creationId xmlns:a16="http://schemas.microsoft.com/office/drawing/2014/main" id="{DEBAEC59-D8DD-4E5A-8D37-1EA5197FBC2D}"/>
              </a:ext>
            </a:extLst>
          </p:cNvPr>
          <p:cNvPicPr>
            <a:picLocks noChangeAspect="1"/>
          </p:cNvPicPr>
          <p:nvPr/>
        </p:nvPicPr>
        <p:blipFill>
          <a:blip r:embed="rId7"/>
          <a:stretch>
            <a:fillRect/>
          </a:stretch>
        </p:blipFill>
        <p:spPr>
          <a:xfrm>
            <a:off x="0" y="1571943"/>
            <a:ext cx="1133836" cy="927147"/>
          </a:xfrm>
          <a:prstGeom prst="rect">
            <a:avLst/>
          </a:prstGeom>
        </p:spPr>
      </p:pic>
      <p:sp>
        <p:nvSpPr>
          <p:cNvPr id="30" name="Rectangle: Rounded Corners 29">
            <a:extLst>
              <a:ext uri="{FF2B5EF4-FFF2-40B4-BE49-F238E27FC236}">
                <a16:creationId xmlns:a16="http://schemas.microsoft.com/office/drawing/2014/main" id="{2AD2AAFF-E633-4CB6-BAE4-7AB854C05891}"/>
              </a:ext>
            </a:extLst>
          </p:cNvPr>
          <p:cNvSpPr/>
          <p:nvPr/>
        </p:nvSpPr>
        <p:spPr>
          <a:xfrm>
            <a:off x="1277089" y="1560713"/>
            <a:ext cx="4535928" cy="98389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4A6D21A-46B8-454D-9CAE-C9EB75B873B5}"/>
              </a:ext>
            </a:extLst>
          </p:cNvPr>
          <p:cNvSpPr txBox="1"/>
          <p:nvPr/>
        </p:nvSpPr>
        <p:spPr>
          <a:xfrm>
            <a:off x="1289871" y="1567865"/>
            <a:ext cx="4615615" cy="1015663"/>
          </a:xfrm>
          <a:prstGeom prst="rect">
            <a:avLst/>
          </a:prstGeom>
          <a:noFill/>
        </p:spPr>
        <p:txBody>
          <a:bodyPr wrap="square">
            <a:spAutoFit/>
          </a:bodyPr>
          <a:lstStyle/>
          <a:p>
            <a:pPr marL="457200" indent="-457200">
              <a:buClr>
                <a:schemeClr val="tx1"/>
              </a:buClr>
              <a:buFont typeface="+mj-lt"/>
              <a:buAutoNum type="alphaLcParenR"/>
            </a:pPr>
            <a:r>
              <a:rPr lang="de-DE" sz="2000" b="1" dirty="0">
                <a:solidFill>
                  <a:srgbClr val="00B050"/>
                </a:solidFill>
              </a:rPr>
              <a:t>@mia2008</a:t>
            </a:r>
            <a:r>
              <a:rPr lang="de-DE" sz="2000" dirty="0"/>
              <a:t>: ___ koche einmal die </a:t>
            </a:r>
            <a:br>
              <a:rPr lang="de-DE" sz="2000" dirty="0"/>
            </a:br>
            <a:r>
              <a:rPr lang="de-DE" sz="2000" dirty="0"/>
              <a:t>Woche und ___ arbeitest im    Garten.</a:t>
            </a:r>
          </a:p>
        </p:txBody>
      </p:sp>
      <p:sp>
        <p:nvSpPr>
          <p:cNvPr id="37" name="Rectangle 36">
            <a:extLst>
              <a:ext uri="{FF2B5EF4-FFF2-40B4-BE49-F238E27FC236}">
                <a16:creationId xmlns:a16="http://schemas.microsoft.com/office/drawing/2014/main" id="{FEDA1413-AE8E-41B1-9749-353032BE6612}"/>
              </a:ext>
            </a:extLst>
          </p:cNvPr>
          <p:cNvSpPr/>
          <p:nvPr/>
        </p:nvSpPr>
        <p:spPr>
          <a:xfrm>
            <a:off x="1184621" y="3040046"/>
            <a:ext cx="4762543" cy="12285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9C55751C-9640-4AC9-96C1-C69FF1160A70}"/>
              </a:ext>
            </a:extLst>
          </p:cNvPr>
          <p:cNvSpPr/>
          <p:nvPr/>
        </p:nvSpPr>
        <p:spPr>
          <a:xfrm>
            <a:off x="1297928" y="3174902"/>
            <a:ext cx="4535928" cy="98389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6FA7DD05-8E09-4D8A-BA43-4C9453C777E8}"/>
              </a:ext>
            </a:extLst>
          </p:cNvPr>
          <p:cNvSpPr txBox="1"/>
          <p:nvPr/>
        </p:nvSpPr>
        <p:spPr>
          <a:xfrm>
            <a:off x="1310710" y="3182054"/>
            <a:ext cx="4615615" cy="1015663"/>
          </a:xfrm>
          <a:prstGeom prst="rect">
            <a:avLst/>
          </a:prstGeom>
          <a:noFill/>
        </p:spPr>
        <p:txBody>
          <a:bodyPr wrap="square">
            <a:spAutoFit/>
          </a:bodyPr>
          <a:lstStyle/>
          <a:p>
            <a:r>
              <a:rPr lang="de-DE" sz="2000" b="1" dirty="0"/>
              <a:t>b)  </a:t>
            </a:r>
            <a:r>
              <a:rPr lang="de-DE" sz="2000" b="1" dirty="0">
                <a:solidFill>
                  <a:srgbClr val="C00000"/>
                </a:solidFill>
              </a:rPr>
              <a:t>@der_wolf</a:t>
            </a:r>
            <a:r>
              <a:rPr lang="de-DE" sz="2000" dirty="0"/>
              <a:t>: </a:t>
            </a:r>
            <a:r>
              <a:rPr lang="en-GB" sz="2000" dirty="0" err="1">
                <a:latin typeface="Century Gothic" panose="020B0502020202020204" pitchFamily="34" charset="0"/>
              </a:rPr>
              <a:t>Nein</a:t>
            </a:r>
            <a:r>
              <a:rPr lang="en-GB" sz="2000" dirty="0">
                <a:latin typeface="Century Gothic" panose="020B0502020202020204" pitchFamily="34" charset="0"/>
              </a:rPr>
              <a:t>! ___ </a:t>
            </a:r>
            <a:r>
              <a:rPr lang="en-GB" sz="2000" dirty="0" err="1">
                <a:latin typeface="Century Gothic" panose="020B0502020202020204" pitchFamily="34" charset="0"/>
              </a:rPr>
              <a:t>putzt</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Tag den Boden und ___ </a:t>
            </a:r>
            <a:r>
              <a:rPr lang="en-GB" sz="2000" dirty="0" err="1">
                <a:latin typeface="Century Gothic" panose="020B0502020202020204" pitchFamily="34" charset="0"/>
              </a:rPr>
              <a:t>koche</a:t>
            </a:r>
            <a:r>
              <a:rPr lang="en-GB" sz="2000" dirty="0">
                <a:latin typeface="Century Gothic" panose="020B0502020202020204" pitchFamily="34" charset="0"/>
              </a:rPr>
              <a:t> </a:t>
            </a:r>
            <a:r>
              <a:rPr lang="en-GB" sz="2000" dirty="0" err="1">
                <a:latin typeface="Century Gothic" panose="020B0502020202020204" pitchFamily="34" charset="0"/>
              </a:rPr>
              <a:t>manchmal</a:t>
            </a:r>
            <a:r>
              <a:rPr lang="en-GB" sz="2000" dirty="0">
                <a:latin typeface="Century Gothic" panose="020B0502020202020204" pitchFamily="34" charset="0"/>
              </a:rPr>
              <a:t>.</a:t>
            </a:r>
          </a:p>
        </p:txBody>
      </p:sp>
      <p:sp>
        <p:nvSpPr>
          <p:cNvPr id="40" name="Rectangle 39">
            <a:extLst>
              <a:ext uri="{FF2B5EF4-FFF2-40B4-BE49-F238E27FC236}">
                <a16:creationId xmlns:a16="http://schemas.microsoft.com/office/drawing/2014/main" id="{2048E6EA-1FE1-415F-9001-90BEEA50F2AB}"/>
              </a:ext>
            </a:extLst>
          </p:cNvPr>
          <p:cNvSpPr/>
          <p:nvPr/>
        </p:nvSpPr>
        <p:spPr>
          <a:xfrm>
            <a:off x="1114977" y="4640295"/>
            <a:ext cx="4762543" cy="12285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99C30EA-B708-447C-A687-490BF5F91572}"/>
              </a:ext>
            </a:extLst>
          </p:cNvPr>
          <p:cNvSpPr/>
          <p:nvPr/>
        </p:nvSpPr>
        <p:spPr>
          <a:xfrm>
            <a:off x="1228284" y="4775151"/>
            <a:ext cx="4535928" cy="98389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54A533AB-74F1-4DB2-8D10-5E5F3BF3D96C}"/>
              </a:ext>
            </a:extLst>
          </p:cNvPr>
          <p:cNvSpPr txBox="1"/>
          <p:nvPr/>
        </p:nvSpPr>
        <p:spPr>
          <a:xfrm>
            <a:off x="1241066" y="4782303"/>
            <a:ext cx="4615615" cy="1015663"/>
          </a:xfrm>
          <a:prstGeom prst="rect">
            <a:avLst/>
          </a:prstGeom>
          <a:noFill/>
        </p:spPr>
        <p:txBody>
          <a:bodyPr wrap="square">
            <a:spAutoFit/>
          </a:bodyPr>
          <a:lstStyle/>
          <a:p>
            <a:pPr marL="457200" indent="-457200">
              <a:buClr>
                <a:schemeClr val="tx1"/>
              </a:buClr>
              <a:buFont typeface="+mj-lt"/>
              <a:buAutoNum type="alphaLcParenR"/>
            </a:pPr>
            <a:r>
              <a:rPr lang="de-DE" sz="2000" b="1" dirty="0">
                <a:solidFill>
                  <a:srgbClr val="00B050"/>
                </a:solidFill>
              </a:rPr>
              <a:t>@mia2008</a:t>
            </a:r>
            <a:r>
              <a:rPr lang="de-DE" sz="2000" dirty="0"/>
              <a:t>: </a:t>
            </a:r>
            <a:r>
              <a:rPr lang="en-GB" sz="2000" dirty="0">
                <a:latin typeface="Century Gothic" panose="020B0502020202020204" pitchFamily="34" charset="0"/>
              </a:rPr>
              <a:t>Was?! ___ </a:t>
            </a:r>
            <a:r>
              <a:rPr lang="en-GB" sz="2000" dirty="0" err="1">
                <a:latin typeface="Century Gothic" panose="020B0502020202020204" pitchFamily="34" charset="0"/>
              </a:rPr>
              <a:t>putze</a:t>
            </a:r>
            <a:r>
              <a:rPr lang="en-GB" sz="2000" dirty="0">
                <a:latin typeface="Century Gothic" panose="020B0502020202020204" pitchFamily="34" charset="0"/>
              </a:rPr>
              <a:t> </a:t>
            </a:r>
            <a:r>
              <a:rPr lang="en-GB" sz="2000" dirty="0" err="1">
                <a:latin typeface="Century Gothic" panose="020B0502020202020204" pitchFamily="34" charset="0"/>
              </a:rPr>
              <a:t>manchmal</a:t>
            </a:r>
            <a:r>
              <a:rPr lang="en-GB" sz="2000" dirty="0">
                <a:latin typeface="Century Gothic" panose="020B0502020202020204" pitchFamily="34" charset="0"/>
              </a:rPr>
              <a:t> den Boden und ___ </a:t>
            </a:r>
            <a:r>
              <a:rPr lang="en-GB" sz="2000" dirty="0" err="1">
                <a:latin typeface="Century Gothic" panose="020B0502020202020204" pitchFamily="34" charset="0"/>
              </a:rPr>
              <a:t>machst</a:t>
            </a:r>
            <a:r>
              <a:rPr lang="en-GB" sz="2000" dirty="0">
                <a:latin typeface="Century Gothic" panose="020B0502020202020204" pitchFamily="34" charset="0"/>
              </a:rPr>
              <a:t> das Bett.</a:t>
            </a:r>
            <a:endParaRPr lang="de-DE" sz="2000" dirty="0"/>
          </a:p>
        </p:txBody>
      </p:sp>
      <p:sp>
        <p:nvSpPr>
          <p:cNvPr id="43" name="Rectangle 42">
            <a:extLst>
              <a:ext uri="{FF2B5EF4-FFF2-40B4-BE49-F238E27FC236}">
                <a16:creationId xmlns:a16="http://schemas.microsoft.com/office/drawing/2014/main" id="{413BD203-DB3C-4834-982E-1F5C6D18CCD6}"/>
              </a:ext>
            </a:extLst>
          </p:cNvPr>
          <p:cNvSpPr/>
          <p:nvPr/>
        </p:nvSpPr>
        <p:spPr>
          <a:xfrm>
            <a:off x="7331076" y="1425857"/>
            <a:ext cx="4762543" cy="12285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8D21A36-420B-4E79-9D6D-D752B8C50EF3}"/>
              </a:ext>
            </a:extLst>
          </p:cNvPr>
          <p:cNvSpPr/>
          <p:nvPr/>
        </p:nvSpPr>
        <p:spPr>
          <a:xfrm>
            <a:off x="7444383" y="1560713"/>
            <a:ext cx="4535928" cy="98389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BA5AB0B-72B3-4F49-9987-9EA01F7AB5D6}"/>
              </a:ext>
            </a:extLst>
          </p:cNvPr>
          <p:cNvSpPr/>
          <p:nvPr/>
        </p:nvSpPr>
        <p:spPr>
          <a:xfrm>
            <a:off x="7293691" y="3040046"/>
            <a:ext cx="4762543" cy="12285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E1829E13-A116-49D7-B264-8AB15D6217F6}"/>
              </a:ext>
            </a:extLst>
          </p:cNvPr>
          <p:cNvSpPr/>
          <p:nvPr/>
        </p:nvSpPr>
        <p:spPr>
          <a:xfrm>
            <a:off x="7406998" y="3174902"/>
            <a:ext cx="4535928" cy="98389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62716E1-3889-4875-B56A-59A8032D5B45}"/>
              </a:ext>
            </a:extLst>
          </p:cNvPr>
          <p:cNvSpPr txBox="1"/>
          <p:nvPr/>
        </p:nvSpPr>
        <p:spPr>
          <a:xfrm>
            <a:off x="7419780" y="3182054"/>
            <a:ext cx="4615615" cy="707886"/>
          </a:xfrm>
          <a:prstGeom prst="rect">
            <a:avLst/>
          </a:prstGeom>
          <a:noFill/>
        </p:spPr>
        <p:txBody>
          <a:bodyPr wrap="square">
            <a:spAutoFit/>
          </a:bodyPr>
          <a:lstStyle/>
          <a:p>
            <a:r>
              <a:rPr lang="de-DE" sz="2000" b="1" dirty="0">
                <a:solidFill>
                  <a:srgbClr val="00B050"/>
                </a:solidFill>
              </a:rPr>
              <a:t>@mia2008</a:t>
            </a:r>
            <a:r>
              <a:rPr lang="de-DE" sz="2000" dirty="0"/>
              <a:t>: </a:t>
            </a:r>
            <a:r>
              <a:rPr lang="en-GB" sz="2000" dirty="0">
                <a:latin typeface="Century Gothic" panose="020B0502020202020204" pitchFamily="34" charset="0"/>
              </a:rPr>
              <a:t>Okay. ___ </a:t>
            </a:r>
            <a:r>
              <a:rPr lang="en-GB" sz="2000" dirty="0" err="1">
                <a:latin typeface="Century Gothic" panose="020B0502020202020204" pitchFamily="34" charset="0"/>
              </a:rPr>
              <a:t>schreibe</a:t>
            </a:r>
            <a:r>
              <a:rPr lang="en-GB" sz="2000" dirty="0">
                <a:latin typeface="Century Gothic" panose="020B0502020202020204" pitchFamily="34" charset="0"/>
              </a:rPr>
              <a:t> eine </a:t>
            </a:r>
            <a:r>
              <a:rPr lang="en-GB" sz="2000" dirty="0" err="1">
                <a:latin typeface="Century Gothic" panose="020B0502020202020204" pitchFamily="34" charset="0"/>
              </a:rPr>
              <a:t>Liste</a:t>
            </a:r>
            <a:r>
              <a:rPr lang="en-GB" sz="2000" dirty="0">
                <a:latin typeface="Century Gothic" panose="020B0502020202020204" pitchFamily="34" charset="0"/>
              </a:rPr>
              <a:t>.</a:t>
            </a:r>
          </a:p>
        </p:txBody>
      </p:sp>
      <p:sp>
        <p:nvSpPr>
          <p:cNvPr id="49" name="Rectangle 48">
            <a:extLst>
              <a:ext uri="{FF2B5EF4-FFF2-40B4-BE49-F238E27FC236}">
                <a16:creationId xmlns:a16="http://schemas.microsoft.com/office/drawing/2014/main" id="{B67CDF12-F26A-4272-A82B-9FF600B9375F}"/>
              </a:ext>
            </a:extLst>
          </p:cNvPr>
          <p:cNvSpPr/>
          <p:nvPr/>
        </p:nvSpPr>
        <p:spPr>
          <a:xfrm>
            <a:off x="7293691" y="4633143"/>
            <a:ext cx="4762543" cy="12285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ED23E17-DBFF-49A9-A8AB-76A85BD0E6A0}"/>
              </a:ext>
            </a:extLst>
          </p:cNvPr>
          <p:cNvSpPr/>
          <p:nvPr/>
        </p:nvSpPr>
        <p:spPr>
          <a:xfrm>
            <a:off x="7406998" y="4767999"/>
            <a:ext cx="4535928" cy="98389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D7187E-1232-4BE7-934B-7751F9EAC2E8}"/>
              </a:ext>
            </a:extLst>
          </p:cNvPr>
          <p:cNvSpPr txBox="1"/>
          <p:nvPr/>
        </p:nvSpPr>
        <p:spPr>
          <a:xfrm>
            <a:off x="3124403" y="1569334"/>
            <a:ext cx="639293"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2" name="TextBox 11">
            <a:extLst>
              <a:ext uri="{FF2B5EF4-FFF2-40B4-BE49-F238E27FC236}">
                <a16:creationId xmlns:a16="http://schemas.microsoft.com/office/drawing/2014/main" id="{C8AF7C72-5F8B-4758-B37A-A2F5F80156DF}"/>
              </a:ext>
            </a:extLst>
          </p:cNvPr>
          <p:cNvSpPr txBox="1"/>
          <p:nvPr/>
        </p:nvSpPr>
        <p:spPr>
          <a:xfrm>
            <a:off x="3250492" y="1875641"/>
            <a:ext cx="639293"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3" name="TextBox 12">
            <a:extLst>
              <a:ext uri="{FF2B5EF4-FFF2-40B4-BE49-F238E27FC236}">
                <a16:creationId xmlns:a16="http://schemas.microsoft.com/office/drawing/2014/main" id="{7B05EFFD-21E8-4E88-9FE6-1AEC5E39C579}"/>
              </a:ext>
            </a:extLst>
          </p:cNvPr>
          <p:cNvSpPr txBox="1"/>
          <p:nvPr/>
        </p:nvSpPr>
        <p:spPr>
          <a:xfrm>
            <a:off x="3777927" y="3168701"/>
            <a:ext cx="639293"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4" name="TextBox 13">
            <a:extLst>
              <a:ext uri="{FF2B5EF4-FFF2-40B4-BE49-F238E27FC236}">
                <a16:creationId xmlns:a16="http://schemas.microsoft.com/office/drawing/2014/main" id="{B56F77BA-C111-4871-A370-B0294C089746}"/>
              </a:ext>
            </a:extLst>
          </p:cNvPr>
          <p:cNvSpPr txBox="1"/>
          <p:nvPr/>
        </p:nvSpPr>
        <p:spPr>
          <a:xfrm>
            <a:off x="3891234" y="3487786"/>
            <a:ext cx="639293"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5" name="TextBox 14">
            <a:extLst>
              <a:ext uri="{FF2B5EF4-FFF2-40B4-BE49-F238E27FC236}">
                <a16:creationId xmlns:a16="http://schemas.microsoft.com/office/drawing/2014/main" id="{3A245C75-D97E-485C-ACCC-49E16A6FC25F}"/>
              </a:ext>
            </a:extLst>
          </p:cNvPr>
          <p:cNvSpPr txBox="1"/>
          <p:nvPr/>
        </p:nvSpPr>
        <p:spPr>
          <a:xfrm>
            <a:off x="3850413" y="4781825"/>
            <a:ext cx="639293"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6" name="TextBox 15">
            <a:extLst>
              <a:ext uri="{FF2B5EF4-FFF2-40B4-BE49-F238E27FC236}">
                <a16:creationId xmlns:a16="http://schemas.microsoft.com/office/drawing/2014/main" id="{73FABD25-EEB3-4E15-8311-CC12AA9FDE85}"/>
              </a:ext>
            </a:extLst>
          </p:cNvPr>
          <p:cNvSpPr txBox="1"/>
          <p:nvPr/>
        </p:nvSpPr>
        <p:spPr>
          <a:xfrm>
            <a:off x="5097377" y="5076788"/>
            <a:ext cx="639293"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7" name="TextBox 16">
            <a:extLst>
              <a:ext uri="{FF2B5EF4-FFF2-40B4-BE49-F238E27FC236}">
                <a16:creationId xmlns:a16="http://schemas.microsoft.com/office/drawing/2014/main" id="{780931B4-1F03-443E-8CD2-72B65DDCC7D9}"/>
              </a:ext>
            </a:extLst>
          </p:cNvPr>
          <p:cNvSpPr txBox="1"/>
          <p:nvPr/>
        </p:nvSpPr>
        <p:spPr>
          <a:xfrm>
            <a:off x="10935507" y="1559099"/>
            <a:ext cx="639293"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8" name="TextBox 17">
            <a:extLst>
              <a:ext uri="{FF2B5EF4-FFF2-40B4-BE49-F238E27FC236}">
                <a16:creationId xmlns:a16="http://schemas.microsoft.com/office/drawing/2014/main" id="{58F6EF0D-C5AF-49F2-8AAC-A0F36A616AE9}"/>
              </a:ext>
            </a:extLst>
          </p:cNvPr>
          <p:cNvSpPr txBox="1"/>
          <p:nvPr/>
        </p:nvSpPr>
        <p:spPr>
          <a:xfrm>
            <a:off x="10033015" y="1875641"/>
            <a:ext cx="639293"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9" name="TextBox 18">
            <a:extLst>
              <a:ext uri="{FF2B5EF4-FFF2-40B4-BE49-F238E27FC236}">
                <a16:creationId xmlns:a16="http://schemas.microsoft.com/office/drawing/2014/main" id="{55B1829C-5A8E-4B08-9BCC-230532D243F0}"/>
              </a:ext>
            </a:extLst>
          </p:cNvPr>
          <p:cNvSpPr txBox="1"/>
          <p:nvPr/>
        </p:nvSpPr>
        <p:spPr>
          <a:xfrm>
            <a:off x="9623346" y="3182054"/>
            <a:ext cx="639293"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20" name="TextBox 19">
            <a:extLst>
              <a:ext uri="{FF2B5EF4-FFF2-40B4-BE49-F238E27FC236}">
                <a16:creationId xmlns:a16="http://schemas.microsoft.com/office/drawing/2014/main" id="{CC9A3970-5198-4371-A829-271BEA2C6892}"/>
              </a:ext>
            </a:extLst>
          </p:cNvPr>
          <p:cNvSpPr txBox="1"/>
          <p:nvPr/>
        </p:nvSpPr>
        <p:spPr>
          <a:xfrm>
            <a:off x="9942992" y="4732963"/>
            <a:ext cx="639293"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21" name="TextBox 20">
            <a:extLst>
              <a:ext uri="{FF2B5EF4-FFF2-40B4-BE49-F238E27FC236}">
                <a16:creationId xmlns:a16="http://schemas.microsoft.com/office/drawing/2014/main" id="{FDC8A8B7-02DF-4464-8C82-0A954F572C77}"/>
              </a:ext>
            </a:extLst>
          </p:cNvPr>
          <p:cNvSpPr txBox="1"/>
          <p:nvPr/>
        </p:nvSpPr>
        <p:spPr>
          <a:xfrm>
            <a:off x="9073054" y="5032033"/>
            <a:ext cx="639293" cy="400110"/>
          </a:xfrm>
          <a:prstGeom prst="rect">
            <a:avLst/>
          </a:prstGeom>
          <a:noFill/>
        </p:spPr>
        <p:txBody>
          <a:bodyPr wrap="square" rtlCol="0">
            <a:spAutoFit/>
          </a:bodyPr>
          <a:lstStyle/>
          <a:p>
            <a:r>
              <a:rPr lang="en-GB" sz="2000" b="1" dirty="0">
                <a:latin typeface="Century Gothic" panose="020B0502020202020204" pitchFamily="34" charset="0"/>
              </a:rPr>
              <a:t>du</a:t>
            </a:r>
          </a:p>
        </p:txBody>
      </p:sp>
      <p:pic>
        <p:nvPicPr>
          <p:cNvPr id="52" name="Picture 51">
            <a:extLst>
              <a:ext uri="{FF2B5EF4-FFF2-40B4-BE49-F238E27FC236}">
                <a16:creationId xmlns:a16="http://schemas.microsoft.com/office/drawing/2014/main" id="{45F31E88-68BA-4690-9956-4ABFC5EBBBC7}"/>
              </a:ext>
            </a:extLst>
          </p:cNvPr>
          <p:cNvPicPr>
            <a:picLocks noChangeAspect="1"/>
          </p:cNvPicPr>
          <p:nvPr/>
        </p:nvPicPr>
        <p:blipFill>
          <a:blip r:embed="rId7"/>
          <a:stretch>
            <a:fillRect/>
          </a:stretch>
        </p:blipFill>
        <p:spPr>
          <a:xfrm>
            <a:off x="0" y="4813270"/>
            <a:ext cx="1133836" cy="927147"/>
          </a:xfrm>
          <a:prstGeom prst="rect">
            <a:avLst/>
          </a:prstGeom>
        </p:spPr>
      </p:pic>
      <p:sp>
        <p:nvSpPr>
          <p:cNvPr id="53" name="TextBox 52">
            <a:extLst>
              <a:ext uri="{FF2B5EF4-FFF2-40B4-BE49-F238E27FC236}">
                <a16:creationId xmlns:a16="http://schemas.microsoft.com/office/drawing/2014/main" id="{C5BB868F-9E23-4DBC-AE87-56BA5F09410C}"/>
              </a:ext>
            </a:extLst>
          </p:cNvPr>
          <p:cNvSpPr txBox="1"/>
          <p:nvPr/>
        </p:nvSpPr>
        <p:spPr>
          <a:xfrm>
            <a:off x="7425209" y="1568460"/>
            <a:ext cx="4615615" cy="1323439"/>
          </a:xfrm>
          <a:prstGeom prst="rect">
            <a:avLst/>
          </a:prstGeom>
          <a:noFill/>
        </p:spPr>
        <p:txBody>
          <a:bodyPr wrap="square">
            <a:spAutoFit/>
          </a:bodyPr>
          <a:lstStyle/>
          <a:p>
            <a:r>
              <a:rPr lang="de-DE" sz="2000" b="1" dirty="0"/>
              <a:t>b)  </a:t>
            </a:r>
            <a:r>
              <a:rPr lang="de-DE" sz="2000" b="1" dirty="0">
                <a:solidFill>
                  <a:srgbClr val="C00000"/>
                </a:solidFill>
              </a:rPr>
              <a:t>@der_wolf</a:t>
            </a:r>
            <a:r>
              <a:rPr lang="de-DE" sz="2000" dirty="0"/>
              <a:t>: </a:t>
            </a:r>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unfair! ___ </a:t>
            </a:r>
            <a:r>
              <a:rPr lang="en-GB" sz="2000" dirty="0" err="1">
                <a:latin typeface="Century Gothic" panose="020B0502020202020204" pitchFamily="34" charset="0"/>
              </a:rPr>
              <a:t>machst</a:t>
            </a:r>
            <a:r>
              <a:rPr lang="en-GB" sz="2000" dirty="0">
                <a:latin typeface="Century Gothic" panose="020B0502020202020204" pitchFamily="34" charset="0"/>
              </a:rPr>
              <a:t> das Bett und ___ </a:t>
            </a:r>
            <a:r>
              <a:rPr lang="en-GB" sz="2000" dirty="0" err="1">
                <a:latin typeface="Century Gothic" panose="020B0502020202020204" pitchFamily="34" charset="0"/>
              </a:rPr>
              <a:t>putze</a:t>
            </a:r>
            <a:r>
              <a:rPr lang="en-GB" sz="2000" dirty="0">
                <a:latin typeface="Century Gothic" panose="020B0502020202020204" pitchFamily="34" charset="0"/>
              </a:rPr>
              <a:t> das Fenster.</a:t>
            </a:r>
          </a:p>
          <a:p>
            <a:endParaRPr lang="en-GB" sz="2000" dirty="0">
              <a:latin typeface="Century Gothic" panose="020B0502020202020204" pitchFamily="34" charset="0"/>
            </a:endParaRPr>
          </a:p>
        </p:txBody>
      </p:sp>
      <p:sp>
        <p:nvSpPr>
          <p:cNvPr id="54" name="TextBox 53">
            <a:extLst>
              <a:ext uri="{FF2B5EF4-FFF2-40B4-BE49-F238E27FC236}">
                <a16:creationId xmlns:a16="http://schemas.microsoft.com/office/drawing/2014/main" id="{8D586C8E-8E6A-46A0-A6FF-56CD9DA21675}"/>
              </a:ext>
            </a:extLst>
          </p:cNvPr>
          <p:cNvSpPr txBox="1"/>
          <p:nvPr/>
        </p:nvSpPr>
        <p:spPr>
          <a:xfrm>
            <a:off x="7446650" y="4749990"/>
            <a:ext cx="4615615" cy="1015663"/>
          </a:xfrm>
          <a:prstGeom prst="rect">
            <a:avLst/>
          </a:prstGeom>
          <a:noFill/>
        </p:spPr>
        <p:txBody>
          <a:bodyPr wrap="square">
            <a:spAutoFit/>
          </a:bodyPr>
          <a:lstStyle/>
          <a:p>
            <a:r>
              <a:rPr lang="de-DE" sz="2000" b="1" dirty="0"/>
              <a:t>b)  </a:t>
            </a:r>
            <a:r>
              <a:rPr lang="de-DE" sz="2000" b="1" dirty="0">
                <a:solidFill>
                  <a:srgbClr val="C00000"/>
                </a:solidFill>
              </a:rPr>
              <a:t>@der_wolf</a:t>
            </a:r>
            <a:r>
              <a:rPr lang="de-DE" sz="2000" dirty="0"/>
              <a:t>: </a:t>
            </a:r>
            <a:r>
              <a:rPr lang="en-GB" sz="2000" dirty="0" err="1">
                <a:latin typeface="Century Gothic" panose="020B0502020202020204" pitchFamily="34" charset="0"/>
              </a:rPr>
              <a:t>Nein</a:t>
            </a:r>
            <a:r>
              <a:rPr lang="en-GB" sz="2000" dirty="0">
                <a:latin typeface="Century Gothic" panose="020B0502020202020204" pitchFamily="34" charset="0"/>
              </a:rPr>
              <a:t>! ___ </a:t>
            </a:r>
            <a:r>
              <a:rPr lang="en-GB" sz="2000" dirty="0" err="1">
                <a:latin typeface="Century Gothic" panose="020B0502020202020204" pitchFamily="34" charset="0"/>
              </a:rPr>
              <a:t>schreibe</a:t>
            </a:r>
            <a:r>
              <a:rPr lang="en-GB" sz="2000" dirty="0">
                <a:latin typeface="Century Gothic" panose="020B0502020202020204" pitchFamily="34" charset="0"/>
              </a:rPr>
              <a:t> die </a:t>
            </a:r>
            <a:r>
              <a:rPr lang="en-GB" sz="2000" dirty="0" err="1">
                <a:latin typeface="Century Gothic" panose="020B0502020202020204" pitchFamily="34" charset="0"/>
              </a:rPr>
              <a:t>Liste</a:t>
            </a:r>
            <a:r>
              <a:rPr lang="en-GB" sz="2000" dirty="0">
                <a:latin typeface="Century Gothic" panose="020B0502020202020204" pitchFamily="34" charset="0"/>
              </a:rPr>
              <a:t> und ___ </a:t>
            </a:r>
            <a:r>
              <a:rPr lang="en-GB" sz="2000" dirty="0" err="1">
                <a:latin typeface="Century Gothic" panose="020B0502020202020204" pitchFamily="34" charset="0"/>
              </a:rPr>
              <a:t>machst</a:t>
            </a:r>
            <a:r>
              <a:rPr lang="en-GB" sz="2000" dirty="0">
                <a:latin typeface="Century Gothic" panose="020B0502020202020204" pitchFamily="34" charset="0"/>
              </a:rPr>
              <a:t> die Arbeit.</a:t>
            </a:r>
            <a:br>
              <a:rPr lang="en-GB" sz="2000" dirty="0">
                <a:latin typeface="Century Gothic" panose="020B0502020202020204" pitchFamily="34" charset="0"/>
              </a:rPr>
            </a:br>
            <a:endParaRPr lang="en-GB" sz="2000" dirty="0">
              <a:latin typeface="Century Gothic" panose="020B0502020202020204" pitchFamily="34" charset="0"/>
            </a:endParaRPr>
          </a:p>
        </p:txBody>
      </p:sp>
      <p:pic>
        <p:nvPicPr>
          <p:cNvPr id="55" name="Picture 54" descr="A cartoon of a child with a book&#10;&#10;Description automatically generated">
            <a:extLst>
              <a:ext uri="{FF2B5EF4-FFF2-40B4-BE49-F238E27FC236}">
                <a16:creationId xmlns:a16="http://schemas.microsoft.com/office/drawing/2014/main" id="{6B8CAFEF-02CA-4419-97F6-97F27E45A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312" y="1509415"/>
            <a:ext cx="901456" cy="920058"/>
          </a:xfrm>
          <a:prstGeom prst="rect">
            <a:avLst/>
          </a:prstGeom>
        </p:spPr>
      </p:pic>
      <p:pic>
        <p:nvPicPr>
          <p:cNvPr id="56" name="Picture 55">
            <a:extLst>
              <a:ext uri="{FF2B5EF4-FFF2-40B4-BE49-F238E27FC236}">
                <a16:creationId xmlns:a16="http://schemas.microsoft.com/office/drawing/2014/main" id="{C0A42EB1-E0D7-4C9F-B03D-D9C18E0A6ED0}"/>
              </a:ext>
            </a:extLst>
          </p:cNvPr>
          <p:cNvPicPr>
            <a:picLocks noChangeAspect="1"/>
          </p:cNvPicPr>
          <p:nvPr/>
        </p:nvPicPr>
        <p:blipFill>
          <a:blip r:embed="rId7"/>
          <a:stretch>
            <a:fillRect/>
          </a:stretch>
        </p:blipFill>
        <p:spPr>
          <a:xfrm>
            <a:off x="6159854" y="3182054"/>
            <a:ext cx="1133836" cy="927147"/>
          </a:xfrm>
          <a:prstGeom prst="rect">
            <a:avLst/>
          </a:prstGeom>
        </p:spPr>
      </p:pic>
      <p:pic>
        <p:nvPicPr>
          <p:cNvPr id="57" name="Picture 56" descr="A cartoon of a child with a book&#10;&#10;Description automatically generated">
            <a:extLst>
              <a:ext uri="{FF2B5EF4-FFF2-40B4-BE49-F238E27FC236}">
                <a16:creationId xmlns:a16="http://schemas.microsoft.com/office/drawing/2014/main" id="{AEDE9332-AED8-4271-BF23-5387AEF0B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686" y="4721906"/>
            <a:ext cx="901456" cy="920058"/>
          </a:xfrm>
          <a:prstGeom prst="rect">
            <a:avLst/>
          </a:prstGeom>
        </p:spPr>
      </p:pic>
    </p:spTree>
    <p:extLst>
      <p:ext uri="{BB962C8B-B14F-4D97-AF65-F5344CB8AC3E}">
        <p14:creationId xmlns:p14="http://schemas.microsoft.com/office/powerpoint/2010/main" val="21802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048000" cy="647577"/>
          </a:xfrm>
        </p:spPr>
        <p:txBody>
          <a:bodyPr>
            <a:normAutofit fontScale="90000"/>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CAE4B1AA-49BC-4E74-B26E-F3031C4EDE51}"/>
              </a:ext>
            </a:extLst>
          </p:cNvPr>
          <p:cNvSpPr/>
          <p:nvPr/>
        </p:nvSpPr>
        <p:spPr>
          <a:xfrm>
            <a:off x="10926127" y="181528"/>
            <a:ext cx="1152125" cy="35581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graphicFrame>
        <p:nvGraphicFramePr>
          <p:cNvPr id="6" name="Content Placeholder 4">
            <a:extLst>
              <a:ext uri="{FF2B5EF4-FFF2-40B4-BE49-F238E27FC236}">
                <a16:creationId xmlns:a16="http://schemas.microsoft.com/office/drawing/2014/main" id="{D9C0457E-05C2-417B-B616-8A7184B676B7}"/>
              </a:ext>
            </a:extLst>
          </p:cNvPr>
          <p:cNvGraphicFramePr>
            <a:graphicFrameLocks/>
          </p:cNvGraphicFramePr>
          <p:nvPr>
            <p:extLst>
              <p:ext uri="{D42A27DB-BD31-4B8C-83A1-F6EECF244321}">
                <p14:modId xmlns:p14="http://schemas.microsoft.com/office/powerpoint/2010/main" val="4125326000"/>
              </p:ext>
            </p:extLst>
          </p:nvPr>
        </p:nvGraphicFramePr>
        <p:xfrm>
          <a:off x="689809" y="1101510"/>
          <a:ext cx="10812381" cy="444601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400" b="0" baseline="0" dirty="0">
                          <a:solidFill>
                            <a:schemeClr val="tx1"/>
                          </a:solidFill>
                          <a:latin typeface="Century Gothic" panose="020B0502020202020204" pitchFamily="34" charset="0"/>
                        </a:rPr>
                        <a:t>Mia is reading out a list of what she and Wolfgang do each 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einmal</a:t>
                      </a:r>
                      <a:r>
                        <a:rPr lang="en-GB" sz="2400" b="0" dirty="0">
                          <a:solidFill>
                            <a:schemeClr val="tx1"/>
                          </a:solidFill>
                          <a:latin typeface="Century Gothic" panose="020B0502020202020204" pitchFamily="34" charset="0"/>
                        </a:rPr>
                        <a:t> die </a:t>
                      </a:r>
                      <a:r>
                        <a:rPr lang="en-GB" sz="2400" b="0" dirty="0" err="1">
                          <a:solidFill>
                            <a:schemeClr val="tx1"/>
                          </a:solidFill>
                          <a:latin typeface="Century Gothic" panose="020B0502020202020204" pitchFamily="34" charset="0"/>
                        </a:rPr>
                        <a:t>Woche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tanzen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gehen</a:t>
                      </a:r>
                      <a:r>
                        <a:rPr lang="en-GB" sz="2400" b="0" dirty="0">
                          <a:solidFill>
                            <a:schemeClr val="tx1"/>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jeden</a:t>
                      </a:r>
                      <a:r>
                        <a:rPr lang="en-GB" sz="2400" b="0" dirty="0">
                          <a:solidFill>
                            <a:schemeClr val="tx1"/>
                          </a:solidFill>
                          <a:latin typeface="Century Gothic" panose="020B0502020202020204" pitchFamily="34" charset="0"/>
                        </a:rPr>
                        <a:t> Tag in den Garten </a:t>
                      </a:r>
                      <a:r>
                        <a:rPr lang="en-GB" sz="2400" b="0" dirty="0" err="1">
                          <a:solidFill>
                            <a:schemeClr val="tx1"/>
                          </a:solidFill>
                          <a:latin typeface="Century Gothic" panose="020B0502020202020204" pitchFamily="34" charset="0"/>
                        </a:rPr>
                        <a:t>gehen</a:t>
                      </a:r>
                      <a:endParaRPr lang="en-GB" sz="24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B0502020202020204" pitchFamily="34" charset="0"/>
                        </a:rPr>
                        <a:t>kaum</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Hausaufgaben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machen</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manchmal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Suppe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kochen</a:t>
                      </a:r>
                      <a:endParaRPr lang="en-GB" sz="24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sehr</a:t>
                      </a:r>
                      <a:r>
                        <a:rPr lang="en-GB" sz="2400" b="0" dirty="0">
                          <a:solidFill>
                            <a:schemeClr val="tx1"/>
                          </a:solidFill>
                          <a:latin typeface="Century Gothic" panose="020B0502020202020204" pitchFamily="34" charset="0"/>
                        </a:rPr>
                        <a:t> oft Computer </a:t>
                      </a:r>
                      <a:r>
                        <a:rPr lang="en-GB" sz="2400" b="0" dirty="0" err="1">
                          <a:solidFill>
                            <a:schemeClr val="tx1"/>
                          </a:solidFill>
                          <a:latin typeface="Century Gothic" panose="020B0502020202020204" pitchFamily="34" charset="0"/>
                        </a:rPr>
                        <a:t>spielen</a:t>
                      </a:r>
                      <a:endParaRPr lang="en-GB" sz="24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B0502020202020204" pitchFamily="34" charset="0"/>
                        </a:rPr>
                        <a:t>jeden</a:t>
                      </a:r>
                      <a:r>
                        <a:rPr lang="en-GB" sz="2400" dirty="0">
                          <a:solidFill>
                            <a:schemeClr val="tx1"/>
                          </a:solidFill>
                          <a:latin typeface="Century Gothic" panose="020B0502020202020204" pitchFamily="34" charset="0"/>
                        </a:rPr>
                        <a:t> Tag </a:t>
                      </a:r>
                      <a:r>
                        <a:rPr lang="en-GB" sz="2400" dirty="0" err="1">
                          <a:solidFill>
                            <a:schemeClr val="tx1"/>
                          </a:solidFill>
                          <a:latin typeface="Century Gothic" panose="020B0502020202020204" pitchFamily="34" charset="0"/>
                        </a:rPr>
                        <a:t>eine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Liste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schreiben</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7" name="Picture 6">
            <a:extLst>
              <a:ext uri="{FF2B5EF4-FFF2-40B4-BE49-F238E27FC236}">
                <a16:creationId xmlns:a16="http://schemas.microsoft.com/office/drawing/2014/main" id="{D5C41295-E283-4207-981A-DC2FC87AAC8F}"/>
              </a:ext>
            </a:extLst>
          </p:cNvPr>
          <p:cNvPicPr>
            <a:picLocks noChangeAspect="1"/>
          </p:cNvPicPr>
          <p:nvPr/>
        </p:nvPicPr>
        <p:blipFill>
          <a:blip r:embed="rId3"/>
          <a:stretch>
            <a:fillRect/>
          </a:stretch>
        </p:blipFill>
        <p:spPr>
          <a:xfrm>
            <a:off x="5307029" y="2207577"/>
            <a:ext cx="510252" cy="490969"/>
          </a:xfrm>
          <a:prstGeom prst="rect">
            <a:avLst/>
          </a:prstGeom>
        </p:spPr>
      </p:pic>
      <p:pic>
        <p:nvPicPr>
          <p:cNvPr id="8" name="Picture 7">
            <a:extLst>
              <a:ext uri="{FF2B5EF4-FFF2-40B4-BE49-F238E27FC236}">
                <a16:creationId xmlns:a16="http://schemas.microsoft.com/office/drawing/2014/main" id="{8AC40A7A-03C3-463D-B33B-30EC4BE9970B}"/>
              </a:ext>
            </a:extLst>
          </p:cNvPr>
          <p:cNvPicPr>
            <a:picLocks noChangeAspect="1"/>
          </p:cNvPicPr>
          <p:nvPr/>
        </p:nvPicPr>
        <p:blipFill>
          <a:blip r:embed="rId3"/>
          <a:stretch>
            <a:fillRect/>
          </a:stretch>
        </p:blipFill>
        <p:spPr>
          <a:xfrm>
            <a:off x="10847815" y="2207576"/>
            <a:ext cx="510252" cy="490969"/>
          </a:xfrm>
          <a:prstGeom prst="rect">
            <a:avLst/>
          </a:prstGeom>
        </p:spPr>
      </p:pic>
      <p:pic>
        <p:nvPicPr>
          <p:cNvPr id="9" name="Picture 8">
            <a:extLst>
              <a:ext uri="{FF2B5EF4-FFF2-40B4-BE49-F238E27FC236}">
                <a16:creationId xmlns:a16="http://schemas.microsoft.com/office/drawing/2014/main" id="{0B78EC33-3B1E-4AE2-AF90-22FDD92309CD}"/>
              </a:ext>
            </a:extLst>
          </p:cNvPr>
          <p:cNvPicPr>
            <a:picLocks noChangeAspect="1"/>
          </p:cNvPicPr>
          <p:nvPr/>
        </p:nvPicPr>
        <p:blipFill>
          <a:blip r:embed="rId4"/>
          <a:stretch>
            <a:fillRect/>
          </a:stretch>
        </p:blipFill>
        <p:spPr>
          <a:xfrm>
            <a:off x="4438558" y="2178572"/>
            <a:ext cx="510253" cy="519973"/>
          </a:xfrm>
          <a:prstGeom prst="rect">
            <a:avLst/>
          </a:prstGeom>
        </p:spPr>
      </p:pic>
      <p:pic>
        <p:nvPicPr>
          <p:cNvPr id="10" name="Picture 9">
            <a:extLst>
              <a:ext uri="{FF2B5EF4-FFF2-40B4-BE49-F238E27FC236}">
                <a16:creationId xmlns:a16="http://schemas.microsoft.com/office/drawing/2014/main" id="{5FF76A94-08A5-4465-BE9E-E0CDF42EA8E8}"/>
              </a:ext>
            </a:extLst>
          </p:cNvPr>
          <p:cNvPicPr>
            <a:picLocks noChangeAspect="1"/>
          </p:cNvPicPr>
          <p:nvPr/>
        </p:nvPicPr>
        <p:blipFill>
          <a:blip r:embed="rId4"/>
          <a:stretch>
            <a:fillRect/>
          </a:stretch>
        </p:blipFill>
        <p:spPr>
          <a:xfrm>
            <a:off x="9965366" y="2178572"/>
            <a:ext cx="510253" cy="519973"/>
          </a:xfrm>
          <a:prstGeom prst="rect">
            <a:avLst/>
          </a:prstGeom>
        </p:spPr>
      </p:pic>
      <p:sp>
        <p:nvSpPr>
          <p:cNvPr id="11" name="TextBox 10">
            <a:extLst>
              <a:ext uri="{FF2B5EF4-FFF2-40B4-BE49-F238E27FC236}">
                <a16:creationId xmlns:a16="http://schemas.microsoft.com/office/drawing/2014/main" id="{34568A71-7E04-4AE6-BF41-6C1A3FDEF337}"/>
              </a:ext>
            </a:extLst>
          </p:cNvPr>
          <p:cNvSpPr txBox="1"/>
          <p:nvPr/>
        </p:nvSpPr>
        <p:spPr>
          <a:xfrm>
            <a:off x="4427062" y="1875201"/>
            <a:ext cx="600957"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2" name="TextBox 11">
            <a:extLst>
              <a:ext uri="{FF2B5EF4-FFF2-40B4-BE49-F238E27FC236}">
                <a16:creationId xmlns:a16="http://schemas.microsoft.com/office/drawing/2014/main" id="{44CA55A4-F00E-4181-8AA0-821B6C2994D8}"/>
              </a:ext>
            </a:extLst>
          </p:cNvPr>
          <p:cNvSpPr txBox="1"/>
          <p:nvPr/>
        </p:nvSpPr>
        <p:spPr>
          <a:xfrm>
            <a:off x="9953774" y="1879896"/>
            <a:ext cx="600957"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3" name="TextBox 12">
            <a:extLst>
              <a:ext uri="{FF2B5EF4-FFF2-40B4-BE49-F238E27FC236}">
                <a16:creationId xmlns:a16="http://schemas.microsoft.com/office/drawing/2014/main" id="{FC37F1AE-D5B9-45C0-9320-19E3AAC8E38C}"/>
              </a:ext>
            </a:extLst>
          </p:cNvPr>
          <p:cNvSpPr txBox="1"/>
          <p:nvPr/>
        </p:nvSpPr>
        <p:spPr>
          <a:xfrm>
            <a:off x="5268852" y="1849844"/>
            <a:ext cx="600957"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4" name="TextBox 13">
            <a:extLst>
              <a:ext uri="{FF2B5EF4-FFF2-40B4-BE49-F238E27FC236}">
                <a16:creationId xmlns:a16="http://schemas.microsoft.com/office/drawing/2014/main" id="{043CDE89-F0D8-44DD-9607-E91F893103FE}"/>
              </a:ext>
            </a:extLst>
          </p:cNvPr>
          <p:cNvSpPr txBox="1"/>
          <p:nvPr/>
        </p:nvSpPr>
        <p:spPr>
          <a:xfrm>
            <a:off x="10871577" y="1875201"/>
            <a:ext cx="600957"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5" name="TextBox 14">
            <a:hlinkClick r:id="" action="ppaction://noaction">
              <a:snd r:embed="rId5" name="Q-A.wav"/>
            </a:hlinkClick>
            <a:extLst>
              <a:ext uri="{FF2B5EF4-FFF2-40B4-BE49-F238E27FC236}">
                <a16:creationId xmlns:a16="http://schemas.microsoft.com/office/drawing/2014/main" id="{10DD42B0-3022-4DC6-A579-EEB98AA98498}"/>
              </a:ext>
            </a:extLst>
          </p:cNvPr>
          <p:cNvSpPr txBox="1"/>
          <p:nvPr/>
        </p:nvSpPr>
        <p:spPr>
          <a:xfrm>
            <a:off x="752353" y="2908896"/>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A</a:t>
            </a:r>
          </a:p>
        </p:txBody>
      </p:sp>
      <p:sp>
        <p:nvSpPr>
          <p:cNvPr id="16" name="TextBox 15">
            <a:hlinkClick r:id="" action="ppaction://noaction">
              <a:snd r:embed="rId6" name="Q-B.wav"/>
            </a:hlinkClick>
            <a:extLst>
              <a:ext uri="{FF2B5EF4-FFF2-40B4-BE49-F238E27FC236}">
                <a16:creationId xmlns:a16="http://schemas.microsoft.com/office/drawing/2014/main" id="{10DD42B0-3022-4DC6-A579-EEB98AA98498}"/>
              </a:ext>
            </a:extLst>
          </p:cNvPr>
          <p:cNvSpPr txBox="1"/>
          <p:nvPr/>
        </p:nvSpPr>
        <p:spPr>
          <a:xfrm>
            <a:off x="752353" y="3826692"/>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B</a:t>
            </a:r>
          </a:p>
        </p:txBody>
      </p:sp>
      <p:sp>
        <p:nvSpPr>
          <p:cNvPr id="17" name="TextBox 16">
            <a:hlinkClick r:id="" action="ppaction://noaction">
              <a:snd r:embed="rId7" name="Q-C.wav"/>
            </a:hlinkClick>
            <a:extLst>
              <a:ext uri="{FF2B5EF4-FFF2-40B4-BE49-F238E27FC236}">
                <a16:creationId xmlns:a16="http://schemas.microsoft.com/office/drawing/2014/main" id="{10DD42B0-3022-4DC6-A579-EEB98AA98498}"/>
              </a:ext>
            </a:extLst>
          </p:cNvPr>
          <p:cNvSpPr txBox="1"/>
          <p:nvPr/>
        </p:nvSpPr>
        <p:spPr>
          <a:xfrm>
            <a:off x="752353" y="4882523"/>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C</a:t>
            </a:r>
          </a:p>
        </p:txBody>
      </p:sp>
      <p:sp>
        <p:nvSpPr>
          <p:cNvPr id="18" name="TextBox 17">
            <a:hlinkClick r:id="" action="ppaction://noaction">
              <a:snd r:embed="rId8" name="Q-D.wav"/>
            </a:hlinkClick>
            <a:extLst>
              <a:ext uri="{FF2B5EF4-FFF2-40B4-BE49-F238E27FC236}">
                <a16:creationId xmlns:a16="http://schemas.microsoft.com/office/drawing/2014/main" id="{10DD42B0-3022-4DC6-A579-EEB98AA98498}"/>
              </a:ext>
            </a:extLst>
          </p:cNvPr>
          <p:cNvSpPr txBox="1"/>
          <p:nvPr/>
        </p:nvSpPr>
        <p:spPr>
          <a:xfrm>
            <a:off x="6052309" y="2908895"/>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D</a:t>
            </a:r>
          </a:p>
        </p:txBody>
      </p:sp>
      <p:sp>
        <p:nvSpPr>
          <p:cNvPr id="19" name="TextBox 18">
            <a:hlinkClick r:id="" action="ppaction://noaction">
              <a:snd r:embed="rId9" name="Q-E.wav"/>
            </a:hlinkClick>
            <a:extLst>
              <a:ext uri="{FF2B5EF4-FFF2-40B4-BE49-F238E27FC236}">
                <a16:creationId xmlns:a16="http://schemas.microsoft.com/office/drawing/2014/main" id="{10DD42B0-3022-4DC6-A579-EEB98AA98498}"/>
              </a:ext>
            </a:extLst>
          </p:cNvPr>
          <p:cNvSpPr txBox="1"/>
          <p:nvPr/>
        </p:nvSpPr>
        <p:spPr>
          <a:xfrm>
            <a:off x="6052309" y="3930224"/>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E</a:t>
            </a:r>
          </a:p>
        </p:txBody>
      </p:sp>
      <p:sp>
        <p:nvSpPr>
          <p:cNvPr id="20" name="TextBox 19">
            <a:hlinkClick r:id="" action="ppaction://noaction">
              <a:snd r:embed="rId10" name="Q-F.wav"/>
            </a:hlinkClick>
            <a:extLst>
              <a:ext uri="{FF2B5EF4-FFF2-40B4-BE49-F238E27FC236}">
                <a16:creationId xmlns:a16="http://schemas.microsoft.com/office/drawing/2014/main" id="{10DD42B0-3022-4DC6-A579-EEB98AA98498}"/>
              </a:ext>
            </a:extLst>
          </p:cNvPr>
          <p:cNvSpPr txBox="1"/>
          <p:nvPr/>
        </p:nvSpPr>
        <p:spPr>
          <a:xfrm>
            <a:off x="6052309" y="4905360"/>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F</a:t>
            </a:r>
          </a:p>
        </p:txBody>
      </p:sp>
      <p:pic>
        <p:nvPicPr>
          <p:cNvPr id="24" name="Graphic 23" descr="Teacher">
            <a:extLst>
              <a:ext uri="{FF2B5EF4-FFF2-40B4-BE49-F238E27FC236}">
                <a16:creationId xmlns:a16="http://schemas.microsoft.com/office/drawing/2014/main" id="{EC857D18-8065-4900-BCA5-9606C9405A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36144" y="80145"/>
            <a:ext cx="914400" cy="914400"/>
          </a:xfrm>
          <a:prstGeom prst="rect">
            <a:avLst/>
          </a:prstGeom>
        </p:spPr>
      </p:pic>
      <p:sp>
        <p:nvSpPr>
          <p:cNvPr id="25" name="Speech Bubble: Rectangle with Corners Rounded 24">
            <a:hlinkClick r:id="" action="ppaction://noaction">
              <a:snd r:embed="rId13" name="T1_W6F_4.1.wav"/>
            </a:hlinkClick>
            <a:extLst>
              <a:ext uri="{FF2B5EF4-FFF2-40B4-BE49-F238E27FC236}">
                <a16:creationId xmlns:a16="http://schemas.microsoft.com/office/drawing/2014/main" id="{CE291FE0-6EFA-4709-9D93-4828331F51E1}"/>
              </a:ext>
            </a:extLst>
          </p:cNvPr>
          <p:cNvSpPr/>
          <p:nvPr/>
        </p:nvSpPr>
        <p:spPr>
          <a:xfrm>
            <a:off x="3750544" y="237336"/>
            <a:ext cx="7065250" cy="518040"/>
          </a:xfrm>
          <a:prstGeom prst="wedgeRoundRectCallout">
            <a:avLst>
              <a:gd name="adj1" fmla="val -53981"/>
              <a:gd name="adj2" fmla="val -56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Wer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macht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Schreib</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ich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(I) </a:t>
            </a:r>
            <a:r>
              <a:rPr kumimoji="0" lang="en-GB" sz="2400" i="0" u="none" strike="noStrike" kern="1200" cap="none" spc="0" normalizeH="0" baseline="0" noProof="0" dirty="0" err="1">
                <a:ln>
                  <a:noFill/>
                </a:ln>
                <a:solidFill>
                  <a:schemeClr val="tx1"/>
                </a:solidFill>
                <a:effectLst/>
                <a:uLnTx/>
                <a:uFillTx/>
                <a:latin typeface="Century Gothic" panose="020B0502020202020204" pitchFamily="34" charset="0"/>
              </a:rPr>
              <a:t>oder</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du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(you).</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27" name="Picture 26" descr="A cartoon of a bowl of soup&#10;&#10;Description automatically generated">
            <a:extLst>
              <a:ext uri="{FF2B5EF4-FFF2-40B4-BE49-F238E27FC236}">
                <a16:creationId xmlns:a16="http://schemas.microsoft.com/office/drawing/2014/main" id="{C3B63144-47F2-46A1-8751-6870C779F9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4880" y="3936919"/>
            <a:ext cx="650161" cy="702876"/>
          </a:xfrm>
          <a:prstGeom prst="rect">
            <a:avLst/>
          </a:prstGeom>
        </p:spPr>
      </p:pic>
    </p:spTree>
    <p:extLst>
      <p:ext uri="{BB962C8B-B14F-4D97-AF65-F5344CB8AC3E}">
        <p14:creationId xmlns:p14="http://schemas.microsoft.com/office/powerpoint/2010/main" val="705450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048000" cy="647577"/>
          </a:xfrm>
        </p:spPr>
        <p:txBody>
          <a:bodyPr>
            <a:normAutofit fontScale="90000"/>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CAE4B1AA-49BC-4E74-B26E-F3031C4EDE51}"/>
              </a:ext>
            </a:extLst>
          </p:cNvPr>
          <p:cNvSpPr/>
          <p:nvPr/>
        </p:nvSpPr>
        <p:spPr>
          <a:xfrm>
            <a:off x="10926127" y="181528"/>
            <a:ext cx="1152125" cy="35581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graphicFrame>
        <p:nvGraphicFramePr>
          <p:cNvPr id="6" name="Content Placeholder 4">
            <a:extLst>
              <a:ext uri="{FF2B5EF4-FFF2-40B4-BE49-F238E27FC236}">
                <a16:creationId xmlns:a16="http://schemas.microsoft.com/office/drawing/2014/main" id="{D9C0457E-05C2-417B-B616-8A7184B676B7}"/>
              </a:ext>
            </a:extLst>
          </p:cNvPr>
          <p:cNvGraphicFramePr>
            <a:graphicFrameLocks/>
          </p:cNvGraphicFramePr>
          <p:nvPr/>
        </p:nvGraphicFramePr>
        <p:xfrm>
          <a:off x="689809" y="1101510"/>
          <a:ext cx="10812381" cy="444601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400" b="0" baseline="0" dirty="0">
                          <a:solidFill>
                            <a:schemeClr val="tx1"/>
                          </a:solidFill>
                          <a:latin typeface="Century Gothic" panose="020B0502020202020204" pitchFamily="34" charset="0"/>
                        </a:rPr>
                        <a:t>Mia is reading out a list of what she and Wolfgang do each 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einmal</a:t>
                      </a:r>
                      <a:r>
                        <a:rPr lang="en-GB" sz="2400" b="0" dirty="0">
                          <a:solidFill>
                            <a:schemeClr val="tx1"/>
                          </a:solidFill>
                          <a:latin typeface="Century Gothic" panose="020B0502020202020204" pitchFamily="34" charset="0"/>
                        </a:rPr>
                        <a:t> die </a:t>
                      </a:r>
                      <a:r>
                        <a:rPr lang="en-GB" sz="2400" b="0" dirty="0" err="1">
                          <a:solidFill>
                            <a:schemeClr val="tx1"/>
                          </a:solidFill>
                          <a:latin typeface="Century Gothic" panose="020B0502020202020204" pitchFamily="34" charset="0"/>
                        </a:rPr>
                        <a:t>Woche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tanzen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gehen</a:t>
                      </a:r>
                      <a:r>
                        <a:rPr lang="en-GB" sz="2400" b="0" dirty="0">
                          <a:solidFill>
                            <a:schemeClr val="tx1"/>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jeden</a:t>
                      </a:r>
                      <a:r>
                        <a:rPr lang="en-GB" sz="2400" b="0" dirty="0">
                          <a:solidFill>
                            <a:schemeClr val="tx1"/>
                          </a:solidFill>
                          <a:latin typeface="Century Gothic" panose="020B0502020202020204" pitchFamily="34" charset="0"/>
                        </a:rPr>
                        <a:t> Tag in den Garten </a:t>
                      </a:r>
                      <a:r>
                        <a:rPr lang="en-GB" sz="2400" b="0" dirty="0" err="1">
                          <a:solidFill>
                            <a:schemeClr val="tx1"/>
                          </a:solidFill>
                          <a:latin typeface="Century Gothic" panose="020B0502020202020204" pitchFamily="34" charset="0"/>
                        </a:rPr>
                        <a:t>gehen</a:t>
                      </a:r>
                      <a:endParaRPr lang="en-GB" sz="24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B0502020202020204" pitchFamily="34" charset="0"/>
                        </a:rPr>
                        <a:t>kaum</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Hausaufgaben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machen</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manchmal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Suppe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kochen</a:t>
                      </a:r>
                      <a:endParaRPr lang="en-GB" sz="24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tx1"/>
                          </a:solidFill>
                          <a:latin typeface="Century Gothic" panose="020B0502020202020204" pitchFamily="34" charset="0"/>
                        </a:rPr>
                        <a:t>sehr</a:t>
                      </a:r>
                      <a:r>
                        <a:rPr lang="en-GB" sz="2400" b="0" dirty="0">
                          <a:solidFill>
                            <a:schemeClr val="tx1"/>
                          </a:solidFill>
                          <a:latin typeface="Century Gothic" panose="020B0502020202020204" pitchFamily="34" charset="0"/>
                        </a:rPr>
                        <a:t> oft Computer </a:t>
                      </a:r>
                      <a:r>
                        <a:rPr lang="en-GB" sz="2400" b="0" dirty="0" err="1">
                          <a:solidFill>
                            <a:schemeClr val="tx1"/>
                          </a:solidFill>
                          <a:latin typeface="Century Gothic" panose="020B0502020202020204" pitchFamily="34" charset="0"/>
                        </a:rPr>
                        <a:t>spielen</a:t>
                      </a:r>
                      <a:endParaRPr lang="en-GB" sz="24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latin typeface="Century Gothic" panose="020B0502020202020204" pitchFamily="34" charset="0"/>
                        </a:rPr>
                        <a:t>jeden</a:t>
                      </a:r>
                      <a:r>
                        <a:rPr lang="en-GB" sz="2400" dirty="0">
                          <a:solidFill>
                            <a:schemeClr val="tx1"/>
                          </a:solidFill>
                          <a:latin typeface="Century Gothic" panose="020B0502020202020204" pitchFamily="34" charset="0"/>
                        </a:rPr>
                        <a:t> Tag </a:t>
                      </a:r>
                      <a:r>
                        <a:rPr lang="en-GB" sz="2400" dirty="0" err="1">
                          <a:solidFill>
                            <a:schemeClr val="tx1"/>
                          </a:solidFill>
                          <a:latin typeface="Century Gothic" panose="020B0502020202020204" pitchFamily="34" charset="0"/>
                        </a:rPr>
                        <a:t>eine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Liste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schreiben</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7" name="Picture 6">
            <a:extLst>
              <a:ext uri="{FF2B5EF4-FFF2-40B4-BE49-F238E27FC236}">
                <a16:creationId xmlns:a16="http://schemas.microsoft.com/office/drawing/2014/main" id="{D5C41295-E283-4207-981A-DC2FC87AAC8F}"/>
              </a:ext>
            </a:extLst>
          </p:cNvPr>
          <p:cNvPicPr>
            <a:picLocks noChangeAspect="1"/>
          </p:cNvPicPr>
          <p:nvPr/>
        </p:nvPicPr>
        <p:blipFill>
          <a:blip r:embed="rId3"/>
          <a:stretch>
            <a:fillRect/>
          </a:stretch>
        </p:blipFill>
        <p:spPr>
          <a:xfrm>
            <a:off x="5307029" y="2207577"/>
            <a:ext cx="510252" cy="490969"/>
          </a:xfrm>
          <a:prstGeom prst="rect">
            <a:avLst/>
          </a:prstGeom>
        </p:spPr>
      </p:pic>
      <p:pic>
        <p:nvPicPr>
          <p:cNvPr id="8" name="Picture 7">
            <a:extLst>
              <a:ext uri="{FF2B5EF4-FFF2-40B4-BE49-F238E27FC236}">
                <a16:creationId xmlns:a16="http://schemas.microsoft.com/office/drawing/2014/main" id="{8AC40A7A-03C3-463D-B33B-30EC4BE9970B}"/>
              </a:ext>
            </a:extLst>
          </p:cNvPr>
          <p:cNvPicPr>
            <a:picLocks noChangeAspect="1"/>
          </p:cNvPicPr>
          <p:nvPr/>
        </p:nvPicPr>
        <p:blipFill>
          <a:blip r:embed="rId3"/>
          <a:stretch>
            <a:fillRect/>
          </a:stretch>
        </p:blipFill>
        <p:spPr>
          <a:xfrm>
            <a:off x="10847815" y="2207576"/>
            <a:ext cx="510252" cy="490969"/>
          </a:xfrm>
          <a:prstGeom prst="rect">
            <a:avLst/>
          </a:prstGeom>
        </p:spPr>
      </p:pic>
      <p:pic>
        <p:nvPicPr>
          <p:cNvPr id="9" name="Picture 8">
            <a:extLst>
              <a:ext uri="{FF2B5EF4-FFF2-40B4-BE49-F238E27FC236}">
                <a16:creationId xmlns:a16="http://schemas.microsoft.com/office/drawing/2014/main" id="{0B78EC33-3B1E-4AE2-AF90-22FDD92309CD}"/>
              </a:ext>
            </a:extLst>
          </p:cNvPr>
          <p:cNvPicPr>
            <a:picLocks noChangeAspect="1"/>
          </p:cNvPicPr>
          <p:nvPr/>
        </p:nvPicPr>
        <p:blipFill>
          <a:blip r:embed="rId4"/>
          <a:stretch>
            <a:fillRect/>
          </a:stretch>
        </p:blipFill>
        <p:spPr>
          <a:xfrm>
            <a:off x="4438558" y="2178572"/>
            <a:ext cx="510253" cy="519973"/>
          </a:xfrm>
          <a:prstGeom prst="rect">
            <a:avLst/>
          </a:prstGeom>
        </p:spPr>
      </p:pic>
      <p:pic>
        <p:nvPicPr>
          <p:cNvPr id="10" name="Picture 9">
            <a:extLst>
              <a:ext uri="{FF2B5EF4-FFF2-40B4-BE49-F238E27FC236}">
                <a16:creationId xmlns:a16="http://schemas.microsoft.com/office/drawing/2014/main" id="{5FF76A94-08A5-4465-BE9E-E0CDF42EA8E8}"/>
              </a:ext>
            </a:extLst>
          </p:cNvPr>
          <p:cNvPicPr>
            <a:picLocks noChangeAspect="1"/>
          </p:cNvPicPr>
          <p:nvPr/>
        </p:nvPicPr>
        <p:blipFill>
          <a:blip r:embed="rId4"/>
          <a:stretch>
            <a:fillRect/>
          </a:stretch>
        </p:blipFill>
        <p:spPr>
          <a:xfrm>
            <a:off x="9965366" y="2178572"/>
            <a:ext cx="510253" cy="519973"/>
          </a:xfrm>
          <a:prstGeom prst="rect">
            <a:avLst/>
          </a:prstGeom>
        </p:spPr>
      </p:pic>
      <p:sp>
        <p:nvSpPr>
          <p:cNvPr id="11" name="TextBox 10">
            <a:extLst>
              <a:ext uri="{FF2B5EF4-FFF2-40B4-BE49-F238E27FC236}">
                <a16:creationId xmlns:a16="http://schemas.microsoft.com/office/drawing/2014/main" id="{34568A71-7E04-4AE6-BF41-6C1A3FDEF337}"/>
              </a:ext>
            </a:extLst>
          </p:cNvPr>
          <p:cNvSpPr txBox="1"/>
          <p:nvPr/>
        </p:nvSpPr>
        <p:spPr>
          <a:xfrm>
            <a:off x="4427062" y="1875201"/>
            <a:ext cx="600957"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2" name="TextBox 11">
            <a:extLst>
              <a:ext uri="{FF2B5EF4-FFF2-40B4-BE49-F238E27FC236}">
                <a16:creationId xmlns:a16="http://schemas.microsoft.com/office/drawing/2014/main" id="{44CA55A4-F00E-4181-8AA0-821B6C2994D8}"/>
              </a:ext>
            </a:extLst>
          </p:cNvPr>
          <p:cNvSpPr txBox="1"/>
          <p:nvPr/>
        </p:nvSpPr>
        <p:spPr>
          <a:xfrm>
            <a:off x="9953774" y="1879896"/>
            <a:ext cx="600957" cy="400110"/>
          </a:xfrm>
          <a:prstGeom prst="rect">
            <a:avLst/>
          </a:prstGeom>
          <a:noFill/>
        </p:spPr>
        <p:txBody>
          <a:bodyPr wrap="square" rtlCol="0">
            <a:spAutoFit/>
          </a:bodyPr>
          <a:lstStyle/>
          <a:p>
            <a:r>
              <a:rPr lang="en-GB" sz="2000" b="1" dirty="0">
                <a:latin typeface="Century Gothic" panose="020B0502020202020204" pitchFamily="34" charset="0"/>
              </a:rPr>
              <a:t>ich</a:t>
            </a:r>
          </a:p>
        </p:txBody>
      </p:sp>
      <p:sp>
        <p:nvSpPr>
          <p:cNvPr id="13" name="TextBox 12">
            <a:extLst>
              <a:ext uri="{FF2B5EF4-FFF2-40B4-BE49-F238E27FC236}">
                <a16:creationId xmlns:a16="http://schemas.microsoft.com/office/drawing/2014/main" id="{FC37F1AE-D5B9-45C0-9320-19E3AAC8E38C}"/>
              </a:ext>
            </a:extLst>
          </p:cNvPr>
          <p:cNvSpPr txBox="1"/>
          <p:nvPr/>
        </p:nvSpPr>
        <p:spPr>
          <a:xfrm>
            <a:off x="5268852" y="1849844"/>
            <a:ext cx="600957" cy="400110"/>
          </a:xfrm>
          <a:prstGeom prst="rect">
            <a:avLst/>
          </a:prstGeom>
          <a:noFill/>
        </p:spPr>
        <p:txBody>
          <a:bodyPr wrap="square" rtlCol="0">
            <a:spAutoFit/>
          </a:bodyPr>
          <a:lstStyle/>
          <a:p>
            <a:r>
              <a:rPr lang="en-GB" sz="2000" b="1" dirty="0">
                <a:latin typeface="Century Gothic" panose="020B0502020202020204" pitchFamily="34" charset="0"/>
              </a:rPr>
              <a:t>du</a:t>
            </a:r>
          </a:p>
        </p:txBody>
      </p:sp>
      <p:sp>
        <p:nvSpPr>
          <p:cNvPr id="14" name="TextBox 13">
            <a:extLst>
              <a:ext uri="{FF2B5EF4-FFF2-40B4-BE49-F238E27FC236}">
                <a16:creationId xmlns:a16="http://schemas.microsoft.com/office/drawing/2014/main" id="{043CDE89-F0D8-44DD-9607-E91F893103FE}"/>
              </a:ext>
            </a:extLst>
          </p:cNvPr>
          <p:cNvSpPr txBox="1"/>
          <p:nvPr/>
        </p:nvSpPr>
        <p:spPr>
          <a:xfrm>
            <a:off x="10871577" y="1875201"/>
            <a:ext cx="600957" cy="400110"/>
          </a:xfrm>
          <a:prstGeom prst="rect">
            <a:avLst/>
          </a:prstGeom>
          <a:noFill/>
        </p:spPr>
        <p:txBody>
          <a:bodyPr wrap="square" rtlCol="0">
            <a:spAutoFit/>
          </a:bodyPr>
          <a:lstStyle/>
          <a:p>
            <a:r>
              <a:rPr lang="en-GB" sz="2000" b="1" dirty="0">
                <a:latin typeface="Century Gothic" panose="020B0502020202020204" pitchFamily="34" charset="0"/>
              </a:rPr>
              <a:t>du</a:t>
            </a:r>
          </a:p>
        </p:txBody>
      </p:sp>
      <p:pic>
        <p:nvPicPr>
          <p:cNvPr id="24" name="Graphic 23" descr="Teacher">
            <a:extLst>
              <a:ext uri="{FF2B5EF4-FFF2-40B4-BE49-F238E27FC236}">
                <a16:creationId xmlns:a16="http://schemas.microsoft.com/office/drawing/2014/main" id="{EC857D18-8065-4900-BCA5-9606C9405A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144" y="80145"/>
            <a:ext cx="914400" cy="914400"/>
          </a:xfrm>
          <a:prstGeom prst="rect">
            <a:avLst/>
          </a:prstGeom>
        </p:spPr>
      </p:pic>
      <p:sp>
        <p:nvSpPr>
          <p:cNvPr id="25" name="Speech Bubble: Rectangle with Corners Rounded 24">
            <a:hlinkClick r:id="" action="ppaction://noaction">
              <a:snd r:embed="rId7" name="T1_W6F_4.1.wav"/>
            </a:hlinkClick>
            <a:extLst>
              <a:ext uri="{FF2B5EF4-FFF2-40B4-BE49-F238E27FC236}">
                <a16:creationId xmlns:a16="http://schemas.microsoft.com/office/drawing/2014/main" id="{CE291FE0-6EFA-4709-9D93-4828331F51E1}"/>
              </a:ext>
            </a:extLst>
          </p:cNvPr>
          <p:cNvSpPr/>
          <p:nvPr/>
        </p:nvSpPr>
        <p:spPr>
          <a:xfrm>
            <a:off x="3750544" y="237336"/>
            <a:ext cx="7065250" cy="518040"/>
          </a:xfrm>
          <a:prstGeom prst="wedgeRoundRectCallout">
            <a:avLst>
              <a:gd name="adj1" fmla="val -53981"/>
              <a:gd name="adj2" fmla="val -56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Wer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macht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Schreib</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ich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(I) </a:t>
            </a:r>
            <a:r>
              <a:rPr kumimoji="0" lang="en-GB" sz="2400" i="0" u="none" strike="noStrike" kern="1200" cap="none" spc="0" normalizeH="0" baseline="0" noProof="0" dirty="0" err="1">
                <a:ln>
                  <a:noFill/>
                </a:ln>
                <a:solidFill>
                  <a:schemeClr val="tx1"/>
                </a:solidFill>
                <a:effectLst/>
                <a:uLnTx/>
                <a:uFillTx/>
                <a:latin typeface="Century Gothic" panose="020B0502020202020204" pitchFamily="34" charset="0"/>
              </a:rPr>
              <a:t>oder</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du </a:t>
            </a:r>
            <a:r>
              <a:rPr kumimoji="0" lang="en-GB" sz="2400" i="0" u="none" strike="noStrike" kern="1200" cap="none" spc="0" normalizeH="0" baseline="0" noProof="0" dirty="0">
                <a:ln>
                  <a:noFill/>
                </a:ln>
                <a:solidFill>
                  <a:schemeClr val="tx1"/>
                </a:solidFill>
                <a:effectLst/>
                <a:uLnTx/>
                <a:uFillTx/>
                <a:latin typeface="Century Gothic" panose="020B0502020202020204" pitchFamily="34" charset="0"/>
              </a:rPr>
              <a:t>(you).</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27" name="Picture 26" descr="A cartoon of a bowl of soup&#10;&#10;Description automatically generated">
            <a:extLst>
              <a:ext uri="{FF2B5EF4-FFF2-40B4-BE49-F238E27FC236}">
                <a16:creationId xmlns:a16="http://schemas.microsoft.com/office/drawing/2014/main" id="{C3B63144-47F2-46A1-8751-6870C779F9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4880" y="3936919"/>
            <a:ext cx="650161" cy="702876"/>
          </a:xfrm>
          <a:prstGeom prst="rect">
            <a:avLst/>
          </a:prstGeom>
        </p:spPr>
      </p:pic>
      <p:sp>
        <p:nvSpPr>
          <p:cNvPr id="22" name="TextBox 21">
            <a:hlinkClick r:id="" action="ppaction://noaction">
              <a:snd r:embed="rId9" name="A-A.wav"/>
            </a:hlinkClick>
            <a:extLst>
              <a:ext uri="{FF2B5EF4-FFF2-40B4-BE49-F238E27FC236}">
                <a16:creationId xmlns:a16="http://schemas.microsoft.com/office/drawing/2014/main" id="{2050A2A8-8B12-4065-B8B3-800ADE4B7878}"/>
              </a:ext>
            </a:extLst>
          </p:cNvPr>
          <p:cNvSpPr txBox="1"/>
          <p:nvPr/>
        </p:nvSpPr>
        <p:spPr>
          <a:xfrm>
            <a:off x="752353" y="2862853"/>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A</a:t>
            </a:r>
          </a:p>
        </p:txBody>
      </p:sp>
      <p:sp>
        <p:nvSpPr>
          <p:cNvPr id="23" name="TextBox 22">
            <a:hlinkClick r:id="" action="ppaction://noaction">
              <a:snd r:embed="rId10" name="A-B.wav"/>
            </a:hlinkClick>
            <a:extLst>
              <a:ext uri="{FF2B5EF4-FFF2-40B4-BE49-F238E27FC236}">
                <a16:creationId xmlns:a16="http://schemas.microsoft.com/office/drawing/2014/main" id="{E7B1D314-6F7B-4D18-AE25-A095326C971F}"/>
              </a:ext>
            </a:extLst>
          </p:cNvPr>
          <p:cNvSpPr txBox="1"/>
          <p:nvPr/>
        </p:nvSpPr>
        <p:spPr>
          <a:xfrm>
            <a:off x="752352" y="3936919"/>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B</a:t>
            </a:r>
          </a:p>
        </p:txBody>
      </p:sp>
      <p:sp>
        <p:nvSpPr>
          <p:cNvPr id="26" name="TextBox 25">
            <a:hlinkClick r:id="" action="ppaction://noaction">
              <a:snd r:embed="rId11" name="A-C.wav"/>
            </a:hlinkClick>
            <a:extLst>
              <a:ext uri="{FF2B5EF4-FFF2-40B4-BE49-F238E27FC236}">
                <a16:creationId xmlns:a16="http://schemas.microsoft.com/office/drawing/2014/main" id="{FF5D2DE3-D5C1-4440-AEA7-E72AB517914D}"/>
              </a:ext>
            </a:extLst>
          </p:cNvPr>
          <p:cNvSpPr txBox="1"/>
          <p:nvPr/>
        </p:nvSpPr>
        <p:spPr>
          <a:xfrm>
            <a:off x="752352" y="4897189"/>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C</a:t>
            </a:r>
          </a:p>
        </p:txBody>
      </p:sp>
      <p:sp>
        <p:nvSpPr>
          <p:cNvPr id="28" name="TextBox 27">
            <a:hlinkClick r:id="" action="ppaction://noaction">
              <a:snd r:embed="rId12" name="A-D.wav"/>
            </a:hlinkClick>
            <a:extLst>
              <a:ext uri="{FF2B5EF4-FFF2-40B4-BE49-F238E27FC236}">
                <a16:creationId xmlns:a16="http://schemas.microsoft.com/office/drawing/2014/main" id="{572EB0AA-15E8-42DE-A400-E42FAD01FC96}"/>
              </a:ext>
            </a:extLst>
          </p:cNvPr>
          <p:cNvSpPr txBox="1"/>
          <p:nvPr/>
        </p:nvSpPr>
        <p:spPr>
          <a:xfrm>
            <a:off x="6060793" y="2862853"/>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D</a:t>
            </a:r>
          </a:p>
        </p:txBody>
      </p:sp>
      <p:sp>
        <p:nvSpPr>
          <p:cNvPr id="29" name="TextBox 28">
            <a:hlinkClick r:id="" action="ppaction://noaction">
              <a:snd r:embed="rId13" name="A-E.wav"/>
            </a:hlinkClick>
            <a:extLst>
              <a:ext uri="{FF2B5EF4-FFF2-40B4-BE49-F238E27FC236}">
                <a16:creationId xmlns:a16="http://schemas.microsoft.com/office/drawing/2014/main" id="{FFE83B8E-2318-45A5-9098-C7DA37C166BB}"/>
              </a:ext>
            </a:extLst>
          </p:cNvPr>
          <p:cNvSpPr txBox="1"/>
          <p:nvPr/>
        </p:nvSpPr>
        <p:spPr>
          <a:xfrm>
            <a:off x="6060793" y="3936919"/>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E</a:t>
            </a:r>
          </a:p>
        </p:txBody>
      </p:sp>
      <p:sp>
        <p:nvSpPr>
          <p:cNvPr id="30" name="TextBox 29">
            <a:hlinkClick r:id="" action="ppaction://noaction">
              <a:snd r:embed="rId14" name="A-F.wav"/>
            </a:hlinkClick>
            <a:extLst>
              <a:ext uri="{FF2B5EF4-FFF2-40B4-BE49-F238E27FC236}">
                <a16:creationId xmlns:a16="http://schemas.microsoft.com/office/drawing/2014/main" id="{0E32E971-E3D8-4A38-8358-8124C6B242A7}"/>
              </a:ext>
            </a:extLst>
          </p:cNvPr>
          <p:cNvSpPr txBox="1"/>
          <p:nvPr/>
        </p:nvSpPr>
        <p:spPr>
          <a:xfrm>
            <a:off x="6060793" y="4897190"/>
            <a:ext cx="323971"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400" b="1" dirty="0">
                <a:latin typeface="Century Gothic" panose="020B0502020202020204" pitchFamily="34" charset="0"/>
              </a:rPr>
              <a:t>F</a:t>
            </a:r>
          </a:p>
        </p:txBody>
      </p:sp>
      <p:pic>
        <p:nvPicPr>
          <p:cNvPr id="5" name="Picture 4" descr="A green check mark on a black background&#10;&#10;Description automatically generated">
            <a:extLst>
              <a:ext uri="{FF2B5EF4-FFF2-40B4-BE49-F238E27FC236}">
                <a16:creationId xmlns:a16="http://schemas.microsoft.com/office/drawing/2014/main" id="{3D1DE8E5-1C2D-4FE2-9F32-D7C527780C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17282" y="2819491"/>
            <a:ext cx="552527" cy="514422"/>
          </a:xfrm>
          <a:prstGeom prst="rect">
            <a:avLst/>
          </a:prstGeom>
        </p:spPr>
      </p:pic>
      <p:pic>
        <p:nvPicPr>
          <p:cNvPr id="31" name="Picture 30" descr="A green check mark on a black background&#10;&#10;Description automatically generated">
            <a:extLst>
              <a:ext uri="{FF2B5EF4-FFF2-40B4-BE49-F238E27FC236}">
                <a16:creationId xmlns:a16="http://schemas.microsoft.com/office/drawing/2014/main" id="{01421CC9-3723-40B5-AFC5-077E1B2439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20062" y="3773935"/>
            <a:ext cx="552527" cy="514422"/>
          </a:xfrm>
          <a:prstGeom prst="rect">
            <a:avLst/>
          </a:prstGeom>
        </p:spPr>
      </p:pic>
      <p:pic>
        <p:nvPicPr>
          <p:cNvPr id="32" name="Picture 31" descr="A green check mark on a black background&#10;&#10;Description automatically generated">
            <a:extLst>
              <a:ext uri="{FF2B5EF4-FFF2-40B4-BE49-F238E27FC236}">
                <a16:creationId xmlns:a16="http://schemas.microsoft.com/office/drawing/2014/main" id="{D2BC46D4-D8C4-4DEB-B789-D4012D29E1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24160" y="4850376"/>
            <a:ext cx="552527" cy="514422"/>
          </a:xfrm>
          <a:prstGeom prst="rect">
            <a:avLst/>
          </a:prstGeom>
        </p:spPr>
      </p:pic>
      <p:pic>
        <p:nvPicPr>
          <p:cNvPr id="33" name="Picture 32" descr="A green check mark on a black background&#10;&#10;Description automatically generated">
            <a:extLst>
              <a:ext uri="{FF2B5EF4-FFF2-40B4-BE49-F238E27FC236}">
                <a16:creationId xmlns:a16="http://schemas.microsoft.com/office/drawing/2014/main" id="{8E3AC07A-036D-49DD-914B-C5B2EDA437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27547" y="2836474"/>
            <a:ext cx="552527" cy="514422"/>
          </a:xfrm>
          <a:prstGeom prst="rect">
            <a:avLst/>
          </a:prstGeom>
        </p:spPr>
      </p:pic>
      <p:pic>
        <p:nvPicPr>
          <p:cNvPr id="34" name="Picture 33" descr="A green check mark on a black background&#10;&#10;Description automatically generated">
            <a:extLst>
              <a:ext uri="{FF2B5EF4-FFF2-40B4-BE49-F238E27FC236}">
                <a16:creationId xmlns:a16="http://schemas.microsoft.com/office/drawing/2014/main" id="{79EEE64A-DFC6-4152-9BFE-387D116C51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33524" y="3865824"/>
            <a:ext cx="552527" cy="514422"/>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5CF3C495-E89A-4394-8554-D8135131AC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53774" y="4828649"/>
            <a:ext cx="552527" cy="514422"/>
          </a:xfrm>
          <a:prstGeom prst="rect">
            <a:avLst/>
          </a:prstGeom>
        </p:spPr>
      </p:pic>
    </p:spTree>
    <p:extLst>
      <p:ext uri="{BB962C8B-B14F-4D97-AF65-F5344CB8AC3E}">
        <p14:creationId xmlns:p14="http://schemas.microsoft.com/office/powerpoint/2010/main" val="24449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0" y="213557"/>
            <a:ext cx="1766170" cy="647577"/>
          </a:xfrm>
        </p:spPr>
        <p:txBody>
          <a:bodyPr>
            <a:noAutofit/>
          </a:bodyPr>
          <a:lstStyle/>
          <a:p>
            <a:r>
              <a:rPr lang="es-AR" sz="3200" b="1" dirty="0">
                <a:solidFill>
                  <a:srgbClr val="002060"/>
                </a:solidFill>
                <a:latin typeface="Century Gothic" panose="020B0502020202020204" pitchFamily="34" charset="0"/>
                <a:cs typeface="Arial"/>
                <a:sym typeface="Arial"/>
              </a:rPr>
              <a:t>Fragen</a:t>
            </a:r>
            <a:endParaRPr lang="en-GB" sz="3200" dirty="0"/>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596958" y="1280768"/>
            <a:ext cx="1640783"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Hörs</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 du</a:t>
            </a: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596958" y="1888215"/>
            <a:ext cx="162998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Spielst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583238" y="2495662"/>
            <a:ext cx="162998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Gehst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583238" y="3103109"/>
            <a:ext cx="1640783"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Singst</a:t>
            </a:r>
            <a:r>
              <a:rPr lang="en-GB" sz="2000" b="1" dirty="0">
                <a:solidFill>
                  <a:schemeClr val="tx1"/>
                </a:solidFill>
                <a:latin typeface="Century Gothic" panose="020B0502020202020204" pitchFamily="34" charset="0"/>
              </a:rPr>
              <a:t> du</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293314" y="1971197"/>
            <a:ext cx="2084000" cy="84888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dein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Lieblingslied</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23" name="Rectangle: Rounded Corners 22">
            <a:extLst>
              <a:ext uri="{FF2B5EF4-FFF2-40B4-BE49-F238E27FC236}">
                <a16:creationId xmlns:a16="http://schemas.microsoft.com/office/drawing/2014/main" id="{887D0A40-2DE8-4556-B62A-98DF868B3464}"/>
              </a:ext>
            </a:extLst>
          </p:cNvPr>
          <p:cNvSpPr/>
          <p:nvPr/>
        </p:nvSpPr>
        <p:spPr>
          <a:xfrm>
            <a:off x="532619" y="3976682"/>
            <a:ext cx="173874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Sagst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510447" y="4512224"/>
            <a:ext cx="1727294"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Hast du</a:t>
            </a: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487804" y="5097292"/>
            <a:ext cx="1727294"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Tanzt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474084" y="5669156"/>
            <a:ext cx="173874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2299655" y="4519031"/>
            <a:ext cx="1896893" cy="104282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Tschüss</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50" name="Rectangle: Rounded Corners 49">
            <a:extLst>
              <a:ext uri="{FF2B5EF4-FFF2-40B4-BE49-F238E27FC236}">
                <a16:creationId xmlns:a16="http://schemas.microsoft.com/office/drawing/2014/main" id="{C3B8AB91-718F-4834-BAC3-560AC25C9573}"/>
              </a:ext>
            </a:extLst>
          </p:cNvPr>
          <p:cNvSpPr/>
          <p:nvPr/>
        </p:nvSpPr>
        <p:spPr>
          <a:xfrm>
            <a:off x="9514670" y="3982938"/>
            <a:ext cx="944563"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9514670" y="4536662"/>
            <a:ext cx="944563"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9514670" y="5112210"/>
            <a:ext cx="944563"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9512420" y="5687758"/>
            <a:ext cx="944563"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55" name="CustomShape 23">
            <a:extLst>
              <a:ext uri="{FF2B5EF4-FFF2-40B4-BE49-F238E27FC236}">
                <a16:creationId xmlns:a16="http://schemas.microsoft.com/office/drawing/2014/main" id="{BBEE65DF-89EC-4388-A6FB-21E0FC9F417D}"/>
              </a:ext>
            </a:extLst>
          </p:cNvPr>
          <p:cNvSpPr/>
          <p:nvPr/>
        </p:nvSpPr>
        <p:spPr>
          <a:xfrm>
            <a:off x="-5660" y="1280768"/>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CustomShape 23">
            <a:extLst>
              <a:ext uri="{FF2B5EF4-FFF2-40B4-BE49-F238E27FC236}">
                <a16:creationId xmlns:a16="http://schemas.microsoft.com/office/drawing/2014/main" id="{0AD4123B-600B-48E7-9D02-AF262D419834}"/>
              </a:ext>
            </a:extLst>
          </p:cNvPr>
          <p:cNvSpPr/>
          <p:nvPr/>
        </p:nvSpPr>
        <p:spPr>
          <a:xfrm>
            <a:off x="-17807" y="3976682"/>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CustomShape 23">
            <a:extLst>
              <a:ext uri="{FF2B5EF4-FFF2-40B4-BE49-F238E27FC236}">
                <a16:creationId xmlns:a16="http://schemas.microsoft.com/office/drawing/2014/main" id="{4CD9733E-D38D-46D1-B9BF-4AD23EE68E4A}"/>
              </a:ext>
            </a:extLst>
          </p:cNvPr>
          <p:cNvSpPr/>
          <p:nvPr/>
        </p:nvSpPr>
        <p:spPr>
          <a:xfrm>
            <a:off x="4692521" y="1318807"/>
            <a:ext cx="464040" cy="396360"/>
          </a:xfrm>
          <a:prstGeom prst="actionButtonBlank">
            <a:avLst/>
          </a:prstGeom>
          <a:solidFill>
            <a:schemeClr val="accent4">
              <a:lumMod val="75000"/>
            </a:schemeClr>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58" name="CustomShape 23">
            <a:extLst>
              <a:ext uri="{FF2B5EF4-FFF2-40B4-BE49-F238E27FC236}">
                <a16:creationId xmlns:a16="http://schemas.microsoft.com/office/drawing/2014/main" id="{D91AE3A9-B02C-4930-8D29-1CABE384F53B}"/>
              </a:ext>
            </a:extLst>
          </p:cNvPr>
          <p:cNvSpPr/>
          <p:nvPr/>
        </p:nvSpPr>
        <p:spPr>
          <a:xfrm>
            <a:off x="4692521" y="3963218"/>
            <a:ext cx="464040" cy="396360"/>
          </a:xfrm>
          <a:prstGeom prst="actionButtonBlank">
            <a:avLst/>
          </a:prstGeom>
          <a:solidFill>
            <a:schemeClr val="accent4">
              <a:lumMod val="75000"/>
            </a:schemeClr>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59" name="CustomShape 23">
            <a:extLst>
              <a:ext uri="{FF2B5EF4-FFF2-40B4-BE49-F238E27FC236}">
                <a16:creationId xmlns:a16="http://schemas.microsoft.com/office/drawing/2014/main" id="{F2C4EE49-BA69-4F8C-AF68-1CD3F37A749C}"/>
              </a:ext>
            </a:extLst>
          </p:cNvPr>
          <p:cNvSpPr/>
          <p:nvPr/>
        </p:nvSpPr>
        <p:spPr>
          <a:xfrm>
            <a:off x="8997420" y="4000809"/>
            <a:ext cx="464040" cy="396360"/>
          </a:xfrm>
          <a:prstGeom prst="actionButtonBlank">
            <a:avLst/>
          </a:prstGeom>
          <a:solidFill>
            <a:schemeClr val="accent4">
              <a:lumMod val="40000"/>
              <a:lumOff val="60000"/>
            </a:schemeClr>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effectLst/>
              <a:uLnTx/>
              <a:uFillTx/>
              <a:latin typeface="Century Gothic" panose="020B0502020202020204" pitchFamily="34" charset="0"/>
              <a:ea typeface="+mn-ea"/>
              <a:cs typeface="+mn-cs"/>
            </a:endParaRPr>
          </a:p>
        </p:txBody>
      </p:sp>
      <p:pic>
        <p:nvPicPr>
          <p:cNvPr id="62" name="Graphic 61" descr="Teacher">
            <a:extLst>
              <a:ext uri="{FF2B5EF4-FFF2-40B4-BE49-F238E27FC236}">
                <a16:creationId xmlns:a16="http://schemas.microsoft.com/office/drawing/2014/main" id="{72561C3E-498F-43DB-9489-B911F7FA0F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3959" y="78865"/>
            <a:ext cx="914400" cy="914400"/>
          </a:xfrm>
          <a:prstGeom prst="rect">
            <a:avLst/>
          </a:prstGeom>
        </p:spPr>
      </p:pic>
      <p:sp>
        <p:nvSpPr>
          <p:cNvPr id="63" name="Speech Bubble: Rectangle with Corners Rounded 62">
            <a:hlinkClick r:id="" action="ppaction://noaction">
              <a:snd r:embed="rId5" name="T1_W6F_4.1.wav"/>
            </a:hlinkClick>
            <a:extLst>
              <a:ext uri="{FF2B5EF4-FFF2-40B4-BE49-F238E27FC236}">
                <a16:creationId xmlns:a16="http://schemas.microsoft.com/office/drawing/2014/main" id="{122EB9D4-FC84-45D3-804A-E268A0EF8306}"/>
              </a:ext>
            </a:extLst>
          </p:cNvPr>
          <p:cNvSpPr/>
          <p:nvPr/>
        </p:nvSpPr>
        <p:spPr>
          <a:xfrm>
            <a:off x="2668359" y="236056"/>
            <a:ext cx="6751214" cy="518040"/>
          </a:xfrm>
          <a:prstGeom prst="wedgeRoundRectCallout">
            <a:avLst>
              <a:gd name="adj1" fmla="val -53981"/>
              <a:gd name="adj2" fmla="val -56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Partnerarbeit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richtig</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Was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ist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rPr>
              <a:t>falsch</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 </a:t>
            </a:r>
          </a:p>
        </p:txBody>
      </p:sp>
      <p:sp>
        <p:nvSpPr>
          <p:cNvPr id="64" name="Rounded Rectangle 11">
            <a:extLst>
              <a:ext uri="{FF2B5EF4-FFF2-40B4-BE49-F238E27FC236}">
                <a16:creationId xmlns:a16="http://schemas.microsoft.com/office/drawing/2014/main" id="{1799F755-0C19-447A-B199-C7FFE12D0CEE}"/>
              </a:ext>
            </a:extLst>
          </p:cNvPr>
          <p:cNvSpPr/>
          <p:nvPr/>
        </p:nvSpPr>
        <p:spPr>
          <a:xfrm>
            <a:off x="9745249" y="181528"/>
            <a:ext cx="2333003" cy="35581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pic>
        <p:nvPicPr>
          <p:cNvPr id="66" name="Picture 65" descr="A green check mark on a black background&#10;&#10;Description automatically generated">
            <a:extLst>
              <a:ext uri="{FF2B5EF4-FFF2-40B4-BE49-F238E27FC236}">
                <a16:creationId xmlns:a16="http://schemas.microsoft.com/office/drawing/2014/main" id="{45E9E7B4-2A68-492F-A9C1-573ABBFE2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38" y="1257974"/>
            <a:ext cx="397095" cy="369709"/>
          </a:xfrm>
          <a:prstGeom prst="rect">
            <a:avLst/>
          </a:prstGeom>
        </p:spPr>
      </p:pic>
      <p:pic>
        <p:nvPicPr>
          <p:cNvPr id="67" name="Picture 66" descr="A green check mark on a black background&#10;&#10;Description automatically generated">
            <a:extLst>
              <a:ext uri="{FF2B5EF4-FFF2-40B4-BE49-F238E27FC236}">
                <a16:creationId xmlns:a16="http://schemas.microsoft.com/office/drawing/2014/main" id="{D1ECD8C0-3F12-405E-BC1C-354419EEE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960" y="1876610"/>
            <a:ext cx="397095" cy="369709"/>
          </a:xfrm>
          <a:prstGeom prst="rect">
            <a:avLst/>
          </a:prstGeom>
        </p:spPr>
      </p:pic>
      <p:pic>
        <p:nvPicPr>
          <p:cNvPr id="68" name="Picture 67" descr="A green check mark on a black background&#10;&#10;Description automatically generated">
            <a:extLst>
              <a:ext uri="{FF2B5EF4-FFF2-40B4-BE49-F238E27FC236}">
                <a16:creationId xmlns:a16="http://schemas.microsoft.com/office/drawing/2014/main" id="{0FEF34F8-7C05-4B1B-9BBF-CC10895E7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959" y="3087067"/>
            <a:ext cx="397095" cy="369709"/>
          </a:xfrm>
          <a:prstGeom prst="rect">
            <a:avLst/>
          </a:prstGeom>
        </p:spPr>
      </p:pic>
      <p:pic>
        <p:nvPicPr>
          <p:cNvPr id="69" name="Picture 68" descr="A green check mark on a black background&#10;&#10;Description automatically generated">
            <a:extLst>
              <a:ext uri="{FF2B5EF4-FFF2-40B4-BE49-F238E27FC236}">
                <a16:creationId xmlns:a16="http://schemas.microsoft.com/office/drawing/2014/main" id="{BDEBA282-3A9B-4968-8370-A694066E8A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330" y="4003333"/>
            <a:ext cx="397095" cy="369709"/>
          </a:xfrm>
          <a:prstGeom prst="rect">
            <a:avLst/>
          </a:prstGeom>
        </p:spPr>
      </p:pic>
      <p:pic>
        <p:nvPicPr>
          <p:cNvPr id="70" name="Picture 69" descr="A green check mark on a black background&#10;&#10;Description automatically generated">
            <a:extLst>
              <a:ext uri="{FF2B5EF4-FFF2-40B4-BE49-F238E27FC236}">
                <a16:creationId xmlns:a16="http://schemas.microsoft.com/office/drawing/2014/main" id="{F36A220A-E0D1-43A7-9264-56AE1B6D4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62" y="5695022"/>
            <a:ext cx="397095" cy="369709"/>
          </a:xfrm>
          <a:prstGeom prst="rect">
            <a:avLst/>
          </a:prstGeom>
        </p:spPr>
      </p:pic>
      <p:sp>
        <p:nvSpPr>
          <p:cNvPr id="71" name="Rectangle: Rounded Corners 70">
            <a:extLst>
              <a:ext uri="{FF2B5EF4-FFF2-40B4-BE49-F238E27FC236}">
                <a16:creationId xmlns:a16="http://schemas.microsoft.com/office/drawing/2014/main" id="{2CD1BFA8-5DD0-41DB-AB29-BB0883C73CD2}"/>
              </a:ext>
            </a:extLst>
          </p:cNvPr>
          <p:cNvSpPr/>
          <p:nvPr/>
        </p:nvSpPr>
        <p:spPr>
          <a:xfrm>
            <a:off x="5387575" y="1280768"/>
            <a:ext cx="1750264"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Redest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72" name="Rectangle: Rounded Corners 71">
            <a:extLst>
              <a:ext uri="{FF2B5EF4-FFF2-40B4-BE49-F238E27FC236}">
                <a16:creationId xmlns:a16="http://schemas.microsoft.com/office/drawing/2014/main" id="{F4BE14C4-6D10-41AC-9E11-76F037E5D878}"/>
              </a:ext>
            </a:extLst>
          </p:cNvPr>
          <p:cNvSpPr/>
          <p:nvPr/>
        </p:nvSpPr>
        <p:spPr>
          <a:xfrm>
            <a:off x="5387575" y="1888215"/>
            <a:ext cx="173874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Verstehst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73" name="Rectangle: Rounded Corners 72">
            <a:extLst>
              <a:ext uri="{FF2B5EF4-FFF2-40B4-BE49-F238E27FC236}">
                <a16:creationId xmlns:a16="http://schemas.microsoft.com/office/drawing/2014/main" id="{BF60DA40-8486-4746-9512-CE37E6577CDD}"/>
              </a:ext>
            </a:extLst>
          </p:cNvPr>
          <p:cNvSpPr/>
          <p:nvPr/>
        </p:nvSpPr>
        <p:spPr>
          <a:xfrm>
            <a:off x="5373855" y="2495662"/>
            <a:ext cx="173874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Spielst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74" name="Rectangle: Rounded Corners 73">
            <a:extLst>
              <a:ext uri="{FF2B5EF4-FFF2-40B4-BE49-F238E27FC236}">
                <a16:creationId xmlns:a16="http://schemas.microsoft.com/office/drawing/2014/main" id="{640C27CB-95D2-4AA3-B501-58573B425125}"/>
              </a:ext>
            </a:extLst>
          </p:cNvPr>
          <p:cNvSpPr/>
          <p:nvPr/>
        </p:nvSpPr>
        <p:spPr>
          <a:xfrm>
            <a:off x="5373855" y="3103109"/>
            <a:ext cx="1750264"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Hörst</a:t>
            </a:r>
            <a:r>
              <a:rPr lang="en-GB" sz="2000" b="1" dirty="0">
                <a:solidFill>
                  <a:schemeClr val="tx1"/>
                </a:solidFill>
                <a:latin typeface="Century Gothic" panose="020B0502020202020204" pitchFamily="34" charset="0"/>
              </a:rPr>
              <a:t> du</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5" name="Rectangle: Rounded Corners 74">
            <a:extLst>
              <a:ext uri="{FF2B5EF4-FFF2-40B4-BE49-F238E27FC236}">
                <a16:creationId xmlns:a16="http://schemas.microsoft.com/office/drawing/2014/main" id="{0B29EE40-9F15-4E31-A3A7-E4641185940D}"/>
              </a:ext>
            </a:extLst>
          </p:cNvPr>
          <p:cNvSpPr/>
          <p:nvPr/>
        </p:nvSpPr>
        <p:spPr>
          <a:xfrm>
            <a:off x="7186223" y="1981029"/>
            <a:ext cx="2383661" cy="84888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dein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Lieblingslehrerin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76" name="Rectangle: Rounded Corners 75">
            <a:extLst>
              <a:ext uri="{FF2B5EF4-FFF2-40B4-BE49-F238E27FC236}">
                <a16:creationId xmlns:a16="http://schemas.microsoft.com/office/drawing/2014/main" id="{74CFC418-D099-4C5E-9217-E8FFD4B93C56}"/>
              </a:ext>
            </a:extLst>
          </p:cNvPr>
          <p:cNvSpPr/>
          <p:nvPr/>
        </p:nvSpPr>
        <p:spPr>
          <a:xfrm>
            <a:off x="5323236" y="3976682"/>
            <a:ext cx="173874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Kochst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77" name="Rectangle: Rounded Corners 76">
            <a:extLst>
              <a:ext uri="{FF2B5EF4-FFF2-40B4-BE49-F238E27FC236}">
                <a16:creationId xmlns:a16="http://schemas.microsoft.com/office/drawing/2014/main" id="{E6F3ABDD-0F6F-488A-8DBE-093EB1A18071}"/>
              </a:ext>
            </a:extLst>
          </p:cNvPr>
          <p:cNvSpPr/>
          <p:nvPr/>
        </p:nvSpPr>
        <p:spPr>
          <a:xfrm>
            <a:off x="5301064" y="4512224"/>
            <a:ext cx="1727294"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Schreibst</a:t>
            </a:r>
            <a:r>
              <a:rPr lang="en-GB" sz="2000" b="1" dirty="0">
                <a:solidFill>
                  <a:schemeClr val="tx1"/>
                </a:solidFill>
                <a:latin typeface="Century Gothic" panose="020B0502020202020204" pitchFamily="34" charset="0"/>
              </a:rPr>
              <a:t> du</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3C3F95E9-ACDC-4DCA-AE5B-F4820C0D33D4}"/>
              </a:ext>
            </a:extLst>
          </p:cNvPr>
          <p:cNvSpPr/>
          <p:nvPr/>
        </p:nvSpPr>
        <p:spPr>
          <a:xfrm>
            <a:off x="5278421" y="5097292"/>
            <a:ext cx="1727294"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Tanzt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79" name="Rectangle: Rounded Corners 78">
            <a:extLst>
              <a:ext uri="{FF2B5EF4-FFF2-40B4-BE49-F238E27FC236}">
                <a16:creationId xmlns:a16="http://schemas.microsoft.com/office/drawing/2014/main" id="{0071F971-96E0-466D-8C19-6B7AF32E7DC1}"/>
              </a:ext>
            </a:extLst>
          </p:cNvPr>
          <p:cNvSpPr/>
          <p:nvPr/>
        </p:nvSpPr>
        <p:spPr>
          <a:xfrm>
            <a:off x="5264701" y="5669156"/>
            <a:ext cx="1738741" cy="4784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Gehst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a:t>
            </a:r>
          </a:p>
        </p:txBody>
      </p:sp>
      <p:sp>
        <p:nvSpPr>
          <p:cNvPr id="80" name="Rectangle: Rounded Corners 79">
            <a:extLst>
              <a:ext uri="{FF2B5EF4-FFF2-40B4-BE49-F238E27FC236}">
                <a16:creationId xmlns:a16="http://schemas.microsoft.com/office/drawing/2014/main" id="{6FC763D1-351C-4A9A-AE5A-60124EB60BF2}"/>
              </a:ext>
            </a:extLst>
          </p:cNvPr>
          <p:cNvSpPr/>
          <p:nvPr/>
        </p:nvSpPr>
        <p:spPr>
          <a:xfrm>
            <a:off x="7090272" y="4519031"/>
            <a:ext cx="1896893" cy="104282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manchmal</a:t>
            </a:r>
            <a:r>
              <a:rPr lang="en-GB" sz="2000" b="1" dirty="0">
                <a:solidFill>
                  <a:schemeClr val="tx1"/>
                </a:solidFill>
                <a:latin typeface="Century Gothic" panose="020B0502020202020204" pitchFamily="34" charset="0"/>
              </a:rPr>
              <a:t>?</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82" name="Picture 81" descr="A green check mark on a black background&#10;&#10;Description automatically generated">
            <a:extLst>
              <a:ext uri="{FF2B5EF4-FFF2-40B4-BE49-F238E27FC236}">
                <a16:creationId xmlns:a16="http://schemas.microsoft.com/office/drawing/2014/main" id="{325ABEB7-712F-45C8-AB6C-8D47CB0087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9227" y="1863854"/>
            <a:ext cx="397095" cy="369709"/>
          </a:xfrm>
          <a:prstGeom prst="rect">
            <a:avLst/>
          </a:prstGeom>
        </p:spPr>
      </p:pic>
      <p:pic>
        <p:nvPicPr>
          <p:cNvPr id="83" name="Picture 82" descr="A green check mark on a black background&#10;&#10;Description automatically generated">
            <a:extLst>
              <a:ext uri="{FF2B5EF4-FFF2-40B4-BE49-F238E27FC236}">
                <a16:creationId xmlns:a16="http://schemas.microsoft.com/office/drawing/2014/main" id="{87049D3F-F4C3-4A82-BE7E-F04BB27AC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576" y="3087067"/>
            <a:ext cx="397095" cy="369709"/>
          </a:xfrm>
          <a:prstGeom prst="rect">
            <a:avLst/>
          </a:prstGeom>
        </p:spPr>
      </p:pic>
      <p:pic>
        <p:nvPicPr>
          <p:cNvPr id="84" name="Picture 83" descr="A green check mark on a black background&#10;&#10;Description automatically generated">
            <a:extLst>
              <a:ext uri="{FF2B5EF4-FFF2-40B4-BE49-F238E27FC236}">
                <a16:creationId xmlns:a16="http://schemas.microsoft.com/office/drawing/2014/main" id="{A1D3FC82-E67F-4C40-B2EF-D99C04832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4701" y="3989869"/>
            <a:ext cx="397095" cy="369709"/>
          </a:xfrm>
          <a:prstGeom prst="rect">
            <a:avLst/>
          </a:prstGeom>
        </p:spPr>
      </p:pic>
      <p:pic>
        <p:nvPicPr>
          <p:cNvPr id="85" name="Picture 84" descr="A green check mark on a black background&#10;&#10;Description automatically generated">
            <a:extLst>
              <a:ext uri="{FF2B5EF4-FFF2-40B4-BE49-F238E27FC236}">
                <a16:creationId xmlns:a16="http://schemas.microsoft.com/office/drawing/2014/main" id="{918FB6D8-5F4D-401D-82C1-6C3C4FC921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027" y="4496032"/>
            <a:ext cx="397095" cy="369709"/>
          </a:xfrm>
          <a:prstGeom prst="rect">
            <a:avLst/>
          </a:prstGeom>
        </p:spPr>
      </p:pic>
      <p:pic>
        <p:nvPicPr>
          <p:cNvPr id="86" name="Picture 85" descr="A green check mark on a black background&#10;&#10;Description automatically generated">
            <a:extLst>
              <a:ext uri="{FF2B5EF4-FFF2-40B4-BE49-F238E27FC236}">
                <a16:creationId xmlns:a16="http://schemas.microsoft.com/office/drawing/2014/main" id="{7E76C67E-BBEA-4AF8-BB66-4BB30F235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026" y="5115453"/>
            <a:ext cx="397095" cy="369709"/>
          </a:xfrm>
          <a:prstGeom prst="rect">
            <a:avLst/>
          </a:prstGeom>
        </p:spPr>
      </p:pic>
      <p:sp>
        <p:nvSpPr>
          <p:cNvPr id="87" name="Rectangle: Rounded Corners 86">
            <a:extLst>
              <a:ext uri="{FF2B5EF4-FFF2-40B4-BE49-F238E27FC236}">
                <a16:creationId xmlns:a16="http://schemas.microsoft.com/office/drawing/2014/main" id="{E0F831EA-5BE7-4476-8A1B-F10AC9CFD881}"/>
              </a:ext>
            </a:extLst>
          </p:cNvPr>
          <p:cNvSpPr/>
          <p:nvPr/>
        </p:nvSpPr>
        <p:spPr>
          <a:xfrm>
            <a:off x="10547673" y="4519031"/>
            <a:ext cx="1530579" cy="104282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das Buch?</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88" name="Picture 87" descr="A green check mark on a black background&#10;&#10;Description automatically generated">
            <a:extLst>
              <a:ext uri="{FF2B5EF4-FFF2-40B4-BE49-F238E27FC236}">
                <a16:creationId xmlns:a16="http://schemas.microsoft.com/office/drawing/2014/main" id="{13617E35-A3E4-4561-ADCB-BFB37F527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1065" y="5669156"/>
            <a:ext cx="397095" cy="369709"/>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3 – Lesson 20</a:t>
            </a:r>
            <a:br>
              <a:rPr lang="en-GB" sz="1800" dirty="0"/>
            </a:br>
            <a:br>
              <a:rPr lang="en-GB" sz="1800" dirty="0"/>
            </a:br>
            <a:r>
              <a:rPr lang="en-GB" sz="1800" dirty="0"/>
              <a:t>Natalie Finlayson / Rachel Hawkes</a:t>
            </a:r>
            <a:br>
              <a:rPr lang="en-GB" sz="1800" dirty="0"/>
            </a:br>
            <a:r>
              <a:rPr lang="en-GB" sz="1800" dirty="0"/>
              <a:t>Artwork: Steve Clarke</a:t>
            </a:r>
            <a:br>
              <a:rPr lang="en-GB" sz="1800" dirty="0"/>
            </a:br>
            <a:br>
              <a:rPr lang="en-GB" sz="1800" dirty="0"/>
            </a:br>
            <a:r>
              <a:rPr lang="en-GB" sz="1800" dirty="0"/>
              <a:t>Date updated: 18.08.23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1883813"/>
            <a:ext cx="7413217" cy="1410028"/>
          </a:xfrm>
        </p:spPr>
        <p:txBody>
          <a:bodyPr>
            <a:normAutofit/>
          </a:bodyPr>
          <a:lstStyle/>
          <a:p>
            <a:pPr algn="l"/>
            <a:r>
              <a:rPr lang="en-GB" sz="2000" dirty="0">
                <a:solidFill>
                  <a:schemeClr val="tx1"/>
                </a:solidFill>
              </a:rPr>
              <a:t>Asking and answering questions about activities at home</a:t>
            </a:r>
            <a:br>
              <a:rPr lang="en-GB" sz="2000" dirty="0">
                <a:solidFill>
                  <a:schemeClr val="tx1"/>
                </a:solidFill>
              </a:rPr>
            </a:br>
            <a:r>
              <a:rPr lang="en-GB" sz="2000" dirty="0">
                <a:solidFill>
                  <a:schemeClr val="tx1"/>
                </a:solidFill>
              </a:rPr>
              <a:t>Present tense (weak) verbs: 1</a:t>
            </a:r>
            <a:r>
              <a:rPr lang="en-GB" sz="2000" baseline="30000" dirty="0">
                <a:solidFill>
                  <a:schemeClr val="tx1"/>
                </a:solidFill>
              </a:rPr>
              <a:t>st</a:t>
            </a:r>
            <a:r>
              <a:rPr lang="en-GB" sz="2000" dirty="0">
                <a:solidFill>
                  <a:schemeClr val="tx1"/>
                </a:solidFill>
              </a:rPr>
              <a:t> and 2nd persons singular</a:t>
            </a:r>
            <a:br>
              <a:rPr lang="en-GB" sz="2000" dirty="0">
                <a:solidFill>
                  <a:schemeClr val="tx1"/>
                </a:solidFill>
              </a:rPr>
            </a:br>
            <a:r>
              <a:rPr lang="en-GB" sz="2000" dirty="0">
                <a:solidFill>
                  <a:schemeClr val="tx1"/>
                </a:solidFill>
              </a:rPr>
              <a:t>Wo? was? </a:t>
            </a:r>
            <a:r>
              <a:rPr lang="en-GB" sz="2000" dirty="0" err="1">
                <a:solidFill>
                  <a:schemeClr val="tx1"/>
                </a:solidFill>
              </a:rPr>
              <a:t>wer</a:t>
            </a:r>
            <a:r>
              <a:rPr lang="en-GB" sz="2000" dirty="0">
                <a:solidFill>
                  <a:schemeClr val="tx1"/>
                </a:solidFill>
              </a:rPr>
              <a:t>? </a:t>
            </a:r>
            <a:r>
              <a:rPr lang="en-GB" sz="2000" dirty="0" err="1">
                <a:solidFill>
                  <a:schemeClr val="tx1"/>
                </a:solidFill>
              </a:rPr>
              <a:t>wie</a:t>
            </a:r>
            <a:r>
              <a:rPr lang="en-GB" sz="2000" dirty="0">
                <a:solidFill>
                  <a:schemeClr val="tx1"/>
                </a:solidFill>
              </a:rPr>
              <a:t>? questions</a:t>
            </a:r>
          </a:p>
          <a:p>
            <a:pPr algn="l"/>
            <a:endParaRPr lang="en-US" sz="2000" dirty="0">
              <a:solidFill>
                <a:schemeClr val="tx1"/>
              </a:solidFill>
            </a:endParaRPr>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fontScale="92500"/>
          </a:bodyPr>
          <a:lstStyle/>
          <a:p>
            <a:r>
              <a:rPr lang="en-GB" sz="4800" dirty="0"/>
              <a:t>Wie oft </a:t>
            </a:r>
            <a:r>
              <a:rPr lang="en-GB" sz="4800" dirty="0" err="1"/>
              <a:t>machst</a:t>
            </a:r>
            <a:r>
              <a:rPr lang="en-GB" sz="4800" dirty="0"/>
              <a:t> du das?</a:t>
            </a:r>
          </a:p>
        </p:txBody>
      </p:sp>
      <p:pic>
        <p:nvPicPr>
          <p:cNvPr id="9" name="Picture 8" descr="A group of people with speech bubbles&#10;&#10;Description automatically generated">
            <a:extLst>
              <a:ext uri="{FF2B5EF4-FFF2-40B4-BE49-F238E27FC236}">
                <a16:creationId xmlns:a16="http://schemas.microsoft.com/office/drawing/2014/main" id="{30ED4000-8C7F-481F-A383-432AA6EE4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208" y="3293841"/>
            <a:ext cx="2791766" cy="2486416"/>
          </a:xfrm>
          <a:prstGeom prst="rect">
            <a:avLst/>
          </a:prstGeom>
        </p:spPr>
      </p:pic>
    </p:spTree>
    <p:extLst>
      <p:ext uri="{BB962C8B-B14F-4D97-AF65-F5344CB8AC3E}">
        <p14:creationId xmlns:p14="http://schemas.microsoft.com/office/powerpoint/2010/main" val="550587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25"/>
            <a:ext cx="2152145" cy="647577"/>
          </a:xfrm>
        </p:spPr>
        <p:txBody>
          <a:bodyPr>
            <a:noAutofit/>
          </a:bodyPr>
          <a:lstStyle/>
          <a:p>
            <a:r>
              <a:rPr lang="en-GB" sz="2800" b="1">
                <a:solidFill>
                  <a:schemeClr val="bg1"/>
                </a:solidFill>
              </a:rPr>
              <a:t>Vokabeln</a:t>
            </a:r>
            <a:br>
              <a:rPr lang="en-GB" sz="2800" b="1">
                <a:solidFill>
                  <a:schemeClr val="bg1"/>
                </a:solidFill>
              </a:rPr>
            </a:br>
            <a:endParaRPr lang="en-GB" sz="2800"/>
          </a:p>
        </p:txBody>
      </p:sp>
      <p:sp>
        <p:nvSpPr>
          <p:cNvPr id="4"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05181" y="247046"/>
            <a:ext cx="2152145"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ADDEE254-D6E3-47C2-BC5A-DF7DB72AB54D}"/>
              </a:ext>
            </a:extLst>
          </p:cNvPr>
          <p:cNvGraphicFramePr>
            <a:graphicFrameLocks noGrp="1"/>
          </p:cNvGraphicFramePr>
          <p:nvPr>
            <p:extLst>
              <p:ext uri="{D42A27DB-BD31-4B8C-83A1-F6EECF244321}">
                <p14:modId xmlns:p14="http://schemas.microsoft.com/office/powerpoint/2010/main" val="2195875008"/>
              </p:ext>
            </p:extLst>
          </p:nvPr>
        </p:nvGraphicFramePr>
        <p:xfrm>
          <a:off x="3107804" y="735995"/>
          <a:ext cx="5517818" cy="4951913"/>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Word</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English meaning</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tanzen</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dance, dancing</a:t>
                      </a:r>
                    </a:p>
                  </a:txBody>
                  <a:tcPr marL="68580" marR="68580" marT="0" marB="0" anchor="ctr">
                    <a:solidFill>
                      <a:schemeClr val="bg2"/>
                    </a:solidFill>
                  </a:tcP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gehen</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go,</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going</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hören</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listen/hear</a:t>
                      </a:r>
                    </a:p>
                  </a:txBody>
                  <a:tcPr marL="68580" marR="68580" marT="0" marB="0" anchor="ctr">
                    <a:solidFill>
                      <a:schemeClr val="bg2"/>
                    </a:solidFill>
                  </a:tcP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jeden</a:t>
                      </a: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Tag</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every day</a:t>
                      </a:r>
                    </a:p>
                  </a:txBody>
                  <a:tcPr marL="68580" marR="68580" marT="0" marB="0" anchor="ctr">
                    <a:solidFill>
                      <a:schemeClr val="bg2"/>
                    </a:solidFill>
                  </a:tcP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einmal</a:t>
                      </a: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die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Woche</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once a week</a:t>
                      </a:r>
                    </a:p>
                  </a:txBody>
                  <a:tcPr marL="68580" marR="68580" marT="0" marB="0" anchor="ctr">
                    <a:solidFill>
                      <a:schemeClr val="bg2"/>
                    </a:solidFill>
                  </a:tcP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6</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nie</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never</a:t>
                      </a:r>
                    </a:p>
                  </a:txBody>
                  <a:tcPr marL="68580" marR="68580" marT="0" marB="0" anchor="ctr">
                    <a:solidFill>
                      <a:schemeClr val="bg2"/>
                    </a:solidFill>
                  </a:tcP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7</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kaum</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seldom</a:t>
                      </a:r>
                    </a:p>
                  </a:txBody>
                  <a:tcPr marL="68580" marR="68580" marT="0" marB="0" anchor="ctr">
                    <a:solidFill>
                      <a:schemeClr val="bg2"/>
                    </a:solidFill>
                  </a:tcP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8</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manchmal</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sometimes</a:t>
                      </a:r>
                    </a:p>
                  </a:txBody>
                  <a:tcPr marL="68580" marR="68580" marT="0" marB="0" anchor="ctr">
                    <a:solidFill>
                      <a:schemeClr val="bg2"/>
                    </a:solidFill>
                  </a:tcP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9</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sehr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very </a:t>
                      </a:r>
                    </a:p>
                  </a:txBody>
                  <a:tcPr marL="68580" marR="68580" marT="0" marB="0" anchor="ctr">
                    <a:solidFill>
                      <a:schemeClr val="bg2"/>
                    </a:solidFill>
                  </a:tcP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10</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often</a:t>
                      </a:r>
                    </a:p>
                  </a:txBody>
                  <a:tcPr marL="68580" marR="68580" marT="0" marB="0" anchor="ctr">
                    <a:solidFill>
                      <a:schemeClr val="bg2"/>
                    </a:solidFill>
                  </a:tcPr>
                </a:tc>
                <a:extLst>
                  <a:ext uri="{0D108BD9-81ED-4DB2-BD59-A6C34878D82A}">
                    <a16:rowId xmlns:a16="http://schemas.microsoft.com/office/drawing/2014/main" val="10010"/>
                  </a:ext>
                </a:extLst>
              </a:tr>
            </a:tbl>
          </a:graphicData>
        </a:graphic>
      </p:graphicFrame>
      <p:grpSp>
        <p:nvGrpSpPr>
          <p:cNvPr id="7" name="Group 6">
            <a:extLst>
              <a:ext uri="{FF2B5EF4-FFF2-40B4-BE49-F238E27FC236}">
                <a16:creationId xmlns:a16="http://schemas.microsoft.com/office/drawing/2014/main" id="{76D1FB58-A5B7-485D-9861-F4AE64C536A4}"/>
              </a:ext>
            </a:extLst>
          </p:cNvPr>
          <p:cNvGrpSpPr/>
          <p:nvPr/>
        </p:nvGrpSpPr>
        <p:grpSpPr>
          <a:xfrm>
            <a:off x="3694334" y="1199944"/>
            <a:ext cx="2105123" cy="4452693"/>
            <a:chOff x="2535860" y="1771969"/>
            <a:chExt cx="2105123" cy="4452693"/>
          </a:xfrm>
          <a:solidFill>
            <a:schemeClr val="bg2"/>
          </a:solidFill>
        </p:grpSpPr>
        <p:sp>
          <p:nvSpPr>
            <p:cNvPr id="8" name="Rectangle 7">
              <a:extLst>
                <a:ext uri="{FF2B5EF4-FFF2-40B4-BE49-F238E27FC236}">
                  <a16:creationId xmlns:a16="http://schemas.microsoft.com/office/drawing/2014/main" id="{EFFEFA42-6DAA-4193-9191-6A3ABDA75330}"/>
                </a:ext>
              </a:extLst>
            </p:cNvPr>
            <p:cNvSpPr/>
            <p:nvPr/>
          </p:nvSpPr>
          <p:spPr>
            <a:xfrm>
              <a:off x="2606199" y="1771969"/>
              <a:ext cx="2006647"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1218282-24ED-4410-B12B-0000BB2D5156}"/>
                </a:ext>
              </a:extLst>
            </p:cNvPr>
            <p:cNvSpPr/>
            <p:nvPr/>
          </p:nvSpPr>
          <p:spPr>
            <a:xfrm>
              <a:off x="2592132" y="2208507"/>
              <a:ext cx="2006647"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AF8DFCC7-6DD4-480A-8A60-14C69E7C06EC}"/>
                </a:ext>
              </a:extLst>
            </p:cNvPr>
            <p:cNvSpPr/>
            <p:nvPr/>
          </p:nvSpPr>
          <p:spPr>
            <a:xfrm>
              <a:off x="2592132" y="2626786"/>
              <a:ext cx="2006647"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68FB4E7-37D6-4834-ADE7-52DEC11F8ADB}"/>
                </a:ext>
              </a:extLst>
            </p:cNvPr>
            <p:cNvSpPr/>
            <p:nvPr/>
          </p:nvSpPr>
          <p:spPr>
            <a:xfrm>
              <a:off x="2535860" y="3100580"/>
              <a:ext cx="2006647"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7BA3BFCE-C3EB-47C4-AB18-81237A4DC51E}"/>
                </a:ext>
              </a:extLst>
            </p:cNvPr>
            <p:cNvSpPr/>
            <p:nvPr/>
          </p:nvSpPr>
          <p:spPr>
            <a:xfrm>
              <a:off x="2592132" y="3531124"/>
              <a:ext cx="2006647" cy="5435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018A63C6-3736-4B23-9EF4-F7A0B766B4FE}"/>
                </a:ext>
              </a:extLst>
            </p:cNvPr>
            <p:cNvSpPr/>
            <p:nvPr/>
          </p:nvSpPr>
          <p:spPr>
            <a:xfrm>
              <a:off x="2634336" y="4156525"/>
              <a:ext cx="2006647"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5390B840-4650-4EC0-9871-880EB28506BB}"/>
                </a:ext>
              </a:extLst>
            </p:cNvPr>
            <p:cNvSpPr/>
            <p:nvPr/>
          </p:nvSpPr>
          <p:spPr>
            <a:xfrm>
              <a:off x="2606200" y="4568120"/>
              <a:ext cx="2006647"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B5E4767-C0C2-4325-8B7B-592B7D685129}"/>
                </a:ext>
              </a:extLst>
            </p:cNvPr>
            <p:cNvSpPr/>
            <p:nvPr/>
          </p:nvSpPr>
          <p:spPr>
            <a:xfrm>
              <a:off x="2634335" y="4988609"/>
              <a:ext cx="2006647"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45072441-D62C-4DE2-B536-C16D14ED58DD}"/>
                </a:ext>
              </a:extLst>
            </p:cNvPr>
            <p:cNvSpPr/>
            <p:nvPr/>
          </p:nvSpPr>
          <p:spPr>
            <a:xfrm>
              <a:off x="2634336" y="5434257"/>
              <a:ext cx="2006647"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E65C5F17-AAC2-4D71-B8A3-759DD79F35C3}"/>
                </a:ext>
              </a:extLst>
            </p:cNvPr>
            <p:cNvSpPr/>
            <p:nvPr/>
          </p:nvSpPr>
          <p:spPr>
            <a:xfrm>
              <a:off x="2592131" y="5893174"/>
              <a:ext cx="2006647"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8" name="Group 17">
            <a:extLst>
              <a:ext uri="{FF2B5EF4-FFF2-40B4-BE49-F238E27FC236}">
                <a16:creationId xmlns:a16="http://schemas.microsoft.com/office/drawing/2014/main" id="{DF68955C-C51A-4869-AB88-02FB294C8E60}"/>
              </a:ext>
            </a:extLst>
          </p:cNvPr>
          <p:cNvGrpSpPr/>
          <p:nvPr/>
        </p:nvGrpSpPr>
        <p:grpSpPr>
          <a:xfrm>
            <a:off x="6066036" y="1221495"/>
            <a:ext cx="2379502" cy="4452693"/>
            <a:chOff x="2634335" y="1673493"/>
            <a:chExt cx="2006648" cy="4452693"/>
          </a:xfrm>
          <a:solidFill>
            <a:schemeClr val="bg2"/>
          </a:solidFill>
        </p:grpSpPr>
        <p:sp>
          <p:nvSpPr>
            <p:cNvPr id="19" name="Rectangle 18">
              <a:extLst>
                <a:ext uri="{FF2B5EF4-FFF2-40B4-BE49-F238E27FC236}">
                  <a16:creationId xmlns:a16="http://schemas.microsoft.com/office/drawing/2014/main" id="{B678E13B-2510-406D-AC5A-8AF6EED2A639}"/>
                </a:ext>
              </a:extLst>
            </p:cNvPr>
            <p:cNvSpPr/>
            <p:nvPr/>
          </p:nvSpPr>
          <p:spPr>
            <a:xfrm>
              <a:off x="2634335" y="1673493"/>
              <a:ext cx="2006647"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D985B429-154D-4196-816A-BB0D94285E46}"/>
                </a:ext>
              </a:extLst>
            </p:cNvPr>
            <p:cNvSpPr/>
            <p:nvPr/>
          </p:nvSpPr>
          <p:spPr>
            <a:xfrm>
              <a:off x="2634336" y="2110033"/>
              <a:ext cx="2006647"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3F6F819-247F-4F11-95D7-03F5088FA9E6}"/>
                </a:ext>
              </a:extLst>
            </p:cNvPr>
            <p:cNvSpPr/>
            <p:nvPr/>
          </p:nvSpPr>
          <p:spPr>
            <a:xfrm>
              <a:off x="2634336" y="2542378"/>
              <a:ext cx="2006647"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276EA14D-322A-4745-92E9-215FE22E309E}"/>
                </a:ext>
              </a:extLst>
            </p:cNvPr>
            <p:cNvSpPr/>
            <p:nvPr/>
          </p:nvSpPr>
          <p:spPr>
            <a:xfrm>
              <a:off x="2634336" y="2989578"/>
              <a:ext cx="2006647"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01857084-2E8E-4065-AABF-3D7CECD0411E}"/>
                </a:ext>
              </a:extLst>
            </p:cNvPr>
            <p:cNvSpPr/>
            <p:nvPr/>
          </p:nvSpPr>
          <p:spPr>
            <a:xfrm>
              <a:off x="2634336" y="3476394"/>
              <a:ext cx="2006647"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A38A3323-959B-4F8A-8D89-BC5E5F0A7CDD}"/>
                </a:ext>
              </a:extLst>
            </p:cNvPr>
            <p:cNvSpPr/>
            <p:nvPr/>
          </p:nvSpPr>
          <p:spPr>
            <a:xfrm>
              <a:off x="2634336" y="4014304"/>
              <a:ext cx="2006647"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0AF6FA26-F6F5-4D1E-AD64-88B1A2405346}"/>
                </a:ext>
              </a:extLst>
            </p:cNvPr>
            <p:cNvSpPr/>
            <p:nvPr/>
          </p:nvSpPr>
          <p:spPr>
            <a:xfrm>
              <a:off x="2634336" y="4439966"/>
              <a:ext cx="2006647"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9EE3E06A-56F3-41A0-8444-4D36081DEC51}"/>
                </a:ext>
              </a:extLst>
            </p:cNvPr>
            <p:cNvSpPr/>
            <p:nvPr/>
          </p:nvSpPr>
          <p:spPr>
            <a:xfrm>
              <a:off x="2634335" y="4888592"/>
              <a:ext cx="2006647"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CE97DB93-6FC2-4207-B0F0-00D0A83DFDE1}"/>
                </a:ext>
              </a:extLst>
            </p:cNvPr>
            <p:cNvSpPr/>
            <p:nvPr/>
          </p:nvSpPr>
          <p:spPr>
            <a:xfrm>
              <a:off x="2634336" y="5320171"/>
              <a:ext cx="2006647"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5D9979E4-B85B-4C1C-9F0B-AD37F569229A}"/>
                </a:ext>
              </a:extLst>
            </p:cNvPr>
            <p:cNvSpPr/>
            <p:nvPr/>
          </p:nvSpPr>
          <p:spPr>
            <a:xfrm>
              <a:off x="2634335" y="5794698"/>
              <a:ext cx="2006647"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42792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269521" cy="647577"/>
          </a:xfrm>
        </p:spPr>
        <p:txBody>
          <a:bodyPr>
            <a:noAutofit/>
          </a:bodyPr>
          <a:lstStyle/>
          <a:p>
            <a:r>
              <a:rPr lang="en-GB" sz="2800" b="1">
                <a:solidFill>
                  <a:schemeClr val="bg1"/>
                </a:solidFill>
              </a:rPr>
              <a:t>Vokabeln</a:t>
            </a:r>
            <a:br>
              <a:rPr lang="en-GB" sz="2800" b="1">
                <a:solidFill>
                  <a:schemeClr val="bg1"/>
                </a:solidFill>
              </a:rPr>
            </a:br>
            <a:endParaRPr lang="en-GB" sz="2800"/>
          </a:p>
        </p:txBody>
      </p:sp>
      <p:cxnSp>
        <p:nvCxnSpPr>
          <p:cNvPr id="4" name="Straight Connector 3"/>
          <p:cNvCxnSpPr/>
          <p:nvPr/>
        </p:nvCxnSpPr>
        <p:spPr>
          <a:xfrm>
            <a:off x="120301" y="558660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10627"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41638"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7500"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36926"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51326" y="558660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65726"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42548" y="5586608"/>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87419"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305783"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127287"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747152" y="4949394"/>
            <a:ext cx="617951" cy="769441"/>
          </a:xfrm>
          <a:prstGeom prst="rect">
            <a:avLst/>
          </a:prstGeom>
          <a:noFill/>
        </p:spPr>
        <p:txBody>
          <a:bodyPr wrap="square" rtlCol="0">
            <a:spAutoFit/>
          </a:bodyPr>
          <a:lstStyle/>
          <a:p>
            <a:r>
              <a:rPr lang="en-GB" sz="4400" b="1" dirty="0">
                <a:latin typeface="Century Gothic" panose="020B0502020202020204" pitchFamily="34" charset="0"/>
              </a:rPr>
              <a:t>?</a:t>
            </a:r>
          </a:p>
        </p:txBody>
      </p:sp>
      <p:sp>
        <p:nvSpPr>
          <p:cNvPr id="16" name="TextBox 15"/>
          <p:cNvSpPr txBox="1"/>
          <p:nvPr/>
        </p:nvSpPr>
        <p:spPr>
          <a:xfrm>
            <a:off x="933976" y="1599301"/>
            <a:ext cx="2507293" cy="523220"/>
          </a:xfrm>
          <a:prstGeom prst="rect">
            <a:avLst/>
          </a:prstGeom>
          <a:noFill/>
        </p:spPr>
        <p:txBody>
          <a:bodyPr wrap="square" rtlCol="0">
            <a:spAutoFit/>
          </a:bodyPr>
          <a:lstStyle/>
          <a:p>
            <a:r>
              <a:rPr lang="en-GB" sz="2800" dirty="0">
                <a:latin typeface="Century Gothic" panose="020B0502020202020204" pitchFamily="34" charset="0"/>
              </a:rPr>
              <a:t>die __ </a:t>
            </a:r>
            <a:r>
              <a:rPr lang="en-GB" sz="2800" dirty="0" err="1">
                <a:latin typeface="Century Gothic" panose="020B0502020202020204" pitchFamily="34" charset="0"/>
              </a:rPr>
              <a:t>lasche</a:t>
            </a:r>
            <a:endParaRPr lang="en-GB" sz="2800" dirty="0">
              <a:latin typeface="Century Gothic" panose="020B0502020202020204" pitchFamily="34" charset="0"/>
            </a:endParaRPr>
          </a:p>
        </p:txBody>
      </p:sp>
      <p:sp>
        <p:nvSpPr>
          <p:cNvPr id="17" name="TextBox 16"/>
          <p:cNvSpPr txBox="1"/>
          <p:nvPr/>
        </p:nvSpPr>
        <p:spPr>
          <a:xfrm>
            <a:off x="924581" y="2187601"/>
            <a:ext cx="2507293" cy="523220"/>
          </a:xfrm>
          <a:prstGeom prst="rect">
            <a:avLst/>
          </a:prstGeom>
          <a:noFill/>
        </p:spPr>
        <p:txBody>
          <a:bodyPr wrap="square" rtlCol="0">
            <a:spAutoFit/>
          </a:bodyPr>
          <a:lstStyle/>
          <a:p>
            <a:r>
              <a:rPr lang="en-GB" sz="2800" dirty="0" err="1">
                <a:latin typeface="Century Gothic" panose="020B0502020202020204" pitchFamily="34" charset="0"/>
              </a:rPr>
              <a:t>hie</a:t>
            </a:r>
            <a:r>
              <a:rPr lang="en-GB" sz="2800" dirty="0">
                <a:latin typeface="Century Gothic" panose="020B0502020202020204" pitchFamily="34" charset="0"/>
              </a:rPr>
              <a:t>__</a:t>
            </a:r>
          </a:p>
        </p:txBody>
      </p:sp>
      <p:sp>
        <p:nvSpPr>
          <p:cNvPr id="18" name="TextBox 17"/>
          <p:cNvSpPr txBox="1"/>
          <p:nvPr/>
        </p:nvSpPr>
        <p:spPr>
          <a:xfrm>
            <a:off x="933977" y="2775901"/>
            <a:ext cx="2507293" cy="523220"/>
          </a:xfrm>
          <a:prstGeom prst="rect">
            <a:avLst/>
          </a:prstGeom>
          <a:noFill/>
        </p:spPr>
        <p:txBody>
          <a:bodyPr wrap="square" rtlCol="0">
            <a:spAutoFit/>
          </a:bodyPr>
          <a:lstStyle/>
          <a:p>
            <a:r>
              <a:rPr lang="en-GB" sz="2800" dirty="0">
                <a:latin typeface="Century Gothic" panose="020B0502020202020204" pitchFamily="34" charset="0"/>
              </a:rPr>
              <a:t>die T__</a:t>
            </a:r>
            <a:r>
              <a:rPr lang="en-GB" sz="2800" dirty="0" err="1">
                <a:latin typeface="Century Gothic" panose="020B0502020202020204" pitchFamily="34" charset="0"/>
              </a:rPr>
              <a:t>fel</a:t>
            </a:r>
            <a:endParaRPr lang="en-GB" sz="2800" dirty="0">
              <a:latin typeface="Century Gothic" panose="020B0502020202020204" pitchFamily="34" charset="0"/>
            </a:endParaRPr>
          </a:p>
        </p:txBody>
      </p:sp>
      <p:sp>
        <p:nvSpPr>
          <p:cNvPr id="19" name="TextBox 18"/>
          <p:cNvSpPr txBox="1"/>
          <p:nvPr/>
        </p:nvSpPr>
        <p:spPr>
          <a:xfrm>
            <a:off x="5186231" y="3518003"/>
            <a:ext cx="2507293" cy="523220"/>
          </a:xfrm>
          <a:prstGeom prst="rect">
            <a:avLst/>
          </a:prstGeom>
          <a:noFill/>
        </p:spPr>
        <p:txBody>
          <a:bodyPr wrap="square" rtlCol="0">
            <a:spAutoFit/>
          </a:bodyPr>
          <a:lstStyle/>
          <a:p>
            <a:r>
              <a:rPr lang="en-GB" sz="2800" dirty="0" err="1">
                <a:latin typeface="Century Gothic" panose="020B0502020202020204" pitchFamily="34" charset="0"/>
              </a:rPr>
              <a:t>leide</a:t>
            </a:r>
            <a:r>
              <a:rPr lang="en-GB" sz="2800" dirty="0">
                <a:latin typeface="Century Gothic" panose="020B0502020202020204" pitchFamily="34" charset="0"/>
              </a:rPr>
              <a:t>__</a:t>
            </a:r>
          </a:p>
        </p:txBody>
      </p:sp>
      <p:sp>
        <p:nvSpPr>
          <p:cNvPr id="20" name="TextBox 19"/>
          <p:cNvSpPr txBox="1"/>
          <p:nvPr/>
        </p:nvSpPr>
        <p:spPr>
          <a:xfrm>
            <a:off x="9178715" y="1576454"/>
            <a:ext cx="2507293" cy="523220"/>
          </a:xfrm>
          <a:prstGeom prst="rect">
            <a:avLst/>
          </a:prstGeom>
          <a:noFill/>
        </p:spPr>
        <p:txBody>
          <a:bodyPr wrap="square" rtlCol="0">
            <a:spAutoFit/>
          </a:bodyPr>
          <a:lstStyle/>
          <a:p>
            <a:r>
              <a:rPr lang="en-GB" sz="2800" dirty="0">
                <a:latin typeface="Century Gothic" panose="020B0502020202020204" pitchFamily="34" charset="0"/>
              </a:rPr>
              <a:t>der </a:t>
            </a:r>
            <a:r>
              <a:rPr lang="en-GB" sz="2800" dirty="0" err="1">
                <a:latin typeface="Century Gothic" panose="020B0502020202020204" pitchFamily="34" charset="0"/>
              </a:rPr>
              <a:t>Ti</a:t>
            </a:r>
            <a:r>
              <a:rPr lang="en-GB" sz="2800" dirty="0">
                <a:latin typeface="Century Gothic" panose="020B0502020202020204" pitchFamily="34" charset="0"/>
              </a:rPr>
              <a:t>__</a:t>
            </a:r>
            <a:r>
              <a:rPr lang="en-GB" sz="2800" dirty="0" err="1">
                <a:latin typeface="Century Gothic" panose="020B0502020202020204" pitchFamily="34" charset="0"/>
              </a:rPr>
              <a:t>ch</a:t>
            </a:r>
            <a:endParaRPr lang="en-GB" sz="2800" dirty="0">
              <a:latin typeface="Century Gothic" panose="020B0502020202020204" pitchFamily="34" charset="0"/>
            </a:endParaRPr>
          </a:p>
        </p:txBody>
      </p:sp>
      <p:sp>
        <p:nvSpPr>
          <p:cNvPr id="21" name="TextBox 20"/>
          <p:cNvSpPr txBox="1"/>
          <p:nvPr/>
        </p:nvSpPr>
        <p:spPr>
          <a:xfrm>
            <a:off x="9174890" y="2234971"/>
            <a:ext cx="2756781" cy="523220"/>
          </a:xfrm>
          <a:prstGeom prst="rect">
            <a:avLst/>
          </a:prstGeom>
          <a:noFill/>
        </p:spPr>
        <p:txBody>
          <a:bodyPr wrap="square" rtlCol="0">
            <a:spAutoFit/>
          </a:bodyPr>
          <a:lstStyle/>
          <a:p>
            <a:r>
              <a:rPr lang="en-GB" sz="2800" dirty="0">
                <a:latin typeface="Century Gothic" panose="020B0502020202020204" pitchFamily="34" charset="0"/>
              </a:rPr>
              <a:t>der, die, </a:t>
            </a:r>
            <a:r>
              <a:rPr lang="en-GB" sz="2800" dirty="0" err="1">
                <a:latin typeface="Century Gothic" panose="020B0502020202020204" pitchFamily="34" charset="0"/>
              </a:rPr>
              <a:t>d__s</a:t>
            </a:r>
            <a:endParaRPr lang="en-GB" sz="2800" dirty="0">
              <a:latin typeface="Century Gothic" panose="020B0502020202020204" pitchFamily="34" charset="0"/>
            </a:endParaRPr>
          </a:p>
        </p:txBody>
      </p:sp>
      <p:sp>
        <p:nvSpPr>
          <p:cNvPr id="22" name="TextBox 21"/>
          <p:cNvSpPr txBox="1"/>
          <p:nvPr/>
        </p:nvSpPr>
        <p:spPr>
          <a:xfrm>
            <a:off x="943375" y="3364201"/>
            <a:ext cx="3766447" cy="523220"/>
          </a:xfrm>
          <a:prstGeom prst="rect">
            <a:avLst/>
          </a:prstGeom>
          <a:noFill/>
        </p:spPr>
        <p:txBody>
          <a:bodyPr wrap="square" rtlCol="0">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Sän</a:t>
            </a:r>
            <a:r>
              <a:rPr lang="en-GB" sz="2800" dirty="0">
                <a:latin typeface="Century Gothic" panose="020B0502020202020204" pitchFamily="34" charset="0"/>
              </a:rPr>
              <a:t>__</a:t>
            </a:r>
            <a:r>
              <a:rPr lang="en-GB" sz="2800" dirty="0" err="1">
                <a:latin typeface="Century Gothic" panose="020B0502020202020204" pitchFamily="34" charset="0"/>
              </a:rPr>
              <a:t>erin</a:t>
            </a:r>
            <a:endParaRPr lang="en-GB" sz="2800" dirty="0">
              <a:latin typeface="Century Gothic" panose="020B0502020202020204" pitchFamily="34" charset="0"/>
            </a:endParaRPr>
          </a:p>
        </p:txBody>
      </p:sp>
      <p:sp>
        <p:nvSpPr>
          <p:cNvPr id="23" name="TextBox 22"/>
          <p:cNvSpPr txBox="1"/>
          <p:nvPr/>
        </p:nvSpPr>
        <p:spPr>
          <a:xfrm>
            <a:off x="5196671" y="1599301"/>
            <a:ext cx="2507293" cy="523220"/>
          </a:xfrm>
          <a:prstGeom prst="rect">
            <a:avLst/>
          </a:prstGeom>
          <a:noFill/>
        </p:spPr>
        <p:txBody>
          <a:bodyPr wrap="square" rtlCol="0">
            <a:spAutoFit/>
          </a:bodyPr>
          <a:lstStyle/>
          <a:p>
            <a:r>
              <a:rPr lang="en-GB" sz="2800" dirty="0">
                <a:latin typeface="Century Gothic" panose="020B0502020202020204" pitchFamily="34" charset="0"/>
              </a:rPr>
              <a:t>w__ ?</a:t>
            </a:r>
          </a:p>
        </p:txBody>
      </p:sp>
      <p:sp>
        <p:nvSpPr>
          <p:cNvPr id="24" name="TextBox 23"/>
          <p:cNvSpPr txBox="1"/>
          <p:nvPr/>
        </p:nvSpPr>
        <p:spPr>
          <a:xfrm>
            <a:off x="5158813" y="2238868"/>
            <a:ext cx="3652574" cy="523220"/>
          </a:xfrm>
          <a:prstGeom prst="rect">
            <a:avLst/>
          </a:prstGeom>
          <a:noFill/>
        </p:spPr>
        <p:txBody>
          <a:bodyPr wrap="square" rtlCol="0">
            <a:spAutoFit/>
          </a:bodyPr>
          <a:lstStyle/>
          <a:p>
            <a:r>
              <a:rPr lang="en-GB" sz="2800" dirty="0">
                <a:latin typeface="Century Gothic" panose="020B0502020202020204" pitchFamily="34" charset="0"/>
              </a:rPr>
              <a:t>die Ban__</a:t>
            </a:r>
          </a:p>
        </p:txBody>
      </p:sp>
      <p:sp>
        <p:nvSpPr>
          <p:cNvPr id="25" name="TextBox 24"/>
          <p:cNvSpPr txBox="1"/>
          <p:nvPr/>
        </p:nvSpPr>
        <p:spPr>
          <a:xfrm>
            <a:off x="5196671" y="2878435"/>
            <a:ext cx="2507293" cy="523220"/>
          </a:xfrm>
          <a:prstGeom prst="rect">
            <a:avLst/>
          </a:prstGeom>
          <a:noFill/>
        </p:spPr>
        <p:txBody>
          <a:bodyPr wrap="square" rtlCol="0">
            <a:spAutoFit/>
          </a:bodyPr>
          <a:lstStyle/>
          <a:p>
            <a:r>
              <a:rPr lang="en-GB" sz="2800" dirty="0" err="1">
                <a:latin typeface="Century Gothic" panose="020B0502020202020204" pitchFamily="34" charset="0"/>
              </a:rPr>
              <a:t>s__in</a:t>
            </a:r>
            <a:endParaRPr lang="en-GB" sz="2800" dirty="0">
              <a:latin typeface="Century Gothic" panose="020B0502020202020204" pitchFamily="34" charset="0"/>
            </a:endParaRPr>
          </a:p>
        </p:txBody>
      </p:sp>
      <p:sp>
        <p:nvSpPr>
          <p:cNvPr id="26" name="TextBox 25"/>
          <p:cNvSpPr txBox="1"/>
          <p:nvPr/>
        </p:nvSpPr>
        <p:spPr>
          <a:xfrm>
            <a:off x="936581" y="3952499"/>
            <a:ext cx="2507293" cy="523220"/>
          </a:xfrm>
          <a:prstGeom prst="rect">
            <a:avLst/>
          </a:prstGeom>
          <a:noFill/>
        </p:spPr>
        <p:txBody>
          <a:bodyPr wrap="square" rtlCol="0">
            <a:spAutoFit/>
          </a:bodyPr>
          <a:lstStyle/>
          <a:p>
            <a:r>
              <a:rPr lang="en-GB" sz="2800" dirty="0">
                <a:latin typeface="Century Gothic" panose="020B0502020202020204" pitchFamily="34" charset="0"/>
              </a:rPr>
              <a:t>das F__</a:t>
            </a:r>
            <a:r>
              <a:rPr lang="en-GB" sz="2800" dirty="0" err="1">
                <a:latin typeface="Century Gothic" panose="020B0502020202020204" pitchFamily="34" charset="0"/>
              </a:rPr>
              <a:t>nster</a:t>
            </a:r>
            <a:endParaRPr lang="en-GB" sz="2800" dirty="0">
              <a:latin typeface="Century Gothic" panose="020B0502020202020204" pitchFamily="34" charset="0"/>
            </a:endParaRPr>
          </a:p>
        </p:txBody>
      </p:sp>
      <p:sp>
        <p:nvSpPr>
          <p:cNvPr id="27" name="TextBox 26"/>
          <p:cNvSpPr txBox="1"/>
          <p:nvPr/>
        </p:nvSpPr>
        <p:spPr>
          <a:xfrm>
            <a:off x="1681337" y="1471573"/>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F</a:t>
            </a:r>
          </a:p>
        </p:txBody>
      </p:sp>
      <p:sp>
        <p:nvSpPr>
          <p:cNvPr id="28" name="TextBox 27"/>
          <p:cNvSpPr txBox="1"/>
          <p:nvPr/>
        </p:nvSpPr>
        <p:spPr>
          <a:xfrm>
            <a:off x="320719" y="480960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F</a:t>
            </a:r>
          </a:p>
        </p:txBody>
      </p:sp>
      <p:sp>
        <p:nvSpPr>
          <p:cNvPr id="29" name="TextBox 28"/>
          <p:cNvSpPr txBox="1"/>
          <p:nvPr/>
        </p:nvSpPr>
        <p:spPr>
          <a:xfrm>
            <a:off x="1453020" y="2066449"/>
            <a:ext cx="456634" cy="646331"/>
          </a:xfrm>
          <a:prstGeom prst="rect">
            <a:avLst/>
          </a:prstGeom>
          <a:noFill/>
        </p:spPr>
        <p:txBody>
          <a:bodyPr wrap="square" rtlCol="0">
            <a:spAutoFit/>
          </a:bodyPr>
          <a:lstStyle/>
          <a:p>
            <a:pPr algn="ctr"/>
            <a:r>
              <a:rPr lang="en-GB" sz="3600" b="1" dirty="0">
                <a:latin typeface="Century Gothic" panose="020B0502020202020204" pitchFamily="34" charset="0"/>
              </a:rPr>
              <a:t>r</a:t>
            </a:r>
          </a:p>
        </p:txBody>
      </p:sp>
      <p:sp>
        <p:nvSpPr>
          <p:cNvPr id="30" name="TextBox 29"/>
          <p:cNvSpPr txBox="1"/>
          <p:nvPr/>
        </p:nvSpPr>
        <p:spPr>
          <a:xfrm>
            <a:off x="1185534" y="479550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r</a:t>
            </a:r>
          </a:p>
        </p:txBody>
      </p:sp>
      <p:sp>
        <p:nvSpPr>
          <p:cNvPr id="31" name="TextBox 30"/>
          <p:cNvSpPr txBox="1"/>
          <p:nvPr/>
        </p:nvSpPr>
        <p:spPr>
          <a:xfrm>
            <a:off x="1782598" y="2661325"/>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a</a:t>
            </a:r>
          </a:p>
        </p:txBody>
      </p:sp>
      <p:sp>
        <p:nvSpPr>
          <p:cNvPr id="32" name="TextBox 31"/>
          <p:cNvSpPr txBox="1"/>
          <p:nvPr/>
        </p:nvSpPr>
        <p:spPr>
          <a:xfrm>
            <a:off x="2019561" y="479550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a</a:t>
            </a:r>
          </a:p>
        </p:txBody>
      </p:sp>
      <p:sp>
        <p:nvSpPr>
          <p:cNvPr id="33" name="TextBox 32"/>
          <p:cNvSpPr txBox="1"/>
          <p:nvPr/>
        </p:nvSpPr>
        <p:spPr>
          <a:xfrm>
            <a:off x="2283031" y="3303376"/>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g</a:t>
            </a:r>
          </a:p>
        </p:txBody>
      </p:sp>
      <p:sp>
        <p:nvSpPr>
          <p:cNvPr id="34" name="TextBox 33"/>
          <p:cNvSpPr txBox="1"/>
          <p:nvPr/>
        </p:nvSpPr>
        <p:spPr>
          <a:xfrm>
            <a:off x="2770645" y="479550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g</a:t>
            </a:r>
          </a:p>
        </p:txBody>
      </p:sp>
      <p:sp>
        <p:nvSpPr>
          <p:cNvPr id="35" name="TextBox 34"/>
          <p:cNvSpPr txBox="1"/>
          <p:nvPr/>
        </p:nvSpPr>
        <p:spPr>
          <a:xfrm>
            <a:off x="1909654" y="3864378"/>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e</a:t>
            </a:r>
          </a:p>
        </p:txBody>
      </p:sp>
      <p:sp>
        <p:nvSpPr>
          <p:cNvPr id="36" name="TextBox 35"/>
          <p:cNvSpPr txBox="1"/>
          <p:nvPr/>
        </p:nvSpPr>
        <p:spPr>
          <a:xfrm>
            <a:off x="3615842" y="4812972"/>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e</a:t>
            </a:r>
          </a:p>
        </p:txBody>
      </p:sp>
      <p:sp>
        <p:nvSpPr>
          <p:cNvPr id="37" name="TextBox 36"/>
          <p:cNvSpPr txBox="1"/>
          <p:nvPr/>
        </p:nvSpPr>
        <p:spPr>
          <a:xfrm>
            <a:off x="5573013" y="1476455"/>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o</a:t>
            </a:r>
          </a:p>
        </p:txBody>
      </p:sp>
      <p:sp>
        <p:nvSpPr>
          <p:cNvPr id="38" name="TextBox 37"/>
          <p:cNvSpPr txBox="1"/>
          <p:nvPr/>
        </p:nvSpPr>
        <p:spPr>
          <a:xfrm>
            <a:off x="4925721" y="4795505"/>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o</a:t>
            </a:r>
          </a:p>
        </p:txBody>
      </p:sp>
      <p:sp>
        <p:nvSpPr>
          <p:cNvPr id="39" name="TextBox 38"/>
          <p:cNvSpPr txBox="1"/>
          <p:nvPr/>
        </p:nvSpPr>
        <p:spPr>
          <a:xfrm>
            <a:off x="6552158" y="2144066"/>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d</a:t>
            </a:r>
          </a:p>
        </p:txBody>
      </p:sp>
      <p:sp>
        <p:nvSpPr>
          <p:cNvPr id="40" name="TextBox 39"/>
          <p:cNvSpPr txBox="1"/>
          <p:nvPr/>
        </p:nvSpPr>
        <p:spPr>
          <a:xfrm>
            <a:off x="5799834" y="4810133"/>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d</a:t>
            </a:r>
          </a:p>
        </p:txBody>
      </p:sp>
      <p:sp>
        <p:nvSpPr>
          <p:cNvPr id="41" name="TextBox 40"/>
          <p:cNvSpPr txBox="1"/>
          <p:nvPr/>
        </p:nvSpPr>
        <p:spPr>
          <a:xfrm>
            <a:off x="5410895" y="2760622"/>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e</a:t>
            </a:r>
          </a:p>
        </p:txBody>
      </p:sp>
      <p:sp>
        <p:nvSpPr>
          <p:cNvPr id="42" name="TextBox 41"/>
          <p:cNvSpPr txBox="1"/>
          <p:nvPr/>
        </p:nvSpPr>
        <p:spPr>
          <a:xfrm>
            <a:off x="6692977" y="480960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e</a:t>
            </a:r>
          </a:p>
        </p:txBody>
      </p:sp>
      <p:sp>
        <p:nvSpPr>
          <p:cNvPr id="43" name="TextBox 42"/>
          <p:cNvSpPr txBox="1"/>
          <p:nvPr/>
        </p:nvSpPr>
        <p:spPr>
          <a:xfrm>
            <a:off x="6073017" y="3403760"/>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r</a:t>
            </a:r>
          </a:p>
        </p:txBody>
      </p:sp>
      <p:sp>
        <p:nvSpPr>
          <p:cNvPr id="44" name="TextBox 43"/>
          <p:cNvSpPr txBox="1"/>
          <p:nvPr/>
        </p:nvSpPr>
        <p:spPr>
          <a:xfrm>
            <a:off x="7579596" y="480960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r</a:t>
            </a:r>
          </a:p>
        </p:txBody>
      </p:sp>
      <p:sp>
        <p:nvSpPr>
          <p:cNvPr id="45" name="TextBox 44"/>
          <p:cNvSpPr txBox="1"/>
          <p:nvPr/>
        </p:nvSpPr>
        <p:spPr>
          <a:xfrm>
            <a:off x="10172927" y="1471573"/>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s</a:t>
            </a:r>
          </a:p>
        </p:txBody>
      </p:sp>
      <p:sp>
        <p:nvSpPr>
          <p:cNvPr id="46" name="TextBox 45"/>
          <p:cNvSpPr txBox="1"/>
          <p:nvPr/>
        </p:nvSpPr>
        <p:spPr>
          <a:xfrm>
            <a:off x="8848835" y="481581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S</a:t>
            </a:r>
          </a:p>
        </p:txBody>
      </p:sp>
      <p:sp>
        <p:nvSpPr>
          <p:cNvPr id="47" name="TextBox 46"/>
          <p:cNvSpPr txBox="1"/>
          <p:nvPr/>
        </p:nvSpPr>
        <p:spPr>
          <a:xfrm>
            <a:off x="11018151" y="2141695"/>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a</a:t>
            </a:r>
          </a:p>
        </p:txBody>
      </p:sp>
      <p:sp>
        <p:nvSpPr>
          <p:cNvPr id="48" name="TextBox 47"/>
          <p:cNvSpPr txBox="1"/>
          <p:nvPr/>
        </p:nvSpPr>
        <p:spPr>
          <a:xfrm>
            <a:off x="9663374" y="480960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a</a:t>
            </a:r>
          </a:p>
        </p:txBody>
      </p:sp>
      <p:cxnSp>
        <p:nvCxnSpPr>
          <p:cNvPr id="49" name="Straight Connector 48"/>
          <p:cNvCxnSpPr/>
          <p:nvPr/>
        </p:nvCxnSpPr>
        <p:spPr>
          <a:xfrm>
            <a:off x="3466055" y="5584521"/>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619994" y="5577563"/>
            <a:ext cx="751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174890" y="2893488"/>
            <a:ext cx="2507293" cy="523220"/>
          </a:xfrm>
          <a:prstGeom prst="rect">
            <a:avLst/>
          </a:prstGeom>
          <a:noFill/>
        </p:spPr>
        <p:txBody>
          <a:bodyPr wrap="square" rtlCol="0">
            <a:spAutoFit/>
          </a:bodyPr>
          <a:lstStyle/>
          <a:p>
            <a:r>
              <a:rPr lang="en-GB" sz="2800" dirty="0">
                <a:latin typeface="Century Gothic" panose="020B0502020202020204" pitchFamily="34" charset="0"/>
              </a:rPr>
              <a:t>das </a:t>
            </a:r>
            <a:r>
              <a:rPr lang="en-GB" sz="2800" dirty="0" err="1">
                <a:latin typeface="Century Gothic" panose="020B0502020202020204" pitchFamily="34" charset="0"/>
              </a:rPr>
              <a:t>Hef</a:t>
            </a:r>
            <a:r>
              <a:rPr lang="en-GB" sz="2800" dirty="0">
                <a:latin typeface="Century Gothic" panose="020B0502020202020204" pitchFamily="34" charset="0"/>
              </a:rPr>
              <a:t>__</a:t>
            </a:r>
          </a:p>
        </p:txBody>
      </p:sp>
      <p:sp>
        <p:nvSpPr>
          <p:cNvPr id="52" name="TextBox 51"/>
          <p:cNvSpPr txBox="1"/>
          <p:nvPr/>
        </p:nvSpPr>
        <p:spPr>
          <a:xfrm>
            <a:off x="10527014" y="2794962"/>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t</a:t>
            </a:r>
          </a:p>
        </p:txBody>
      </p:sp>
      <p:sp>
        <p:nvSpPr>
          <p:cNvPr id="53" name="TextBox 52"/>
          <p:cNvSpPr txBox="1"/>
          <p:nvPr/>
        </p:nvSpPr>
        <p:spPr>
          <a:xfrm>
            <a:off x="9172130" y="3552005"/>
            <a:ext cx="2507293" cy="523220"/>
          </a:xfrm>
          <a:prstGeom prst="rect">
            <a:avLst/>
          </a:prstGeom>
          <a:noFill/>
        </p:spPr>
        <p:txBody>
          <a:bodyPr wrap="square" rtlCol="0">
            <a:spAutoFit/>
          </a:bodyPr>
          <a:lstStyle/>
          <a:p>
            <a:r>
              <a:rPr lang="en-GB" sz="2800" dirty="0">
                <a:latin typeface="Century Gothic" panose="020B0502020202020204" pitchFamily="34" charset="0"/>
              </a:rPr>
              <a:t>das __</a:t>
            </a:r>
            <a:r>
              <a:rPr lang="en-GB" sz="2800" dirty="0" err="1">
                <a:latin typeface="Century Gothic" panose="020B0502020202020204" pitchFamily="34" charset="0"/>
              </a:rPr>
              <a:t>immer</a:t>
            </a:r>
            <a:endParaRPr lang="en-GB" sz="2800" dirty="0">
              <a:latin typeface="Century Gothic" panose="020B0502020202020204" pitchFamily="34" charset="0"/>
            </a:endParaRPr>
          </a:p>
        </p:txBody>
      </p:sp>
      <p:sp>
        <p:nvSpPr>
          <p:cNvPr id="54" name="TextBox 53"/>
          <p:cNvSpPr txBox="1"/>
          <p:nvPr/>
        </p:nvSpPr>
        <p:spPr>
          <a:xfrm>
            <a:off x="9926879" y="3434600"/>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Z</a:t>
            </a:r>
          </a:p>
        </p:txBody>
      </p:sp>
      <p:sp>
        <p:nvSpPr>
          <p:cNvPr id="55" name="TextBox 54"/>
          <p:cNvSpPr txBox="1"/>
          <p:nvPr/>
        </p:nvSpPr>
        <p:spPr>
          <a:xfrm>
            <a:off x="10494995" y="480960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t</a:t>
            </a:r>
          </a:p>
        </p:txBody>
      </p:sp>
      <p:sp>
        <p:nvSpPr>
          <p:cNvPr id="56" name="TextBox 55"/>
          <p:cNvSpPr txBox="1"/>
          <p:nvPr/>
        </p:nvSpPr>
        <p:spPr>
          <a:xfrm>
            <a:off x="11325772" y="4809600"/>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z</a:t>
            </a:r>
          </a:p>
        </p:txBody>
      </p:sp>
      <p:sp>
        <p:nvSpPr>
          <p:cNvPr id="58" name="Title 3">
            <a:extLst>
              <a:ext uri="{FF2B5EF4-FFF2-40B4-BE49-F238E27FC236}">
                <a16:creationId xmlns:a16="http://schemas.microsoft.com/office/drawing/2014/main" id="{7BDC1FD7-616D-45F7-9886-47FA05A680B3}"/>
              </a:ext>
            </a:extLst>
          </p:cNvPr>
          <p:cNvSpPr txBox="1">
            <a:spLocks/>
          </p:cNvSpPr>
          <p:nvPr/>
        </p:nvSpPr>
        <p:spPr>
          <a:xfrm>
            <a:off x="0" y="3138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Tree>
    <p:extLst>
      <p:ext uri="{BB962C8B-B14F-4D97-AF65-F5344CB8AC3E}">
        <p14:creationId xmlns:p14="http://schemas.microsoft.com/office/powerpoint/2010/main" val="230222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500"/>
                                        <p:tgtEl>
                                          <p:spTgt spid="5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2" grpId="0"/>
      <p:bldP spid="54" grpId="0"/>
      <p:bldP spid="55" grpId="0"/>
      <p:bldP spid="5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a:solidFill>
                  <a:schemeClr val="tx1"/>
                </a:solidFill>
              </a:rPr>
              <a:t>Frage oder Satz?</a:t>
            </a:r>
            <a:br>
              <a:rPr lang="en-GB" sz="2800" b="1">
                <a:solidFill>
                  <a:schemeClr val="tx1"/>
                </a:solidFill>
              </a:rPr>
            </a:br>
            <a:endParaRPr lang="en-GB" sz="2800">
              <a:solidFill>
                <a:schemeClr val="tx1"/>
              </a:solidFill>
            </a:endParaRPr>
          </a:p>
        </p:txBody>
      </p:sp>
      <p:sp>
        <p:nvSpPr>
          <p:cNvPr id="24" name="TextBox 23">
            <a:extLst>
              <a:ext uri="{FF2B5EF4-FFF2-40B4-BE49-F238E27FC236}">
                <a16:creationId xmlns:a16="http://schemas.microsoft.com/office/drawing/2014/main" id="{7837C97D-F6F6-427A-A2FC-CE5CB72C1511}"/>
              </a:ext>
            </a:extLst>
          </p:cNvPr>
          <p:cNvSpPr txBox="1"/>
          <p:nvPr/>
        </p:nvSpPr>
        <p:spPr>
          <a:xfrm>
            <a:off x="236062" y="1820637"/>
            <a:ext cx="11719875" cy="535788"/>
          </a:xfrm>
          <a:prstGeom prst="rect">
            <a:avLst/>
          </a:prstGeom>
          <a:noFill/>
        </p:spPr>
        <p:txBody>
          <a:bodyPr wrap="square" rtlCol="0">
            <a:spAutoFit/>
          </a:bodyPr>
          <a:lstStyle/>
          <a:p>
            <a:pPr>
              <a:lnSpc>
                <a:spcPct val="150000"/>
              </a:lnSpc>
            </a:pPr>
            <a:r>
              <a:rPr lang="en-US" sz="2200" dirty="0">
                <a:latin typeface="Century Gothic" panose="020B0502020202020204" pitchFamily="34" charset="0"/>
                <a:ea typeface="SimSun" panose="02010600030101010101" pitchFamily="2" charset="-122"/>
                <a:cs typeface="Times New Roman" panose="02020603050405020304" pitchFamily="18" charset="0"/>
              </a:rPr>
              <a:t>As you know, </a:t>
            </a:r>
            <a:r>
              <a:rPr lang="en-US" sz="2200" b="1" dirty="0">
                <a:latin typeface="Century Gothic" panose="020B0502020202020204" pitchFamily="34" charset="0"/>
                <a:ea typeface="SimSun" panose="02010600030101010101" pitchFamily="2" charset="-122"/>
                <a:cs typeface="Times New Roman" panose="02020603050405020304" pitchFamily="18" charset="0"/>
              </a:rPr>
              <a:t>closed</a:t>
            </a:r>
            <a:r>
              <a:rPr lang="en-US" sz="2200" dirty="0">
                <a:latin typeface="Century Gothic" panose="020B0502020202020204" pitchFamily="34" charset="0"/>
                <a:ea typeface="SimSun" panose="02010600030101010101" pitchFamily="2" charset="-122"/>
                <a:cs typeface="Times New Roman" panose="02020603050405020304" pitchFamily="18" charset="0"/>
              </a:rPr>
              <a:t> questions are formed by swapping the </a:t>
            </a:r>
            <a:r>
              <a:rPr lang="en-US" sz="2200" b="1" dirty="0">
                <a:latin typeface="Century Gothic" panose="020B0502020202020204" pitchFamily="34" charset="0"/>
                <a:ea typeface="SimSun" panose="02010600030101010101" pitchFamily="2" charset="-122"/>
                <a:cs typeface="Times New Roman" panose="02020603050405020304" pitchFamily="18" charset="0"/>
              </a:rPr>
              <a:t>verb</a:t>
            </a:r>
            <a:r>
              <a:rPr lang="en-US" sz="2200" dirty="0">
                <a:latin typeface="Century Gothic" panose="020B0502020202020204" pitchFamily="34" charset="0"/>
                <a:ea typeface="SimSun" panose="02010600030101010101" pitchFamily="2" charset="-122"/>
                <a:cs typeface="Times New Roman" panose="02020603050405020304" pitchFamily="18" charset="0"/>
              </a:rPr>
              <a:t> and </a:t>
            </a:r>
            <a:r>
              <a:rPr lang="en-US" sz="2200" b="1" dirty="0">
                <a:latin typeface="Century Gothic" panose="020B0502020202020204" pitchFamily="34" charset="0"/>
                <a:ea typeface="SimSun" panose="02010600030101010101" pitchFamily="2" charset="-122"/>
                <a:cs typeface="Times New Roman" panose="02020603050405020304" pitchFamily="18" charset="0"/>
              </a:rPr>
              <a:t>subject</a:t>
            </a:r>
            <a:r>
              <a:rPr lang="en-US" sz="2200" dirty="0">
                <a:latin typeface="Century Gothic" panose="020B0502020202020204" pitchFamily="34" charset="0"/>
                <a:ea typeface="SimSun" panose="02010600030101010101" pitchFamily="2" charset="-122"/>
                <a:cs typeface="Times New Roman" panose="02020603050405020304" pitchFamily="18" charset="0"/>
              </a:rPr>
              <a:t>:</a:t>
            </a:r>
          </a:p>
        </p:txBody>
      </p:sp>
      <p:sp>
        <p:nvSpPr>
          <p:cNvPr id="26"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7" name="TextBox 26">
            <a:extLst>
              <a:ext uri="{FF2B5EF4-FFF2-40B4-BE49-F238E27FC236}">
                <a16:creationId xmlns:a16="http://schemas.microsoft.com/office/drawing/2014/main" id="{7097DF9C-A7D9-8640-9AEB-3360D65533A2}"/>
              </a:ext>
            </a:extLst>
          </p:cNvPr>
          <p:cNvSpPr txBox="1"/>
          <p:nvPr/>
        </p:nvSpPr>
        <p:spPr>
          <a:xfrm>
            <a:off x="236243" y="1346837"/>
            <a:ext cx="5593057" cy="430887"/>
          </a:xfrm>
          <a:prstGeom prst="rect">
            <a:avLst/>
          </a:prstGeom>
          <a:noFill/>
        </p:spPr>
        <p:txBody>
          <a:bodyPr wrap="square" rtlCol="0">
            <a:spAutoFit/>
          </a:bodyPr>
          <a:lstStyle/>
          <a:p>
            <a:r>
              <a:rPr lang="en-US" sz="2200" b="1" dirty="0">
                <a:latin typeface="Century Gothic" panose="020B0502020202020204" pitchFamily="34" charset="0"/>
              </a:rPr>
              <a:t>Closed (yes/no) questions</a:t>
            </a:r>
          </a:p>
        </p:txBody>
      </p:sp>
      <p:graphicFrame>
        <p:nvGraphicFramePr>
          <p:cNvPr id="28" name="Table 27">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459837062"/>
              </p:ext>
            </p:extLst>
          </p:nvPr>
        </p:nvGraphicFramePr>
        <p:xfrm>
          <a:off x="2252356" y="4739180"/>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29" name="Table 28">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441465025"/>
              </p:ext>
            </p:extLst>
          </p:nvPr>
        </p:nvGraphicFramePr>
        <p:xfrm>
          <a:off x="2252356" y="4186466"/>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0" name="TextBox 29"/>
          <p:cNvSpPr txBox="1"/>
          <p:nvPr/>
        </p:nvSpPr>
        <p:spPr>
          <a:xfrm>
            <a:off x="359669" y="4130935"/>
            <a:ext cx="1485900" cy="400110"/>
          </a:xfrm>
          <a:prstGeom prst="rect">
            <a:avLst/>
          </a:prstGeom>
          <a:noFill/>
          <a:ln w="38100">
            <a:solidFill>
              <a:schemeClr val="accent4">
                <a:lumMod val="75000"/>
              </a:schemeClr>
            </a:solidFill>
          </a:ln>
        </p:spPr>
        <p:txBody>
          <a:bodyPr wrap="square" rtlCol="0">
            <a:spAutoFit/>
          </a:bodyPr>
          <a:lstStyle/>
          <a:p>
            <a:pPr algn="ctr"/>
            <a:r>
              <a:rPr lang="en-GB" sz="2000" b="1" dirty="0">
                <a:latin typeface="Century Gothic" panose="020B0502020202020204" pitchFamily="34" charset="0"/>
              </a:rPr>
              <a:t>Statement</a:t>
            </a:r>
          </a:p>
        </p:txBody>
      </p:sp>
      <p:sp>
        <p:nvSpPr>
          <p:cNvPr id="31" name="TextBox 30"/>
          <p:cNvSpPr txBox="1"/>
          <p:nvPr/>
        </p:nvSpPr>
        <p:spPr>
          <a:xfrm>
            <a:off x="348736" y="4716672"/>
            <a:ext cx="1473530" cy="400110"/>
          </a:xfrm>
          <a:prstGeom prst="rect">
            <a:avLst/>
          </a:prstGeom>
          <a:noFill/>
          <a:ln w="38100">
            <a:solidFill>
              <a:schemeClr val="accent4">
                <a:lumMod val="75000"/>
              </a:schemeClr>
            </a:solidFill>
          </a:ln>
        </p:spPr>
        <p:txBody>
          <a:bodyPr wrap="square" rtlCol="0">
            <a:spAutoFit/>
          </a:bodyPr>
          <a:lstStyle/>
          <a:p>
            <a:pPr algn="ctr"/>
            <a:r>
              <a:rPr lang="en-GB" sz="2000" b="1" dirty="0">
                <a:latin typeface="Century Gothic" panose="020B0502020202020204" pitchFamily="34" charset="0"/>
              </a:rPr>
              <a:t>Question</a:t>
            </a:r>
          </a:p>
        </p:txBody>
      </p:sp>
      <p:sp>
        <p:nvSpPr>
          <p:cNvPr id="32"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33" name="Title 3">
            <a:extLst>
              <a:ext uri="{FF2B5EF4-FFF2-40B4-BE49-F238E27FC236}">
                <a16:creationId xmlns:a16="http://schemas.microsoft.com/office/drawing/2014/main" id="{7BDC1FD7-616D-45F7-9886-47FA05A680B3}"/>
              </a:ext>
            </a:extLst>
          </p:cNvPr>
          <p:cNvSpPr txBox="1">
            <a:spLocks/>
          </p:cNvSpPr>
          <p:nvPr/>
        </p:nvSpPr>
        <p:spPr>
          <a:xfrm>
            <a:off x="0" y="3138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4" name="TextBox 33"/>
          <p:cNvSpPr txBox="1"/>
          <p:nvPr/>
        </p:nvSpPr>
        <p:spPr>
          <a:xfrm>
            <a:off x="6845107" y="4170561"/>
            <a:ext cx="5346893" cy="430887"/>
          </a:xfrm>
          <a:prstGeom prst="rect">
            <a:avLst/>
          </a:prstGeom>
          <a:noFill/>
        </p:spPr>
        <p:txBody>
          <a:bodyPr wrap="square" rtlCol="0">
            <a:spAutoFit/>
          </a:bodyPr>
          <a:lstStyle/>
          <a:p>
            <a:r>
              <a:rPr lang="en-GB" sz="2200" i="1" dirty="0"/>
              <a:t>You are writing a book.</a:t>
            </a:r>
          </a:p>
        </p:txBody>
      </p:sp>
      <p:sp>
        <p:nvSpPr>
          <p:cNvPr id="35" name="TextBox 34"/>
          <p:cNvSpPr txBox="1"/>
          <p:nvPr/>
        </p:nvSpPr>
        <p:spPr>
          <a:xfrm>
            <a:off x="6820410" y="4704387"/>
            <a:ext cx="5346893" cy="430887"/>
          </a:xfrm>
          <a:prstGeom prst="rect">
            <a:avLst/>
          </a:prstGeom>
          <a:noFill/>
        </p:spPr>
        <p:txBody>
          <a:bodyPr wrap="square" rtlCol="0">
            <a:spAutoFit/>
          </a:bodyPr>
          <a:lstStyle/>
          <a:p>
            <a:r>
              <a:rPr lang="en-GB" sz="2200" b="1" i="1" dirty="0"/>
              <a:t>Are</a:t>
            </a:r>
            <a:r>
              <a:rPr lang="en-GB" sz="2200" i="1" dirty="0"/>
              <a:t> you writing a book?</a:t>
            </a:r>
          </a:p>
        </p:txBody>
      </p:sp>
      <p:graphicFrame>
        <p:nvGraphicFramePr>
          <p:cNvPr id="36" name="Table 3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838132252"/>
              </p:ext>
            </p:extLst>
          </p:nvPr>
        </p:nvGraphicFramePr>
        <p:xfrm>
          <a:off x="2263289" y="33570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37" name="Table 3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2020866784"/>
              </p:ext>
            </p:extLst>
          </p:nvPr>
        </p:nvGraphicFramePr>
        <p:xfrm>
          <a:off x="2263289" y="2804345"/>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8" name="TextBox 37"/>
          <p:cNvSpPr txBox="1"/>
          <p:nvPr/>
        </p:nvSpPr>
        <p:spPr>
          <a:xfrm>
            <a:off x="370602" y="2804345"/>
            <a:ext cx="1485900" cy="400110"/>
          </a:xfrm>
          <a:prstGeom prst="rect">
            <a:avLst/>
          </a:prstGeom>
          <a:noFill/>
          <a:ln w="38100">
            <a:solidFill>
              <a:schemeClr val="accent4">
                <a:lumMod val="75000"/>
              </a:schemeClr>
            </a:solidFill>
          </a:ln>
        </p:spPr>
        <p:txBody>
          <a:bodyPr wrap="square" rtlCol="0">
            <a:spAutoFit/>
          </a:bodyPr>
          <a:lstStyle/>
          <a:p>
            <a:pPr algn="ctr"/>
            <a:r>
              <a:rPr lang="en-GB" sz="2000" b="1" dirty="0">
                <a:latin typeface="Century Gothic" panose="020B0502020202020204" pitchFamily="34" charset="0"/>
              </a:rPr>
              <a:t>Statement</a:t>
            </a:r>
          </a:p>
        </p:txBody>
      </p:sp>
      <p:sp>
        <p:nvSpPr>
          <p:cNvPr id="39" name="TextBox 38"/>
          <p:cNvSpPr txBox="1"/>
          <p:nvPr/>
        </p:nvSpPr>
        <p:spPr>
          <a:xfrm>
            <a:off x="359669" y="3390082"/>
            <a:ext cx="1473530" cy="400110"/>
          </a:xfrm>
          <a:prstGeom prst="rect">
            <a:avLst/>
          </a:prstGeom>
          <a:noFill/>
          <a:ln w="38100">
            <a:solidFill>
              <a:schemeClr val="accent4">
                <a:lumMod val="75000"/>
              </a:schemeClr>
            </a:solidFill>
          </a:ln>
        </p:spPr>
        <p:txBody>
          <a:bodyPr wrap="square" rtlCol="0">
            <a:spAutoFit/>
          </a:bodyPr>
          <a:lstStyle/>
          <a:p>
            <a:pPr algn="ctr"/>
            <a:r>
              <a:rPr lang="en-GB" sz="2000" b="1" dirty="0">
                <a:latin typeface="Century Gothic" panose="020B0502020202020204" pitchFamily="34" charset="0"/>
              </a:rPr>
              <a:t>Question</a:t>
            </a:r>
          </a:p>
        </p:txBody>
      </p:sp>
      <p:sp>
        <p:nvSpPr>
          <p:cNvPr id="40" name="TextBox 39"/>
          <p:cNvSpPr txBox="1"/>
          <p:nvPr/>
        </p:nvSpPr>
        <p:spPr>
          <a:xfrm>
            <a:off x="6845107" y="2763841"/>
            <a:ext cx="5346893" cy="430887"/>
          </a:xfrm>
          <a:prstGeom prst="rect">
            <a:avLst/>
          </a:prstGeom>
          <a:noFill/>
        </p:spPr>
        <p:txBody>
          <a:bodyPr wrap="square" rtlCol="0">
            <a:spAutoFit/>
          </a:bodyPr>
          <a:lstStyle/>
          <a:p>
            <a:r>
              <a:rPr lang="en-GB" sz="2200" i="1" dirty="0"/>
              <a:t>You often play tennis.</a:t>
            </a:r>
          </a:p>
        </p:txBody>
      </p:sp>
      <p:sp>
        <p:nvSpPr>
          <p:cNvPr id="41" name="TextBox 40"/>
          <p:cNvSpPr txBox="1"/>
          <p:nvPr/>
        </p:nvSpPr>
        <p:spPr>
          <a:xfrm>
            <a:off x="6845106" y="3297667"/>
            <a:ext cx="5346893" cy="430887"/>
          </a:xfrm>
          <a:prstGeom prst="rect">
            <a:avLst/>
          </a:prstGeom>
          <a:noFill/>
        </p:spPr>
        <p:txBody>
          <a:bodyPr wrap="square" rtlCol="0">
            <a:spAutoFit/>
          </a:bodyPr>
          <a:lstStyle/>
          <a:p>
            <a:r>
              <a:rPr lang="en-GB" sz="2200" b="1" i="1" dirty="0"/>
              <a:t>Do</a:t>
            </a:r>
            <a:r>
              <a:rPr lang="en-GB" sz="2200" i="1" dirty="0"/>
              <a:t> you often play tennis?</a:t>
            </a:r>
          </a:p>
        </p:txBody>
      </p:sp>
      <p:sp>
        <p:nvSpPr>
          <p:cNvPr id="42" name="TextBox 41">
            <a:extLst>
              <a:ext uri="{FF2B5EF4-FFF2-40B4-BE49-F238E27FC236}">
                <a16:creationId xmlns:a16="http://schemas.microsoft.com/office/drawing/2014/main" id="{7837C97D-F6F6-427A-A2FC-CE5CB72C1511}"/>
              </a:ext>
            </a:extLst>
          </p:cNvPr>
          <p:cNvSpPr txBox="1"/>
          <p:nvPr/>
        </p:nvSpPr>
        <p:spPr>
          <a:xfrm>
            <a:off x="300038" y="5329213"/>
            <a:ext cx="11719875" cy="535596"/>
          </a:xfrm>
          <a:prstGeom prst="rect">
            <a:avLst/>
          </a:prstGeom>
          <a:noFill/>
        </p:spPr>
        <p:txBody>
          <a:bodyPr wrap="square" rtlCol="0">
            <a:spAutoFit/>
          </a:bodyPr>
          <a:lstStyle/>
          <a:p>
            <a:pPr>
              <a:lnSpc>
                <a:spcPct val="150000"/>
              </a:lnSpc>
            </a:pPr>
            <a:r>
              <a:rPr lang="en-US" sz="2200" dirty="0">
                <a:latin typeface="Century Gothic" panose="020B0502020202020204" pitchFamily="34" charset="0"/>
                <a:ea typeface="SimSun" panose="02010600030101010101" pitchFamily="2" charset="-122"/>
                <a:cs typeface="Times New Roman" panose="02020603050405020304" pitchFamily="18" charset="0"/>
              </a:rPr>
              <a:t>This is how you ask ‘</a:t>
            </a:r>
            <a:r>
              <a:rPr lang="en-US" sz="2200" b="1" dirty="0">
                <a:latin typeface="Century Gothic" panose="020B0502020202020204" pitchFamily="34" charset="0"/>
                <a:ea typeface="SimSun" panose="02010600030101010101" pitchFamily="2" charset="-122"/>
                <a:cs typeface="Times New Roman" panose="02020603050405020304" pitchFamily="18" charset="0"/>
              </a:rPr>
              <a:t>do</a:t>
            </a:r>
            <a:r>
              <a:rPr lang="en-US" sz="2200" dirty="0">
                <a:latin typeface="Century Gothic" panose="020B0502020202020204" pitchFamily="34" charset="0"/>
                <a:ea typeface="SimSun" panose="02010600030101010101" pitchFamily="2" charset="-122"/>
                <a:cs typeface="Times New Roman" panose="02020603050405020304" pitchFamily="18" charset="0"/>
              </a:rPr>
              <a:t>’ or ‘</a:t>
            </a:r>
            <a:r>
              <a:rPr lang="en-US" sz="2200" b="1" dirty="0">
                <a:latin typeface="Century Gothic" panose="020B0502020202020204" pitchFamily="34" charset="0"/>
                <a:ea typeface="SimSun" panose="02010600030101010101" pitchFamily="2" charset="-122"/>
                <a:cs typeface="Times New Roman" panose="02020603050405020304" pitchFamily="18" charset="0"/>
              </a:rPr>
              <a:t>are</a:t>
            </a:r>
            <a:r>
              <a:rPr lang="en-US" sz="2200" dirty="0">
                <a:latin typeface="Century Gothic" panose="020B0502020202020204" pitchFamily="34" charset="0"/>
                <a:ea typeface="SimSun" panose="02010600030101010101" pitchFamily="2" charset="-122"/>
                <a:cs typeface="Times New Roman" panose="02020603050405020304" pitchFamily="18" charset="0"/>
              </a:rPr>
              <a:t>’ questions in German. </a:t>
            </a:r>
          </a:p>
        </p:txBody>
      </p:sp>
      <p:sp>
        <p:nvSpPr>
          <p:cNvPr id="43" name="Rounded Rectangular Callout 4">
            <a:extLst>
              <a:ext uri="{FF2B5EF4-FFF2-40B4-BE49-F238E27FC236}">
                <a16:creationId xmlns:a16="http://schemas.microsoft.com/office/drawing/2014/main" id="{3149910C-FA48-4F11-A59C-BFC470189BD2}"/>
              </a:ext>
            </a:extLst>
          </p:cNvPr>
          <p:cNvSpPr/>
          <p:nvPr/>
        </p:nvSpPr>
        <p:spPr>
          <a:xfrm>
            <a:off x="6820410" y="2587617"/>
            <a:ext cx="3986681" cy="2785983"/>
          </a:xfrm>
          <a:prstGeom prst="wedgeRoundRectCallou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Note that when you </a:t>
            </a:r>
            <a:r>
              <a:rPr lang="en-GB" sz="2400" b="1" dirty="0">
                <a:solidFill>
                  <a:schemeClr val="tx1"/>
                </a:solidFill>
                <a:latin typeface="Century Gothic" panose="020B0502020202020204" pitchFamily="34" charset="0"/>
              </a:rPr>
              <a:t>hear </a:t>
            </a:r>
            <a:r>
              <a:rPr lang="en-GB" sz="2400" dirty="0">
                <a:solidFill>
                  <a:schemeClr val="tx1"/>
                </a:solidFill>
                <a:latin typeface="Century Gothic" panose="020B0502020202020204" pitchFamily="34" charset="0"/>
              </a:rPr>
              <a:t>questions, you get an extra clue from the </a:t>
            </a:r>
            <a:r>
              <a:rPr lang="en-GB" sz="2400" b="1" dirty="0">
                <a:solidFill>
                  <a:schemeClr val="tx1"/>
                </a:solidFill>
                <a:latin typeface="Century Gothic" panose="020B0502020202020204" pitchFamily="34" charset="0"/>
              </a:rPr>
              <a:t>intonation</a:t>
            </a:r>
            <a:r>
              <a:rPr lang="en-GB" sz="2400" dirty="0">
                <a:solidFill>
                  <a:schemeClr val="tx1"/>
                </a:solidFill>
                <a:latin typeface="Century Gothic" panose="020B0502020202020204" pitchFamily="34" charset="0"/>
              </a:rPr>
              <a:t>, and when you </a:t>
            </a:r>
            <a:r>
              <a:rPr lang="en-GB" sz="2400" b="1" dirty="0">
                <a:solidFill>
                  <a:schemeClr val="tx1"/>
                </a:solidFill>
                <a:latin typeface="Century Gothic" panose="020B0502020202020204" pitchFamily="34" charset="0"/>
              </a:rPr>
              <a:t>read</a:t>
            </a:r>
            <a:r>
              <a:rPr lang="en-GB" sz="2400" dirty="0">
                <a:solidFill>
                  <a:schemeClr val="tx1"/>
                </a:solidFill>
                <a:latin typeface="Century Gothic" panose="020B0502020202020204" pitchFamily="34" charset="0"/>
              </a:rPr>
              <a:t>, you see the </a:t>
            </a:r>
            <a:r>
              <a:rPr lang="en-GB" sz="2400" b="1" dirty="0">
                <a:solidFill>
                  <a:schemeClr val="tx1"/>
                </a:solidFill>
                <a:latin typeface="Century Gothic" panose="020B0502020202020204" pitchFamily="34" charset="0"/>
              </a:rPr>
              <a:t>question mark</a:t>
            </a:r>
            <a:r>
              <a:rPr lang="en-GB"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25900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animBg="1"/>
      <p:bldP spid="31" grpId="0" animBg="1"/>
      <p:bldP spid="34" grpId="0"/>
      <p:bldP spid="35" grpId="0"/>
      <p:bldP spid="38" grpId="0" animBg="1"/>
      <p:bldP spid="39" grpId="0" animBg="1"/>
      <p:bldP spid="40" grpId="0"/>
      <p:bldP spid="41" grpId="0"/>
      <p:bldP spid="42" grpId="0"/>
      <p:bldP spid="4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a:solidFill>
                  <a:schemeClr val="bg1"/>
                </a:solidFill>
              </a:rPr>
              <a:t>Frage oder Satz?</a:t>
            </a:r>
            <a:br>
              <a:rPr lang="en-GB" b="1">
                <a:solidFill>
                  <a:schemeClr val="bg1"/>
                </a:solidFill>
              </a:rPr>
            </a:br>
            <a:endParaRPr lang="en-GB"/>
          </a:p>
        </p:txBody>
      </p:sp>
      <p:sp>
        <p:nvSpPr>
          <p:cNvPr id="5" name="Rounded Rectangle 11">
            <a:extLst>
              <a:ext uri="{FF2B5EF4-FFF2-40B4-BE49-F238E27FC236}">
                <a16:creationId xmlns:a16="http://schemas.microsoft.com/office/drawing/2014/main" id="{F244358A-BC0D-444B-AA4D-A899992D3B7E}"/>
              </a:ext>
            </a:extLst>
          </p:cNvPr>
          <p:cNvSpPr/>
          <p:nvPr/>
        </p:nvSpPr>
        <p:spPr>
          <a:xfrm>
            <a:off x="10960273" y="213709"/>
            <a:ext cx="1039667"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7"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 name="TextBox 8">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r>
              <a:rPr lang="en-GB" sz="2200" dirty="0" err="1">
                <a:latin typeface="Century Gothic" panose="020B0502020202020204" pitchFamily="34" charset="0"/>
              </a:rPr>
              <a:t>Zorg</a:t>
            </a:r>
            <a:r>
              <a:rPr lang="en-GB" sz="2200" dirty="0">
                <a:latin typeface="Century Gothic" panose="020B0502020202020204" pitchFamily="34" charset="0"/>
              </a:rPr>
              <a:t> is making observations about Wolfgang. He can produce a lot of words, but lacks intonation (and manners!)</a:t>
            </a:r>
          </a:p>
          <a:p>
            <a:endParaRPr lang="en-GB" sz="2200" dirty="0">
              <a:latin typeface="Century Gothic" panose="020B0502020202020204" pitchFamily="34" charset="0"/>
            </a:endParaRPr>
          </a:p>
          <a:p>
            <a:r>
              <a:rPr lang="en-GB" sz="2200" dirty="0">
                <a:latin typeface="Century Gothic" panose="020B0502020202020204" pitchFamily="34" charset="0"/>
              </a:rPr>
              <a:t>Is </a:t>
            </a:r>
            <a:r>
              <a:rPr lang="en-GB" sz="2200" dirty="0" err="1">
                <a:latin typeface="Century Gothic" panose="020B0502020202020204" pitchFamily="34" charset="0"/>
              </a:rPr>
              <a:t>Zorg</a:t>
            </a:r>
            <a:r>
              <a:rPr lang="en-GB" sz="2200" dirty="0">
                <a:latin typeface="Century Gothic" panose="020B0502020202020204" pitchFamily="34" charset="0"/>
              </a:rPr>
              <a:t> asking a question or making a statement? Write </a:t>
            </a:r>
            <a:r>
              <a:rPr lang="en-GB" sz="2200" b="1" dirty="0">
                <a:latin typeface="Century Gothic" panose="020B0502020202020204" pitchFamily="34" charset="0"/>
              </a:rPr>
              <a:t>?</a:t>
            </a:r>
            <a:r>
              <a:rPr lang="en-GB" sz="2200" dirty="0">
                <a:latin typeface="Century Gothic" panose="020B0502020202020204" pitchFamily="34" charset="0"/>
              </a:rPr>
              <a:t> or </a:t>
            </a:r>
            <a:r>
              <a:rPr lang="en-GB" sz="2200" b="1" dirty="0">
                <a:latin typeface="Century Gothic" panose="020B0502020202020204" pitchFamily="34" charset="0"/>
              </a:rPr>
              <a:t>.</a:t>
            </a:r>
          </a:p>
          <a:p>
            <a:endParaRPr lang="en-GB" sz="2000" dirty="0">
              <a:latin typeface="Century Gothic" panose="020B0502020202020204" pitchFamily="34" charset="0"/>
            </a:endParaRPr>
          </a:p>
        </p:txBody>
      </p:sp>
      <p:sp>
        <p:nvSpPr>
          <p:cNvPr id="12" name="TextBox 11">
            <a:extLst>
              <a:ext uri="{FF2B5EF4-FFF2-40B4-BE49-F238E27FC236}">
                <a16:creationId xmlns:a16="http://schemas.microsoft.com/office/drawing/2014/main" id="{F17297BC-397F-4842-8B7E-6DA0C386608E}"/>
              </a:ext>
            </a:extLst>
          </p:cNvPr>
          <p:cNvSpPr txBox="1"/>
          <p:nvPr/>
        </p:nvSpPr>
        <p:spPr>
          <a:xfrm>
            <a:off x="3205794" y="4330754"/>
            <a:ext cx="530915"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r>
              <a:rPr lang="en-US" sz="2400" b="1" dirty="0">
                <a:latin typeface="Century Gothic" panose="020B0502020202020204" pitchFamily="34" charset="0"/>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247849" y="4330753"/>
            <a:ext cx="530915"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247850" y="3456525"/>
            <a:ext cx="530915"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253045" y="4350549"/>
            <a:ext cx="530915"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254520" y="3451268"/>
            <a:ext cx="530915"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3898447" y="3980632"/>
            <a:ext cx="1187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3898446" y="4824842"/>
            <a:ext cx="1187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5896072" y="3964335"/>
            <a:ext cx="1187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5896071" y="4808545"/>
            <a:ext cx="1187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7987122" y="3974233"/>
            <a:ext cx="1187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7987121" y="4818443"/>
            <a:ext cx="1187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r>
              <a:rPr lang="en-US" sz="4000" b="1" dirty="0">
                <a:latin typeface="Century Gothic" panose="020B0502020202020204" pitchFamily="34" charset="0"/>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algn="ctr"/>
            <a:r>
              <a:rPr lang="en-US" sz="4000" b="1" dirty="0">
                <a:latin typeface="Century Gothic" panose="020B0502020202020204" pitchFamily="34" charset="0"/>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txBody>
          <a:bodyPr wrap="none" rtlCol="0">
            <a:spAutoFit/>
          </a:bodyPr>
          <a:lstStyle/>
          <a:p>
            <a:r>
              <a:rPr lang="en-US" sz="2400" b="1" dirty="0">
                <a:latin typeface="Century Gothic" panose="020B0502020202020204" pitchFamily="34" charset="0"/>
              </a:rPr>
              <a:t>    </a:t>
            </a:r>
          </a:p>
        </p:txBody>
      </p:sp>
      <p:sp>
        <p:nvSpPr>
          <p:cNvPr id="31" name="TextBox 30">
            <a:hlinkClick r:id="" action="ppaction://noaction">
              <a:snd r:embed="rId3" name="L2-C.wav"/>
            </a:hlinkClick>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C</a:t>
            </a:r>
          </a:p>
        </p:txBody>
      </p:sp>
      <p:sp>
        <p:nvSpPr>
          <p:cNvPr id="32" name="TextBox 31">
            <a:hlinkClick r:id="" action="ppaction://noaction">
              <a:snd r:embed="rId4" name="L2-D.wav"/>
            </a:hlinkClick>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D</a:t>
            </a:r>
          </a:p>
        </p:txBody>
      </p:sp>
      <p:sp>
        <p:nvSpPr>
          <p:cNvPr id="33" name="TextBox 32">
            <a:hlinkClick r:id="" action="ppaction://noaction">
              <a:snd r:embed="rId5" name="L2-E.wav"/>
            </a:hlinkClick>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E</a:t>
            </a:r>
          </a:p>
        </p:txBody>
      </p:sp>
      <p:sp>
        <p:nvSpPr>
          <p:cNvPr id="34" name="TextBox 33">
            <a:hlinkClick r:id="" action="ppaction://noaction">
              <a:snd r:embed="rId6" name="L2-F.wav"/>
            </a:hlinkClick>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F</a:t>
            </a:r>
          </a:p>
        </p:txBody>
      </p:sp>
      <p:sp>
        <p:nvSpPr>
          <p:cNvPr id="38" name="TextBox 37">
            <a:hlinkClick r:id="" action="ppaction://noaction" highlightClick="1">
              <a:snd r:embed="rId7"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A</a:t>
            </a:r>
          </a:p>
        </p:txBody>
      </p:sp>
      <p:sp>
        <p:nvSpPr>
          <p:cNvPr id="39" name="TextBox 38">
            <a:hlinkClick r:id="" action="ppaction://noaction" highlightClick="1">
              <a:snd r:embed="rId8"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r>
              <a:rPr lang="en-GB" sz="2400" b="1" dirty="0">
                <a:latin typeface="Century Gothic" panose="020B0502020202020204" pitchFamily="34" charset="0"/>
                <a:cs typeface="Calibri" panose="020F0502020204030204" pitchFamily="34" charset="0"/>
              </a:rPr>
              <a:t>B</a:t>
            </a:r>
          </a:p>
        </p:txBody>
      </p:sp>
      <p:pic>
        <p:nvPicPr>
          <p:cNvPr id="40" name="Picture 39">
            <a:extLst>
              <a:ext uri="{FF2B5EF4-FFF2-40B4-BE49-F238E27FC236}">
                <a16:creationId xmlns:a16="http://schemas.microsoft.com/office/drawing/2014/main" id="{72BC4323-F2C7-417C-8739-694A925B1985}"/>
              </a:ext>
            </a:extLst>
          </p:cNvPr>
          <p:cNvPicPr>
            <a:picLocks noChangeAspect="1"/>
          </p:cNvPicPr>
          <p:nvPr/>
        </p:nvPicPr>
        <p:blipFill>
          <a:blip r:embed="rId9"/>
          <a:stretch>
            <a:fillRect/>
          </a:stretch>
        </p:blipFill>
        <p:spPr>
          <a:xfrm>
            <a:off x="10053158" y="4041799"/>
            <a:ext cx="1648929" cy="1791750"/>
          </a:xfrm>
          <a:prstGeom prst="rect">
            <a:avLst/>
          </a:prstGeom>
        </p:spPr>
      </p:pic>
      <p:sp>
        <p:nvSpPr>
          <p:cNvPr id="41" name="TextBox 40">
            <a:extLst>
              <a:ext uri="{FF2B5EF4-FFF2-40B4-BE49-F238E27FC236}">
                <a16:creationId xmlns:a16="http://schemas.microsoft.com/office/drawing/2014/main" id="{19A6C292-A032-4B63-92A5-4FC130AB70FF}"/>
              </a:ext>
            </a:extLst>
          </p:cNvPr>
          <p:cNvSpPr txBox="1"/>
          <p:nvPr/>
        </p:nvSpPr>
        <p:spPr>
          <a:xfrm>
            <a:off x="8321761" y="3321797"/>
            <a:ext cx="576506" cy="707886"/>
          </a:xfrm>
          <a:prstGeom prst="rect">
            <a:avLst/>
          </a:prstGeom>
          <a:noFill/>
        </p:spPr>
        <p:txBody>
          <a:bodyPr wrap="square" rtlCol="0">
            <a:spAutoFit/>
          </a:bodyPr>
          <a:lstStyle/>
          <a:p>
            <a:r>
              <a:rPr lang="en-US" sz="4000" b="1" dirty="0">
                <a:latin typeface="Century Gothic" panose="020B0502020202020204" pitchFamily="34" charset="0"/>
              </a:rPr>
              <a:t>?</a:t>
            </a:r>
          </a:p>
        </p:txBody>
      </p:sp>
      <p:sp>
        <p:nvSpPr>
          <p:cNvPr id="42" name="TextBox 41">
            <a:extLst>
              <a:ext uri="{FF2B5EF4-FFF2-40B4-BE49-F238E27FC236}">
                <a16:creationId xmlns:a16="http://schemas.microsoft.com/office/drawing/2014/main" id="{3F09CC9C-A8CE-4AF0-BE94-E46B1EBBA862}"/>
              </a:ext>
            </a:extLst>
          </p:cNvPr>
          <p:cNvSpPr txBox="1"/>
          <p:nvPr/>
        </p:nvSpPr>
        <p:spPr>
          <a:xfrm>
            <a:off x="4124072" y="4166241"/>
            <a:ext cx="576506" cy="707886"/>
          </a:xfrm>
          <a:prstGeom prst="rect">
            <a:avLst/>
          </a:prstGeom>
          <a:noFill/>
        </p:spPr>
        <p:txBody>
          <a:bodyPr wrap="square" rtlCol="0">
            <a:spAutoFit/>
          </a:bodyPr>
          <a:lstStyle/>
          <a:p>
            <a:pPr algn="ctr"/>
            <a:r>
              <a:rPr lang="en-US" sz="4000" b="1" dirty="0">
                <a:latin typeface="Century Gothic" panose="020B0502020202020204" pitchFamily="34" charset="0"/>
              </a:rPr>
              <a:t>.</a:t>
            </a:r>
          </a:p>
        </p:txBody>
      </p:sp>
      <p:sp>
        <p:nvSpPr>
          <p:cNvPr id="43" name="TextBox 42">
            <a:extLst>
              <a:ext uri="{FF2B5EF4-FFF2-40B4-BE49-F238E27FC236}">
                <a16:creationId xmlns:a16="http://schemas.microsoft.com/office/drawing/2014/main" id="{C063189A-AA5F-445A-BC9D-F382A0B3F47A}"/>
              </a:ext>
            </a:extLst>
          </p:cNvPr>
          <p:cNvSpPr txBox="1"/>
          <p:nvPr/>
        </p:nvSpPr>
        <p:spPr>
          <a:xfrm>
            <a:off x="6216344" y="4193309"/>
            <a:ext cx="576506" cy="707886"/>
          </a:xfrm>
          <a:prstGeom prst="rect">
            <a:avLst/>
          </a:prstGeom>
          <a:noFill/>
        </p:spPr>
        <p:txBody>
          <a:bodyPr wrap="square" rtlCol="0">
            <a:spAutoFit/>
          </a:bodyPr>
          <a:lstStyle/>
          <a:p>
            <a:pPr algn="ctr"/>
            <a:r>
              <a:rPr lang="en-US" sz="4000" b="1" dirty="0">
                <a:latin typeface="Century Gothic" panose="020B0502020202020204" pitchFamily="34" charset="0"/>
              </a:rPr>
              <a:t>.</a:t>
            </a:r>
          </a:p>
        </p:txBody>
      </p:sp>
      <p:sp>
        <p:nvSpPr>
          <p:cNvPr id="44" name="TextBox 43">
            <a:extLst>
              <a:ext uri="{FF2B5EF4-FFF2-40B4-BE49-F238E27FC236}">
                <a16:creationId xmlns:a16="http://schemas.microsoft.com/office/drawing/2014/main" id="{6A5DDF59-AF5C-421C-8043-74FCCC807A43}"/>
              </a:ext>
            </a:extLst>
          </p:cNvPr>
          <p:cNvSpPr txBox="1"/>
          <p:nvPr/>
        </p:nvSpPr>
        <p:spPr>
          <a:xfrm>
            <a:off x="8297425" y="4202517"/>
            <a:ext cx="576506" cy="707886"/>
          </a:xfrm>
          <a:prstGeom prst="rect">
            <a:avLst/>
          </a:prstGeom>
          <a:noFill/>
        </p:spPr>
        <p:txBody>
          <a:bodyPr wrap="square" rtlCol="0">
            <a:spAutoFit/>
          </a:bodyPr>
          <a:lstStyle/>
          <a:p>
            <a:r>
              <a:rPr lang="en-US" sz="4000" b="1" dirty="0">
                <a:latin typeface="Century Gothic" panose="020B0502020202020204" pitchFamily="34" charset="0"/>
              </a:rPr>
              <a:t>?</a:t>
            </a:r>
          </a:p>
        </p:txBody>
      </p:sp>
      <p:pic>
        <p:nvPicPr>
          <p:cNvPr id="48" name="Picture 47" descr="A cartoon robot with a black background&#10;&#10;Description automatically generated">
            <a:extLst>
              <a:ext uri="{FF2B5EF4-FFF2-40B4-BE49-F238E27FC236}">
                <a16:creationId xmlns:a16="http://schemas.microsoft.com/office/drawing/2014/main" id="{A9BADF0C-2AD4-44F3-9A20-393F9B911A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602" y="2800333"/>
            <a:ext cx="1994479" cy="3562096"/>
          </a:xfrm>
          <a:prstGeom prst="rect">
            <a:avLst/>
          </a:prstGeom>
        </p:spPr>
      </p:pic>
    </p:spTree>
    <p:extLst>
      <p:ext uri="{BB962C8B-B14F-4D97-AF65-F5344CB8AC3E}">
        <p14:creationId xmlns:p14="http://schemas.microsoft.com/office/powerpoint/2010/main" val="24827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1" grpId="0"/>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596D-2222-6849-9283-F09DF855F4AE}"/>
              </a:ext>
            </a:extLst>
          </p:cNvPr>
          <p:cNvSpPr>
            <a:spLocks noGrp="1"/>
          </p:cNvSpPr>
          <p:nvPr>
            <p:ph type="title"/>
          </p:nvPr>
        </p:nvSpPr>
        <p:spPr>
          <a:xfrm>
            <a:off x="4739798" y="271077"/>
            <a:ext cx="2712403" cy="143617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992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6"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endli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8" name="man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a:solidFill>
                  <a:schemeClr val="bg1"/>
                </a:solidFill>
              </a:rPr>
              <a:t>Open (wh-) questions</a:t>
            </a:r>
            <a:br>
              <a:rPr lang="en-GB" sz="2800" b="1">
                <a:solidFill>
                  <a:schemeClr val="bg1"/>
                </a:solidFill>
              </a:rPr>
            </a:br>
            <a:endParaRPr lang="en-GB" sz="2800"/>
          </a:p>
        </p:txBody>
      </p:sp>
      <p:sp>
        <p:nvSpPr>
          <p:cNvPr id="5"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8" name="TextBox 7">
            <a:extLst>
              <a:ext uri="{FF2B5EF4-FFF2-40B4-BE49-F238E27FC236}">
                <a16:creationId xmlns:a16="http://schemas.microsoft.com/office/drawing/2014/main" id="{B96E0241-B531-4E1B-8853-361288F12C1E}"/>
              </a:ext>
            </a:extLst>
          </p:cNvPr>
          <p:cNvSpPr txBox="1"/>
          <p:nvPr/>
        </p:nvSpPr>
        <p:spPr>
          <a:xfrm>
            <a:off x="198405" y="1402023"/>
            <a:ext cx="5593057" cy="430887"/>
          </a:xfrm>
          <a:prstGeom prst="rect">
            <a:avLst/>
          </a:prstGeom>
          <a:noFill/>
        </p:spPr>
        <p:txBody>
          <a:bodyPr wrap="square" rtlCol="0">
            <a:spAutoFit/>
          </a:bodyPr>
          <a:lstStyle/>
          <a:p>
            <a:r>
              <a:rPr lang="en-US" sz="2200" b="1" dirty="0">
                <a:latin typeface="Century Gothic" panose="020B0502020202020204" pitchFamily="34" charset="0"/>
              </a:rPr>
              <a:t>Open (</a:t>
            </a:r>
            <a:r>
              <a:rPr lang="en-US" sz="2200" b="1" dirty="0" err="1">
                <a:latin typeface="Century Gothic" panose="020B0502020202020204" pitchFamily="34" charset="0"/>
              </a:rPr>
              <a:t>wh</a:t>
            </a:r>
            <a:r>
              <a:rPr lang="en-US" sz="2200" b="1" dirty="0">
                <a:latin typeface="Century Gothic" panose="020B0502020202020204" pitchFamily="34" charset="0"/>
              </a:rPr>
              <a:t>-) questions</a:t>
            </a:r>
          </a:p>
        </p:txBody>
      </p:sp>
      <p:graphicFrame>
        <p:nvGraphicFramePr>
          <p:cNvPr id="9" name="Table 8">
            <a:extLst>
              <a:ext uri="{FF2B5EF4-FFF2-40B4-BE49-F238E27FC236}">
                <a16:creationId xmlns:a16="http://schemas.microsoft.com/office/drawing/2014/main" id="{D2683C6C-4365-4B8A-B139-13919CF84949}"/>
              </a:ext>
            </a:extLst>
          </p:cNvPr>
          <p:cNvGraphicFramePr>
            <a:graphicFrameLocks noGrp="1"/>
          </p:cNvGraphicFramePr>
          <p:nvPr>
            <p:extLst>
              <p:ext uri="{D42A27DB-BD31-4B8C-83A1-F6EECF244321}">
                <p14:modId xmlns:p14="http://schemas.microsoft.com/office/powerpoint/2010/main" val="2947383972"/>
              </p:ext>
            </p:extLst>
          </p:nvPr>
        </p:nvGraphicFramePr>
        <p:xfrm>
          <a:off x="3403600" y="26123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0" name="TextBox 9">
            <a:extLst>
              <a:ext uri="{FF2B5EF4-FFF2-40B4-BE49-F238E27FC236}">
                <a16:creationId xmlns:a16="http://schemas.microsoft.com/office/drawing/2014/main" id="{5003DA7D-FD3B-45BD-BA5B-EEB8620A0E68}"/>
              </a:ext>
            </a:extLst>
          </p:cNvPr>
          <p:cNvSpPr txBox="1"/>
          <p:nvPr/>
        </p:nvSpPr>
        <p:spPr>
          <a:xfrm>
            <a:off x="270381" y="2555483"/>
            <a:ext cx="1485900" cy="400110"/>
          </a:xfrm>
          <a:prstGeom prst="rect">
            <a:avLst/>
          </a:prstGeom>
          <a:noFill/>
          <a:ln w="38100">
            <a:solidFill>
              <a:schemeClr val="accent4">
                <a:lumMod val="75000"/>
              </a:schemeClr>
            </a:solidFill>
          </a:ln>
        </p:spPr>
        <p:txBody>
          <a:bodyPr wrap="square" rtlCol="0">
            <a:spAutoFit/>
          </a:bodyPr>
          <a:lstStyle/>
          <a:p>
            <a:pPr algn="ctr"/>
            <a:r>
              <a:rPr lang="en-GB" sz="2000" b="1" dirty="0">
                <a:latin typeface="Century Gothic" panose="020B0502020202020204" pitchFamily="34" charset="0"/>
              </a:rPr>
              <a:t>Closed</a:t>
            </a:r>
          </a:p>
        </p:txBody>
      </p:sp>
      <p:sp>
        <p:nvSpPr>
          <p:cNvPr id="11" name="TextBox 10">
            <a:extLst>
              <a:ext uri="{FF2B5EF4-FFF2-40B4-BE49-F238E27FC236}">
                <a16:creationId xmlns:a16="http://schemas.microsoft.com/office/drawing/2014/main" id="{1C6FCAF0-414F-491A-B0A2-18AD12530E46}"/>
              </a:ext>
            </a:extLst>
          </p:cNvPr>
          <p:cNvSpPr txBox="1"/>
          <p:nvPr/>
        </p:nvSpPr>
        <p:spPr>
          <a:xfrm>
            <a:off x="282751" y="3120915"/>
            <a:ext cx="1473530" cy="400110"/>
          </a:xfrm>
          <a:prstGeom prst="rect">
            <a:avLst/>
          </a:prstGeom>
          <a:noFill/>
          <a:ln w="38100">
            <a:solidFill>
              <a:schemeClr val="accent4">
                <a:lumMod val="75000"/>
              </a:schemeClr>
            </a:solidFill>
          </a:ln>
        </p:spPr>
        <p:txBody>
          <a:bodyPr wrap="square" rtlCol="0">
            <a:spAutoFit/>
          </a:bodyPr>
          <a:lstStyle/>
          <a:p>
            <a:pPr algn="ctr"/>
            <a:r>
              <a:rPr lang="en-GB" sz="2000" b="1" dirty="0">
                <a:latin typeface="Century Gothic" panose="020B0502020202020204" pitchFamily="34" charset="0"/>
              </a:rPr>
              <a:t>Open</a:t>
            </a:r>
          </a:p>
        </p:txBody>
      </p:sp>
      <p:sp>
        <p:nvSpPr>
          <p:cNvPr id="12" name="TextBox 11">
            <a:extLst>
              <a:ext uri="{FF2B5EF4-FFF2-40B4-BE49-F238E27FC236}">
                <a16:creationId xmlns:a16="http://schemas.microsoft.com/office/drawing/2014/main" id="{DE4BA3E8-B515-4C81-ADBD-E68E0910B723}"/>
              </a:ext>
            </a:extLst>
          </p:cNvPr>
          <p:cNvSpPr txBox="1"/>
          <p:nvPr/>
        </p:nvSpPr>
        <p:spPr>
          <a:xfrm>
            <a:off x="198224" y="1823363"/>
            <a:ext cx="11719875" cy="535596"/>
          </a:xfrm>
          <a:prstGeom prst="rect">
            <a:avLst/>
          </a:prstGeom>
          <a:noFill/>
        </p:spPr>
        <p:txBody>
          <a:bodyPr wrap="square" rtlCol="0">
            <a:spAutoFit/>
          </a:bodyPr>
          <a:lstStyle/>
          <a:p>
            <a:pPr>
              <a:lnSpc>
                <a:spcPct val="150000"/>
              </a:lnSpc>
            </a:pPr>
            <a:r>
              <a:rPr lang="en-US" sz="2200" dirty="0">
                <a:latin typeface="Century Gothic" panose="020B0502020202020204" pitchFamily="34" charset="0"/>
                <a:ea typeface="SimSun" panose="02010600030101010101" pitchFamily="2" charset="-122"/>
                <a:cs typeface="Times New Roman" panose="02020603050405020304" pitchFamily="18" charset="0"/>
              </a:rPr>
              <a:t>To ask an </a:t>
            </a:r>
            <a:r>
              <a:rPr lang="en-US" sz="2200" b="1" dirty="0">
                <a:latin typeface="Century Gothic" panose="020B0502020202020204" pitchFamily="34" charset="0"/>
                <a:ea typeface="SimSun" panose="02010600030101010101" pitchFamily="2" charset="-122"/>
                <a:cs typeface="Times New Roman" panose="02020603050405020304" pitchFamily="18" charset="0"/>
              </a:rPr>
              <a:t>open question</a:t>
            </a:r>
            <a:r>
              <a:rPr lang="en-US" sz="2200" dirty="0">
                <a:latin typeface="Century Gothic" panose="020B0502020202020204" pitchFamily="34" charset="0"/>
                <a:ea typeface="SimSun" panose="02010600030101010101" pitchFamily="2" charset="-122"/>
                <a:cs typeface="Times New Roman" panose="02020603050405020304" pitchFamily="18" charset="0"/>
              </a:rPr>
              <a:t>, place a </a:t>
            </a:r>
            <a:r>
              <a:rPr lang="en-US" sz="2200" b="1" dirty="0">
                <a:latin typeface="Century Gothic" panose="020B0502020202020204" pitchFamily="34" charset="0"/>
                <a:ea typeface="SimSun" panose="02010600030101010101" pitchFamily="2" charset="-122"/>
                <a:cs typeface="Times New Roman" panose="02020603050405020304" pitchFamily="18" charset="0"/>
              </a:rPr>
              <a:t>question word </a:t>
            </a:r>
            <a:r>
              <a:rPr lang="en-US" sz="2200" dirty="0">
                <a:latin typeface="Century Gothic" panose="020B0502020202020204" pitchFamily="34" charset="0"/>
                <a:ea typeface="SimSun" panose="02010600030101010101" pitchFamily="2" charset="-122"/>
                <a:cs typeface="Times New Roman" panose="02020603050405020304" pitchFamily="18" charset="0"/>
              </a:rPr>
              <a:t>directly in front of the </a:t>
            </a:r>
            <a:r>
              <a:rPr lang="en-US" sz="2200" b="1" dirty="0">
                <a:latin typeface="Century Gothic" panose="020B0502020202020204" pitchFamily="34" charset="0"/>
                <a:ea typeface="SimSun" panose="02010600030101010101" pitchFamily="2" charset="-122"/>
                <a:cs typeface="Times New Roman" panose="02020603050405020304" pitchFamily="18" charset="0"/>
              </a:rPr>
              <a:t>verb:</a:t>
            </a:r>
            <a:endParaRPr lang="en-US" sz="2200" dirty="0">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E86B9578-C21B-4D55-9177-FA8E5DD42BA3}"/>
              </a:ext>
            </a:extLst>
          </p:cNvPr>
          <p:cNvGraphicFramePr>
            <a:graphicFrameLocks noGrp="1"/>
          </p:cNvGraphicFramePr>
          <p:nvPr/>
        </p:nvGraphicFramePr>
        <p:xfrm>
          <a:off x="3468171" y="3159943"/>
          <a:ext cx="5023804"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4" name="TextBox 13">
            <a:extLst>
              <a:ext uri="{FF2B5EF4-FFF2-40B4-BE49-F238E27FC236}">
                <a16:creationId xmlns:a16="http://schemas.microsoft.com/office/drawing/2014/main" id="{7B5EF191-E832-4753-9498-D5489CEC63C6}"/>
              </a:ext>
            </a:extLst>
          </p:cNvPr>
          <p:cNvSpPr txBox="1"/>
          <p:nvPr/>
        </p:nvSpPr>
        <p:spPr>
          <a:xfrm>
            <a:off x="2320418" y="3129105"/>
            <a:ext cx="857250" cy="430887"/>
          </a:xfrm>
          <a:prstGeom prst="rect">
            <a:avLst/>
          </a:prstGeom>
          <a:solidFill>
            <a:schemeClr val="bg2"/>
          </a:solidFill>
        </p:spPr>
        <p:txBody>
          <a:bodyPr wrap="square" rtlCol="0">
            <a:spAutoFit/>
          </a:bodyPr>
          <a:lstStyle/>
          <a:p>
            <a:r>
              <a:rPr lang="en-GB" sz="2200" b="1" dirty="0">
                <a:solidFill>
                  <a:schemeClr val="accent1">
                    <a:lumMod val="50000"/>
                  </a:schemeClr>
                </a:solidFill>
              </a:rPr>
              <a:t>Wo</a:t>
            </a:r>
          </a:p>
        </p:txBody>
      </p:sp>
      <p:graphicFrame>
        <p:nvGraphicFramePr>
          <p:cNvPr id="15" name="Table 14">
            <a:extLst>
              <a:ext uri="{FF2B5EF4-FFF2-40B4-BE49-F238E27FC236}">
                <a16:creationId xmlns:a16="http://schemas.microsoft.com/office/drawing/2014/main" id="{ECD2BEA4-6B66-4DA0-ABFD-D7B96368C4C2}"/>
              </a:ext>
            </a:extLst>
          </p:cNvPr>
          <p:cNvGraphicFramePr>
            <a:graphicFrameLocks noGrp="1"/>
          </p:cNvGraphicFramePr>
          <p:nvPr>
            <p:extLst>
              <p:ext uri="{D42A27DB-BD31-4B8C-83A1-F6EECF244321}">
                <p14:modId xmlns:p14="http://schemas.microsoft.com/office/powerpoint/2010/main" val="3829965651"/>
              </p:ext>
            </p:extLst>
          </p:nvPr>
        </p:nvGraphicFramePr>
        <p:xfrm>
          <a:off x="2994933" y="3170534"/>
          <a:ext cx="5604653" cy="361302"/>
        </p:xfrm>
        <a:graphic>
          <a:graphicData uri="http://schemas.openxmlformats.org/drawingml/2006/table">
            <a:tbl>
              <a:tblPr firstRow="1" firstCol="1" bandRow="1"/>
              <a:tblGrid>
                <a:gridCol w="1599444">
                  <a:extLst>
                    <a:ext uri="{9D8B030D-6E8A-4147-A177-3AD203B41FA5}">
                      <a16:colId xmlns:a16="http://schemas.microsoft.com/office/drawing/2014/main" val="1349661642"/>
                    </a:ext>
                  </a:extLst>
                </a:gridCol>
                <a:gridCol w="1598499">
                  <a:extLst>
                    <a:ext uri="{9D8B030D-6E8A-4147-A177-3AD203B41FA5}">
                      <a16:colId xmlns:a16="http://schemas.microsoft.com/office/drawing/2014/main" val="1476335593"/>
                    </a:ext>
                  </a:extLst>
                </a:gridCol>
                <a:gridCol w="2406710">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schreibt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07000"/>
                        </a:lnSpc>
                        <a:spcAft>
                          <a:spcPts val="0"/>
                        </a:spcAft>
                      </a:pP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2"/>
                    </a:solidFill>
                  </a:tcPr>
                </a:tc>
                <a:extLst>
                  <a:ext uri="{0D108BD9-81ED-4DB2-BD59-A6C34878D82A}">
                    <a16:rowId xmlns:a16="http://schemas.microsoft.com/office/drawing/2014/main" val="1850227387"/>
                  </a:ext>
                </a:extLst>
              </a:tr>
            </a:tbl>
          </a:graphicData>
        </a:graphic>
      </p:graphicFrame>
      <p:sp>
        <p:nvSpPr>
          <p:cNvPr id="16" name="TextBox 15">
            <a:extLst>
              <a:ext uri="{FF2B5EF4-FFF2-40B4-BE49-F238E27FC236}">
                <a16:creationId xmlns:a16="http://schemas.microsoft.com/office/drawing/2014/main" id="{7528A14B-FABF-4B35-966C-E8B5D97A7B1A}"/>
              </a:ext>
            </a:extLst>
          </p:cNvPr>
          <p:cNvSpPr txBox="1"/>
          <p:nvPr/>
        </p:nvSpPr>
        <p:spPr>
          <a:xfrm>
            <a:off x="2350552" y="3192710"/>
            <a:ext cx="764629" cy="430887"/>
          </a:xfrm>
          <a:prstGeom prst="rect">
            <a:avLst/>
          </a:prstGeom>
          <a:solidFill>
            <a:schemeClr val="bg2"/>
          </a:solidFill>
        </p:spPr>
        <p:txBody>
          <a:bodyPr wrap="square" rtlCol="0">
            <a:spAutoFit/>
          </a:bodyPr>
          <a:lstStyle/>
          <a:p>
            <a:endParaRPr lang="en-GB" sz="2200" b="1" dirty="0">
              <a:solidFill>
                <a:schemeClr val="accent1">
                  <a:lumMod val="50000"/>
                </a:schemeClr>
              </a:solidFill>
            </a:endParaRPr>
          </a:p>
        </p:txBody>
      </p:sp>
      <p:sp>
        <p:nvSpPr>
          <p:cNvPr id="17" name="TextBox 16">
            <a:extLst>
              <a:ext uri="{FF2B5EF4-FFF2-40B4-BE49-F238E27FC236}">
                <a16:creationId xmlns:a16="http://schemas.microsoft.com/office/drawing/2014/main" id="{559FA2E8-3BCC-4BFE-BD46-98AFA7CE5361}"/>
              </a:ext>
            </a:extLst>
          </p:cNvPr>
          <p:cNvSpPr txBox="1"/>
          <p:nvPr/>
        </p:nvSpPr>
        <p:spPr>
          <a:xfrm>
            <a:off x="2402727" y="3126463"/>
            <a:ext cx="998497" cy="430887"/>
          </a:xfrm>
          <a:prstGeom prst="rect">
            <a:avLst/>
          </a:prstGeom>
          <a:solidFill>
            <a:schemeClr val="bg2"/>
          </a:solidFill>
        </p:spPr>
        <p:txBody>
          <a:bodyPr wrap="square" rtlCol="0">
            <a:spAutoFit/>
          </a:bodyPr>
          <a:lstStyle/>
          <a:p>
            <a:r>
              <a:rPr lang="en-GB" sz="2200" b="1" dirty="0"/>
              <a:t>Wer</a:t>
            </a:r>
          </a:p>
        </p:txBody>
      </p:sp>
      <p:sp>
        <p:nvSpPr>
          <p:cNvPr id="18" name="TextBox 17"/>
          <p:cNvSpPr txBox="1"/>
          <p:nvPr/>
        </p:nvSpPr>
        <p:spPr>
          <a:xfrm>
            <a:off x="7941172" y="2558532"/>
            <a:ext cx="3602877" cy="430887"/>
          </a:xfrm>
          <a:prstGeom prst="rect">
            <a:avLst/>
          </a:prstGeom>
          <a:noFill/>
        </p:spPr>
        <p:txBody>
          <a:bodyPr wrap="square" rtlCol="0">
            <a:spAutoFit/>
          </a:bodyPr>
          <a:lstStyle/>
          <a:p>
            <a:r>
              <a:rPr lang="en-GB" sz="2200" i="1" dirty="0"/>
              <a:t>Are you writing a book?</a:t>
            </a:r>
          </a:p>
        </p:txBody>
      </p:sp>
      <p:sp>
        <p:nvSpPr>
          <p:cNvPr id="19" name="TextBox 18"/>
          <p:cNvSpPr txBox="1"/>
          <p:nvPr/>
        </p:nvSpPr>
        <p:spPr>
          <a:xfrm>
            <a:off x="7902846" y="3132845"/>
            <a:ext cx="4289154" cy="415498"/>
          </a:xfrm>
          <a:prstGeom prst="rect">
            <a:avLst/>
          </a:prstGeom>
          <a:solidFill>
            <a:schemeClr val="bg2"/>
          </a:solidFill>
        </p:spPr>
        <p:txBody>
          <a:bodyPr wrap="square" rtlCol="0">
            <a:spAutoFit/>
          </a:bodyPr>
          <a:lstStyle/>
          <a:p>
            <a:r>
              <a:rPr lang="en-GB" sz="2100" i="1" dirty="0">
                <a:solidFill>
                  <a:srgbClr val="115076"/>
                </a:solidFill>
              </a:rPr>
              <a:t>Where are you writing a book?</a:t>
            </a:r>
          </a:p>
        </p:txBody>
      </p:sp>
      <p:sp>
        <p:nvSpPr>
          <p:cNvPr id="20" name="TextBox 19"/>
          <p:cNvSpPr txBox="1"/>
          <p:nvPr/>
        </p:nvSpPr>
        <p:spPr>
          <a:xfrm>
            <a:off x="176719" y="3906406"/>
            <a:ext cx="1579562" cy="430887"/>
          </a:xfrm>
          <a:prstGeom prst="rect">
            <a:avLst/>
          </a:prstGeom>
          <a:noFill/>
        </p:spPr>
        <p:txBody>
          <a:bodyPr wrap="square" rtlCol="0">
            <a:spAutoFit/>
          </a:bodyPr>
          <a:lstStyle/>
          <a:p>
            <a:r>
              <a:rPr lang="en-GB" sz="2200" b="1" dirty="0" err="1"/>
              <a:t>Beispiel</a:t>
            </a:r>
            <a:r>
              <a:rPr lang="en-GB" sz="2200" b="1" dirty="0"/>
              <a:t>:</a:t>
            </a:r>
          </a:p>
        </p:txBody>
      </p:sp>
      <p:sp>
        <p:nvSpPr>
          <p:cNvPr id="21" name="TextBox 20"/>
          <p:cNvSpPr txBox="1"/>
          <p:nvPr/>
        </p:nvSpPr>
        <p:spPr>
          <a:xfrm>
            <a:off x="1756281" y="3911777"/>
            <a:ext cx="5346893" cy="430887"/>
          </a:xfrm>
          <a:prstGeom prst="rect">
            <a:avLst/>
          </a:prstGeom>
          <a:noFill/>
        </p:spPr>
        <p:txBody>
          <a:bodyPr wrap="square" rtlCol="0">
            <a:spAutoFit/>
          </a:bodyPr>
          <a:lstStyle/>
          <a:p>
            <a:r>
              <a:rPr lang="en-GB" sz="2200" b="1" u="sng" dirty="0"/>
              <a:t>Was</a:t>
            </a:r>
            <a:r>
              <a:rPr lang="en-GB" sz="2200" b="1" dirty="0"/>
              <a:t> hast du am Montag?</a:t>
            </a:r>
          </a:p>
        </p:txBody>
      </p:sp>
      <p:sp>
        <p:nvSpPr>
          <p:cNvPr id="22" name="TextBox 21"/>
          <p:cNvSpPr txBox="1"/>
          <p:nvPr/>
        </p:nvSpPr>
        <p:spPr>
          <a:xfrm>
            <a:off x="6379081" y="3911777"/>
            <a:ext cx="5346893" cy="430887"/>
          </a:xfrm>
          <a:prstGeom prst="rect">
            <a:avLst/>
          </a:prstGeom>
          <a:noFill/>
        </p:spPr>
        <p:txBody>
          <a:bodyPr wrap="square" rtlCol="0">
            <a:spAutoFit/>
          </a:bodyPr>
          <a:lstStyle/>
          <a:p>
            <a:r>
              <a:rPr lang="en-GB" sz="2200" i="1" dirty="0"/>
              <a:t>What do you have on Monday?</a:t>
            </a:r>
          </a:p>
        </p:txBody>
      </p:sp>
      <p:sp>
        <p:nvSpPr>
          <p:cNvPr id="23" name="TextBox 22"/>
          <p:cNvSpPr txBox="1"/>
          <p:nvPr/>
        </p:nvSpPr>
        <p:spPr>
          <a:xfrm>
            <a:off x="1756281" y="4439098"/>
            <a:ext cx="5346893" cy="430887"/>
          </a:xfrm>
          <a:prstGeom prst="rect">
            <a:avLst/>
          </a:prstGeom>
          <a:noFill/>
        </p:spPr>
        <p:txBody>
          <a:bodyPr wrap="square" rtlCol="0">
            <a:spAutoFit/>
          </a:bodyPr>
          <a:lstStyle/>
          <a:p>
            <a:r>
              <a:rPr lang="en-GB" sz="2200" b="1" u="sng" dirty="0"/>
              <a:t>Wo</a:t>
            </a:r>
            <a:r>
              <a:rPr lang="en-GB" sz="2200" b="1" dirty="0"/>
              <a:t> </a:t>
            </a:r>
            <a:r>
              <a:rPr lang="en-GB" sz="2200" b="1" dirty="0" err="1"/>
              <a:t>spielst</a:t>
            </a:r>
            <a:r>
              <a:rPr lang="en-GB" sz="2200" b="1" dirty="0"/>
              <a:t> du Tennis?</a:t>
            </a:r>
          </a:p>
        </p:txBody>
      </p:sp>
      <p:sp>
        <p:nvSpPr>
          <p:cNvPr id="24" name="TextBox 23"/>
          <p:cNvSpPr txBox="1"/>
          <p:nvPr/>
        </p:nvSpPr>
        <p:spPr>
          <a:xfrm>
            <a:off x="6379081" y="4468251"/>
            <a:ext cx="5346893" cy="430887"/>
          </a:xfrm>
          <a:prstGeom prst="rect">
            <a:avLst/>
          </a:prstGeom>
          <a:noFill/>
        </p:spPr>
        <p:txBody>
          <a:bodyPr wrap="square" rtlCol="0">
            <a:spAutoFit/>
          </a:bodyPr>
          <a:lstStyle/>
          <a:p>
            <a:r>
              <a:rPr lang="en-GB" sz="2200" i="1" dirty="0"/>
              <a:t>Where do you play tennis?</a:t>
            </a:r>
          </a:p>
        </p:txBody>
      </p:sp>
      <p:sp>
        <p:nvSpPr>
          <p:cNvPr id="25" name="TextBox 24"/>
          <p:cNvSpPr txBox="1"/>
          <p:nvPr/>
        </p:nvSpPr>
        <p:spPr>
          <a:xfrm>
            <a:off x="1756281" y="5030116"/>
            <a:ext cx="5346893" cy="430887"/>
          </a:xfrm>
          <a:prstGeom prst="rect">
            <a:avLst/>
          </a:prstGeom>
          <a:noFill/>
        </p:spPr>
        <p:txBody>
          <a:bodyPr wrap="square" rtlCol="0">
            <a:spAutoFit/>
          </a:bodyPr>
          <a:lstStyle/>
          <a:p>
            <a:r>
              <a:rPr lang="en-GB" sz="2200" b="1" u="sng" dirty="0" err="1"/>
              <a:t>Wie</a:t>
            </a:r>
            <a:r>
              <a:rPr lang="en-GB" sz="2200" b="1" u="sng" dirty="0"/>
              <a:t> oft</a:t>
            </a:r>
            <a:r>
              <a:rPr lang="en-GB" sz="2200" b="1" dirty="0"/>
              <a:t> </a:t>
            </a:r>
            <a:r>
              <a:rPr lang="en-GB" sz="2200" b="1" dirty="0" err="1"/>
              <a:t>putzt</a:t>
            </a:r>
            <a:r>
              <a:rPr lang="en-GB" sz="2200" b="1" dirty="0"/>
              <a:t> du </a:t>
            </a:r>
            <a:r>
              <a:rPr lang="en-GB" sz="2200" b="1" dirty="0" err="1"/>
              <a:t>dein</a:t>
            </a:r>
            <a:r>
              <a:rPr lang="en-GB" sz="2200" b="1" dirty="0"/>
              <a:t> Zimmer?</a:t>
            </a:r>
          </a:p>
        </p:txBody>
      </p:sp>
      <p:sp>
        <p:nvSpPr>
          <p:cNvPr id="26" name="TextBox 25"/>
          <p:cNvSpPr txBox="1"/>
          <p:nvPr/>
        </p:nvSpPr>
        <p:spPr>
          <a:xfrm>
            <a:off x="6401807" y="4977197"/>
            <a:ext cx="5804374" cy="430887"/>
          </a:xfrm>
          <a:prstGeom prst="rect">
            <a:avLst/>
          </a:prstGeom>
          <a:noFill/>
        </p:spPr>
        <p:txBody>
          <a:bodyPr wrap="square" rtlCol="0">
            <a:spAutoFit/>
          </a:bodyPr>
          <a:lstStyle/>
          <a:p>
            <a:r>
              <a:rPr lang="en-GB" sz="2200" i="1" dirty="0"/>
              <a:t>How often do you clean your room?</a:t>
            </a:r>
          </a:p>
        </p:txBody>
      </p:sp>
      <p:sp>
        <p:nvSpPr>
          <p:cNvPr id="27" name="TextBox 26"/>
          <p:cNvSpPr txBox="1"/>
          <p:nvPr/>
        </p:nvSpPr>
        <p:spPr>
          <a:xfrm>
            <a:off x="1756281" y="5567335"/>
            <a:ext cx="5346893" cy="430887"/>
          </a:xfrm>
          <a:prstGeom prst="rect">
            <a:avLst/>
          </a:prstGeom>
          <a:noFill/>
        </p:spPr>
        <p:txBody>
          <a:bodyPr wrap="square" rtlCol="0">
            <a:spAutoFit/>
          </a:bodyPr>
          <a:lstStyle/>
          <a:p>
            <a:r>
              <a:rPr lang="en-GB" sz="2200" b="1" u="sng" dirty="0" err="1"/>
              <a:t>Wer</a:t>
            </a:r>
            <a:r>
              <a:rPr lang="en-GB" sz="2200" b="1" dirty="0"/>
              <a:t> </a:t>
            </a:r>
            <a:r>
              <a:rPr lang="en-GB" sz="2200" b="1" dirty="0" err="1"/>
              <a:t>ist</a:t>
            </a:r>
            <a:r>
              <a:rPr lang="en-GB" sz="2200" b="1" dirty="0"/>
              <a:t> </a:t>
            </a:r>
            <a:r>
              <a:rPr lang="en-GB" sz="2200" b="1" dirty="0" err="1"/>
              <a:t>dein</a:t>
            </a:r>
            <a:r>
              <a:rPr lang="en-GB" sz="2200" b="1" dirty="0"/>
              <a:t> </a:t>
            </a:r>
            <a:r>
              <a:rPr lang="en-GB" sz="2200" b="1" dirty="0" err="1"/>
              <a:t>Lieblingslehrer</a:t>
            </a:r>
            <a:r>
              <a:rPr lang="en-GB" sz="2200" b="1" dirty="0"/>
              <a:t>?</a:t>
            </a:r>
          </a:p>
        </p:txBody>
      </p:sp>
      <p:sp>
        <p:nvSpPr>
          <p:cNvPr id="28" name="TextBox 27"/>
          <p:cNvSpPr txBox="1"/>
          <p:nvPr/>
        </p:nvSpPr>
        <p:spPr>
          <a:xfrm>
            <a:off x="6401807" y="5544089"/>
            <a:ext cx="5804374" cy="430887"/>
          </a:xfrm>
          <a:prstGeom prst="rect">
            <a:avLst/>
          </a:prstGeom>
          <a:noFill/>
        </p:spPr>
        <p:txBody>
          <a:bodyPr wrap="square" rtlCol="0">
            <a:spAutoFit/>
          </a:bodyPr>
          <a:lstStyle/>
          <a:p>
            <a:r>
              <a:rPr lang="en-GB" sz="2200" i="1" dirty="0"/>
              <a:t>Who is your favourite (male) teacher?</a:t>
            </a:r>
          </a:p>
        </p:txBody>
      </p:sp>
      <p:sp>
        <p:nvSpPr>
          <p:cNvPr id="29" name="TextBox 28"/>
          <p:cNvSpPr txBox="1"/>
          <p:nvPr/>
        </p:nvSpPr>
        <p:spPr>
          <a:xfrm>
            <a:off x="7902846" y="3129104"/>
            <a:ext cx="4097095" cy="430887"/>
          </a:xfrm>
          <a:prstGeom prst="rect">
            <a:avLst/>
          </a:prstGeom>
          <a:solidFill>
            <a:schemeClr val="bg2"/>
          </a:solidFill>
        </p:spPr>
        <p:txBody>
          <a:bodyPr wrap="square" rtlCol="0">
            <a:spAutoFit/>
          </a:bodyPr>
          <a:lstStyle/>
          <a:p>
            <a:r>
              <a:rPr lang="en-GB" sz="2200" i="1" dirty="0"/>
              <a:t>Who is writing a book?</a:t>
            </a:r>
          </a:p>
        </p:txBody>
      </p:sp>
    </p:spTree>
    <p:extLst>
      <p:ext uri="{BB962C8B-B14F-4D97-AF65-F5344CB8AC3E}">
        <p14:creationId xmlns:p14="http://schemas.microsoft.com/office/powerpoint/2010/main" val="17542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p:bldP spid="14" grpId="0" animBg="1"/>
      <p:bldP spid="16" grpId="0" animBg="1"/>
      <p:bldP spid="17" grpId="0" animBg="1"/>
      <p:bldP spid="18" grpId="0"/>
      <p:bldP spid="19" grpId="0" animBg="1"/>
      <p:bldP spid="19" grpId="1" animBg="1"/>
      <p:bldP spid="20" grpId="0"/>
      <p:bldP spid="21" grpId="0"/>
      <p:bldP spid="22" grpId="0"/>
      <p:bldP spid="23" grpId="0"/>
      <p:bldP spid="24" grpId="0"/>
      <p:bldP spid="25" grpId="0"/>
      <p:bldP spid="26" grpId="0"/>
      <p:bldP spid="27" grpId="0"/>
      <p:bldP spid="28" grpId="0"/>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4"/>
          <p:cNvSpPr txBox="1">
            <a:spLocks/>
          </p:cNvSpPr>
          <p:nvPr/>
        </p:nvSpPr>
        <p:spPr>
          <a:xfrm>
            <a:off x="185689" y="762472"/>
            <a:ext cx="11566071" cy="5844260"/>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200">
                <a:solidFill>
                  <a:schemeClr val="tx1"/>
                </a:solidFill>
              </a:rPr>
              <a:t> </a:t>
            </a:r>
            <a:r>
              <a:rPr lang="en-GB" sz="3100">
                <a:solidFill>
                  <a:schemeClr val="tx1"/>
                </a:solidFill>
              </a:rPr>
              <a:t>- Was ________ du?		- Tennis.</a:t>
            </a:r>
          </a:p>
          <a:p>
            <a:pPr marL="0" indent="0">
              <a:lnSpc>
                <a:spcPct val="150000"/>
              </a:lnSpc>
              <a:buFont typeface="Arial" panose="020B0604020202020204" pitchFamily="34" charset="0"/>
              <a:buNone/>
            </a:pPr>
            <a:r>
              <a:rPr lang="en-GB" sz="3100">
                <a:solidFill>
                  <a:schemeClr val="tx1"/>
                </a:solidFill>
              </a:rPr>
              <a:t> - _________?			- Im Sportunterricht.</a:t>
            </a:r>
          </a:p>
          <a:p>
            <a:pPr marL="0" indent="0">
              <a:lnSpc>
                <a:spcPct val="150000"/>
              </a:lnSpc>
              <a:buFont typeface="Arial" panose="020B0604020202020204" pitchFamily="34" charset="0"/>
              <a:buNone/>
            </a:pPr>
            <a:r>
              <a:rPr lang="en-GB" sz="3100">
                <a:solidFill>
                  <a:schemeClr val="tx1"/>
                </a:solidFill>
              </a:rPr>
              <a:t> - ______ oft?			- ________ die Woche.</a:t>
            </a:r>
          </a:p>
          <a:p>
            <a:pPr marL="0" indent="0">
              <a:lnSpc>
                <a:spcPct val="150000"/>
              </a:lnSpc>
              <a:buFont typeface="Arial" panose="020B0604020202020204" pitchFamily="34" charset="0"/>
              <a:buNone/>
            </a:pPr>
            <a:r>
              <a:rPr lang="en-GB" sz="3100">
                <a:solidFill>
                  <a:schemeClr val="tx1"/>
                </a:solidFill>
              </a:rPr>
              <a:t> - Mit ___________?		- Ja!</a:t>
            </a:r>
          </a:p>
          <a:p>
            <a:pPr marL="0" indent="0">
              <a:lnSpc>
                <a:spcPct val="150000"/>
              </a:lnSpc>
              <a:buFont typeface="Arial" panose="020B0604020202020204" pitchFamily="34" charset="0"/>
              <a:buNone/>
            </a:pPr>
            <a:r>
              <a:rPr lang="en-GB" sz="3100">
                <a:solidFill>
                  <a:schemeClr val="tx1"/>
                </a:solidFill>
              </a:rPr>
              <a:t> - _____ ist der Lehrer?	- Herr Meier.  Er ist super!</a:t>
            </a:r>
            <a:endParaRPr lang="en-GB" sz="3100" dirty="0">
              <a:solidFill>
                <a:schemeClr val="tx1"/>
              </a:solidFill>
            </a:endParaRPr>
          </a:p>
        </p:txBody>
      </p:sp>
      <p:sp>
        <p:nvSpPr>
          <p:cNvPr id="2" name="Title 1"/>
          <p:cNvSpPr>
            <a:spLocks noGrp="1"/>
          </p:cNvSpPr>
          <p:nvPr>
            <p:ph type="title"/>
          </p:nvPr>
        </p:nvSpPr>
        <p:spPr/>
        <p:txBody>
          <a:bodyPr>
            <a:noAutofit/>
          </a:bodyPr>
          <a:lstStyle/>
          <a:p>
            <a:r>
              <a:rPr lang="en-GB" sz="2800" b="1">
                <a:solidFill>
                  <a:schemeClr val="bg1"/>
                </a:solidFill>
              </a:rPr>
              <a:t>Open (wh-) questions</a:t>
            </a:r>
            <a:br>
              <a:rPr lang="en-GB" sz="2800" b="1">
                <a:solidFill>
                  <a:schemeClr val="bg1"/>
                </a:solidFill>
              </a:rPr>
            </a:br>
            <a:endParaRPr lang="en-GB" sz="2800"/>
          </a:p>
        </p:txBody>
      </p:sp>
      <p:sp>
        <p:nvSpPr>
          <p:cNvPr id="50" name="Rounded Rectangle 11">
            <a:extLst>
              <a:ext uri="{FF2B5EF4-FFF2-40B4-BE49-F238E27FC236}">
                <a16:creationId xmlns:a16="http://schemas.microsoft.com/office/drawing/2014/main" id="{F244358A-BC0D-444B-AA4D-A899992D3B7E}"/>
              </a:ext>
            </a:extLst>
          </p:cNvPr>
          <p:cNvSpPr/>
          <p:nvPr/>
        </p:nvSpPr>
        <p:spPr>
          <a:xfrm>
            <a:off x="9507255" y="240924"/>
            <a:ext cx="2481260" cy="408112"/>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grpSp>
        <p:nvGrpSpPr>
          <p:cNvPr id="52" name="Group 51"/>
          <p:cNvGrpSpPr/>
          <p:nvPr/>
        </p:nvGrpSpPr>
        <p:grpSpPr>
          <a:xfrm>
            <a:off x="9746078" y="979532"/>
            <a:ext cx="2202988" cy="5119221"/>
            <a:chOff x="9661797" y="992023"/>
            <a:chExt cx="2202988" cy="5752433"/>
          </a:xfrm>
        </p:grpSpPr>
        <p:sp>
          <p:nvSpPr>
            <p:cNvPr id="53" name="Rectangle 52"/>
            <p:cNvSpPr/>
            <p:nvPr/>
          </p:nvSpPr>
          <p:spPr>
            <a:xfrm>
              <a:off x="9673357" y="2950459"/>
              <a:ext cx="2191428"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spielst</a:t>
              </a:r>
              <a:endParaRPr lang="en-GB" sz="3200" dirty="0">
                <a:solidFill>
                  <a:schemeClr val="tx1"/>
                </a:solidFill>
                <a:latin typeface="Century Gothic" panose="020B0502020202020204" pitchFamily="34" charset="0"/>
              </a:endParaRPr>
            </a:p>
          </p:txBody>
        </p:sp>
        <p:sp>
          <p:nvSpPr>
            <p:cNvPr id="54" name="Rectangle 53"/>
            <p:cNvSpPr/>
            <p:nvPr/>
          </p:nvSpPr>
          <p:spPr>
            <a:xfrm>
              <a:off x="9705194" y="4908895"/>
              <a:ext cx="2159591"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einmal</a:t>
              </a:r>
              <a:endParaRPr lang="en-GB" sz="3200" dirty="0">
                <a:solidFill>
                  <a:schemeClr val="tx1"/>
                </a:solidFill>
                <a:latin typeface="Century Gothic" panose="020B0502020202020204" pitchFamily="34" charset="0"/>
              </a:endParaRPr>
            </a:p>
          </p:txBody>
        </p:sp>
        <p:sp>
          <p:nvSpPr>
            <p:cNvPr id="55" name="Rectangle 54"/>
            <p:cNvSpPr/>
            <p:nvPr/>
          </p:nvSpPr>
          <p:spPr>
            <a:xfrm>
              <a:off x="9673356" y="1971241"/>
              <a:ext cx="2191429"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entury Gothic" panose="020B0502020202020204" pitchFamily="34" charset="0"/>
                </a:rPr>
                <a:t>wo</a:t>
              </a:r>
            </a:p>
          </p:txBody>
        </p:sp>
        <p:sp>
          <p:nvSpPr>
            <p:cNvPr id="56" name="Rectangle 55"/>
            <p:cNvSpPr/>
            <p:nvPr/>
          </p:nvSpPr>
          <p:spPr>
            <a:xfrm>
              <a:off x="9705194" y="3929677"/>
              <a:ext cx="2159591"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wie</a:t>
              </a:r>
              <a:endParaRPr lang="en-GB" sz="3200" dirty="0">
                <a:solidFill>
                  <a:schemeClr val="tx1"/>
                </a:solidFill>
                <a:latin typeface="Century Gothic" panose="020B0502020202020204" pitchFamily="34" charset="0"/>
              </a:endParaRPr>
            </a:p>
          </p:txBody>
        </p:sp>
        <p:sp>
          <p:nvSpPr>
            <p:cNvPr id="57" name="Rectangle 56"/>
            <p:cNvSpPr/>
            <p:nvPr/>
          </p:nvSpPr>
          <p:spPr>
            <a:xfrm>
              <a:off x="9661797" y="992023"/>
              <a:ext cx="2202988"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wer</a:t>
              </a:r>
              <a:endParaRPr lang="en-GB" sz="3200" dirty="0">
                <a:solidFill>
                  <a:schemeClr val="tx1"/>
                </a:solidFill>
                <a:latin typeface="Century Gothic" panose="020B0502020202020204" pitchFamily="34" charset="0"/>
              </a:endParaRPr>
            </a:p>
          </p:txBody>
        </p:sp>
        <p:sp>
          <p:nvSpPr>
            <p:cNvPr id="58" name="Rectangle 57"/>
            <p:cNvSpPr/>
            <p:nvPr/>
          </p:nvSpPr>
          <p:spPr>
            <a:xfrm>
              <a:off x="9711036" y="5888113"/>
              <a:ext cx="2153749"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Century Gothic" panose="020B0502020202020204" pitchFamily="34" charset="0"/>
                </a:rPr>
                <a:t>Freunden</a:t>
              </a:r>
              <a:endParaRPr lang="en-GB" sz="3200" dirty="0">
                <a:solidFill>
                  <a:schemeClr val="tx1"/>
                </a:solidFill>
                <a:latin typeface="Century Gothic" panose="020B0502020202020204" pitchFamily="34" charset="0"/>
              </a:endParaRPr>
            </a:p>
          </p:txBody>
        </p:sp>
      </p:grpSp>
      <p:sp>
        <p:nvSpPr>
          <p:cNvPr id="59" name="TextBox 58"/>
          <p:cNvSpPr txBox="1"/>
          <p:nvPr/>
        </p:nvSpPr>
        <p:spPr>
          <a:xfrm>
            <a:off x="1452697" y="1775009"/>
            <a:ext cx="1679437" cy="569387"/>
          </a:xfrm>
          <a:prstGeom prst="rect">
            <a:avLst/>
          </a:prstGeom>
          <a:noFill/>
        </p:spPr>
        <p:txBody>
          <a:bodyPr wrap="square" rtlCol="0">
            <a:spAutoFit/>
          </a:bodyPr>
          <a:lstStyle/>
          <a:p>
            <a:pPr algn="ctr"/>
            <a:r>
              <a:rPr lang="en-GB" sz="3100" b="1" dirty="0" err="1">
                <a:latin typeface="Century Gothic" panose="020B0502020202020204" pitchFamily="34" charset="0"/>
              </a:rPr>
              <a:t>spielst</a:t>
            </a:r>
            <a:endParaRPr lang="en-GB" sz="3100" b="1" dirty="0">
              <a:latin typeface="Century Gothic" panose="020B0502020202020204" pitchFamily="34" charset="0"/>
            </a:endParaRPr>
          </a:p>
        </p:txBody>
      </p:sp>
      <p:cxnSp>
        <p:nvCxnSpPr>
          <p:cNvPr id="60" name="Straight Connector 59"/>
          <p:cNvCxnSpPr/>
          <p:nvPr/>
        </p:nvCxnSpPr>
        <p:spPr>
          <a:xfrm>
            <a:off x="10050095" y="3103428"/>
            <a:ext cx="1594953"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5689" y="2590454"/>
            <a:ext cx="1679437" cy="569387"/>
          </a:xfrm>
          <a:prstGeom prst="rect">
            <a:avLst/>
          </a:prstGeom>
          <a:noFill/>
        </p:spPr>
        <p:txBody>
          <a:bodyPr wrap="square" rtlCol="0">
            <a:spAutoFit/>
          </a:bodyPr>
          <a:lstStyle/>
          <a:p>
            <a:pPr algn="ctr"/>
            <a:r>
              <a:rPr lang="en-GB" sz="3100" b="1" dirty="0">
                <a:latin typeface="Century Gothic" panose="020B0502020202020204" pitchFamily="34" charset="0"/>
              </a:rPr>
              <a:t>Wo</a:t>
            </a:r>
          </a:p>
        </p:txBody>
      </p:sp>
      <p:cxnSp>
        <p:nvCxnSpPr>
          <p:cNvPr id="62" name="Straight Connector 61"/>
          <p:cNvCxnSpPr/>
          <p:nvPr/>
        </p:nvCxnSpPr>
        <p:spPr>
          <a:xfrm>
            <a:off x="10071793" y="2271687"/>
            <a:ext cx="1594953"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85689" y="3399909"/>
            <a:ext cx="1679437" cy="569387"/>
          </a:xfrm>
          <a:prstGeom prst="rect">
            <a:avLst/>
          </a:prstGeom>
          <a:noFill/>
        </p:spPr>
        <p:txBody>
          <a:bodyPr wrap="square" rtlCol="0">
            <a:spAutoFit/>
          </a:bodyPr>
          <a:lstStyle/>
          <a:p>
            <a:pPr algn="ctr"/>
            <a:r>
              <a:rPr lang="en-GB" sz="3100" b="1" dirty="0" err="1">
                <a:latin typeface="Century Gothic" panose="020B0502020202020204" pitchFamily="34" charset="0"/>
              </a:rPr>
              <a:t>Wie</a:t>
            </a:r>
            <a:endParaRPr lang="en-GB" sz="3100" b="1" dirty="0">
              <a:latin typeface="Century Gothic" panose="020B0502020202020204" pitchFamily="34" charset="0"/>
            </a:endParaRPr>
          </a:p>
        </p:txBody>
      </p:sp>
      <p:cxnSp>
        <p:nvCxnSpPr>
          <p:cNvPr id="64" name="Straight Connector 63"/>
          <p:cNvCxnSpPr/>
          <p:nvPr/>
        </p:nvCxnSpPr>
        <p:spPr>
          <a:xfrm>
            <a:off x="10071792" y="4017690"/>
            <a:ext cx="1594953"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97074" y="3393230"/>
            <a:ext cx="1679437" cy="569387"/>
          </a:xfrm>
          <a:prstGeom prst="rect">
            <a:avLst/>
          </a:prstGeom>
          <a:noFill/>
        </p:spPr>
        <p:txBody>
          <a:bodyPr wrap="square" rtlCol="0">
            <a:spAutoFit/>
          </a:bodyPr>
          <a:lstStyle/>
          <a:p>
            <a:pPr algn="ctr"/>
            <a:r>
              <a:rPr lang="en-GB" sz="3100" b="1" dirty="0" err="1">
                <a:latin typeface="Century Gothic" panose="020B0502020202020204" pitchFamily="34" charset="0"/>
              </a:rPr>
              <a:t>Einmal</a:t>
            </a:r>
            <a:endParaRPr lang="en-GB" sz="3100" b="1" dirty="0">
              <a:latin typeface="Century Gothic" panose="020B0502020202020204" pitchFamily="34" charset="0"/>
            </a:endParaRPr>
          </a:p>
        </p:txBody>
      </p:sp>
      <p:cxnSp>
        <p:nvCxnSpPr>
          <p:cNvPr id="66" name="Straight Connector 65"/>
          <p:cNvCxnSpPr/>
          <p:nvPr/>
        </p:nvCxnSpPr>
        <p:spPr>
          <a:xfrm>
            <a:off x="10071792" y="4858847"/>
            <a:ext cx="1594953"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157612" y="4241980"/>
            <a:ext cx="2269609" cy="569387"/>
          </a:xfrm>
          <a:prstGeom prst="rect">
            <a:avLst/>
          </a:prstGeom>
          <a:noFill/>
        </p:spPr>
        <p:txBody>
          <a:bodyPr wrap="square" rtlCol="0">
            <a:spAutoFit/>
          </a:bodyPr>
          <a:lstStyle/>
          <a:p>
            <a:pPr algn="ctr"/>
            <a:r>
              <a:rPr lang="en-GB" sz="3100" b="1" dirty="0" err="1">
                <a:latin typeface="Century Gothic" panose="020B0502020202020204" pitchFamily="34" charset="0"/>
              </a:rPr>
              <a:t>Freunden</a:t>
            </a:r>
            <a:endParaRPr lang="en-GB" sz="3100" b="1" dirty="0">
              <a:latin typeface="Century Gothic" panose="020B0502020202020204" pitchFamily="34" charset="0"/>
            </a:endParaRPr>
          </a:p>
        </p:txBody>
      </p:sp>
      <p:cxnSp>
        <p:nvCxnSpPr>
          <p:cNvPr id="68" name="Straight Connector 67"/>
          <p:cNvCxnSpPr/>
          <p:nvPr/>
        </p:nvCxnSpPr>
        <p:spPr>
          <a:xfrm>
            <a:off x="10071792" y="5717713"/>
            <a:ext cx="1594953"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09398" y="5095742"/>
            <a:ext cx="2269609" cy="569387"/>
          </a:xfrm>
          <a:prstGeom prst="rect">
            <a:avLst/>
          </a:prstGeom>
          <a:noFill/>
        </p:spPr>
        <p:txBody>
          <a:bodyPr wrap="square" rtlCol="0">
            <a:spAutoFit/>
          </a:bodyPr>
          <a:lstStyle/>
          <a:p>
            <a:pPr algn="ctr"/>
            <a:r>
              <a:rPr lang="en-GB" sz="3100" b="1" dirty="0" err="1">
                <a:latin typeface="Century Gothic" panose="020B0502020202020204" pitchFamily="34" charset="0"/>
              </a:rPr>
              <a:t>Wer</a:t>
            </a:r>
            <a:endParaRPr lang="en-GB" sz="3100" b="1" dirty="0">
              <a:latin typeface="Century Gothic" panose="020B0502020202020204" pitchFamily="34" charset="0"/>
            </a:endParaRPr>
          </a:p>
        </p:txBody>
      </p:sp>
      <p:cxnSp>
        <p:nvCxnSpPr>
          <p:cNvPr id="70" name="Straight Connector 69"/>
          <p:cNvCxnSpPr/>
          <p:nvPr/>
        </p:nvCxnSpPr>
        <p:spPr>
          <a:xfrm>
            <a:off x="10071793" y="1360571"/>
            <a:ext cx="1594953"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itle 3">
            <a:extLst>
              <a:ext uri="{FF2B5EF4-FFF2-40B4-BE49-F238E27FC236}">
                <a16:creationId xmlns:a16="http://schemas.microsoft.com/office/drawing/2014/main" id="{7BDC1FD7-616D-45F7-9886-47FA05A680B3}"/>
              </a:ext>
            </a:extLst>
          </p:cNvPr>
          <p:cNvSpPr txBox="1">
            <a:spLocks/>
          </p:cNvSpPr>
          <p:nvPr/>
        </p:nvSpPr>
        <p:spPr>
          <a:xfrm>
            <a:off x="0" y="3138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Tree>
    <p:extLst>
      <p:ext uri="{BB962C8B-B14F-4D97-AF65-F5344CB8AC3E}">
        <p14:creationId xmlns:p14="http://schemas.microsoft.com/office/powerpoint/2010/main" val="390656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wipe(left)">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par>
                                <p:cTn id="42" presetID="22" presetClass="entr" presetSubtype="8" fill="hold"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wipe(left)">
                                      <p:cBhvr>
                                        <p:cTn id="4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P spid="67" grpId="0"/>
      <p:bldP spid="6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a:solidFill>
                  <a:schemeClr val="bg1"/>
                </a:solidFill>
              </a:rPr>
              <a:t>Wie oft machst du das?</a:t>
            </a:r>
            <a:br>
              <a:rPr lang="en-GB" sz="2400" b="1">
                <a:solidFill>
                  <a:schemeClr val="bg1"/>
                </a:solidFill>
              </a:rPr>
            </a:br>
            <a:endParaRPr lang="en-GB" sz="2400"/>
          </a:p>
        </p:txBody>
      </p:sp>
      <p:sp>
        <p:nvSpPr>
          <p:cNvPr id="20"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2"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3" name="TextBox 22">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r>
              <a:rPr lang="en-GB" sz="2200" dirty="0">
                <a:latin typeface="Century Gothic" panose="020B0502020202020204" pitchFamily="34" charset="0"/>
              </a:rPr>
              <a:t>Frag </a:t>
            </a:r>
            <a:r>
              <a:rPr lang="en-GB" sz="2200" dirty="0" err="1">
                <a:latin typeface="Century Gothic" panose="020B0502020202020204" pitchFamily="34" charset="0"/>
              </a:rPr>
              <a:t>einen</a:t>
            </a:r>
            <a:r>
              <a:rPr lang="en-GB" sz="2200" dirty="0">
                <a:latin typeface="Century Gothic" panose="020B0502020202020204" pitchFamily="34" charset="0"/>
              </a:rPr>
              <a:t> Partner </a:t>
            </a:r>
            <a:r>
              <a:rPr lang="en-GB" sz="2200" dirty="0" err="1">
                <a:latin typeface="Century Gothic" panose="020B0502020202020204" pitchFamily="34" charset="0"/>
              </a:rPr>
              <a:t>oder</a:t>
            </a:r>
            <a:r>
              <a:rPr lang="en-GB" sz="2200" dirty="0">
                <a:latin typeface="Century Gothic" panose="020B0502020202020204" pitchFamily="34" charset="0"/>
              </a:rPr>
              <a:t> </a:t>
            </a:r>
            <a:r>
              <a:rPr lang="en-GB" sz="2200" dirty="0" err="1">
                <a:latin typeface="Century Gothic" panose="020B0502020202020204" pitchFamily="34" charset="0"/>
              </a:rPr>
              <a:t>eine</a:t>
            </a:r>
            <a:r>
              <a:rPr lang="en-GB" sz="2200" dirty="0">
                <a:latin typeface="Century Gothic" panose="020B0502020202020204" pitchFamily="34" charset="0"/>
              </a:rPr>
              <a:t> </a:t>
            </a:r>
            <a:r>
              <a:rPr lang="en-GB" sz="2200" dirty="0" err="1">
                <a:latin typeface="Century Gothic" panose="020B0502020202020204" pitchFamily="34" charset="0"/>
              </a:rPr>
              <a:t>Partnerin</a:t>
            </a:r>
            <a:r>
              <a:rPr lang="en-GB" sz="2200" dirty="0">
                <a:latin typeface="Century Gothic" panose="020B0502020202020204" pitchFamily="34" charset="0"/>
              </a:rPr>
              <a:t>!</a:t>
            </a:r>
          </a:p>
          <a:p>
            <a:endParaRPr lang="en-GB" sz="2200" dirty="0">
              <a:latin typeface="Century Gothic" panose="020B0502020202020204" pitchFamily="34" charset="0"/>
            </a:endParaRPr>
          </a:p>
          <a:p>
            <a:r>
              <a:rPr lang="en-GB" sz="2200" b="1" dirty="0" err="1">
                <a:latin typeface="Century Gothic" panose="020B0502020202020204" pitchFamily="34" charset="0"/>
              </a:rPr>
              <a:t>Beispiel</a:t>
            </a:r>
            <a:r>
              <a:rPr lang="en-GB" sz="2200" dirty="0">
                <a:latin typeface="Century Gothic" panose="020B0502020202020204" pitchFamily="34" charset="0"/>
              </a:rPr>
              <a:t>: “Wie oft </a:t>
            </a:r>
            <a:r>
              <a:rPr lang="en-GB" sz="2200" dirty="0" err="1">
                <a:latin typeface="Century Gothic" panose="020B0502020202020204" pitchFamily="34" charset="0"/>
              </a:rPr>
              <a:t>spielst</a:t>
            </a:r>
            <a:r>
              <a:rPr lang="en-GB" sz="2200" dirty="0">
                <a:latin typeface="Century Gothic" panose="020B0502020202020204" pitchFamily="34" charset="0"/>
              </a:rPr>
              <a:t> du am Computer?”	 “Ich </a:t>
            </a:r>
            <a:r>
              <a:rPr lang="en-GB" sz="2200" dirty="0" err="1">
                <a:latin typeface="Century Gothic" panose="020B0502020202020204" pitchFamily="34" charset="0"/>
              </a:rPr>
              <a:t>spiele</a:t>
            </a:r>
            <a:r>
              <a:rPr lang="en-GB" sz="2200" dirty="0">
                <a:latin typeface="Century Gothic" panose="020B0502020202020204" pitchFamily="34" charset="0"/>
              </a:rPr>
              <a:t> </a:t>
            </a:r>
            <a:r>
              <a:rPr lang="en-GB" sz="2200" dirty="0" err="1">
                <a:latin typeface="Century Gothic" panose="020B0502020202020204" pitchFamily="34" charset="0"/>
              </a:rPr>
              <a:t>kaum</a:t>
            </a:r>
            <a:r>
              <a:rPr lang="en-GB" sz="2200" dirty="0">
                <a:latin typeface="Century Gothic" panose="020B0502020202020204" pitchFamily="34" charset="0"/>
              </a:rPr>
              <a:t> am Computer.”</a:t>
            </a:r>
            <a:endParaRPr lang="en-GB" sz="2200" b="1" dirty="0">
              <a:latin typeface="Century Gothic" panose="020B0502020202020204" pitchFamily="34" charset="0"/>
            </a:endParaRPr>
          </a:p>
        </p:txBody>
      </p:sp>
      <p:graphicFrame>
        <p:nvGraphicFramePr>
          <p:cNvPr id="24" name="Table 23">
            <a:extLst>
              <a:ext uri="{FF2B5EF4-FFF2-40B4-BE49-F238E27FC236}">
                <a16:creationId xmlns:a16="http://schemas.microsoft.com/office/drawing/2014/main" id="{76BCD178-BFFD-4931-AA84-847F08F3DC47}"/>
              </a:ext>
            </a:extLst>
          </p:cNvPr>
          <p:cNvGraphicFramePr>
            <a:graphicFrameLocks noGrp="1"/>
          </p:cNvGraphicFramePr>
          <p:nvPr>
            <p:extLst>
              <p:ext uri="{D42A27DB-BD31-4B8C-83A1-F6EECF244321}">
                <p14:modId xmlns:p14="http://schemas.microsoft.com/office/powerpoint/2010/main" val="686508131"/>
              </p:ext>
            </p:extLst>
          </p:nvPr>
        </p:nvGraphicFramePr>
        <p:xfrm>
          <a:off x="318392" y="2602865"/>
          <a:ext cx="11555221" cy="329184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293459">
                  <a:extLst>
                    <a:ext uri="{9D8B030D-6E8A-4147-A177-3AD203B41FA5}">
                      <a16:colId xmlns:a16="http://schemas.microsoft.com/office/drawing/2014/main" val="1009723302"/>
                    </a:ext>
                  </a:extLst>
                </a:gridCol>
                <a:gridCol w="1293459">
                  <a:extLst>
                    <a:ext uri="{9D8B030D-6E8A-4147-A177-3AD203B41FA5}">
                      <a16:colId xmlns:a16="http://schemas.microsoft.com/office/drawing/2014/main" val="1444865877"/>
                    </a:ext>
                  </a:extLst>
                </a:gridCol>
                <a:gridCol w="129345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489678">
                <a:tc>
                  <a:txBody>
                    <a:bodyPr/>
                    <a:lstStyle/>
                    <a:p>
                      <a:endParaRPr lang="en-GB" dirty="0"/>
                    </a:p>
                  </a:txBody>
                  <a:tcPr>
                    <a:solidFill>
                      <a:schemeClr val="bg2"/>
                    </a:solidFill>
                  </a:tcPr>
                </a:tc>
                <a:tc>
                  <a:txBody>
                    <a:bodyPr/>
                    <a:lstStyle/>
                    <a:p>
                      <a:pPr algn="ctr"/>
                      <a:endParaRPr lang="en-GB" dirty="0">
                        <a:solidFill>
                          <a:schemeClr val="accent1">
                            <a:lumMod val="50000"/>
                          </a:schemeClr>
                        </a:solidFill>
                      </a:endParaRPr>
                    </a:p>
                    <a:p>
                      <a:pPr algn="ctr"/>
                      <a:endParaRPr lang="en-GB" dirty="0">
                        <a:solidFill>
                          <a:schemeClr val="accent1">
                            <a:lumMod val="50000"/>
                          </a:schemeClr>
                        </a:solidFill>
                      </a:endParaRPr>
                    </a:p>
                    <a:p>
                      <a:pPr algn="ctr"/>
                      <a:endParaRPr lang="en-GB" dirty="0">
                        <a:solidFill>
                          <a:schemeClr val="accent1">
                            <a:lumMod val="50000"/>
                          </a:schemeClr>
                        </a:solidFill>
                      </a:endParaRPr>
                    </a:p>
                  </a:txBody>
                  <a:tcPr>
                    <a:solidFill>
                      <a:schemeClr val="bg2"/>
                    </a:solidFill>
                  </a:tcPr>
                </a:tc>
                <a:tc>
                  <a:txBody>
                    <a:bodyPr/>
                    <a:lstStyle/>
                    <a:p>
                      <a:pPr algn="ctr"/>
                      <a:endParaRPr lang="en-GB" b="0" dirty="0">
                        <a:solidFill>
                          <a:schemeClr val="accent1">
                            <a:lumMod val="50000"/>
                          </a:schemeClr>
                        </a:solidFill>
                      </a:endParaRPr>
                    </a:p>
                  </a:txBody>
                  <a:tcPr>
                    <a:solidFill>
                      <a:schemeClr val="bg2"/>
                    </a:solidFill>
                  </a:tcPr>
                </a:tc>
                <a:tc>
                  <a:txBody>
                    <a:bodyPr/>
                    <a:lstStyle/>
                    <a:p>
                      <a:pPr algn="ctr"/>
                      <a:endParaRPr lang="en-GB" dirty="0">
                        <a:solidFill>
                          <a:schemeClr val="accent1">
                            <a:lumMod val="50000"/>
                          </a:schemeClr>
                        </a:solidFill>
                      </a:endParaRPr>
                    </a:p>
                  </a:txBody>
                  <a:tcPr>
                    <a:solidFill>
                      <a:schemeClr val="bg2"/>
                    </a:solidFill>
                  </a:tcPr>
                </a:tc>
                <a:tc>
                  <a:txBody>
                    <a:bodyPr/>
                    <a:lstStyle/>
                    <a:p>
                      <a:pPr algn="ctr"/>
                      <a:endParaRPr lang="en-GB" dirty="0">
                        <a:solidFill>
                          <a:schemeClr val="accent1">
                            <a:lumMod val="50000"/>
                          </a:schemeClr>
                        </a:solidFill>
                      </a:endParaRP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50000"/>
                          </a:schemeClr>
                        </a:solidFill>
                      </a:endParaRPr>
                    </a:p>
                  </a:txBody>
                  <a:tcPr>
                    <a:solidFill>
                      <a:schemeClr val="bg2"/>
                    </a:solidFill>
                  </a:tcPr>
                </a:tc>
                <a:tc>
                  <a:txBody>
                    <a:bodyPr/>
                    <a:lstStyle/>
                    <a:p>
                      <a:pPr algn="ctr"/>
                      <a:endParaRPr lang="en-GB" dirty="0">
                        <a:solidFill>
                          <a:schemeClr val="accent1">
                            <a:lumMod val="50000"/>
                          </a:schemeClr>
                        </a:solidFill>
                      </a:endParaRPr>
                    </a:p>
                  </a:txBody>
                  <a:tcPr>
                    <a:solidFill>
                      <a:schemeClr val="bg2"/>
                    </a:solidFill>
                  </a:tcPr>
                </a:tc>
                <a:tc>
                  <a:txBody>
                    <a:bodyPr/>
                    <a:lstStyle/>
                    <a:p>
                      <a:pPr algn="ctr"/>
                      <a:endParaRPr lang="en-GB" dirty="0">
                        <a:solidFill>
                          <a:schemeClr val="accent1">
                            <a:lumMod val="50000"/>
                          </a:schemeClr>
                        </a:solidFill>
                      </a:endParaRPr>
                    </a:p>
                  </a:txBody>
                  <a:tcPr>
                    <a:solidFill>
                      <a:schemeClr val="bg2"/>
                    </a:solidFill>
                  </a:tcPr>
                </a:tc>
                <a:extLst>
                  <a:ext uri="{0D108BD9-81ED-4DB2-BD59-A6C34878D82A}">
                    <a16:rowId xmlns:a16="http://schemas.microsoft.com/office/drawing/2014/main" val="1363815721"/>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oft</a:t>
                      </a:r>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extLst>
                  <a:ext uri="{0D108BD9-81ED-4DB2-BD59-A6C34878D82A}">
                    <a16:rowId xmlns:a16="http://schemas.microsoft.com/office/drawing/2014/main" val="3617132009"/>
                  </a:ext>
                </a:extLst>
              </a:tr>
              <a:tr h="389605">
                <a:tc>
                  <a:txBody>
                    <a:bodyPr/>
                    <a:lstStyle/>
                    <a:p>
                      <a:pPr algn="l"/>
                      <a:r>
                        <a:rPr lang="en-GB" sz="2000" b="0" dirty="0" err="1">
                          <a:solidFill>
                            <a:schemeClr val="tx1"/>
                          </a:solidFill>
                        </a:rPr>
                        <a:t>manchmal</a:t>
                      </a:r>
                      <a:endParaRPr lang="en-GB" sz="2000" b="0" dirty="0">
                        <a:solidFill>
                          <a:schemeClr val="tx1"/>
                        </a:solidFill>
                      </a:endParaRPr>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extLst>
                  <a:ext uri="{0D108BD9-81ED-4DB2-BD59-A6C34878D82A}">
                    <a16:rowId xmlns:a16="http://schemas.microsoft.com/office/drawing/2014/main" val="2124376392"/>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kaum</a:t>
                      </a:r>
                      <a:endParaRPr lang="en-GB" sz="2000" dirty="0">
                        <a:solidFill>
                          <a:schemeClr val="tx1"/>
                        </a:solidFill>
                      </a:endParaRPr>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extLst>
                  <a:ext uri="{0D108BD9-81ED-4DB2-BD59-A6C34878D82A}">
                    <a16:rowId xmlns:a16="http://schemas.microsoft.com/office/drawing/2014/main" val="3602478167"/>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nie</a:t>
                      </a:r>
                      <a:endParaRPr lang="en-GB" sz="2000" dirty="0">
                        <a:solidFill>
                          <a:schemeClr val="tx1"/>
                        </a:solidFill>
                      </a:endParaRPr>
                    </a:p>
                  </a:txBody>
                  <a:tcPr>
                    <a:solidFill>
                      <a:schemeClr val="bg2"/>
                    </a:solidFill>
                  </a:tcPr>
                </a:tc>
                <a:tc>
                  <a:txBody>
                    <a:bodyPr/>
                    <a:lstStyle/>
                    <a:p>
                      <a:endParaRPr lang="en-GB"/>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extLst>
                  <a:ext uri="{0D108BD9-81ED-4DB2-BD59-A6C34878D82A}">
                    <a16:rowId xmlns:a16="http://schemas.microsoft.com/office/drawing/2014/main" val="1818615644"/>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einmal</a:t>
                      </a:r>
                      <a:r>
                        <a:rPr lang="en-GB" sz="2000" dirty="0">
                          <a:solidFill>
                            <a:schemeClr val="tx1"/>
                          </a:solidFill>
                        </a:rPr>
                        <a:t> die </a:t>
                      </a:r>
                      <a:r>
                        <a:rPr lang="en-GB" sz="2000" dirty="0" err="1">
                          <a:solidFill>
                            <a:schemeClr val="tx1"/>
                          </a:solidFill>
                        </a:rPr>
                        <a:t>Woche</a:t>
                      </a:r>
                      <a:endParaRPr lang="en-GB" sz="2000" dirty="0">
                        <a:solidFill>
                          <a:schemeClr val="tx1"/>
                        </a:solidFill>
                      </a:endParaRPr>
                    </a:p>
                  </a:txBody>
                  <a:tcPr>
                    <a:solidFill>
                      <a:schemeClr val="bg2"/>
                    </a:solidFill>
                  </a:tcPr>
                </a:tc>
                <a:tc>
                  <a:txBody>
                    <a:bodyPr/>
                    <a:lstStyle/>
                    <a:p>
                      <a:endParaRPr lang="en-GB"/>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extLst>
                  <a:ext uri="{0D108BD9-81ED-4DB2-BD59-A6C34878D82A}">
                    <a16:rowId xmlns:a16="http://schemas.microsoft.com/office/drawing/2014/main" val="3203056926"/>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jeden</a:t>
                      </a:r>
                      <a:r>
                        <a:rPr lang="en-GB" sz="2000" dirty="0">
                          <a:solidFill>
                            <a:schemeClr val="tx1"/>
                          </a:solidFill>
                        </a:rPr>
                        <a:t> Tag</a:t>
                      </a:r>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tc>
                  <a:txBody>
                    <a:bodyPr/>
                    <a:lstStyle/>
                    <a:p>
                      <a:endParaRPr lang="en-GB"/>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tc>
                  <a:txBody>
                    <a:bodyPr/>
                    <a:lstStyle/>
                    <a:p>
                      <a:endParaRPr lang="en-GB" dirty="0"/>
                    </a:p>
                  </a:txBody>
                  <a:tcPr>
                    <a:solidFill>
                      <a:schemeClr val="bg2"/>
                    </a:solidFill>
                  </a:tcPr>
                </a:tc>
                <a:extLst>
                  <a:ext uri="{0D108BD9-81ED-4DB2-BD59-A6C34878D82A}">
                    <a16:rowId xmlns:a16="http://schemas.microsoft.com/office/drawing/2014/main" val="3720489894"/>
                  </a:ext>
                </a:extLst>
              </a:tr>
            </a:tbl>
          </a:graphicData>
        </a:graphic>
      </p:graphicFrame>
      <p:pic>
        <p:nvPicPr>
          <p:cNvPr id="25" name="Picture 24">
            <a:extLst>
              <a:ext uri="{FF2B5EF4-FFF2-40B4-BE49-F238E27FC236}">
                <a16:creationId xmlns:a16="http://schemas.microsoft.com/office/drawing/2014/main" id="{3ABB5EAF-302C-48BF-8D5D-620A0CF21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381" y="2709403"/>
            <a:ext cx="661955" cy="665298"/>
          </a:xfrm>
          <a:prstGeom prst="rect">
            <a:avLst/>
          </a:prstGeom>
        </p:spPr>
      </p:pic>
      <p:pic>
        <p:nvPicPr>
          <p:cNvPr id="26" name="Picture 25">
            <a:extLst>
              <a:ext uri="{FF2B5EF4-FFF2-40B4-BE49-F238E27FC236}">
                <a16:creationId xmlns:a16="http://schemas.microsoft.com/office/drawing/2014/main" id="{E5A66575-2829-4E55-9FB8-5B836B2A68CE}"/>
              </a:ext>
            </a:extLst>
          </p:cNvPr>
          <p:cNvPicPr>
            <a:picLocks noChangeAspect="1"/>
          </p:cNvPicPr>
          <p:nvPr/>
        </p:nvPicPr>
        <p:blipFill>
          <a:blip r:embed="rId4"/>
          <a:stretch>
            <a:fillRect/>
          </a:stretch>
        </p:blipFill>
        <p:spPr>
          <a:xfrm>
            <a:off x="4379204" y="2673562"/>
            <a:ext cx="743156" cy="763964"/>
          </a:xfrm>
          <a:prstGeom prst="rect">
            <a:avLst/>
          </a:prstGeom>
        </p:spPr>
      </p:pic>
      <p:pic>
        <p:nvPicPr>
          <p:cNvPr id="27" name="Picture 26">
            <a:extLst>
              <a:ext uri="{FF2B5EF4-FFF2-40B4-BE49-F238E27FC236}">
                <a16:creationId xmlns:a16="http://schemas.microsoft.com/office/drawing/2014/main" id="{F5A91E42-CE9E-4E1E-A8AF-13C130C4FBFE}"/>
              </a:ext>
            </a:extLst>
          </p:cNvPr>
          <p:cNvPicPr>
            <a:picLocks noChangeAspect="1"/>
          </p:cNvPicPr>
          <p:nvPr/>
        </p:nvPicPr>
        <p:blipFill>
          <a:blip r:embed="rId5"/>
          <a:stretch>
            <a:fillRect/>
          </a:stretch>
        </p:blipFill>
        <p:spPr>
          <a:xfrm>
            <a:off x="10894340" y="2663764"/>
            <a:ext cx="743156" cy="783562"/>
          </a:xfrm>
          <a:prstGeom prst="rect">
            <a:avLst/>
          </a:prstGeom>
        </p:spPr>
      </p:pic>
      <p:grpSp>
        <p:nvGrpSpPr>
          <p:cNvPr id="28" name="Group 27">
            <a:extLst>
              <a:ext uri="{FF2B5EF4-FFF2-40B4-BE49-F238E27FC236}">
                <a16:creationId xmlns:a16="http://schemas.microsoft.com/office/drawing/2014/main" id="{219D3F04-A868-4BF8-B4B1-CEB99D5F0D24}"/>
              </a:ext>
            </a:extLst>
          </p:cNvPr>
          <p:cNvGrpSpPr/>
          <p:nvPr/>
        </p:nvGrpSpPr>
        <p:grpSpPr>
          <a:xfrm>
            <a:off x="5536950" y="2709403"/>
            <a:ext cx="903196" cy="692283"/>
            <a:chOff x="10181631" y="1451097"/>
            <a:chExt cx="1175594" cy="869939"/>
          </a:xfrm>
        </p:grpSpPr>
        <p:pic>
          <p:nvPicPr>
            <p:cNvPr id="29" name="Picture 28">
              <a:extLst>
                <a:ext uri="{FF2B5EF4-FFF2-40B4-BE49-F238E27FC236}">
                  <a16:creationId xmlns:a16="http://schemas.microsoft.com/office/drawing/2014/main" id="{0E9D0FFB-803E-4B9A-9C05-79CAA57F4E51}"/>
                </a:ext>
              </a:extLst>
            </p:cNvPr>
            <p:cNvPicPr>
              <a:picLocks noChangeAspect="1"/>
            </p:cNvPicPr>
            <p:nvPr/>
          </p:nvPicPr>
          <p:blipFill>
            <a:blip r:embed="rId6"/>
            <a:stretch>
              <a:fillRect/>
            </a:stretch>
          </p:blipFill>
          <p:spPr>
            <a:xfrm>
              <a:off x="10181631" y="1451097"/>
              <a:ext cx="1175594" cy="869939"/>
            </a:xfrm>
            <a:prstGeom prst="rect">
              <a:avLst/>
            </a:prstGeom>
          </p:spPr>
        </p:pic>
        <p:pic>
          <p:nvPicPr>
            <p:cNvPr id="30" name="Picture 29">
              <a:extLst>
                <a:ext uri="{FF2B5EF4-FFF2-40B4-BE49-F238E27FC236}">
                  <a16:creationId xmlns:a16="http://schemas.microsoft.com/office/drawing/2014/main" id="{EE5B4B4C-A1B8-44E8-B2DE-B5170B377DF6}"/>
                </a:ext>
              </a:extLst>
            </p:cNvPr>
            <p:cNvPicPr>
              <a:picLocks noChangeAspect="1"/>
            </p:cNvPicPr>
            <p:nvPr/>
          </p:nvPicPr>
          <p:blipFill>
            <a:blip r:embed="rId7"/>
            <a:stretch>
              <a:fillRect/>
            </a:stretch>
          </p:blipFill>
          <p:spPr>
            <a:xfrm>
              <a:off x="10789465" y="1605572"/>
              <a:ext cx="354258" cy="196023"/>
            </a:xfrm>
            <a:prstGeom prst="rect">
              <a:avLst/>
            </a:prstGeom>
          </p:spPr>
        </p:pic>
      </p:grpSp>
      <p:pic>
        <p:nvPicPr>
          <p:cNvPr id="31" name="Picture 30">
            <a:extLst>
              <a:ext uri="{FF2B5EF4-FFF2-40B4-BE49-F238E27FC236}">
                <a16:creationId xmlns:a16="http://schemas.microsoft.com/office/drawing/2014/main" id="{9A611F54-32FB-405A-A839-2E7133C25672}"/>
              </a:ext>
            </a:extLst>
          </p:cNvPr>
          <p:cNvPicPr>
            <a:picLocks noChangeAspect="1"/>
          </p:cNvPicPr>
          <p:nvPr/>
        </p:nvPicPr>
        <p:blipFill>
          <a:blip r:embed="rId8"/>
          <a:stretch>
            <a:fillRect/>
          </a:stretch>
        </p:blipFill>
        <p:spPr>
          <a:xfrm>
            <a:off x="8195231" y="2701139"/>
            <a:ext cx="944023" cy="692283"/>
          </a:xfrm>
          <a:prstGeom prst="rect">
            <a:avLst/>
          </a:prstGeom>
        </p:spPr>
      </p:pic>
      <p:pic>
        <p:nvPicPr>
          <p:cNvPr id="32" name="Picture 31">
            <a:extLst>
              <a:ext uri="{FF2B5EF4-FFF2-40B4-BE49-F238E27FC236}">
                <a16:creationId xmlns:a16="http://schemas.microsoft.com/office/drawing/2014/main" id="{6E597B22-BE3F-4CB0-B062-9D746B5F228D}"/>
              </a:ext>
            </a:extLst>
          </p:cNvPr>
          <p:cNvPicPr>
            <a:picLocks noChangeAspect="1"/>
          </p:cNvPicPr>
          <p:nvPr/>
        </p:nvPicPr>
        <p:blipFill>
          <a:blip r:embed="rId9"/>
          <a:stretch>
            <a:fillRect/>
          </a:stretch>
        </p:blipFill>
        <p:spPr>
          <a:xfrm>
            <a:off x="8723596" y="2954466"/>
            <a:ext cx="355811" cy="410975"/>
          </a:xfrm>
          <a:prstGeom prst="rect">
            <a:avLst/>
          </a:prstGeom>
        </p:spPr>
      </p:pic>
      <p:pic>
        <p:nvPicPr>
          <p:cNvPr id="33" name="Picture 32">
            <a:extLst>
              <a:ext uri="{FF2B5EF4-FFF2-40B4-BE49-F238E27FC236}">
                <a16:creationId xmlns:a16="http://schemas.microsoft.com/office/drawing/2014/main" id="{42DEE869-BC06-4938-890A-9FB1B3B02CB9}"/>
              </a:ext>
            </a:extLst>
          </p:cNvPr>
          <p:cNvPicPr>
            <a:picLocks noChangeAspect="1"/>
          </p:cNvPicPr>
          <p:nvPr/>
        </p:nvPicPr>
        <p:blipFill>
          <a:blip r:embed="rId10"/>
          <a:stretch>
            <a:fillRect/>
          </a:stretch>
        </p:blipFill>
        <p:spPr>
          <a:xfrm>
            <a:off x="6836136" y="2698202"/>
            <a:ext cx="944505" cy="680044"/>
          </a:xfrm>
          <a:prstGeom prst="rect">
            <a:avLst/>
          </a:prstGeom>
        </p:spPr>
      </p:pic>
      <p:pic>
        <p:nvPicPr>
          <p:cNvPr id="34" name="Picture 33">
            <a:extLst>
              <a:ext uri="{FF2B5EF4-FFF2-40B4-BE49-F238E27FC236}">
                <a16:creationId xmlns:a16="http://schemas.microsoft.com/office/drawing/2014/main" id="{31F508C5-A5F6-43EB-AEEE-62A452183CE6}"/>
              </a:ext>
            </a:extLst>
          </p:cNvPr>
          <p:cNvPicPr>
            <a:picLocks noChangeAspect="1"/>
          </p:cNvPicPr>
          <p:nvPr/>
        </p:nvPicPr>
        <p:blipFill>
          <a:blip r:embed="rId11"/>
          <a:stretch>
            <a:fillRect/>
          </a:stretch>
        </p:blipFill>
        <p:spPr>
          <a:xfrm>
            <a:off x="9607772" y="2698202"/>
            <a:ext cx="743156" cy="733247"/>
          </a:xfrm>
          <a:prstGeom prst="rect">
            <a:avLst/>
          </a:prstGeom>
        </p:spPr>
      </p:pic>
      <p:sp>
        <p:nvSpPr>
          <p:cNvPr id="35"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latin typeface="Century Gothic" panose="020B0502020202020204" pitchFamily="34" charset="0"/>
              </a:rPr>
              <a:t>Oft, </a:t>
            </a:r>
            <a:r>
              <a:rPr lang="en-GB" sz="2400" i="1" dirty="0" err="1">
                <a:latin typeface="Century Gothic" panose="020B0502020202020204" pitchFamily="34" charset="0"/>
              </a:rPr>
              <a:t>kaum</a:t>
            </a:r>
            <a:r>
              <a:rPr lang="en-GB" sz="2400" i="1" dirty="0">
                <a:latin typeface="Century Gothic" panose="020B0502020202020204" pitchFamily="34" charset="0"/>
              </a:rPr>
              <a:t>,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a:latin typeface="Century Gothic" panose="020B0502020202020204" pitchFamily="34" charset="0"/>
              </a:rPr>
              <a:t>etc. are </a:t>
            </a:r>
            <a:r>
              <a:rPr lang="en-GB" sz="2400" b="1" dirty="0">
                <a:latin typeface="Century Gothic" panose="020B0502020202020204" pitchFamily="34" charset="0"/>
              </a:rPr>
              <a:t>adverbs. </a:t>
            </a:r>
            <a:r>
              <a:rPr lang="en-GB" sz="2400" dirty="0">
                <a:latin typeface="Century Gothic" panose="020B0502020202020204" pitchFamily="34" charset="0"/>
              </a:rPr>
              <a:t>They come </a:t>
            </a:r>
            <a:r>
              <a:rPr lang="en-GB" sz="2400" b="1" dirty="0">
                <a:latin typeface="Century Gothic" panose="020B0502020202020204" pitchFamily="34" charset="0"/>
              </a:rPr>
              <a:t>directly after the verb.</a:t>
            </a:r>
            <a:endParaRPr lang="en-GB" sz="2400" dirty="0">
              <a:latin typeface="Century Gothic" panose="020B0502020202020204" pitchFamily="34" charset="0"/>
            </a:endParaRPr>
          </a:p>
        </p:txBody>
      </p:sp>
    </p:spTree>
    <p:extLst>
      <p:ext uri="{BB962C8B-B14F-4D97-AF65-F5344CB8AC3E}">
        <p14:creationId xmlns:p14="http://schemas.microsoft.com/office/powerpoint/2010/main" val="1465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a:solidFill>
                  <a:schemeClr val="bg1"/>
                </a:solidFill>
              </a:rPr>
              <a:t>Wie oft machst du das?</a:t>
            </a:r>
            <a:endParaRPr lang="en-GB" sz="2400" b="1" dirty="0">
              <a:solidFill>
                <a:schemeClr val="bg1"/>
              </a:solidFill>
            </a:endParaRPr>
          </a:p>
        </p:txBody>
      </p:sp>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r>
              <a:rPr lang="en-GB" sz="2200" dirty="0">
                <a:latin typeface="Century Gothic" panose="020B0502020202020204" pitchFamily="34" charset="0"/>
              </a:rPr>
              <a:t>Frag </a:t>
            </a:r>
            <a:r>
              <a:rPr lang="en-GB" sz="2200" dirty="0" err="1">
                <a:latin typeface="Century Gothic" panose="020B0502020202020204" pitchFamily="34" charset="0"/>
              </a:rPr>
              <a:t>einen</a:t>
            </a:r>
            <a:r>
              <a:rPr lang="en-GB" sz="2200" dirty="0">
                <a:latin typeface="Century Gothic" panose="020B0502020202020204" pitchFamily="34" charset="0"/>
              </a:rPr>
              <a:t> Partner </a:t>
            </a:r>
            <a:r>
              <a:rPr lang="en-GB" sz="2200" dirty="0" err="1">
                <a:latin typeface="Century Gothic" panose="020B0502020202020204" pitchFamily="34" charset="0"/>
              </a:rPr>
              <a:t>oder</a:t>
            </a:r>
            <a:r>
              <a:rPr lang="en-GB" sz="2200" dirty="0">
                <a:latin typeface="Century Gothic" panose="020B0502020202020204" pitchFamily="34" charset="0"/>
              </a:rPr>
              <a:t> </a:t>
            </a:r>
            <a:r>
              <a:rPr lang="en-GB" sz="2200" dirty="0" err="1">
                <a:latin typeface="Century Gothic" panose="020B0502020202020204" pitchFamily="34" charset="0"/>
              </a:rPr>
              <a:t>eine</a:t>
            </a:r>
            <a:r>
              <a:rPr lang="en-GB" sz="2200" dirty="0">
                <a:latin typeface="Century Gothic" panose="020B0502020202020204" pitchFamily="34" charset="0"/>
              </a:rPr>
              <a:t> </a:t>
            </a:r>
            <a:r>
              <a:rPr lang="en-GB" sz="2200" dirty="0" err="1">
                <a:latin typeface="Century Gothic" panose="020B0502020202020204" pitchFamily="34" charset="0"/>
              </a:rPr>
              <a:t>Partnerin</a:t>
            </a:r>
            <a:r>
              <a:rPr lang="en-GB" sz="2200" dirty="0">
                <a:latin typeface="Century Gothic" panose="020B0502020202020204" pitchFamily="34" charset="0"/>
              </a:rPr>
              <a:t>!</a:t>
            </a:r>
          </a:p>
          <a:p>
            <a:endParaRPr lang="en-GB" sz="2200" dirty="0">
              <a:latin typeface="Century Gothic" panose="020B0502020202020204" pitchFamily="34" charset="0"/>
            </a:endParaRPr>
          </a:p>
          <a:p>
            <a:r>
              <a:rPr lang="en-GB" sz="2200" b="1" dirty="0" err="1">
                <a:latin typeface="Century Gothic" panose="020B0502020202020204" pitchFamily="34" charset="0"/>
              </a:rPr>
              <a:t>Beispiel</a:t>
            </a:r>
            <a:r>
              <a:rPr lang="en-GB" sz="2200" dirty="0">
                <a:latin typeface="Century Gothic" panose="020B0502020202020204" pitchFamily="34" charset="0"/>
              </a:rPr>
              <a:t>: “Wie oft </a:t>
            </a:r>
            <a:r>
              <a:rPr lang="en-GB" sz="2200" dirty="0" err="1">
                <a:latin typeface="Century Gothic" panose="020B0502020202020204" pitchFamily="34" charset="0"/>
              </a:rPr>
              <a:t>spielst</a:t>
            </a:r>
            <a:r>
              <a:rPr lang="en-GB" sz="2200" dirty="0">
                <a:latin typeface="Century Gothic" panose="020B0502020202020204" pitchFamily="34" charset="0"/>
              </a:rPr>
              <a:t> du </a:t>
            </a:r>
            <a:r>
              <a:rPr lang="en-GB" sz="2200" dirty="0" err="1">
                <a:latin typeface="Century Gothic" panose="020B0502020202020204" pitchFamily="34" charset="0"/>
              </a:rPr>
              <a:t>Fußball</a:t>
            </a:r>
            <a:r>
              <a:rPr lang="en-GB" sz="2200" dirty="0">
                <a:latin typeface="Century Gothic" panose="020B0502020202020204" pitchFamily="34" charset="0"/>
              </a:rPr>
              <a:t>?”	 “Ich </a:t>
            </a:r>
            <a:r>
              <a:rPr lang="en-GB" sz="2200" dirty="0" err="1">
                <a:latin typeface="Century Gothic" panose="020B0502020202020204" pitchFamily="34" charset="0"/>
              </a:rPr>
              <a:t>spiele</a:t>
            </a:r>
            <a:r>
              <a:rPr lang="en-GB" sz="2200" dirty="0">
                <a:latin typeface="Century Gothic" panose="020B0502020202020204" pitchFamily="34" charset="0"/>
              </a:rPr>
              <a:t> </a:t>
            </a:r>
            <a:r>
              <a:rPr lang="en-GB" sz="2200" dirty="0" err="1">
                <a:latin typeface="Century Gothic" panose="020B0502020202020204" pitchFamily="34" charset="0"/>
              </a:rPr>
              <a:t>kaum</a:t>
            </a:r>
            <a:r>
              <a:rPr lang="en-GB" sz="2200" dirty="0">
                <a:latin typeface="Century Gothic" panose="020B0502020202020204" pitchFamily="34" charset="0"/>
              </a:rPr>
              <a:t> </a:t>
            </a:r>
            <a:r>
              <a:rPr lang="en-GB" sz="2200" dirty="0" err="1">
                <a:latin typeface="Century Gothic" panose="020B0502020202020204" pitchFamily="34" charset="0"/>
              </a:rPr>
              <a:t>Fußball</a:t>
            </a:r>
            <a:r>
              <a:rPr lang="en-GB" sz="2200" dirty="0">
                <a:latin typeface="Century Gothic" panose="020B0502020202020204" pitchFamily="34" charset="0"/>
              </a:rPr>
              <a:t>.”</a:t>
            </a:r>
            <a:endParaRPr lang="en-GB" sz="2200" b="1" dirty="0">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76BCD178-BFFD-4931-AA84-847F08F3DC47}"/>
              </a:ext>
            </a:extLst>
          </p:cNvPr>
          <p:cNvGraphicFramePr>
            <a:graphicFrameLocks noGrp="1"/>
          </p:cNvGraphicFramePr>
          <p:nvPr>
            <p:extLst>
              <p:ext uri="{D42A27DB-BD31-4B8C-83A1-F6EECF244321}">
                <p14:modId xmlns:p14="http://schemas.microsoft.com/office/powerpoint/2010/main" val="290932423"/>
              </p:ext>
            </p:extLst>
          </p:nvPr>
        </p:nvGraphicFramePr>
        <p:xfrm>
          <a:off x="362417" y="2559664"/>
          <a:ext cx="11555221" cy="368808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170341">
                  <a:extLst>
                    <a:ext uri="{9D8B030D-6E8A-4147-A177-3AD203B41FA5}">
                      <a16:colId xmlns:a16="http://schemas.microsoft.com/office/drawing/2014/main" val="1009723302"/>
                    </a:ext>
                  </a:extLst>
                </a:gridCol>
                <a:gridCol w="1507067">
                  <a:extLst>
                    <a:ext uri="{9D8B030D-6E8A-4147-A177-3AD203B41FA5}">
                      <a16:colId xmlns:a16="http://schemas.microsoft.com/office/drawing/2014/main" val="1444865877"/>
                    </a:ext>
                  </a:extLst>
                </a:gridCol>
                <a:gridCol w="120296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1114335">
                <a:tc>
                  <a:txBody>
                    <a:bodyPr/>
                    <a:lstStyle/>
                    <a:p>
                      <a:endParaRPr lang="en-GB" dirty="0">
                        <a:solidFill>
                          <a:schemeClr val="tx1"/>
                        </a:solidFill>
                      </a:endParaRPr>
                    </a:p>
                  </a:txBody>
                  <a:tcPr>
                    <a:solidFill>
                      <a:schemeClr val="bg2"/>
                    </a:solidFill>
                  </a:tcPr>
                </a:tc>
                <a:tc>
                  <a:txBody>
                    <a:bodyPr/>
                    <a:lstStyle/>
                    <a:p>
                      <a:pPr algn="ctr"/>
                      <a:endParaRPr lang="en-GB" sz="2000" dirty="0">
                        <a:solidFill>
                          <a:schemeClr val="tx1"/>
                        </a:solidFill>
                      </a:endParaRPr>
                    </a:p>
                    <a:p>
                      <a:pPr algn="ctr"/>
                      <a:r>
                        <a:rPr lang="en-GB" sz="2000" dirty="0" err="1">
                          <a:solidFill>
                            <a:schemeClr val="tx1"/>
                          </a:solidFill>
                        </a:rPr>
                        <a:t>Fußball</a:t>
                      </a:r>
                      <a:r>
                        <a:rPr lang="en-GB" sz="2000" dirty="0">
                          <a:solidFill>
                            <a:schemeClr val="tx1"/>
                          </a:solidFill>
                        </a:rPr>
                        <a:t> </a:t>
                      </a:r>
                      <a:r>
                        <a:rPr lang="en-GB" sz="2000" dirty="0" err="1">
                          <a:solidFill>
                            <a:schemeClr val="tx1"/>
                          </a:solidFill>
                        </a:rPr>
                        <a:t>spielen</a:t>
                      </a:r>
                      <a:endParaRPr lang="en-GB" sz="2000" dirty="0">
                        <a:solidFill>
                          <a:schemeClr val="tx1"/>
                        </a:solidFill>
                      </a:endParaRPr>
                    </a:p>
                    <a:p>
                      <a:pPr algn="ctr"/>
                      <a:endParaRPr lang="en-GB" sz="2000" dirty="0">
                        <a:solidFill>
                          <a:schemeClr val="tx1"/>
                        </a:solidFill>
                      </a:endParaRPr>
                    </a:p>
                  </a:txBody>
                  <a:tcPr anchor="ctr">
                    <a:solidFill>
                      <a:schemeClr val="bg2"/>
                    </a:solidFill>
                  </a:tcPr>
                </a:tc>
                <a:tc>
                  <a:txBody>
                    <a:bodyPr/>
                    <a:lstStyle/>
                    <a:p>
                      <a:pPr algn="ctr"/>
                      <a:r>
                        <a:rPr lang="en-GB" sz="2000" b="1" dirty="0" err="1">
                          <a:solidFill>
                            <a:schemeClr val="tx1"/>
                          </a:solidFill>
                        </a:rPr>
                        <a:t>Musik</a:t>
                      </a:r>
                      <a:r>
                        <a:rPr lang="en-GB" sz="2000" b="1" dirty="0">
                          <a:solidFill>
                            <a:schemeClr val="tx1"/>
                          </a:solidFill>
                        </a:rPr>
                        <a:t> </a:t>
                      </a:r>
                      <a:r>
                        <a:rPr lang="en-GB" sz="2000" b="1" dirty="0" err="1">
                          <a:solidFill>
                            <a:schemeClr val="tx1"/>
                          </a:solidFill>
                        </a:rPr>
                        <a:t>hören</a:t>
                      </a:r>
                      <a:endParaRPr lang="en-GB" sz="2000" b="1" dirty="0">
                        <a:solidFill>
                          <a:schemeClr val="tx1"/>
                        </a:solidFill>
                      </a:endParaRPr>
                    </a:p>
                  </a:txBody>
                  <a:tcPr anchor="ctr">
                    <a:solidFill>
                      <a:schemeClr val="bg2"/>
                    </a:solidFill>
                  </a:tcPr>
                </a:tc>
                <a:tc>
                  <a:txBody>
                    <a:bodyPr/>
                    <a:lstStyle/>
                    <a:p>
                      <a:pPr algn="ctr"/>
                      <a:r>
                        <a:rPr lang="en-GB" sz="2000" dirty="0">
                          <a:solidFill>
                            <a:schemeClr val="tx1"/>
                          </a:solidFill>
                        </a:rPr>
                        <a:t>am Computer </a:t>
                      </a:r>
                      <a:r>
                        <a:rPr lang="en-GB" sz="2000" dirty="0" err="1">
                          <a:solidFill>
                            <a:schemeClr val="tx1"/>
                          </a:solidFill>
                        </a:rPr>
                        <a:t>spielen</a:t>
                      </a:r>
                      <a:endParaRPr lang="en-GB" sz="2000" dirty="0">
                        <a:solidFill>
                          <a:schemeClr val="tx1"/>
                        </a:solidFill>
                      </a:endParaRPr>
                    </a:p>
                  </a:txBody>
                  <a:tcPr anchor="ctr">
                    <a:solidFill>
                      <a:schemeClr val="bg2"/>
                    </a:solidFill>
                  </a:tcPr>
                </a:tc>
                <a:tc>
                  <a:txBody>
                    <a:bodyPr/>
                    <a:lstStyle/>
                    <a:p>
                      <a:pPr algn="ctr"/>
                      <a:r>
                        <a:rPr lang="en-GB" sz="2000" dirty="0" err="1">
                          <a:solidFill>
                            <a:schemeClr val="tx1"/>
                          </a:solidFill>
                        </a:rPr>
                        <a:t>kochen</a:t>
                      </a:r>
                      <a:endParaRPr lang="en-GB" sz="2000" dirty="0">
                        <a:solidFill>
                          <a:schemeClr val="tx1"/>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im</a:t>
                      </a:r>
                      <a:r>
                        <a:rPr lang="en-GB" sz="2000" dirty="0">
                          <a:solidFill>
                            <a:schemeClr val="tx1"/>
                          </a:solidFill>
                        </a:rPr>
                        <a:t> Garten </a:t>
                      </a:r>
                      <a:r>
                        <a:rPr lang="en-GB" sz="2000" dirty="0" err="1">
                          <a:solidFill>
                            <a:schemeClr val="tx1"/>
                          </a:solidFill>
                        </a:rPr>
                        <a:t>sitzen</a:t>
                      </a:r>
                      <a:endParaRPr lang="en-GB" sz="2000" dirty="0">
                        <a:solidFill>
                          <a:schemeClr val="tx1"/>
                        </a:solidFill>
                      </a:endParaRPr>
                    </a:p>
                  </a:txBody>
                  <a:tcPr anchor="ctr">
                    <a:solidFill>
                      <a:schemeClr val="bg2"/>
                    </a:solidFill>
                  </a:tcPr>
                </a:tc>
                <a:tc>
                  <a:txBody>
                    <a:bodyPr/>
                    <a:lstStyle/>
                    <a:p>
                      <a:pPr algn="ctr"/>
                      <a:r>
                        <a:rPr lang="en-GB" sz="2000" dirty="0" err="1">
                          <a:solidFill>
                            <a:schemeClr val="tx1"/>
                          </a:solidFill>
                        </a:rPr>
                        <a:t>singen</a:t>
                      </a:r>
                      <a:endParaRPr lang="en-GB" sz="2000" dirty="0">
                        <a:solidFill>
                          <a:schemeClr val="tx1"/>
                        </a:solidFill>
                      </a:endParaRPr>
                    </a:p>
                  </a:txBody>
                  <a:tcPr anchor="ctr">
                    <a:solidFill>
                      <a:schemeClr val="bg2"/>
                    </a:solidFill>
                  </a:tcPr>
                </a:tc>
                <a:tc>
                  <a:txBody>
                    <a:bodyPr/>
                    <a:lstStyle/>
                    <a:p>
                      <a:pPr algn="ctr"/>
                      <a:r>
                        <a:rPr lang="en-GB" sz="2000" dirty="0" err="1">
                          <a:solidFill>
                            <a:schemeClr val="tx1"/>
                          </a:solidFill>
                        </a:rPr>
                        <a:t>tanzen</a:t>
                      </a:r>
                      <a:endParaRPr lang="en-GB" sz="2000" dirty="0">
                        <a:solidFill>
                          <a:schemeClr val="tx1"/>
                        </a:solidFill>
                      </a:endParaRPr>
                    </a:p>
                  </a:txBody>
                  <a:tcPr anchor="ctr">
                    <a:solidFill>
                      <a:schemeClr val="bg2"/>
                    </a:solidFill>
                  </a:tcPr>
                </a:tc>
                <a:extLst>
                  <a:ext uri="{0D108BD9-81ED-4DB2-BD59-A6C34878D82A}">
                    <a16:rowId xmlns:a16="http://schemas.microsoft.com/office/drawing/2014/main" val="1363815721"/>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oft</a:t>
                      </a: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extLst>
                  <a:ext uri="{0D108BD9-81ED-4DB2-BD59-A6C34878D82A}">
                    <a16:rowId xmlns:a16="http://schemas.microsoft.com/office/drawing/2014/main" val="3617132009"/>
                  </a:ext>
                </a:extLst>
              </a:tr>
              <a:tr h="336892">
                <a:tc>
                  <a:txBody>
                    <a:bodyPr/>
                    <a:lstStyle/>
                    <a:p>
                      <a:pPr algn="l"/>
                      <a:r>
                        <a:rPr lang="en-GB" sz="2000" b="0" dirty="0" err="1">
                          <a:solidFill>
                            <a:schemeClr val="tx1"/>
                          </a:solidFill>
                        </a:rPr>
                        <a:t>manchmal</a:t>
                      </a:r>
                      <a:endParaRPr lang="en-GB" sz="2000" b="0"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extLst>
                  <a:ext uri="{0D108BD9-81ED-4DB2-BD59-A6C34878D82A}">
                    <a16:rowId xmlns:a16="http://schemas.microsoft.com/office/drawing/2014/main" val="2124376392"/>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kaum</a:t>
                      </a:r>
                      <a:endParaRPr lang="en-GB" sz="2000"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extLst>
                  <a:ext uri="{0D108BD9-81ED-4DB2-BD59-A6C34878D82A}">
                    <a16:rowId xmlns:a16="http://schemas.microsoft.com/office/drawing/2014/main" val="3602478167"/>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nie</a:t>
                      </a:r>
                      <a:endParaRPr lang="en-GB" sz="2000" dirty="0">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extLst>
                  <a:ext uri="{0D108BD9-81ED-4DB2-BD59-A6C34878D82A}">
                    <a16:rowId xmlns:a16="http://schemas.microsoft.com/office/drawing/2014/main" val="1818615644"/>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einmal</a:t>
                      </a:r>
                      <a:r>
                        <a:rPr lang="en-GB" sz="2000" dirty="0">
                          <a:solidFill>
                            <a:schemeClr val="tx1"/>
                          </a:solidFill>
                        </a:rPr>
                        <a:t> die </a:t>
                      </a:r>
                      <a:r>
                        <a:rPr lang="en-GB" sz="2000" dirty="0" err="1">
                          <a:solidFill>
                            <a:schemeClr val="tx1"/>
                          </a:solidFill>
                        </a:rPr>
                        <a:t>Woche</a:t>
                      </a:r>
                      <a:endParaRPr lang="en-GB" sz="2000" dirty="0">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extLst>
                  <a:ext uri="{0D108BD9-81ED-4DB2-BD59-A6C34878D82A}">
                    <a16:rowId xmlns:a16="http://schemas.microsoft.com/office/drawing/2014/main" val="3203056926"/>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jeden</a:t>
                      </a:r>
                      <a:r>
                        <a:rPr lang="en-GB" sz="2000" dirty="0">
                          <a:solidFill>
                            <a:schemeClr val="tx1"/>
                          </a:solidFill>
                        </a:rPr>
                        <a:t> Tag</a:t>
                      </a: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tc>
                  <a:txBody>
                    <a:bodyPr/>
                    <a:lstStyle/>
                    <a:p>
                      <a:endParaRPr lang="en-GB" dirty="0">
                        <a:solidFill>
                          <a:schemeClr val="tx1"/>
                        </a:solidFill>
                      </a:endParaRPr>
                    </a:p>
                  </a:txBody>
                  <a:tcPr>
                    <a:solidFill>
                      <a:schemeClr val="bg2"/>
                    </a:solidFill>
                  </a:tcPr>
                </a:tc>
                <a:extLst>
                  <a:ext uri="{0D108BD9-81ED-4DB2-BD59-A6C34878D82A}">
                    <a16:rowId xmlns:a16="http://schemas.microsoft.com/office/drawing/2014/main" val="3720489894"/>
                  </a:ext>
                </a:extLst>
              </a:tr>
            </a:tbl>
          </a:graphicData>
        </a:graphic>
      </p:graphicFrame>
      <p:sp>
        <p:nvSpPr>
          <p:cNvPr id="9"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latin typeface="Century Gothic" panose="020B0502020202020204" pitchFamily="34" charset="0"/>
              </a:rPr>
              <a:t>Oft, </a:t>
            </a:r>
            <a:r>
              <a:rPr lang="en-GB" sz="2400" i="1" dirty="0" err="1">
                <a:latin typeface="Century Gothic" panose="020B0502020202020204" pitchFamily="34" charset="0"/>
              </a:rPr>
              <a:t>kaum</a:t>
            </a:r>
            <a:r>
              <a:rPr lang="en-GB" sz="2400" i="1" dirty="0">
                <a:latin typeface="Century Gothic" panose="020B0502020202020204" pitchFamily="34" charset="0"/>
              </a:rPr>
              <a:t>,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a:latin typeface="Century Gothic" panose="020B0502020202020204" pitchFamily="34" charset="0"/>
              </a:rPr>
              <a:t>etc. are </a:t>
            </a:r>
            <a:r>
              <a:rPr lang="en-GB" sz="2400" b="1" dirty="0">
                <a:latin typeface="Century Gothic" panose="020B0502020202020204" pitchFamily="34" charset="0"/>
              </a:rPr>
              <a:t>adverbs. </a:t>
            </a:r>
            <a:r>
              <a:rPr lang="en-GB" sz="2400" dirty="0">
                <a:latin typeface="Century Gothic" panose="020B0502020202020204" pitchFamily="34" charset="0"/>
              </a:rPr>
              <a:t>They come </a:t>
            </a:r>
            <a:r>
              <a:rPr lang="en-GB" sz="2400" b="1" dirty="0">
                <a:latin typeface="Century Gothic" panose="020B0502020202020204" pitchFamily="34" charset="0"/>
              </a:rPr>
              <a:t>directly after the verb.</a:t>
            </a:r>
            <a:endParaRPr lang="en-GB" sz="2400" dirty="0">
              <a:latin typeface="Century Gothic" panose="020B0502020202020204" pitchFamily="34" charset="0"/>
            </a:endParaRPr>
          </a:p>
        </p:txBody>
      </p:sp>
    </p:spTree>
    <p:extLst>
      <p:ext uri="{BB962C8B-B14F-4D97-AF65-F5344CB8AC3E}">
        <p14:creationId xmlns:p14="http://schemas.microsoft.com/office/powerpoint/2010/main" val="18790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1703540" cy="647577"/>
          </a:xfrm>
        </p:spPr>
        <p:txBody>
          <a:bodyPr>
            <a:normAutofit fontScale="90000"/>
          </a:bodyPr>
          <a:lstStyle/>
          <a:p>
            <a:r>
              <a:rPr lang="en-GB" b="1">
                <a:solidFill>
                  <a:schemeClr val="bg1"/>
                </a:solidFill>
              </a:rPr>
              <a:t>Fragen</a:t>
            </a:r>
            <a:br>
              <a:rPr lang="en-GB" b="1">
                <a:solidFill>
                  <a:schemeClr val="bg1"/>
                </a:solidFill>
              </a:rPr>
            </a:br>
            <a:endParaRPr lang="en-GB"/>
          </a:p>
        </p:txBody>
      </p:sp>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id="{B73CB2AC-4147-405D-9A3E-B52FDBD0B2B7}"/>
              </a:ext>
            </a:extLst>
          </p:cNvPr>
          <p:cNvSpPr txBox="1"/>
          <p:nvPr/>
        </p:nvSpPr>
        <p:spPr>
          <a:xfrm>
            <a:off x="157902" y="1110615"/>
            <a:ext cx="11914386" cy="5170646"/>
          </a:xfrm>
          <a:prstGeom prst="rect">
            <a:avLst/>
          </a:prstGeom>
          <a:noFill/>
        </p:spPr>
        <p:txBody>
          <a:bodyPr wrap="square" rtlCol="0">
            <a:spAutoFit/>
          </a:bodyPr>
          <a:lstStyle/>
          <a:p>
            <a:r>
              <a:rPr lang="en-GB" sz="2200" dirty="0">
                <a:latin typeface="Century Gothic" panose="020B0502020202020204" pitchFamily="34" charset="0"/>
              </a:rPr>
              <a:t>You now know a lot of verbs! Here they are on one slide.</a:t>
            </a:r>
          </a:p>
          <a:p>
            <a:endParaRPr lang="en-GB" sz="2200" b="1"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endParaRPr lang="en-GB" sz="2200" dirty="0">
              <a:latin typeface="Century Gothic" panose="020B0502020202020204" pitchFamily="34" charset="0"/>
            </a:endParaRPr>
          </a:p>
          <a:p>
            <a:r>
              <a:rPr lang="en-GB" sz="2200" dirty="0">
                <a:latin typeface="Century Gothic" panose="020B0502020202020204" pitchFamily="34" charset="0"/>
              </a:rPr>
              <a:t>What questions could you ask German students (about home or school) using these verbs? </a:t>
            </a:r>
            <a:r>
              <a:rPr lang="en-GB" sz="2200" b="1" dirty="0" err="1">
                <a:latin typeface="Century Gothic" panose="020B0502020202020204" pitchFamily="34" charset="0"/>
              </a:rPr>
              <a:t>Schreib</a:t>
            </a:r>
            <a:r>
              <a:rPr lang="en-GB" sz="2200" b="1" dirty="0">
                <a:latin typeface="Century Gothic" panose="020B0502020202020204" pitchFamily="34" charset="0"/>
              </a:rPr>
              <a:t> 5 </a:t>
            </a:r>
            <a:r>
              <a:rPr lang="en-GB" sz="2200" b="1" dirty="0" err="1">
                <a:latin typeface="Century Gothic" panose="020B0502020202020204" pitchFamily="34" charset="0"/>
              </a:rPr>
              <a:t>Fragen</a:t>
            </a:r>
            <a:r>
              <a:rPr lang="en-GB" sz="2200" b="1" dirty="0">
                <a:latin typeface="Century Gothic" panose="020B0502020202020204" pitchFamily="34" charset="0"/>
              </a:rPr>
              <a:t>.</a:t>
            </a:r>
          </a:p>
        </p:txBody>
      </p:sp>
      <p:sp>
        <p:nvSpPr>
          <p:cNvPr id="8" name="TextBox 7">
            <a:extLst>
              <a:ext uri="{FF2B5EF4-FFF2-40B4-BE49-F238E27FC236}">
                <a16:creationId xmlns:a16="http://schemas.microsoft.com/office/drawing/2014/main" id="{3CFF07B7-2B95-4553-8851-0A9C87BDF560}"/>
              </a:ext>
            </a:extLst>
          </p:cNvPr>
          <p:cNvSpPr txBox="1"/>
          <p:nvPr/>
        </p:nvSpPr>
        <p:spPr>
          <a:xfrm>
            <a:off x="849736" y="2519874"/>
            <a:ext cx="1066800" cy="400110"/>
          </a:xfrm>
          <a:prstGeom prst="rect">
            <a:avLst/>
          </a:prstGeom>
          <a:noFill/>
        </p:spPr>
        <p:txBody>
          <a:bodyPr wrap="square" rtlCol="0">
            <a:spAutoFit/>
          </a:bodyPr>
          <a:lstStyle/>
          <a:p>
            <a:r>
              <a:rPr lang="en-GB" sz="2000" b="1" dirty="0" err="1"/>
              <a:t>haben</a:t>
            </a:r>
            <a:endParaRPr lang="en-GB" sz="2000" b="1" dirty="0"/>
          </a:p>
        </p:txBody>
      </p:sp>
      <p:sp>
        <p:nvSpPr>
          <p:cNvPr id="9" name="TextBox 8">
            <a:extLst>
              <a:ext uri="{FF2B5EF4-FFF2-40B4-BE49-F238E27FC236}">
                <a16:creationId xmlns:a16="http://schemas.microsoft.com/office/drawing/2014/main" id="{74043E47-052D-4B83-ABAA-5DFB23F6F502}"/>
              </a:ext>
            </a:extLst>
          </p:cNvPr>
          <p:cNvSpPr txBox="1"/>
          <p:nvPr/>
        </p:nvSpPr>
        <p:spPr>
          <a:xfrm>
            <a:off x="2426544" y="1952065"/>
            <a:ext cx="1347366" cy="707886"/>
          </a:xfrm>
          <a:prstGeom prst="rect">
            <a:avLst/>
          </a:prstGeom>
          <a:noFill/>
        </p:spPr>
        <p:txBody>
          <a:bodyPr wrap="square" rtlCol="0">
            <a:spAutoFit/>
          </a:bodyPr>
          <a:lstStyle/>
          <a:p>
            <a:r>
              <a:rPr lang="en-GB" sz="2000" b="1" dirty="0" err="1"/>
              <a:t>schreiben</a:t>
            </a:r>
            <a:endParaRPr lang="en-GB" sz="2000" b="1" dirty="0"/>
          </a:p>
        </p:txBody>
      </p:sp>
      <p:sp>
        <p:nvSpPr>
          <p:cNvPr id="10" name="TextBox 9">
            <a:extLst>
              <a:ext uri="{FF2B5EF4-FFF2-40B4-BE49-F238E27FC236}">
                <a16:creationId xmlns:a16="http://schemas.microsoft.com/office/drawing/2014/main" id="{B1600FFB-BFE1-4B20-950F-3D88857B5B23}"/>
              </a:ext>
            </a:extLst>
          </p:cNvPr>
          <p:cNvSpPr txBox="1"/>
          <p:nvPr/>
        </p:nvSpPr>
        <p:spPr>
          <a:xfrm>
            <a:off x="3944031" y="2773277"/>
            <a:ext cx="1347366" cy="400110"/>
          </a:xfrm>
          <a:prstGeom prst="rect">
            <a:avLst/>
          </a:prstGeom>
          <a:noFill/>
        </p:spPr>
        <p:txBody>
          <a:bodyPr wrap="square" rtlCol="0">
            <a:spAutoFit/>
          </a:bodyPr>
          <a:lstStyle/>
          <a:p>
            <a:r>
              <a:rPr lang="en-GB" sz="2000" b="1" dirty="0" err="1"/>
              <a:t>putzen</a:t>
            </a:r>
            <a:endParaRPr lang="en-GB" sz="2000" b="1" dirty="0"/>
          </a:p>
        </p:txBody>
      </p:sp>
      <p:sp>
        <p:nvSpPr>
          <p:cNvPr id="11" name="TextBox 10">
            <a:extLst>
              <a:ext uri="{FF2B5EF4-FFF2-40B4-BE49-F238E27FC236}">
                <a16:creationId xmlns:a16="http://schemas.microsoft.com/office/drawing/2014/main" id="{60A5DB1B-0A54-4FA3-8629-561AB201891C}"/>
              </a:ext>
            </a:extLst>
          </p:cNvPr>
          <p:cNvSpPr txBox="1"/>
          <p:nvPr/>
        </p:nvSpPr>
        <p:spPr>
          <a:xfrm>
            <a:off x="5459834" y="1952065"/>
            <a:ext cx="1347366" cy="400110"/>
          </a:xfrm>
          <a:prstGeom prst="rect">
            <a:avLst/>
          </a:prstGeom>
          <a:noFill/>
        </p:spPr>
        <p:txBody>
          <a:bodyPr wrap="square" rtlCol="0">
            <a:spAutoFit/>
          </a:bodyPr>
          <a:lstStyle/>
          <a:p>
            <a:r>
              <a:rPr lang="en-GB" sz="2000" b="1" dirty="0" err="1"/>
              <a:t>machen</a:t>
            </a:r>
            <a:endParaRPr lang="en-GB" sz="2000" b="1" dirty="0"/>
          </a:p>
        </p:txBody>
      </p:sp>
      <p:sp>
        <p:nvSpPr>
          <p:cNvPr id="12" name="TextBox 11">
            <a:extLst>
              <a:ext uri="{FF2B5EF4-FFF2-40B4-BE49-F238E27FC236}">
                <a16:creationId xmlns:a16="http://schemas.microsoft.com/office/drawing/2014/main" id="{D8F4DF4C-8A53-438C-B4FF-2F0B37E96E7A}"/>
              </a:ext>
            </a:extLst>
          </p:cNvPr>
          <p:cNvSpPr txBox="1"/>
          <p:nvPr/>
        </p:nvSpPr>
        <p:spPr>
          <a:xfrm>
            <a:off x="1554586" y="3367837"/>
            <a:ext cx="1347366" cy="400110"/>
          </a:xfrm>
          <a:prstGeom prst="rect">
            <a:avLst/>
          </a:prstGeom>
          <a:noFill/>
        </p:spPr>
        <p:txBody>
          <a:bodyPr wrap="square" rtlCol="0">
            <a:spAutoFit/>
          </a:bodyPr>
          <a:lstStyle/>
          <a:p>
            <a:r>
              <a:rPr lang="en-GB" sz="2000" b="1" dirty="0" err="1"/>
              <a:t>gehen</a:t>
            </a:r>
            <a:endParaRPr lang="en-GB" sz="2000" b="1" dirty="0"/>
          </a:p>
        </p:txBody>
      </p:sp>
      <p:sp>
        <p:nvSpPr>
          <p:cNvPr id="13" name="TextBox 12">
            <a:extLst>
              <a:ext uri="{FF2B5EF4-FFF2-40B4-BE49-F238E27FC236}">
                <a16:creationId xmlns:a16="http://schemas.microsoft.com/office/drawing/2014/main" id="{2D3E8645-ECD5-4720-9B30-90CE28DF9FAA}"/>
              </a:ext>
            </a:extLst>
          </p:cNvPr>
          <p:cNvSpPr txBox="1"/>
          <p:nvPr/>
        </p:nvSpPr>
        <p:spPr>
          <a:xfrm>
            <a:off x="7947667" y="3158447"/>
            <a:ext cx="1347366" cy="400110"/>
          </a:xfrm>
          <a:prstGeom prst="rect">
            <a:avLst/>
          </a:prstGeom>
          <a:noFill/>
        </p:spPr>
        <p:txBody>
          <a:bodyPr wrap="square" rtlCol="0">
            <a:spAutoFit/>
          </a:bodyPr>
          <a:lstStyle/>
          <a:p>
            <a:r>
              <a:rPr lang="en-GB" sz="2000" b="1" dirty="0" err="1"/>
              <a:t>spielen</a:t>
            </a:r>
            <a:endParaRPr lang="en-GB" sz="2000" b="1" dirty="0"/>
          </a:p>
        </p:txBody>
      </p:sp>
      <p:sp>
        <p:nvSpPr>
          <p:cNvPr id="14" name="TextBox 13">
            <a:extLst>
              <a:ext uri="{FF2B5EF4-FFF2-40B4-BE49-F238E27FC236}">
                <a16:creationId xmlns:a16="http://schemas.microsoft.com/office/drawing/2014/main" id="{5560E76E-4C7E-41FE-8651-13B8789B4297}"/>
              </a:ext>
            </a:extLst>
          </p:cNvPr>
          <p:cNvSpPr txBox="1"/>
          <p:nvPr/>
        </p:nvSpPr>
        <p:spPr>
          <a:xfrm>
            <a:off x="5816181" y="4795209"/>
            <a:ext cx="1347366" cy="400110"/>
          </a:xfrm>
          <a:prstGeom prst="rect">
            <a:avLst/>
          </a:prstGeom>
          <a:noFill/>
        </p:spPr>
        <p:txBody>
          <a:bodyPr wrap="square" rtlCol="0">
            <a:spAutoFit/>
          </a:bodyPr>
          <a:lstStyle/>
          <a:p>
            <a:r>
              <a:rPr lang="en-GB" sz="2000" b="1" dirty="0" err="1"/>
              <a:t>tanzen</a:t>
            </a:r>
            <a:endParaRPr lang="en-GB" sz="2000" b="1" dirty="0"/>
          </a:p>
        </p:txBody>
      </p:sp>
      <p:sp>
        <p:nvSpPr>
          <p:cNvPr id="15" name="TextBox 14">
            <a:extLst>
              <a:ext uri="{FF2B5EF4-FFF2-40B4-BE49-F238E27FC236}">
                <a16:creationId xmlns:a16="http://schemas.microsoft.com/office/drawing/2014/main" id="{66DAC47D-95F1-4469-8E11-C1E375094658}"/>
              </a:ext>
            </a:extLst>
          </p:cNvPr>
          <p:cNvSpPr txBox="1"/>
          <p:nvPr/>
        </p:nvSpPr>
        <p:spPr>
          <a:xfrm>
            <a:off x="8288761" y="2142565"/>
            <a:ext cx="1347366" cy="400110"/>
          </a:xfrm>
          <a:prstGeom prst="rect">
            <a:avLst/>
          </a:prstGeom>
          <a:noFill/>
        </p:spPr>
        <p:txBody>
          <a:bodyPr wrap="square" rtlCol="0">
            <a:spAutoFit/>
          </a:bodyPr>
          <a:lstStyle/>
          <a:p>
            <a:r>
              <a:rPr lang="en-GB" sz="2000" b="1" dirty="0" err="1"/>
              <a:t>singen</a:t>
            </a:r>
            <a:endParaRPr lang="en-GB" sz="2000" b="1" dirty="0"/>
          </a:p>
        </p:txBody>
      </p:sp>
      <p:sp>
        <p:nvSpPr>
          <p:cNvPr id="16" name="TextBox 15">
            <a:extLst>
              <a:ext uri="{FF2B5EF4-FFF2-40B4-BE49-F238E27FC236}">
                <a16:creationId xmlns:a16="http://schemas.microsoft.com/office/drawing/2014/main" id="{33B4D496-BF73-48DA-9A15-2142499B84F4}"/>
              </a:ext>
            </a:extLst>
          </p:cNvPr>
          <p:cNvSpPr txBox="1"/>
          <p:nvPr/>
        </p:nvSpPr>
        <p:spPr>
          <a:xfrm>
            <a:off x="3361744" y="4590735"/>
            <a:ext cx="1347366" cy="400110"/>
          </a:xfrm>
          <a:prstGeom prst="rect">
            <a:avLst/>
          </a:prstGeom>
          <a:noFill/>
        </p:spPr>
        <p:txBody>
          <a:bodyPr wrap="square" rtlCol="0">
            <a:spAutoFit/>
          </a:bodyPr>
          <a:lstStyle/>
          <a:p>
            <a:r>
              <a:rPr lang="en-GB" sz="2000" b="1" dirty="0" err="1"/>
              <a:t>arbeiten</a:t>
            </a:r>
            <a:endParaRPr lang="en-GB" sz="2000" b="1" dirty="0"/>
          </a:p>
        </p:txBody>
      </p:sp>
      <p:sp>
        <p:nvSpPr>
          <p:cNvPr id="17" name="TextBox 16">
            <a:extLst>
              <a:ext uri="{FF2B5EF4-FFF2-40B4-BE49-F238E27FC236}">
                <a16:creationId xmlns:a16="http://schemas.microsoft.com/office/drawing/2014/main" id="{A3A13AA2-0836-4471-95CE-888C18D459AA}"/>
              </a:ext>
            </a:extLst>
          </p:cNvPr>
          <p:cNvSpPr txBox="1"/>
          <p:nvPr/>
        </p:nvSpPr>
        <p:spPr>
          <a:xfrm>
            <a:off x="8091329" y="4589349"/>
            <a:ext cx="1347366" cy="400110"/>
          </a:xfrm>
          <a:prstGeom prst="rect">
            <a:avLst/>
          </a:prstGeom>
          <a:noFill/>
        </p:spPr>
        <p:txBody>
          <a:bodyPr wrap="square" rtlCol="0">
            <a:spAutoFit/>
          </a:bodyPr>
          <a:lstStyle/>
          <a:p>
            <a:r>
              <a:rPr lang="en-GB" sz="2000" b="1" dirty="0" err="1"/>
              <a:t>lernen</a:t>
            </a:r>
            <a:endParaRPr lang="en-GB" sz="2000" b="1" dirty="0"/>
          </a:p>
        </p:txBody>
      </p:sp>
      <p:sp>
        <p:nvSpPr>
          <p:cNvPr id="18" name="TextBox 17">
            <a:extLst>
              <a:ext uri="{FF2B5EF4-FFF2-40B4-BE49-F238E27FC236}">
                <a16:creationId xmlns:a16="http://schemas.microsoft.com/office/drawing/2014/main" id="{2B0BBBBF-CD44-400E-AC34-49FC938F7858}"/>
              </a:ext>
            </a:extLst>
          </p:cNvPr>
          <p:cNvSpPr txBox="1"/>
          <p:nvPr/>
        </p:nvSpPr>
        <p:spPr>
          <a:xfrm>
            <a:off x="6133517" y="2850919"/>
            <a:ext cx="1347366" cy="400110"/>
          </a:xfrm>
          <a:prstGeom prst="rect">
            <a:avLst/>
          </a:prstGeom>
          <a:noFill/>
        </p:spPr>
        <p:txBody>
          <a:bodyPr wrap="square" rtlCol="0">
            <a:spAutoFit/>
          </a:bodyPr>
          <a:lstStyle/>
          <a:p>
            <a:r>
              <a:rPr lang="en-GB" sz="2000" b="1" dirty="0"/>
              <a:t>sein</a:t>
            </a:r>
          </a:p>
        </p:txBody>
      </p:sp>
      <p:sp>
        <p:nvSpPr>
          <p:cNvPr id="19" name="TextBox 18">
            <a:extLst>
              <a:ext uri="{FF2B5EF4-FFF2-40B4-BE49-F238E27FC236}">
                <a16:creationId xmlns:a16="http://schemas.microsoft.com/office/drawing/2014/main" id="{A1A3DFBF-172B-4D95-953C-403504A75A5D}"/>
              </a:ext>
            </a:extLst>
          </p:cNvPr>
          <p:cNvSpPr txBox="1"/>
          <p:nvPr/>
        </p:nvSpPr>
        <p:spPr>
          <a:xfrm>
            <a:off x="10147813" y="2291038"/>
            <a:ext cx="1347366" cy="400110"/>
          </a:xfrm>
          <a:prstGeom prst="rect">
            <a:avLst/>
          </a:prstGeom>
          <a:noFill/>
        </p:spPr>
        <p:txBody>
          <a:bodyPr wrap="square" rtlCol="0">
            <a:spAutoFit/>
          </a:bodyPr>
          <a:lstStyle/>
          <a:p>
            <a:r>
              <a:rPr lang="en-GB" sz="2000" b="1" dirty="0" err="1"/>
              <a:t>hören</a:t>
            </a:r>
            <a:endParaRPr lang="en-GB" sz="2000" b="1" dirty="0"/>
          </a:p>
        </p:txBody>
      </p:sp>
      <p:sp>
        <p:nvSpPr>
          <p:cNvPr id="20" name="TextBox 19">
            <a:extLst>
              <a:ext uri="{FF2B5EF4-FFF2-40B4-BE49-F238E27FC236}">
                <a16:creationId xmlns:a16="http://schemas.microsoft.com/office/drawing/2014/main" id="{BCCC2972-D2F5-4478-A341-609D408399B6}"/>
              </a:ext>
            </a:extLst>
          </p:cNvPr>
          <p:cNvSpPr txBox="1"/>
          <p:nvPr/>
        </p:nvSpPr>
        <p:spPr>
          <a:xfrm>
            <a:off x="10195795" y="4404683"/>
            <a:ext cx="1347366" cy="400110"/>
          </a:xfrm>
          <a:prstGeom prst="rect">
            <a:avLst/>
          </a:prstGeom>
          <a:noFill/>
        </p:spPr>
        <p:txBody>
          <a:bodyPr wrap="square" rtlCol="0">
            <a:spAutoFit/>
          </a:bodyPr>
          <a:lstStyle/>
          <a:p>
            <a:r>
              <a:rPr lang="en-GB" sz="2000" b="1" dirty="0" err="1"/>
              <a:t>sagen</a:t>
            </a:r>
            <a:endParaRPr lang="en-GB" sz="2000" b="1" dirty="0"/>
          </a:p>
        </p:txBody>
      </p:sp>
      <p:sp>
        <p:nvSpPr>
          <p:cNvPr id="21" name="TextBox 20">
            <a:extLst>
              <a:ext uri="{FF2B5EF4-FFF2-40B4-BE49-F238E27FC236}">
                <a16:creationId xmlns:a16="http://schemas.microsoft.com/office/drawing/2014/main" id="{D87B2AE4-E10D-4A19-A52B-785ECD8AFF36}"/>
              </a:ext>
            </a:extLst>
          </p:cNvPr>
          <p:cNvSpPr txBox="1"/>
          <p:nvPr/>
        </p:nvSpPr>
        <p:spPr>
          <a:xfrm>
            <a:off x="945407" y="4253238"/>
            <a:ext cx="1347366" cy="400110"/>
          </a:xfrm>
          <a:prstGeom prst="rect">
            <a:avLst/>
          </a:prstGeom>
          <a:noFill/>
        </p:spPr>
        <p:txBody>
          <a:bodyPr wrap="square" rtlCol="0">
            <a:spAutoFit/>
          </a:bodyPr>
          <a:lstStyle/>
          <a:p>
            <a:r>
              <a:rPr lang="en-GB" sz="2000" b="1" dirty="0" err="1"/>
              <a:t>wohnen</a:t>
            </a:r>
            <a:endParaRPr lang="en-GB" sz="2000" b="1" dirty="0"/>
          </a:p>
        </p:txBody>
      </p:sp>
      <p:sp>
        <p:nvSpPr>
          <p:cNvPr id="22" name="TextBox 21">
            <a:extLst>
              <a:ext uri="{FF2B5EF4-FFF2-40B4-BE49-F238E27FC236}">
                <a16:creationId xmlns:a16="http://schemas.microsoft.com/office/drawing/2014/main" id="{50B39230-E9DE-425C-B58D-A0DB080D622C}"/>
              </a:ext>
            </a:extLst>
          </p:cNvPr>
          <p:cNvSpPr txBox="1"/>
          <p:nvPr/>
        </p:nvSpPr>
        <p:spPr>
          <a:xfrm>
            <a:off x="3759202" y="3687677"/>
            <a:ext cx="1347366" cy="400110"/>
          </a:xfrm>
          <a:prstGeom prst="rect">
            <a:avLst/>
          </a:prstGeom>
          <a:noFill/>
        </p:spPr>
        <p:txBody>
          <a:bodyPr wrap="square" rtlCol="0">
            <a:spAutoFit/>
          </a:bodyPr>
          <a:lstStyle/>
          <a:p>
            <a:r>
              <a:rPr lang="en-GB" sz="2000" b="1" dirty="0" err="1"/>
              <a:t>reden</a:t>
            </a:r>
            <a:endParaRPr lang="en-GB" sz="2000" b="1" dirty="0"/>
          </a:p>
        </p:txBody>
      </p:sp>
      <p:sp>
        <p:nvSpPr>
          <p:cNvPr id="23" name="TextBox 22">
            <a:extLst>
              <a:ext uri="{FF2B5EF4-FFF2-40B4-BE49-F238E27FC236}">
                <a16:creationId xmlns:a16="http://schemas.microsoft.com/office/drawing/2014/main" id="{AD1129F1-BFBA-4AB2-9F9E-1B84EA1F364A}"/>
              </a:ext>
            </a:extLst>
          </p:cNvPr>
          <p:cNvSpPr txBox="1"/>
          <p:nvPr/>
        </p:nvSpPr>
        <p:spPr>
          <a:xfrm>
            <a:off x="10458051" y="3306920"/>
            <a:ext cx="1347366" cy="400110"/>
          </a:xfrm>
          <a:prstGeom prst="rect">
            <a:avLst/>
          </a:prstGeom>
          <a:noFill/>
        </p:spPr>
        <p:txBody>
          <a:bodyPr wrap="square" rtlCol="0">
            <a:spAutoFit/>
          </a:bodyPr>
          <a:lstStyle/>
          <a:p>
            <a:r>
              <a:rPr lang="en-GB" sz="2000" b="1" dirty="0" err="1"/>
              <a:t>kochen</a:t>
            </a:r>
            <a:endParaRPr lang="en-GB" sz="2000" b="1" dirty="0"/>
          </a:p>
        </p:txBody>
      </p:sp>
      <p:sp>
        <p:nvSpPr>
          <p:cNvPr id="24" name="TextBox 23">
            <a:extLst>
              <a:ext uri="{FF2B5EF4-FFF2-40B4-BE49-F238E27FC236}">
                <a16:creationId xmlns:a16="http://schemas.microsoft.com/office/drawing/2014/main" id="{B070A632-9410-42C9-9B11-BA5F7636990C}"/>
              </a:ext>
            </a:extLst>
          </p:cNvPr>
          <p:cNvSpPr txBox="1"/>
          <p:nvPr/>
        </p:nvSpPr>
        <p:spPr>
          <a:xfrm>
            <a:off x="5851199" y="3676252"/>
            <a:ext cx="1347366" cy="400110"/>
          </a:xfrm>
          <a:prstGeom prst="rect">
            <a:avLst/>
          </a:prstGeom>
          <a:noFill/>
        </p:spPr>
        <p:txBody>
          <a:bodyPr wrap="square" rtlCol="0">
            <a:spAutoFit/>
          </a:bodyPr>
          <a:lstStyle/>
          <a:p>
            <a:r>
              <a:rPr lang="en-GB" sz="2000" b="1" dirty="0" err="1"/>
              <a:t>sitzen</a:t>
            </a:r>
            <a:endParaRPr lang="en-GB" sz="2000" b="1" dirty="0"/>
          </a:p>
        </p:txBody>
      </p:sp>
    </p:spTree>
    <p:extLst>
      <p:ext uri="{BB962C8B-B14F-4D97-AF65-F5344CB8AC3E}">
        <p14:creationId xmlns:p14="http://schemas.microsoft.com/office/powerpoint/2010/main" val="25954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a:solidFill>
                  <a:schemeClr val="bg1"/>
                </a:solidFill>
              </a:rPr>
              <a:t>Fragen</a:t>
            </a:r>
            <a:br>
              <a:rPr lang="en-GB" b="1">
                <a:solidFill>
                  <a:schemeClr val="bg1"/>
                </a:solidFill>
              </a:rPr>
            </a:br>
            <a:endParaRPr lang="en-GB"/>
          </a:p>
        </p:txBody>
      </p:sp>
      <p:sp>
        <p:nvSpPr>
          <p:cNvPr id="5"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sp>
        <p:nvSpPr>
          <p:cNvPr id="8" name="TextBox 7">
            <a:extLst>
              <a:ext uri="{FF2B5EF4-FFF2-40B4-BE49-F238E27FC236}">
                <a16:creationId xmlns:a16="http://schemas.microsoft.com/office/drawing/2014/main" id="{B73CB2AC-4147-405D-9A3E-B52FDBD0B2B7}"/>
              </a:ext>
            </a:extLst>
          </p:cNvPr>
          <p:cNvSpPr txBox="1"/>
          <p:nvPr/>
        </p:nvSpPr>
        <p:spPr>
          <a:xfrm>
            <a:off x="210939" y="1191245"/>
            <a:ext cx="11555219" cy="430887"/>
          </a:xfrm>
          <a:prstGeom prst="rect">
            <a:avLst/>
          </a:prstGeom>
          <a:noFill/>
        </p:spPr>
        <p:txBody>
          <a:bodyPr wrap="square" rtlCol="0">
            <a:spAutoFit/>
          </a:bodyPr>
          <a:lstStyle/>
          <a:p>
            <a:r>
              <a:rPr lang="en-GB" sz="2200" b="1">
                <a:latin typeface="Century Gothic" panose="020B0502020202020204" pitchFamily="34" charset="0"/>
              </a:rPr>
              <a:t>Fragen:</a:t>
            </a:r>
            <a:endParaRPr lang="en-GB" sz="2200" b="1" dirty="0">
              <a:latin typeface="Century Gothic" panose="020B0502020202020204" pitchFamily="34" charset="0"/>
            </a:endParaRPr>
          </a:p>
        </p:txBody>
      </p:sp>
    </p:spTree>
    <p:extLst>
      <p:ext uri="{BB962C8B-B14F-4D97-AF65-F5344CB8AC3E}">
        <p14:creationId xmlns:p14="http://schemas.microsoft.com/office/powerpoint/2010/main" val="3037128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5149" y="1971779"/>
            <a:ext cx="9978012" cy="830997"/>
          </a:xfrm>
          <a:prstGeom prst="rect">
            <a:avLst/>
          </a:prstGeom>
          <a:noFill/>
        </p:spPr>
        <p:txBody>
          <a:bodyPr wrap="square" rtlCol="0">
            <a:spAutoFit/>
          </a:bodyPr>
          <a:lstStyle/>
          <a:p>
            <a:r>
              <a:rPr lang="en-GB" sz="2400" u="sng">
                <a:hlinkClick r:id="rId3"/>
              </a:rPr>
              <a:t>Audio file</a:t>
            </a:r>
            <a:r>
              <a:rPr lang="en-GB" sz="2400" dirty="0"/>
              <a:t> </a:t>
            </a:r>
            <a:br>
              <a:rPr lang="en-GB" sz="2400" dirty="0">
                <a:solidFill>
                  <a:srgbClr val="115076"/>
                </a:solidFill>
                <a:latin typeface="Century Gothic" panose="020B0502020202020204" pitchFamily="34" charset="0"/>
              </a:rPr>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400110"/>
          </a:xfrm>
          <a:prstGeom prst="rect">
            <a:avLst/>
          </a:prstGeom>
        </p:spPr>
        <p:txBody>
          <a:bodyPr wrap="square">
            <a:spAutoFit/>
          </a:bodyPr>
          <a:lstStyle/>
          <a:p>
            <a:pPr lvl="0">
              <a:defRPr/>
            </a:pPr>
            <a:r>
              <a:rPr lang="en-GB" sz="2000" b="1" dirty="0">
                <a:latin typeface="Century Gothic" panose="020B0502020202020204" pitchFamily="34" charset="0"/>
              </a:rPr>
              <a:t>In addition, revisit:   </a:t>
            </a:r>
            <a:r>
              <a:rPr lang="en-GB" sz="2000" dirty="0">
                <a:latin typeface="Century Gothic" panose="020B0502020202020204" pitchFamily="34" charset="0"/>
              </a:rPr>
              <a:t>Term 1.2 Week 1 | Term 1.1 Week 2</a:t>
            </a:r>
            <a:endParaRPr lang="en-GB" dirty="0"/>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3056351" cy="647577"/>
          </a:xfrm>
        </p:spPr>
        <p:txBody>
          <a:bodyPr>
            <a:normAutofit/>
          </a:bodyPr>
          <a:lstStyle/>
          <a:p>
            <a:r>
              <a:rPr lang="en-GB" sz="2800" b="1" dirty="0" err="1">
                <a:solidFill>
                  <a:schemeClr val="bg1"/>
                </a:solidFill>
              </a:rPr>
              <a:t>Hausaufgaben</a:t>
            </a:r>
            <a:endParaRPr lang="en-GB" sz="28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a:t>
            </a:r>
            <a:r>
              <a:rPr lang="en-GB" sz="2800" b="1" dirty="0">
                <a:latin typeface="Century Gothic" panose="020B0502020202020204" pitchFamily="34" charset="0"/>
                <a:ea typeface="Calibri" panose="020F0502020204030204" pitchFamily="34" charset="0"/>
                <a:cs typeface="Calibri" panose="020F0502020204030204" pitchFamily="34" charset="0"/>
              </a:rPr>
              <a:t>Term 1.2, Week 4)</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3849829"/>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5" name="Picture 4" descr="A blue cartoon face with orange headphones&#10;&#10;Description automatically generated">
            <a:extLst>
              <a:ext uri="{FF2B5EF4-FFF2-40B4-BE49-F238E27FC236}">
                <a16:creationId xmlns:a16="http://schemas.microsoft.com/office/drawing/2014/main" id="{53184F2B-BD1F-441B-9D7B-D93D67290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9219" y="38301"/>
            <a:ext cx="1136332" cy="1289455"/>
          </a:xfrm>
          <a:prstGeom prst="rect">
            <a:avLst/>
          </a:prstGeom>
        </p:spPr>
      </p:pic>
    </p:spTree>
    <p:extLst>
      <p:ext uri="{BB962C8B-B14F-4D97-AF65-F5344CB8AC3E}">
        <p14:creationId xmlns:p14="http://schemas.microsoft.com/office/powerpoint/2010/main" val="3746003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3D1A-973D-0144-ABCA-6779DF7297C7}"/>
              </a:ext>
            </a:extLst>
          </p:cNvPr>
          <p:cNvSpPr>
            <a:spLocks noGrp="1"/>
          </p:cNvSpPr>
          <p:nvPr>
            <p:ph type="title"/>
          </p:nvPr>
        </p:nvSpPr>
        <p:spPr>
          <a:xfrm>
            <a:off x="4742204" y="169663"/>
            <a:ext cx="2712403" cy="1626357"/>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ch</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67118" y="3637846"/>
            <a:ext cx="184698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pointing to himself, next to two other peop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Kir</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p:cNvSpPr/>
          <p:nvPr/>
        </p:nvSpPr>
        <p:spPr>
          <a:xfrm>
            <a:off x="1232548" y="692281"/>
            <a:ext cx="174599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a:t>
            </a:r>
            <a:r>
              <a:rPr kumimoji="0" lang="en-GB" sz="54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16"/>
          <p:cNvSpPr/>
          <p:nvPr/>
        </p:nvSpPr>
        <p:spPr>
          <a:xfrm>
            <a:off x="4167427" y="4884674"/>
            <a:ext cx="38571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726170" y="4147777"/>
            <a:ext cx="26757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endli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21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68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EC84A-066A-674F-A752-7051747D435E}"/>
              </a:ext>
            </a:extLst>
          </p:cNvPr>
          <p:cNvSpPr>
            <a:spLocks noGrp="1"/>
          </p:cNvSpPr>
          <p:nvPr>
            <p:ph type="title"/>
          </p:nvPr>
        </p:nvSpPr>
        <p:spPr>
          <a:xfrm>
            <a:off x="4659855" y="-61157"/>
            <a:ext cx="2863928" cy="188303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2" name="Picture 1" descr="two arrow in a cyc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693" y="1600228"/>
            <a:ext cx="1492328" cy="1499865"/>
          </a:xfrm>
          <a:prstGeom prst="rect">
            <a:avLst/>
          </a:prstGeom>
        </p:spPr>
      </p:pic>
      <p:pic>
        <p:nvPicPr>
          <p:cNvPr id="12" name="Picture 11" descr="open 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pic>
        <p:nvPicPr>
          <p:cNvPr id="13" name="Picture 12" descr="coffee machine"/>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5519" y="1386272"/>
            <a:ext cx="1782857" cy="1782857"/>
          </a:xfrm>
          <a:prstGeom prst="rect">
            <a:avLst/>
          </a:prstGeom>
        </p:spPr>
      </p:pic>
      <p:pic>
        <p:nvPicPr>
          <p:cNvPr id="14" name="Picture 13" descr="night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112" y="4474163"/>
            <a:ext cx="1685492" cy="1508516"/>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pic>
        <p:nvPicPr>
          <p:cNvPr id="11" name="Picture 10" descr="the number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768" y="4477995"/>
            <a:ext cx="1027482" cy="1606460"/>
          </a:xfrm>
          <a:prstGeom prst="rect">
            <a:avLst/>
          </a:prstGeom>
        </p:spPr>
      </p:pic>
      <p:grpSp>
        <p:nvGrpSpPr>
          <p:cNvPr id="3" name="Group 2" descr="differeny subjects at school"/>
          <p:cNvGrpSpPr/>
          <p:nvPr/>
        </p:nvGrpSpPr>
        <p:grpSpPr>
          <a:xfrm>
            <a:off x="4762787" y="5401325"/>
            <a:ext cx="2666426" cy="850095"/>
            <a:chOff x="4671520" y="5253611"/>
            <a:chExt cx="2994272" cy="964603"/>
          </a:xfrm>
        </p:grpSpPr>
        <p:pic>
          <p:nvPicPr>
            <p:cNvPr id="17" name="Picture 2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24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ma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nochma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no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7" name="ach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ach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Fa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Fa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Na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P spid="9"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390D-56B4-794D-AE4B-06C54A108E04}"/>
              </a:ext>
            </a:extLst>
          </p:cNvPr>
          <p:cNvSpPr>
            <a:spLocks noGrp="1"/>
          </p:cNvSpPr>
          <p:nvPr>
            <p:ph type="title"/>
          </p:nvPr>
        </p:nvSpPr>
        <p:spPr>
          <a:xfrm>
            <a:off x="4659855" y="-92669"/>
            <a:ext cx="2863928" cy="1947199"/>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4771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nochma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7" name="ach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Fa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9"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D69E-6DEB-8546-B5F5-5CB3FFA5C883}"/>
              </a:ext>
            </a:extLst>
          </p:cNvPr>
          <p:cNvSpPr>
            <a:spLocks noGrp="1"/>
          </p:cNvSpPr>
          <p:nvPr>
            <p:ph type="title"/>
          </p:nvPr>
        </p:nvSpPr>
        <p:spPr>
          <a:xfrm>
            <a:off x="4831784" y="35498"/>
            <a:ext cx="2520069" cy="169052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17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15" grpId="0"/>
      <p:bldP spid="16"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6755</Words>
  <Application>Microsoft Office PowerPoint</Application>
  <PresentationFormat>Widescreen</PresentationFormat>
  <Paragraphs>906</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Century Gothic</vt:lpstr>
      <vt:lpstr>NCELP_German_2022</vt:lpstr>
      <vt:lpstr>PowerPoint Presentation</vt:lpstr>
      <vt:lpstr>ch </vt:lpstr>
      <vt:lpstr>ch</vt:lpstr>
      <vt:lpstr>ch</vt:lpstr>
      <vt:lpstr>ch</vt:lpstr>
      <vt:lpstr>ch</vt:lpstr>
      <vt:lpstr>ch</vt:lpstr>
      <vt:lpstr>ch</vt:lpstr>
      <vt:lpstr>ch</vt:lpstr>
      <vt:lpstr>Phonetik</vt:lpstr>
      <vt:lpstr>Partnerarbeit</vt:lpstr>
      <vt:lpstr>Was ist das auf Deutsch?</vt:lpstr>
      <vt:lpstr>Was ist das auf Deutsch?</vt:lpstr>
      <vt:lpstr>Was ist das auf Deutsch?</vt:lpstr>
      <vt:lpstr>Was ist das auf Deutsch?</vt:lpstr>
      <vt:lpstr>Was ist das auf Deutsch?</vt:lpstr>
      <vt:lpstr>Was ist das auf Deutsch?</vt:lpstr>
      <vt:lpstr>Was ist das auf Deutsch?</vt:lpstr>
      <vt:lpstr>Was ist das auf Deutsch?</vt:lpstr>
      <vt:lpstr>Was ist das auf Deutsch?</vt:lpstr>
      <vt:lpstr>Was ist das auf Deutsch?</vt:lpstr>
      <vt:lpstr>tanzen</vt:lpstr>
      <vt:lpstr>tanzen</vt:lpstr>
      <vt:lpstr>tanzt</vt:lpstr>
      <vt:lpstr>tanzen</vt:lpstr>
      <vt:lpstr>tanzt</vt:lpstr>
      <vt:lpstr>tanzen</vt:lpstr>
      <vt:lpstr>Wie oft? </vt:lpstr>
      <vt:lpstr>Wie oft? Antworten </vt:lpstr>
      <vt:lpstr>Ich oder du? </vt:lpstr>
      <vt:lpstr>Ich oder du? </vt:lpstr>
      <vt:lpstr>Ich oder du? </vt:lpstr>
      <vt:lpstr>Ich oder du? </vt:lpstr>
      <vt:lpstr>Fragen</vt:lpstr>
      <vt:lpstr>PowerPoint Presentation</vt:lpstr>
      <vt:lpstr>Vokabeln </vt:lpstr>
      <vt:lpstr>Vokabeln </vt:lpstr>
      <vt:lpstr>Frage oder Satz? </vt:lpstr>
      <vt:lpstr>Frage oder Satz? </vt:lpstr>
      <vt:lpstr>Open (wh-) questions </vt:lpstr>
      <vt:lpstr>Open (wh-) questions </vt:lpstr>
      <vt:lpstr>Wie oft machst du das? </vt:lpstr>
      <vt:lpstr>Wie oft machst du das?</vt:lpstr>
      <vt:lpstr>Fragen </vt:lpstr>
      <vt:lpstr>Fragen </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31</cp:revision>
  <dcterms:created xsi:type="dcterms:W3CDTF">2023-08-19T16:43:38Z</dcterms:created>
  <dcterms:modified xsi:type="dcterms:W3CDTF">2023-09-06T07:35:00Z</dcterms:modified>
</cp:coreProperties>
</file>