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810" r:id="rId2"/>
    <p:sldId id="275" r:id="rId3"/>
    <p:sldId id="352" r:id="rId4"/>
    <p:sldId id="355" r:id="rId5"/>
    <p:sldId id="356" r:id="rId6"/>
    <p:sldId id="357" r:id="rId7"/>
    <p:sldId id="358" r:id="rId8"/>
    <p:sldId id="361" r:id="rId9"/>
    <p:sldId id="362" r:id="rId10"/>
    <p:sldId id="363" r:id="rId11"/>
    <p:sldId id="937" r:id="rId12"/>
    <p:sldId id="326" r:id="rId13"/>
    <p:sldId id="327" r:id="rId14"/>
    <p:sldId id="328" r:id="rId15"/>
    <p:sldId id="939" r:id="rId16"/>
    <p:sldId id="330" r:id="rId17"/>
    <p:sldId id="331" r:id="rId18"/>
    <p:sldId id="938" r:id="rId19"/>
    <p:sldId id="348" r:id="rId20"/>
    <p:sldId id="349" r:id="rId21"/>
    <p:sldId id="276" r:id="rId22"/>
    <p:sldId id="332" r:id="rId23"/>
    <p:sldId id="333" r:id="rId24"/>
    <p:sldId id="334" r:id="rId25"/>
    <p:sldId id="335" r:id="rId26"/>
    <p:sldId id="336" r:id="rId27"/>
    <p:sldId id="337" r:id="rId28"/>
    <p:sldId id="338" r:id="rId29"/>
    <p:sldId id="339" r:id="rId30"/>
    <p:sldId id="340" r:id="rId31"/>
    <p:sldId id="282" r:id="rId32"/>
    <p:sldId id="341" r:id="rId33"/>
    <p:sldId id="342" r:id="rId34"/>
    <p:sldId id="343" r:id="rId35"/>
    <p:sldId id="344" r:id="rId36"/>
    <p:sldId id="940" r:id="rId37"/>
    <p:sldId id="346" r:id="rId38"/>
    <p:sldId id="941" r:id="rId39"/>
    <p:sldId id="351" r:id="rId40"/>
    <p:sldId id="26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2" autoAdjust="0"/>
    <p:restoredTop sz="65922" autoAdjust="0"/>
  </p:normalViewPr>
  <p:slideViewPr>
    <p:cSldViewPr snapToGrid="0">
      <p:cViewPr varScale="1">
        <p:scale>
          <a:sx n="71" d="100"/>
          <a:sy n="71" d="100"/>
        </p:scale>
        <p:origin x="1914" y="54"/>
      </p:cViewPr>
      <p:guideLst/>
    </p:cSldViewPr>
  </p:slideViewPr>
  <p:outlineViewPr>
    <p:cViewPr>
      <p:scale>
        <a:sx n="33" d="100"/>
        <a:sy n="33" d="100"/>
      </p:scale>
      <p:origin x="0" y="-5820"/>
    </p:cViewPr>
  </p:outlineViewPr>
  <p:notesTextViewPr>
    <p:cViewPr>
      <p:scale>
        <a:sx n="1" d="1"/>
        <a:sy n="1" d="1"/>
      </p:scale>
      <p:origin x="0" y="0"/>
    </p:cViewPr>
  </p:notesTextViewPr>
  <p:sorterViewPr>
    <p:cViewPr>
      <p:scale>
        <a:sx n="100" d="100"/>
        <a:sy n="100" d="100"/>
      </p:scale>
      <p:origin x="0" y="-315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DE812-19DD-441B-8D49-4FBB96233BD5}"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71A988-BDDA-4B09-A3DB-0164E7144971}" type="slidenum">
              <a:rPr lang="en-GB" smtClean="0"/>
              <a:t>‹#›</a:t>
            </a:fld>
            <a:endParaRPr lang="en-GB"/>
          </a:p>
        </p:txBody>
      </p:sp>
    </p:spTree>
    <p:extLst>
      <p:ext uri="{BB962C8B-B14F-4D97-AF65-F5344CB8AC3E}">
        <p14:creationId xmlns:p14="http://schemas.microsoft.com/office/powerpoint/2010/main" val="1590367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nsplash.com/@austindistel?utm_source=unsplash&amp;utm_medium=referral&amp;utm_content=creditCopyText"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unsplash.com/s/photos/clean-living-room?utm_source=unsplash&amp;utm_medium=referral&amp;utm_content=creditCopyText"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nsplash.com/@austindistel?utm_source=unsplash&amp;utm_medium=referral&amp;utm_content=creditCopyText"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unsplash.com/s/photos/clean-living-room?utm_source=unsplash&amp;utm_medium=referral&amp;utm_content=creditCopyText"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nsplash.com/@vincent_keiman_nl?utm_source=unsplash&amp;utm_medium=referral&amp;utm_content=creditCopyText"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unsplash.com/s/photos/bbq?utm_source=unsplash&amp;utm_medium=referral&amp;utm_content=creditCopyText"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nsplash.com/@thoughtcatalog?utm_source=unsplash&amp;utm_medium=referral&amp;utm_content=creditCopyText"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unsplash.com/s/photos/work-at-home?utm_source=unsplash&amp;utm_medium=referral&amp;utm_content=creditCopyText"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nsplash.com/@_blahblake?utm_source=unsplash&amp;utm_medium=referral&amp;utm_content=creditCopyText"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unsplash.com/s/photos/sit-n-car?utm_source=unsplash&amp;utm_medium=referral&amp;utm_content=creditCopyText"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nsplash.com/@honest?utm_source=unsplash&amp;utm_medium=referral&amp;utm_content=creditCopyText"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unsplash.com/s/photos/clean-living-room?utm_source=unsplash&amp;utm_medium=referral&amp;utm_content=creditCopyText"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nsplash.com/@thoughtcatalog?utm_source=unsplash&amp;utm_medium=referral&amp;utm_content=creditCopyText"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unsplash.com/s/photos/work-at-home?utm_source=unsplash&amp;utm_medium=referral&amp;utm_content=creditCopyText"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nsplash.com/@clickandboo?utm_source=unsplash&amp;utm_medium=referral&amp;utm_content=creditCopyText"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unsplash.com/s/photos/play-soccer?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nsplash.com/@plushdesignstudio?utm_source=unsplash&amp;utm_medium=referral&amp;utm_content=creditCopyText"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unsplash.com/s/photos/write-a-list?utm_source=unsplash&amp;utm_medium=referral&amp;utm_content=creditCopyText"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appear on all three Awarding Organisations’ word lists, </a:t>
            </a:r>
            <a:r>
              <a:rPr lang="en-GB" sz="1200" b="1" baseline="0"/>
              <a:t>with one </a:t>
            </a:r>
            <a:r>
              <a:rPr lang="en-GB" sz="1200" b="1" baseline="0" dirty="0"/>
              <a:t>exception: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AQA and Edexcel do not have </a:t>
            </a:r>
            <a:r>
              <a:rPr lang="en-GB" sz="1200" b="1" u="sng" baseline="0" dirty="0" err="1"/>
              <a:t>putzen</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 long and short </a:t>
            </a:r>
            <a:r>
              <a:rPr lang="en-GB" sz="1200" b="1" dirty="0"/>
              <a:t>[i]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a:t>
            </a:r>
            <a:r>
              <a:rPr lang="en-GB" sz="1200" b="0" dirty="0"/>
              <a:t>esent tense weak verbs: 1</a:t>
            </a:r>
            <a:r>
              <a:rPr lang="en-GB" sz="1200" b="0" baseline="30000" dirty="0"/>
              <a:t>st</a:t>
            </a:r>
            <a:r>
              <a:rPr lang="en-GB" sz="1200" b="0" baseline="0" dirty="0"/>
              <a:t> </a:t>
            </a:r>
            <a:r>
              <a:rPr lang="en-GB" sz="1200" b="0" dirty="0"/>
              <a:t>person singular (juxtaposed with </a:t>
            </a:r>
            <a:r>
              <a:rPr lang="en-GB" sz="1200" b="0" baseline="0" dirty="0"/>
              <a:t>and 3</a:t>
            </a:r>
            <a:r>
              <a:rPr lang="en-GB" sz="1200" b="0" baseline="30000" dirty="0"/>
              <a:t>rd</a:t>
            </a:r>
            <a:r>
              <a:rPr lang="en-GB" sz="1200"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7.1.2.2</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arbeiten [234] kochen [1481] putzen [3586] sitzen [231] Auto [361] Boden [536] Garten [1158] Liste [1792] Zimmer [665] nochmal [1984] ich verstehe nicht [n/a] zu Hause [n/a] Hausaufgaben [Haus+aufgabe]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7.1.1.6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habe, hast [6] Beispiel [94] Erste [95] Frage [157] Frau1 [99] Grund [249] Hand [180] Herr [154] Problem [210] Schule [359]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Wer hat einen Grund / eine Frage / ein Beispiel / ein Problem? Wer ist der/die/das Erste?</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960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982624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English and German SSC [</a:t>
            </a:r>
            <a:r>
              <a:rPr lang="en-GB" b="0" dirty="0" err="1"/>
              <a:t>i</a:t>
            </a:r>
            <a:r>
              <a:rPr lang="en-GB" b="0" dirty="0"/>
              <a:t>], by listening to cognates.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Do number 1 with pupils to model the task.</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hear the German word.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Ask them to tick if they think it is the same [</a:t>
            </a:r>
            <a:r>
              <a:rPr lang="en-GB" sz="1200" b="0" dirty="0" err="1"/>
              <a:t>i</a:t>
            </a:r>
            <a:r>
              <a:rPr lang="en-GB" sz="1200" b="0" dirty="0"/>
              <a:t>] sound as in the English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the written word and the answer tick or cross.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2-4 with the remaining eight words.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r>
              <a:rPr lang="en-GB" sz="1200" b="0" dirty="0"/>
              <a:t>:</a:t>
            </a:r>
          </a:p>
          <a:p>
            <a:pPr marL="0" marR="0" lvl="0" indent="0" algn="l" rtl="0">
              <a:lnSpc>
                <a:spcPct val="100000"/>
              </a:lnSpc>
              <a:spcBef>
                <a:spcPts val="0"/>
              </a:spcBef>
              <a:spcAft>
                <a:spcPts val="0"/>
              </a:spcAft>
              <a:buClr>
                <a:schemeClr val="dk1"/>
              </a:buClr>
              <a:buSzPts val="1200"/>
              <a:buFont typeface="Calibri"/>
              <a:buNone/>
            </a:pPr>
            <a:r>
              <a:rPr lang="en-GB" sz="1200" b="0" dirty="0"/>
              <a:t>Film</a:t>
            </a:r>
            <a:br>
              <a:rPr lang="en-GB" sz="1200" b="0" dirty="0"/>
            </a:br>
            <a:r>
              <a:rPr lang="en-GB" sz="1200" b="0" dirty="0" err="1"/>
              <a:t>britisch</a:t>
            </a:r>
            <a:br>
              <a:rPr lang="en-GB" sz="1200" b="0" dirty="0"/>
            </a:br>
            <a:r>
              <a:rPr lang="en-GB" sz="1200" b="0" dirty="0"/>
              <a:t>Triumph</a:t>
            </a:r>
            <a:br>
              <a:rPr lang="en-GB" sz="1200" b="0" dirty="0"/>
            </a:br>
            <a:r>
              <a:rPr lang="en-GB" sz="1200" b="0" dirty="0" err="1"/>
              <a:t>Musik</a:t>
            </a: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0" dirty="0"/>
              <a:t>Tipp</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a:t>Finger</a:t>
            </a:r>
            <a:br>
              <a:rPr lang="en-GB" sz="1200" b="0" dirty="0"/>
            </a:br>
            <a:r>
              <a:rPr lang="en-GB" sz="1200" b="0" dirty="0" err="1"/>
              <a:t>privat</a:t>
            </a: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a:t>Berlin</a:t>
            </a:r>
          </a:p>
          <a:p>
            <a:pPr marL="0" marR="0" lvl="0" indent="0" algn="l" rtl="0">
              <a:lnSpc>
                <a:spcPct val="100000"/>
              </a:lnSpc>
              <a:spcBef>
                <a:spcPts val="0"/>
              </a:spcBef>
              <a:spcAft>
                <a:spcPts val="0"/>
              </a:spcAft>
              <a:buClr>
                <a:schemeClr val="dk1"/>
              </a:buClr>
              <a:buSzPts val="1200"/>
              <a:buFont typeface="Calibri"/>
              <a:buNone/>
            </a:pPr>
            <a:r>
              <a:rPr lang="en-GB" sz="1200" b="0" dirty="0"/>
              <a:t>Tennis</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 of unknown words and cognates</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Berlin [n/a]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britisch</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[1419] Film [505] Finger [1019]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Musik</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[509]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privat</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[746] Tennis [4671] Tipp [3088] Triumph [4616]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recap verb knowledge introduced so far and introduce the first person singular form.</a:t>
            </a:r>
            <a:br>
              <a:rPr lang="en-GB" b="0" dirty="0"/>
            </a:br>
            <a:br>
              <a:rPr lang="en-GB" b="0" dirty="0"/>
            </a:br>
            <a:r>
              <a:rPr lang="en-GB" b="1" dirty="0"/>
              <a:t>Procedure:</a:t>
            </a:r>
            <a:br>
              <a:rPr lang="en-GB" dirty="0"/>
            </a:br>
            <a:r>
              <a:rPr lang="en-GB" dirty="0"/>
              <a:t>1. Click to animate</a:t>
            </a:r>
            <a:r>
              <a:rPr lang="en-GB" baseline="0" dirty="0"/>
              <a:t> the explanation.</a:t>
            </a:r>
            <a:endParaRPr lang="en-GB" dirty="0"/>
          </a:p>
          <a:p>
            <a:r>
              <a:rPr lang="en-GB" dirty="0"/>
              <a:t>2. Ensure students’ understanding</a:t>
            </a:r>
            <a:r>
              <a:rPr lang="en-GB" baseline="0" dirty="0"/>
              <a:t> at all stages.</a:t>
            </a:r>
          </a:p>
          <a:p>
            <a:endParaRPr lang="en-GB" baseline="0" dirty="0"/>
          </a:p>
          <a:p>
            <a:r>
              <a:rPr lang="en-GB" baseline="0" dirty="0"/>
              <a:t>Note: Teachers may want students to make a brief notes in their exercise books.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921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a:t>
            </a:r>
            <a:r>
              <a:rPr lang="en-GB" b="1" baseline="0" dirty="0"/>
              <a:t> minutes (2 slides)</a:t>
            </a:r>
            <a:br>
              <a:rPr lang="en-GB" dirty="0"/>
            </a:br>
            <a:br>
              <a:rPr lang="en-GB" b="1" dirty="0"/>
            </a:br>
            <a:r>
              <a:rPr lang="en-GB" b="1" dirty="0"/>
              <a:t>Aim: </a:t>
            </a:r>
            <a:r>
              <a:rPr lang="en-GB" b="0" dirty="0"/>
              <a:t>To practise</a:t>
            </a:r>
            <a:r>
              <a:rPr lang="en-GB" b="0" baseline="0" dirty="0"/>
              <a:t> recognising the first person singular form of the verb, in contrast to the third person singular.</a:t>
            </a:r>
            <a:br>
              <a:rPr lang="en-GB" dirty="0"/>
            </a:br>
            <a:br>
              <a:rPr lang="en-GB" dirty="0"/>
            </a:br>
            <a:r>
              <a:rPr lang="en-GB" b="1" dirty="0"/>
              <a:t>Procedure:</a:t>
            </a:r>
            <a:br>
              <a:rPr lang="en-GB" dirty="0"/>
            </a:br>
            <a:r>
              <a:rPr lang="en-GB" dirty="0"/>
              <a:t>1. </a:t>
            </a:r>
            <a:r>
              <a:rPr lang="en-GB" sz="1200" baseline="0" dirty="0"/>
              <a:t>Emphasize the information in the speech bubble, i.e. that Wolfgang is speaking, so he uses ‘ich’ to talk about himself and ‘</a:t>
            </a:r>
            <a:r>
              <a:rPr lang="en-GB" sz="1200" baseline="0" dirty="0" err="1"/>
              <a:t>sie</a:t>
            </a:r>
            <a:r>
              <a:rPr lang="en-GB" sz="1200" baseline="0" dirty="0"/>
              <a:t>’ to talk about Mia.</a:t>
            </a:r>
          </a:p>
          <a:p>
            <a:r>
              <a:rPr lang="en-GB" dirty="0"/>
              <a:t>2. Students read the statements and decide whether</a:t>
            </a:r>
            <a:r>
              <a:rPr lang="en-GB" baseline="0" dirty="0"/>
              <a:t> each applies to Wolfgang, or to Mia.</a:t>
            </a:r>
            <a:endParaRPr lang="en-GB" dirty="0"/>
          </a:p>
          <a:p>
            <a:r>
              <a:rPr lang="en-GB" dirty="0"/>
              <a:t>3. Advance to the next slide to view the animated 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952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provide the answers</a:t>
            </a:r>
            <a:r>
              <a:rPr lang="en-GB" b="0" baseline="0" dirty="0"/>
              <a:t>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sz="1200" baseline="0" dirty="0"/>
              <a:t>Click to reveal the answers one by one.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671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7 minutes</a:t>
            </a:r>
            <a:br>
              <a:rPr lang="en-GB" dirty="0"/>
            </a:br>
            <a:br>
              <a:rPr lang="en-GB" b="1" dirty="0"/>
            </a:br>
            <a:r>
              <a:rPr lang="en-GB" b="1" dirty="0"/>
              <a:t>Aim: </a:t>
            </a:r>
            <a:r>
              <a:rPr lang="en-GB" b="0" dirty="0"/>
              <a:t>To practise</a:t>
            </a:r>
            <a:r>
              <a:rPr lang="en-GB" b="0" baseline="0" dirty="0"/>
              <a:t> distinguishing between first and third person singular forms of the verb.</a:t>
            </a:r>
            <a:br>
              <a:rPr lang="en-GB" b="0" dirty="0"/>
            </a:br>
            <a:br>
              <a:rPr lang="en-GB" dirty="0"/>
            </a:br>
            <a:r>
              <a:rPr lang="en-GB" b="1" dirty="0"/>
              <a:t>Procedure:</a:t>
            </a:r>
            <a:br>
              <a:rPr lang="en-GB" dirty="0"/>
            </a:br>
            <a:r>
              <a:rPr lang="en-GB" dirty="0"/>
              <a:t>1. Click once to bring up the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on the audio</a:t>
            </a:r>
            <a:r>
              <a:rPr lang="en-GB" baseline="0" dirty="0"/>
              <a:t> buttons to play the sentences. </a:t>
            </a:r>
            <a:r>
              <a:rPr lang="en-GB" b="0" baseline="0" dirty="0"/>
              <a:t>Pronouns are ‘beeped’ out to trap the form, i.e. focus learners only on the verb ending to give the meaning ‘I’ or ‘s/he’.</a:t>
            </a:r>
            <a:endParaRPr lang="en-GB" dirty="0"/>
          </a:p>
          <a:p>
            <a:r>
              <a:rPr lang="en-GB" dirty="0"/>
              <a:t>3.</a:t>
            </a:r>
            <a:r>
              <a:rPr lang="en-GB" baseline="0" dirty="0"/>
              <a:t> Click again to reveal the answers one by one.</a:t>
            </a:r>
          </a:p>
          <a:p>
            <a:r>
              <a:rPr lang="en-GB" baseline="0" dirty="0"/>
              <a:t>4. Promote global understanding of the main ideas by asking ‘</a:t>
            </a:r>
            <a:r>
              <a:rPr lang="en-GB" baseline="0" dirty="0" err="1"/>
              <a:t>Wer</a:t>
            </a:r>
            <a:r>
              <a:rPr lang="en-GB" baseline="0" dirty="0"/>
              <a:t> </a:t>
            </a:r>
            <a:r>
              <a:rPr lang="en-GB" baseline="0" dirty="0" err="1"/>
              <a:t>macht</a:t>
            </a:r>
            <a:r>
              <a:rPr lang="en-GB" baseline="0" dirty="0"/>
              <a:t> </a:t>
            </a:r>
            <a:r>
              <a:rPr lang="en-GB" baseline="0" dirty="0" err="1"/>
              <a:t>mehr</a:t>
            </a:r>
            <a:r>
              <a:rPr lang="en-GB" baseline="0" dirty="0"/>
              <a:t>, Wolf </a:t>
            </a:r>
            <a:r>
              <a:rPr lang="en-GB" baseline="0" dirty="0" err="1"/>
              <a:t>oder</a:t>
            </a:r>
            <a:r>
              <a:rPr lang="en-GB" baseline="0" dirty="0"/>
              <a:t> Mia?’ Students have encountered ‘</a:t>
            </a:r>
            <a:r>
              <a:rPr lang="en-GB" baseline="0" dirty="0" err="1"/>
              <a:t>mehr</a:t>
            </a:r>
            <a:r>
              <a:rPr lang="en-GB" baseline="0" dirty="0"/>
              <a:t>’ in their phonics learning but main need an explanation of the meaning for reinforcement.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baseline="0" dirty="0" err="1"/>
              <a:t>Er</a:t>
            </a:r>
            <a:r>
              <a:rPr lang="en-GB" baseline="0" dirty="0"/>
              <a:t> </a:t>
            </a:r>
            <a:r>
              <a:rPr lang="en-GB" baseline="0" dirty="0" err="1"/>
              <a:t>macht</a:t>
            </a:r>
            <a:r>
              <a:rPr lang="en-GB" baseline="0" dirty="0"/>
              <a:t> Pizza.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Ich </a:t>
            </a:r>
            <a:r>
              <a:rPr lang="en-GB" baseline="0" dirty="0" err="1"/>
              <a:t>spiele</a:t>
            </a:r>
            <a:r>
              <a:rPr lang="en-GB" baseline="0" dirty="0"/>
              <a:t> am Computer.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aseline="0" dirty="0" err="1"/>
              <a:t>Er</a:t>
            </a:r>
            <a:r>
              <a:rPr lang="en-GB" baseline="0" dirty="0"/>
              <a:t> </a:t>
            </a:r>
            <a:r>
              <a:rPr lang="en-GB" baseline="0" dirty="0" err="1"/>
              <a:t>putzt</a:t>
            </a:r>
            <a:r>
              <a:rPr lang="en-GB" baseline="0" dirty="0"/>
              <a:t> das Auto.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t>
            </a:r>
            <a:r>
              <a:rPr lang="en-GB" baseline="0" dirty="0" err="1"/>
              <a:t>Er</a:t>
            </a:r>
            <a:r>
              <a:rPr lang="en-GB" baseline="0" dirty="0"/>
              <a:t> </a:t>
            </a:r>
            <a:r>
              <a:rPr lang="en-GB" baseline="0" dirty="0" err="1"/>
              <a:t>macht</a:t>
            </a:r>
            <a:r>
              <a:rPr lang="en-GB" baseline="0" dirty="0"/>
              <a:t> das Bett.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Ich </a:t>
            </a:r>
            <a:r>
              <a:rPr lang="en-GB" baseline="0" dirty="0" err="1"/>
              <a:t>sitze</a:t>
            </a:r>
            <a:r>
              <a:rPr lang="en-GB" baseline="0" dirty="0"/>
              <a:t> </a:t>
            </a:r>
            <a:r>
              <a:rPr lang="en-GB" baseline="0" dirty="0" err="1"/>
              <a:t>im</a:t>
            </a:r>
            <a:r>
              <a:rPr lang="en-GB" baseline="0" dirty="0"/>
              <a:t> Garten.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a:t>
            </a:r>
            <a:r>
              <a:rPr lang="en-GB" baseline="0" dirty="0" err="1"/>
              <a:t>Er</a:t>
            </a:r>
            <a:r>
              <a:rPr lang="en-GB" baseline="0" dirty="0"/>
              <a:t> </a:t>
            </a:r>
            <a:r>
              <a:rPr lang="en-GB" baseline="0" dirty="0" err="1"/>
              <a:t>arbeitet</a:t>
            </a:r>
            <a:r>
              <a:rPr lang="en-GB" baseline="0" dirty="0"/>
              <a:t> </a:t>
            </a:r>
            <a:r>
              <a:rPr lang="en-GB" baseline="0" dirty="0" err="1"/>
              <a:t>im</a:t>
            </a:r>
            <a:r>
              <a:rPr lang="en-GB" baseline="0" dirty="0"/>
              <a:t> Garten.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Er </a:t>
            </a:r>
            <a:r>
              <a:rPr lang="en-GB" baseline="0" dirty="0" err="1"/>
              <a:t>schreibt</a:t>
            </a:r>
            <a:r>
              <a:rPr lang="en-GB" baseline="0" dirty="0"/>
              <a:t> eine </a:t>
            </a:r>
            <a:r>
              <a:rPr lang="en-GB" baseline="0" dirty="0" err="1"/>
              <a:t>Liste</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308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sentence formation using the first and third person</a:t>
            </a:r>
            <a:r>
              <a:rPr lang="en-GB" b="0" baseline="0" dirty="0"/>
              <a:t> singular forms of the verb.</a:t>
            </a:r>
          </a:p>
          <a:p>
            <a:endParaRPr lang="en-GB" b="0" baseline="0" dirty="0"/>
          </a:p>
          <a:p>
            <a:r>
              <a:rPr lang="en-GB" b="1" baseline="0" dirty="0"/>
              <a:t>Note: </a:t>
            </a:r>
            <a:r>
              <a:rPr lang="en-GB" b="0" baseline="0" dirty="0"/>
              <a:t>Most verb forms can go with more than one option.</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a:t>
            </a:r>
            <a:r>
              <a:rPr lang="en-GB" baseline="0" dirty="0"/>
              <a:t> Partner A: Creates an English sentence that can be made from a combination of the options given (using grammatical knowledge of verb endings, and lexical knowledge of vocabulary provided). S/he tries to use each verb and each item in the circle once. S/he crosses them off on his/her sheet to keep track. When s/he runs out of possible combinations, partners swap roles.</a:t>
            </a:r>
            <a:br>
              <a:rPr lang="en-GB" baseline="0" dirty="0"/>
            </a:br>
            <a:r>
              <a:rPr lang="en-GB" b="0" dirty="0"/>
              <a:t>2.</a:t>
            </a:r>
            <a:r>
              <a:rPr lang="en-GB" b="0" baseline="0" dirty="0"/>
              <a:t> Partner B: Translates the sentence into German (developing speed of retrieval and word production / pronunciation). </a:t>
            </a:r>
            <a:r>
              <a:rPr lang="en-GB" b="0" dirty="0"/>
              <a:t>Differentiation: If vocabulary is already well known, Partner B can challenge him/herself to produce the sentences without reference to the sheet.</a:t>
            </a:r>
          </a:p>
          <a:p>
            <a:r>
              <a:rPr lang="en-GB" b="0" dirty="0"/>
              <a:t>3. Plenary: Teachers </a:t>
            </a:r>
            <a:r>
              <a:rPr lang="en-GB" dirty="0"/>
              <a:t>can use this slide to create</a:t>
            </a:r>
            <a:r>
              <a:rPr lang="en-GB" baseline="0" dirty="0"/>
              <a:t> sentences in English for students to translate into German on mini whiteboards.</a:t>
            </a:r>
            <a:br>
              <a:rPr lang="en-GB" baseline="0" dirty="0"/>
            </a:br>
            <a:r>
              <a:rPr lang="en-GB" baseline="0" dirty="0"/>
              <a:t>(Alternatively, students can volunteer English sentences for the class to write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baseline="0" dirty="0"/>
              <a:t>Additional, more challenging plenary on the following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656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a:t>
            </a:r>
            <a:r>
              <a:rPr lang="en-GB" b="1" baseline="0" dirty="0"/>
              <a:t> minutes</a:t>
            </a:r>
            <a:br>
              <a:rPr lang="en-GB" dirty="0"/>
            </a:br>
            <a:br>
              <a:rPr lang="en-GB" b="1" dirty="0"/>
            </a:br>
            <a:r>
              <a:rPr lang="en-GB" b="1" dirty="0"/>
              <a:t>Aim: </a:t>
            </a:r>
            <a:r>
              <a:rPr lang="en-GB" b="0" dirty="0"/>
              <a:t>to provide</a:t>
            </a:r>
            <a:r>
              <a:rPr lang="en-GB" b="0" baseline="0" dirty="0"/>
              <a:t> an </a:t>
            </a:r>
            <a:r>
              <a:rPr lang="en-GB" b="1" baseline="0" dirty="0"/>
              <a:t>a</a:t>
            </a:r>
            <a:r>
              <a:rPr lang="en-GB" b="1" dirty="0"/>
              <a:t>lternative</a:t>
            </a:r>
            <a:r>
              <a:rPr lang="en-GB" b="1" baseline="0" dirty="0"/>
              <a:t> / additional </a:t>
            </a:r>
            <a:r>
              <a:rPr lang="en-GB" b="0" baseline="0" dirty="0"/>
              <a:t>plenary (assessment).</a:t>
            </a:r>
            <a:br>
              <a:rPr lang="en-GB" b="0" dirty="0"/>
            </a:br>
            <a:br>
              <a:rPr lang="en-GB" dirty="0"/>
            </a:br>
            <a:r>
              <a:rPr lang="en-GB" b="1" dirty="0"/>
              <a:t>Procedure:</a:t>
            </a:r>
            <a:br>
              <a:rPr lang="en-GB" dirty="0"/>
            </a:br>
            <a:r>
              <a:rPr lang="en-GB" dirty="0"/>
              <a:t>1. Students write a sentence,</a:t>
            </a:r>
            <a:r>
              <a:rPr lang="en-GB" baseline="0" dirty="0"/>
              <a:t> adding one additional element (beyond the pronoun and verb).</a:t>
            </a:r>
            <a:br>
              <a:rPr lang="en-GB" baseline="0" dirty="0"/>
            </a:br>
            <a:r>
              <a:rPr lang="en-GB" baseline="0" dirty="0"/>
              <a:t>Remind them of English translations of previously taught nouns, and that any masculine nouns that follow these verbs will change their article (der </a:t>
            </a:r>
            <a:r>
              <a:rPr lang="en-GB" baseline="0" dirty="0">
                <a:sym typeface="Wingdings" panose="05000000000000000000" pitchFamily="2" charset="2"/>
              </a:rPr>
              <a:t> den, </a:t>
            </a:r>
            <a:r>
              <a:rPr lang="en-GB" baseline="0" dirty="0" err="1">
                <a:sym typeface="Wingdings" panose="05000000000000000000" pitchFamily="2" charset="2"/>
              </a:rPr>
              <a:t>ein</a:t>
            </a:r>
            <a:r>
              <a:rPr lang="en-GB" baseline="0" dirty="0">
                <a:sym typeface="Wingdings" panose="05000000000000000000" pitchFamily="2" charset="2"/>
              </a:rPr>
              <a:t>  </a:t>
            </a:r>
            <a:r>
              <a:rPr lang="en-GB" baseline="0" dirty="0" err="1">
                <a:sym typeface="Wingdings" panose="05000000000000000000" pitchFamily="2" charset="2"/>
              </a:rPr>
              <a:t>einen</a:t>
            </a:r>
            <a:r>
              <a:rPr lang="en-GB" baseline="0" dirty="0">
                <a:sym typeface="Wingdings" panose="05000000000000000000" pitchFamily="2" charset="2"/>
              </a:rPr>
              <a:t>).</a:t>
            </a:r>
            <a:br>
              <a:rPr lang="en-GB" baseline="0" dirty="0">
                <a:sym typeface="Wingdings" panose="05000000000000000000" pitchFamily="2" charset="2"/>
              </a:rPr>
            </a:br>
            <a:r>
              <a:rPr lang="en-GB" dirty="0"/>
              <a:t>2.</a:t>
            </a:r>
            <a:r>
              <a:rPr lang="en-GB" baseline="0" dirty="0">
                <a:sym typeface="Wingdings" panose="05000000000000000000" pitchFamily="2" charset="2"/>
              </a:rPr>
              <a:t> They write without reference to resources.  This assesses retention of key vocabulary from Week 1.1.5 and 1.2.2, as well as grammatical knowledge of verb endings.  In addition, the past half-term’s learning of noun gender, definite and indefinite articles, and Row 2 accusative are assessed.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 </a:t>
            </a:r>
            <a:r>
              <a:rPr lang="en-GB" b="0" baseline="0" dirty="0">
                <a:sym typeface="Wingdings" panose="05000000000000000000" pitchFamily="2" charset="2"/>
              </a:rPr>
              <a:t>a few multiword phrases are in use at the moment (</a:t>
            </a:r>
            <a:r>
              <a:rPr lang="en-GB" b="0" baseline="0" dirty="0" err="1">
                <a:sym typeface="Wingdings" panose="05000000000000000000" pitchFamily="2" charset="2"/>
              </a:rPr>
              <a:t>zu</a:t>
            </a:r>
            <a:r>
              <a:rPr lang="en-GB" b="0" baseline="0" dirty="0">
                <a:sym typeface="Wingdings" panose="05000000000000000000" pitchFamily="2" charset="2"/>
              </a:rPr>
              <a:t> </a:t>
            </a:r>
            <a:r>
              <a:rPr lang="en-GB" b="0" baseline="0" dirty="0" err="1">
                <a:sym typeface="Wingdings" panose="05000000000000000000" pitchFamily="2" charset="2"/>
              </a:rPr>
              <a:t>Hause</a:t>
            </a:r>
            <a:r>
              <a:rPr lang="en-GB" b="0" baseline="0" dirty="0">
                <a:sym typeface="Wingdings" panose="05000000000000000000" pitchFamily="2" charset="2"/>
              </a:rPr>
              <a:t>, </a:t>
            </a:r>
            <a:r>
              <a:rPr lang="en-GB" b="0" baseline="0" dirty="0" err="1">
                <a:sym typeface="Wingdings" panose="05000000000000000000" pitchFamily="2" charset="2"/>
              </a:rPr>
              <a:t>im</a:t>
            </a:r>
            <a:r>
              <a:rPr lang="en-GB" b="0" baseline="0" dirty="0">
                <a:sym typeface="Wingdings" panose="05000000000000000000" pitchFamily="2" charset="2"/>
              </a:rPr>
              <a:t> </a:t>
            </a:r>
            <a:r>
              <a:rPr lang="en-GB" b="0" baseline="0" dirty="0" err="1">
                <a:sym typeface="Wingdings" panose="05000000000000000000" pitchFamily="2" charset="2"/>
              </a:rPr>
              <a:t>Unterricht</a:t>
            </a:r>
            <a:r>
              <a:rPr lang="en-GB" b="0" baseline="0" dirty="0">
                <a:sym typeface="Wingdings" panose="05000000000000000000" pitchFamily="2" charset="2"/>
              </a:rPr>
              <a:t>) because the students have not yet learned about prepositions and their affect on articles.  They will learn about the Row 3 (dative) and Row 2 (accusative) use of a few key prepositions in Term 3 of Y7.</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464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pr</a:t>
            </a:r>
            <a:r>
              <a:rPr lang="en-GB" sz="1200" b="0" dirty="0"/>
              <a:t>esent tense weak verbs: 1</a:t>
            </a:r>
            <a:r>
              <a:rPr lang="en-GB" sz="1200" b="0" baseline="30000" dirty="0"/>
              <a:t>st</a:t>
            </a:r>
            <a:r>
              <a:rPr lang="en-GB" sz="1200" b="0" baseline="0" dirty="0"/>
              <a:t> </a:t>
            </a:r>
            <a:r>
              <a:rPr lang="en-GB" sz="1200" b="0" dirty="0"/>
              <a:t>person singular (juxtaposed with </a:t>
            </a:r>
            <a:r>
              <a:rPr lang="en-GB" sz="1200" b="0" baseline="0" dirty="0"/>
              <a:t>and 3</a:t>
            </a:r>
            <a:r>
              <a:rPr lang="en-GB" sz="1200" b="0" baseline="30000" dirty="0"/>
              <a:t>rd</a:t>
            </a:r>
            <a:r>
              <a:rPr lang="en-GB" sz="1200"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a:t>
            </a:r>
            <a:r>
              <a:rPr lang="en-GB" sz="1200" b="0" dirty="0">
                <a:solidFill>
                  <a:prstClr val="white"/>
                </a:solidFill>
              </a:rPr>
              <a:t>s</a:t>
            </a:r>
            <a:r>
              <a:rPr lang="en-GB" b="0" dirty="0">
                <a:solidFill>
                  <a:prstClr val="white"/>
                </a:solidFill>
              </a:rPr>
              <a:t>ubject </a:t>
            </a:r>
            <a:r>
              <a:rPr lang="en-GB" b="0" dirty="0" err="1">
                <a:solidFill>
                  <a:prstClr val="white"/>
                </a:solidFill>
              </a:rPr>
              <a:t>prononuns</a:t>
            </a:r>
            <a:r>
              <a:rPr lang="en-GB" b="0" dirty="0">
                <a:solidFill>
                  <a:prstClr val="white"/>
                </a:solidFill>
              </a:rPr>
              <a:t> er/</a:t>
            </a:r>
            <a:r>
              <a:rPr lang="en-GB" b="0" dirty="0" err="1">
                <a:solidFill>
                  <a:prstClr val="white"/>
                </a:solidFill>
              </a:rPr>
              <a:t>sie</a:t>
            </a:r>
            <a:r>
              <a:rPr lang="en-GB" b="0" dirty="0">
                <a:solidFill>
                  <a:prstClr val="white"/>
                </a:solidFill>
              </a:rPr>
              <a:t> meaning 'he', 'she' </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7.1.2.2</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arbeiten [234] kochen [1481] putzen [3586] sitzen [231] Auto [361] Boden [536] Garten [1158] Liste [1792] Zimmer [665] nochmal [1984] ich verstehe nicht [n/a] zu Hause [n/a] Hausaufgaben [Haus+aufgabe]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7.1.1.6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habe, hast [6] Beispiel [94] Erste [95] Frage [157] Frau1 [99] Grund [249] Hand [180] Herr [154] Problem [210] Schule [359]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Wer hat einen Grund / eine Frage / ein Beispiel / ein Problem? Wer ist der/die/das Erste?</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561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a:t>
            </a:r>
            <a:r>
              <a:rPr lang="en-GB" b="1" baseline="0" dirty="0"/>
              <a:t> minutes</a:t>
            </a:r>
            <a:br>
              <a:rPr lang="en-GB" dirty="0"/>
            </a:br>
            <a:br>
              <a:rPr lang="en-GB" b="1" dirty="0"/>
            </a:br>
            <a:r>
              <a:rPr lang="en-GB" b="1" dirty="0"/>
              <a:t>Aim: </a:t>
            </a:r>
            <a:r>
              <a:rPr lang="en-GB" b="0" dirty="0"/>
              <a:t>To recap the 10 SSCs taught so far this</a:t>
            </a:r>
            <a:r>
              <a:rPr lang="en-GB" b="0" baseline="0" dirty="0"/>
              <a:t> year.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Click</a:t>
            </a:r>
            <a:r>
              <a:rPr lang="en-GB" baseline="0" dirty="0"/>
              <a:t> to bring up the SSCs and elicit whole class presentation.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Give students a minute to say them again to each other, alternating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They are presented in pairs – long/short ‘a’, long/short ‘e’, </a:t>
            </a:r>
            <a:r>
              <a:rPr lang="en-GB" baseline="0" dirty="0" err="1"/>
              <a:t>ei</a:t>
            </a:r>
            <a:r>
              <a:rPr lang="en-GB" baseline="0" dirty="0"/>
              <a:t>/</a:t>
            </a:r>
            <a:r>
              <a:rPr lang="en-GB" baseline="0" dirty="0" err="1"/>
              <a:t>ie</a:t>
            </a:r>
            <a:r>
              <a:rPr lang="en-GB" baseline="0" dirty="0"/>
              <a:t>, long/short ‘I’, and finally W and Z (set a little apart on the slide from the others as they are not a pair, as such).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233764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a:t>
            </a:r>
            <a:r>
              <a:rPr lang="en-GB" b="0" baseline="0" dirty="0"/>
              <a:t>revise nine items of Week 6 vocabulary and two items from Week 5, also defining the context for this week’s lessons.</a:t>
            </a:r>
          </a:p>
          <a:p>
            <a:br>
              <a:rPr lang="en-GB" dirty="0"/>
            </a:br>
            <a:r>
              <a:rPr lang="en-GB" b="1" dirty="0"/>
              <a:t>Procedure:</a:t>
            </a:r>
            <a:br>
              <a:rPr lang="en-GB" dirty="0"/>
            </a:br>
            <a:r>
              <a:rPr lang="en-GB" dirty="0"/>
              <a:t>1. </a:t>
            </a:r>
            <a:r>
              <a:rPr lang="en-GB" baseline="0" dirty="0"/>
              <a:t>By working out which letters are missing and putting them in order into the spaces below, students create the question ‘</a:t>
            </a:r>
            <a:r>
              <a:rPr lang="en-GB" baseline="0" dirty="0" err="1"/>
              <a:t>Wer</a:t>
            </a:r>
            <a:r>
              <a:rPr lang="en-GB" baseline="0" dirty="0"/>
              <a:t> </a:t>
            </a:r>
            <a:r>
              <a:rPr lang="en-GB" baseline="0" dirty="0" err="1"/>
              <a:t>macht</a:t>
            </a:r>
            <a:r>
              <a:rPr lang="en-GB" baseline="0" dirty="0"/>
              <a:t> was in der Schule und </a:t>
            </a:r>
            <a:r>
              <a:rPr lang="en-GB" baseline="0" dirty="0" err="1"/>
              <a:t>zu</a:t>
            </a:r>
            <a:r>
              <a:rPr lang="en-GB" baseline="0" dirty="0"/>
              <a:t> </a:t>
            </a:r>
            <a:r>
              <a:rPr lang="en-GB" baseline="0" dirty="0" err="1"/>
              <a:t>Hause</a:t>
            </a:r>
            <a:r>
              <a:rPr lang="en-GB" baseline="0" dirty="0"/>
              <a:t>?’, which is the context for this week’s lessons.</a:t>
            </a:r>
            <a:endParaRPr lang="en-GB" dirty="0"/>
          </a:p>
          <a:p>
            <a:r>
              <a:rPr lang="en-GB" dirty="0"/>
              <a:t>2.</a:t>
            </a:r>
            <a:r>
              <a:rPr lang="en-GB" baseline="0" dirty="0"/>
              <a:t> Elicit the English translation of this question from students to ensure that they are all clear about its meaning.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rPr>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rPr>
              <a:t>Aim:</a:t>
            </a:r>
            <a:r>
              <a:rPr lang="en-GB" b="1" baseline="0" dirty="0">
                <a:solidFill>
                  <a:srgbClr val="002060"/>
                </a:solidFill>
              </a:rPr>
              <a:t> </a:t>
            </a:r>
            <a:r>
              <a:rPr lang="en-GB" b="0" baseline="0" dirty="0">
                <a:solidFill>
                  <a:srgbClr val="002060"/>
                </a:solidFill>
              </a:rPr>
              <a:t>to practise transcription and comprehension of cluster word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rPr>
              <a:t>Note: </a:t>
            </a:r>
            <a:r>
              <a:rPr lang="en-GB" dirty="0">
                <a:solidFill>
                  <a:srgbClr val="002060"/>
                </a:solidFill>
              </a:rPr>
              <a:t>It’s important to see the source and cluster words as vocabulary, as well. Some students will pick up this language incidentally before it is formally introduced later in the course. The vast majority of phonics and cluster words are in the most frequent 500 words, and almost all appear on all 3 Awarding Organisation word lists, too.</a:t>
            </a:r>
            <a:br>
              <a:rPr lang="en-GB" dirty="0">
                <a:solidFill>
                  <a:srgbClr val="002060"/>
                </a:solidFill>
              </a:rPr>
            </a:br>
            <a:r>
              <a:rPr lang="en-GB" dirty="0">
                <a:solidFill>
                  <a:srgbClr val="002060"/>
                </a:solidFill>
              </a:rPr>
              <a:t>For example, in this transcript task the only word that isn’t on the lists is ‘</a:t>
            </a:r>
            <a:r>
              <a:rPr lang="en-GB" dirty="0" err="1">
                <a:solidFill>
                  <a:srgbClr val="002060"/>
                </a:solidFill>
              </a:rPr>
              <a:t>Hurra</a:t>
            </a:r>
            <a:r>
              <a:rPr lang="en-GB" dirty="0">
                <a:solidFill>
                  <a:srgbClr val="002060"/>
                </a:solidFill>
              </a:rPr>
              <a:t>’ (and Edexcel doesn’t have Gast).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rPr>
              <a:t>Suggested procedure:</a:t>
            </a:r>
            <a:br>
              <a:rPr lang="en-GB" b="1" dirty="0">
                <a:solidFill>
                  <a:srgbClr val="002060"/>
                </a:solidFill>
              </a:rPr>
            </a:br>
            <a:r>
              <a:rPr lang="en-GB" b="0" dirty="0">
                <a:solidFill>
                  <a:srgbClr val="002060"/>
                </a:solidFill>
              </a:rPr>
              <a:t>1. Click to play each sentence separately.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rPr>
              <a:t>2. Students transcribe.</a:t>
            </a:r>
            <a:br>
              <a:rPr lang="en-GB" b="0" dirty="0">
                <a:solidFill>
                  <a:srgbClr val="002060"/>
                </a:solidFill>
              </a:rPr>
            </a:br>
            <a:r>
              <a:rPr lang="en-GB" b="0" dirty="0">
                <a:solidFill>
                  <a:srgbClr val="002060"/>
                </a:solidFill>
              </a:rPr>
              <a:t>3. Click to play the whole text through for checking.</a:t>
            </a:r>
            <a:br>
              <a:rPr lang="en-GB" b="0" dirty="0">
                <a:solidFill>
                  <a:srgbClr val="002060"/>
                </a:solidFill>
              </a:rPr>
            </a:br>
            <a:r>
              <a:rPr lang="en-GB" b="0" dirty="0">
                <a:solidFill>
                  <a:srgbClr val="002060"/>
                </a:solidFill>
              </a:rPr>
              <a:t>4. Click to bring up the gapped sentences and elicit student responses orally.</a:t>
            </a:r>
            <a:br>
              <a:rPr lang="en-GB" b="0" dirty="0">
                <a:solidFill>
                  <a:srgbClr val="002060"/>
                </a:solidFill>
              </a:rPr>
            </a:br>
            <a:r>
              <a:rPr lang="en-GB" b="0" dirty="0">
                <a:solidFill>
                  <a:srgbClr val="002060"/>
                </a:solidFill>
              </a:rPr>
              <a:t>5. Click to provide the full sentence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rPr>
              <a:t>This slide can be used in a variety</a:t>
            </a:r>
            <a:r>
              <a:rPr lang="en-GB" b="1" baseline="0" dirty="0">
                <a:solidFill>
                  <a:srgbClr val="002060"/>
                </a:solidFill>
              </a:rPr>
              <a:t> of ways:</a:t>
            </a:r>
            <a:endParaRPr lang="en-GB" b="1" dirty="0">
              <a:solidFill>
                <a:srgbClr val="002060"/>
              </a:solidFill>
            </a:endParaRPr>
          </a:p>
          <a:p>
            <a:r>
              <a:rPr lang="en-GB" dirty="0"/>
              <a:t>1) Transcription</a:t>
            </a:r>
            <a:r>
              <a:rPr lang="en-GB" baseline="0" dirty="0"/>
              <a:t> task. Clicking on the player button top right plays all the sentences in sequence. They can be played individually by clicking on the numbered buttons. Clicking the mouse brings up a gapped version of each sentence in turn, followed by the complete versions.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2) Read aloud task.</a:t>
            </a:r>
            <a:br>
              <a:rPr lang="en-GB" dirty="0">
                <a:solidFill>
                  <a:srgbClr val="002060"/>
                </a:solidFill>
              </a:rPr>
            </a:br>
            <a:r>
              <a:rPr lang="en-GB" dirty="0">
                <a:solidFill>
                  <a:srgbClr val="002060"/>
                </a:solidFill>
              </a:rPr>
              <a:t>3) Translation task.</a:t>
            </a:r>
            <a:br>
              <a:rPr lang="en-GB" dirty="0">
                <a:solidFill>
                  <a:srgbClr val="002060"/>
                </a:solidFill>
              </a:rPr>
            </a:br>
            <a:r>
              <a:rPr lang="en-GB" dirty="0">
                <a:solidFill>
                  <a:srgbClr val="002060"/>
                </a:solidFill>
              </a:rPr>
              <a:t>4) Paired vocabulary tennis task (with gestures for the verbs)</a:t>
            </a:r>
            <a:br>
              <a:rPr lang="en-GB" dirty="0">
                <a:solidFill>
                  <a:srgbClr val="002060"/>
                </a:solidFill>
              </a:rPr>
            </a:br>
            <a:r>
              <a:rPr lang="en-GB" dirty="0">
                <a:solidFill>
                  <a:srgbClr val="002060"/>
                </a:solidFill>
              </a:rPr>
              <a:t>5)Teacher</a:t>
            </a:r>
            <a:r>
              <a:rPr lang="en-GB" baseline="0" dirty="0">
                <a:solidFill>
                  <a:srgbClr val="002060"/>
                </a:solidFill>
              </a:rPr>
              <a:t> reads aloud (or students do this in pairs), stops on a particular word and students have to say a) the next word b) the word before c) what type of word it is d) give another word that would still make sense in the context.</a:t>
            </a:r>
            <a:endParaRPr lang="en-GB" dirty="0">
              <a:solidFill>
                <a:srgbClr val="002060"/>
              </a:solidFill>
            </a:endParaRPr>
          </a:p>
          <a:p>
            <a:pPr rtl="0" eaLnBrk="1" fontAlgn="ctr" latinLnBrk="0" hangingPunct="1"/>
            <a:endParaRPr lang="en-GB" sz="1200" b="1" i="0" u="none" strike="noStrike" kern="1200" dirty="0">
              <a:solidFill>
                <a:schemeClr val="tx1"/>
              </a:solidFill>
              <a:effectLst/>
              <a:latin typeface="+mn-lt"/>
              <a:ea typeface="+mn-ea"/>
              <a:cs typeface="+mn-cs"/>
            </a:endParaRPr>
          </a:p>
          <a:p>
            <a:pPr rtl="0" eaLnBrk="1" fontAlgn="ctr" latinLnBrk="0" hangingPunct="1"/>
            <a:r>
              <a:rPr lang="en-GB" sz="1200" b="1" i="0" u="none" strike="noStrike" kern="1200" dirty="0">
                <a:solidFill>
                  <a:schemeClr val="tx1"/>
                </a:solidFill>
                <a:effectLst/>
                <a:latin typeface="+mn-lt"/>
                <a:ea typeface="+mn-ea"/>
                <a:cs typeface="+mn-cs"/>
              </a:rPr>
              <a:t>Transcript</a:t>
            </a:r>
            <a:r>
              <a:rPr lang="en-GB" sz="1200" b="0" i="0" u="none" strike="noStrike" kern="1200" dirty="0">
                <a:solidFill>
                  <a:schemeClr val="tx1"/>
                </a:solidFill>
                <a:effectLst/>
                <a:latin typeface="+mn-lt"/>
                <a:ea typeface="+mn-ea"/>
                <a:cs typeface="+mn-cs"/>
              </a:rPr>
              <a:t>:</a:t>
            </a:r>
          </a:p>
          <a:p>
            <a:pPr algn="l" fontAlgn="base"/>
            <a:r>
              <a:rPr lang="de-DE" b="0" i="0" dirty="0">
                <a:solidFill>
                  <a:srgbClr val="000000"/>
                </a:solidFill>
                <a:effectLst/>
                <a:latin typeface="Segoe UI" panose="020B0502040204020203" pitchFamily="34" charset="0"/>
              </a:rPr>
              <a:t>Wir</a:t>
            </a:r>
            <a:r>
              <a:rPr lang="de-DE" b="0" i="0" dirty="0">
                <a:solidFill>
                  <a:srgbClr val="E6851E"/>
                </a:solidFill>
                <a:effectLst/>
                <a:latin typeface="Segoe UI" panose="020B0502040204020203" pitchFamily="34" charset="0"/>
              </a:rPr>
              <a:t> </a:t>
            </a:r>
            <a:r>
              <a:rPr lang="de-DE" b="0" i="0" dirty="0">
                <a:solidFill>
                  <a:srgbClr val="000000"/>
                </a:solidFill>
                <a:effectLst/>
                <a:latin typeface="Segoe UI" panose="020B0502040204020203" pitchFamily="34" charset="0"/>
              </a:rPr>
              <a:t>sitzen</a:t>
            </a:r>
            <a:r>
              <a:rPr lang="de-DE" b="0" i="0" dirty="0">
                <a:solidFill>
                  <a:srgbClr val="E6851E"/>
                </a:solidFill>
                <a:effectLst/>
                <a:latin typeface="Segoe UI" panose="020B0502040204020203" pitchFamily="34" charset="0"/>
              </a:rPr>
              <a:t> </a:t>
            </a:r>
            <a:r>
              <a:rPr lang="de-DE" b="0" i="0" dirty="0">
                <a:solidFill>
                  <a:srgbClr val="000000"/>
                </a:solidFill>
                <a:effectLst/>
                <a:latin typeface="Segoe UI" panose="020B0502040204020203" pitchFamily="34" charset="0"/>
              </a:rPr>
              <a:t>allein.</a:t>
            </a:r>
          </a:p>
          <a:p>
            <a:pPr algn="l" fontAlgn="base"/>
            <a:r>
              <a:rPr lang="de-DE" b="0" i="0" dirty="0">
                <a:solidFill>
                  <a:srgbClr val="000000"/>
                </a:solidFill>
                <a:effectLst/>
                <a:latin typeface="Segoe UI" panose="020B0502040204020203" pitchFamily="34" charset="0"/>
              </a:rPr>
              <a:t>Wir</a:t>
            </a:r>
            <a:r>
              <a:rPr lang="de-DE" b="0" i="0" dirty="0">
                <a:solidFill>
                  <a:srgbClr val="E6851E"/>
                </a:solidFill>
                <a:effectLst/>
                <a:latin typeface="Segoe UI" panose="020B0502040204020203" pitchFamily="34" charset="0"/>
              </a:rPr>
              <a:t> </a:t>
            </a:r>
            <a:r>
              <a:rPr lang="de-DE" b="0" i="0" dirty="0">
                <a:solidFill>
                  <a:srgbClr val="000000"/>
                </a:solidFill>
                <a:effectLst/>
                <a:latin typeface="Segoe UI" panose="020B0502040204020203" pitchFamily="34" charset="0"/>
              </a:rPr>
              <a:t>denken</a:t>
            </a:r>
            <a:r>
              <a:rPr lang="de-DE" b="0" i="0" dirty="0">
                <a:solidFill>
                  <a:srgbClr val="E6851E"/>
                </a:solidFill>
                <a:effectLst/>
                <a:latin typeface="Segoe UI" panose="020B0502040204020203" pitchFamily="34" charset="0"/>
              </a:rPr>
              <a:t> ‚</a:t>
            </a:r>
            <a:r>
              <a:rPr lang="de-DE" b="0" i="0" dirty="0">
                <a:solidFill>
                  <a:srgbClr val="000000"/>
                </a:solidFill>
                <a:effectLst/>
                <a:latin typeface="Segoe UI" panose="020B0502040204020203" pitchFamily="34" charset="0"/>
              </a:rPr>
              <a:t>was‘?!.</a:t>
            </a:r>
          </a:p>
          <a:p>
            <a:pPr algn="l" fontAlgn="base"/>
            <a:r>
              <a:rPr lang="de-DE" b="0" i="0" dirty="0">
                <a:solidFill>
                  <a:srgbClr val="000000"/>
                </a:solidFill>
                <a:effectLst/>
                <a:latin typeface="Segoe UI" panose="020B0502040204020203" pitchFamily="34" charset="0"/>
              </a:rPr>
              <a:t>Wir</a:t>
            </a:r>
            <a:r>
              <a:rPr lang="de-DE" b="0" i="0" dirty="0">
                <a:solidFill>
                  <a:srgbClr val="E6851E"/>
                </a:solidFill>
                <a:effectLst/>
                <a:latin typeface="Segoe UI" panose="020B0502040204020203" pitchFamily="34" charset="0"/>
              </a:rPr>
              <a:t> </a:t>
            </a:r>
            <a:r>
              <a:rPr lang="de-DE" b="0" i="0" dirty="0">
                <a:solidFill>
                  <a:srgbClr val="000000"/>
                </a:solidFill>
                <a:effectLst/>
                <a:latin typeface="Segoe UI" panose="020B0502040204020203" pitchFamily="34" charset="0"/>
              </a:rPr>
              <a:t>haben</a:t>
            </a:r>
            <a:r>
              <a:rPr lang="de-DE" b="0" i="0" dirty="0">
                <a:solidFill>
                  <a:srgbClr val="E6851E"/>
                </a:solidFill>
                <a:effectLst/>
                <a:latin typeface="Segoe UI" panose="020B0502040204020203" pitchFamily="34" charset="0"/>
              </a:rPr>
              <a:t> </a:t>
            </a:r>
            <a:r>
              <a:rPr lang="de-DE" b="0" i="0" dirty="0">
                <a:solidFill>
                  <a:srgbClr val="000000"/>
                </a:solidFill>
                <a:effectLst/>
                <a:latin typeface="Segoe UI" panose="020B0502040204020203" pitchFamily="34" charset="0"/>
              </a:rPr>
              <a:t>ein</a:t>
            </a:r>
            <a:r>
              <a:rPr lang="de-DE" b="0" i="0" dirty="0">
                <a:solidFill>
                  <a:srgbClr val="E6851E"/>
                </a:solidFill>
                <a:effectLst/>
                <a:latin typeface="Segoe UI" panose="020B0502040204020203" pitchFamily="34" charset="0"/>
              </a:rPr>
              <a:t> </a:t>
            </a:r>
            <a:r>
              <a:rPr lang="de-DE" b="0" i="0" dirty="0">
                <a:solidFill>
                  <a:srgbClr val="000000"/>
                </a:solidFill>
                <a:effectLst/>
                <a:latin typeface="Segoe UI" panose="020B0502040204020203" pitchFamily="34" charset="0"/>
              </a:rPr>
              <a:t>Zimmer.</a:t>
            </a:r>
          </a:p>
          <a:p>
            <a:pPr algn="l" fontAlgn="base"/>
            <a:r>
              <a:rPr lang="de-DE" b="0" i="0" dirty="0">
                <a:solidFill>
                  <a:srgbClr val="000000"/>
                </a:solidFill>
                <a:effectLst/>
                <a:latin typeface="Segoe UI" panose="020B0502040204020203" pitchFamily="34" charset="0"/>
              </a:rPr>
              <a:t>Wir</a:t>
            </a:r>
            <a:r>
              <a:rPr lang="de-DE" b="0" i="0" dirty="0">
                <a:solidFill>
                  <a:srgbClr val="E6851E"/>
                </a:solidFill>
                <a:effectLst/>
                <a:latin typeface="Segoe UI" panose="020B0502040204020203" pitchFamily="34" charset="0"/>
              </a:rPr>
              <a:t> </a:t>
            </a:r>
            <a:r>
              <a:rPr lang="de-DE" b="0" i="0" dirty="0">
                <a:solidFill>
                  <a:srgbClr val="000000"/>
                </a:solidFill>
                <a:effectLst/>
                <a:latin typeface="Segoe UI" panose="020B0502040204020203" pitchFamily="34" charset="0"/>
              </a:rPr>
              <a:t>gewinnen</a:t>
            </a:r>
            <a:r>
              <a:rPr lang="de-DE" b="0" i="0" dirty="0">
                <a:solidFill>
                  <a:srgbClr val="E6851E"/>
                </a:solidFill>
                <a:effectLst/>
                <a:latin typeface="Segoe UI" panose="020B0502040204020203" pitchFamily="34" charset="0"/>
              </a:rPr>
              <a:t> </a:t>
            </a:r>
            <a:r>
              <a:rPr lang="de-DE" b="0" i="0" dirty="0">
                <a:solidFill>
                  <a:srgbClr val="000000"/>
                </a:solidFill>
                <a:effectLst/>
                <a:latin typeface="Segoe UI" panose="020B0502040204020203" pitchFamily="34" charset="0"/>
              </a:rPr>
              <a:t>ein</a:t>
            </a:r>
            <a:r>
              <a:rPr lang="de-DE" b="0" i="0" dirty="0">
                <a:solidFill>
                  <a:srgbClr val="E6851E"/>
                </a:solidFill>
                <a:effectLst/>
                <a:latin typeface="Segoe UI" panose="020B0502040204020203" pitchFamily="34" charset="0"/>
              </a:rPr>
              <a:t> </a:t>
            </a:r>
            <a:r>
              <a:rPr lang="de-DE" b="0" i="0" dirty="0">
                <a:solidFill>
                  <a:srgbClr val="000000"/>
                </a:solidFill>
                <a:effectLst/>
                <a:latin typeface="Segoe UI" panose="020B0502040204020203" pitchFamily="34" charset="0"/>
              </a:rPr>
              <a:t>Bett.</a:t>
            </a:r>
          </a:p>
          <a:p>
            <a:pPr algn="l" fontAlgn="base"/>
            <a:r>
              <a:rPr lang="de-DE" b="0" i="0" dirty="0">
                <a:solidFill>
                  <a:srgbClr val="000000"/>
                </a:solidFill>
                <a:effectLst/>
                <a:latin typeface="Segoe UI" panose="020B0502040204020203" pitchFamily="34" charset="0"/>
              </a:rPr>
              <a:t>Wir</a:t>
            </a:r>
            <a:r>
              <a:rPr lang="de-DE" b="0" i="0" dirty="0">
                <a:solidFill>
                  <a:srgbClr val="E6851E"/>
                </a:solidFill>
                <a:effectLst/>
                <a:latin typeface="Segoe UI" panose="020B0502040204020203" pitchFamily="34" charset="0"/>
              </a:rPr>
              <a:t> </a:t>
            </a:r>
            <a:r>
              <a:rPr lang="de-DE" b="0" i="0" dirty="0">
                <a:solidFill>
                  <a:srgbClr val="000000"/>
                </a:solidFill>
                <a:effectLst/>
                <a:latin typeface="Segoe UI" panose="020B0502040204020203" pitchFamily="34" charset="0"/>
              </a:rPr>
              <a:t>haben</a:t>
            </a:r>
            <a:r>
              <a:rPr lang="de-DE" b="0" i="0" dirty="0">
                <a:solidFill>
                  <a:srgbClr val="E6851E"/>
                </a:solidFill>
                <a:effectLst/>
                <a:latin typeface="Segoe UI" panose="020B0502040204020203" pitchFamily="34" charset="0"/>
              </a:rPr>
              <a:t> </a:t>
            </a:r>
            <a:r>
              <a:rPr lang="de-DE" b="0" i="0" dirty="0">
                <a:solidFill>
                  <a:srgbClr val="000000"/>
                </a:solidFill>
                <a:effectLst/>
                <a:latin typeface="Segoe UI" panose="020B0502040204020203" pitchFamily="34" charset="0"/>
              </a:rPr>
              <a:t>einen</a:t>
            </a:r>
            <a:r>
              <a:rPr lang="de-DE" b="0" i="0" dirty="0">
                <a:solidFill>
                  <a:srgbClr val="E6851E"/>
                </a:solidFill>
                <a:effectLst/>
                <a:latin typeface="Segoe UI" panose="020B0502040204020203" pitchFamily="34" charset="0"/>
              </a:rPr>
              <a:t> Gast.</a:t>
            </a:r>
            <a:endParaRPr lang="de-DE" b="0" i="0" dirty="0">
              <a:solidFill>
                <a:srgbClr val="000000"/>
              </a:solidFill>
              <a:effectLst/>
              <a:latin typeface="Segoe UI" panose="020B0502040204020203" pitchFamily="34" charset="0"/>
            </a:endParaRPr>
          </a:p>
          <a:p>
            <a:pPr algn="l" fontAlgn="base"/>
            <a:r>
              <a:rPr lang="de-DE" b="0" i="0" dirty="0">
                <a:solidFill>
                  <a:srgbClr val="000000"/>
                </a:solidFill>
                <a:effectLst/>
                <a:latin typeface="Segoe UI" panose="020B0502040204020203" pitchFamily="34" charset="0"/>
              </a:rPr>
              <a:t>Wir</a:t>
            </a:r>
            <a:r>
              <a:rPr lang="de-DE" b="0" i="0" dirty="0">
                <a:solidFill>
                  <a:srgbClr val="E6851E"/>
                </a:solidFill>
                <a:effectLst/>
                <a:latin typeface="Segoe UI" panose="020B0502040204020203" pitchFamily="34" charset="0"/>
              </a:rPr>
              <a:t> </a:t>
            </a:r>
            <a:r>
              <a:rPr lang="de-DE" b="0" i="0" dirty="0">
                <a:solidFill>
                  <a:srgbClr val="000000"/>
                </a:solidFill>
                <a:effectLst/>
                <a:latin typeface="Segoe UI" panose="020B0502040204020203" pitchFamily="34" charset="0"/>
              </a:rPr>
              <a:t>sagen</a:t>
            </a:r>
            <a:r>
              <a:rPr lang="de-DE" b="0" i="0" dirty="0">
                <a:solidFill>
                  <a:srgbClr val="E6851E"/>
                </a:solidFill>
                <a:effectLst/>
                <a:latin typeface="Segoe UI" panose="020B0502040204020203" pitchFamily="34" charset="0"/>
              </a:rPr>
              <a:t> ‚Hurra‘.</a:t>
            </a:r>
            <a:endParaRPr lang="de-DE"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rPr>
              <a:t>In the</a:t>
            </a:r>
            <a:r>
              <a:rPr lang="en-GB" b="1" baseline="0" dirty="0">
                <a:solidFill>
                  <a:srgbClr val="002060"/>
                </a:solidFill>
              </a:rPr>
              <a:t> </a:t>
            </a:r>
            <a:r>
              <a:rPr lang="en-GB" b="1" dirty="0">
                <a:solidFill>
                  <a:srgbClr val="002060"/>
                </a:solidFill>
              </a:rPr>
              <a:t>set of 42 words included, there are</a:t>
            </a:r>
            <a:r>
              <a:rPr lang="en-GB" dirty="0">
                <a:solidFill>
                  <a:srgbClr val="002060"/>
                </a:solidFill>
              </a:rPr>
              <a:t>:</a:t>
            </a:r>
            <a:br>
              <a:rPr lang="en-GB" dirty="0">
                <a:solidFill>
                  <a:srgbClr val="002060"/>
                </a:solidFill>
              </a:rPr>
            </a:br>
            <a:r>
              <a:rPr lang="en-GB" dirty="0">
                <a:solidFill>
                  <a:srgbClr val="002060"/>
                </a:solidFill>
              </a:rPr>
              <a:t>12 verbs (7/25 most common, and classing ‘</a:t>
            </a:r>
            <a:r>
              <a:rPr lang="en-GB" dirty="0" err="1">
                <a:solidFill>
                  <a:srgbClr val="002060"/>
                </a:solidFill>
              </a:rPr>
              <a:t>Danke</a:t>
            </a:r>
            <a:r>
              <a:rPr lang="en-GB" dirty="0">
                <a:solidFill>
                  <a:srgbClr val="002060"/>
                </a:solidFill>
              </a:rPr>
              <a:t>’ as a verb)</a:t>
            </a:r>
            <a:br>
              <a:rPr lang="en-GB" dirty="0">
                <a:solidFill>
                  <a:srgbClr val="002060"/>
                </a:solidFill>
              </a:rPr>
            </a:br>
            <a:r>
              <a:rPr lang="en-GB" dirty="0">
                <a:solidFill>
                  <a:srgbClr val="002060"/>
                </a:solidFill>
              </a:rPr>
              <a:t>16</a:t>
            </a:r>
            <a:r>
              <a:rPr lang="en-GB" baseline="0" dirty="0">
                <a:solidFill>
                  <a:srgbClr val="002060"/>
                </a:solidFill>
              </a:rPr>
              <a:t> nouns (3 genders)</a:t>
            </a:r>
            <a:br>
              <a:rPr lang="en-GB" baseline="0" dirty="0">
                <a:solidFill>
                  <a:srgbClr val="002060"/>
                </a:solidFill>
              </a:rPr>
            </a:br>
            <a:r>
              <a:rPr lang="en-GB" baseline="0" dirty="0">
                <a:solidFill>
                  <a:srgbClr val="002060"/>
                </a:solidFill>
              </a:rPr>
              <a:t>8 adjectives (+ 1 comparative)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rgbClr val="002060"/>
                </a:solidFill>
              </a:rPr>
              <a:t>2 adverbs (in addition, two adjectives also function as adverbs)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rgbClr val="002060"/>
                </a:solidFill>
              </a:rPr>
              <a:t>1 indefinite article</a:t>
            </a:r>
            <a:br>
              <a:rPr lang="en-GB" baseline="0" dirty="0">
                <a:solidFill>
                  <a:srgbClr val="002060"/>
                </a:solidFill>
              </a:rPr>
            </a:br>
            <a:r>
              <a:rPr lang="en-GB" baseline="0" dirty="0">
                <a:solidFill>
                  <a:srgbClr val="002060"/>
                </a:solidFill>
              </a:rPr>
              <a:t>1 question word</a:t>
            </a:r>
            <a:br>
              <a:rPr lang="en-GB" baseline="0" dirty="0">
                <a:solidFill>
                  <a:srgbClr val="002060"/>
                </a:solidFill>
              </a:rPr>
            </a:br>
            <a:r>
              <a:rPr lang="en-GB" baseline="0" dirty="0">
                <a:solidFill>
                  <a:srgbClr val="002060"/>
                </a:solidFill>
              </a:rPr>
              <a:t>1 number</a:t>
            </a:r>
            <a:endParaRPr lang="en-GB" dirty="0">
              <a:solidFill>
                <a:srgbClr val="002060"/>
              </a:solidFill>
            </a:endParaRPr>
          </a:p>
          <a:p>
            <a:pPr rtl="0" eaLnBrk="1" fontAlgn="ctr" latinLnBrk="0" hangingPunct="1"/>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3020688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Photo: </a:t>
            </a:r>
            <a:r>
              <a:rPr lang="en-GB" sz="1200" b="0" i="0" kern="1200" dirty="0">
                <a:solidFill>
                  <a:schemeClr val="tx1"/>
                </a:solidFill>
                <a:effectLst/>
                <a:latin typeface="+mn-lt"/>
                <a:ea typeface="+mn-ea"/>
                <a:cs typeface="+mn-cs"/>
              </a:rPr>
              <a:t>Hardeep Singh from Vancouver, Canada [CC BY 2.0 (https://creativecommons.org/licenses/by/2.0)]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 (10 slides) – but reduce the number of slides, if needed.</a:t>
            </a:r>
            <a:br>
              <a:rPr lang="en-GB" dirty="0"/>
            </a:br>
            <a:br>
              <a:rPr lang="en-GB" b="1" dirty="0"/>
            </a:br>
            <a:r>
              <a:rPr lang="en-GB" b="1" dirty="0"/>
              <a:t>Aim: </a:t>
            </a:r>
            <a:r>
              <a:rPr lang="en-GB" sz="1200" b="0" i="0" kern="1200" dirty="0">
                <a:solidFill>
                  <a:schemeClr val="tx1"/>
                </a:solidFill>
                <a:effectLst/>
                <a:latin typeface="+mn-lt"/>
                <a:ea typeface="+mn-ea"/>
                <a:cs typeface="+mn-cs"/>
              </a:rPr>
              <a:t>To practise</a:t>
            </a:r>
            <a:r>
              <a:rPr lang="en-GB" sz="1200" b="0" i="0" kern="1200" baseline="0" dirty="0">
                <a:solidFill>
                  <a:schemeClr val="tx1"/>
                </a:solidFill>
                <a:effectLst/>
                <a:latin typeface="+mn-lt"/>
                <a:ea typeface="+mn-ea"/>
                <a:cs typeface="+mn-cs"/>
              </a:rPr>
              <a:t> the key vocabulary from this week and to prime for the information gap production task that follows.</a:t>
            </a:r>
            <a:br>
              <a:rPr lang="en-GB" sz="1200" b="0" i="0" kern="1200" baseline="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sz="1200" b="0" i="0" kern="1200" baseline="0" dirty="0">
                <a:solidFill>
                  <a:schemeClr val="tx1"/>
                </a:solidFill>
                <a:effectLst/>
                <a:latin typeface="+mn-lt"/>
                <a:ea typeface="+mn-ea"/>
                <a:cs typeface="+mn-cs"/>
              </a:rPr>
              <a:t>Teacher elicits the language orally from students (or on mini whiteboards, if preferred)</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Austin </a:t>
            </a:r>
            <a:r>
              <a:rPr lang="en-GB" sz="1200" b="0" i="0" kern="1200" dirty="0" err="1">
                <a:solidFill>
                  <a:schemeClr val="tx1"/>
                </a:solidFill>
                <a:effectLst/>
                <a:latin typeface="+mn-lt"/>
                <a:ea typeface="+mn-ea"/>
                <a:cs typeface="+mn-cs"/>
                <a:hlinkClick r:id="rId3"/>
              </a:rPr>
              <a:t>Distel</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2/10</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133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Austin </a:t>
            </a:r>
            <a:r>
              <a:rPr lang="en-GB" sz="1200" b="0" i="0" kern="1200" dirty="0" err="1">
                <a:solidFill>
                  <a:schemeClr val="tx1"/>
                </a:solidFill>
                <a:effectLst/>
                <a:latin typeface="+mn-lt"/>
                <a:ea typeface="+mn-ea"/>
                <a:cs typeface="+mn-cs"/>
                <a:hlinkClick r:id="rId3"/>
              </a:rPr>
              <a:t>Distel</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3/10</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911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Vincent </a:t>
            </a:r>
            <a:r>
              <a:rPr lang="en-GB" sz="1200" b="0" i="0" kern="1200" dirty="0" err="1">
                <a:solidFill>
                  <a:schemeClr val="tx1"/>
                </a:solidFill>
                <a:effectLst/>
                <a:latin typeface="+mn-lt"/>
                <a:ea typeface="+mn-ea"/>
                <a:cs typeface="+mn-cs"/>
                <a:hlinkClick r:id="rId3"/>
              </a:rPr>
              <a:t>Keiman</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4/10</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562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Thought </a:t>
            </a:r>
            <a:r>
              <a:rPr lang="en-GB" sz="1200" b="0" i="0" kern="1200" dirty="0" err="1">
                <a:solidFill>
                  <a:schemeClr val="tx1"/>
                </a:solidFill>
                <a:effectLst/>
                <a:latin typeface="+mn-lt"/>
                <a:ea typeface="+mn-ea"/>
                <a:cs typeface="+mn-cs"/>
                <a:hlinkClick r:id="rId3"/>
              </a:rPr>
              <a:t>Catalog</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5/10</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143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Blake Barlow</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6/10</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565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The Honest Company</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7/10</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911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Thought </a:t>
            </a:r>
            <a:r>
              <a:rPr lang="en-GB" sz="1200" b="0" i="0" kern="1200" dirty="0" err="1">
                <a:solidFill>
                  <a:schemeClr val="tx1"/>
                </a:solidFill>
                <a:effectLst/>
                <a:latin typeface="+mn-lt"/>
                <a:ea typeface="+mn-ea"/>
                <a:cs typeface="+mn-cs"/>
                <a:hlinkClick r:id="rId3"/>
              </a:rPr>
              <a:t>Catalog</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8/10</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766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Click and Boo</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9/10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417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putting your arms around two people, one on either side.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err="1"/>
              <a:t>wir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wir</a:t>
            </a:r>
            <a:r>
              <a:rPr lang="en-GB" b="1" baseline="0" dirty="0"/>
              <a:t> </a:t>
            </a:r>
            <a:r>
              <a:rPr lang="en-GB" baseline="0" dirty="0"/>
              <a:t>[31]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152233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Plush Design Studio</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10/10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726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12 minutes (both rounds)</a:t>
            </a:r>
            <a:br>
              <a:rPr lang="en-GB" dirty="0"/>
            </a:br>
            <a:br>
              <a:rPr lang="en-GB" b="1" dirty="0"/>
            </a:br>
            <a:r>
              <a:rPr lang="en-GB" b="1" dirty="0"/>
              <a:t>Aim: </a:t>
            </a:r>
            <a:r>
              <a:rPr lang="en-GB" b="0" dirty="0"/>
              <a:t>To practise</a:t>
            </a:r>
            <a:r>
              <a:rPr lang="en-GB" b="0" baseline="0" dirty="0"/>
              <a:t> oral sentence production using the first and third person singular forms of the verb</a:t>
            </a:r>
            <a:br>
              <a:rPr lang="en-GB" b="0" dirty="0"/>
            </a:br>
            <a:br>
              <a:rPr lang="en-GB" b="0" dirty="0"/>
            </a:br>
            <a:r>
              <a:rPr lang="en-GB" b="1" dirty="0"/>
              <a:t>Procedure:</a:t>
            </a:r>
            <a:br>
              <a:rPr lang="en-GB" dirty="0"/>
            </a:br>
            <a:r>
              <a:rPr lang="en-GB" dirty="0"/>
              <a:t>1.</a:t>
            </a:r>
            <a:r>
              <a:rPr lang="en-GB" baseline="0" dirty="0"/>
              <a:t> Elicit the meaning of the TL title.  All language has been previously taught. </a:t>
            </a:r>
          </a:p>
          <a:p>
            <a:r>
              <a:rPr lang="en-GB" baseline="0" dirty="0"/>
              <a:t>2. Go through the instructions, which here are given in English, for clarity (information gap tasks can be tricky to explain).</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Partner A’s card.</a:t>
            </a:r>
          </a:p>
          <a:p>
            <a:endParaRPr lang="en-GB" b="1" dirty="0"/>
          </a:p>
          <a:p>
            <a:r>
              <a:rPr lang="en-GB" b="1" dirty="0"/>
              <a:t>Procedure:</a:t>
            </a:r>
            <a:br>
              <a:rPr lang="en-GB" b="1" dirty="0"/>
            </a:br>
            <a:r>
              <a:rPr lang="en-GB" b="0" dirty="0"/>
              <a:t>1. Ensure that Bs turn away from the board before the prompts appear.</a:t>
            </a:r>
          </a:p>
          <a:p>
            <a:r>
              <a:rPr lang="en-GB" b="0" dirty="0"/>
              <a:t>2. Click to bring up the prompts.</a:t>
            </a:r>
            <a:br>
              <a:rPr lang="en-GB" b="0" dirty="0"/>
            </a:br>
            <a:r>
              <a:rPr lang="en-GB" b="0" dirty="0"/>
              <a:t>3. As say all of the sentences in German, and Bs write down 1-8 and the meaning in English.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102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 – Round 1</a:t>
            </a:r>
            <a:br>
              <a:rPr lang="en-GB" b="1" dirty="0"/>
            </a:br>
            <a:br>
              <a:rPr lang="en-GB" b="1" dirty="0"/>
            </a:br>
            <a:r>
              <a:rPr lang="en-GB" b="1" dirty="0"/>
              <a:t>A checks what s/he said.</a:t>
            </a:r>
            <a:br>
              <a:rPr lang="en-GB" b="1" dirty="0"/>
            </a:br>
            <a:r>
              <a:rPr lang="en-GB" b="1" dirty="0"/>
              <a:t>B checks what s/he wrote.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806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This side explains what happens when the partners swap roles.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385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Partner</a:t>
            </a:r>
            <a:r>
              <a:rPr lang="en-GB" b="1" baseline="0" dirty="0"/>
              <a:t> B’s card for the second round.</a:t>
            </a:r>
          </a:p>
          <a:p>
            <a:endParaRPr lang="en-GB" b="1" dirty="0"/>
          </a:p>
          <a:p>
            <a:r>
              <a:rPr lang="en-GB" b="1" dirty="0"/>
              <a:t>Procedure:</a:t>
            </a:r>
            <a:br>
              <a:rPr lang="en-GB" b="1" dirty="0"/>
            </a:br>
            <a:r>
              <a:rPr lang="en-GB" b="0" dirty="0"/>
              <a:t>1. Ensure that As turn away from the board before the prompts appear.</a:t>
            </a:r>
          </a:p>
          <a:p>
            <a:r>
              <a:rPr lang="en-GB" b="0" dirty="0"/>
              <a:t>2. Click to bring up the prompts.</a:t>
            </a:r>
            <a:br>
              <a:rPr lang="en-GB" b="0" dirty="0"/>
            </a:br>
            <a:r>
              <a:rPr lang="en-GB" b="0" dirty="0"/>
              <a:t>3. As say all of the sentences in German, and As write down 1-8 and the meaning in English.</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156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 – Round 2</a:t>
            </a:r>
            <a:br>
              <a:rPr lang="en-GB" b="1" dirty="0"/>
            </a:br>
            <a:br>
              <a:rPr lang="en-GB" b="1" dirty="0"/>
            </a:br>
            <a:r>
              <a:rPr lang="en-GB" b="1" dirty="0"/>
              <a:t>B checks what s/he said.</a:t>
            </a:r>
            <a:br>
              <a:rPr lang="en-GB" b="1" dirty="0"/>
            </a:br>
            <a:r>
              <a:rPr lang="en-GB" b="1" dirty="0"/>
              <a:t>A checks what s/he wrote.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582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(See also the alternative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a:t>
            </a:r>
            <a:r>
              <a:rPr lang="en-GB" b="1" baseline="0" dirty="0"/>
              <a:t> minutes (two slides) or can be extended so students write their own sentences.</a:t>
            </a:r>
            <a:br>
              <a:rPr lang="en-GB" dirty="0"/>
            </a:br>
            <a:br>
              <a:rPr lang="en-GB" b="1" dirty="0"/>
            </a:br>
            <a:r>
              <a:rPr lang="en-GB" b="1" dirty="0"/>
              <a:t>Aim: </a:t>
            </a:r>
            <a:r>
              <a:rPr lang="en-GB" b="0" dirty="0"/>
              <a:t>To practise the written form</a:t>
            </a:r>
            <a:r>
              <a:rPr lang="en-GB" b="0" baseline="0" dirty="0"/>
              <a:t> of the first and third person singular forms of the verb.</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Procedure:</a:t>
            </a:r>
            <a:br>
              <a:rPr lang="en-GB" dirty="0"/>
            </a:br>
            <a:r>
              <a:rPr lang="en-GB" dirty="0"/>
              <a:t>1. Students write the</a:t>
            </a:r>
            <a:r>
              <a:rPr lang="en-GB" baseline="0" dirty="0"/>
              <a:t> complete</a:t>
            </a:r>
            <a:r>
              <a:rPr lang="en-GB" dirty="0"/>
              <a:t> sentence,</a:t>
            </a:r>
            <a:r>
              <a:rPr lang="en-GB" baseline="0" dirty="0"/>
              <a:t> adding the verb form. </a:t>
            </a:r>
            <a:br>
              <a:rPr lang="en-GB" baseline="0" dirty="0">
                <a:sym typeface="Wingdings" panose="05000000000000000000" pitchFamily="2" charset="2"/>
              </a:rPr>
            </a:br>
            <a:r>
              <a:rPr lang="en-GB" baseline="0" dirty="0">
                <a:sym typeface="Wingdings" panose="05000000000000000000" pitchFamily="2" charset="2"/>
              </a:rPr>
              <a:t>2. The answers are animated on the next slide.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6616247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br>
              <a:rPr lang="en-GB" b="1" dirty="0"/>
            </a:b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35092648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EXTENSION OR ALTERNATIVE TO PREVIOUS TASK</a:t>
            </a:r>
          </a:p>
          <a:p>
            <a:endParaRPr lang="en-GB" b="1" dirty="0"/>
          </a:p>
          <a:p>
            <a:r>
              <a:rPr lang="en-GB" b="1" dirty="0"/>
              <a:t>Timing: 14</a:t>
            </a:r>
            <a:r>
              <a:rPr lang="en-GB" b="1" baseline="0" dirty="0"/>
              <a:t> </a:t>
            </a:r>
            <a:r>
              <a:rPr lang="en-GB" b="1" dirty="0"/>
              <a:t>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provide practice</a:t>
            </a:r>
            <a:r>
              <a:rPr lang="en-GB" b="0" baseline="0" dirty="0"/>
              <a:t> in written production of the verbs covered so far in various persons.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Students should be encouraged to use conjunctions to build longer sentences.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Students write 6</a:t>
            </a:r>
            <a:r>
              <a:rPr lang="en-GB" baseline="0" dirty="0"/>
              <a:t> sentences in German, as per the prompt.</a:t>
            </a:r>
            <a:endParaRPr lang="en-GB" dirty="0"/>
          </a:p>
          <a:p>
            <a:r>
              <a:rPr lang="en-GB" b="0" dirty="0"/>
              <a:t>2. Students can use either their KO or vocabulary guide for support, as needed, particularly as the focus is on the correct use of verb endings, and only the infinitives are listed in </a:t>
            </a:r>
            <a:r>
              <a:rPr lang="en-GB" b="0"/>
              <a:t>these sources.</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951333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err="1"/>
              <a:t>wir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wir</a:t>
            </a:r>
            <a:r>
              <a:rPr lang="en-GB" b="1" baseline="0" dirty="0"/>
              <a:t> </a:t>
            </a:r>
            <a:r>
              <a:rPr lang="en-GB" baseline="0" dirty="0"/>
              <a:t>[31]; </a:t>
            </a:r>
            <a:r>
              <a:rPr lang="en-GB" b="1" baseline="0" dirty="0" err="1"/>
              <a:t>Kirche</a:t>
            </a:r>
            <a:r>
              <a:rPr lang="en-GB" b="0" baseline="0" dirty="0"/>
              <a:t> [519]</a:t>
            </a:r>
            <a:r>
              <a:rPr lang="en-GB" baseline="0" dirty="0"/>
              <a:t> </a:t>
            </a:r>
            <a:r>
              <a:rPr lang="en-GB" b="1" baseline="0" dirty="0" err="1"/>
              <a:t>Familie</a:t>
            </a:r>
            <a:r>
              <a:rPr lang="en-GB" baseline="0" dirty="0"/>
              <a:t> [310]; </a:t>
            </a:r>
            <a:r>
              <a:rPr lang="en-GB" b="1" baseline="0" dirty="0" err="1"/>
              <a:t>Linie</a:t>
            </a:r>
            <a:r>
              <a:rPr lang="en-GB" b="1" baseline="0" dirty="0"/>
              <a:t> </a:t>
            </a:r>
            <a:r>
              <a:rPr lang="en-GB" baseline="0" dirty="0"/>
              <a:t>[897]; </a:t>
            </a:r>
            <a:r>
              <a:rPr lang="en-GB" b="1" baseline="0" dirty="0" err="1"/>
              <a:t>privat</a:t>
            </a:r>
            <a:r>
              <a:rPr lang="en-GB" b="1" baseline="0" dirty="0"/>
              <a:t> </a:t>
            </a:r>
            <a:r>
              <a:rPr lang="en-GB" baseline="0" dirty="0"/>
              <a:t>[665]; </a:t>
            </a:r>
            <a:r>
              <a:rPr lang="en-GB" b="1" baseline="0" dirty="0" err="1"/>
              <a:t>ihr</a:t>
            </a:r>
            <a:r>
              <a:rPr lang="en-GB" b="1" baseline="0" dirty="0"/>
              <a:t> </a:t>
            </a:r>
            <a:r>
              <a:rPr lang="en-GB" baseline="0" dirty="0"/>
              <a:t>[26].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655141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Definite articles: gender.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1952281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72886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finden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looking by holding a magnifying glass in your left hand, and pointing to what you’ve found with your right hand.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err="1"/>
              <a:t>finden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finden</a:t>
            </a:r>
            <a:r>
              <a:rPr lang="en-GB" b="1" baseline="0" dirty="0"/>
              <a:t> </a:t>
            </a:r>
            <a:r>
              <a:rPr lang="en-GB" baseline="0" dirty="0"/>
              <a:t>[110]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232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err="1"/>
              <a:t>finden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finden</a:t>
            </a:r>
            <a:r>
              <a:rPr lang="en-GB" b="1" baseline="0" dirty="0"/>
              <a:t> </a:t>
            </a:r>
            <a:r>
              <a:rPr lang="en-GB" baseline="0" dirty="0"/>
              <a:t>[110]; </a:t>
            </a:r>
            <a:r>
              <a:rPr lang="en-GB" b="1" baseline="0" dirty="0" err="1"/>
              <a:t>mit</a:t>
            </a:r>
            <a:r>
              <a:rPr lang="en-GB" b="0" baseline="0" dirty="0"/>
              <a:t> [13]</a:t>
            </a:r>
            <a:r>
              <a:rPr lang="en-GB" baseline="0" dirty="0"/>
              <a:t> </a:t>
            </a:r>
            <a:r>
              <a:rPr lang="en-GB" b="1" baseline="0" dirty="0" err="1"/>
              <a:t>bitte</a:t>
            </a:r>
            <a:r>
              <a:rPr lang="en-GB" baseline="0" dirty="0"/>
              <a:t> [547]; </a:t>
            </a:r>
            <a:r>
              <a:rPr lang="en-GB" b="1" baseline="0" dirty="0" err="1"/>
              <a:t>wissen</a:t>
            </a:r>
            <a:r>
              <a:rPr lang="en-GB" b="1" baseline="0" dirty="0"/>
              <a:t> </a:t>
            </a:r>
            <a:r>
              <a:rPr lang="en-GB" baseline="0" dirty="0"/>
              <a:t>[79]; </a:t>
            </a:r>
            <a:r>
              <a:rPr lang="en-GB" b="1" baseline="0" dirty="0" err="1"/>
              <a:t>interessant</a:t>
            </a:r>
            <a:r>
              <a:rPr lang="en-GB" b="1" baseline="0" dirty="0"/>
              <a:t> </a:t>
            </a:r>
            <a:r>
              <a:rPr lang="en-GB" baseline="0" dirty="0"/>
              <a:t>[531]; </a:t>
            </a:r>
            <a:r>
              <a:rPr lang="en-GB" b="1" baseline="0" dirty="0" err="1"/>
              <a:t>Hilfe</a:t>
            </a:r>
            <a:r>
              <a:rPr lang="en-GB" b="1" baseline="0" dirty="0"/>
              <a:t> </a:t>
            </a:r>
            <a:r>
              <a:rPr lang="en-GB" baseline="0" dirty="0"/>
              <a:t>[737].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830457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34007044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8594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5096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4338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94455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51992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397622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3011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6982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776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41654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33155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586284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866610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45159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236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83999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561560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89"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19.wav"/><Relationship Id="rId18" Type="http://schemas.openxmlformats.org/officeDocument/2006/relationships/audio" Target="../media/audio24.wav"/><Relationship Id="rId3" Type="http://schemas.openxmlformats.org/officeDocument/2006/relationships/image" Target="../media/image22.png"/><Relationship Id="rId21" Type="http://schemas.openxmlformats.org/officeDocument/2006/relationships/image" Target="../media/image30.png"/><Relationship Id="rId7" Type="http://schemas.openxmlformats.org/officeDocument/2006/relationships/image" Target="../media/image25.png"/><Relationship Id="rId12" Type="http://schemas.openxmlformats.org/officeDocument/2006/relationships/audio" Target="../media/audio18.wav"/><Relationship Id="rId17" Type="http://schemas.openxmlformats.org/officeDocument/2006/relationships/audio" Target="../media/audio23.wav"/><Relationship Id="rId25" Type="http://schemas.openxmlformats.org/officeDocument/2006/relationships/image" Target="../media/image34.png"/><Relationship Id="rId2" Type="http://schemas.openxmlformats.org/officeDocument/2006/relationships/notesSlide" Target="../notesSlides/notesSlide11.xml"/><Relationship Id="rId16" Type="http://schemas.openxmlformats.org/officeDocument/2006/relationships/audio" Target="../media/audio22.wav"/><Relationship Id="rId20"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audio" Target="../media/audio17.wav"/><Relationship Id="rId24" Type="http://schemas.openxmlformats.org/officeDocument/2006/relationships/image" Target="../media/image33.png"/><Relationship Id="rId5" Type="http://schemas.openxmlformats.org/officeDocument/2006/relationships/audio" Target="../media/audio15.wav"/><Relationship Id="rId15" Type="http://schemas.openxmlformats.org/officeDocument/2006/relationships/audio" Target="../media/audio21.wav"/><Relationship Id="rId23" Type="http://schemas.openxmlformats.org/officeDocument/2006/relationships/image" Target="../media/image32.png"/><Relationship Id="rId10" Type="http://schemas.openxmlformats.org/officeDocument/2006/relationships/audio" Target="../media/audio16.wav"/><Relationship Id="rId19" Type="http://schemas.openxmlformats.org/officeDocument/2006/relationships/image" Target="../media/image28.png"/><Relationship Id="rId4" Type="http://schemas.openxmlformats.org/officeDocument/2006/relationships/image" Target="../media/image23.svg"/><Relationship Id="rId9" Type="http://schemas.openxmlformats.org/officeDocument/2006/relationships/image" Target="../media/image27.png"/><Relationship Id="rId14" Type="http://schemas.openxmlformats.org/officeDocument/2006/relationships/audio" Target="../media/audio20.wav"/><Relationship Id="rId22"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audio" Target="../media/audio24.wav"/><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24.wav"/><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image" Target="../media/image23.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audio" Target="../media/audio28.wav"/><Relationship Id="rId11" Type="http://schemas.openxmlformats.org/officeDocument/2006/relationships/image" Target="../media/image22.png"/><Relationship Id="rId5" Type="http://schemas.openxmlformats.org/officeDocument/2006/relationships/audio" Target="../media/audio27.wav"/><Relationship Id="rId10" Type="http://schemas.openxmlformats.org/officeDocument/2006/relationships/image" Target="../media/image37.gif"/><Relationship Id="rId4" Type="http://schemas.openxmlformats.org/officeDocument/2006/relationships/audio" Target="../media/audio26.wav"/><Relationship Id="rId9" Type="http://schemas.openxmlformats.org/officeDocument/2006/relationships/audio" Target="../media/audio31.wav"/></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0.gif"/><Relationship Id="rId4" Type="http://schemas.openxmlformats.org/officeDocument/2006/relationships/image" Target="../media/image39.tiff"/></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image" Target="../media/image51.jpeg"/><Relationship Id="rId7" Type="http://schemas.openxmlformats.org/officeDocument/2006/relationships/audio" Target="../media/audio35.wav"/><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audio" Target="../media/audio34.wav"/><Relationship Id="rId5" Type="http://schemas.openxmlformats.org/officeDocument/2006/relationships/audio" Target="../media/audio33.wav"/><Relationship Id="rId10" Type="http://schemas.openxmlformats.org/officeDocument/2006/relationships/audio" Target="../media/audio38.wav"/><Relationship Id="rId4" Type="http://schemas.openxmlformats.org/officeDocument/2006/relationships/audio" Target="../media/audio32.wav"/><Relationship Id="rId9" Type="http://schemas.openxmlformats.org/officeDocument/2006/relationships/audio" Target="../media/audio37.wav"/></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7.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5.gif"/></Relationships>
</file>

<file path=ppt/slides/_rels/slide32.xml.rels><?xml version="1.0" encoding="UTF-8" standalone="yes"?>
<Relationships xmlns="http://schemas.openxmlformats.org/package/2006/relationships"><Relationship Id="rId8" Type="http://schemas.openxmlformats.org/officeDocument/2006/relationships/image" Target="../media/image70.tiff"/><Relationship Id="rId13" Type="http://schemas.openxmlformats.org/officeDocument/2006/relationships/image" Target="../media/image39.tiff"/><Relationship Id="rId3" Type="http://schemas.openxmlformats.org/officeDocument/2006/relationships/image" Target="../media/image38.png"/><Relationship Id="rId7" Type="http://schemas.openxmlformats.org/officeDocument/2006/relationships/image" Target="../media/image69.tiff"/><Relationship Id="rId12" Type="http://schemas.openxmlformats.org/officeDocument/2006/relationships/image" Target="../media/image74.tiff"/><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68.tiff"/><Relationship Id="rId11" Type="http://schemas.openxmlformats.org/officeDocument/2006/relationships/image" Target="../media/image73.tiff"/><Relationship Id="rId5" Type="http://schemas.openxmlformats.org/officeDocument/2006/relationships/image" Target="../media/image67.tiff"/><Relationship Id="rId10" Type="http://schemas.openxmlformats.org/officeDocument/2006/relationships/image" Target="../media/image72.tiff"/><Relationship Id="rId4" Type="http://schemas.openxmlformats.org/officeDocument/2006/relationships/image" Target="../media/image66.tiff"/><Relationship Id="rId9" Type="http://schemas.openxmlformats.org/officeDocument/2006/relationships/image" Target="../media/image71.tiff"/><Relationship Id="rId1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74.tiff"/><Relationship Id="rId13" Type="http://schemas.openxmlformats.org/officeDocument/2006/relationships/image" Target="../media/image67.tiff"/><Relationship Id="rId3" Type="http://schemas.openxmlformats.org/officeDocument/2006/relationships/image" Target="../media/image79.png"/><Relationship Id="rId7" Type="http://schemas.openxmlformats.org/officeDocument/2006/relationships/image" Target="../media/image73.tiff"/><Relationship Id="rId12" Type="http://schemas.openxmlformats.org/officeDocument/2006/relationships/image" Target="../media/image66.tiff"/><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81.tiff"/><Relationship Id="rId11" Type="http://schemas.openxmlformats.org/officeDocument/2006/relationships/image" Target="../media/image39.tiff"/><Relationship Id="rId5" Type="http://schemas.openxmlformats.org/officeDocument/2006/relationships/image" Target="../media/image80.tiff"/><Relationship Id="rId10" Type="http://schemas.openxmlformats.org/officeDocument/2006/relationships/image" Target="../media/image83.tiff"/><Relationship Id="rId4" Type="http://schemas.openxmlformats.org/officeDocument/2006/relationships/image" Target="../media/image38.png"/><Relationship Id="rId9" Type="http://schemas.openxmlformats.org/officeDocument/2006/relationships/image" Target="../media/image82.tiff"/><Relationship Id="rId14" Type="http://schemas.openxmlformats.org/officeDocument/2006/relationships/image" Target="../media/image84.tiff"/></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85.tiff"/><Relationship Id="rId7" Type="http://schemas.openxmlformats.org/officeDocument/2006/relationships/audio" Target="../media/audio24.wav"/><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86.tiff"/></Relationships>
</file>

<file path=ppt/slides/_rels/slide38.xml.rels><?xml version="1.0" encoding="UTF-8" standalone="yes"?>
<Relationships xmlns="http://schemas.openxmlformats.org/package/2006/relationships"><Relationship Id="rId3" Type="http://schemas.openxmlformats.org/officeDocument/2006/relationships/image" Target="../media/image85.tiff"/><Relationship Id="rId7" Type="http://schemas.openxmlformats.org/officeDocument/2006/relationships/audio" Target="../media/audio24.wav"/><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86.tif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s://www.rachelhawkes.com/LDPresources/Yr7German/German_Y7_Term1ii_Wk3_audio.html"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hyperlink" Target="https://www.rachelhawkes.com/LDPresources/Yr7German/German_Y7_Term1ii_Wk3_audio_HW_sheet.docx"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jpe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4.jpeg"/><Relationship Id="rId4" Type="http://schemas.openxmlformats.org/officeDocument/2006/relationships/audio" Target="../media/audio9.wav"/></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8.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7.png"/><Relationship Id="rId2" Type="http://schemas.openxmlformats.org/officeDocument/2006/relationships/notesSlide" Target="../notesSlides/notesSlide8.xml"/><Relationship Id="rId16"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audio" Target="../media/audio11.wav"/><Relationship Id="rId11" Type="http://schemas.openxmlformats.org/officeDocument/2006/relationships/image" Target="../media/image16.png"/><Relationship Id="rId5" Type="http://schemas.openxmlformats.org/officeDocument/2006/relationships/audio" Target="../media/audio10.wav"/><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5.jpeg"/><Relationship Id="rId4" Type="http://schemas.openxmlformats.org/officeDocument/2006/relationships/audio" Target="../media/audio9.wav"/><Relationship Id="rId9" Type="http://schemas.openxmlformats.org/officeDocument/2006/relationships/audio" Target="../media/audio1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70000" lnSpcReduction="20000"/>
          </a:bodyPr>
          <a:lstStyle/>
          <a:p>
            <a:r>
              <a:rPr lang="en-GB" b="1" dirty="0"/>
              <a:t>Y7 German</a:t>
            </a:r>
            <a:br>
              <a:rPr lang="en-GB" dirty="0"/>
            </a:br>
            <a:r>
              <a:rPr lang="en-GB" sz="1800" dirty="0"/>
              <a:t>Term 1.2 – Week 2 – Lesson 17</a:t>
            </a:r>
            <a:br>
              <a:rPr lang="en-GB" sz="1800" dirty="0"/>
            </a:br>
            <a:br>
              <a:rPr lang="en-GB" sz="1800" dirty="0"/>
            </a:br>
            <a:r>
              <a:rPr lang="en-GB" sz="1800" dirty="0"/>
              <a:t>Elinor Parks / Rachel Hawkes</a:t>
            </a:r>
            <a:br>
              <a:rPr lang="en-GB" sz="1800" dirty="0"/>
            </a:br>
            <a:r>
              <a:rPr lang="en-GB" sz="1800" dirty="0"/>
              <a:t>Artwork: Steve Clarke</a:t>
            </a:r>
            <a:br>
              <a:rPr lang="en-GB" sz="1800" dirty="0"/>
            </a:br>
            <a:br>
              <a:rPr lang="en-GB" sz="1800" dirty="0"/>
            </a:br>
            <a:r>
              <a:rPr lang="en-GB" sz="1800" dirty="0"/>
              <a:t>Date updated: 17.08.23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244860" y="1883813"/>
            <a:ext cx="7413217" cy="1410028"/>
          </a:xfrm>
        </p:spPr>
        <p:txBody>
          <a:bodyPr>
            <a:normAutofit fontScale="92500"/>
          </a:bodyPr>
          <a:lstStyle/>
          <a:p>
            <a:pPr algn="l"/>
            <a:r>
              <a:rPr lang="en-GB" sz="2000" dirty="0">
                <a:solidFill>
                  <a:schemeClr val="tx1"/>
                </a:solidFill>
              </a:rPr>
              <a:t>What you do and someone else does in school and at home</a:t>
            </a:r>
            <a:br>
              <a:rPr lang="en-GB" sz="2000" dirty="0">
                <a:solidFill>
                  <a:schemeClr val="tx1"/>
                </a:solidFill>
              </a:rPr>
            </a:br>
            <a:r>
              <a:rPr lang="en-GB" sz="2000" dirty="0">
                <a:solidFill>
                  <a:schemeClr val="tx1"/>
                </a:solidFill>
              </a:rPr>
              <a:t>Present tense (weak) verbs:</a:t>
            </a:r>
            <a:br>
              <a:rPr lang="en-GB" sz="2000" dirty="0">
                <a:solidFill>
                  <a:schemeClr val="tx1"/>
                </a:solidFill>
              </a:rPr>
            </a:br>
            <a:r>
              <a:rPr lang="en-GB" sz="2000" dirty="0">
                <a:solidFill>
                  <a:schemeClr val="tx1"/>
                </a:solidFill>
              </a:rPr>
              <a:t>1</a:t>
            </a:r>
            <a:r>
              <a:rPr lang="en-GB" sz="2000" baseline="30000" dirty="0">
                <a:solidFill>
                  <a:schemeClr val="tx1"/>
                </a:solidFill>
              </a:rPr>
              <a:t>st</a:t>
            </a:r>
            <a:r>
              <a:rPr lang="en-GB" sz="2000" dirty="0">
                <a:solidFill>
                  <a:schemeClr val="tx1"/>
                </a:solidFill>
              </a:rPr>
              <a:t> and 3</a:t>
            </a:r>
            <a:r>
              <a:rPr lang="en-GB" sz="2000" baseline="30000" dirty="0">
                <a:solidFill>
                  <a:schemeClr val="tx1"/>
                </a:solidFill>
              </a:rPr>
              <a:t>rd</a:t>
            </a:r>
            <a:r>
              <a:rPr lang="en-GB" sz="2000" dirty="0">
                <a:solidFill>
                  <a:schemeClr val="tx1"/>
                </a:solidFill>
              </a:rPr>
              <a:t> persons singular</a:t>
            </a:r>
          </a:p>
          <a:p>
            <a:pPr algn="l"/>
            <a:r>
              <a:rPr lang="en-GB" sz="2000" dirty="0">
                <a:solidFill>
                  <a:schemeClr val="tx1"/>
                </a:solidFill>
              </a:rPr>
              <a:t>SSC long and short [i]</a:t>
            </a:r>
          </a:p>
          <a:p>
            <a:pPr algn="l"/>
            <a:endParaRPr lang="en-US" sz="2000" dirty="0">
              <a:solidFill>
                <a:schemeClr val="tx1"/>
              </a:solidFill>
            </a:endParaRPr>
          </a:p>
        </p:txBody>
      </p:sp>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244860" y="1291811"/>
            <a:ext cx="7038749" cy="844550"/>
          </a:xfrm>
        </p:spPr>
        <p:txBody>
          <a:bodyPr>
            <a:normAutofit fontScale="85000" lnSpcReduction="10000"/>
          </a:bodyPr>
          <a:lstStyle/>
          <a:p>
            <a:r>
              <a:rPr lang="en-GB" sz="4800" dirty="0"/>
              <a:t>In der Schule und </a:t>
            </a:r>
            <a:r>
              <a:rPr lang="en-GB" sz="4800" dirty="0" err="1"/>
              <a:t>zu</a:t>
            </a:r>
            <a:r>
              <a:rPr lang="en-GB" sz="4800" dirty="0"/>
              <a:t> </a:t>
            </a:r>
            <a:r>
              <a:rPr lang="en-GB" sz="4800" dirty="0" err="1"/>
              <a:t>Hause</a:t>
            </a:r>
            <a:endParaRPr lang="en-GB" sz="4800" dirty="0"/>
          </a:p>
        </p:txBody>
      </p:sp>
      <p:pic>
        <p:nvPicPr>
          <p:cNvPr id="8" name="Picture 7">
            <a:extLst>
              <a:ext uri="{FF2B5EF4-FFF2-40B4-BE49-F238E27FC236}">
                <a16:creationId xmlns:a16="http://schemas.microsoft.com/office/drawing/2014/main" id="{9525C4FB-1598-48D0-A24E-6B99C48A4C79}"/>
              </a:ext>
            </a:extLst>
          </p:cNvPr>
          <p:cNvPicPr>
            <a:picLocks noChangeAspect="1"/>
          </p:cNvPicPr>
          <p:nvPr/>
        </p:nvPicPr>
        <p:blipFill>
          <a:blip r:embed="rId3"/>
          <a:stretch>
            <a:fillRect/>
          </a:stretch>
        </p:blipFill>
        <p:spPr>
          <a:xfrm>
            <a:off x="5933163" y="4446464"/>
            <a:ext cx="5005250" cy="2298391"/>
          </a:xfrm>
          <a:prstGeom prst="rect">
            <a:avLst/>
          </a:prstGeom>
        </p:spPr>
      </p:pic>
    </p:spTree>
    <p:extLst>
      <p:ext uri="{BB962C8B-B14F-4D97-AF65-F5344CB8AC3E}">
        <p14:creationId xmlns:p14="http://schemas.microsoft.com/office/powerpoint/2010/main" val="3233695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7A8E-A26E-D84E-BC1D-A987E7DD741A}"/>
              </a:ext>
            </a:extLst>
          </p:cNvPr>
          <p:cNvSpPr>
            <a:spLocks noGrp="1"/>
          </p:cNvSpPr>
          <p:nvPr>
            <p:ph type="title"/>
          </p:nvPr>
        </p:nvSpPr>
        <p:spPr>
          <a:xfrm>
            <a:off x="4652180" y="-70618"/>
            <a:ext cx="2887638" cy="1866988"/>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3711914" y="1684973"/>
            <a:ext cx="4754247" cy="2950998"/>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f</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nden</a:t>
            </a:r>
            <a:endParaRPr lang="en-GB" sz="8800" dirty="0">
              <a:solidFill>
                <a:srgbClr val="002060"/>
              </a:solidFill>
              <a:latin typeface="Century Gothic" panose="020B0502020202020204" pitchFamily="34" charset="0"/>
            </a:endParaRPr>
          </a:p>
        </p:txBody>
      </p:sp>
      <p:sp>
        <p:nvSpPr>
          <p:cNvPr id="5" name="Rectangle 4"/>
          <p:cNvSpPr/>
          <p:nvPr/>
        </p:nvSpPr>
        <p:spPr>
          <a:xfrm>
            <a:off x="607673" y="3944486"/>
            <a:ext cx="23086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sp>
        <p:nvSpPr>
          <p:cNvPr id="6" name="Rectangle 5"/>
          <p:cNvSpPr/>
          <p:nvPr/>
        </p:nvSpPr>
        <p:spPr>
          <a:xfrm>
            <a:off x="9582968" y="3559783"/>
            <a:ext cx="160172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lfe</a:t>
            </a:r>
            <a:endParaRPr lang="en-GB" sz="5400" dirty="0">
              <a:solidFill>
                <a:srgbClr val="002060"/>
              </a:solidFill>
              <a:latin typeface="Century Gothic" panose="020B0502020202020204" pitchFamily="34" charset="0"/>
            </a:endParaRPr>
          </a:p>
        </p:txBody>
      </p:sp>
      <p:sp>
        <p:nvSpPr>
          <p:cNvPr id="7" name="Rectangle 6"/>
          <p:cNvSpPr/>
          <p:nvPr/>
        </p:nvSpPr>
        <p:spPr>
          <a:xfrm>
            <a:off x="9526864" y="458578"/>
            <a:ext cx="171393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tte</a:t>
            </a:r>
            <a:endParaRPr lang="en-GB" sz="5400" i="1" dirty="0">
              <a:solidFill>
                <a:srgbClr val="002060"/>
              </a:solidFill>
              <a:latin typeface="Century Gothic" panose="020B0502020202020204" pitchFamily="34" charset="0"/>
            </a:endParaRPr>
          </a:p>
        </p:txBody>
      </p:sp>
      <p:sp>
        <p:nvSpPr>
          <p:cNvPr id="8" name="Rectangle 7"/>
          <p:cNvSpPr/>
          <p:nvPr/>
        </p:nvSpPr>
        <p:spPr>
          <a:xfrm>
            <a:off x="4218723" y="4729602"/>
            <a:ext cx="3754554" cy="923330"/>
          </a:xfrm>
          <a:prstGeom prst="rect">
            <a:avLst/>
          </a:prstGeom>
        </p:spPr>
        <p:txBody>
          <a:bodyPr wrap="none">
            <a:spAutoFit/>
          </a:bodyPr>
          <a:lstStyle/>
          <a:p>
            <a:pPr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nteressant</a:t>
            </a:r>
            <a:endParaRPr lang="en-GB" sz="5400" dirty="0">
              <a:solidFill>
                <a:srgbClr val="FFCC00"/>
              </a:solidFill>
              <a:latin typeface="Century Gothic" panose="020B0502020202020204" pitchFamily="34" charset="0"/>
            </a:endParaRPr>
          </a:p>
        </p:txBody>
      </p:sp>
      <p:sp>
        <p:nvSpPr>
          <p:cNvPr id="9" name="Rectangle 8"/>
          <p:cNvSpPr/>
          <p:nvPr/>
        </p:nvSpPr>
        <p:spPr>
          <a:xfrm>
            <a:off x="1254728" y="265171"/>
            <a:ext cx="12057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person with a magnifying glass looking through it to see a key"/>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0380" y="1721335"/>
            <a:ext cx="1244920" cy="1655588"/>
          </a:xfrm>
          <a:prstGeom prst="rect">
            <a:avLst/>
          </a:prstGeom>
        </p:spPr>
      </p:pic>
    </p:spTree>
    <p:extLst>
      <p:ext uri="{BB962C8B-B14F-4D97-AF65-F5344CB8AC3E}">
        <p14:creationId xmlns:p14="http://schemas.microsoft.com/office/powerpoint/2010/main" val="42837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Teacher">
            <a:extLst>
              <a:ext uri="{FF2B5EF4-FFF2-40B4-BE49-F238E27FC236}">
                <a16:creationId xmlns:a16="http://schemas.microsoft.com/office/drawing/2014/main" id="{C5574F53-5400-1939-CB5B-D0E62DBFFD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443" y="598770"/>
            <a:ext cx="914400" cy="914400"/>
          </a:xfrm>
          <a:prstGeom prst="rect">
            <a:avLst/>
          </a:prstGeom>
        </p:spPr>
      </p:pic>
      <p:graphicFrame>
        <p:nvGraphicFramePr>
          <p:cNvPr id="3" name="Table 5">
            <a:extLst>
              <a:ext uri="{FF2B5EF4-FFF2-40B4-BE49-F238E27FC236}">
                <a16:creationId xmlns:a16="http://schemas.microsoft.com/office/drawing/2014/main" id="{37843D77-E569-48CE-AE51-A3A7F6FEE986}"/>
              </a:ext>
            </a:extLst>
          </p:cNvPr>
          <p:cNvGraphicFramePr>
            <a:graphicFrameLocks noGrp="1"/>
          </p:cNvGraphicFramePr>
          <p:nvPr>
            <p:extLst>
              <p:ext uri="{D42A27DB-BD31-4B8C-83A1-F6EECF244321}">
                <p14:modId xmlns:p14="http://schemas.microsoft.com/office/powerpoint/2010/main" val="2553703915"/>
              </p:ext>
            </p:extLst>
          </p:nvPr>
        </p:nvGraphicFramePr>
        <p:xfrm>
          <a:off x="1051654" y="1372926"/>
          <a:ext cx="9574554" cy="4847407"/>
        </p:xfrm>
        <a:graphic>
          <a:graphicData uri="http://schemas.openxmlformats.org/drawingml/2006/table">
            <a:tbl>
              <a:tblPr firstRow="1" bandRow="1">
                <a:tableStyleId>{5940675A-B579-460E-94D1-54222C63F5DA}</a:tableStyleId>
              </a:tblPr>
              <a:tblGrid>
                <a:gridCol w="3191518">
                  <a:extLst>
                    <a:ext uri="{9D8B030D-6E8A-4147-A177-3AD203B41FA5}">
                      <a16:colId xmlns:a16="http://schemas.microsoft.com/office/drawing/2014/main" val="3159213316"/>
                    </a:ext>
                  </a:extLst>
                </a:gridCol>
                <a:gridCol w="3191518">
                  <a:extLst>
                    <a:ext uri="{9D8B030D-6E8A-4147-A177-3AD203B41FA5}">
                      <a16:colId xmlns:a16="http://schemas.microsoft.com/office/drawing/2014/main" val="99092992"/>
                    </a:ext>
                  </a:extLst>
                </a:gridCol>
                <a:gridCol w="3191518">
                  <a:extLst>
                    <a:ext uri="{9D8B030D-6E8A-4147-A177-3AD203B41FA5}">
                      <a16:colId xmlns:a16="http://schemas.microsoft.com/office/drawing/2014/main" val="386395315"/>
                    </a:ext>
                  </a:extLst>
                </a:gridCol>
              </a:tblGrid>
              <a:tr h="1511676">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99972216"/>
                  </a:ext>
                </a:extLst>
              </a:tr>
              <a:tr h="1555423">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14090121"/>
                  </a:ext>
                </a:extLst>
              </a:tr>
              <a:tr h="1780308">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60194149"/>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0" y="134603"/>
            <a:ext cx="1960775" cy="647577"/>
          </a:xfrm>
        </p:spPr>
        <p:txBody>
          <a:bodyPr>
            <a:noAutofit/>
          </a:bodyPr>
          <a:lstStyle/>
          <a:p>
            <a:r>
              <a:rPr lang="es-AR" sz="2800" b="1" dirty="0">
                <a:solidFill>
                  <a:schemeClr val="tx1"/>
                </a:solidFill>
                <a:latin typeface="Century Gothic" panose="020B0502020202020204" pitchFamily="34" charset="0"/>
                <a:cs typeface="Arial"/>
                <a:sym typeface="Arial"/>
              </a:rPr>
              <a:t>Phonetik</a:t>
            </a:r>
            <a:endParaRPr lang="en-GB" sz="2800" dirty="0">
              <a:solidFill>
                <a:schemeClr val="tx1"/>
              </a:solidFill>
            </a:endParaRPr>
          </a:p>
        </p:txBody>
      </p:sp>
      <p:sp>
        <p:nvSpPr>
          <p:cNvPr id="83" name="CustomShape 23">
            <a:hlinkClick r:id="" action="ppaction://noaction">
              <a:snd r:embed="rId5" name="T1_W6F_4.2.wav"/>
            </a:hlinkClick>
            <a:extLst>
              <a:ext uri="{FF2B5EF4-FFF2-40B4-BE49-F238E27FC236}">
                <a16:creationId xmlns:a16="http://schemas.microsoft.com/office/drawing/2014/main" id="{2C8F67BC-3ED2-43E4-8BBD-165E0D99ABC4}"/>
              </a:ext>
            </a:extLst>
          </p:cNvPr>
          <p:cNvSpPr/>
          <p:nvPr/>
        </p:nvSpPr>
        <p:spPr>
          <a:xfrm>
            <a:off x="1101562" y="1428441"/>
            <a:ext cx="464040" cy="396360"/>
          </a:xfrm>
          <a:prstGeom prst="actionButtonBlank">
            <a:avLst/>
          </a:prstGeom>
          <a:solidFill>
            <a:schemeClr val="accent4">
              <a:lumMod val="75000"/>
            </a:schemeClr>
          </a:solidFill>
          <a:ln>
            <a:solidFill>
              <a:schemeClr val="tx1"/>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effectLst/>
              <a:uLnTx/>
              <a:uFillTx/>
              <a:latin typeface="Century Gothic" panose="020B0502020202020204" pitchFamily="34" charset="0"/>
              <a:cs typeface="+mn-cs"/>
            </a:endParaRPr>
          </a:p>
        </p:txBody>
      </p:sp>
      <p:sp>
        <p:nvSpPr>
          <p:cNvPr id="6" name="TextBox 5">
            <a:extLst>
              <a:ext uri="{FF2B5EF4-FFF2-40B4-BE49-F238E27FC236}">
                <a16:creationId xmlns:a16="http://schemas.microsoft.com/office/drawing/2014/main" id="{036AAC75-05CF-489D-9C93-E3B6FA7C3C34}"/>
              </a:ext>
            </a:extLst>
          </p:cNvPr>
          <p:cNvSpPr txBox="1"/>
          <p:nvPr/>
        </p:nvSpPr>
        <p:spPr>
          <a:xfrm>
            <a:off x="1101562" y="2389896"/>
            <a:ext cx="3000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Film</a:t>
            </a:r>
          </a:p>
        </p:txBody>
      </p:sp>
      <p:sp>
        <p:nvSpPr>
          <p:cNvPr id="26" name="TextBox 25">
            <a:extLst>
              <a:ext uri="{FF2B5EF4-FFF2-40B4-BE49-F238E27FC236}">
                <a16:creationId xmlns:a16="http://schemas.microsoft.com/office/drawing/2014/main" id="{D3ACE022-7DB2-4206-97B0-EE1B2581251C}"/>
              </a:ext>
            </a:extLst>
          </p:cNvPr>
          <p:cNvSpPr txBox="1"/>
          <p:nvPr/>
        </p:nvSpPr>
        <p:spPr>
          <a:xfrm>
            <a:off x="7459211" y="3904132"/>
            <a:ext cx="3000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Finger</a:t>
            </a:r>
          </a:p>
        </p:txBody>
      </p:sp>
      <p:sp>
        <p:nvSpPr>
          <p:cNvPr id="27" name="TextBox 26">
            <a:extLst>
              <a:ext uri="{FF2B5EF4-FFF2-40B4-BE49-F238E27FC236}">
                <a16:creationId xmlns:a16="http://schemas.microsoft.com/office/drawing/2014/main" id="{8C761032-6B3D-4B8A-897E-F88C6EEB1021}"/>
              </a:ext>
            </a:extLst>
          </p:cNvPr>
          <p:cNvSpPr txBox="1"/>
          <p:nvPr/>
        </p:nvSpPr>
        <p:spPr>
          <a:xfrm>
            <a:off x="7441235" y="2351982"/>
            <a:ext cx="3000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Triumph</a:t>
            </a:r>
          </a:p>
        </p:txBody>
      </p:sp>
      <p:sp>
        <p:nvSpPr>
          <p:cNvPr id="28" name="TextBox 27">
            <a:extLst>
              <a:ext uri="{FF2B5EF4-FFF2-40B4-BE49-F238E27FC236}">
                <a16:creationId xmlns:a16="http://schemas.microsoft.com/office/drawing/2014/main" id="{666E4495-694F-4E14-A17B-6E15A5AC530D}"/>
              </a:ext>
            </a:extLst>
          </p:cNvPr>
          <p:cNvSpPr txBox="1"/>
          <p:nvPr/>
        </p:nvSpPr>
        <p:spPr>
          <a:xfrm>
            <a:off x="1013117" y="3892910"/>
            <a:ext cx="3000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Musik</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B371216C-CB26-419F-8549-846E597F81F2}"/>
              </a:ext>
            </a:extLst>
          </p:cNvPr>
          <p:cNvSpPr txBox="1"/>
          <p:nvPr/>
        </p:nvSpPr>
        <p:spPr>
          <a:xfrm>
            <a:off x="4172363" y="3892910"/>
            <a:ext cx="3000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Tipp</a:t>
            </a:r>
          </a:p>
        </p:txBody>
      </p:sp>
      <p:sp>
        <p:nvSpPr>
          <p:cNvPr id="31" name="TextBox 30">
            <a:extLst>
              <a:ext uri="{FF2B5EF4-FFF2-40B4-BE49-F238E27FC236}">
                <a16:creationId xmlns:a16="http://schemas.microsoft.com/office/drawing/2014/main" id="{E20ADDBB-B1B9-486F-8367-0D258D4FCC8D}"/>
              </a:ext>
            </a:extLst>
          </p:cNvPr>
          <p:cNvSpPr txBox="1"/>
          <p:nvPr/>
        </p:nvSpPr>
        <p:spPr>
          <a:xfrm>
            <a:off x="4297382" y="2365405"/>
            <a:ext cx="3000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britisch</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73EB241E-CC8C-418E-A3C3-8DCFB5302053}"/>
              </a:ext>
            </a:extLst>
          </p:cNvPr>
          <p:cNvSpPr txBox="1"/>
          <p:nvPr/>
        </p:nvSpPr>
        <p:spPr>
          <a:xfrm>
            <a:off x="1171504" y="5638389"/>
            <a:ext cx="3000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privat</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299AC3E2-9686-4E1E-926A-8E5D655F33B4}"/>
              </a:ext>
            </a:extLst>
          </p:cNvPr>
          <p:cNvSpPr txBox="1"/>
          <p:nvPr/>
        </p:nvSpPr>
        <p:spPr>
          <a:xfrm>
            <a:off x="4440376" y="5708836"/>
            <a:ext cx="3000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Berlin</a:t>
            </a:r>
          </a:p>
        </p:txBody>
      </p:sp>
      <p:sp>
        <p:nvSpPr>
          <p:cNvPr id="34" name="TextBox 33">
            <a:extLst>
              <a:ext uri="{FF2B5EF4-FFF2-40B4-BE49-F238E27FC236}">
                <a16:creationId xmlns:a16="http://schemas.microsoft.com/office/drawing/2014/main" id="{CF2877C7-A7D4-439E-AD33-EDCE3C28B2F7}"/>
              </a:ext>
            </a:extLst>
          </p:cNvPr>
          <p:cNvSpPr txBox="1"/>
          <p:nvPr/>
        </p:nvSpPr>
        <p:spPr>
          <a:xfrm>
            <a:off x="7503827" y="5736418"/>
            <a:ext cx="3000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Tennis</a:t>
            </a:r>
          </a:p>
        </p:txBody>
      </p:sp>
      <p:pic>
        <p:nvPicPr>
          <p:cNvPr id="35" name="Picture 34" descr="Icon&#10;&#10;Description automatically generated">
            <a:extLst>
              <a:ext uri="{FF2B5EF4-FFF2-40B4-BE49-F238E27FC236}">
                <a16:creationId xmlns:a16="http://schemas.microsoft.com/office/drawing/2014/main" id="{A8F5D527-A17C-4F10-BB24-AD996905317A}"/>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3021350" y="2274314"/>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33DA00AC-AB1D-4C15-897D-34C21657ACE3}"/>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9584599" y="3831422"/>
            <a:ext cx="517321" cy="517320"/>
          </a:xfrm>
          <a:prstGeom prst="rect">
            <a:avLst/>
          </a:prstGeom>
        </p:spPr>
      </p:pic>
      <p:pic>
        <p:nvPicPr>
          <p:cNvPr id="10" name="Picture 9" descr="Icon&#10;&#10;Description automatically generated">
            <a:extLst>
              <a:ext uri="{FF2B5EF4-FFF2-40B4-BE49-F238E27FC236}">
                <a16:creationId xmlns:a16="http://schemas.microsoft.com/office/drawing/2014/main" id="{34C1A62D-F405-4778-9FAC-2D6856BE85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06405" y="2410449"/>
            <a:ext cx="380014" cy="433387"/>
          </a:xfrm>
          <a:prstGeom prst="rect">
            <a:avLst/>
          </a:prstGeom>
        </p:spPr>
      </p:pic>
      <p:pic>
        <p:nvPicPr>
          <p:cNvPr id="39" name="Picture 38" descr="Icon&#10;&#10;Description automatically generated">
            <a:extLst>
              <a:ext uri="{FF2B5EF4-FFF2-40B4-BE49-F238E27FC236}">
                <a16:creationId xmlns:a16="http://schemas.microsoft.com/office/drawing/2014/main" id="{BF57D549-E420-4E3F-AFFC-AA223B41072B}"/>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6156241" y="3881187"/>
            <a:ext cx="517321" cy="517320"/>
          </a:xfrm>
          <a:prstGeom prst="rect">
            <a:avLst/>
          </a:prstGeom>
        </p:spPr>
      </p:pic>
      <p:pic>
        <p:nvPicPr>
          <p:cNvPr id="43" name="Picture 42" descr="Icon&#10;&#10;Description automatically generated">
            <a:extLst>
              <a:ext uri="{FF2B5EF4-FFF2-40B4-BE49-F238E27FC236}">
                <a16:creationId xmlns:a16="http://schemas.microsoft.com/office/drawing/2014/main" id="{62ED629B-B4EF-4B0A-B8AF-B1EB9DD8C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0010" y="5724658"/>
            <a:ext cx="380014" cy="433387"/>
          </a:xfrm>
          <a:prstGeom prst="rect">
            <a:avLst/>
          </a:prstGeom>
        </p:spPr>
      </p:pic>
      <p:pic>
        <p:nvPicPr>
          <p:cNvPr id="55" name="Picture 54" descr="Icon&#10;&#10;Description automatically generated">
            <a:extLst>
              <a:ext uri="{FF2B5EF4-FFF2-40B4-BE49-F238E27FC236}">
                <a16:creationId xmlns:a16="http://schemas.microsoft.com/office/drawing/2014/main" id="{4A282310-38AB-4FB5-A908-9A09080CDE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5223" y="3030796"/>
            <a:ext cx="1347880" cy="958258"/>
          </a:xfrm>
          <a:prstGeom prst="rect">
            <a:avLst/>
          </a:prstGeom>
        </p:spPr>
      </p:pic>
      <p:pic>
        <p:nvPicPr>
          <p:cNvPr id="66" name="Picture 65" descr="A screenshot of a computer&#10;&#10;Description automatically generated with low confidence">
            <a:extLst>
              <a:ext uri="{FF2B5EF4-FFF2-40B4-BE49-F238E27FC236}">
                <a16:creationId xmlns:a16="http://schemas.microsoft.com/office/drawing/2014/main" id="{4C0753BB-C018-4ED1-8C27-4FA86C92DE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3344" y="1592098"/>
            <a:ext cx="824562" cy="748548"/>
          </a:xfrm>
          <a:prstGeom prst="rect">
            <a:avLst/>
          </a:prstGeom>
        </p:spPr>
      </p:pic>
      <p:sp>
        <p:nvSpPr>
          <p:cNvPr id="44" name="CustomShape 23">
            <a:hlinkClick r:id="" action="ppaction://noaction">
              <a:snd r:embed="rId10" name="T1_W6F_4.3.wav"/>
            </a:hlinkClick>
            <a:extLst>
              <a:ext uri="{FF2B5EF4-FFF2-40B4-BE49-F238E27FC236}">
                <a16:creationId xmlns:a16="http://schemas.microsoft.com/office/drawing/2014/main" id="{F4C9874A-2110-B282-547F-0FF11D8C9943}"/>
              </a:ext>
            </a:extLst>
          </p:cNvPr>
          <p:cNvSpPr/>
          <p:nvPr/>
        </p:nvSpPr>
        <p:spPr>
          <a:xfrm>
            <a:off x="7503827" y="2931713"/>
            <a:ext cx="464040" cy="396360"/>
          </a:xfrm>
          <a:prstGeom prst="actionButtonBlank">
            <a:avLst/>
          </a:prstGeom>
          <a:solidFill>
            <a:schemeClr val="accent4">
              <a:lumMod val="75000"/>
            </a:schemeClr>
          </a:solidFill>
          <a:ln>
            <a:solidFill>
              <a:schemeClr val="tx1"/>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effectLst/>
                <a:uLnTx/>
                <a:uFillTx/>
                <a:latin typeface="Century Gothic" panose="020B0502020202020204" pitchFamily="34" charset="0"/>
                <a:ea typeface="+mn-ea"/>
                <a:cs typeface="+mn-cs"/>
              </a:rPr>
              <a:t>6</a:t>
            </a:r>
            <a:endParaRPr kumimoji="0" lang="en-GB" sz="20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47" name="CustomShape 23">
            <a:hlinkClick r:id="" action="ppaction://noaction">
              <a:snd r:embed="rId11" name="T1_W6F_4.4.wav"/>
            </a:hlinkClick>
            <a:extLst>
              <a:ext uri="{FF2B5EF4-FFF2-40B4-BE49-F238E27FC236}">
                <a16:creationId xmlns:a16="http://schemas.microsoft.com/office/drawing/2014/main" id="{79431DA9-B553-0990-5B09-29D57FA11CC9}"/>
              </a:ext>
            </a:extLst>
          </p:cNvPr>
          <p:cNvSpPr/>
          <p:nvPr/>
        </p:nvSpPr>
        <p:spPr>
          <a:xfrm>
            <a:off x="7503827" y="1428441"/>
            <a:ext cx="464040" cy="396360"/>
          </a:xfrm>
          <a:prstGeom prst="actionButtonBlank">
            <a:avLst/>
          </a:prstGeom>
          <a:solidFill>
            <a:schemeClr val="accent4">
              <a:lumMod val="75000"/>
            </a:schemeClr>
          </a:solidFill>
          <a:ln>
            <a:solidFill>
              <a:schemeClr val="tx1"/>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effectLst/>
                <a:uLnTx/>
                <a:uFillTx/>
                <a:latin typeface="Century Gothic" panose="020B0502020202020204" pitchFamily="34" charset="0"/>
                <a:ea typeface="+mn-ea"/>
                <a:cs typeface="+mn-cs"/>
              </a:rPr>
              <a:t>3</a:t>
            </a:r>
            <a:endParaRPr kumimoji="0" lang="en-GB" sz="20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48" name="CustomShape 23">
            <a:hlinkClick r:id="" action="ppaction://noaction">
              <a:snd r:embed="rId12" name="T1_W6F_4.5.wav"/>
            </a:hlinkClick>
            <a:extLst>
              <a:ext uri="{FF2B5EF4-FFF2-40B4-BE49-F238E27FC236}">
                <a16:creationId xmlns:a16="http://schemas.microsoft.com/office/drawing/2014/main" id="{86890A05-D2D0-BEF6-79EE-05C1DD4AFB9C}"/>
              </a:ext>
            </a:extLst>
          </p:cNvPr>
          <p:cNvSpPr/>
          <p:nvPr/>
        </p:nvSpPr>
        <p:spPr>
          <a:xfrm>
            <a:off x="1115105" y="2932356"/>
            <a:ext cx="464040" cy="396360"/>
          </a:xfrm>
          <a:prstGeom prst="actionButtonBlank">
            <a:avLst/>
          </a:prstGeom>
          <a:solidFill>
            <a:schemeClr val="accent4">
              <a:lumMod val="75000"/>
            </a:schemeClr>
          </a:solidFill>
          <a:ln>
            <a:solidFill>
              <a:schemeClr val="tx1"/>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effectLst/>
                <a:uLnTx/>
                <a:uFillTx/>
                <a:latin typeface="Century Gothic" panose="020B0502020202020204" pitchFamily="34" charset="0"/>
                <a:ea typeface="+mn-ea"/>
                <a:cs typeface="+mn-cs"/>
              </a:rPr>
              <a:t>4</a:t>
            </a:r>
            <a:endParaRPr kumimoji="0" lang="en-GB" sz="20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49" name="CustomShape 23">
            <a:hlinkClick r:id="" action="ppaction://noaction">
              <a:snd r:embed="rId13" name="T1_W6F_4.6.wav"/>
            </a:hlinkClick>
            <a:extLst>
              <a:ext uri="{FF2B5EF4-FFF2-40B4-BE49-F238E27FC236}">
                <a16:creationId xmlns:a16="http://schemas.microsoft.com/office/drawing/2014/main" id="{C8F832E4-E60F-AA7C-65A9-E2D356BF08B0}"/>
              </a:ext>
            </a:extLst>
          </p:cNvPr>
          <p:cNvSpPr/>
          <p:nvPr/>
        </p:nvSpPr>
        <p:spPr>
          <a:xfrm>
            <a:off x="4321840" y="2932356"/>
            <a:ext cx="464040" cy="396360"/>
          </a:xfrm>
          <a:prstGeom prst="actionButtonBlank">
            <a:avLst/>
          </a:prstGeom>
          <a:solidFill>
            <a:schemeClr val="accent4">
              <a:lumMod val="75000"/>
            </a:schemeClr>
          </a:solidFill>
          <a:ln>
            <a:solidFill>
              <a:schemeClr val="tx1"/>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effectLst/>
                <a:uLnTx/>
                <a:uFillTx/>
                <a:latin typeface="Century Gothic" panose="020B0502020202020204" pitchFamily="34" charset="0"/>
                <a:ea typeface="+mn-ea"/>
                <a:cs typeface="+mn-cs"/>
              </a:rPr>
              <a:t>5</a:t>
            </a:r>
            <a:endParaRPr kumimoji="0" lang="en-GB" sz="20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50" name="CustomShape 23">
            <a:hlinkClick r:id="" action="ppaction://noaction">
              <a:snd r:embed="rId14" name="T1_extra_6L_6.1.wav"/>
            </a:hlinkClick>
            <a:extLst>
              <a:ext uri="{FF2B5EF4-FFF2-40B4-BE49-F238E27FC236}">
                <a16:creationId xmlns:a16="http://schemas.microsoft.com/office/drawing/2014/main" id="{5DFDAD3B-9FED-CD23-91EF-98FB35D24842}"/>
              </a:ext>
            </a:extLst>
          </p:cNvPr>
          <p:cNvSpPr/>
          <p:nvPr/>
        </p:nvSpPr>
        <p:spPr>
          <a:xfrm>
            <a:off x="4338501" y="1490755"/>
            <a:ext cx="464040" cy="396360"/>
          </a:xfrm>
          <a:prstGeom prst="actionButtonBlank">
            <a:avLst/>
          </a:prstGeom>
          <a:solidFill>
            <a:schemeClr val="accent4">
              <a:lumMod val="75000"/>
            </a:schemeClr>
          </a:solidFill>
          <a:ln>
            <a:solidFill>
              <a:schemeClr val="tx1"/>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effectLst/>
                <a:uLnTx/>
                <a:uFillTx/>
                <a:latin typeface="Century Gothic" panose="020B0502020202020204" pitchFamily="34" charset="0"/>
                <a:ea typeface="+mn-ea"/>
                <a:cs typeface="+mn-cs"/>
              </a:rPr>
              <a:t>2</a:t>
            </a:r>
            <a:endParaRPr kumimoji="0" lang="en-GB" sz="20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51" name="CustomShape 23">
            <a:hlinkClick r:id="" action="ppaction://noaction">
              <a:snd r:embed="rId15" name="T1_W6F_4.8.wav"/>
            </a:hlinkClick>
            <a:extLst>
              <a:ext uri="{FF2B5EF4-FFF2-40B4-BE49-F238E27FC236}">
                <a16:creationId xmlns:a16="http://schemas.microsoft.com/office/drawing/2014/main" id="{3EB2A33C-1D91-84B1-AF42-F0D4067AA1B5}"/>
              </a:ext>
            </a:extLst>
          </p:cNvPr>
          <p:cNvSpPr/>
          <p:nvPr/>
        </p:nvSpPr>
        <p:spPr>
          <a:xfrm>
            <a:off x="7503827" y="4494328"/>
            <a:ext cx="464040" cy="396360"/>
          </a:xfrm>
          <a:prstGeom prst="actionButtonBlank">
            <a:avLst/>
          </a:prstGeom>
          <a:solidFill>
            <a:schemeClr val="accent4">
              <a:lumMod val="75000"/>
            </a:schemeClr>
          </a:solidFill>
          <a:ln>
            <a:solidFill>
              <a:schemeClr val="tx1"/>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effectLst/>
                <a:uLnTx/>
                <a:uFillTx/>
                <a:latin typeface="Century Gothic" panose="020B0502020202020204" pitchFamily="34" charset="0"/>
                <a:ea typeface="+mn-ea"/>
                <a:cs typeface="+mn-cs"/>
              </a:rPr>
              <a:t>9</a:t>
            </a:r>
            <a:endParaRPr kumimoji="0" lang="en-GB" sz="20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52" name="CustomShape 23">
            <a:hlinkClick r:id="" action="ppaction://noaction">
              <a:snd r:embed="rId16" name="T1_W6F_4.9.wav"/>
            </a:hlinkClick>
            <a:extLst>
              <a:ext uri="{FF2B5EF4-FFF2-40B4-BE49-F238E27FC236}">
                <a16:creationId xmlns:a16="http://schemas.microsoft.com/office/drawing/2014/main" id="{B0C965D7-DB28-D846-FED4-613E1EDE8ABF}"/>
              </a:ext>
            </a:extLst>
          </p:cNvPr>
          <p:cNvSpPr/>
          <p:nvPr/>
        </p:nvSpPr>
        <p:spPr>
          <a:xfrm>
            <a:off x="4321840" y="4494328"/>
            <a:ext cx="464040" cy="396360"/>
          </a:xfrm>
          <a:prstGeom prst="actionButtonBlank">
            <a:avLst/>
          </a:prstGeom>
          <a:solidFill>
            <a:schemeClr val="accent4">
              <a:lumMod val="75000"/>
            </a:schemeClr>
          </a:solidFill>
          <a:ln>
            <a:solidFill>
              <a:schemeClr val="tx1"/>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effectLst/>
                <a:uLnTx/>
                <a:uFillTx/>
                <a:latin typeface="Century Gothic" panose="020B0502020202020204" pitchFamily="34" charset="0"/>
                <a:ea typeface="+mn-ea"/>
                <a:cs typeface="+mn-cs"/>
              </a:rPr>
              <a:t>8</a:t>
            </a:r>
            <a:endParaRPr kumimoji="0" lang="en-GB" sz="20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53" name="CustomShape 23">
            <a:hlinkClick r:id="" action="ppaction://noaction">
              <a:snd r:embed="rId17" name="T1_W6F_4.10.wav"/>
            </a:hlinkClick>
            <a:extLst>
              <a:ext uri="{FF2B5EF4-FFF2-40B4-BE49-F238E27FC236}">
                <a16:creationId xmlns:a16="http://schemas.microsoft.com/office/drawing/2014/main" id="{A56ECBCF-D3BD-EEC4-BC41-D31A31991EEC}"/>
              </a:ext>
            </a:extLst>
          </p:cNvPr>
          <p:cNvSpPr/>
          <p:nvPr/>
        </p:nvSpPr>
        <p:spPr>
          <a:xfrm>
            <a:off x="1101562" y="4499336"/>
            <a:ext cx="464040" cy="396360"/>
          </a:xfrm>
          <a:prstGeom prst="actionButtonBlank">
            <a:avLst/>
          </a:prstGeom>
          <a:solidFill>
            <a:schemeClr val="accent4">
              <a:lumMod val="75000"/>
            </a:schemeClr>
          </a:solidFill>
          <a:ln>
            <a:solidFill>
              <a:schemeClr val="tx1"/>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effectLst/>
                <a:uLnTx/>
                <a:uFillTx/>
                <a:latin typeface="Century Gothic" panose="020B0502020202020204" pitchFamily="34" charset="0"/>
                <a:ea typeface="+mn-ea"/>
                <a:cs typeface="+mn-cs"/>
              </a:rPr>
              <a:t>7</a:t>
            </a:r>
            <a:endParaRPr kumimoji="0" lang="en-GB" sz="20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C079641A-2E6A-E8AC-B31C-01B6F723F647}"/>
              </a:ext>
            </a:extLst>
          </p:cNvPr>
          <p:cNvSpPr txBox="1"/>
          <p:nvPr/>
        </p:nvSpPr>
        <p:spPr>
          <a:xfrm>
            <a:off x="2433134" y="116035"/>
            <a:ext cx="11001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Some German words look very similar to English words. </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01CC77B4-A0C4-8D36-8A5A-673F5F24A90C}"/>
              </a:ext>
            </a:extLst>
          </p:cNvPr>
          <p:cNvSpPr txBox="1"/>
          <p:nvPr/>
        </p:nvSpPr>
        <p:spPr>
          <a:xfrm>
            <a:off x="2416470" y="533862"/>
            <a:ext cx="88464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However, they may sound different. </a:t>
            </a:r>
            <a:b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Is the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i</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in the German word the same sound as in English? </a:t>
            </a:r>
          </a:p>
        </p:txBody>
      </p:sp>
      <p:sp>
        <p:nvSpPr>
          <p:cNvPr id="7" name="Speech Bubble: Rectangle with Corners Rounded 6">
            <a:hlinkClick r:id="" action="ppaction://noaction">
              <a:snd r:embed="rId18" name="T1_W6F_4.1.wav"/>
            </a:hlinkClick>
            <a:extLst>
              <a:ext uri="{FF2B5EF4-FFF2-40B4-BE49-F238E27FC236}">
                <a16:creationId xmlns:a16="http://schemas.microsoft.com/office/drawing/2014/main" id="{61099EB1-F164-4F05-BD69-5CAE62A578D7}"/>
              </a:ext>
            </a:extLst>
          </p:cNvPr>
          <p:cNvSpPr/>
          <p:nvPr/>
        </p:nvSpPr>
        <p:spPr>
          <a:xfrm>
            <a:off x="1006843" y="700335"/>
            <a:ext cx="1339588" cy="518040"/>
          </a:xfrm>
          <a:prstGeom prst="wedgeRoundRectCallout">
            <a:avLst>
              <a:gd name="adj1" fmla="val -64962"/>
              <a:gd name="adj2" fmla="val -560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Hör</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zu</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a:t>
            </a:r>
          </a:p>
        </p:txBody>
      </p:sp>
      <p:pic>
        <p:nvPicPr>
          <p:cNvPr id="14" name="Picture 13" descr="Icon&#10;&#10;Description automatically generated">
            <a:extLst>
              <a:ext uri="{FF2B5EF4-FFF2-40B4-BE49-F238E27FC236}">
                <a16:creationId xmlns:a16="http://schemas.microsoft.com/office/drawing/2014/main" id="{07CCD790-7333-E329-2C8B-6E4F795D91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6757" y="5753752"/>
            <a:ext cx="380014" cy="433387"/>
          </a:xfrm>
          <a:prstGeom prst="rect">
            <a:avLst/>
          </a:prstGeom>
        </p:spPr>
      </p:pic>
      <p:pic>
        <p:nvPicPr>
          <p:cNvPr id="15" name="Picture 14" descr="Icon&#10;&#10;Description automatically generated">
            <a:extLst>
              <a:ext uri="{FF2B5EF4-FFF2-40B4-BE49-F238E27FC236}">
                <a16:creationId xmlns:a16="http://schemas.microsoft.com/office/drawing/2014/main" id="{B6528502-F390-307C-05A6-C868A6D6A91F}"/>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9637751" y="5692158"/>
            <a:ext cx="517321" cy="517320"/>
          </a:xfrm>
          <a:prstGeom prst="rect">
            <a:avLst/>
          </a:prstGeom>
        </p:spPr>
      </p:pic>
      <p:pic>
        <p:nvPicPr>
          <p:cNvPr id="18" name="Picture 17" descr="Icon&#10;&#10;Description automatically generated">
            <a:extLst>
              <a:ext uri="{FF2B5EF4-FFF2-40B4-BE49-F238E27FC236}">
                <a16:creationId xmlns:a16="http://schemas.microsoft.com/office/drawing/2014/main" id="{0A8E95B4-8CEB-7FF5-CFD2-AD9DA2135B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3645" y="3915355"/>
            <a:ext cx="380014" cy="433387"/>
          </a:xfrm>
          <a:prstGeom prst="rect">
            <a:avLst/>
          </a:prstGeom>
        </p:spPr>
      </p:pic>
      <p:pic>
        <p:nvPicPr>
          <p:cNvPr id="1028" name="Picture 4" descr="Free pointing finger bold vector">
            <a:extLst>
              <a:ext uri="{FF2B5EF4-FFF2-40B4-BE49-F238E27FC236}">
                <a16:creationId xmlns:a16="http://schemas.microsoft.com/office/drawing/2014/main" id="{1D4578E2-9B45-76C5-A12E-DE248E1D951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82629" y="2956119"/>
            <a:ext cx="677436" cy="9582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riumph victory win vector">
            <a:extLst>
              <a:ext uri="{FF2B5EF4-FFF2-40B4-BE49-F238E27FC236}">
                <a16:creationId xmlns:a16="http://schemas.microsoft.com/office/drawing/2014/main" id="{D71C86C1-F717-776C-22CD-039997E4E56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550915" y="1428441"/>
            <a:ext cx="1018034" cy="10180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silhouette musical clef vector">
            <a:extLst>
              <a:ext uri="{FF2B5EF4-FFF2-40B4-BE49-F238E27FC236}">
                <a16:creationId xmlns:a16="http://schemas.microsoft.com/office/drawing/2014/main" id="{B8D93368-D455-BEE9-DCE9-0DE9B0F007C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58624" y="3035428"/>
            <a:ext cx="1475873" cy="9062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tennis racket tennis tennis ball vector">
            <a:extLst>
              <a:ext uri="{FF2B5EF4-FFF2-40B4-BE49-F238E27FC236}">
                <a16:creationId xmlns:a16="http://schemas.microsoft.com/office/drawing/2014/main" id="{9AA6CEFA-E519-0E6C-B7AA-2EC8B360ED4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082970" y="4569394"/>
            <a:ext cx="1953924" cy="9769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berlin brandenburg gate monument vector">
            <a:extLst>
              <a:ext uri="{FF2B5EF4-FFF2-40B4-BE49-F238E27FC236}">
                <a16:creationId xmlns:a16="http://schemas.microsoft.com/office/drawing/2014/main" id="{5F8E0BA7-55C8-645E-A0C8-1579461179D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55672" y="4521169"/>
            <a:ext cx="1443028" cy="116347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padlock security lock vector">
            <a:extLst>
              <a:ext uri="{FF2B5EF4-FFF2-40B4-BE49-F238E27FC236}">
                <a16:creationId xmlns:a16="http://schemas.microsoft.com/office/drawing/2014/main" id="{BE6E9FF7-B51C-ED15-61EE-1E140D70D3C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211286" y="4569394"/>
            <a:ext cx="948712" cy="1067023"/>
          </a:xfrm>
          <a:prstGeom prst="rect">
            <a:avLst/>
          </a:prstGeom>
          <a:noFill/>
          <a:extLst>
            <a:ext uri="{909E8E84-426E-40DD-AFC4-6F175D3DCCD1}">
              <a14:hiddenFill xmlns:a14="http://schemas.microsoft.com/office/drawing/2010/main">
                <a:solidFill>
                  <a:srgbClr val="FFFFFF"/>
                </a:solidFill>
              </a14:hiddenFill>
            </a:ext>
          </a:extLst>
        </p:spPr>
      </p:pic>
      <p:sp>
        <p:nvSpPr>
          <p:cNvPr id="54" name="Rounded Rectangle 11">
            <a:extLst>
              <a:ext uri="{FF2B5EF4-FFF2-40B4-BE49-F238E27FC236}">
                <a16:creationId xmlns:a16="http://schemas.microsoft.com/office/drawing/2014/main" id="{A9A3608A-DEC7-463E-80F3-EDBC014F7E6B}"/>
              </a:ext>
            </a:extLst>
          </p:cNvPr>
          <p:cNvSpPr/>
          <p:nvPr/>
        </p:nvSpPr>
        <p:spPr>
          <a:xfrm>
            <a:off x="10310192" y="247046"/>
            <a:ext cx="1647136" cy="4009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58" name="Picture 57" descr="Icon&#10;&#10;Description automatically generated">
            <a:extLst>
              <a:ext uri="{FF2B5EF4-FFF2-40B4-BE49-F238E27FC236}">
                <a16:creationId xmlns:a16="http://schemas.microsoft.com/office/drawing/2014/main" id="{ACA19586-0497-4900-9201-7A8CDD09AC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6757" y="2385051"/>
            <a:ext cx="380014" cy="433387"/>
          </a:xfrm>
          <a:prstGeom prst="rect">
            <a:avLst/>
          </a:prstGeom>
        </p:spPr>
      </p:pic>
      <p:pic>
        <p:nvPicPr>
          <p:cNvPr id="12" name="Picture 11" descr="A flag with a cross&#10;&#10;Description automatically generated">
            <a:extLst>
              <a:ext uri="{FF2B5EF4-FFF2-40B4-BE49-F238E27FC236}">
                <a16:creationId xmlns:a16="http://schemas.microsoft.com/office/drawing/2014/main" id="{592962B6-1368-4497-A1CC-E5294CD6CA5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63558" y="1530823"/>
            <a:ext cx="1200139" cy="712583"/>
          </a:xfrm>
          <a:prstGeom prst="rect">
            <a:avLst/>
          </a:prstGeom>
        </p:spPr>
      </p:pic>
    </p:spTree>
    <p:extLst>
      <p:ext uri="{BB962C8B-B14F-4D97-AF65-F5344CB8AC3E}">
        <p14:creationId xmlns:p14="http://schemas.microsoft.com/office/powerpoint/2010/main" val="280762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27" grpId="0"/>
      <p:bldP spid="28" grpId="0"/>
      <p:bldP spid="29"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022865" cy="830356"/>
          </a:xfrm>
        </p:spPr>
        <p:txBody>
          <a:bodyPr>
            <a:noAutofit/>
          </a:bodyPr>
          <a:lstStyle/>
          <a:p>
            <a:r>
              <a:rPr lang="en-GB" sz="2000" b="1">
                <a:solidFill>
                  <a:schemeClr val="bg1"/>
                </a:solidFill>
              </a:rPr>
              <a:t>Knowing who does what:</a:t>
            </a:r>
            <a:br>
              <a:rPr lang="en-GB" sz="2000" b="1">
                <a:solidFill>
                  <a:schemeClr val="bg1"/>
                </a:solidFill>
              </a:rPr>
            </a:br>
            <a:r>
              <a:rPr lang="en-GB" sz="2000" b="1">
                <a:solidFill>
                  <a:schemeClr val="bg1"/>
                </a:solidFill>
              </a:rPr>
              <a:t>Weak verbs: ‘I’ versus ‘s/he’</a:t>
            </a:r>
            <a:endParaRPr lang="en-GB" sz="20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6" name="Rectangle 5"/>
          <p:cNvSpPr/>
          <p:nvPr/>
        </p:nvSpPr>
        <p:spPr>
          <a:xfrm>
            <a:off x="107101" y="1332188"/>
            <a:ext cx="10842172" cy="1553246"/>
          </a:xfrm>
          <a:prstGeom prst="rect">
            <a:avLst/>
          </a:prstGeom>
        </p:spPr>
        <p:txBody>
          <a:bodyPr wrap="square">
            <a:spAutoFit/>
          </a:bodyPr>
          <a:lstStyle/>
          <a:p>
            <a:pPr>
              <a:spcAft>
                <a:spcPts val="800"/>
              </a:spcAft>
            </a:pPr>
            <a:r>
              <a:rPr lang="en-GB" sz="2400" dirty="0">
                <a:latin typeface="Century Gothic" panose="020B0502020202020204" pitchFamily="34" charset="0"/>
                <a:ea typeface="Calibri" panose="020F0502020204030204" pitchFamily="34" charset="0"/>
              </a:rPr>
              <a:t>In German, the verb ending often tells us </a:t>
            </a:r>
            <a:r>
              <a:rPr lang="en-GB" sz="2400" b="1" i="1" dirty="0">
                <a:latin typeface="Century Gothic" panose="020B0502020202020204" pitchFamily="34" charset="0"/>
                <a:ea typeface="Calibri" panose="020F0502020204030204" pitchFamily="34" charset="0"/>
              </a:rPr>
              <a:t>who</a:t>
            </a:r>
            <a:r>
              <a:rPr lang="en-GB" sz="2400" dirty="0">
                <a:latin typeface="Century Gothic" panose="020B0502020202020204" pitchFamily="34" charset="0"/>
                <a:ea typeface="Calibri" panose="020F0502020204030204" pitchFamily="34" charset="0"/>
              </a:rPr>
              <a:t> is doing the action. </a:t>
            </a:r>
          </a:p>
          <a:p>
            <a:pPr>
              <a:lnSpc>
                <a:spcPct val="120000"/>
              </a:lnSpc>
              <a:spcAft>
                <a:spcPts val="800"/>
              </a:spcAft>
            </a:pPr>
            <a:r>
              <a:rPr lang="en-GB" sz="2400" dirty="0">
                <a:latin typeface="Century Gothic" panose="020B0502020202020204" pitchFamily="34" charset="0"/>
                <a:ea typeface="Calibri" panose="020F0502020204030204" pitchFamily="34" charset="0"/>
              </a:rPr>
              <a:t>Compare:</a:t>
            </a:r>
          </a:p>
          <a:p>
            <a:pPr>
              <a:lnSpc>
                <a:spcPct val="120000"/>
              </a:lnSpc>
              <a:spcAft>
                <a:spcPts val="800"/>
              </a:spcAft>
            </a:pPr>
            <a:endParaRPr lang="en-GB" sz="2400" dirty="0">
              <a:latin typeface="Century Gothic" panose="020B0502020202020204" pitchFamily="34" charset="0"/>
              <a:ea typeface="Calibri" panose="020F0502020204030204" pitchFamily="34" charset="0"/>
            </a:endParaRPr>
          </a:p>
        </p:txBody>
      </p:sp>
      <p:sp>
        <p:nvSpPr>
          <p:cNvPr id="8" name="TextBox 7"/>
          <p:cNvSpPr txBox="1"/>
          <p:nvPr/>
        </p:nvSpPr>
        <p:spPr>
          <a:xfrm>
            <a:off x="4629064" y="4180822"/>
            <a:ext cx="3156858" cy="591829"/>
          </a:xfrm>
          <a:prstGeom prst="rect">
            <a:avLst/>
          </a:prstGeom>
          <a:noFill/>
        </p:spPr>
        <p:txBody>
          <a:bodyPr wrap="square" rtlCol="0">
            <a:spAutoFit/>
          </a:bodyPr>
          <a:lstStyle/>
          <a:p>
            <a:pPr>
              <a:lnSpc>
                <a:spcPct val="130000"/>
              </a:lnSpc>
            </a:pPr>
            <a:r>
              <a:rPr lang="en-GB" sz="2800" kern="0" dirty="0">
                <a:latin typeface="Century Gothic" panose="020B0502020202020204" pitchFamily="34" charset="0"/>
                <a:cs typeface="Arial"/>
                <a:sym typeface="Wingdings" panose="05000000000000000000" pitchFamily="2" charset="2"/>
              </a:rPr>
              <a:t> = </a:t>
            </a:r>
            <a:r>
              <a:rPr lang="en-GB" sz="2800" dirty="0">
                <a:latin typeface="Century Gothic" panose="020B0502020202020204" pitchFamily="34" charset="0"/>
              </a:rPr>
              <a:t> </a:t>
            </a:r>
            <a:r>
              <a:rPr lang="en-GB" sz="2800" b="1" dirty="0">
                <a:latin typeface="Century Gothic" panose="020B0502020202020204" pitchFamily="34" charset="0"/>
              </a:rPr>
              <a:t>I</a:t>
            </a:r>
            <a:r>
              <a:rPr lang="en-GB" sz="2800" dirty="0">
                <a:latin typeface="Century Gothic" panose="020B0502020202020204" pitchFamily="34" charset="0"/>
              </a:rPr>
              <a:t> sing</a:t>
            </a:r>
          </a:p>
        </p:txBody>
      </p:sp>
      <p:sp>
        <p:nvSpPr>
          <p:cNvPr id="9" name="Rectangle 8"/>
          <p:cNvSpPr/>
          <p:nvPr/>
        </p:nvSpPr>
        <p:spPr>
          <a:xfrm>
            <a:off x="2543773" y="2425603"/>
            <a:ext cx="1467068" cy="626518"/>
          </a:xfrm>
          <a:prstGeom prst="rect">
            <a:avLst/>
          </a:prstGeom>
        </p:spPr>
        <p:txBody>
          <a:bodyPr wrap="none">
            <a:spAutoFit/>
          </a:bodyPr>
          <a:lstStyle/>
          <a:p>
            <a:pPr algn="ctr">
              <a:lnSpc>
                <a:spcPct val="120000"/>
              </a:lnSpc>
              <a:spcAft>
                <a:spcPts val="800"/>
              </a:spcAft>
            </a:pPr>
            <a:r>
              <a:rPr lang="en-GB" sz="3200" dirty="0" err="1">
                <a:latin typeface="Century Gothic" panose="020B0502020202020204" pitchFamily="34" charset="0"/>
                <a:ea typeface="Calibri" panose="020F0502020204030204" pitchFamily="34" charset="0"/>
              </a:rPr>
              <a:t>singen</a:t>
            </a:r>
            <a:endParaRPr lang="en-GB" sz="3200" dirty="0">
              <a:latin typeface="Century Gothic" panose="020B0502020202020204" pitchFamily="34" charset="0"/>
              <a:ea typeface="Calibri" panose="020F0502020204030204" pitchFamily="34" charset="0"/>
            </a:endParaRPr>
          </a:p>
        </p:txBody>
      </p:sp>
      <p:sp>
        <p:nvSpPr>
          <p:cNvPr id="10" name="Rectangle 9"/>
          <p:cNvSpPr/>
          <p:nvPr/>
        </p:nvSpPr>
        <p:spPr>
          <a:xfrm>
            <a:off x="2531750" y="4163253"/>
            <a:ext cx="1878780" cy="559512"/>
          </a:xfrm>
          <a:prstGeom prst="rect">
            <a:avLst/>
          </a:prstGeom>
        </p:spPr>
        <p:txBody>
          <a:bodyPr wrap="square">
            <a:spAutoFit/>
          </a:bodyPr>
          <a:lstStyle/>
          <a:p>
            <a:pPr lvl="0">
              <a:lnSpc>
                <a:spcPct val="120000"/>
              </a:lnSpc>
              <a:spcAft>
                <a:spcPts val="800"/>
              </a:spcAft>
            </a:pPr>
            <a:r>
              <a:rPr lang="en-GB" sz="2800" b="1" dirty="0" err="1">
                <a:latin typeface="Century Gothic" panose="020B0502020202020204" pitchFamily="34" charset="0"/>
                <a:ea typeface="Calibri" panose="020F0502020204030204" pitchFamily="34" charset="0"/>
              </a:rPr>
              <a:t>Ich</a:t>
            </a:r>
            <a:r>
              <a:rPr lang="en-GB" sz="2800" dirty="0">
                <a:latin typeface="Century Gothic" panose="020B0502020202020204" pitchFamily="34" charset="0"/>
                <a:ea typeface="Calibri" panose="020F0502020204030204" pitchFamily="34" charset="0"/>
              </a:rPr>
              <a:t> sing</a:t>
            </a:r>
            <a:r>
              <a:rPr lang="en-GB" sz="2800" b="1" dirty="0">
                <a:latin typeface="Century Gothic" panose="020B0502020202020204" pitchFamily="34" charset="0"/>
                <a:ea typeface="Calibri" panose="020F0502020204030204" pitchFamily="34" charset="0"/>
              </a:rPr>
              <a:t>e</a:t>
            </a:r>
          </a:p>
        </p:txBody>
      </p:sp>
      <p:sp>
        <p:nvSpPr>
          <p:cNvPr id="11" name="Rectangle 10"/>
          <p:cNvSpPr/>
          <p:nvPr/>
        </p:nvSpPr>
        <p:spPr>
          <a:xfrm>
            <a:off x="465010" y="2464591"/>
            <a:ext cx="1921330" cy="587274"/>
          </a:xfrm>
          <a:prstGeom prst="rec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4">
                    <a:lumMod val="20000"/>
                    <a:lumOff val="80000"/>
                  </a:schemeClr>
                </a:solidFill>
                <a:latin typeface="Century Gothic" panose="020B0502020202020204" pitchFamily="34" charset="0"/>
              </a:rPr>
              <a:t>Infinitive</a:t>
            </a:r>
          </a:p>
        </p:txBody>
      </p:sp>
      <p:sp>
        <p:nvSpPr>
          <p:cNvPr id="12" name="Rectangle 11"/>
          <p:cNvSpPr/>
          <p:nvPr/>
        </p:nvSpPr>
        <p:spPr>
          <a:xfrm>
            <a:off x="4776472" y="2464591"/>
            <a:ext cx="1835759" cy="626518"/>
          </a:xfrm>
          <a:prstGeom prst="rect">
            <a:avLst/>
          </a:prstGeom>
        </p:spPr>
        <p:txBody>
          <a:bodyPr wrap="none">
            <a:spAutoFit/>
          </a:bodyPr>
          <a:lstStyle/>
          <a:p>
            <a:pPr lvl="0">
              <a:lnSpc>
                <a:spcPct val="120000"/>
              </a:lnSpc>
              <a:spcAft>
                <a:spcPts val="800"/>
              </a:spcAft>
            </a:pPr>
            <a:r>
              <a:rPr lang="en-GB" sz="3200" dirty="0">
                <a:latin typeface="Century Gothic" panose="020B0502020202020204" pitchFamily="34" charset="0"/>
                <a:ea typeface="Calibri" panose="020F0502020204030204" pitchFamily="34" charset="0"/>
              </a:rPr>
              <a:t>= to sing</a:t>
            </a:r>
          </a:p>
        </p:txBody>
      </p:sp>
      <p:sp>
        <p:nvSpPr>
          <p:cNvPr id="13" name="Rectangle 12"/>
          <p:cNvSpPr/>
          <p:nvPr/>
        </p:nvSpPr>
        <p:spPr>
          <a:xfrm>
            <a:off x="107101" y="4876369"/>
            <a:ext cx="6096000" cy="456792"/>
          </a:xfrm>
          <a:prstGeom prst="rect">
            <a:avLst/>
          </a:prstGeom>
        </p:spPr>
        <p:txBody>
          <a:bodyPr>
            <a:spAutoFit/>
          </a:bodyPr>
          <a:lstStyle/>
          <a:p>
            <a:pPr lvl="0">
              <a:lnSpc>
                <a:spcPct val="107000"/>
              </a:lnSpc>
              <a:spcAft>
                <a:spcPts val="800"/>
              </a:spcAft>
            </a:pPr>
            <a:r>
              <a:rPr lang="en-GB" sz="2400" dirty="0">
                <a:latin typeface="Century Gothic" panose="020B0502020202020204" pitchFamily="34" charset="0"/>
                <a:ea typeface="Calibri" panose="020F0502020204030204" pitchFamily="34" charset="0"/>
              </a:rPr>
              <a:t>So, for </a:t>
            </a:r>
            <a:r>
              <a:rPr lang="en-GB" sz="2400" b="1" u="sng" dirty="0">
                <a:latin typeface="Century Gothic" panose="020B0502020202020204" pitchFamily="34" charset="0"/>
                <a:ea typeface="Calibri" panose="020F0502020204030204" pitchFamily="34" charset="0"/>
              </a:rPr>
              <a:t>weak</a:t>
            </a:r>
            <a:r>
              <a:rPr lang="en-GB" sz="2400" dirty="0">
                <a:latin typeface="Century Gothic" panose="020B0502020202020204" pitchFamily="34" charset="0"/>
                <a:ea typeface="Calibri" panose="020F0502020204030204" pitchFamily="34" charset="0"/>
              </a:rPr>
              <a:t> German verbs:</a:t>
            </a:r>
          </a:p>
        </p:txBody>
      </p:sp>
      <p:sp>
        <p:nvSpPr>
          <p:cNvPr id="14" name="Rectangle 13"/>
          <p:cNvSpPr/>
          <p:nvPr/>
        </p:nvSpPr>
        <p:spPr>
          <a:xfrm>
            <a:off x="465010" y="3271737"/>
            <a:ext cx="1921330" cy="587274"/>
          </a:xfrm>
          <a:prstGeom prst="rec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4">
                    <a:lumMod val="20000"/>
                    <a:lumOff val="80000"/>
                  </a:schemeClr>
                </a:solidFill>
                <a:latin typeface="Century Gothic" panose="020B0502020202020204" pitchFamily="34" charset="0"/>
              </a:rPr>
              <a:t>s/he</a:t>
            </a:r>
          </a:p>
        </p:txBody>
      </p:sp>
      <p:sp>
        <p:nvSpPr>
          <p:cNvPr id="15" name="Rectangle 14"/>
          <p:cNvSpPr/>
          <p:nvPr/>
        </p:nvSpPr>
        <p:spPr>
          <a:xfrm>
            <a:off x="2504534" y="3321621"/>
            <a:ext cx="2279791" cy="517514"/>
          </a:xfrm>
          <a:prstGeom prst="rect">
            <a:avLst/>
          </a:prstGeom>
        </p:spPr>
        <p:txBody>
          <a:bodyPr wrap="none">
            <a:spAutoFit/>
          </a:bodyPr>
          <a:lstStyle/>
          <a:p>
            <a:pPr lvl="0">
              <a:lnSpc>
                <a:spcPct val="107000"/>
              </a:lnSpc>
              <a:spcAft>
                <a:spcPts val="800"/>
              </a:spcAft>
            </a:pPr>
            <a:r>
              <a:rPr lang="en-GB" sz="2800" b="1" dirty="0">
                <a:latin typeface="Century Gothic" panose="020B0502020202020204" pitchFamily="34" charset="0"/>
                <a:ea typeface="Calibri" panose="020F0502020204030204" pitchFamily="34" charset="0"/>
              </a:rPr>
              <a:t>Sie / </a:t>
            </a:r>
            <a:r>
              <a:rPr lang="en-GB" sz="2800" b="1" dirty="0" err="1">
                <a:latin typeface="Century Gothic" panose="020B0502020202020204" pitchFamily="34" charset="0"/>
                <a:ea typeface="Calibri" panose="020F0502020204030204" pitchFamily="34" charset="0"/>
              </a:rPr>
              <a:t>er</a:t>
            </a:r>
            <a:r>
              <a:rPr lang="en-GB" sz="2800" b="1" dirty="0">
                <a:latin typeface="Century Gothic" panose="020B0502020202020204" pitchFamily="34" charset="0"/>
                <a:ea typeface="Calibri" panose="020F0502020204030204" pitchFamily="34" charset="0"/>
              </a:rPr>
              <a:t> </a:t>
            </a:r>
            <a:r>
              <a:rPr lang="en-GB" sz="2800" dirty="0" err="1">
                <a:latin typeface="Century Gothic" panose="020B0502020202020204" pitchFamily="34" charset="0"/>
                <a:ea typeface="Calibri" panose="020F0502020204030204" pitchFamily="34" charset="0"/>
              </a:rPr>
              <a:t>sing</a:t>
            </a:r>
            <a:r>
              <a:rPr lang="en-GB" sz="2800" b="1" dirty="0" err="1">
                <a:latin typeface="Century Gothic" panose="020B0502020202020204" pitchFamily="34" charset="0"/>
                <a:ea typeface="Calibri" panose="020F0502020204030204" pitchFamily="34" charset="0"/>
              </a:rPr>
              <a:t>t</a:t>
            </a:r>
            <a:endParaRPr lang="en-GB" sz="2800" b="1" dirty="0">
              <a:latin typeface="Century Gothic" panose="020B0502020202020204" pitchFamily="34" charset="0"/>
              <a:ea typeface="Calibri" panose="020F0502020204030204" pitchFamily="34" charset="0"/>
            </a:endParaRPr>
          </a:p>
        </p:txBody>
      </p:sp>
      <p:sp>
        <p:nvSpPr>
          <p:cNvPr id="16" name="Rectangle 15"/>
          <p:cNvSpPr/>
          <p:nvPr/>
        </p:nvSpPr>
        <p:spPr>
          <a:xfrm>
            <a:off x="4794407" y="3244377"/>
            <a:ext cx="2209259" cy="591829"/>
          </a:xfrm>
          <a:prstGeom prst="rect">
            <a:avLst/>
          </a:prstGeom>
        </p:spPr>
        <p:txBody>
          <a:bodyPr wrap="none">
            <a:spAutoFit/>
          </a:bodyPr>
          <a:lstStyle/>
          <a:p>
            <a:pPr lvl="0">
              <a:lnSpc>
                <a:spcPct val="130000"/>
              </a:lnSpc>
            </a:pPr>
            <a:r>
              <a:rPr lang="en-GB" sz="2800" kern="0" dirty="0">
                <a:latin typeface="Century Gothic" panose="020B0502020202020204" pitchFamily="34" charset="0"/>
                <a:cs typeface="Arial"/>
                <a:sym typeface="Wingdings" panose="05000000000000000000" pitchFamily="2" charset="2"/>
              </a:rPr>
              <a:t>=</a:t>
            </a:r>
            <a:r>
              <a:rPr lang="en-GB" sz="2800" dirty="0">
                <a:latin typeface="Century Gothic" panose="020B0502020202020204" pitchFamily="34" charset="0"/>
              </a:rPr>
              <a:t> </a:t>
            </a:r>
            <a:r>
              <a:rPr lang="en-GB" sz="2800" b="1" dirty="0">
                <a:latin typeface="Century Gothic" panose="020B0502020202020204" pitchFamily="34" charset="0"/>
              </a:rPr>
              <a:t>S/he</a:t>
            </a:r>
            <a:r>
              <a:rPr lang="en-GB" sz="2800" dirty="0">
                <a:latin typeface="Century Gothic" panose="020B0502020202020204" pitchFamily="34" charset="0"/>
              </a:rPr>
              <a:t> sings</a:t>
            </a:r>
          </a:p>
        </p:txBody>
      </p:sp>
      <p:sp>
        <p:nvSpPr>
          <p:cNvPr id="17" name="Rectangle 16"/>
          <p:cNvSpPr/>
          <p:nvPr/>
        </p:nvSpPr>
        <p:spPr>
          <a:xfrm>
            <a:off x="465010" y="4099647"/>
            <a:ext cx="1921330" cy="587274"/>
          </a:xfrm>
          <a:prstGeom prst="rec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4">
                    <a:lumMod val="20000"/>
                    <a:lumOff val="80000"/>
                  </a:schemeClr>
                </a:solidFill>
                <a:latin typeface="Century Gothic" panose="020B0502020202020204" pitchFamily="34" charset="0"/>
              </a:rPr>
              <a:t>I</a:t>
            </a:r>
          </a:p>
        </p:txBody>
      </p:sp>
      <p:pic>
        <p:nvPicPr>
          <p:cNvPr id="18" name="Picture 17"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4" t="6666" r="46876" b="4444"/>
          <a:stretch/>
        </p:blipFill>
        <p:spPr>
          <a:xfrm>
            <a:off x="7114199" y="1836080"/>
            <a:ext cx="1723414" cy="1723414"/>
          </a:xfrm>
          <a:prstGeom prst="rect">
            <a:avLst/>
          </a:prstGeom>
        </p:spPr>
      </p:pic>
      <p:sp>
        <p:nvSpPr>
          <p:cNvPr id="19" name="Rounded Rectangular Callout 18"/>
          <p:cNvSpPr/>
          <p:nvPr/>
        </p:nvSpPr>
        <p:spPr>
          <a:xfrm>
            <a:off x="9266815" y="1879522"/>
            <a:ext cx="2547814" cy="1757411"/>
          </a:xfrm>
          <a:prstGeom prst="wedgeRoundRectCallout">
            <a:avLst>
              <a:gd name="adj1" fmla="val -65485"/>
              <a:gd name="adj2" fmla="val -22581"/>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4">
                    <a:lumMod val="20000"/>
                    <a:lumOff val="80000"/>
                  </a:schemeClr>
                </a:solidFill>
                <a:latin typeface="Century Gothic" panose="020B0502020202020204" pitchFamily="34" charset="0"/>
              </a:rPr>
              <a:t>Remember: the infinitive is the dictionary form. It tells you ‘what’ but not ‘who’.</a:t>
            </a:r>
          </a:p>
        </p:txBody>
      </p:sp>
      <p:sp>
        <p:nvSpPr>
          <p:cNvPr id="20" name="Rounded Rectangular Callout 19"/>
          <p:cNvSpPr/>
          <p:nvPr/>
        </p:nvSpPr>
        <p:spPr>
          <a:xfrm>
            <a:off x="6207493" y="3982140"/>
            <a:ext cx="2547814" cy="1465159"/>
          </a:xfrm>
          <a:prstGeom prst="wedgeRoundRectCallout">
            <a:avLst>
              <a:gd name="adj1" fmla="val -100804"/>
              <a:gd name="adj2" fmla="val 25321"/>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4">
                    <a:lumMod val="20000"/>
                    <a:lumOff val="80000"/>
                  </a:schemeClr>
                </a:solidFill>
                <a:latin typeface="Century Gothic" panose="020B0502020202020204" pitchFamily="34" charset="0"/>
              </a:rPr>
              <a:t>‘Weak’ is another word for ‘regular’. </a:t>
            </a:r>
          </a:p>
        </p:txBody>
      </p:sp>
      <p:sp>
        <p:nvSpPr>
          <p:cNvPr id="21" name="Rectangle 20"/>
          <p:cNvSpPr/>
          <p:nvPr/>
        </p:nvSpPr>
        <p:spPr>
          <a:xfrm>
            <a:off x="99893" y="5866204"/>
            <a:ext cx="6096000" cy="456792"/>
          </a:xfrm>
          <a:prstGeom prst="rect">
            <a:avLst/>
          </a:prstGeom>
        </p:spPr>
        <p:txBody>
          <a:bodyPr>
            <a:spAutoFit/>
          </a:bodyPr>
          <a:lstStyle/>
          <a:p>
            <a:pPr lvl="0">
              <a:lnSpc>
                <a:spcPct val="107000"/>
              </a:lnSpc>
              <a:spcAft>
                <a:spcPts val="800"/>
              </a:spcAft>
            </a:pPr>
            <a:r>
              <a:rPr lang="en-GB" sz="2400" dirty="0">
                <a:latin typeface="Century Gothic" panose="020B0502020202020204" pitchFamily="34" charset="0"/>
                <a:ea typeface="Calibri" panose="020F0502020204030204" pitchFamily="34" charset="0"/>
              </a:rPr>
              <a:t>For ‘I’, remove </a:t>
            </a:r>
            <a:r>
              <a:rPr lang="en-GB" sz="2400" b="1" dirty="0">
                <a:latin typeface="Century Gothic" panose="020B0502020202020204" pitchFamily="34" charset="0"/>
                <a:ea typeface="Calibri" panose="020F0502020204030204" pitchFamily="34" charset="0"/>
              </a:rPr>
              <a:t>–</a:t>
            </a:r>
            <a:r>
              <a:rPr lang="en-GB" sz="2400" b="1" dirty="0" err="1">
                <a:latin typeface="Century Gothic" panose="020B0502020202020204" pitchFamily="34" charset="0"/>
                <a:ea typeface="Calibri" panose="020F0502020204030204" pitchFamily="34" charset="0"/>
              </a:rPr>
              <a:t>en</a:t>
            </a:r>
            <a:r>
              <a:rPr lang="en-GB" sz="2400" b="1" dirty="0">
                <a:latin typeface="Century Gothic" panose="020B0502020202020204" pitchFamily="34" charset="0"/>
                <a:ea typeface="Calibri" panose="020F0502020204030204" pitchFamily="34" charset="0"/>
              </a:rPr>
              <a:t> </a:t>
            </a:r>
            <a:r>
              <a:rPr lang="en-GB" sz="2400" dirty="0">
                <a:latin typeface="Century Gothic" panose="020B0502020202020204" pitchFamily="34" charset="0"/>
                <a:ea typeface="Calibri" panose="020F0502020204030204" pitchFamily="34" charset="0"/>
              </a:rPr>
              <a:t>and add </a:t>
            </a:r>
            <a:r>
              <a:rPr lang="en-GB" sz="2400" b="1" dirty="0">
                <a:latin typeface="Century Gothic" panose="020B0502020202020204" pitchFamily="34" charset="0"/>
                <a:ea typeface="Calibri" panose="020F0502020204030204" pitchFamily="34" charset="0"/>
              </a:rPr>
              <a:t>–e</a:t>
            </a:r>
            <a:r>
              <a:rPr lang="en-GB" sz="2400" dirty="0">
                <a:latin typeface="Century Gothic" panose="020B0502020202020204" pitchFamily="34" charset="0"/>
                <a:ea typeface="Calibri" panose="020F0502020204030204" pitchFamily="34" charset="0"/>
              </a:rPr>
              <a:t>.</a:t>
            </a:r>
          </a:p>
        </p:txBody>
      </p:sp>
      <p:sp>
        <p:nvSpPr>
          <p:cNvPr id="22" name="Rectangle 21"/>
          <p:cNvSpPr/>
          <p:nvPr/>
        </p:nvSpPr>
        <p:spPr>
          <a:xfrm>
            <a:off x="107101" y="5476135"/>
            <a:ext cx="5346335" cy="456792"/>
          </a:xfrm>
          <a:prstGeom prst="rect">
            <a:avLst/>
          </a:prstGeom>
        </p:spPr>
        <p:txBody>
          <a:bodyPr wrap="none">
            <a:spAutoFit/>
          </a:bodyPr>
          <a:lstStyle/>
          <a:p>
            <a:pPr lvl="0">
              <a:lnSpc>
                <a:spcPct val="107000"/>
              </a:lnSpc>
              <a:spcAft>
                <a:spcPts val="800"/>
              </a:spcAft>
            </a:pPr>
            <a:r>
              <a:rPr lang="en-GB" sz="2400" dirty="0">
                <a:latin typeface="Century Gothic" panose="020B0502020202020204" pitchFamily="34" charset="0"/>
                <a:ea typeface="Calibri" panose="020F0502020204030204" pitchFamily="34" charset="0"/>
              </a:rPr>
              <a:t>For ‘s/he’, remove </a:t>
            </a:r>
            <a:r>
              <a:rPr lang="en-GB" sz="2400" b="1" dirty="0">
                <a:latin typeface="Century Gothic" panose="020B0502020202020204" pitchFamily="34" charset="0"/>
                <a:ea typeface="Calibri" panose="020F0502020204030204" pitchFamily="34" charset="0"/>
              </a:rPr>
              <a:t>–</a:t>
            </a:r>
            <a:r>
              <a:rPr lang="en-GB" sz="2400" b="1" dirty="0" err="1">
                <a:latin typeface="Century Gothic" panose="020B0502020202020204" pitchFamily="34" charset="0"/>
                <a:ea typeface="Calibri" panose="020F0502020204030204" pitchFamily="34" charset="0"/>
              </a:rPr>
              <a:t>en</a:t>
            </a:r>
            <a:r>
              <a:rPr lang="en-GB" sz="2400" b="1" dirty="0">
                <a:latin typeface="Century Gothic" panose="020B0502020202020204" pitchFamily="34" charset="0"/>
                <a:ea typeface="Calibri" panose="020F0502020204030204" pitchFamily="34" charset="0"/>
              </a:rPr>
              <a:t> </a:t>
            </a:r>
            <a:r>
              <a:rPr lang="en-GB" sz="2400" dirty="0">
                <a:latin typeface="Century Gothic" panose="020B0502020202020204" pitchFamily="34" charset="0"/>
                <a:ea typeface="Calibri" panose="020F0502020204030204" pitchFamily="34" charset="0"/>
              </a:rPr>
              <a:t>and add </a:t>
            </a:r>
            <a:r>
              <a:rPr lang="en-GB" sz="2400" b="1" dirty="0">
                <a:latin typeface="Century Gothic" panose="020B0502020202020204" pitchFamily="34" charset="0"/>
                <a:ea typeface="Calibri" panose="020F0502020204030204" pitchFamily="34" charset="0"/>
              </a:rPr>
              <a:t>–t</a:t>
            </a:r>
            <a:r>
              <a:rPr lang="en-GB" sz="2400" dirty="0">
                <a:latin typeface="Century Gothic" panose="020B0502020202020204" pitchFamily="34" charset="0"/>
                <a:ea typeface="Calibri" panose="020F0502020204030204" pitchFamily="34" charset="0"/>
              </a:rPr>
              <a:t>.</a:t>
            </a:r>
          </a:p>
        </p:txBody>
      </p:sp>
      <p:sp>
        <p:nvSpPr>
          <p:cNvPr id="23" name="Rectangle 22"/>
          <p:cNvSpPr/>
          <p:nvPr/>
        </p:nvSpPr>
        <p:spPr>
          <a:xfrm>
            <a:off x="5301376" y="5850666"/>
            <a:ext cx="1495922" cy="494559"/>
          </a:xfrm>
          <a:prstGeom prst="rect">
            <a:avLst/>
          </a:prstGeom>
        </p:spPr>
        <p:txBody>
          <a:bodyPr wrap="none">
            <a:spAutoFit/>
          </a:bodyPr>
          <a:lstStyle/>
          <a:p>
            <a:pPr algn="ctr">
              <a:lnSpc>
                <a:spcPct val="120000"/>
              </a:lnSpc>
              <a:spcAft>
                <a:spcPts val="800"/>
              </a:spcAft>
            </a:pPr>
            <a:r>
              <a:rPr lang="en-GB" sz="2400" dirty="0" err="1">
                <a:latin typeface="Century Gothic" panose="020B0502020202020204" pitchFamily="34" charset="0"/>
                <a:ea typeface="Calibri" panose="020F0502020204030204" pitchFamily="34" charset="0"/>
              </a:rPr>
              <a:t>sagen</a:t>
            </a:r>
            <a:r>
              <a:rPr lang="en-GB" sz="2400" dirty="0">
                <a:latin typeface="Century Gothic" panose="020B0502020202020204" pitchFamily="34" charset="0"/>
                <a:ea typeface="Calibri" panose="020F0502020204030204" pitchFamily="34" charset="0"/>
              </a:rPr>
              <a:t> </a:t>
            </a:r>
            <a:r>
              <a:rPr lang="en-GB" sz="2400" dirty="0">
                <a:latin typeface="Century Gothic" panose="020B0502020202020204" pitchFamily="34" charset="0"/>
                <a:ea typeface="Calibri" panose="020F0502020204030204" pitchFamily="34" charset="0"/>
                <a:sym typeface="Wingdings" panose="05000000000000000000" pitchFamily="2" charset="2"/>
              </a:rPr>
              <a:t></a:t>
            </a:r>
            <a:endParaRPr lang="en-GB" sz="2400" dirty="0">
              <a:latin typeface="Century Gothic" panose="020B0502020202020204" pitchFamily="34" charset="0"/>
              <a:ea typeface="Calibri" panose="020F0502020204030204" pitchFamily="34" charset="0"/>
            </a:endParaRPr>
          </a:p>
        </p:txBody>
      </p:sp>
      <p:sp>
        <p:nvSpPr>
          <p:cNvPr id="24" name="Rectangle 23"/>
          <p:cNvSpPr/>
          <p:nvPr/>
        </p:nvSpPr>
        <p:spPr>
          <a:xfrm>
            <a:off x="6750147" y="5831708"/>
            <a:ext cx="1210588" cy="494559"/>
          </a:xfrm>
          <a:prstGeom prst="rect">
            <a:avLst/>
          </a:prstGeom>
        </p:spPr>
        <p:txBody>
          <a:bodyPr wrap="none">
            <a:spAutoFit/>
          </a:bodyPr>
          <a:lstStyle/>
          <a:p>
            <a:pPr algn="ctr">
              <a:lnSpc>
                <a:spcPct val="120000"/>
              </a:lnSpc>
              <a:spcAft>
                <a:spcPts val="800"/>
              </a:spcAft>
            </a:pPr>
            <a:r>
              <a:rPr lang="en-GB" sz="2400" dirty="0">
                <a:latin typeface="Century Gothic" panose="020B0502020202020204" pitchFamily="34" charset="0"/>
                <a:ea typeface="Calibri" panose="020F0502020204030204" pitchFamily="34" charset="0"/>
              </a:rPr>
              <a:t>sag- </a:t>
            </a:r>
            <a:r>
              <a:rPr lang="en-GB" sz="2400" dirty="0">
                <a:latin typeface="Century Gothic" panose="020B0502020202020204" pitchFamily="34" charset="0"/>
                <a:ea typeface="Calibri" panose="020F0502020204030204" pitchFamily="34" charset="0"/>
                <a:sym typeface="Wingdings" panose="05000000000000000000" pitchFamily="2" charset="2"/>
              </a:rPr>
              <a:t></a:t>
            </a:r>
            <a:endParaRPr lang="en-GB" sz="2400" dirty="0">
              <a:latin typeface="Century Gothic" panose="020B0502020202020204" pitchFamily="34" charset="0"/>
              <a:ea typeface="Calibri" panose="020F0502020204030204" pitchFamily="34" charset="0"/>
            </a:endParaRPr>
          </a:p>
        </p:txBody>
      </p:sp>
      <p:sp>
        <p:nvSpPr>
          <p:cNvPr id="25" name="Rectangle 24"/>
          <p:cNvSpPr/>
          <p:nvPr/>
        </p:nvSpPr>
        <p:spPr>
          <a:xfrm>
            <a:off x="7960736" y="5816158"/>
            <a:ext cx="1840567" cy="494559"/>
          </a:xfrm>
          <a:prstGeom prst="rect">
            <a:avLst/>
          </a:prstGeom>
        </p:spPr>
        <p:txBody>
          <a:bodyPr wrap="none">
            <a:spAutoFit/>
          </a:bodyPr>
          <a:lstStyle/>
          <a:p>
            <a:pPr algn="ctr">
              <a:lnSpc>
                <a:spcPct val="120000"/>
              </a:lnSpc>
              <a:spcAft>
                <a:spcPts val="800"/>
              </a:spcAft>
            </a:pPr>
            <a:r>
              <a:rPr lang="en-GB" sz="2400" dirty="0" err="1">
                <a:latin typeface="Century Gothic" panose="020B0502020202020204" pitchFamily="34" charset="0"/>
                <a:ea typeface="Calibri" panose="020F0502020204030204" pitchFamily="34" charset="0"/>
                <a:sym typeface="Wingdings" panose="05000000000000000000" pitchFamily="2" charset="2"/>
              </a:rPr>
              <a:t>ich</a:t>
            </a:r>
            <a:r>
              <a:rPr lang="en-GB" sz="2400" dirty="0">
                <a:latin typeface="Century Gothic" panose="020B0502020202020204" pitchFamily="34" charset="0"/>
                <a:ea typeface="Calibri" panose="020F0502020204030204" pitchFamily="34" charset="0"/>
                <a:sym typeface="Wingdings" panose="05000000000000000000" pitchFamily="2" charset="2"/>
              </a:rPr>
              <a:t> </a:t>
            </a:r>
            <a:r>
              <a:rPr lang="en-GB" sz="2400" dirty="0">
                <a:latin typeface="Century Gothic" panose="020B0502020202020204" pitchFamily="34" charset="0"/>
                <a:ea typeface="Calibri" panose="020F0502020204030204" pitchFamily="34" charset="0"/>
              </a:rPr>
              <a:t>sage </a:t>
            </a:r>
            <a:r>
              <a:rPr lang="en-GB" sz="2400" dirty="0">
                <a:latin typeface="Century Gothic" panose="020B0502020202020204" pitchFamily="34" charset="0"/>
                <a:ea typeface="Calibri" panose="020F0502020204030204" pitchFamily="34" charset="0"/>
                <a:sym typeface="Wingdings" panose="05000000000000000000" pitchFamily="2" charset="2"/>
              </a:rPr>
              <a:t></a:t>
            </a:r>
            <a:endParaRPr lang="en-GB" sz="2400" dirty="0">
              <a:latin typeface="Century Gothic" panose="020B0502020202020204" pitchFamily="34" charset="0"/>
              <a:ea typeface="Calibri" panose="020F0502020204030204" pitchFamily="34" charset="0"/>
            </a:endParaRPr>
          </a:p>
        </p:txBody>
      </p:sp>
      <p:sp>
        <p:nvSpPr>
          <p:cNvPr id="26" name="Rectangle 25"/>
          <p:cNvSpPr/>
          <p:nvPr/>
        </p:nvSpPr>
        <p:spPr>
          <a:xfrm>
            <a:off x="10057041" y="5787465"/>
            <a:ext cx="833883" cy="493020"/>
          </a:xfrm>
          <a:prstGeom prst="rect">
            <a:avLst/>
          </a:prstGeom>
        </p:spPr>
        <p:txBody>
          <a:bodyPr wrap="none">
            <a:spAutoFit/>
          </a:bodyPr>
          <a:lstStyle/>
          <a:p>
            <a:pPr algn="ctr">
              <a:lnSpc>
                <a:spcPct val="120000"/>
              </a:lnSpc>
              <a:spcAft>
                <a:spcPts val="800"/>
              </a:spcAft>
            </a:pPr>
            <a:r>
              <a:rPr lang="en-GB" sz="2400" dirty="0">
                <a:latin typeface="Century Gothic" panose="020B0502020202020204" pitchFamily="34" charset="0"/>
                <a:ea typeface="Calibri" panose="020F0502020204030204" pitchFamily="34" charset="0"/>
                <a:sym typeface="Wingdings" panose="05000000000000000000" pitchFamily="2" charset="2"/>
              </a:rPr>
              <a:t>I say</a:t>
            </a:r>
            <a:endParaRPr lang="en-GB" sz="2400" dirty="0">
              <a:latin typeface="Century Gothic" panose="020B0502020202020204" pitchFamily="34" charset="0"/>
              <a:ea typeface="Calibri" panose="020F0502020204030204" pitchFamily="34" charset="0"/>
            </a:endParaRPr>
          </a:p>
        </p:txBody>
      </p:sp>
      <p:sp>
        <p:nvSpPr>
          <p:cNvPr id="27" name="Rectangle 26"/>
          <p:cNvSpPr/>
          <p:nvPr/>
        </p:nvSpPr>
        <p:spPr>
          <a:xfrm>
            <a:off x="5304380" y="5416440"/>
            <a:ext cx="1585690" cy="494559"/>
          </a:xfrm>
          <a:prstGeom prst="rect">
            <a:avLst/>
          </a:prstGeom>
        </p:spPr>
        <p:txBody>
          <a:bodyPr wrap="none">
            <a:spAutoFit/>
          </a:bodyPr>
          <a:lstStyle/>
          <a:p>
            <a:pPr algn="ctr">
              <a:lnSpc>
                <a:spcPct val="120000"/>
              </a:lnSpc>
              <a:spcAft>
                <a:spcPts val="800"/>
              </a:spcAft>
            </a:pPr>
            <a:r>
              <a:rPr lang="en-GB" sz="2400" dirty="0" err="1">
                <a:latin typeface="Century Gothic" panose="020B0502020202020204" pitchFamily="34" charset="0"/>
                <a:ea typeface="Calibri" panose="020F0502020204030204" pitchFamily="34" charset="0"/>
              </a:rPr>
              <a:t>lernen</a:t>
            </a:r>
            <a:r>
              <a:rPr lang="en-GB" sz="2400" dirty="0">
                <a:latin typeface="Century Gothic" panose="020B0502020202020204" pitchFamily="34" charset="0"/>
                <a:ea typeface="Calibri" panose="020F0502020204030204" pitchFamily="34" charset="0"/>
              </a:rPr>
              <a:t> </a:t>
            </a:r>
            <a:r>
              <a:rPr lang="en-GB" sz="2400" dirty="0">
                <a:latin typeface="Century Gothic" panose="020B0502020202020204" pitchFamily="34" charset="0"/>
                <a:ea typeface="Calibri" panose="020F0502020204030204" pitchFamily="34" charset="0"/>
                <a:sym typeface="Wingdings" panose="05000000000000000000" pitchFamily="2" charset="2"/>
              </a:rPr>
              <a:t> </a:t>
            </a:r>
            <a:endParaRPr lang="en-GB" sz="2400" dirty="0">
              <a:latin typeface="Century Gothic" panose="020B0502020202020204" pitchFamily="34" charset="0"/>
              <a:ea typeface="Calibri" panose="020F0502020204030204" pitchFamily="34" charset="0"/>
            </a:endParaRPr>
          </a:p>
        </p:txBody>
      </p:sp>
      <p:sp>
        <p:nvSpPr>
          <p:cNvPr id="28" name="Rectangle 27"/>
          <p:cNvSpPr/>
          <p:nvPr/>
        </p:nvSpPr>
        <p:spPr>
          <a:xfrm>
            <a:off x="6758576" y="5432836"/>
            <a:ext cx="1215396" cy="494559"/>
          </a:xfrm>
          <a:prstGeom prst="rect">
            <a:avLst/>
          </a:prstGeom>
        </p:spPr>
        <p:txBody>
          <a:bodyPr wrap="none">
            <a:spAutoFit/>
          </a:bodyPr>
          <a:lstStyle/>
          <a:p>
            <a:pPr algn="ctr">
              <a:lnSpc>
                <a:spcPct val="120000"/>
              </a:lnSpc>
              <a:spcAft>
                <a:spcPts val="800"/>
              </a:spcAft>
            </a:pPr>
            <a:r>
              <a:rPr lang="en-GB" sz="2400" dirty="0" err="1">
                <a:latin typeface="Century Gothic" panose="020B0502020202020204" pitchFamily="34" charset="0"/>
                <a:ea typeface="Calibri" panose="020F0502020204030204" pitchFamily="34" charset="0"/>
              </a:rPr>
              <a:t>lern</a:t>
            </a:r>
            <a:r>
              <a:rPr lang="en-GB" sz="2400" dirty="0">
                <a:latin typeface="Century Gothic" panose="020B0502020202020204" pitchFamily="34" charset="0"/>
                <a:ea typeface="Calibri" panose="020F0502020204030204" pitchFamily="34" charset="0"/>
              </a:rPr>
              <a:t>- </a:t>
            </a:r>
            <a:r>
              <a:rPr lang="en-GB" sz="2400" dirty="0">
                <a:latin typeface="Century Gothic" panose="020B0502020202020204" pitchFamily="34" charset="0"/>
                <a:ea typeface="Calibri" panose="020F0502020204030204" pitchFamily="34" charset="0"/>
                <a:sym typeface="Wingdings" panose="05000000000000000000" pitchFamily="2" charset="2"/>
              </a:rPr>
              <a:t></a:t>
            </a:r>
            <a:endParaRPr lang="en-GB" sz="2400" dirty="0">
              <a:latin typeface="Century Gothic" panose="020B0502020202020204" pitchFamily="34" charset="0"/>
              <a:ea typeface="Calibri" panose="020F0502020204030204" pitchFamily="34" charset="0"/>
            </a:endParaRPr>
          </a:p>
        </p:txBody>
      </p:sp>
      <p:sp>
        <p:nvSpPr>
          <p:cNvPr id="29" name="Rectangle 28"/>
          <p:cNvSpPr/>
          <p:nvPr/>
        </p:nvSpPr>
        <p:spPr>
          <a:xfrm>
            <a:off x="7945566" y="5409864"/>
            <a:ext cx="2111475" cy="494559"/>
          </a:xfrm>
          <a:prstGeom prst="rect">
            <a:avLst/>
          </a:prstGeom>
        </p:spPr>
        <p:txBody>
          <a:bodyPr wrap="none">
            <a:spAutoFit/>
          </a:bodyPr>
          <a:lstStyle/>
          <a:p>
            <a:pPr algn="ctr">
              <a:lnSpc>
                <a:spcPct val="120000"/>
              </a:lnSpc>
              <a:spcAft>
                <a:spcPts val="800"/>
              </a:spcAft>
            </a:pPr>
            <a:r>
              <a:rPr lang="en-GB" sz="2400" dirty="0" err="1">
                <a:latin typeface="Century Gothic" panose="020B0502020202020204" pitchFamily="34" charset="0"/>
                <a:ea typeface="Calibri" panose="020F0502020204030204" pitchFamily="34" charset="0"/>
                <a:sym typeface="Wingdings" panose="05000000000000000000" pitchFamily="2" charset="2"/>
              </a:rPr>
              <a:t>sie</a:t>
            </a:r>
            <a:r>
              <a:rPr lang="en-GB" sz="2400" dirty="0">
                <a:latin typeface="Century Gothic" panose="020B0502020202020204" pitchFamily="34" charset="0"/>
                <a:ea typeface="Calibri" panose="020F0502020204030204" pitchFamily="34" charset="0"/>
                <a:sym typeface="Wingdings" panose="05000000000000000000" pitchFamily="2" charset="2"/>
              </a:rPr>
              <a:t>/</a:t>
            </a:r>
            <a:r>
              <a:rPr lang="en-GB" sz="2400" dirty="0" err="1">
                <a:latin typeface="Century Gothic" panose="020B0502020202020204" pitchFamily="34" charset="0"/>
                <a:ea typeface="Calibri" panose="020F0502020204030204" pitchFamily="34" charset="0"/>
                <a:sym typeface="Wingdings" panose="05000000000000000000" pitchFamily="2" charset="2"/>
              </a:rPr>
              <a:t>er</a:t>
            </a:r>
            <a:r>
              <a:rPr lang="en-GB" sz="2400" dirty="0">
                <a:latin typeface="Century Gothic" panose="020B0502020202020204" pitchFamily="34" charset="0"/>
                <a:ea typeface="Calibri" panose="020F0502020204030204" pitchFamily="34" charset="0"/>
                <a:sym typeface="Wingdings" panose="05000000000000000000" pitchFamily="2" charset="2"/>
              </a:rPr>
              <a:t> </a:t>
            </a:r>
            <a:r>
              <a:rPr lang="en-GB" sz="2400" dirty="0" err="1">
                <a:latin typeface="Century Gothic" panose="020B0502020202020204" pitchFamily="34" charset="0"/>
                <a:ea typeface="Calibri" panose="020F0502020204030204" pitchFamily="34" charset="0"/>
                <a:sym typeface="Wingdings" panose="05000000000000000000" pitchFamily="2" charset="2"/>
              </a:rPr>
              <a:t>lernt</a:t>
            </a:r>
            <a:r>
              <a:rPr lang="en-GB" sz="2400" dirty="0">
                <a:latin typeface="Century Gothic" panose="020B0502020202020204" pitchFamily="34" charset="0"/>
                <a:ea typeface="Calibri" panose="020F0502020204030204" pitchFamily="34" charset="0"/>
                <a:sym typeface="Wingdings" panose="05000000000000000000" pitchFamily="2" charset="2"/>
              </a:rPr>
              <a:t> </a:t>
            </a:r>
            <a:endParaRPr lang="en-GB" sz="2400" dirty="0">
              <a:latin typeface="Century Gothic" panose="020B0502020202020204" pitchFamily="34" charset="0"/>
              <a:ea typeface="Calibri" panose="020F0502020204030204" pitchFamily="34" charset="0"/>
            </a:endParaRPr>
          </a:p>
        </p:txBody>
      </p:sp>
      <p:sp>
        <p:nvSpPr>
          <p:cNvPr id="30" name="Rectangle 29"/>
          <p:cNvSpPr/>
          <p:nvPr/>
        </p:nvSpPr>
        <p:spPr>
          <a:xfrm>
            <a:off x="10046283" y="5406404"/>
            <a:ext cx="1784463" cy="493020"/>
          </a:xfrm>
          <a:prstGeom prst="rect">
            <a:avLst/>
          </a:prstGeom>
        </p:spPr>
        <p:txBody>
          <a:bodyPr wrap="none">
            <a:spAutoFit/>
          </a:bodyPr>
          <a:lstStyle/>
          <a:p>
            <a:pPr algn="ctr">
              <a:lnSpc>
                <a:spcPct val="120000"/>
              </a:lnSpc>
              <a:spcAft>
                <a:spcPts val="800"/>
              </a:spcAft>
            </a:pPr>
            <a:r>
              <a:rPr lang="en-GB" sz="2400" dirty="0">
                <a:latin typeface="Century Gothic" panose="020B0502020202020204" pitchFamily="34" charset="0"/>
                <a:ea typeface="Calibri" panose="020F0502020204030204" pitchFamily="34" charset="0"/>
                <a:sym typeface="Wingdings" panose="05000000000000000000" pitchFamily="2" charset="2"/>
              </a:rPr>
              <a:t>s/he learns</a:t>
            </a:r>
            <a:endParaRPr lang="en-GB" sz="2400" dirty="0">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174350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500"/>
                                        <p:tgtEl>
                                          <p:spTgt spid="2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500"/>
                                        <p:tgtEl>
                                          <p:spTgt spid="3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500"/>
                                        <p:tgtEl>
                                          <p:spTgt spid="2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500"/>
                                        <p:tgtEl>
                                          <p:spTgt spid="2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4"/>
                                        </p:tgtEl>
                                        <p:attrNameLst>
                                          <p:attrName>style.visibility</p:attrName>
                                        </p:attrNameLst>
                                      </p:cBhvr>
                                      <p:to>
                                        <p:strVal val="visible"/>
                                      </p:to>
                                    </p:set>
                                    <p:animEffect transition="in" filter="fade">
                                      <p:cBhvr>
                                        <p:cTn id="112" dur="500"/>
                                        <p:tgtEl>
                                          <p:spTgt spid="2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fade">
                                      <p:cBhvr>
                                        <p:cTn id="117" dur="500"/>
                                        <p:tgtEl>
                                          <p:spTgt spid="2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fade">
                                      <p:cBhvr>
                                        <p:cTn id="1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animBg="1"/>
      <p:bldP spid="12" grpId="0"/>
      <p:bldP spid="13" grpId="0"/>
      <p:bldP spid="14" grpId="0" animBg="1"/>
      <p:bldP spid="15" grpId="0"/>
      <p:bldP spid="16" grpId="0"/>
      <p:bldP spid="17" grpId="0" animBg="1"/>
      <p:bldP spid="19" grpId="0" animBg="1"/>
      <p:bldP spid="20" grpId="0" animBg="1"/>
      <p:bldP spid="20" grpId="1" animBg="1"/>
      <p:bldP spid="21" grpId="0"/>
      <p:bldP spid="22" grpId="0"/>
      <p:bldP spid="23" grpId="0"/>
      <p:bldP spid="24" grpId="0"/>
      <p:bldP spid="25" grpId="0"/>
      <p:bldP spid="26" grpId="0"/>
      <p:bldP spid="27" grpId="0"/>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Wolfgang und Mia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41" name="TextBox 40"/>
          <p:cNvSpPr txBox="1"/>
          <p:nvPr/>
        </p:nvSpPr>
        <p:spPr>
          <a:xfrm>
            <a:off x="45370" y="2160880"/>
            <a:ext cx="6503459" cy="461665"/>
          </a:xfrm>
          <a:prstGeom prst="rect">
            <a:avLst/>
          </a:prstGeom>
          <a:noFill/>
        </p:spPr>
        <p:txBody>
          <a:bodyPr wrap="square" rtlCol="0">
            <a:spAutoFit/>
          </a:bodyPr>
          <a:lstStyle/>
          <a:p>
            <a:r>
              <a:rPr lang="en-GB" sz="2400" dirty="0">
                <a:latin typeface="Century Gothic" panose="020B0502020202020204" pitchFamily="34" charset="0"/>
              </a:rPr>
              <a:t>Wolfgang </a:t>
            </a:r>
            <a:r>
              <a:rPr lang="en-GB" sz="2400" dirty="0" err="1">
                <a:latin typeface="Century Gothic" panose="020B0502020202020204" pitchFamily="34" charset="0"/>
              </a:rPr>
              <a:t>redet</a:t>
            </a:r>
            <a:r>
              <a:rPr lang="en-GB" sz="2400" dirty="0">
                <a:latin typeface="Century Gothic" panose="020B0502020202020204" pitchFamily="34" charset="0"/>
              </a:rPr>
              <a:t>. </a:t>
            </a:r>
            <a:endParaRPr lang="en-GB" sz="2400" dirty="0"/>
          </a:p>
        </p:txBody>
      </p:sp>
      <p:sp>
        <p:nvSpPr>
          <p:cNvPr id="42" name="TextBox 41"/>
          <p:cNvSpPr txBox="1"/>
          <p:nvPr/>
        </p:nvSpPr>
        <p:spPr>
          <a:xfrm>
            <a:off x="54914" y="1108194"/>
            <a:ext cx="7668072" cy="523220"/>
          </a:xfrm>
          <a:prstGeom prst="rect">
            <a:avLst/>
          </a:prstGeom>
          <a:noFill/>
        </p:spPr>
        <p:txBody>
          <a:bodyPr wrap="square" rtlCol="0">
            <a:spAutoFit/>
          </a:bodyPr>
          <a:lstStyle/>
          <a:p>
            <a:r>
              <a:rPr lang="de-DE" sz="2800" b="1" dirty="0">
                <a:latin typeface="Century Gothic" panose="020B0502020202020204" pitchFamily="34" charset="0"/>
              </a:rPr>
              <a:t>Wolfgang und Mia sind Zwillinge</a:t>
            </a:r>
            <a:r>
              <a:rPr lang="en-GB" sz="2800" b="1" dirty="0">
                <a:latin typeface="Century Gothic" panose="020B0502020202020204" pitchFamily="34" charset="0"/>
              </a:rPr>
              <a:t> (twins).</a:t>
            </a:r>
          </a:p>
        </p:txBody>
      </p:sp>
      <p:graphicFrame>
        <p:nvGraphicFramePr>
          <p:cNvPr id="43" name="Table 42"/>
          <p:cNvGraphicFramePr>
            <a:graphicFrameLocks noGrp="1"/>
          </p:cNvGraphicFramePr>
          <p:nvPr>
            <p:extLst>
              <p:ext uri="{D42A27DB-BD31-4B8C-83A1-F6EECF244321}">
                <p14:modId xmlns:p14="http://schemas.microsoft.com/office/powerpoint/2010/main" val="3776171923"/>
              </p:ext>
            </p:extLst>
          </p:nvPr>
        </p:nvGraphicFramePr>
        <p:xfrm>
          <a:off x="6946821" y="1813909"/>
          <a:ext cx="4685211" cy="3230181"/>
        </p:xfrm>
        <a:graphic>
          <a:graphicData uri="http://schemas.openxmlformats.org/drawingml/2006/table">
            <a:tbl>
              <a:tblPr firstRow="1" bandRow="1">
                <a:tableStyleId>{ED083AE6-46FA-4A59-8FB0-9F97EB10719F}</a:tableStyleId>
              </a:tblPr>
              <a:tblGrid>
                <a:gridCol w="513900">
                  <a:extLst>
                    <a:ext uri="{9D8B030D-6E8A-4147-A177-3AD203B41FA5}">
                      <a16:colId xmlns:a16="http://schemas.microsoft.com/office/drawing/2014/main" val="3587697735"/>
                    </a:ext>
                  </a:extLst>
                </a:gridCol>
                <a:gridCol w="4171311">
                  <a:extLst>
                    <a:ext uri="{9D8B030D-6E8A-4147-A177-3AD203B41FA5}">
                      <a16:colId xmlns:a16="http://schemas.microsoft.com/office/drawing/2014/main" val="4273422518"/>
                    </a:ext>
                  </a:extLst>
                </a:gridCol>
              </a:tblGrid>
              <a:tr h="486981">
                <a:tc>
                  <a:txBody>
                    <a:bodyPr/>
                    <a:lstStyle/>
                    <a:p>
                      <a:pPr algn="ctr"/>
                      <a:endParaRPr lang="en-GB" sz="2400" dirty="0">
                        <a:solidFill>
                          <a:srgbClr val="115076"/>
                        </a:solidFill>
                        <a:latin typeface="Century Gothic" panose="020B0502020202020204" pitchFamily="34" charset="0"/>
                      </a:endParaRPr>
                    </a:p>
                  </a:txBody>
                  <a:tcPr/>
                </a:tc>
                <a:tc>
                  <a:txBody>
                    <a:bodyPr/>
                    <a:lstStyle/>
                    <a:p>
                      <a:r>
                        <a:rPr lang="en-GB" sz="2400" dirty="0">
                          <a:solidFill>
                            <a:schemeClr val="tx1"/>
                          </a:solidFill>
                          <a:latin typeface="Century Gothic" panose="020B0502020202020204" pitchFamily="34" charset="0"/>
                        </a:rPr>
                        <a:t>Wolfgang </a:t>
                      </a:r>
                      <a:r>
                        <a:rPr lang="en-GB" sz="2400" dirty="0" err="1">
                          <a:solidFill>
                            <a:schemeClr val="tx1"/>
                          </a:solidFill>
                          <a:latin typeface="Century Gothic" panose="020B0502020202020204" pitchFamily="34" charset="0"/>
                        </a:rPr>
                        <a:t>sagt</a:t>
                      </a:r>
                      <a:r>
                        <a:rPr lang="en-GB" sz="2400" dirty="0">
                          <a:solidFill>
                            <a:schemeClr val="tx1"/>
                          </a:solidFill>
                          <a:latin typeface="Century Gothic" panose="020B0502020202020204" pitchFamily="34" charset="0"/>
                        </a:rPr>
                        <a:t>:</a:t>
                      </a:r>
                    </a:p>
                  </a:txBody>
                  <a:tcPr/>
                </a:tc>
                <a:extLst>
                  <a:ext uri="{0D108BD9-81ED-4DB2-BD59-A6C34878D82A}">
                    <a16:rowId xmlns:a16="http://schemas.microsoft.com/office/drawing/2014/main" val="3097209514"/>
                  </a:ext>
                </a:extLst>
              </a:tr>
              <a:tr h="454516">
                <a:tc>
                  <a:txBody>
                    <a:bodyPr/>
                    <a:lstStyle/>
                    <a:p>
                      <a:pPr algn="ctr"/>
                      <a:r>
                        <a:rPr lang="en-GB" sz="2400" dirty="0">
                          <a:solidFill>
                            <a:srgbClr val="115076"/>
                          </a:solidFill>
                          <a:latin typeface="Century Gothic" panose="020B0502020202020204" pitchFamily="34" charset="0"/>
                        </a:rPr>
                        <a:t>1</a:t>
                      </a:r>
                    </a:p>
                  </a:txBody>
                  <a:tcPr/>
                </a:tc>
                <a:tc>
                  <a:txBody>
                    <a:bodyPr/>
                    <a:lstStyle/>
                    <a:p>
                      <a:endParaRPr lang="en-GB" sz="2400" dirty="0">
                        <a:solidFill>
                          <a:srgbClr val="115076"/>
                        </a:solidFill>
                        <a:latin typeface="Century Gothic" panose="020B0502020202020204" pitchFamily="34" charset="0"/>
                      </a:endParaRPr>
                    </a:p>
                  </a:txBody>
                  <a:tcPr/>
                </a:tc>
                <a:extLst>
                  <a:ext uri="{0D108BD9-81ED-4DB2-BD59-A6C34878D82A}">
                    <a16:rowId xmlns:a16="http://schemas.microsoft.com/office/drawing/2014/main" val="3442370797"/>
                  </a:ext>
                </a:extLst>
              </a:tr>
              <a:tr h="454516">
                <a:tc>
                  <a:txBody>
                    <a:bodyPr/>
                    <a:lstStyle/>
                    <a:p>
                      <a:pPr algn="ctr"/>
                      <a:r>
                        <a:rPr lang="en-GB" sz="2400" dirty="0">
                          <a:solidFill>
                            <a:srgbClr val="115076"/>
                          </a:solidFill>
                          <a:latin typeface="Century Gothic" panose="020B0502020202020204" pitchFamily="34" charset="0"/>
                        </a:rPr>
                        <a:t>2</a:t>
                      </a:r>
                    </a:p>
                  </a:txBody>
                  <a:tcPr/>
                </a:tc>
                <a:tc>
                  <a:txBody>
                    <a:bodyPr/>
                    <a:lstStyle/>
                    <a:p>
                      <a:endParaRPr lang="en-GB" sz="2400" dirty="0">
                        <a:solidFill>
                          <a:srgbClr val="115076"/>
                        </a:solidFill>
                        <a:latin typeface="Century Gothic" panose="020B0502020202020204" pitchFamily="34" charset="0"/>
                      </a:endParaRPr>
                    </a:p>
                  </a:txBody>
                  <a:tcPr/>
                </a:tc>
                <a:extLst>
                  <a:ext uri="{0D108BD9-81ED-4DB2-BD59-A6C34878D82A}">
                    <a16:rowId xmlns:a16="http://schemas.microsoft.com/office/drawing/2014/main" val="1890588510"/>
                  </a:ext>
                </a:extLst>
              </a:tr>
              <a:tr h="454516">
                <a:tc>
                  <a:txBody>
                    <a:bodyPr/>
                    <a:lstStyle/>
                    <a:p>
                      <a:pPr algn="ctr"/>
                      <a:r>
                        <a:rPr lang="en-GB" sz="2400" dirty="0">
                          <a:solidFill>
                            <a:srgbClr val="115076"/>
                          </a:solidFill>
                          <a:latin typeface="Century Gothic" panose="020B0502020202020204" pitchFamily="34" charset="0"/>
                        </a:rPr>
                        <a:t>3</a:t>
                      </a:r>
                    </a:p>
                  </a:txBody>
                  <a:tcPr/>
                </a:tc>
                <a:tc>
                  <a:txBody>
                    <a:bodyPr/>
                    <a:lstStyle/>
                    <a:p>
                      <a:endParaRPr lang="en-GB" sz="2400" dirty="0">
                        <a:solidFill>
                          <a:srgbClr val="115076"/>
                        </a:solidFill>
                        <a:latin typeface="Century Gothic" panose="020B0502020202020204" pitchFamily="34" charset="0"/>
                      </a:endParaRPr>
                    </a:p>
                  </a:txBody>
                  <a:tcPr/>
                </a:tc>
                <a:extLst>
                  <a:ext uri="{0D108BD9-81ED-4DB2-BD59-A6C34878D82A}">
                    <a16:rowId xmlns:a16="http://schemas.microsoft.com/office/drawing/2014/main" val="4098199311"/>
                  </a:ext>
                </a:extLst>
              </a:tr>
              <a:tr h="454516">
                <a:tc>
                  <a:txBody>
                    <a:bodyPr/>
                    <a:lstStyle/>
                    <a:p>
                      <a:pPr algn="ctr"/>
                      <a:r>
                        <a:rPr lang="en-GB" sz="2400" dirty="0">
                          <a:solidFill>
                            <a:srgbClr val="115076"/>
                          </a:solidFill>
                          <a:latin typeface="Century Gothic" panose="020B0502020202020204" pitchFamily="34" charset="0"/>
                        </a:rPr>
                        <a:t>4</a:t>
                      </a:r>
                    </a:p>
                  </a:txBody>
                  <a:tcPr/>
                </a:tc>
                <a:tc>
                  <a:txBody>
                    <a:bodyPr/>
                    <a:lstStyle/>
                    <a:p>
                      <a:endParaRPr lang="en-GB" sz="2400" dirty="0">
                        <a:solidFill>
                          <a:srgbClr val="115076"/>
                        </a:solidFill>
                        <a:latin typeface="Century Gothic" panose="020B0502020202020204" pitchFamily="34" charset="0"/>
                      </a:endParaRPr>
                    </a:p>
                  </a:txBody>
                  <a:tcPr/>
                </a:tc>
                <a:extLst>
                  <a:ext uri="{0D108BD9-81ED-4DB2-BD59-A6C34878D82A}">
                    <a16:rowId xmlns:a16="http://schemas.microsoft.com/office/drawing/2014/main" val="2906487638"/>
                  </a:ext>
                </a:extLst>
              </a:tr>
              <a:tr h="454516">
                <a:tc>
                  <a:txBody>
                    <a:bodyPr/>
                    <a:lstStyle/>
                    <a:p>
                      <a:pPr algn="ctr"/>
                      <a:r>
                        <a:rPr lang="en-GB" sz="2400" dirty="0">
                          <a:solidFill>
                            <a:srgbClr val="115076"/>
                          </a:solidFill>
                          <a:latin typeface="Century Gothic" panose="020B0502020202020204" pitchFamily="34" charset="0"/>
                        </a:rPr>
                        <a:t>5</a:t>
                      </a:r>
                    </a:p>
                  </a:txBody>
                  <a:tcPr/>
                </a:tc>
                <a:tc>
                  <a:txBody>
                    <a:bodyPr/>
                    <a:lstStyle/>
                    <a:p>
                      <a:endParaRPr lang="en-GB" sz="2400" dirty="0">
                        <a:solidFill>
                          <a:srgbClr val="115076"/>
                        </a:solidFill>
                        <a:latin typeface="Century Gothic" panose="020B0502020202020204" pitchFamily="34" charset="0"/>
                      </a:endParaRPr>
                    </a:p>
                  </a:txBody>
                  <a:tcPr/>
                </a:tc>
                <a:extLst>
                  <a:ext uri="{0D108BD9-81ED-4DB2-BD59-A6C34878D82A}">
                    <a16:rowId xmlns:a16="http://schemas.microsoft.com/office/drawing/2014/main" val="2076436072"/>
                  </a:ext>
                </a:extLst>
              </a:tr>
              <a:tr h="454516">
                <a:tc>
                  <a:txBody>
                    <a:bodyPr/>
                    <a:lstStyle/>
                    <a:p>
                      <a:pPr algn="ctr"/>
                      <a:r>
                        <a:rPr lang="en-GB" sz="2400" dirty="0">
                          <a:solidFill>
                            <a:srgbClr val="115076"/>
                          </a:solidFill>
                          <a:latin typeface="Century Gothic" panose="020B0502020202020204" pitchFamily="34" charset="0"/>
                        </a:rPr>
                        <a:t>6</a:t>
                      </a:r>
                    </a:p>
                  </a:txBody>
                  <a:tcPr/>
                </a:tc>
                <a:tc>
                  <a:txBody>
                    <a:bodyPr/>
                    <a:lstStyle/>
                    <a:p>
                      <a:endParaRPr lang="en-GB" sz="2400" dirty="0">
                        <a:solidFill>
                          <a:srgbClr val="115076"/>
                        </a:solidFill>
                        <a:latin typeface="Century Gothic" panose="020B0502020202020204" pitchFamily="34" charset="0"/>
                      </a:endParaRPr>
                    </a:p>
                  </a:txBody>
                  <a:tcPr/>
                </a:tc>
                <a:extLst>
                  <a:ext uri="{0D108BD9-81ED-4DB2-BD59-A6C34878D82A}">
                    <a16:rowId xmlns:a16="http://schemas.microsoft.com/office/drawing/2014/main" val="238271135"/>
                  </a:ext>
                </a:extLst>
              </a:tr>
            </a:tbl>
          </a:graphicData>
        </a:graphic>
      </p:graphicFrame>
      <p:sp>
        <p:nvSpPr>
          <p:cNvPr id="44" name="TextBox 43"/>
          <p:cNvSpPr txBox="1"/>
          <p:nvPr/>
        </p:nvSpPr>
        <p:spPr>
          <a:xfrm>
            <a:off x="7434066" y="2342454"/>
            <a:ext cx="4873639" cy="461665"/>
          </a:xfrm>
          <a:prstGeom prst="rect">
            <a:avLst/>
          </a:prstGeom>
          <a:noFill/>
        </p:spPr>
        <p:txBody>
          <a:bodyPr wrap="square" rtlCol="0">
            <a:spAutoFit/>
          </a:bodyPr>
          <a:lstStyle/>
          <a:p>
            <a:r>
              <a:rPr lang="de-DE" sz="2400" dirty="0">
                <a:latin typeface="Century Gothic" panose="020B0502020202020204" pitchFamily="34" charset="0"/>
              </a:rPr>
              <a:t>schreibe ein Lied.</a:t>
            </a:r>
            <a:endParaRPr lang="de-DE" sz="2400" dirty="0"/>
          </a:p>
        </p:txBody>
      </p:sp>
      <p:sp>
        <p:nvSpPr>
          <p:cNvPr id="45" name="TextBox 44"/>
          <p:cNvSpPr txBox="1"/>
          <p:nvPr/>
        </p:nvSpPr>
        <p:spPr>
          <a:xfrm>
            <a:off x="7469347" y="2746928"/>
            <a:ext cx="4444759" cy="461665"/>
          </a:xfrm>
          <a:prstGeom prst="rect">
            <a:avLst/>
          </a:prstGeom>
          <a:noFill/>
        </p:spPr>
        <p:txBody>
          <a:bodyPr wrap="square" rtlCol="0">
            <a:spAutoFit/>
          </a:bodyPr>
          <a:lstStyle/>
          <a:p>
            <a:r>
              <a:rPr lang="de-DE" sz="2400" dirty="0">
                <a:latin typeface="Century Gothic" panose="020B0502020202020204" pitchFamily="34" charset="0"/>
              </a:rPr>
              <a:t>macht Hausaufgaben.</a:t>
            </a:r>
            <a:endParaRPr lang="de-DE" sz="2400" dirty="0"/>
          </a:p>
        </p:txBody>
      </p:sp>
      <p:sp>
        <p:nvSpPr>
          <p:cNvPr id="46" name="TextBox 45"/>
          <p:cNvSpPr txBox="1"/>
          <p:nvPr/>
        </p:nvSpPr>
        <p:spPr>
          <a:xfrm>
            <a:off x="7446347" y="3228319"/>
            <a:ext cx="3729957" cy="461665"/>
          </a:xfrm>
          <a:prstGeom prst="rect">
            <a:avLst/>
          </a:prstGeom>
          <a:noFill/>
        </p:spPr>
        <p:txBody>
          <a:bodyPr wrap="square" rtlCol="0">
            <a:spAutoFit/>
          </a:bodyPr>
          <a:lstStyle/>
          <a:p>
            <a:r>
              <a:rPr lang="de-DE" sz="2400" dirty="0">
                <a:latin typeface="Century Gothic" panose="020B0502020202020204" pitchFamily="34" charset="0"/>
              </a:rPr>
              <a:t>sitzt mit Freunden.</a:t>
            </a:r>
            <a:endParaRPr lang="de-DE" sz="2400" dirty="0"/>
          </a:p>
        </p:txBody>
      </p:sp>
      <p:sp>
        <p:nvSpPr>
          <p:cNvPr id="47" name="TextBox 46"/>
          <p:cNvSpPr txBox="1"/>
          <p:nvPr/>
        </p:nvSpPr>
        <p:spPr>
          <a:xfrm>
            <a:off x="7469347" y="3675192"/>
            <a:ext cx="4838358" cy="461665"/>
          </a:xfrm>
          <a:prstGeom prst="rect">
            <a:avLst/>
          </a:prstGeom>
          <a:noFill/>
        </p:spPr>
        <p:txBody>
          <a:bodyPr wrap="square" rtlCol="0">
            <a:spAutoFit/>
          </a:bodyPr>
          <a:lstStyle/>
          <a:p>
            <a:r>
              <a:rPr lang="de-DE" sz="2400" dirty="0">
                <a:latin typeface="Century Gothic" panose="020B0502020202020204" pitchFamily="34" charset="0"/>
              </a:rPr>
              <a:t>sagt viel auf Englisch.</a:t>
            </a:r>
          </a:p>
        </p:txBody>
      </p:sp>
      <p:sp>
        <p:nvSpPr>
          <p:cNvPr id="48" name="TextBox 47"/>
          <p:cNvSpPr txBox="1"/>
          <p:nvPr/>
        </p:nvSpPr>
        <p:spPr>
          <a:xfrm>
            <a:off x="7460064" y="4146095"/>
            <a:ext cx="4414300" cy="461665"/>
          </a:xfrm>
          <a:prstGeom prst="rect">
            <a:avLst/>
          </a:prstGeom>
          <a:noFill/>
        </p:spPr>
        <p:txBody>
          <a:bodyPr wrap="square" rtlCol="0">
            <a:spAutoFit/>
          </a:bodyPr>
          <a:lstStyle/>
          <a:p>
            <a:r>
              <a:rPr lang="de-DE" sz="2400" dirty="0">
                <a:latin typeface="Century Gothic" panose="020B0502020202020204" pitchFamily="34" charset="0"/>
              </a:rPr>
              <a:t>lerne Mathe in der Schule.</a:t>
            </a:r>
            <a:endParaRPr lang="de-DE" sz="2400" dirty="0"/>
          </a:p>
        </p:txBody>
      </p:sp>
      <p:sp>
        <p:nvSpPr>
          <p:cNvPr id="49" name="TextBox 48"/>
          <p:cNvSpPr txBox="1"/>
          <p:nvPr/>
        </p:nvSpPr>
        <p:spPr>
          <a:xfrm>
            <a:off x="7460064" y="4589284"/>
            <a:ext cx="2462812" cy="461665"/>
          </a:xfrm>
          <a:prstGeom prst="rect">
            <a:avLst/>
          </a:prstGeom>
          <a:noFill/>
        </p:spPr>
        <p:txBody>
          <a:bodyPr wrap="square" rtlCol="0">
            <a:spAutoFit/>
          </a:bodyPr>
          <a:lstStyle/>
          <a:p>
            <a:r>
              <a:rPr lang="de-DE" sz="2400" dirty="0">
                <a:latin typeface="Century Gothic" panose="020B0502020202020204" pitchFamily="34" charset="0"/>
              </a:rPr>
              <a:t>spiele Gitarre.</a:t>
            </a:r>
          </a:p>
        </p:txBody>
      </p:sp>
      <p:pic>
        <p:nvPicPr>
          <p:cNvPr id="53" name="Picture 52">
            <a:extLst>
              <a:ext uri="{FF2B5EF4-FFF2-40B4-BE49-F238E27FC236}">
                <a16:creationId xmlns:a16="http://schemas.microsoft.com/office/drawing/2014/main" id="{0CF36FA6-52A2-5A49-B929-9F5050187088}"/>
              </a:ext>
            </a:extLst>
          </p:cNvPr>
          <p:cNvPicPr>
            <a:picLocks noChangeAspect="1"/>
          </p:cNvPicPr>
          <p:nvPr/>
        </p:nvPicPr>
        <p:blipFill>
          <a:blip r:embed="rId3"/>
          <a:stretch>
            <a:fillRect/>
          </a:stretch>
        </p:blipFill>
        <p:spPr>
          <a:xfrm>
            <a:off x="2685743" y="2425910"/>
            <a:ext cx="3802457" cy="4099048"/>
          </a:xfrm>
          <a:prstGeom prst="rect">
            <a:avLst/>
          </a:prstGeom>
        </p:spPr>
      </p:pic>
      <p:sp>
        <p:nvSpPr>
          <p:cNvPr id="54" name="Rounded Rectangular Callout 53"/>
          <p:cNvSpPr/>
          <p:nvPr/>
        </p:nvSpPr>
        <p:spPr>
          <a:xfrm>
            <a:off x="887108" y="3269966"/>
            <a:ext cx="1881220" cy="875764"/>
          </a:xfrm>
          <a:prstGeom prst="wedgeRoundRectCallout">
            <a:avLst>
              <a:gd name="adj1" fmla="val 65506"/>
              <a:gd name="adj2" fmla="val 15763"/>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latin typeface="Century Gothic" panose="020B0502020202020204" pitchFamily="34" charset="0"/>
              </a:rPr>
              <a:t>Ich</a:t>
            </a:r>
            <a:r>
              <a:rPr lang="en-GB" sz="2400" b="1" dirty="0">
                <a:solidFill>
                  <a:schemeClr val="tx1"/>
                </a:solidFill>
                <a:latin typeface="Century Gothic" panose="020B0502020202020204" pitchFamily="34" charset="0"/>
              </a:rPr>
              <a:t> …. </a:t>
            </a:r>
            <a:r>
              <a:rPr lang="en-GB" sz="2400" b="1" dirty="0" err="1">
                <a:solidFill>
                  <a:schemeClr val="tx1"/>
                </a:solidFill>
                <a:latin typeface="Century Gothic" panose="020B0502020202020204" pitchFamily="34" charset="0"/>
              </a:rPr>
              <a:t>aber</a:t>
            </a:r>
            <a:r>
              <a:rPr lang="en-GB" sz="2400" b="1"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sie</a:t>
            </a:r>
            <a:r>
              <a:rPr lang="en-GB" sz="2400" b="1" dirty="0">
                <a:solidFill>
                  <a:schemeClr val="tx1"/>
                </a:solidFill>
                <a:latin typeface="Century Gothic" panose="020B0502020202020204" pitchFamily="34" charset="0"/>
              </a:rPr>
              <a:t>…</a:t>
            </a:r>
          </a:p>
        </p:txBody>
      </p:sp>
      <p:sp>
        <p:nvSpPr>
          <p:cNvPr id="55" name="Rectangle 54"/>
          <p:cNvSpPr/>
          <p:nvPr/>
        </p:nvSpPr>
        <p:spPr>
          <a:xfrm>
            <a:off x="54914" y="1661759"/>
            <a:ext cx="4697120" cy="461665"/>
          </a:xfrm>
          <a:prstGeom prst="rect">
            <a:avLst/>
          </a:prstGeom>
        </p:spPr>
        <p:txBody>
          <a:bodyPr wrap="none">
            <a:spAutoFit/>
          </a:bodyPr>
          <a:lstStyle/>
          <a:p>
            <a:r>
              <a:rPr lang="en-GB" sz="2400" dirty="0" err="1">
                <a:latin typeface="Century Gothic" panose="020B0502020202020204" pitchFamily="34" charset="0"/>
              </a:rPr>
              <a:t>Wer</a:t>
            </a:r>
            <a:r>
              <a:rPr lang="en-GB" sz="2400" dirty="0">
                <a:latin typeface="Century Gothic" panose="020B0502020202020204" pitchFamily="34" charset="0"/>
              </a:rPr>
              <a:t> </a:t>
            </a:r>
            <a:r>
              <a:rPr lang="en-GB" sz="2400" dirty="0" err="1">
                <a:latin typeface="Century Gothic" panose="020B0502020202020204" pitchFamily="34" charset="0"/>
              </a:rPr>
              <a:t>macht</a:t>
            </a:r>
            <a:r>
              <a:rPr lang="en-GB" sz="2400" dirty="0">
                <a:latin typeface="Century Gothic" panose="020B0502020202020204" pitchFamily="34" charset="0"/>
              </a:rPr>
              <a:t> was in der </a:t>
            </a:r>
            <a:r>
              <a:rPr lang="en-GB" sz="2400" dirty="0" err="1">
                <a:latin typeface="Century Gothic" panose="020B0502020202020204" pitchFamily="34" charset="0"/>
              </a:rPr>
              <a:t>Schule</a:t>
            </a:r>
            <a:r>
              <a:rPr lang="en-GB" sz="2400" dirty="0">
                <a:latin typeface="Century Gothic" panose="020B0502020202020204" pitchFamily="34" charset="0"/>
              </a:rPr>
              <a:t>?</a:t>
            </a:r>
            <a:endParaRPr lang="en-GB" dirty="0"/>
          </a:p>
        </p:txBody>
      </p:sp>
      <p:sp>
        <p:nvSpPr>
          <p:cNvPr id="57" name="TextBox 56"/>
          <p:cNvSpPr txBox="1"/>
          <p:nvPr/>
        </p:nvSpPr>
        <p:spPr>
          <a:xfrm>
            <a:off x="10730610" y="2280511"/>
            <a:ext cx="1022588" cy="523220"/>
          </a:xfrm>
          <a:prstGeom prst="rect">
            <a:avLst/>
          </a:prstGeom>
          <a:noFill/>
        </p:spPr>
        <p:txBody>
          <a:bodyPr wrap="square" rtlCol="0">
            <a:spAutoFit/>
          </a:bodyPr>
          <a:lstStyle/>
          <a:p>
            <a:pPr algn="ctr"/>
            <a:r>
              <a:rPr lang="en-GB" sz="2800" b="1" dirty="0">
                <a:latin typeface="Century Gothic" panose="020B0502020202020204" pitchFamily="34" charset="0"/>
              </a:rPr>
              <a:t>W</a:t>
            </a:r>
          </a:p>
        </p:txBody>
      </p:sp>
      <p:pic>
        <p:nvPicPr>
          <p:cNvPr id="23" name="Graphic 22" descr="Teacher">
            <a:extLst>
              <a:ext uri="{FF2B5EF4-FFF2-40B4-BE49-F238E27FC236}">
                <a16:creationId xmlns:a16="http://schemas.microsoft.com/office/drawing/2014/main" id="{B79C870B-3F36-4B64-B256-4E6A5234BE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34212" y="155423"/>
            <a:ext cx="914400" cy="914400"/>
          </a:xfrm>
          <a:prstGeom prst="rect">
            <a:avLst/>
          </a:prstGeom>
        </p:spPr>
      </p:pic>
      <p:sp>
        <p:nvSpPr>
          <p:cNvPr id="24" name="Speech Bubble: Rectangle with Corners Rounded 23">
            <a:hlinkClick r:id="" action="ppaction://noaction">
              <a:snd r:embed="rId6" name="T1_W6F_4.1.wav"/>
            </a:hlinkClick>
            <a:extLst>
              <a:ext uri="{FF2B5EF4-FFF2-40B4-BE49-F238E27FC236}">
                <a16:creationId xmlns:a16="http://schemas.microsoft.com/office/drawing/2014/main" id="{A192D220-1F0C-4511-925C-68972D91DF51}"/>
              </a:ext>
            </a:extLst>
          </p:cNvPr>
          <p:cNvSpPr/>
          <p:nvPr/>
        </p:nvSpPr>
        <p:spPr>
          <a:xfrm>
            <a:off x="5148612" y="256988"/>
            <a:ext cx="5716612" cy="518040"/>
          </a:xfrm>
          <a:prstGeom prst="wedgeRoundRectCallout">
            <a:avLst>
              <a:gd name="adj1" fmla="val -53671"/>
              <a:gd name="adj2" fmla="val 737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entury Gothic" panose="020B0502020202020204" pitchFamily="34" charset="0"/>
              </a:rPr>
              <a:t>Wolfgang </a:t>
            </a:r>
            <a:r>
              <a:rPr lang="en-GB" sz="2000" dirty="0" err="1">
                <a:latin typeface="Century Gothic" panose="020B0502020202020204" pitchFamily="34" charset="0"/>
              </a:rPr>
              <a:t>oder</a:t>
            </a:r>
            <a:r>
              <a:rPr lang="en-GB" sz="2000" dirty="0">
                <a:latin typeface="Century Gothic" panose="020B0502020202020204" pitchFamily="34" charset="0"/>
              </a:rPr>
              <a:t> Mia? </a:t>
            </a:r>
            <a:r>
              <a:rPr lang="en-GB" sz="2000" dirty="0" err="1">
                <a:latin typeface="Century Gothic" panose="020B0502020202020204" pitchFamily="34" charset="0"/>
              </a:rPr>
              <a:t>Schreib</a:t>
            </a:r>
            <a:r>
              <a:rPr lang="en-GB" sz="2000" dirty="0">
                <a:latin typeface="Century Gothic" panose="020B0502020202020204" pitchFamily="34" charset="0"/>
              </a:rPr>
              <a:t> </a:t>
            </a:r>
            <a:r>
              <a:rPr lang="en-GB" sz="2000" b="1" dirty="0">
                <a:latin typeface="Century Gothic" panose="020B0502020202020204" pitchFamily="34" charset="0"/>
              </a:rPr>
              <a:t>W</a:t>
            </a:r>
            <a:r>
              <a:rPr lang="en-GB" sz="2000" dirty="0">
                <a:latin typeface="Century Gothic" panose="020B0502020202020204" pitchFamily="34" charset="0"/>
              </a:rPr>
              <a:t> </a:t>
            </a:r>
            <a:r>
              <a:rPr lang="en-GB" sz="2000" dirty="0" err="1">
                <a:latin typeface="Century Gothic" panose="020B0502020202020204" pitchFamily="34" charset="0"/>
              </a:rPr>
              <a:t>oder</a:t>
            </a:r>
            <a:r>
              <a:rPr lang="en-GB" sz="2000" dirty="0">
                <a:latin typeface="Century Gothic" panose="020B0502020202020204" pitchFamily="34" charset="0"/>
              </a:rPr>
              <a:t> </a:t>
            </a:r>
            <a:r>
              <a:rPr lang="en-GB" sz="2000" b="1" dirty="0">
                <a:latin typeface="Century Gothic" panose="020B0502020202020204" pitchFamily="34" charset="0"/>
              </a:rPr>
              <a:t>M</a:t>
            </a:r>
            <a:r>
              <a:rPr lang="en-GB" sz="2000" dirty="0">
                <a:latin typeface="Century Gothic" panose="020B0502020202020204" pitchFamily="34" charset="0"/>
              </a:rPr>
              <a:t>.</a:t>
            </a:r>
            <a:endParaRPr lang="en-GB" sz="2000" dirty="0"/>
          </a:p>
        </p:txBody>
      </p:sp>
    </p:spTree>
    <p:extLst>
      <p:ext uri="{BB962C8B-B14F-4D97-AF65-F5344CB8AC3E}">
        <p14:creationId xmlns:p14="http://schemas.microsoft.com/office/powerpoint/2010/main" val="26940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1">
                                            <p:txEl>
                                              <p:pRg st="0" end="0"/>
                                            </p:txEl>
                                          </p:spTgt>
                                        </p:tgtEl>
                                        <p:attrNameLst>
                                          <p:attrName>style.visibility</p:attrName>
                                        </p:attrNameLst>
                                      </p:cBhvr>
                                      <p:to>
                                        <p:strVal val="visible"/>
                                      </p:to>
                                    </p:set>
                                    <p:animEffect transition="in" filter="fade">
                                      <p:cBhvr>
                                        <p:cTn id="16" dur="500"/>
                                        <p:tgtEl>
                                          <p:spTgt spid="4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500"/>
                                        <p:tgtEl>
                                          <p:spTgt spid="5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allAtOnce"/>
      <p:bldP spid="42" grpId="0"/>
      <p:bldP spid="44" grpId="0"/>
      <p:bldP spid="45" grpId="0"/>
      <p:bldP spid="46" grpId="0"/>
      <p:bldP spid="47" grpId="0"/>
      <p:bldP spid="48" grpId="0"/>
      <p:bldP spid="49" grpId="0"/>
      <p:bldP spid="54" grpId="0" animBg="1"/>
      <p:bldP spid="55" grpId="0"/>
      <p:bldP spid="57" grpId="0"/>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00288" cy="647577"/>
          </a:xfrm>
        </p:spPr>
        <p:txBody>
          <a:bodyPr>
            <a:normAutofit/>
          </a:bodyPr>
          <a:lstStyle/>
          <a:p>
            <a:r>
              <a:rPr lang="en-GB" sz="2800" b="1">
                <a:solidFill>
                  <a:schemeClr val="bg1"/>
                </a:solidFill>
              </a:rPr>
              <a:t>Antworten</a:t>
            </a:r>
            <a:endParaRPr lang="en-GB" sz="2800" b="1" dirty="0">
              <a:solidFill>
                <a:schemeClr val="bg1"/>
              </a:solidFill>
            </a:endParaRPr>
          </a:p>
        </p:txBody>
      </p:sp>
      <p:pic>
        <p:nvPicPr>
          <p:cNvPr id="33" name="Picture 32">
            <a:extLst>
              <a:ext uri="{FF2B5EF4-FFF2-40B4-BE49-F238E27FC236}">
                <a16:creationId xmlns:a16="http://schemas.microsoft.com/office/drawing/2014/main" id="{0CF36FA6-52A2-5A49-B929-9F5050187088}"/>
              </a:ext>
            </a:extLst>
          </p:cNvPr>
          <p:cNvPicPr>
            <a:picLocks noChangeAspect="1"/>
          </p:cNvPicPr>
          <p:nvPr/>
        </p:nvPicPr>
        <p:blipFill>
          <a:blip r:embed="rId3"/>
          <a:stretch>
            <a:fillRect/>
          </a:stretch>
        </p:blipFill>
        <p:spPr>
          <a:xfrm>
            <a:off x="1447584" y="1894133"/>
            <a:ext cx="3802457" cy="4099048"/>
          </a:xfrm>
          <a:prstGeom prst="rect">
            <a:avLst/>
          </a:prstGeom>
        </p:spPr>
      </p:pic>
      <p:sp>
        <p:nvSpPr>
          <p:cNvPr id="34" name="Rectangle 33"/>
          <p:cNvSpPr/>
          <p:nvPr/>
        </p:nvSpPr>
        <p:spPr>
          <a:xfrm>
            <a:off x="1494862" y="1429588"/>
            <a:ext cx="1898277" cy="523220"/>
          </a:xfrm>
          <a:prstGeom prst="rect">
            <a:avLst/>
          </a:prstGeom>
        </p:spPr>
        <p:txBody>
          <a:bodyPr wrap="none">
            <a:spAutoFit/>
          </a:bodyPr>
          <a:lstStyle/>
          <a:p>
            <a:r>
              <a:rPr lang="en-GB" sz="2800" b="1" dirty="0">
                <a:latin typeface="Century Gothic" panose="020B0502020202020204" pitchFamily="34" charset="0"/>
              </a:rPr>
              <a:t>Wolfgang</a:t>
            </a:r>
            <a:endParaRPr lang="en-GB" sz="2800" b="1" dirty="0"/>
          </a:p>
        </p:txBody>
      </p:sp>
      <p:sp>
        <p:nvSpPr>
          <p:cNvPr id="35" name="Rectangle 34"/>
          <p:cNvSpPr/>
          <p:nvPr/>
        </p:nvSpPr>
        <p:spPr>
          <a:xfrm>
            <a:off x="3973240" y="1427716"/>
            <a:ext cx="832279" cy="523220"/>
          </a:xfrm>
          <a:prstGeom prst="rect">
            <a:avLst/>
          </a:prstGeom>
        </p:spPr>
        <p:txBody>
          <a:bodyPr wrap="none">
            <a:spAutoFit/>
          </a:bodyPr>
          <a:lstStyle/>
          <a:p>
            <a:r>
              <a:rPr lang="en-GB" sz="2800" b="1" dirty="0">
                <a:latin typeface="Century Gothic" panose="020B0502020202020204" pitchFamily="34" charset="0"/>
              </a:rPr>
              <a:t>Mia</a:t>
            </a:r>
            <a:endParaRPr lang="en-GB" sz="2800" b="1" dirty="0"/>
          </a:p>
        </p:txBody>
      </p:sp>
      <p:sp>
        <p:nvSpPr>
          <p:cNvPr id="36" name="Rounded Rectangular Callout 35"/>
          <p:cNvSpPr/>
          <p:nvPr/>
        </p:nvSpPr>
        <p:spPr>
          <a:xfrm>
            <a:off x="304429" y="1894133"/>
            <a:ext cx="1593668" cy="1248415"/>
          </a:xfrm>
          <a:prstGeom prst="wedgeRoundRectCallout">
            <a:avLst>
              <a:gd name="adj1" fmla="val 65506"/>
              <a:gd name="adj2" fmla="val 15763"/>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Ich</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aber</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sie</a:t>
            </a:r>
            <a:r>
              <a:rPr lang="en-GB" sz="2000" b="1" dirty="0">
                <a:solidFill>
                  <a:schemeClr val="tx1"/>
                </a:solidFill>
                <a:latin typeface="Century Gothic" panose="020B0502020202020204" pitchFamily="34" charset="0"/>
              </a:rPr>
              <a:t>…</a:t>
            </a:r>
          </a:p>
        </p:txBody>
      </p:sp>
      <p:sp>
        <p:nvSpPr>
          <p:cNvPr id="37" name="Rounded Rectangle 36"/>
          <p:cNvSpPr/>
          <p:nvPr/>
        </p:nvSpPr>
        <p:spPr>
          <a:xfrm>
            <a:off x="10610925" y="78182"/>
            <a:ext cx="1431769" cy="4009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lesen</a:t>
            </a:r>
            <a:endParaRPr lang="en-GB" b="1" dirty="0">
              <a:solidFill>
                <a:schemeClr val="tx1"/>
              </a:solidFill>
              <a:latin typeface="Century Gothic" panose="020B0502020202020204" pitchFamily="34" charset="0"/>
            </a:endParaRPr>
          </a:p>
        </p:txBody>
      </p:sp>
      <p:graphicFrame>
        <p:nvGraphicFramePr>
          <p:cNvPr id="41" name="Table 40">
            <a:extLst>
              <a:ext uri="{FF2B5EF4-FFF2-40B4-BE49-F238E27FC236}">
                <a16:creationId xmlns:a16="http://schemas.microsoft.com/office/drawing/2014/main" id="{E4972928-82D8-4492-ABCF-AD6D7EC725E0}"/>
              </a:ext>
            </a:extLst>
          </p:cNvPr>
          <p:cNvGraphicFramePr>
            <a:graphicFrameLocks noGrp="1"/>
          </p:cNvGraphicFramePr>
          <p:nvPr>
            <p:extLst>
              <p:ext uri="{D42A27DB-BD31-4B8C-83A1-F6EECF244321}">
                <p14:modId xmlns:p14="http://schemas.microsoft.com/office/powerpoint/2010/main" val="2764594498"/>
              </p:ext>
            </p:extLst>
          </p:nvPr>
        </p:nvGraphicFramePr>
        <p:xfrm>
          <a:off x="6232446" y="1813909"/>
          <a:ext cx="5183267" cy="3230181"/>
        </p:xfrm>
        <a:graphic>
          <a:graphicData uri="http://schemas.openxmlformats.org/drawingml/2006/table">
            <a:tbl>
              <a:tblPr firstRow="1" bandRow="1">
                <a:tableStyleId>{ED083AE6-46FA-4A59-8FB0-9F97EB10719F}</a:tableStyleId>
              </a:tblPr>
              <a:tblGrid>
                <a:gridCol w="513900">
                  <a:extLst>
                    <a:ext uri="{9D8B030D-6E8A-4147-A177-3AD203B41FA5}">
                      <a16:colId xmlns:a16="http://schemas.microsoft.com/office/drawing/2014/main" val="3587697735"/>
                    </a:ext>
                  </a:extLst>
                </a:gridCol>
                <a:gridCol w="4669367">
                  <a:extLst>
                    <a:ext uri="{9D8B030D-6E8A-4147-A177-3AD203B41FA5}">
                      <a16:colId xmlns:a16="http://schemas.microsoft.com/office/drawing/2014/main" val="4273422518"/>
                    </a:ext>
                  </a:extLst>
                </a:gridCol>
              </a:tblGrid>
              <a:tr h="486981">
                <a:tc>
                  <a:txBody>
                    <a:bodyPr/>
                    <a:lstStyle/>
                    <a:p>
                      <a:pPr algn="ctr"/>
                      <a:endParaRPr lang="en-GB" sz="2400" dirty="0">
                        <a:solidFill>
                          <a:srgbClr val="115076"/>
                        </a:solidFill>
                        <a:latin typeface="Century Gothic" panose="020B0502020202020204" pitchFamily="34" charset="0"/>
                      </a:endParaRPr>
                    </a:p>
                  </a:txBody>
                  <a:tcPr/>
                </a:tc>
                <a:tc>
                  <a:txBody>
                    <a:bodyPr/>
                    <a:lstStyle/>
                    <a:p>
                      <a:r>
                        <a:rPr lang="en-GB" sz="2400" dirty="0">
                          <a:solidFill>
                            <a:schemeClr val="tx1"/>
                          </a:solidFill>
                          <a:latin typeface="Century Gothic" panose="020B0502020202020204" pitchFamily="34" charset="0"/>
                        </a:rPr>
                        <a:t>Wolfgang </a:t>
                      </a:r>
                      <a:r>
                        <a:rPr lang="en-GB" sz="2400" dirty="0" err="1">
                          <a:solidFill>
                            <a:schemeClr val="tx1"/>
                          </a:solidFill>
                          <a:latin typeface="Century Gothic" panose="020B0502020202020204" pitchFamily="34" charset="0"/>
                        </a:rPr>
                        <a:t>sagt</a:t>
                      </a:r>
                      <a:r>
                        <a:rPr lang="en-GB" sz="2400" dirty="0">
                          <a:solidFill>
                            <a:schemeClr val="tx1"/>
                          </a:solidFill>
                          <a:latin typeface="Century Gothic" panose="020B0502020202020204" pitchFamily="34" charset="0"/>
                        </a:rPr>
                        <a:t>:</a:t>
                      </a:r>
                    </a:p>
                  </a:txBody>
                  <a:tcPr/>
                </a:tc>
                <a:extLst>
                  <a:ext uri="{0D108BD9-81ED-4DB2-BD59-A6C34878D82A}">
                    <a16:rowId xmlns:a16="http://schemas.microsoft.com/office/drawing/2014/main" val="3097209514"/>
                  </a:ext>
                </a:extLst>
              </a:tr>
              <a:tr h="454516">
                <a:tc>
                  <a:txBody>
                    <a:bodyPr/>
                    <a:lstStyle/>
                    <a:p>
                      <a:pPr algn="ctr"/>
                      <a:r>
                        <a:rPr lang="en-GB" sz="2400" dirty="0">
                          <a:solidFill>
                            <a:srgbClr val="115076"/>
                          </a:solidFill>
                          <a:latin typeface="Century Gothic" panose="020B0502020202020204" pitchFamily="34" charset="0"/>
                        </a:rPr>
                        <a:t>1</a:t>
                      </a:r>
                    </a:p>
                  </a:txBody>
                  <a:tcPr/>
                </a:tc>
                <a:tc>
                  <a:txBody>
                    <a:bodyPr/>
                    <a:lstStyle/>
                    <a:p>
                      <a:endParaRPr lang="en-GB" sz="2400" dirty="0">
                        <a:solidFill>
                          <a:srgbClr val="115076"/>
                        </a:solidFill>
                        <a:latin typeface="Century Gothic" panose="020B0502020202020204" pitchFamily="34" charset="0"/>
                      </a:endParaRPr>
                    </a:p>
                  </a:txBody>
                  <a:tcPr/>
                </a:tc>
                <a:extLst>
                  <a:ext uri="{0D108BD9-81ED-4DB2-BD59-A6C34878D82A}">
                    <a16:rowId xmlns:a16="http://schemas.microsoft.com/office/drawing/2014/main" val="3442370797"/>
                  </a:ext>
                </a:extLst>
              </a:tr>
              <a:tr h="454516">
                <a:tc>
                  <a:txBody>
                    <a:bodyPr/>
                    <a:lstStyle/>
                    <a:p>
                      <a:pPr algn="ctr"/>
                      <a:r>
                        <a:rPr lang="en-GB" sz="2400" dirty="0">
                          <a:solidFill>
                            <a:srgbClr val="115076"/>
                          </a:solidFill>
                          <a:latin typeface="Century Gothic" panose="020B0502020202020204" pitchFamily="34" charset="0"/>
                        </a:rPr>
                        <a:t>2</a:t>
                      </a:r>
                    </a:p>
                  </a:txBody>
                  <a:tcPr/>
                </a:tc>
                <a:tc>
                  <a:txBody>
                    <a:bodyPr/>
                    <a:lstStyle/>
                    <a:p>
                      <a:endParaRPr lang="en-GB" sz="2400" dirty="0">
                        <a:solidFill>
                          <a:srgbClr val="115076"/>
                        </a:solidFill>
                        <a:latin typeface="Century Gothic" panose="020B0502020202020204" pitchFamily="34" charset="0"/>
                      </a:endParaRPr>
                    </a:p>
                  </a:txBody>
                  <a:tcPr/>
                </a:tc>
                <a:extLst>
                  <a:ext uri="{0D108BD9-81ED-4DB2-BD59-A6C34878D82A}">
                    <a16:rowId xmlns:a16="http://schemas.microsoft.com/office/drawing/2014/main" val="1890588510"/>
                  </a:ext>
                </a:extLst>
              </a:tr>
              <a:tr h="454516">
                <a:tc>
                  <a:txBody>
                    <a:bodyPr/>
                    <a:lstStyle/>
                    <a:p>
                      <a:pPr algn="ctr"/>
                      <a:r>
                        <a:rPr lang="en-GB" sz="2400" dirty="0">
                          <a:solidFill>
                            <a:srgbClr val="115076"/>
                          </a:solidFill>
                          <a:latin typeface="Century Gothic" panose="020B0502020202020204" pitchFamily="34" charset="0"/>
                        </a:rPr>
                        <a:t>3</a:t>
                      </a:r>
                    </a:p>
                  </a:txBody>
                  <a:tcPr/>
                </a:tc>
                <a:tc>
                  <a:txBody>
                    <a:bodyPr/>
                    <a:lstStyle/>
                    <a:p>
                      <a:endParaRPr lang="en-GB" sz="2400" dirty="0">
                        <a:solidFill>
                          <a:srgbClr val="115076"/>
                        </a:solidFill>
                        <a:latin typeface="Century Gothic" panose="020B0502020202020204" pitchFamily="34" charset="0"/>
                      </a:endParaRPr>
                    </a:p>
                  </a:txBody>
                  <a:tcPr/>
                </a:tc>
                <a:extLst>
                  <a:ext uri="{0D108BD9-81ED-4DB2-BD59-A6C34878D82A}">
                    <a16:rowId xmlns:a16="http://schemas.microsoft.com/office/drawing/2014/main" val="4098199311"/>
                  </a:ext>
                </a:extLst>
              </a:tr>
              <a:tr h="454516">
                <a:tc>
                  <a:txBody>
                    <a:bodyPr/>
                    <a:lstStyle/>
                    <a:p>
                      <a:pPr algn="ctr"/>
                      <a:r>
                        <a:rPr lang="en-GB" sz="2400" dirty="0">
                          <a:solidFill>
                            <a:srgbClr val="115076"/>
                          </a:solidFill>
                          <a:latin typeface="Century Gothic" panose="020B0502020202020204" pitchFamily="34" charset="0"/>
                        </a:rPr>
                        <a:t>4</a:t>
                      </a:r>
                    </a:p>
                  </a:txBody>
                  <a:tcPr/>
                </a:tc>
                <a:tc>
                  <a:txBody>
                    <a:bodyPr/>
                    <a:lstStyle/>
                    <a:p>
                      <a:endParaRPr lang="en-GB" sz="2400" dirty="0">
                        <a:solidFill>
                          <a:srgbClr val="115076"/>
                        </a:solidFill>
                        <a:latin typeface="Century Gothic" panose="020B0502020202020204" pitchFamily="34" charset="0"/>
                      </a:endParaRPr>
                    </a:p>
                  </a:txBody>
                  <a:tcPr/>
                </a:tc>
                <a:extLst>
                  <a:ext uri="{0D108BD9-81ED-4DB2-BD59-A6C34878D82A}">
                    <a16:rowId xmlns:a16="http://schemas.microsoft.com/office/drawing/2014/main" val="2906487638"/>
                  </a:ext>
                </a:extLst>
              </a:tr>
              <a:tr h="454516">
                <a:tc>
                  <a:txBody>
                    <a:bodyPr/>
                    <a:lstStyle/>
                    <a:p>
                      <a:pPr algn="ctr"/>
                      <a:r>
                        <a:rPr lang="en-GB" sz="2400" dirty="0">
                          <a:solidFill>
                            <a:srgbClr val="115076"/>
                          </a:solidFill>
                          <a:latin typeface="Century Gothic" panose="020B0502020202020204" pitchFamily="34" charset="0"/>
                        </a:rPr>
                        <a:t>5</a:t>
                      </a:r>
                    </a:p>
                  </a:txBody>
                  <a:tcPr/>
                </a:tc>
                <a:tc>
                  <a:txBody>
                    <a:bodyPr/>
                    <a:lstStyle/>
                    <a:p>
                      <a:endParaRPr lang="en-GB" sz="2400" dirty="0">
                        <a:solidFill>
                          <a:srgbClr val="115076"/>
                        </a:solidFill>
                        <a:latin typeface="Century Gothic" panose="020B0502020202020204" pitchFamily="34" charset="0"/>
                      </a:endParaRPr>
                    </a:p>
                  </a:txBody>
                  <a:tcPr/>
                </a:tc>
                <a:extLst>
                  <a:ext uri="{0D108BD9-81ED-4DB2-BD59-A6C34878D82A}">
                    <a16:rowId xmlns:a16="http://schemas.microsoft.com/office/drawing/2014/main" val="2076436072"/>
                  </a:ext>
                </a:extLst>
              </a:tr>
              <a:tr h="454516">
                <a:tc>
                  <a:txBody>
                    <a:bodyPr/>
                    <a:lstStyle/>
                    <a:p>
                      <a:pPr algn="ctr"/>
                      <a:r>
                        <a:rPr lang="en-GB" sz="2400" dirty="0">
                          <a:solidFill>
                            <a:srgbClr val="115076"/>
                          </a:solidFill>
                          <a:latin typeface="Century Gothic" panose="020B0502020202020204" pitchFamily="34" charset="0"/>
                        </a:rPr>
                        <a:t>6</a:t>
                      </a:r>
                    </a:p>
                  </a:txBody>
                  <a:tcPr/>
                </a:tc>
                <a:tc>
                  <a:txBody>
                    <a:bodyPr/>
                    <a:lstStyle/>
                    <a:p>
                      <a:endParaRPr lang="en-GB" sz="2400" dirty="0">
                        <a:solidFill>
                          <a:srgbClr val="115076"/>
                        </a:solidFill>
                        <a:latin typeface="Century Gothic" panose="020B0502020202020204" pitchFamily="34" charset="0"/>
                      </a:endParaRPr>
                    </a:p>
                  </a:txBody>
                  <a:tcPr/>
                </a:tc>
                <a:extLst>
                  <a:ext uri="{0D108BD9-81ED-4DB2-BD59-A6C34878D82A}">
                    <a16:rowId xmlns:a16="http://schemas.microsoft.com/office/drawing/2014/main" val="238271135"/>
                  </a:ext>
                </a:extLst>
              </a:tr>
            </a:tbl>
          </a:graphicData>
        </a:graphic>
      </p:graphicFrame>
      <p:sp>
        <p:nvSpPr>
          <p:cNvPr id="42" name="TextBox 41">
            <a:extLst>
              <a:ext uri="{FF2B5EF4-FFF2-40B4-BE49-F238E27FC236}">
                <a16:creationId xmlns:a16="http://schemas.microsoft.com/office/drawing/2014/main" id="{58432D89-2856-4D73-B33E-D4FDFB5920F6}"/>
              </a:ext>
            </a:extLst>
          </p:cNvPr>
          <p:cNvSpPr txBox="1"/>
          <p:nvPr/>
        </p:nvSpPr>
        <p:spPr>
          <a:xfrm>
            <a:off x="10666172" y="2280899"/>
            <a:ext cx="1022588" cy="523220"/>
          </a:xfrm>
          <a:prstGeom prst="rect">
            <a:avLst/>
          </a:prstGeom>
          <a:noFill/>
        </p:spPr>
        <p:txBody>
          <a:bodyPr wrap="square" rtlCol="0">
            <a:spAutoFit/>
          </a:bodyPr>
          <a:lstStyle/>
          <a:p>
            <a:pPr algn="ctr"/>
            <a:r>
              <a:rPr lang="en-GB" sz="2800" b="1" dirty="0">
                <a:latin typeface="Century Gothic" panose="020B0502020202020204" pitchFamily="34" charset="0"/>
              </a:rPr>
              <a:t>W</a:t>
            </a:r>
          </a:p>
        </p:txBody>
      </p:sp>
      <p:sp>
        <p:nvSpPr>
          <p:cNvPr id="43" name="TextBox 42">
            <a:extLst>
              <a:ext uri="{FF2B5EF4-FFF2-40B4-BE49-F238E27FC236}">
                <a16:creationId xmlns:a16="http://schemas.microsoft.com/office/drawing/2014/main" id="{EFD7D32F-9984-40F9-9630-095C44491676}"/>
              </a:ext>
            </a:extLst>
          </p:cNvPr>
          <p:cNvSpPr txBox="1"/>
          <p:nvPr/>
        </p:nvSpPr>
        <p:spPr>
          <a:xfrm>
            <a:off x="6719692" y="2342454"/>
            <a:ext cx="3296544" cy="461665"/>
          </a:xfrm>
          <a:prstGeom prst="rect">
            <a:avLst/>
          </a:prstGeom>
          <a:noFill/>
        </p:spPr>
        <p:txBody>
          <a:bodyPr wrap="square" rtlCol="0">
            <a:spAutoFit/>
          </a:bodyPr>
          <a:lstStyle/>
          <a:p>
            <a:r>
              <a:rPr lang="de-DE" sz="2400" dirty="0">
                <a:latin typeface="Century Gothic" panose="020B0502020202020204" pitchFamily="34" charset="0"/>
              </a:rPr>
              <a:t>schreibe ein Lied.</a:t>
            </a:r>
            <a:endParaRPr lang="de-DE" sz="2400" dirty="0"/>
          </a:p>
        </p:txBody>
      </p:sp>
      <p:sp>
        <p:nvSpPr>
          <p:cNvPr id="44" name="TextBox 43">
            <a:extLst>
              <a:ext uri="{FF2B5EF4-FFF2-40B4-BE49-F238E27FC236}">
                <a16:creationId xmlns:a16="http://schemas.microsoft.com/office/drawing/2014/main" id="{23BDD928-D9AB-407C-B025-B05C07528A29}"/>
              </a:ext>
            </a:extLst>
          </p:cNvPr>
          <p:cNvSpPr txBox="1"/>
          <p:nvPr/>
        </p:nvSpPr>
        <p:spPr>
          <a:xfrm>
            <a:off x="6754972" y="2746928"/>
            <a:ext cx="4444759" cy="461665"/>
          </a:xfrm>
          <a:prstGeom prst="rect">
            <a:avLst/>
          </a:prstGeom>
          <a:noFill/>
        </p:spPr>
        <p:txBody>
          <a:bodyPr wrap="square" rtlCol="0">
            <a:spAutoFit/>
          </a:bodyPr>
          <a:lstStyle/>
          <a:p>
            <a:r>
              <a:rPr lang="de-DE" sz="2400" dirty="0">
                <a:latin typeface="Century Gothic" panose="020B0502020202020204" pitchFamily="34" charset="0"/>
              </a:rPr>
              <a:t>macht Hausaufgaben.</a:t>
            </a:r>
            <a:endParaRPr lang="de-DE" sz="2400" dirty="0"/>
          </a:p>
        </p:txBody>
      </p:sp>
      <p:sp>
        <p:nvSpPr>
          <p:cNvPr id="45" name="TextBox 44">
            <a:extLst>
              <a:ext uri="{FF2B5EF4-FFF2-40B4-BE49-F238E27FC236}">
                <a16:creationId xmlns:a16="http://schemas.microsoft.com/office/drawing/2014/main" id="{7F26918E-0C01-4E89-BEA7-E1ED572FED02}"/>
              </a:ext>
            </a:extLst>
          </p:cNvPr>
          <p:cNvSpPr txBox="1"/>
          <p:nvPr/>
        </p:nvSpPr>
        <p:spPr>
          <a:xfrm>
            <a:off x="6731972" y="3228319"/>
            <a:ext cx="3729957" cy="461665"/>
          </a:xfrm>
          <a:prstGeom prst="rect">
            <a:avLst/>
          </a:prstGeom>
          <a:noFill/>
        </p:spPr>
        <p:txBody>
          <a:bodyPr wrap="square" rtlCol="0">
            <a:spAutoFit/>
          </a:bodyPr>
          <a:lstStyle/>
          <a:p>
            <a:r>
              <a:rPr lang="de-DE" sz="2400" dirty="0">
                <a:latin typeface="Century Gothic" panose="020B0502020202020204" pitchFamily="34" charset="0"/>
              </a:rPr>
              <a:t>sitzt mit Freunden.</a:t>
            </a:r>
            <a:endParaRPr lang="de-DE" sz="2400" dirty="0"/>
          </a:p>
        </p:txBody>
      </p:sp>
      <p:sp>
        <p:nvSpPr>
          <p:cNvPr id="46" name="TextBox 45">
            <a:extLst>
              <a:ext uri="{FF2B5EF4-FFF2-40B4-BE49-F238E27FC236}">
                <a16:creationId xmlns:a16="http://schemas.microsoft.com/office/drawing/2014/main" id="{E1EFBAE6-4EFC-4E6F-BBCC-67BEE40AF07F}"/>
              </a:ext>
            </a:extLst>
          </p:cNvPr>
          <p:cNvSpPr txBox="1"/>
          <p:nvPr/>
        </p:nvSpPr>
        <p:spPr>
          <a:xfrm>
            <a:off x="6754972" y="3675192"/>
            <a:ext cx="4838358" cy="461665"/>
          </a:xfrm>
          <a:prstGeom prst="rect">
            <a:avLst/>
          </a:prstGeom>
          <a:noFill/>
        </p:spPr>
        <p:txBody>
          <a:bodyPr wrap="square" rtlCol="0">
            <a:spAutoFit/>
          </a:bodyPr>
          <a:lstStyle/>
          <a:p>
            <a:r>
              <a:rPr lang="de-DE" sz="2400" dirty="0">
                <a:latin typeface="Century Gothic" panose="020B0502020202020204" pitchFamily="34" charset="0"/>
              </a:rPr>
              <a:t>sagt viel auf Englisch.</a:t>
            </a:r>
          </a:p>
        </p:txBody>
      </p:sp>
      <p:sp>
        <p:nvSpPr>
          <p:cNvPr id="47" name="TextBox 46">
            <a:extLst>
              <a:ext uri="{FF2B5EF4-FFF2-40B4-BE49-F238E27FC236}">
                <a16:creationId xmlns:a16="http://schemas.microsoft.com/office/drawing/2014/main" id="{8B0BA70D-2C8A-4E53-BE2E-57D94E924600}"/>
              </a:ext>
            </a:extLst>
          </p:cNvPr>
          <p:cNvSpPr txBox="1"/>
          <p:nvPr/>
        </p:nvSpPr>
        <p:spPr>
          <a:xfrm>
            <a:off x="6745689" y="4146095"/>
            <a:ext cx="4414300" cy="461665"/>
          </a:xfrm>
          <a:prstGeom prst="rect">
            <a:avLst/>
          </a:prstGeom>
          <a:noFill/>
        </p:spPr>
        <p:txBody>
          <a:bodyPr wrap="square" rtlCol="0">
            <a:spAutoFit/>
          </a:bodyPr>
          <a:lstStyle/>
          <a:p>
            <a:r>
              <a:rPr lang="de-DE" sz="2400" dirty="0">
                <a:latin typeface="Century Gothic" panose="020B0502020202020204" pitchFamily="34" charset="0"/>
              </a:rPr>
              <a:t>lerne Mathe in der Schule.</a:t>
            </a:r>
            <a:endParaRPr lang="de-DE" sz="2400" dirty="0"/>
          </a:p>
        </p:txBody>
      </p:sp>
      <p:sp>
        <p:nvSpPr>
          <p:cNvPr id="48" name="TextBox 47">
            <a:extLst>
              <a:ext uri="{FF2B5EF4-FFF2-40B4-BE49-F238E27FC236}">
                <a16:creationId xmlns:a16="http://schemas.microsoft.com/office/drawing/2014/main" id="{254167CC-4255-4EFA-930B-1F919850D99F}"/>
              </a:ext>
            </a:extLst>
          </p:cNvPr>
          <p:cNvSpPr txBox="1"/>
          <p:nvPr/>
        </p:nvSpPr>
        <p:spPr>
          <a:xfrm>
            <a:off x="6745689" y="4589284"/>
            <a:ext cx="2462812" cy="461665"/>
          </a:xfrm>
          <a:prstGeom prst="rect">
            <a:avLst/>
          </a:prstGeom>
          <a:noFill/>
        </p:spPr>
        <p:txBody>
          <a:bodyPr wrap="square" rtlCol="0">
            <a:spAutoFit/>
          </a:bodyPr>
          <a:lstStyle/>
          <a:p>
            <a:r>
              <a:rPr lang="de-DE" sz="2400" dirty="0">
                <a:latin typeface="Century Gothic" panose="020B0502020202020204" pitchFamily="34" charset="0"/>
              </a:rPr>
              <a:t>spiele Gitarre.</a:t>
            </a:r>
          </a:p>
        </p:txBody>
      </p:sp>
      <p:sp>
        <p:nvSpPr>
          <p:cNvPr id="49" name="TextBox 48">
            <a:extLst>
              <a:ext uri="{FF2B5EF4-FFF2-40B4-BE49-F238E27FC236}">
                <a16:creationId xmlns:a16="http://schemas.microsoft.com/office/drawing/2014/main" id="{B06C2EC7-0884-4F10-8D0D-E8AED187265B}"/>
              </a:ext>
            </a:extLst>
          </p:cNvPr>
          <p:cNvSpPr txBox="1"/>
          <p:nvPr/>
        </p:nvSpPr>
        <p:spPr>
          <a:xfrm>
            <a:off x="10667623" y="2734515"/>
            <a:ext cx="1022588" cy="523220"/>
          </a:xfrm>
          <a:prstGeom prst="rect">
            <a:avLst/>
          </a:prstGeom>
          <a:noFill/>
        </p:spPr>
        <p:txBody>
          <a:bodyPr wrap="square" rtlCol="0">
            <a:spAutoFit/>
          </a:bodyPr>
          <a:lstStyle/>
          <a:p>
            <a:pPr algn="ctr"/>
            <a:r>
              <a:rPr lang="en-GB" sz="2800" b="1" dirty="0">
                <a:latin typeface="Century Gothic" panose="020B0502020202020204" pitchFamily="34" charset="0"/>
              </a:rPr>
              <a:t>M</a:t>
            </a:r>
          </a:p>
        </p:txBody>
      </p:sp>
      <p:sp>
        <p:nvSpPr>
          <p:cNvPr id="50" name="TextBox 49">
            <a:extLst>
              <a:ext uri="{FF2B5EF4-FFF2-40B4-BE49-F238E27FC236}">
                <a16:creationId xmlns:a16="http://schemas.microsoft.com/office/drawing/2014/main" id="{4C597458-7567-48AF-8A33-7517FD40791F}"/>
              </a:ext>
            </a:extLst>
          </p:cNvPr>
          <p:cNvSpPr txBox="1"/>
          <p:nvPr/>
        </p:nvSpPr>
        <p:spPr>
          <a:xfrm>
            <a:off x="10688437" y="3190146"/>
            <a:ext cx="1022588" cy="523220"/>
          </a:xfrm>
          <a:prstGeom prst="rect">
            <a:avLst/>
          </a:prstGeom>
          <a:noFill/>
        </p:spPr>
        <p:txBody>
          <a:bodyPr wrap="square" rtlCol="0">
            <a:spAutoFit/>
          </a:bodyPr>
          <a:lstStyle/>
          <a:p>
            <a:pPr algn="ctr"/>
            <a:r>
              <a:rPr lang="en-GB" sz="2800" b="1" dirty="0">
                <a:latin typeface="Century Gothic" panose="020B0502020202020204" pitchFamily="34" charset="0"/>
              </a:rPr>
              <a:t>M</a:t>
            </a:r>
          </a:p>
        </p:txBody>
      </p:sp>
      <p:sp>
        <p:nvSpPr>
          <p:cNvPr id="51" name="TextBox 50">
            <a:extLst>
              <a:ext uri="{FF2B5EF4-FFF2-40B4-BE49-F238E27FC236}">
                <a16:creationId xmlns:a16="http://schemas.microsoft.com/office/drawing/2014/main" id="{AF5F0ED3-B079-41A0-BCDB-E25F5D7008F6}"/>
              </a:ext>
            </a:extLst>
          </p:cNvPr>
          <p:cNvSpPr txBox="1"/>
          <p:nvPr/>
        </p:nvSpPr>
        <p:spPr>
          <a:xfrm>
            <a:off x="10688437" y="3643762"/>
            <a:ext cx="1022588" cy="523220"/>
          </a:xfrm>
          <a:prstGeom prst="rect">
            <a:avLst/>
          </a:prstGeom>
          <a:noFill/>
        </p:spPr>
        <p:txBody>
          <a:bodyPr wrap="square" rtlCol="0">
            <a:spAutoFit/>
          </a:bodyPr>
          <a:lstStyle/>
          <a:p>
            <a:pPr algn="ctr"/>
            <a:r>
              <a:rPr lang="en-GB" sz="2800" b="1" dirty="0">
                <a:latin typeface="Century Gothic" panose="020B0502020202020204" pitchFamily="34" charset="0"/>
              </a:rPr>
              <a:t>M</a:t>
            </a:r>
          </a:p>
        </p:txBody>
      </p:sp>
      <p:sp>
        <p:nvSpPr>
          <p:cNvPr id="52" name="TextBox 51">
            <a:extLst>
              <a:ext uri="{FF2B5EF4-FFF2-40B4-BE49-F238E27FC236}">
                <a16:creationId xmlns:a16="http://schemas.microsoft.com/office/drawing/2014/main" id="{D9F48188-F42C-4D7A-9C65-07705B1E7ABB}"/>
              </a:ext>
            </a:extLst>
          </p:cNvPr>
          <p:cNvSpPr txBox="1"/>
          <p:nvPr/>
        </p:nvSpPr>
        <p:spPr>
          <a:xfrm>
            <a:off x="10700633" y="4115317"/>
            <a:ext cx="1022588" cy="523220"/>
          </a:xfrm>
          <a:prstGeom prst="rect">
            <a:avLst/>
          </a:prstGeom>
          <a:noFill/>
        </p:spPr>
        <p:txBody>
          <a:bodyPr wrap="square" rtlCol="0">
            <a:spAutoFit/>
          </a:bodyPr>
          <a:lstStyle/>
          <a:p>
            <a:pPr algn="ctr"/>
            <a:r>
              <a:rPr lang="en-GB" sz="2800" b="1" dirty="0">
                <a:latin typeface="Century Gothic" panose="020B0502020202020204" pitchFamily="34" charset="0"/>
              </a:rPr>
              <a:t>W</a:t>
            </a:r>
          </a:p>
        </p:txBody>
      </p:sp>
      <p:sp>
        <p:nvSpPr>
          <p:cNvPr id="53" name="TextBox 52">
            <a:extLst>
              <a:ext uri="{FF2B5EF4-FFF2-40B4-BE49-F238E27FC236}">
                <a16:creationId xmlns:a16="http://schemas.microsoft.com/office/drawing/2014/main" id="{C26C5492-9D3A-4956-A711-B8F74F0DEC54}"/>
              </a:ext>
            </a:extLst>
          </p:cNvPr>
          <p:cNvSpPr txBox="1"/>
          <p:nvPr/>
        </p:nvSpPr>
        <p:spPr>
          <a:xfrm>
            <a:off x="10667623" y="4571428"/>
            <a:ext cx="1022588" cy="523220"/>
          </a:xfrm>
          <a:prstGeom prst="rect">
            <a:avLst/>
          </a:prstGeom>
          <a:noFill/>
        </p:spPr>
        <p:txBody>
          <a:bodyPr wrap="square" rtlCol="0">
            <a:spAutoFit/>
          </a:bodyPr>
          <a:lstStyle/>
          <a:p>
            <a:pPr algn="ctr"/>
            <a:r>
              <a:rPr lang="en-GB" sz="2800" b="1" dirty="0">
                <a:latin typeface="Century Gothic" panose="020B0502020202020204" pitchFamily="34" charset="0"/>
              </a:rPr>
              <a:t>W</a:t>
            </a:r>
          </a:p>
        </p:txBody>
      </p:sp>
    </p:spTree>
    <p:extLst>
      <p:ext uri="{BB962C8B-B14F-4D97-AF65-F5344CB8AC3E}">
        <p14:creationId xmlns:p14="http://schemas.microsoft.com/office/powerpoint/2010/main" val="336068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281082" cy="647577"/>
          </a:xfrm>
        </p:spPr>
        <p:txBody>
          <a:bodyPr>
            <a:normAutofit/>
          </a:bodyPr>
          <a:lstStyle/>
          <a:p>
            <a:r>
              <a:rPr lang="en-GB" sz="2800" b="1">
                <a:solidFill>
                  <a:schemeClr val="bg1"/>
                </a:solidFill>
              </a:rPr>
              <a:t>Und zu Hause?</a:t>
            </a:r>
            <a:endParaRPr lang="en-GB" sz="2800" b="1" dirty="0">
              <a:solidFill>
                <a:schemeClr val="bg1"/>
              </a:solidFill>
            </a:endParaRPr>
          </a:p>
        </p:txBody>
      </p:sp>
      <p:graphicFrame>
        <p:nvGraphicFramePr>
          <p:cNvPr id="56" name="Table 55"/>
          <p:cNvGraphicFramePr>
            <a:graphicFrameLocks noGrp="1"/>
          </p:cNvGraphicFramePr>
          <p:nvPr>
            <p:extLst>
              <p:ext uri="{D42A27DB-BD31-4B8C-83A1-F6EECF244321}">
                <p14:modId xmlns:p14="http://schemas.microsoft.com/office/powerpoint/2010/main" val="336150518"/>
              </p:ext>
            </p:extLst>
          </p:nvPr>
        </p:nvGraphicFramePr>
        <p:xfrm>
          <a:off x="2026377" y="1005515"/>
          <a:ext cx="10014856" cy="4432791"/>
        </p:xfrm>
        <a:graphic>
          <a:graphicData uri="http://schemas.openxmlformats.org/drawingml/2006/table">
            <a:tbl>
              <a:tblPr firstRow="1" firstCol="1" bandRow="1">
                <a:tableStyleId>{ED083AE6-46FA-4A59-8FB0-9F97EB10719F}</a:tableStyleId>
              </a:tblPr>
              <a:tblGrid>
                <a:gridCol w="5708766">
                  <a:extLst>
                    <a:ext uri="{9D8B030D-6E8A-4147-A177-3AD203B41FA5}">
                      <a16:colId xmlns:a16="http://schemas.microsoft.com/office/drawing/2014/main" val="4293621172"/>
                    </a:ext>
                  </a:extLst>
                </a:gridCol>
                <a:gridCol w="2091846">
                  <a:extLst>
                    <a:ext uri="{9D8B030D-6E8A-4147-A177-3AD203B41FA5}">
                      <a16:colId xmlns:a16="http://schemas.microsoft.com/office/drawing/2014/main" val="3201088629"/>
                    </a:ext>
                  </a:extLst>
                </a:gridCol>
                <a:gridCol w="2214244">
                  <a:extLst>
                    <a:ext uri="{9D8B030D-6E8A-4147-A177-3AD203B41FA5}">
                      <a16:colId xmlns:a16="http://schemas.microsoft.com/office/drawing/2014/main" val="792214943"/>
                    </a:ext>
                  </a:extLst>
                </a:gridCol>
              </a:tblGrid>
              <a:tr h="1063475">
                <a:tc>
                  <a:txBody>
                    <a:bodyPr/>
                    <a:lstStyle/>
                    <a:p>
                      <a:pPr algn="ctr">
                        <a:lnSpc>
                          <a:spcPct val="150000"/>
                        </a:lnSpc>
                        <a:spcBef>
                          <a:spcPts val="1200"/>
                        </a:spcBef>
                        <a:spcAft>
                          <a:spcPts val="0"/>
                        </a:spcAft>
                      </a:pPr>
                      <a:r>
                        <a:rPr lang="en-GB" sz="2000" b="0" dirty="0">
                          <a:solidFill>
                            <a:schemeClr val="tx1"/>
                          </a:solidFill>
                          <a:effectLst/>
                          <a:latin typeface="Century Gothic" panose="020B0502020202020204" pitchFamily="34" charset="0"/>
                        </a:rPr>
                        <a:t> </a:t>
                      </a: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tc>
                  <a:txBody>
                    <a:bodyPr/>
                    <a:lstStyle/>
                    <a:p>
                      <a:pPr algn="ctr">
                        <a:lnSpc>
                          <a:spcPct val="100000"/>
                        </a:lnSpc>
                        <a:spcBef>
                          <a:spcPts val="0"/>
                        </a:spcBef>
                        <a:spcAft>
                          <a:spcPts val="0"/>
                        </a:spcAft>
                      </a:pPr>
                      <a:r>
                        <a:rPr lang="en-GB" sz="2000" b="1" dirty="0">
                          <a:solidFill>
                            <a:schemeClr val="tx1"/>
                          </a:solidFill>
                          <a:effectLst/>
                          <a:latin typeface="Century Gothic" panose="020B0502020202020204" pitchFamily="34" charset="0"/>
                        </a:rPr>
                        <a:t>Mia </a:t>
                      </a:r>
                      <a:r>
                        <a:rPr lang="en-GB" sz="2000" b="1" dirty="0" err="1">
                          <a:solidFill>
                            <a:schemeClr val="tx1"/>
                          </a:solidFill>
                          <a:effectLst/>
                          <a:latin typeface="Century Gothic" panose="020B0502020202020204" pitchFamily="34" charset="0"/>
                        </a:rPr>
                        <a:t>redet</a:t>
                      </a:r>
                      <a:r>
                        <a:rPr lang="en-GB" sz="2000" b="1" dirty="0">
                          <a:solidFill>
                            <a:schemeClr val="tx1"/>
                          </a:solidFill>
                          <a:effectLst/>
                          <a:latin typeface="Century Gothic" panose="020B0502020202020204" pitchFamily="34" charset="0"/>
                        </a:rPr>
                        <a:t>: </a:t>
                      </a:r>
                      <a:br>
                        <a:rPr lang="en-GB" sz="2000" b="1" dirty="0">
                          <a:solidFill>
                            <a:schemeClr val="tx1"/>
                          </a:solidFill>
                          <a:effectLst/>
                          <a:latin typeface="Century Gothic" panose="020B0502020202020204" pitchFamily="34" charset="0"/>
                        </a:rPr>
                      </a:br>
                      <a:r>
                        <a:rPr lang="en-GB" sz="2000" b="1" dirty="0">
                          <a:solidFill>
                            <a:schemeClr val="tx1"/>
                          </a:solidFill>
                          <a:effectLst/>
                          <a:latin typeface="Century Gothic" panose="020B0502020202020204" pitchFamily="34" charset="0"/>
                        </a:rPr>
                        <a:t>= ‘</a:t>
                      </a:r>
                      <a:r>
                        <a:rPr lang="en-GB" sz="2000" b="1" dirty="0" err="1">
                          <a:solidFill>
                            <a:schemeClr val="tx1"/>
                          </a:solidFill>
                          <a:effectLst/>
                          <a:latin typeface="Century Gothic" panose="020B0502020202020204" pitchFamily="34" charset="0"/>
                        </a:rPr>
                        <a:t>ich</a:t>
                      </a:r>
                      <a:r>
                        <a:rPr lang="en-GB" sz="2000" b="0" dirty="0">
                          <a:solidFill>
                            <a:schemeClr val="tx1"/>
                          </a:solidFill>
                          <a:effectLst/>
                          <a:latin typeface="Century Gothic" panose="020B0502020202020204" pitchFamily="34" charset="0"/>
                        </a:rPr>
                        <a:t>’ </a:t>
                      </a:r>
                    </a:p>
                  </a:txBody>
                  <a:tcPr marL="68580" marR="68580" marT="0" marB="0" anchor="ctr"/>
                </a:tc>
                <a:tc>
                  <a:txBody>
                    <a:bodyPr/>
                    <a:lstStyle/>
                    <a:p>
                      <a:pPr algn="ctr">
                        <a:lnSpc>
                          <a:spcPct val="100000"/>
                        </a:lnSpc>
                        <a:spcBef>
                          <a:spcPts val="600"/>
                        </a:spcBef>
                        <a:spcAft>
                          <a:spcPts val="0"/>
                        </a:spcAft>
                      </a:pPr>
                      <a:r>
                        <a:rPr lang="en-GB" sz="2000" b="1" dirty="0">
                          <a:solidFill>
                            <a:schemeClr val="tx1"/>
                          </a:solidFill>
                          <a:effectLst/>
                          <a:latin typeface="Century Gothic" panose="020B0502020202020204" pitchFamily="34" charset="0"/>
                        </a:rPr>
                        <a:t>Wolfgang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rPr>
                        <a:t>= ‘</a:t>
                      </a:r>
                      <a:r>
                        <a:rPr lang="en-GB" sz="2000" b="1" dirty="0" err="1">
                          <a:solidFill>
                            <a:schemeClr val="tx1"/>
                          </a:solidFill>
                          <a:effectLst/>
                          <a:latin typeface="Century Gothic" panose="020B0502020202020204" pitchFamily="34" charset="0"/>
                        </a:rPr>
                        <a:t>er</a:t>
                      </a:r>
                      <a:r>
                        <a:rPr lang="en-GB" sz="2000" b="1" dirty="0">
                          <a:solidFill>
                            <a:schemeClr val="tx1"/>
                          </a:solidFill>
                          <a:effectLst/>
                          <a:latin typeface="Century Gothic" panose="020B0502020202020204" pitchFamily="34" charset="0"/>
                        </a:rPr>
                        <a:t>’</a:t>
                      </a:r>
                      <a:endParaRPr lang="en-GB" sz="2000" b="1" dirty="0">
                        <a:solidFill>
                          <a:schemeClr val="tx1"/>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098907609"/>
                  </a:ext>
                </a:extLst>
              </a:tr>
              <a:tr h="495846">
                <a:tc>
                  <a:txBody>
                    <a:bodyPr/>
                    <a:lstStyle/>
                    <a:p>
                      <a:pPr>
                        <a:lnSpc>
                          <a:spcPct val="150000"/>
                        </a:lnSpc>
                        <a:spcBef>
                          <a:spcPts val="1200"/>
                        </a:spcBef>
                        <a:spcAft>
                          <a:spcPts val="0"/>
                        </a:spcAft>
                      </a:pPr>
                      <a:r>
                        <a:rPr lang="en-GB" sz="2000" b="0" dirty="0">
                          <a:solidFill>
                            <a:schemeClr val="tx1"/>
                          </a:solidFill>
                          <a:effectLst/>
                          <a:latin typeface="Century Gothic" panose="020B0502020202020204" pitchFamily="34" charset="0"/>
                        </a:rPr>
                        <a:t>Who makes</a:t>
                      </a:r>
                      <a:r>
                        <a:rPr lang="en-GB" sz="2000" b="0" baseline="0" dirty="0">
                          <a:solidFill>
                            <a:schemeClr val="tx1"/>
                          </a:solidFill>
                          <a:effectLst/>
                          <a:latin typeface="Century Gothic" panose="020B0502020202020204" pitchFamily="34" charset="0"/>
                        </a:rPr>
                        <a:t> </a:t>
                      </a:r>
                      <a:r>
                        <a:rPr lang="en-GB" sz="2000" b="0" dirty="0">
                          <a:solidFill>
                            <a:schemeClr val="tx1"/>
                          </a:solidFill>
                          <a:effectLst/>
                          <a:latin typeface="Century Gothic" panose="020B0502020202020204" pitchFamily="34" charset="0"/>
                        </a:rPr>
                        <a:t>pizza?</a:t>
                      </a: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tc>
                  <a:txBody>
                    <a:bodyPr/>
                    <a:lstStyle/>
                    <a:p>
                      <a:pPr>
                        <a:lnSpc>
                          <a:spcPct val="150000"/>
                        </a:lnSpc>
                        <a:spcBef>
                          <a:spcPts val="1200"/>
                        </a:spcBef>
                        <a:spcAft>
                          <a:spcPts val="0"/>
                        </a:spcAft>
                      </a:pPr>
                      <a:r>
                        <a:rPr lang="en-GB" sz="2000" b="0" dirty="0">
                          <a:solidFill>
                            <a:schemeClr val="tx1"/>
                          </a:solidFill>
                          <a:effectLst/>
                          <a:latin typeface="Century Gothic" panose="020B0502020202020204" pitchFamily="34" charset="0"/>
                        </a:rPr>
                        <a:t> </a:t>
                      </a: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tc>
                  <a:txBody>
                    <a:bodyPr/>
                    <a:lstStyle/>
                    <a:p>
                      <a:pPr>
                        <a:lnSpc>
                          <a:spcPct val="150000"/>
                        </a:lnSpc>
                        <a:spcBef>
                          <a:spcPts val="1200"/>
                        </a:spcBef>
                        <a:spcAft>
                          <a:spcPts val="0"/>
                        </a:spcAft>
                      </a:pPr>
                      <a:r>
                        <a:rPr lang="en-GB" sz="2000" b="0" dirty="0">
                          <a:solidFill>
                            <a:schemeClr val="tx1"/>
                          </a:solidFill>
                          <a:effectLst/>
                          <a:latin typeface="Century Gothic" panose="020B0502020202020204" pitchFamily="34" charset="0"/>
                        </a:rPr>
                        <a:t> </a:t>
                      </a: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618766862"/>
                  </a:ext>
                </a:extLst>
              </a:tr>
              <a:tr h="501041">
                <a:tc>
                  <a:txBody>
                    <a:bodyPr/>
                    <a:lstStyle/>
                    <a:p>
                      <a:pPr>
                        <a:lnSpc>
                          <a:spcPct val="150000"/>
                        </a:lnSpc>
                        <a:spcBef>
                          <a:spcPts val="1200"/>
                        </a:spcBef>
                        <a:spcAft>
                          <a:spcPts val="0"/>
                        </a:spcAft>
                      </a:pPr>
                      <a:r>
                        <a:rPr lang="en-GB" sz="2000" b="0" dirty="0">
                          <a:solidFill>
                            <a:schemeClr val="tx1"/>
                          </a:solidFill>
                          <a:effectLst/>
                          <a:latin typeface="Century Gothic" panose="020B0502020202020204" pitchFamily="34" charset="0"/>
                        </a:rPr>
                        <a:t>Who plays on the computer?</a:t>
                      </a: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tc>
                  <a:txBody>
                    <a:bodyPr/>
                    <a:lstStyle/>
                    <a:p>
                      <a:pPr>
                        <a:lnSpc>
                          <a:spcPct val="150000"/>
                        </a:lnSpc>
                        <a:spcBef>
                          <a:spcPts val="1200"/>
                        </a:spcBef>
                        <a:spcAft>
                          <a:spcPts val="0"/>
                        </a:spcAft>
                      </a:pPr>
                      <a:r>
                        <a:rPr lang="en-GB" sz="2000" b="0" dirty="0">
                          <a:solidFill>
                            <a:schemeClr val="tx1"/>
                          </a:solidFill>
                          <a:effectLst/>
                          <a:latin typeface="Century Gothic" panose="020B0502020202020204" pitchFamily="34" charset="0"/>
                        </a:rPr>
                        <a:t> </a:t>
                      </a: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tc>
                  <a:txBody>
                    <a:bodyPr/>
                    <a:lstStyle/>
                    <a:p>
                      <a:pPr>
                        <a:lnSpc>
                          <a:spcPct val="150000"/>
                        </a:lnSpc>
                        <a:spcBef>
                          <a:spcPts val="1200"/>
                        </a:spcBef>
                        <a:spcAft>
                          <a:spcPts val="0"/>
                        </a:spcAft>
                      </a:pPr>
                      <a:r>
                        <a:rPr lang="en-GB" sz="2000" b="0" dirty="0">
                          <a:solidFill>
                            <a:schemeClr val="tx1"/>
                          </a:solidFill>
                          <a:effectLst/>
                          <a:latin typeface="Century Gothic" panose="020B0502020202020204" pitchFamily="34" charset="0"/>
                        </a:rPr>
                        <a:t> </a:t>
                      </a: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61179803"/>
                  </a:ext>
                </a:extLst>
              </a:tr>
              <a:tr h="475989">
                <a:tc>
                  <a:txBody>
                    <a:bodyPr/>
                    <a:lstStyle/>
                    <a:p>
                      <a:pPr>
                        <a:lnSpc>
                          <a:spcPct val="150000"/>
                        </a:lnSpc>
                        <a:spcBef>
                          <a:spcPts val="1200"/>
                        </a:spcBef>
                        <a:spcAft>
                          <a:spcPts val="0"/>
                        </a:spcAft>
                      </a:pPr>
                      <a:r>
                        <a:rPr lang="en-GB" sz="2000" b="0" dirty="0">
                          <a:solidFill>
                            <a:schemeClr val="tx1"/>
                          </a:solidFill>
                          <a:effectLst/>
                          <a:latin typeface="Century Gothic" panose="020B0502020202020204" pitchFamily="34" charset="0"/>
                        </a:rPr>
                        <a:t>Who cleans the car?</a:t>
                      </a: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tc>
                  <a:txBody>
                    <a:bodyPr/>
                    <a:lstStyle/>
                    <a:p>
                      <a:pPr>
                        <a:lnSpc>
                          <a:spcPct val="150000"/>
                        </a:lnSpc>
                        <a:spcBef>
                          <a:spcPts val="1200"/>
                        </a:spcBef>
                        <a:spcAft>
                          <a:spcPts val="0"/>
                        </a:spcAft>
                      </a:pP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tc>
                  <a:txBody>
                    <a:bodyPr/>
                    <a:lstStyle/>
                    <a:p>
                      <a:pPr>
                        <a:lnSpc>
                          <a:spcPct val="150000"/>
                        </a:lnSpc>
                        <a:spcBef>
                          <a:spcPts val="1200"/>
                        </a:spcBef>
                        <a:spcAft>
                          <a:spcPts val="0"/>
                        </a:spcAft>
                      </a:pP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903659597"/>
                  </a:ext>
                </a:extLst>
              </a:tr>
              <a:tr h="511688">
                <a:tc>
                  <a:txBody>
                    <a:bodyPr/>
                    <a:lstStyle/>
                    <a:p>
                      <a:pPr>
                        <a:lnSpc>
                          <a:spcPct val="150000"/>
                        </a:lnSpc>
                        <a:spcBef>
                          <a:spcPts val="1200"/>
                        </a:spcBef>
                        <a:spcAft>
                          <a:spcPts val="0"/>
                        </a:spcAft>
                      </a:pPr>
                      <a:r>
                        <a:rPr lang="en-GB" sz="2000" b="0" dirty="0">
                          <a:solidFill>
                            <a:schemeClr val="tx1"/>
                          </a:solidFill>
                          <a:effectLst/>
                          <a:latin typeface="Century Gothic" panose="020B0502020202020204" pitchFamily="34" charset="0"/>
                        </a:rPr>
                        <a:t>Who makes the bed</a:t>
                      </a:r>
                      <a:r>
                        <a:rPr lang="en-GB" sz="2000" b="0" baseline="0" dirty="0">
                          <a:solidFill>
                            <a:schemeClr val="tx1"/>
                          </a:solidFill>
                          <a:effectLst/>
                          <a:latin typeface="Century Gothic" panose="020B0502020202020204" pitchFamily="34" charset="0"/>
                        </a:rPr>
                        <a:t>?</a:t>
                      </a: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tc>
                  <a:txBody>
                    <a:bodyPr/>
                    <a:lstStyle/>
                    <a:p>
                      <a:pPr>
                        <a:lnSpc>
                          <a:spcPct val="150000"/>
                        </a:lnSpc>
                        <a:spcBef>
                          <a:spcPts val="1200"/>
                        </a:spcBef>
                        <a:spcAft>
                          <a:spcPts val="0"/>
                        </a:spcAft>
                      </a:pP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tc>
                  <a:txBody>
                    <a:bodyPr/>
                    <a:lstStyle/>
                    <a:p>
                      <a:pPr>
                        <a:lnSpc>
                          <a:spcPct val="150000"/>
                        </a:lnSpc>
                        <a:spcBef>
                          <a:spcPts val="1200"/>
                        </a:spcBef>
                        <a:spcAft>
                          <a:spcPts val="0"/>
                        </a:spcAft>
                      </a:pP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433744629"/>
                  </a:ext>
                </a:extLst>
              </a:tr>
              <a:tr h="475989">
                <a:tc>
                  <a:txBody>
                    <a:bodyPr/>
                    <a:lstStyle/>
                    <a:p>
                      <a:pPr marL="0" marR="0" lvl="0" indent="0" algn="l" defTabSz="914400" rtl="0" eaLnBrk="1" fontAlgn="auto" latinLnBrk="0" hangingPunct="1">
                        <a:lnSpc>
                          <a:spcPct val="150000"/>
                        </a:lnSpc>
                        <a:spcBef>
                          <a:spcPts val="1200"/>
                        </a:spcBef>
                        <a:spcAft>
                          <a:spcPts val="0"/>
                        </a:spcAft>
                        <a:buClrTx/>
                        <a:buSzTx/>
                        <a:buFontTx/>
                        <a:buNone/>
                        <a:tabLst/>
                        <a:defRPr/>
                      </a:pPr>
                      <a:r>
                        <a:rPr lang="en-GB" sz="2000" b="0" dirty="0">
                          <a:solidFill>
                            <a:schemeClr val="tx1"/>
                          </a:solidFill>
                          <a:effectLst/>
                          <a:latin typeface="Century Gothic" panose="020B0502020202020204" pitchFamily="34" charset="0"/>
                        </a:rPr>
                        <a:t>Who sits in the garden?</a:t>
                      </a: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tc>
                  <a:txBody>
                    <a:bodyPr/>
                    <a:lstStyle/>
                    <a:p>
                      <a:pPr>
                        <a:lnSpc>
                          <a:spcPct val="150000"/>
                        </a:lnSpc>
                        <a:spcBef>
                          <a:spcPts val="1200"/>
                        </a:spcBef>
                        <a:spcAft>
                          <a:spcPts val="0"/>
                        </a:spcAft>
                      </a:pP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tc>
                  <a:txBody>
                    <a:bodyPr/>
                    <a:lstStyle/>
                    <a:p>
                      <a:pPr>
                        <a:lnSpc>
                          <a:spcPct val="150000"/>
                        </a:lnSpc>
                        <a:spcBef>
                          <a:spcPts val="1200"/>
                        </a:spcBef>
                        <a:spcAft>
                          <a:spcPts val="0"/>
                        </a:spcAft>
                      </a:pP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2303147889"/>
                  </a:ext>
                </a:extLst>
              </a:tr>
              <a:tr h="424006">
                <a:tc>
                  <a:txBody>
                    <a:bodyPr/>
                    <a:lstStyle/>
                    <a:p>
                      <a:pPr marL="0" marR="0" lvl="0" indent="0" algn="l" defTabSz="914400" rtl="0" eaLnBrk="1" fontAlgn="auto" latinLnBrk="0" hangingPunct="1">
                        <a:lnSpc>
                          <a:spcPct val="150000"/>
                        </a:lnSpc>
                        <a:spcBef>
                          <a:spcPts val="1200"/>
                        </a:spcBef>
                        <a:spcAft>
                          <a:spcPts val="0"/>
                        </a:spcAft>
                        <a:buClrTx/>
                        <a:buSzTx/>
                        <a:buFontTx/>
                        <a:buNone/>
                        <a:tabLst/>
                        <a:defRPr/>
                      </a:pPr>
                      <a:r>
                        <a:rPr lang="en-GB" sz="2000" b="0" dirty="0">
                          <a:solidFill>
                            <a:schemeClr val="tx1"/>
                          </a:solidFill>
                          <a:effectLst/>
                          <a:latin typeface="Century Gothic" panose="020B0502020202020204" pitchFamily="34" charset="0"/>
                        </a:rPr>
                        <a:t>Who works in the garden?</a:t>
                      </a: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tc>
                  <a:txBody>
                    <a:bodyPr/>
                    <a:lstStyle/>
                    <a:p>
                      <a:pPr>
                        <a:lnSpc>
                          <a:spcPct val="150000"/>
                        </a:lnSpc>
                        <a:spcBef>
                          <a:spcPts val="1200"/>
                        </a:spcBef>
                        <a:spcAft>
                          <a:spcPts val="0"/>
                        </a:spcAft>
                      </a:pP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tc>
                  <a:txBody>
                    <a:bodyPr/>
                    <a:lstStyle/>
                    <a:p>
                      <a:pPr>
                        <a:lnSpc>
                          <a:spcPct val="150000"/>
                        </a:lnSpc>
                        <a:spcBef>
                          <a:spcPts val="1200"/>
                        </a:spcBef>
                        <a:spcAft>
                          <a:spcPts val="0"/>
                        </a:spcAft>
                      </a:pP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2390585847"/>
                  </a:ext>
                </a:extLst>
              </a:tr>
              <a:tr h="484757">
                <a:tc>
                  <a:txBody>
                    <a:bodyPr/>
                    <a:lstStyle/>
                    <a:p>
                      <a:pPr marL="0" marR="0" lvl="0" indent="0" algn="l" defTabSz="914400" rtl="0" eaLnBrk="1" fontAlgn="auto" latinLnBrk="0" hangingPunct="1">
                        <a:lnSpc>
                          <a:spcPct val="150000"/>
                        </a:lnSpc>
                        <a:spcBef>
                          <a:spcPts val="1200"/>
                        </a:spcBef>
                        <a:spcAft>
                          <a:spcPts val="0"/>
                        </a:spcAft>
                        <a:buClrTx/>
                        <a:buSzTx/>
                        <a:buFontTx/>
                        <a:buNone/>
                        <a:tabLst/>
                        <a:defRPr/>
                      </a:pPr>
                      <a:r>
                        <a:rPr lang="en-GB" sz="2000" b="0" dirty="0">
                          <a:solidFill>
                            <a:schemeClr val="tx1"/>
                          </a:solidFill>
                          <a:effectLst/>
                          <a:latin typeface="Century Gothic" panose="020B0502020202020204" pitchFamily="34" charset="0"/>
                        </a:rPr>
                        <a:t>Who writes a list?</a:t>
                      </a: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tc>
                  <a:txBody>
                    <a:bodyPr/>
                    <a:lstStyle/>
                    <a:p>
                      <a:pPr>
                        <a:lnSpc>
                          <a:spcPct val="150000"/>
                        </a:lnSpc>
                        <a:spcBef>
                          <a:spcPts val="1200"/>
                        </a:spcBef>
                        <a:spcAft>
                          <a:spcPts val="0"/>
                        </a:spcAft>
                      </a:pP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tc>
                  <a:txBody>
                    <a:bodyPr/>
                    <a:lstStyle/>
                    <a:p>
                      <a:pPr>
                        <a:lnSpc>
                          <a:spcPct val="150000"/>
                        </a:lnSpc>
                        <a:spcBef>
                          <a:spcPts val="1200"/>
                        </a:spcBef>
                        <a:spcAft>
                          <a:spcPts val="0"/>
                        </a:spcAft>
                      </a:pPr>
                      <a:endParaRPr lang="en-GB" sz="2000" b="0" dirty="0">
                        <a:solidFill>
                          <a:schemeClr val="tx1"/>
                        </a:solidFill>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594423861"/>
                  </a:ext>
                </a:extLst>
              </a:tr>
            </a:tbl>
          </a:graphicData>
        </a:graphic>
      </p:graphicFrame>
      <p:sp>
        <p:nvSpPr>
          <p:cNvPr id="57" name="TextBox 56"/>
          <p:cNvSpPr txBox="1"/>
          <p:nvPr/>
        </p:nvSpPr>
        <p:spPr>
          <a:xfrm>
            <a:off x="10671052" y="2108458"/>
            <a:ext cx="39188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58" name="TextBox 57"/>
          <p:cNvSpPr txBox="1"/>
          <p:nvPr/>
        </p:nvSpPr>
        <p:spPr>
          <a:xfrm>
            <a:off x="8579761" y="2570123"/>
            <a:ext cx="42717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59" name="TextBox 58"/>
          <p:cNvSpPr txBox="1"/>
          <p:nvPr/>
        </p:nvSpPr>
        <p:spPr>
          <a:xfrm>
            <a:off x="10680411" y="3116609"/>
            <a:ext cx="39188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60" name="TextBox 59"/>
          <p:cNvSpPr txBox="1"/>
          <p:nvPr/>
        </p:nvSpPr>
        <p:spPr>
          <a:xfrm>
            <a:off x="10652200" y="3592190"/>
            <a:ext cx="39188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61" name="TextBox 60"/>
          <p:cNvSpPr txBox="1"/>
          <p:nvPr/>
        </p:nvSpPr>
        <p:spPr>
          <a:xfrm flipH="1">
            <a:off x="8594073" y="4123031"/>
            <a:ext cx="208633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62" name="TextBox 61"/>
          <p:cNvSpPr txBox="1"/>
          <p:nvPr/>
        </p:nvSpPr>
        <p:spPr>
          <a:xfrm>
            <a:off x="8579761" y="4544888"/>
            <a:ext cx="39188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63" name="TextBox 62"/>
          <p:cNvSpPr txBox="1"/>
          <p:nvPr/>
        </p:nvSpPr>
        <p:spPr>
          <a:xfrm>
            <a:off x="10680411" y="4973747"/>
            <a:ext cx="4371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66" name="Rounded Rectangle 65"/>
          <p:cNvSpPr/>
          <p:nvPr/>
        </p:nvSpPr>
        <p:spPr>
          <a:xfrm>
            <a:off x="10910807" y="66369"/>
            <a:ext cx="1147122" cy="400919"/>
          </a:xfrm>
          <a:prstGeom prst="roundRect">
            <a:avLst/>
          </a:prstGeom>
          <a:solidFill>
            <a:schemeClr val="accent4">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endParaRPr lang="en-GB" sz="2000" b="1" dirty="0">
              <a:solidFill>
                <a:schemeClr val="tx1"/>
              </a:solidFill>
              <a:latin typeface="Century Gothic" panose="020B0502020202020204" pitchFamily="34" charset="0"/>
            </a:endParaRPr>
          </a:p>
        </p:txBody>
      </p:sp>
      <p:sp>
        <p:nvSpPr>
          <p:cNvPr id="67" name="Action Button: Custom 66">
            <a:hlinkClick r:id="" action="ppaction://noaction" highlightClick="1">
              <a:snd r:embed="rId3" name="1_macht_Pizza.wav"/>
            </a:hlinkClick>
          </p:cNvPr>
          <p:cNvSpPr/>
          <p:nvPr/>
        </p:nvSpPr>
        <p:spPr>
          <a:xfrm>
            <a:off x="1430257" y="2096959"/>
            <a:ext cx="414926" cy="366847"/>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1</a:t>
            </a:r>
          </a:p>
        </p:txBody>
      </p:sp>
      <p:sp>
        <p:nvSpPr>
          <p:cNvPr id="68" name="Action Button: Custom 67">
            <a:hlinkClick r:id="" action="ppaction://noaction" highlightClick="1">
              <a:snd r:embed="rId4" name="2_spiele_am_Computer.wav"/>
            </a:hlinkClick>
          </p:cNvPr>
          <p:cNvSpPr/>
          <p:nvPr/>
        </p:nvSpPr>
        <p:spPr>
          <a:xfrm>
            <a:off x="1430257" y="2629709"/>
            <a:ext cx="414926" cy="366847"/>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2</a:t>
            </a:r>
          </a:p>
        </p:txBody>
      </p:sp>
      <p:sp>
        <p:nvSpPr>
          <p:cNvPr id="69" name="Action Button: Custom 68">
            <a:hlinkClick r:id="" action="ppaction://noaction" highlightClick="1">
              <a:snd r:embed="rId5" name="3_putzt_das_Auto.wav"/>
            </a:hlinkClick>
          </p:cNvPr>
          <p:cNvSpPr/>
          <p:nvPr/>
        </p:nvSpPr>
        <p:spPr>
          <a:xfrm>
            <a:off x="1430257" y="3098224"/>
            <a:ext cx="414926" cy="366847"/>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3</a:t>
            </a:r>
          </a:p>
        </p:txBody>
      </p:sp>
      <p:sp>
        <p:nvSpPr>
          <p:cNvPr id="70" name="Action Button: Custom 69">
            <a:hlinkClick r:id="" action="ppaction://noaction" highlightClick="1">
              <a:snd r:embed="rId6" name="4_macht_das_Bett.wav"/>
            </a:hlinkClick>
          </p:cNvPr>
          <p:cNvSpPr/>
          <p:nvPr/>
        </p:nvSpPr>
        <p:spPr>
          <a:xfrm>
            <a:off x="1430257" y="3616226"/>
            <a:ext cx="414926" cy="366847"/>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4</a:t>
            </a:r>
          </a:p>
        </p:txBody>
      </p:sp>
      <p:sp>
        <p:nvSpPr>
          <p:cNvPr id="72" name="Action Button: Custom 71">
            <a:hlinkClick r:id="" action="ppaction://noaction" highlightClick="1">
              <a:snd r:embed="rId7" name="6_sitze_im_Garten.wav"/>
            </a:hlinkClick>
          </p:cNvPr>
          <p:cNvSpPr/>
          <p:nvPr/>
        </p:nvSpPr>
        <p:spPr>
          <a:xfrm>
            <a:off x="1430257" y="4112820"/>
            <a:ext cx="414926" cy="366847"/>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5</a:t>
            </a:r>
          </a:p>
        </p:txBody>
      </p:sp>
      <p:sp>
        <p:nvSpPr>
          <p:cNvPr id="73" name="Action Button: Custom 72">
            <a:hlinkClick r:id="" action="ppaction://noaction" highlightClick="1">
              <a:snd r:embed="rId8" name="7_arbeitet_im_Garten.wav"/>
            </a:hlinkClick>
          </p:cNvPr>
          <p:cNvSpPr/>
          <p:nvPr/>
        </p:nvSpPr>
        <p:spPr>
          <a:xfrm>
            <a:off x="1430257" y="4546902"/>
            <a:ext cx="414926" cy="366847"/>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6</a:t>
            </a:r>
          </a:p>
        </p:txBody>
      </p:sp>
      <p:sp>
        <p:nvSpPr>
          <p:cNvPr id="74" name="Action Button: Custom 73">
            <a:hlinkClick r:id="" action="ppaction://noaction" highlightClick="1">
              <a:snd r:embed="rId9" name="8_schreibt_eine_Liste.wav"/>
            </a:hlinkClick>
          </p:cNvPr>
          <p:cNvSpPr/>
          <p:nvPr/>
        </p:nvSpPr>
        <p:spPr>
          <a:xfrm>
            <a:off x="1430257" y="5021155"/>
            <a:ext cx="414926" cy="366847"/>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7</a:t>
            </a:r>
          </a:p>
        </p:txBody>
      </p:sp>
      <p:pic>
        <p:nvPicPr>
          <p:cNvPr id="76" name="Picture 75" descr="A close up of a logo&#10;&#10;Description automatically generated">
            <a:extLst>
              <a:ext uri="{FF2B5EF4-FFF2-40B4-BE49-F238E27FC236}">
                <a16:creationId xmlns:a16="http://schemas.microsoft.com/office/drawing/2014/main" id="{B0E539A3-2D59-4734-A800-334CA873E3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0267" y="1033617"/>
            <a:ext cx="1534332" cy="1482402"/>
          </a:xfrm>
          <a:prstGeom prst="rect">
            <a:avLst/>
          </a:prstGeom>
        </p:spPr>
      </p:pic>
      <p:sp>
        <p:nvSpPr>
          <p:cNvPr id="77" name="Rounded Rectangular Callout 76"/>
          <p:cNvSpPr/>
          <p:nvPr/>
        </p:nvSpPr>
        <p:spPr>
          <a:xfrm>
            <a:off x="1469349" y="1162550"/>
            <a:ext cx="1593668" cy="745477"/>
          </a:xfrm>
          <a:prstGeom prst="wedgeRoundRectCallout">
            <a:avLst>
              <a:gd name="adj1" fmla="val -64808"/>
              <a:gd name="adj2" fmla="val 15763"/>
              <a:gd name="adj3" fmla="val 16667"/>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Ich</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aber</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er</a:t>
            </a:r>
            <a:r>
              <a:rPr lang="en-GB" sz="2000" b="1" dirty="0">
                <a:solidFill>
                  <a:schemeClr val="tx1"/>
                </a:solidFill>
                <a:latin typeface="Century Gothic" panose="020B0502020202020204" pitchFamily="34" charset="0"/>
              </a:rPr>
              <a:t>…</a:t>
            </a:r>
          </a:p>
        </p:txBody>
      </p:sp>
      <p:pic>
        <p:nvPicPr>
          <p:cNvPr id="26" name="Graphic 25" descr="Teacher">
            <a:extLst>
              <a:ext uri="{FF2B5EF4-FFF2-40B4-BE49-F238E27FC236}">
                <a16:creationId xmlns:a16="http://schemas.microsoft.com/office/drawing/2014/main" id="{3D8F7621-99CD-44B8-934E-5800FCAD588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05076" y="132142"/>
            <a:ext cx="914400" cy="914400"/>
          </a:xfrm>
          <a:prstGeom prst="rect">
            <a:avLst/>
          </a:prstGeom>
        </p:spPr>
      </p:pic>
      <p:sp>
        <p:nvSpPr>
          <p:cNvPr id="27" name="Speech Bubble: Rectangle with Corners Rounded 26">
            <a:hlinkClick r:id="" action="ppaction://noaction">
              <a:snd r:embed="rId13" name="T1_W6F_4.1.wav"/>
            </a:hlinkClick>
            <a:extLst>
              <a:ext uri="{FF2B5EF4-FFF2-40B4-BE49-F238E27FC236}">
                <a16:creationId xmlns:a16="http://schemas.microsoft.com/office/drawing/2014/main" id="{572B80EF-F052-445C-B4CE-39EE8B2A82C8}"/>
              </a:ext>
            </a:extLst>
          </p:cNvPr>
          <p:cNvSpPr/>
          <p:nvPr/>
        </p:nvSpPr>
        <p:spPr>
          <a:xfrm>
            <a:off x="3918441" y="251446"/>
            <a:ext cx="5716612" cy="518040"/>
          </a:xfrm>
          <a:prstGeom prst="wedgeRoundRectCallout">
            <a:avLst>
              <a:gd name="adj1" fmla="val -53671"/>
              <a:gd name="adj2" fmla="val 737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entury Gothic" panose="020B0502020202020204" pitchFamily="34" charset="0"/>
              </a:rPr>
              <a:t>Wolfgang </a:t>
            </a:r>
            <a:r>
              <a:rPr lang="en-GB" sz="2000" dirty="0" err="1">
                <a:latin typeface="Century Gothic" panose="020B0502020202020204" pitchFamily="34" charset="0"/>
              </a:rPr>
              <a:t>oder</a:t>
            </a:r>
            <a:r>
              <a:rPr lang="en-GB" sz="2000" dirty="0">
                <a:latin typeface="Century Gothic" panose="020B0502020202020204" pitchFamily="34" charset="0"/>
              </a:rPr>
              <a:t> Mia? </a:t>
            </a:r>
            <a:r>
              <a:rPr lang="en-GB" sz="2000" dirty="0" err="1">
                <a:latin typeface="Century Gothic" panose="020B0502020202020204" pitchFamily="34" charset="0"/>
              </a:rPr>
              <a:t>Schreib</a:t>
            </a:r>
            <a:r>
              <a:rPr lang="en-GB" sz="2000" dirty="0">
                <a:latin typeface="Century Gothic" panose="020B0502020202020204" pitchFamily="34" charset="0"/>
              </a:rPr>
              <a:t> </a:t>
            </a:r>
            <a:r>
              <a:rPr lang="en-GB" sz="2000" b="1" dirty="0">
                <a:latin typeface="Century Gothic" panose="020B0502020202020204" pitchFamily="34" charset="0"/>
              </a:rPr>
              <a:t>W</a:t>
            </a:r>
            <a:r>
              <a:rPr lang="en-GB" sz="2000" dirty="0">
                <a:latin typeface="Century Gothic" panose="020B0502020202020204" pitchFamily="34" charset="0"/>
              </a:rPr>
              <a:t> </a:t>
            </a:r>
            <a:r>
              <a:rPr lang="en-GB" sz="2000" dirty="0" err="1">
                <a:latin typeface="Century Gothic" panose="020B0502020202020204" pitchFamily="34" charset="0"/>
              </a:rPr>
              <a:t>oder</a:t>
            </a:r>
            <a:r>
              <a:rPr lang="en-GB" sz="2000" dirty="0">
                <a:latin typeface="Century Gothic" panose="020B0502020202020204" pitchFamily="34" charset="0"/>
              </a:rPr>
              <a:t> </a:t>
            </a:r>
            <a:r>
              <a:rPr lang="en-GB" sz="2000" b="1" dirty="0">
                <a:latin typeface="Century Gothic" panose="020B0502020202020204" pitchFamily="34" charset="0"/>
              </a:rPr>
              <a:t>M</a:t>
            </a:r>
            <a:r>
              <a:rPr lang="en-GB" sz="2000" dirty="0">
                <a:latin typeface="Century Gothic" panose="020B0502020202020204" pitchFamily="34" charset="0"/>
              </a:rPr>
              <a:t>.</a:t>
            </a:r>
            <a:endParaRPr lang="en-GB" sz="2000" dirty="0"/>
          </a:p>
        </p:txBody>
      </p:sp>
    </p:spTree>
    <p:extLst>
      <p:ext uri="{BB962C8B-B14F-4D97-AF65-F5344CB8AC3E}">
        <p14:creationId xmlns:p14="http://schemas.microsoft.com/office/powerpoint/2010/main" val="260760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7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462776" cy="647577"/>
          </a:xfrm>
        </p:spPr>
        <p:txBody>
          <a:bodyPr>
            <a:normAutofit/>
          </a:bodyPr>
          <a:lstStyle/>
          <a:p>
            <a:r>
              <a:rPr lang="en-US" sz="2800" b="1">
                <a:solidFill>
                  <a:schemeClr val="bg1"/>
                </a:solidFill>
              </a:rPr>
              <a:t>Wer macht was zu Hause? </a:t>
            </a:r>
            <a:endParaRPr lang="en-US"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TextBox 7"/>
          <p:cNvSpPr txBox="1"/>
          <p:nvPr/>
        </p:nvSpPr>
        <p:spPr>
          <a:xfrm>
            <a:off x="176013" y="1115164"/>
            <a:ext cx="2097630" cy="1446550"/>
          </a:xfrm>
          <a:prstGeom prst="rect">
            <a:avLst/>
          </a:prstGeom>
          <a:noFill/>
          <a:ln w="38100">
            <a:solidFill>
              <a:schemeClr val="accent4">
                <a:lumMod val="75000"/>
              </a:schemeClr>
            </a:solidFill>
          </a:ln>
        </p:spPr>
        <p:txBody>
          <a:bodyPr wrap="square" rtlCol="0">
            <a:spAutoFit/>
          </a:bodyPr>
          <a:lstStyle/>
          <a:p>
            <a:r>
              <a:rPr lang="en-GB" sz="4400" dirty="0" err="1">
                <a:latin typeface="Century Gothic" panose="020B0502020202020204" pitchFamily="34" charset="0"/>
              </a:rPr>
              <a:t>Ich</a:t>
            </a:r>
            <a:r>
              <a:rPr lang="en-GB" sz="4400" dirty="0">
                <a:latin typeface="Century Gothic" panose="020B0502020202020204" pitchFamily="34" charset="0"/>
              </a:rPr>
              <a:t> </a:t>
            </a:r>
            <a:br>
              <a:rPr lang="en-GB" sz="4400" dirty="0">
                <a:latin typeface="Century Gothic" panose="020B0502020202020204" pitchFamily="34" charset="0"/>
              </a:rPr>
            </a:br>
            <a:r>
              <a:rPr lang="en-GB" sz="4400" dirty="0" err="1">
                <a:latin typeface="Century Gothic" panose="020B0502020202020204" pitchFamily="34" charset="0"/>
              </a:rPr>
              <a:t>Er</a:t>
            </a:r>
            <a:r>
              <a:rPr lang="en-GB" sz="4400" dirty="0">
                <a:latin typeface="Century Gothic" panose="020B0502020202020204" pitchFamily="34" charset="0"/>
              </a:rPr>
              <a:t> / Sie</a:t>
            </a:r>
          </a:p>
        </p:txBody>
      </p:sp>
      <p:sp>
        <p:nvSpPr>
          <p:cNvPr id="9" name="TextBox 8"/>
          <p:cNvSpPr txBox="1"/>
          <p:nvPr/>
        </p:nvSpPr>
        <p:spPr>
          <a:xfrm>
            <a:off x="2645042" y="1081007"/>
            <a:ext cx="3416998" cy="5262979"/>
          </a:xfrm>
          <a:prstGeom prst="rect">
            <a:avLst/>
          </a:prstGeom>
          <a:noFill/>
          <a:ln w="38100">
            <a:solidFill>
              <a:schemeClr val="accent4">
                <a:lumMod val="75000"/>
              </a:schemeClr>
            </a:solidFill>
          </a:ln>
        </p:spPr>
        <p:txBody>
          <a:bodyPr wrap="square" rtlCol="0">
            <a:spAutoFit/>
          </a:bodyPr>
          <a:lstStyle/>
          <a:p>
            <a:pPr algn="ctr"/>
            <a:r>
              <a:rPr lang="en-GB" sz="2400" dirty="0" err="1">
                <a:latin typeface="Century Gothic" panose="020B0502020202020204" pitchFamily="34" charset="0"/>
              </a:rPr>
              <a:t>machen</a:t>
            </a:r>
            <a:r>
              <a:rPr lang="en-GB" sz="2400" dirty="0">
                <a:latin typeface="Century Gothic" panose="020B0502020202020204" pitchFamily="34" charset="0"/>
              </a:rPr>
              <a:t> </a:t>
            </a:r>
            <a:br>
              <a:rPr lang="en-GB" sz="2400" dirty="0">
                <a:latin typeface="Century Gothic" panose="020B0502020202020204" pitchFamily="34" charset="0"/>
              </a:rPr>
            </a:br>
            <a:r>
              <a:rPr lang="en-GB" sz="2400" dirty="0" err="1">
                <a:latin typeface="Century Gothic" panose="020B0502020202020204" pitchFamily="34" charset="0"/>
              </a:rPr>
              <a:t>arbeiten</a:t>
            </a:r>
            <a:br>
              <a:rPr lang="en-GB" sz="2400" dirty="0">
                <a:latin typeface="Century Gothic" panose="020B0502020202020204" pitchFamily="34" charset="0"/>
              </a:rPr>
            </a:br>
            <a:r>
              <a:rPr lang="en-GB" sz="2400" dirty="0" err="1">
                <a:latin typeface="Century Gothic" panose="020B0502020202020204" pitchFamily="34" charset="0"/>
              </a:rPr>
              <a:t>reden</a:t>
            </a:r>
            <a:br>
              <a:rPr lang="en-GB" sz="2400" dirty="0">
                <a:latin typeface="Century Gothic" panose="020B0502020202020204" pitchFamily="34" charset="0"/>
              </a:rPr>
            </a:br>
            <a:r>
              <a:rPr lang="en-GB" sz="2400" dirty="0" err="1">
                <a:latin typeface="Century Gothic" panose="020B0502020202020204" pitchFamily="34" charset="0"/>
              </a:rPr>
              <a:t>sitzen</a:t>
            </a:r>
            <a:endParaRPr lang="en-GB" sz="2400" dirty="0">
              <a:latin typeface="Century Gothic" panose="020B0502020202020204" pitchFamily="34" charset="0"/>
            </a:endParaRPr>
          </a:p>
          <a:p>
            <a:pPr algn="ctr"/>
            <a:r>
              <a:rPr lang="en-GB" sz="2400" dirty="0" err="1">
                <a:latin typeface="Century Gothic" panose="020B0502020202020204" pitchFamily="34" charset="0"/>
              </a:rPr>
              <a:t>singen</a:t>
            </a:r>
            <a:br>
              <a:rPr lang="en-GB" sz="2400" dirty="0">
                <a:latin typeface="Century Gothic" panose="020B0502020202020204" pitchFamily="34" charset="0"/>
              </a:rPr>
            </a:br>
            <a:r>
              <a:rPr lang="en-GB" sz="2400" dirty="0" err="1">
                <a:latin typeface="Century Gothic" panose="020B0502020202020204" pitchFamily="34" charset="0"/>
              </a:rPr>
              <a:t>spielen</a:t>
            </a:r>
            <a:br>
              <a:rPr lang="en-GB" sz="2400" dirty="0">
                <a:latin typeface="Century Gothic" panose="020B0502020202020204" pitchFamily="34" charset="0"/>
              </a:rPr>
            </a:br>
            <a:r>
              <a:rPr lang="en-GB" sz="2400" dirty="0" err="1">
                <a:latin typeface="Century Gothic" panose="020B0502020202020204" pitchFamily="34" charset="0"/>
              </a:rPr>
              <a:t>wohnen</a:t>
            </a:r>
            <a:br>
              <a:rPr lang="en-GB" sz="2400" dirty="0">
                <a:latin typeface="Century Gothic" panose="020B0502020202020204" pitchFamily="34" charset="0"/>
              </a:rPr>
            </a:br>
            <a:r>
              <a:rPr lang="en-GB" sz="2400" dirty="0" err="1">
                <a:latin typeface="Century Gothic" panose="020B0502020202020204" pitchFamily="34" charset="0"/>
              </a:rPr>
              <a:t>putzen</a:t>
            </a:r>
            <a:br>
              <a:rPr lang="en-GB" sz="2400" dirty="0">
                <a:latin typeface="Century Gothic" panose="020B0502020202020204" pitchFamily="34" charset="0"/>
              </a:rPr>
            </a:br>
            <a:r>
              <a:rPr lang="en-GB" sz="2400" dirty="0" err="1">
                <a:latin typeface="Century Gothic" panose="020B0502020202020204" pitchFamily="34" charset="0"/>
              </a:rPr>
              <a:t>kochen</a:t>
            </a:r>
            <a:br>
              <a:rPr lang="en-GB" sz="2400" dirty="0">
                <a:latin typeface="Century Gothic" panose="020B0502020202020204" pitchFamily="34" charset="0"/>
              </a:rPr>
            </a:br>
            <a:r>
              <a:rPr lang="en-GB" sz="2400" dirty="0" err="1">
                <a:latin typeface="Century Gothic" panose="020B0502020202020204" pitchFamily="34" charset="0"/>
              </a:rPr>
              <a:t>schreiben</a:t>
            </a:r>
            <a:br>
              <a:rPr lang="en-GB" sz="2400" dirty="0">
                <a:latin typeface="Century Gothic" panose="020B0502020202020204" pitchFamily="34" charset="0"/>
              </a:rPr>
            </a:br>
            <a:r>
              <a:rPr lang="en-GB" sz="2400" dirty="0" err="1">
                <a:latin typeface="Century Gothic" panose="020B0502020202020204" pitchFamily="34" charset="0"/>
              </a:rPr>
              <a:t>lernen</a:t>
            </a:r>
            <a:br>
              <a:rPr lang="en-GB" sz="2400" dirty="0">
                <a:latin typeface="Century Gothic" panose="020B0502020202020204" pitchFamily="34" charset="0"/>
              </a:rPr>
            </a:br>
            <a:r>
              <a:rPr lang="en-GB" sz="2400" dirty="0" err="1">
                <a:latin typeface="Century Gothic" panose="020B0502020202020204" pitchFamily="34" charset="0"/>
              </a:rPr>
              <a:t>sagen</a:t>
            </a:r>
            <a:br>
              <a:rPr lang="en-GB" sz="2400" dirty="0">
                <a:latin typeface="Century Gothic" panose="020B0502020202020204" pitchFamily="34" charset="0"/>
              </a:rPr>
            </a:br>
            <a:r>
              <a:rPr lang="en-GB" sz="2400" dirty="0" err="1">
                <a:latin typeface="Century Gothic" panose="020B0502020202020204" pitchFamily="34" charset="0"/>
              </a:rPr>
              <a:t>haben</a:t>
            </a:r>
            <a:br>
              <a:rPr lang="en-GB" sz="2400" dirty="0">
                <a:latin typeface="Century Gothic" panose="020B0502020202020204" pitchFamily="34" charset="0"/>
              </a:rPr>
            </a:br>
            <a:r>
              <a:rPr lang="en-GB" sz="2400" dirty="0">
                <a:latin typeface="Century Gothic" panose="020B0502020202020204" pitchFamily="34" charset="0"/>
              </a:rPr>
              <a:t>sein</a:t>
            </a:r>
          </a:p>
        </p:txBody>
      </p:sp>
      <p:sp>
        <p:nvSpPr>
          <p:cNvPr id="10" name="Oval 9">
            <a:extLst>
              <a:ext uri="{FF2B5EF4-FFF2-40B4-BE49-F238E27FC236}">
                <a16:creationId xmlns:a16="http://schemas.microsoft.com/office/drawing/2014/main" id="{D65A9833-54B0-CB47-BB0C-45DC72FDC3EF}"/>
              </a:ext>
            </a:extLst>
          </p:cNvPr>
          <p:cNvSpPr/>
          <p:nvPr/>
        </p:nvSpPr>
        <p:spPr>
          <a:xfrm>
            <a:off x="6186634" y="99492"/>
            <a:ext cx="5476805" cy="6178378"/>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7D2F0F1B-009C-E74E-BB54-38085FAE70C6}"/>
              </a:ext>
            </a:extLst>
          </p:cNvPr>
          <p:cNvSpPr/>
          <p:nvPr/>
        </p:nvSpPr>
        <p:spPr>
          <a:xfrm>
            <a:off x="8050929" y="440926"/>
            <a:ext cx="1518649" cy="523220"/>
          </a:xfrm>
          <a:prstGeom prst="rect">
            <a:avLst/>
          </a:prstGeom>
        </p:spPr>
        <p:txBody>
          <a:bodyPr wrap="square">
            <a:spAutoFit/>
          </a:bodyPr>
          <a:lstStyle/>
          <a:p>
            <a:pPr algn="ctr"/>
            <a:r>
              <a:rPr lang="es-ES" sz="2800" b="1" dirty="0" err="1">
                <a:latin typeface="Century Gothic" panose="020B0502020202020204" pitchFamily="34" charset="0"/>
                <a:cs typeface="Calibri" panose="020F0502020204030204" pitchFamily="34" charset="0"/>
              </a:rPr>
              <a:t>Tennis</a:t>
            </a:r>
            <a:endParaRPr lang="en-GB" sz="2800" dirty="0"/>
          </a:p>
        </p:txBody>
      </p:sp>
      <p:sp>
        <p:nvSpPr>
          <p:cNvPr id="12" name="Rectangle 11">
            <a:extLst>
              <a:ext uri="{FF2B5EF4-FFF2-40B4-BE49-F238E27FC236}">
                <a16:creationId xmlns:a16="http://schemas.microsoft.com/office/drawing/2014/main" id="{E0B786EE-5D07-E64D-B23D-25D61FB1A5B1}"/>
              </a:ext>
            </a:extLst>
          </p:cNvPr>
          <p:cNvSpPr/>
          <p:nvPr/>
        </p:nvSpPr>
        <p:spPr>
          <a:xfrm>
            <a:off x="6259750" y="1140367"/>
            <a:ext cx="1850618" cy="523220"/>
          </a:xfrm>
          <a:prstGeom prst="rect">
            <a:avLst/>
          </a:prstGeom>
        </p:spPr>
        <p:txBody>
          <a:bodyPr wrap="square">
            <a:spAutoFit/>
          </a:bodyPr>
          <a:lstStyle/>
          <a:p>
            <a:pPr algn="ctr"/>
            <a:r>
              <a:rPr lang="es-ES" sz="2800" b="1" dirty="0" err="1">
                <a:latin typeface="Century Gothic" panose="020B0502020202020204" pitchFamily="34" charset="0"/>
                <a:cs typeface="Calibri" panose="020F0502020204030204" pitchFamily="34" charset="0"/>
              </a:rPr>
              <a:t>oft</a:t>
            </a:r>
            <a:endParaRPr lang="en-GB" sz="2800" dirty="0"/>
          </a:p>
        </p:txBody>
      </p:sp>
      <p:sp>
        <p:nvSpPr>
          <p:cNvPr id="13" name="Rectangle 12">
            <a:extLst>
              <a:ext uri="{FF2B5EF4-FFF2-40B4-BE49-F238E27FC236}">
                <a16:creationId xmlns:a16="http://schemas.microsoft.com/office/drawing/2014/main" id="{471039C0-0830-2F42-A053-4ACD7A8847F8}"/>
              </a:ext>
            </a:extLst>
          </p:cNvPr>
          <p:cNvSpPr/>
          <p:nvPr/>
        </p:nvSpPr>
        <p:spPr>
          <a:xfrm>
            <a:off x="9420931" y="686697"/>
            <a:ext cx="1518649" cy="523220"/>
          </a:xfrm>
          <a:prstGeom prst="rect">
            <a:avLst/>
          </a:prstGeom>
        </p:spPr>
        <p:txBody>
          <a:bodyPr wrap="square">
            <a:spAutoFit/>
          </a:bodyPr>
          <a:lstStyle/>
          <a:p>
            <a:pPr algn="ctr"/>
            <a:r>
              <a:rPr lang="es-ES" sz="2800" b="1" dirty="0" err="1">
                <a:latin typeface="Century Gothic" panose="020B0502020202020204" pitchFamily="34" charset="0"/>
                <a:cs typeface="Calibri" panose="020F0502020204030204" pitchFamily="34" charset="0"/>
              </a:rPr>
              <a:t>gut</a:t>
            </a:r>
            <a:endParaRPr lang="en-GB" sz="2800" dirty="0"/>
          </a:p>
        </p:txBody>
      </p:sp>
      <p:sp>
        <p:nvSpPr>
          <p:cNvPr id="14" name="Rectangle 13">
            <a:extLst>
              <a:ext uri="{FF2B5EF4-FFF2-40B4-BE49-F238E27FC236}">
                <a16:creationId xmlns:a16="http://schemas.microsoft.com/office/drawing/2014/main" id="{F866196F-F22E-AD47-BD70-9DFFF97B21FD}"/>
              </a:ext>
            </a:extLst>
          </p:cNvPr>
          <p:cNvSpPr/>
          <p:nvPr/>
        </p:nvSpPr>
        <p:spPr>
          <a:xfrm>
            <a:off x="6284922" y="2223971"/>
            <a:ext cx="2208747" cy="523220"/>
          </a:xfrm>
          <a:prstGeom prst="rect">
            <a:avLst/>
          </a:prstGeom>
        </p:spPr>
        <p:txBody>
          <a:bodyPr wrap="square">
            <a:spAutoFit/>
          </a:bodyPr>
          <a:lstStyle/>
          <a:p>
            <a:pPr algn="ctr"/>
            <a:r>
              <a:rPr lang="es-ES" sz="2800" b="1" dirty="0" err="1">
                <a:latin typeface="Century Gothic" panose="020B0502020202020204" pitchFamily="34" charset="0"/>
                <a:cs typeface="Calibri" panose="020F0502020204030204" pitchFamily="34" charset="0"/>
              </a:rPr>
              <a:t>im</a:t>
            </a:r>
            <a:r>
              <a:rPr lang="es-ES" sz="2800" b="1" dirty="0">
                <a:latin typeface="Century Gothic" panose="020B0502020202020204" pitchFamily="34" charset="0"/>
                <a:cs typeface="Calibri" panose="020F0502020204030204" pitchFamily="34" charset="0"/>
              </a:rPr>
              <a:t> </a:t>
            </a:r>
            <a:r>
              <a:rPr lang="es-ES" sz="2800" b="1" dirty="0" err="1">
                <a:latin typeface="Century Gothic" panose="020B0502020202020204" pitchFamily="34" charset="0"/>
                <a:cs typeface="Calibri" panose="020F0502020204030204" pitchFamily="34" charset="0"/>
              </a:rPr>
              <a:t>Garten</a:t>
            </a:r>
            <a:endParaRPr lang="en-GB" sz="2800" dirty="0"/>
          </a:p>
        </p:txBody>
      </p:sp>
      <p:sp>
        <p:nvSpPr>
          <p:cNvPr id="15" name="Rectangle 14">
            <a:extLst>
              <a:ext uri="{FF2B5EF4-FFF2-40B4-BE49-F238E27FC236}">
                <a16:creationId xmlns:a16="http://schemas.microsoft.com/office/drawing/2014/main" id="{A9D28C54-83DA-1149-B30F-70884A22C8D6}"/>
              </a:ext>
            </a:extLst>
          </p:cNvPr>
          <p:cNvSpPr/>
          <p:nvPr/>
        </p:nvSpPr>
        <p:spPr>
          <a:xfrm>
            <a:off x="7961845" y="1349004"/>
            <a:ext cx="1850618" cy="523220"/>
          </a:xfrm>
          <a:prstGeom prst="rect">
            <a:avLst/>
          </a:prstGeom>
        </p:spPr>
        <p:txBody>
          <a:bodyPr wrap="square">
            <a:spAutoFit/>
          </a:bodyPr>
          <a:lstStyle/>
          <a:p>
            <a:pPr algn="ctr"/>
            <a:r>
              <a:rPr lang="es-ES" sz="2800" b="1" dirty="0" err="1">
                <a:latin typeface="Century Gothic" panose="020B0502020202020204" pitchFamily="34" charset="0"/>
                <a:cs typeface="Calibri" panose="020F0502020204030204" pitchFamily="34" charset="0"/>
              </a:rPr>
              <a:t>Deutsch</a:t>
            </a:r>
            <a:endParaRPr lang="en-GB" sz="2800" dirty="0"/>
          </a:p>
        </p:txBody>
      </p:sp>
      <p:sp>
        <p:nvSpPr>
          <p:cNvPr id="16" name="Rectangle 15">
            <a:extLst>
              <a:ext uri="{FF2B5EF4-FFF2-40B4-BE49-F238E27FC236}">
                <a16:creationId xmlns:a16="http://schemas.microsoft.com/office/drawing/2014/main" id="{D34E58EC-AE0C-8B40-A248-C11A1B51C4B1}"/>
              </a:ext>
            </a:extLst>
          </p:cNvPr>
          <p:cNvSpPr/>
          <p:nvPr/>
        </p:nvSpPr>
        <p:spPr>
          <a:xfrm>
            <a:off x="9123964" y="2984278"/>
            <a:ext cx="2231664" cy="523220"/>
          </a:xfrm>
          <a:prstGeom prst="rect">
            <a:avLst/>
          </a:prstGeom>
        </p:spPr>
        <p:txBody>
          <a:bodyPr wrap="square">
            <a:spAutoFit/>
          </a:bodyPr>
          <a:lstStyle/>
          <a:p>
            <a:r>
              <a:rPr lang="es-ES" sz="2800" b="1" dirty="0">
                <a:latin typeface="Century Gothic" panose="020B0502020202020204" pitchFamily="34" charset="0"/>
                <a:cs typeface="Calibri" panose="020F0502020204030204" pitchFamily="34" charset="0"/>
              </a:rPr>
              <a:t>das </a:t>
            </a:r>
            <a:r>
              <a:rPr lang="es-ES" sz="2800" b="1" dirty="0" err="1">
                <a:latin typeface="Century Gothic" panose="020B0502020202020204" pitchFamily="34" charset="0"/>
                <a:cs typeface="Calibri" panose="020F0502020204030204" pitchFamily="34" charset="0"/>
              </a:rPr>
              <a:t>Zimmer</a:t>
            </a:r>
            <a:endParaRPr lang="en-GB" sz="2800" dirty="0"/>
          </a:p>
        </p:txBody>
      </p:sp>
      <p:sp>
        <p:nvSpPr>
          <p:cNvPr id="17" name="Rectangle 16">
            <a:extLst>
              <a:ext uri="{FF2B5EF4-FFF2-40B4-BE49-F238E27FC236}">
                <a16:creationId xmlns:a16="http://schemas.microsoft.com/office/drawing/2014/main" id="{648F71EA-82E4-7E4A-8287-35F3796EB469}"/>
              </a:ext>
            </a:extLst>
          </p:cNvPr>
          <p:cNvSpPr/>
          <p:nvPr/>
        </p:nvSpPr>
        <p:spPr>
          <a:xfrm>
            <a:off x="6396039" y="3188681"/>
            <a:ext cx="2317881" cy="523220"/>
          </a:xfrm>
          <a:prstGeom prst="rect">
            <a:avLst/>
          </a:prstGeom>
        </p:spPr>
        <p:txBody>
          <a:bodyPr wrap="square">
            <a:spAutoFit/>
          </a:bodyPr>
          <a:lstStyle/>
          <a:p>
            <a:pPr algn="ctr"/>
            <a:r>
              <a:rPr lang="es-ES" sz="2800" b="1" dirty="0">
                <a:latin typeface="Century Gothic" panose="020B0502020202020204" pitchFamily="34" charset="0"/>
                <a:cs typeface="Calibri" panose="020F0502020204030204" pitchFamily="34" charset="0"/>
              </a:rPr>
              <a:t>in Leipzig</a:t>
            </a:r>
            <a:endParaRPr lang="en-GB" sz="2800" dirty="0"/>
          </a:p>
        </p:txBody>
      </p:sp>
      <p:sp>
        <p:nvSpPr>
          <p:cNvPr id="18" name="Rectangle 17">
            <a:extLst>
              <a:ext uri="{FF2B5EF4-FFF2-40B4-BE49-F238E27FC236}">
                <a16:creationId xmlns:a16="http://schemas.microsoft.com/office/drawing/2014/main" id="{49888FA2-62BA-EF4D-B564-4CCAA96C8F14}"/>
              </a:ext>
            </a:extLst>
          </p:cNvPr>
          <p:cNvSpPr/>
          <p:nvPr/>
        </p:nvSpPr>
        <p:spPr>
          <a:xfrm>
            <a:off x="7554979" y="4022485"/>
            <a:ext cx="1807859" cy="523220"/>
          </a:xfrm>
          <a:prstGeom prst="rect">
            <a:avLst/>
          </a:prstGeom>
        </p:spPr>
        <p:txBody>
          <a:bodyPr wrap="square">
            <a:spAutoFit/>
          </a:bodyPr>
          <a:lstStyle/>
          <a:p>
            <a:pPr algn="ctr"/>
            <a:r>
              <a:rPr lang="es-ES" sz="2800" b="1" dirty="0">
                <a:latin typeface="Century Gothic" panose="020B0502020202020204" pitchFamily="34" charset="0"/>
                <a:cs typeface="Calibri" panose="020F0502020204030204" pitchFamily="34" charset="0"/>
              </a:rPr>
              <a:t>Curry</a:t>
            </a:r>
            <a:endParaRPr lang="en-GB" sz="2800" dirty="0"/>
          </a:p>
        </p:txBody>
      </p:sp>
      <p:sp>
        <p:nvSpPr>
          <p:cNvPr id="19" name="Rectangle 18">
            <a:extLst>
              <a:ext uri="{FF2B5EF4-FFF2-40B4-BE49-F238E27FC236}">
                <a16:creationId xmlns:a16="http://schemas.microsoft.com/office/drawing/2014/main" id="{D34E58EC-AE0C-8B40-A248-C11A1B51C4B1}"/>
              </a:ext>
            </a:extLst>
          </p:cNvPr>
          <p:cNvSpPr/>
          <p:nvPr/>
        </p:nvSpPr>
        <p:spPr>
          <a:xfrm>
            <a:off x="9431775" y="2160484"/>
            <a:ext cx="2231664" cy="523220"/>
          </a:xfrm>
          <a:prstGeom prst="rect">
            <a:avLst/>
          </a:prstGeom>
        </p:spPr>
        <p:txBody>
          <a:bodyPr wrap="square">
            <a:spAutoFit/>
          </a:bodyPr>
          <a:lstStyle/>
          <a:p>
            <a:pPr algn="ctr"/>
            <a:r>
              <a:rPr lang="es-ES" sz="2800" b="1" dirty="0">
                <a:latin typeface="Century Gothic" panose="020B0502020202020204" pitchFamily="34" charset="0"/>
                <a:cs typeface="Calibri" panose="020F0502020204030204" pitchFamily="34" charset="0"/>
              </a:rPr>
              <a:t>den </a:t>
            </a:r>
            <a:r>
              <a:rPr lang="es-ES" sz="2800" b="1" dirty="0" err="1">
                <a:latin typeface="Century Gothic" panose="020B0502020202020204" pitchFamily="34" charset="0"/>
                <a:cs typeface="Calibri" panose="020F0502020204030204" pitchFamily="34" charset="0"/>
              </a:rPr>
              <a:t>Boden</a:t>
            </a:r>
            <a:endParaRPr lang="en-GB" sz="2800" dirty="0"/>
          </a:p>
        </p:txBody>
      </p:sp>
      <p:sp>
        <p:nvSpPr>
          <p:cNvPr id="20" name="Rectangle 19">
            <a:extLst>
              <a:ext uri="{FF2B5EF4-FFF2-40B4-BE49-F238E27FC236}">
                <a16:creationId xmlns:a16="http://schemas.microsoft.com/office/drawing/2014/main" id="{D34E58EC-AE0C-8B40-A248-C11A1B51C4B1}"/>
              </a:ext>
            </a:extLst>
          </p:cNvPr>
          <p:cNvSpPr/>
          <p:nvPr/>
        </p:nvSpPr>
        <p:spPr>
          <a:xfrm>
            <a:off x="10239796" y="3760875"/>
            <a:ext cx="1022593" cy="523220"/>
          </a:xfrm>
          <a:prstGeom prst="rect">
            <a:avLst/>
          </a:prstGeom>
        </p:spPr>
        <p:txBody>
          <a:bodyPr wrap="square">
            <a:spAutoFit/>
          </a:bodyPr>
          <a:lstStyle/>
          <a:p>
            <a:pPr algn="ctr"/>
            <a:r>
              <a:rPr lang="es-ES" sz="2800" b="1" dirty="0">
                <a:latin typeface="Century Gothic" panose="020B0502020202020204" pitchFamily="34" charset="0"/>
                <a:cs typeface="Calibri" panose="020F0502020204030204" pitchFamily="34" charset="0"/>
              </a:rPr>
              <a:t>‘Ja!’</a:t>
            </a:r>
            <a:endParaRPr lang="en-GB" sz="2800" dirty="0"/>
          </a:p>
        </p:txBody>
      </p:sp>
      <p:sp>
        <p:nvSpPr>
          <p:cNvPr id="21" name="Rectangle 20">
            <a:extLst>
              <a:ext uri="{FF2B5EF4-FFF2-40B4-BE49-F238E27FC236}">
                <a16:creationId xmlns:a16="http://schemas.microsoft.com/office/drawing/2014/main" id="{D34E58EC-AE0C-8B40-A248-C11A1B51C4B1}"/>
              </a:ext>
            </a:extLst>
          </p:cNvPr>
          <p:cNvSpPr/>
          <p:nvPr/>
        </p:nvSpPr>
        <p:spPr>
          <a:xfrm>
            <a:off x="7200287" y="4823804"/>
            <a:ext cx="2231664" cy="523220"/>
          </a:xfrm>
          <a:prstGeom prst="rect">
            <a:avLst/>
          </a:prstGeom>
        </p:spPr>
        <p:txBody>
          <a:bodyPr wrap="square">
            <a:spAutoFit/>
          </a:bodyPr>
          <a:lstStyle/>
          <a:p>
            <a:r>
              <a:rPr lang="es-ES" sz="2800" b="1" dirty="0" err="1">
                <a:latin typeface="Century Gothic" panose="020B0502020202020204" pitchFamily="34" charset="0"/>
                <a:cs typeface="Calibri" panose="020F0502020204030204" pitchFamily="34" charset="0"/>
              </a:rPr>
              <a:t>ein</a:t>
            </a:r>
            <a:r>
              <a:rPr lang="es-ES" sz="2800" b="1" dirty="0">
                <a:latin typeface="Century Gothic" panose="020B0502020202020204" pitchFamily="34" charset="0"/>
                <a:cs typeface="Calibri" panose="020F0502020204030204" pitchFamily="34" charset="0"/>
              </a:rPr>
              <a:t> Lied</a:t>
            </a:r>
            <a:endParaRPr lang="en-GB" sz="2800" dirty="0"/>
          </a:p>
        </p:txBody>
      </p:sp>
      <p:sp>
        <p:nvSpPr>
          <p:cNvPr id="22" name="Rectangle 21">
            <a:extLst>
              <a:ext uri="{FF2B5EF4-FFF2-40B4-BE49-F238E27FC236}">
                <a16:creationId xmlns:a16="http://schemas.microsoft.com/office/drawing/2014/main" id="{D34E58EC-AE0C-8B40-A248-C11A1B51C4B1}"/>
              </a:ext>
            </a:extLst>
          </p:cNvPr>
          <p:cNvSpPr/>
          <p:nvPr/>
        </p:nvSpPr>
        <p:spPr>
          <a:xfrm>
            <a:off x="9011496" y="4527225"/>
            <a:ext cx="2231664" cy="523220"/>
          </a:xfrm>
          <a:prstGeom prst="rect">
            <a:avLst/>
          </a:prstGeom>
        </p:spPr>
        <p:txBody>
          <a:bodyPr wrap="square">
            <a:spAutoFit/>
          </a:bodyPr>
          <a:lstStyle/>
          <a:p>
            <a:r>
              <a:rPr lang="es-ES" sz="2800" b="1" dirty="0" err="1">
                <a:latin typeface="Century Gothic" panose="020B0502020202020204" pitchFamily="34" charset="0"/>
                <a:cs typeface="Calibri" panose="020F0502020204030204" pitchFamily="34" charset="0"/>
              </a:rPr>
              <a:t>ein</a:t>
            </a:r>
            <a:r>
              <a:rPr lang="es-ES" sz="2800" b="1" dirty="0">
                <a:latin typeface="Century Gothic" panose="020B0502020202020204" pitchFamily="34" charset="0"/>
                <a:cs typeface="Calibri" panose="020F0502020204030204" pitchFamily="34" charset="0"/>
              </a:rPr>
              <a:t> </a:t>
            </a:r>
            <a:r>
              <a:rPr lang="es-ES" sz="2800" b="1" dirty="0" err="1">
                <a:latin typeface="Century Gothic" panose="020B0502020202020204" pitchFamily="34" charset="0"/>
                <a:cs typeface="Calibri" panose="020F0502020204030204" pitchFamily="34" charset="0"/>
              </a:rPr>
              <a:t>Haustier</a:t>
            </a:r>
            <a:endParaRPr lang="en-GB" sz="2800" dirty="0"/>
          </a:p>
        </p:txBody>
      </p:sp>
      <p:sp>
        <p:nvSpPr>
          <p:cNvPr id="23" name="Rectangle 22">
            <a:extLst>
              <a:ext uri="{FF2B5EF4-FFF2-40B4-BE49-F238E27FC236}">
                <a16:creationId xmlns:a16="http://schemas.microsoft.com/office/drawing/2014/main" id="{D34E58EC-AE0C-8B40-A248-C11A1B51C4B1}"/>
              </a:ext>
            </a:extLst>
          </p:cNvPr>
          <p:cNvSpPr/>
          <p:nvPr/>
        </p:nvSpPr>
        <p:spPr>
          <a:xfrm>
            <a:off x="9469113" y="1443034"/>
            <a:ext cx="2231664" cy="523220"/>
          </a:xfrm>
          <a:prstGeom prst="rect">
            <a:avLst/>
          </a:prstGeom>
        </p:spPr>
        <p:txBody>
          <a:bodyPr wrap="square">
            <a:spAutoFit/>
          </a:bodyPr>
          <a:lstStyle/>
          <a:p>
            <a:pPr algn="ctr"/>
            <a:r>
              <a:rPr lang="es-ES" sz="2800" b="1" dirty="0" err="1">
                <a:latin typeface="Century Gothic" panose="020B0502020202020204" pitchFamily="34" charset="0"/>
                <a:cs typeface="Calibri" panose="020F0502020204030204" pitchFamily="34" charset="0"/>
              </a:rPr>
              <a:t>nichts</a:t>
            </a:r>
            <a:endParaRPr lang="en-GB" sz="2800" dirty="0"/>
          </a:p>
        </p:txBody>
      </p:sp>
      <p:sp>
        <p:nvSpPr>
          <p:cNvPr id="24" name="Rounded Rectangular Callout 23"/>
          <p:cNvSpPr/>
          <p:nvPr/>
        </p:nvSpPr>
        <p:spPr>
          <a:xfrm>
            <a:off x="616639" y="2688373"/>
            <a:ext cx="2156389" cy="3407702"/>
          </a:xfrm>
          <a:prstGeom prst="wedgeRoundRectCallout">
            <a:avLst>
              <a:gd name="adj1" fmla="val 67004"/>
              <a:gd name="adj2" fmla="val -32028"/>
              <a:gd name="adj3" fmla="val 16667"/>
            </a:avLst>
          </a:prstGeom>
          <a:solidFill>
            <a:schemeClr val="accent4">
              <a:lumMod val="20000"/>
              <a:lumOff val="8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Remember: you have to change the </a:t>
            </a:r>
            <a:r>
              <a:rPr lang="en-GB" sz="2400" b="1" dirty="0">
                <a:latin typeface="Century Gothic" panose="020B0502020202020204" pitchFamily="34" charset="0"/>
              </a:rPr>
              <a:t>verb ending </a:t>
            </a:r>
            <a:r>
              <a:rPr lang="en-GB" sz="2400" dirty="0">
                <a:latin typeface="Century Gothic" panose="020B0502020202020204" pitchFamily="34" charset="0"/>
              </a:rPr>
              <a:t>to say ‘</a:t>
            </a:r>
            <a:r>
              <a:rPr lang="en-GB" sz="2400" b="1" dirty="0">
                <a:latin typeface="Century Gothic" panose="020B0502020202020204" pitchFamily="34" charset="0"/>
              </a:rPr>
              <a:t>who</a:t>
            </a:r>
            <a:r>
              <a:rPr lang="en-GB" sz="2400" dirty="0">
                <a:latin typeface="Century Gothic" panose="020B0502020202020204" pitchFamily="34" charset="0"/>
              </a:rPr>
              <a:t>’ does the action. </a:t>
            </a:r>
          </a:p>
        </p:txBody>
      </p:sp>
    </p:spTree>
    <p:extLst>
      <p:ext uri="{BB962C8B-B14F-4D97-AF65-F5344CB8AC3E}">
        <p14:creationId xmlns:p14="http://schemas.microsoft.com/office/powerpoint/2010/main" val="395217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dirty="0" err="1"/>
              <a:t>Wer</a:t>
            </a:r>
            <a:r>
              <a:rPr lang="en-GB" sz="2800" dirty="0"/>
              <a:t> </a:t>
            </a:r>
            <a:r>
              <a:rPr lang="en-GB" sz="2800" dirty="0" err="1"/>
              <a:t>macht</a:t>
            </a:r>
            <a:r>
              <a:rPr lang="en-GB" sz="2800" dirty="0"/>
              <a:t> was?</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15" name="Table 14"/>
          <p:cNvGraphicFramePr>
            <a:graphicFrameLocks noGrp="1"/>
          </p:cNvGraphicFramePr>
          <p:nvPr>
            <p:extLst>
              <p:ext uri="{D42A27DB-BD31-4B8C-83A1-F6EECF244321}">
                <p14:modId xmlns:p14="http://schemas.microsoft.com/office/powerpoint/2010/main" val="1848850489"/>
              </p:ext>
            </p:extLst>
          </p:nvPr>
        </p:nvGraphicFramePr>
        <p:xfrm>
          <a:off x="2106141" y="1578962"/>
          <a:ext cx="3281405" cy="4080432"/>
        </p:xfrm>
        <a:graphic>
          <a:graphicData uri="http://schemas.openxmlformats.org/drawingml/2006/table">
            <a:tbl>
              <a:tblPr firstRow="1" bandRow="1"/>
              <a:tblGrid>
                <a:gridCol w="3281405">
                  <a:extLst>
                    <a:ext uri="{9D8B030D-6E8A-4147-A177-3AD203B41FA5}">
                      <a16:colId xmlns:a16="http://schemas.microsoft.com/office/drawing/2014/main" val="20000"/>
                    </a:ext>
                  </a:extLst>
                </a:gridCol>
              </a:tblGrid>
              <a:tr h="68007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err="1">
                          <a:solidFill>
                            <a:schemeClr val="tx1"/>
                          </a:solidFill>
                        </a:rPr>
                        <a:t>Schreib</a:t>
                      </a:r>
                      <a:r>
                        <a:rPr lang="en-GB" sz="2400" b="1" baseline="0" dirty="0">
                          <a:solidFill>
                            <a:schemeClr val="tx1"/>
                          </a:solidFill>
                        </a:rPr>
                        <a:t> auf Deutsch.</a:t>
                      </a:r>
                      <a:endParaRPr lang="en-GB" sz="2400" b="1" dirty="0">
                        <a:solidFill>
                          <a:schemeClr val="tx1"/>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007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chemeClr val="tx1"/>
                          </a:solidFill>
                        </a:rPr>
                        <a:t>I clean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007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chemeClr val="tx1"/>
                          </a:solidFill>
                        </a:rPr>
                        <a:t>she sits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007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baseline="0" dirty="0">
                          <a:solidFill>
                            <a:schemeClr val="tx1"/>
                          </a:solidFill>
                        </a:rPr>
                        <a:t>he cooks</a:t>
                      </a:r>
                      <a:endParaRPr lang="en-GB" sz="2800" dirty="0">
                        <a:solidFill>
                          <a:schemeClr val="tx1"/>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007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chemeClr val="tx1"/>
                          </a:solidFill>
                        </a:rPr>
                        <a:t>I work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007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chemeClr val="tx1"/>
                          </a:solidFill>
                        </a:rPr>
                        <a:t>I have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6" name="Action Button: Custom 15">
            <a:hlinkClick r:id="" action="ppaction://noaction" highlightClick="1"/>
          </p:cNvPr>
          <p:cNvSpPr/>
          <p:nvPr/>
        </p:nvSpPr>
        <p:spPr>
          <a:xfrm>
            <a:off x="1427143" y="2395977"/>
            <a:ext cx="461473" cy="452927"/>
          </a:xfrm>
          <a:prstGeom prst="actionButtonBlank">
            <a:avLst/>
          </a:prstGeom>
          <a:solidFill>
            <a:schemeClr val="accent4">
              <a:lumMod val="75000"/>
            </a:schemeClr>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Century Gothic" panose="020F0302020204030204"/>
                <a:ea typeface="+mn-ea"/>
                <a:cs typeface="+mn-cs"/>
              </a:rPr>
              <a:t>1</a:t>
            </a:r>
          </a:p>
        </p:txBody>
      </p:sp>
      <p:sp>
        <p:nvSpPr>
          <p:cNvPr id="17" name="Action Button: Custom 16">
            <a:hlinkClick r:id="" action="ppaction://noaction" highlightClick="1"/>
          </p:cNvPr>
          <p:cNvSpPr/>
          <p:nvPr/>
        </p:nvSpPr>
        <p:spPr>
          <a:xfrm>
            <a:off x="1427143" y="3081037"/>
            <a:ext cx="461473" cy="452927"/>
          </a:xfrm>
          <a:prstGeom prst="actionButtonBlank">
            <a:avLst/>
          </a:prstGeom>
          <a:solidFill>
            <a:schemeClr val="accent4">
              <a:lumMod val="75000"/>
            </a:schemeClr>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Century Gothic" panose="020F0302020204030204"/>
                <a:ea typeface="+mn-ea"/>
                <a:cs typeface="+mn-cs"/>
              </a:rPr>
              <a:t>2</a:t>
            </a:r>
          </a:p>
        </p:txBody>
      </p:sp>
      <p:sp>
        <p:nvSpPr>
          <p:cNvPr id="18" name="Action Button: Custom 17">
            <a:hlinkClick r:id="" action="ppaction://noaction" highlightClick="1"/>
          </p:cNvPr>
          <p:cNvSpPr/>
          <p:nvPr/>
        </p:nvSpPr>
        <p:spPr>
          <a:xfrm>
            <a:off x="1439127" y="3766097"/>
            <a:ext cx="461473" cy="452927"/>
          </a:xfrm>
          <a:prstGeom prst="actionButtonBlank">
            <a:avLst/>
          </a:prstGeom>
          <a:solidFill>
            <a:schemeClr val="accent4">
              <a:lumMod val="75000"/>
            </a:schemeClr>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Century Gothic" panose="020F0302020204030204"/>
                <a:ea typeface="+mn-ea"/>
                <a:cs typeface="+mn-cs"/>
              </a:rPr>
              <a:t>3</a:t>
            </a:r>
          </a:p>
        </p:txBody>
      </p:sp>
      <p:sp>
        <p:nvSpPr>
          <p:cNvPr id="19" name="Action Button: Custom 18">
            <a:hlinkClick r:id="" action="ppaction://noaction" highlightClick="1"/>
          </p:cNvPr>
          <p:cNvSpPr/>
          <p:nvPr/>
        </p:nvSpPr>
        <p:spPr>
          <a:xfrm>
            <a:off x="1427143" y="4503554"/>
            <a:ext cx="461473" cy="452927"/>
          </a:xfrm>
          <a:prstGeom prst="actionButtonBlank">
            <a:avLst/>
          </a:prstGeom>
          <a:solidFill>
            <a:schemeClr val="accent4">
              <a:lumMod val="75000"/>
            </a:schemeClr>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Century Gothic" panose="020F0302020204030204"/>
                <a:ea typeface="+mn-ea"/>
                <a:cs typeface="+mn-cs"/>
              </a:rPr>
              <a:t>4</a:t>
            </a:r>
          </a:p>
        </p:txBody>
      </p:sp>
      <p:sp>
        <p:nvSpPr>
          <p:cNvPr id="20" name="Action Button: Custom 19">
            <a:hlinkClick r:id="" action="ppaction://noaction" highlightClick="1"/>
          </p:cNvPr>
          <p:cNvSpPr/>
          <p:nvPr/>
        </p:nvSpPr>
        <p:spPr>
          <a:xfrm>
            <a:off x="1427144" y="5206467"/>
            <a:ext cx="461473" cy="452927"/>
          </a:xfrm>
          <a:prstGeom prst="actionButtonBlank">
            <a:avLst/>
          </a:prstGeom>
          <a:solidFill>
            <a:schemeClr val="accent4">
              <a:lumMod val="75000"/>
            </a:schemeClr>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Century Gothic" panose="020F0302020204030204"/>
                <a:ea typeface="+mn-ea"/>
                <a:cs typeface="+mn-cs"/>
              </a:rPr>
              <a:t>5</a:t>
            </a:r>
          </a:p>
        </p:txBody>
      </p:sp>
      <p:sp>
        <p:nvSpPr>
          <p:cNvPr id="21" name="TextBox 20"/>
          <p:cNvSpPr txBox="1"/>
          <p:nvPr/>
        </p:nvSpPr>
        <p:spPr>
          <a:xfrm>
            <a:off x="5593087" y="306678"/>
            <a:ext cx="2799097" cy="6001643"/>
          </a:xfrm>
          <a:prstGeom prst="rect">
            <a:avLst/>
          </a:prstGeom>
          <a:noFill/>
        </p:spPr>
        <p:txBody>
          <a:bodyPr wrap="square" rtlCol="0">
            <a:spAutoFit/>
          </a:bodyPr>
          <a:lstStyle/>
          <a:p>
            <a:r>
              <a:rPr lang="en-GB" sz="2400" dirty="0">
                <a:latin typeface="Century Gothic" panose="020B0502020202020204" pitchFamily="34" charset="0"/>
              </a:rPr>
              <a:t>a football</a:t>
            </a:r>
            <a:br>
              <a:rPr lang="en-GB" sz="2400" dirty="0">
                <a:latin typeface="Century Gothic" panose="020B0502020202020204" pitchFamily="34" charset="0"/>
              </a:rPr>
            </a:br>
            <a:r>
              <a:rPr lang="en-GB" sz="2400" dirty="0">
                <a:latin typeface="Century Gothic" panose="020B0502020202020204" pitchFamily="34" charset="0"/>
              </a:rPr>
              <a:t>a friend</a:t>
            </a:r>
            <a:br>
              <a:rPr lang="en-GB" sz="2400" dirty="0">
                <a:latin typeface="Century Gothic" panose="020B0502020202020204" pitchFamily="34" charset="0"/>
              </a:rPr>
            </a:br>
            <a:r>
              <a:rPr lang="en-GB" sz="2400" dirty="0">
                <a:latin typeface="Century Gothic" panose="020B0502020202020204" pitchFamily="34" charset="0"/>
              </a:rPr>
              <a:t>a water bottle </a:t>
            </a:r>
            <a:br>
              <a:rPr lang="en-GB" sz="2400" dirty="0">
                <a:latin typeface="Century Gothic" panose="020B0502020202020204" pitchFamily="34" charset="0"/>
              </a:rPr>
            </a:br>
            <a:r>
              <a:rPr lang="en-GB" sz="2400" dirty="0">
                <a:latin typeface="Century Gothic" panose="020B0502020202020204" pitchFamily="34" charset="0"/>
              </a:rPr>
              <a:t>a pet</a:t>
            </a:r>
          </a:p>
          <a:p>
            <a:r>
              <a:rPr lang="en-GB" sz="2400" dirty="0">
                <a:latin typeface="Century Gothic" panose="020B0502020202020204" pitchFamily="34" charset="0"/>
              </a:rPr>
              <a:t>the house</a:t>
            </a:r>
            <a:br>
              <a:rPr lang="en-GB" sz="2400" dirty="0">
                <a:latin typeface="Century Gothic" panose="020B0502020202020204" pitchFamily="34" charset="0"/>
              </a:rPr>
            </a:br>
            <a:r>
              <a:rPr lang="en-GB" sz="2400" dirty="0">
                <a:latin typeface="Century Gothic" panose="020B0502020202020204" pitchFamily="34" charset="0"/>
              </a:rPr>
              <a:t>the car</a:t>
            </a:r>
            <a:br>
              <a:rPr lang="en-GB" sz="2400" dirty="0">
                <a:latin typeface="Century Gothic" panose="020B0502020202020204" pitchFamily="34" charset="0"/>
              </a:rPr>
            </a:br>
            <a:r>
              <a:rPr lang="en-GB" sz="2400" dirty="0">
                <a:latin typeface="Century Gothic" panose="020B0502020202020204" pitchFamily="34" charset="0"/>
              </a:rPr>
              <a:t>the floor</a:t>
            </a:r>
            <a:br>
              <a:rPr lang="en-GB" sz="2400" dirty="0">
                <a:latin typeface="Century Gothic" panose="020B0502020202020204" pitchFamily="34" charset="0"/>
              </a:rPr>
            </a:br>
            <a:r>
              <a:rPr lang="en-GB" sz="2400" dirty="0">
                <a:latin typeface="Century Gothic" panose="020B0502020202020204" pitchFamily="34" charset="0"/>
              </a:rPr>
              <a:t>the list</a:t>
            </a:r>
            <a:br>
              <a:rPr lang="en-GB" sz="2400" dirty="0">
                <a:latin typeface="Century Gothic" panose="020B0502020202020204" pitchFamily="34" charset="0"/>
              </a:rPr>
            </a:br>
            <a:br>
              <a:rPr lang="en-GB" sz="2400" dirty="0">
                <a:latin typeface="Century Gothic" panose="020B0502020202020204" pitchFamily="34" charset="0"/>
              </a:rPr>
            </a:br>
            <a:r>
              <a:rPr lang="en-GB" sz="2400" dirty="0">
                <a:latin typeface="Century Gothic" panose="020B0502020202020204" pitchFamily="34" charset="0"/>
              </a:rPr>
              <a:t>in the classroom</a:t>
            </a:r>
            <a:br>
              <a:rPr lang="en-GB" sz="2400" dirty="0">
                <a:latin typeface="Century Gothic" panose="020B0502020202020204" pitchFamily="34" charset="0"/>
              </a:rPr>
            </a:br>
            <a:r>
              <a:rPr lang="en-GB" sz="2400" dirty="0">
                <a:latin typeface="Century Gothic" panose="020B0502020202020204" pitchFamily="34" charset="0"/>
              </a:rPr>
              <a:t>in the room</a:t>
            </a:r>
            <a:br>
              <a:rPr lang="en-GB" sz="2400" dirty="0">
                <a:latin typeface="Century Gothic" panose="020B0502020202020204" pitchFamily="34" charset="0"/>
              </a:rPr>
            </a:br>
            <a:r>
              <a:rPr lang="en-GB" sz="2400" dirty="0">
                <a:latin typeface="Century Gothic" panose="020B0502020202020204" pitchFamily="34" charset="0"/>
              </a:rPr>
              <a:t>in lessons</a:t>
            </a:r>
            <a:br>
              <a:rPr lang="en-GB" sz="2400" dirty="0">
                <a:latin typeface="Century Gothic" panose="020B0502020202020204" pitchFamily="34" charset="0"/>
              </a:rPr>
            </a:br>
            <a:r>
              <a:rPr lang="en-GB" sz="2400" dirty="0">
                <a:latin typeface="Century Gothic" panose="020B0502020202020204" pitchFamily="34" charset="0"/>
              </a:rPr>
              <a:t>in the garden</a:t>
            </a:r>
          </a:p>
          <a:p>
            <a:r>
              <a:rPr lang="en-GB" sz="2400" dirty="0">
                <a:latin typeface="Century Gothic" panose="020B0502020202020204" pitchFamily="34" charset="0"/>
              </a:rPr>
              <a:t>in school</a:t>
            </a:r>
          </a:p>
          <a:p>
            <a:r>
              <a:rPr lang="en-GB" sz="2400" dirty="0">
                <a:latin typeface="Century Gothic" panose="020B0502020202020204" pitchFamily="34" charset="0"/>
              </a:rPr>
              <a:t>with friends</a:t>
            </a:r>
            <a:br>
              <a:rPr lang="en-GB" sz="2400" dirty="0">
                <a:latin typeface="Century Gothic" panose="020B0502020202020204" pitchFamily="34" charset="0"/>
              </a:rPr>
            </a:br>
            <a:r>
              <a:rPr lang="en-GB" sz="2400" dirty="0">
                <a:latin typeface="Century Gothic" panose="020B0502020202020204" pitchFamily="34" charset="0"/>
              </a:rPr>
              <a:t>at home</a:t>
            </a:r>
          </a:p>
        </p:txBody>
      </p:sp>
      <p:sp>
        <p:nvSpPr>
          <p:cNvPr id="22" name="Rounded Rectangular Callout 21"/>
          <p:cNvSpPr/>
          <p:nvPr/>
        </p:nvSpPr>
        <p:spPr>
          <a:xfrm>
            <a:off x="8599111" y="775579"/>
            <a:ext cx="3213947" cy="4180902"/>
          </a:xfrm>
          <a:prstGeom prst="wedgeRoundRectCallout">
            <a:avLst>
              <a:gd name="adj1" fmla="val -78546"/>
              <a:gd name="adj2" fmla="val -24776"/>
              <a:gd name="adj3" fmla="val 16667"/>
            </a:avLst>
          </a:prstGeom>
          <a:solidFill>
            <a:schemeClr val="accent4">
              <a:lumMod val="20000"/>
              <a:lumOff val="8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Articles: </a:t>
            </a:r>
            <a:br>
              <a:rPr lang="en-GB" sz="3200" dirty="0">
                <a:latin typeface="Century Gothic" panose="020B0502020202020204" pitchFamily="34" charset="0"/>
              </a:rPr>
            </a:br>
            <a:r>
              <a:rPr lang="en-GB" sz="3200" dirty="0">
                <a:latin typeface="Century Gothic" panose="020B0502020202020204" pitchFamily="34" charset="0"/>
              </a:rPr>
              <a:t>‘the’ or ‘a’?</a:t>
            </a:r>
            <a:br>
              <a:rPr lang="en-GB" sz="3200" dirty="0">
                <a:latin typeface="Century Gothic" panose="020B0502020202020204" pitchFamily="34" charset="0"/>
              </a:rPr>
            </a:br>
            <a:br>
              <a:rPr lang="en-GB" sz="2400" dirty="0">
                <a:latin typeface="Century Gothic" panose="020B0502020202020204" pitchFamily="34" charset="0"/>
              </a:rPr>
            </a:br>
            <a:r>
              <a:rPr lang="en-GB" sz="2400" dirty="0">
                <a:latin typeface="Century Gothic" panose="020B0502020202020204" pitchFamily="34" charset="0"/>
              </a:rPr>
              <a:t>Remember that masculine nouns change their article after these verbs :</a:t>
            </a:r>
            <a:br>
              <a:rPr lang="en-GB" sz="2400" dirty="0">
                <a:latin typeface="Century Gothic" panose="020B0502020202020204" pitchFamily="34" charset="0"/>
              </a:rPr>
            </a:br>
            <a:r>
              <a:rPr lang="en-GB" sz="2400" dirty="0">
                <a:latin typeface="Century Gothic" panose="020B0502020202020204" pitchFamily="34" charset="0"/>
              </a:rPr>
              <a:t>der </a:t>
            </a:r>
            <a:r>
              <a:rPr lang="en-GB" sz="2400" dirty="0">
                <a:latin typeface="Century Gothic" panose="020B0502020202020204" pitchFamily="34" charset="0"/>
                <a:sym typeface="Wingdings" panose="05000000000000000000" pitchFamily="2" charset="2"/>
              </a:rPr>
              <a:t> den</a:t>
            </a:r>
            <a:br>
              <a:rPr lang="en-GB" sz="2400" dirty="0">
                <a:latin typeface="Century Gothic" panose="020B0502020202020204" pitchFamily="34" charset="0"/>
                <a:sym typeface="Wingdings" panose="05000000000000000000" pitchFamily="2" charset="2"/>
              </a:rPr>
            </a:br>
            <a:r>
              <a:rPr lang="en-GB" sz="2400" dirty="0" err="1">
                <a:latin typeface="Century Gothic" panose="020B0502020202020204" pitchFamily="34" charset="0"/>
                <a:sym typeface="Wingdings" panose="05000000000000000000" pitchFamily="2" charset="2"/>
              </a:rPr>
              <a:t>ein</a:t>
            </a:r>
            <a:r>
              <a:rPr lang="en-GB" sz="2400" dirty="0">
                <a:latin typeface="Century Gothic" panose="020B0502020202020204" pitchFamily="34" charset="0"/>
                <a:sym typeface="Wingdings" panose="05000000000000000000" pitchFamily="2" charset="2"/>
              </a:rPr>
              <a:t>  </a:t>
            </a:r>
            <a:r>
              <a:rPr lang="en-GB" sz="2400" dirty="0" err="1">
                <a:latin typeface="Century Gothic" panose="020B0502020202020204" pitchFamily="34" charset="0"/>
                <a:sym typeface="Wingdings" panose="05000000000000000000" pitchFamily="2" charset="2"/>
              </a:rPr>
              <a:t>einen</a:t>
            </a:r>
            <a:endParaRPr lang="en-GB" sz="2400" dirty="0">
              <a:latin typeface="Century Gothic" panose="020B0502020202020204" pitchFamily="34" charset="0"/>
            </a:endParaRPr>
          </a:p>
        </p:txBody>
      </p:sp>
    </p:spTree>
    <p:extLst>
      <p:ext uri="{BB962C8B-B14F-4D97-AF65-F5344CB8AC3E}">
        <p14:creationId xmlns:p14="http://schemas.microsoft.com/office/powerpoint/2010/main" val="413872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70000" lnSpcReduction="20000"/>
          </a:bodyPr>
          <a:lstStyle/>
          <a:p>
            <a:r>
              <a:rPr lang="en-GB" b="1" dirty="0"/>
              <a:t>Y7 German</a:t>
            </a:r>
            <a:br>
              <a:rPr lang="en-GB" dirty="0"/>
            </a:br>
            <a:r>
              <a:rPr lang="en-GB" sz="1800" dirty="0"/>
              <a:t>Term 1.2 – Week 2 – Lesson 18</a:t>
            </a:r>
            <a:br>
              <a:rPr lang="en-GB" sz="1800" dirty="0"/>
            </a:br>
            <a:br>
              <a:rPr lang="en-GB" sz="1800" dirty="0"/>
            </a:br>
            <a:r>
              <a:rPr lang="en-GB" sz="1800" dirty="0"/>
              <a:t>Elinor Parks / Rachel Hawkes</a:t>
            </a:r>
            <a:br>
              <a:rPr lang="en-GB" sz="1800" dirty="0"/>
            </a:br>
            <a:r>
              <a:rPr lang="en-GB" sz="1800" dirty="0"/>
              <a:t>Artwork: Steve Clarke</a:t>
            </a:r>
            <a:br>
              <a:rPr lang="en-GB" sz="1800" dirty="0"/>
            </a:br>
            <a:br>
              <a:rPr lang="en-GB" sz="1800" dirty="0"/>
            </a:br>
            <a:r>
              <a:rPr lang="en-GB" sz="1800" dirty="0"/>
              <a:t>Date updated: 17.08.23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244860" y="1883813"/>
            <a:ext cx="7413217" cy="1410028"/>
          </a:xfrm>
        </p:spPr>
        <p:txBody>
          <a:bodyPr>
            <a:normAutofit fontScale="92500"/>
          </a:bodyPr>
          <a:lstStyle/>
          <a:p>
            <a:pPr algn="l"/>
            <a:r>
              <a:rPr lang="en-GB" sz="2000" dirty="0">
                <a:solidFill>
                  <a:schemeClr val="tx1"/>
                </a:solidFill>
              </a:rPr>
              <a:t>What you do and someone else does in school and at home</a:t>
            </a:r>
            <a:br>
              <a:rPr lang="en-GB" sz="2000" dirty="0">
                <a:solidFill>
                  <a:schemeClr val="tx1"/>
                </a:solidFill>
              </a:rPr>
            </a:br>
            <a:r>
              <a:rPr lang="en-GB" sz="2000" dirty="0">
                <a:solidFill>
                  <a:schemeClr val="tx1"/>
                </a:solidFill>
              </a:rPr>
              <a:t>Present tense (weak) verbs:</a:t>
            </a:r>
            <a:br>
              <a:rPr lang="en-GB" sz="2000" dirty="0">
                <a:solidFill>
                  <a:schemeClr val="tx1"/>
                </a:solidFill>
              </a:rPr>
            </a:br>
            <a:r>
              <a:rPr lang="en-GB" sz="2000" dirty="0">
                <a:solidFill>
                  <a:schemeClr val="tx1"/>
                </a:solidFill>
              </a:rPr>
              <a:t>1</a:t>
            </a:r>
            <a:r>
              <a:rPr lang="en-GB" sz="2000" baseline="30000" dirty="0">
                <a:solidFill>
                  <a:schemeClr val="tx1"/>
                </a:solidFill>
              </a:rPr>
              <a:t>st</a:t>
            </a:r>
            <a:r>
              <a:rPr lang="en-GB" sz="2000" dirty="0">
                <a:solidFill>
                  <a:schemeClr val="tx1"/>
                </a:solidFill>
              </a:rPr>
              <a:t> and 3</a:t>
            </a:r>
            <a:r>
              <a:rPr lang="en-GB" sz="2000" baseline="30000" dirty="0">
                <a:solidFill>
                  <a:schemeClr val="tx1"/>
                </a:solidFill>
              </a:rPr>
              <a:t>rd</a:t>
            </a:r>
            <a:r>
              <a:rPr lang="en-GB" sz="2000" dirty="0">
                <a:solidFill>
                  <a:schemeClr val="tx1"/>
                </a:solidFill>
              </a:rPr>
              <a:t> persons singular</a:t>
            </a:r>
          </a:p>
          <a:p>
            <a:pPr algn="l"/>
            <a:r>
              <a:rPr lang="en-GB" sz="2000" dirty="0">
                <a:solidFill>
                  <a:schemeClr val="tx1"/>
                </a:solidFill>
              </a:rPr>
              <a:t>SSC long and short [i]</a:t>
            </a:r>
          </a:p>
          <a:p>
            <a:pPr algn="l"/>
            <a:endParaRPr lang="en-US" sz="2000" dirty="0">
              <a:solidFill>
                <a:schemeClr val="tx1"/>
              </a:solidFill>
            </a:endParaRPr>
          </a:p>
        </p:txBody>
      </p:sp>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244860" y="1291811"/>
            <a:ext cx="7038749" cy="844550"/>
          </a:xfrm>
        </p:spPr>
        <p:txBody>
          <a:bodyPr>
            <a:normAutofit fontScale="85000" lnSpcReduction="10000"/>
          </a:bodyPr>
          <a:lstStyle/>
          <a:p>
            <a:r>
              <a:rPr lang="en-GB" sz="4800" dirty="0"/>
              <a:t>In der Schule und </a:t>
            </a:r>
            <a:r>
              <a:rPr lang="en-GB" sz="4800" dirty="0" err="1"/>
              <a:t>zu</a:t>
            </a:r>
            <a:r>
              <a:rPr lang="en-GB" sz="4800" dirty="0"/>
              <a:t> </a:t>
            </a:r>
            <a:r>
              <a:rPr lang="en-GB" sz="4800" dirty="0" err="1"/>
              <a:t>Hause</a:t>
            </a:r>
            <a:endParaRPr lang="en-GB" sz="4800" dirty="0"/>
          </a:p>
        </p:txBody>
      </p:sp>
      <p:sp>
        <p:nvSpPr>
          <p:cNvPr id="6" name="Speech Bubble: Rectangle with Corners Rounded 5">
            <a:extLst>
              <a:ext uri="{FF2B5EF4-FFF2-40B4-BE49-F238E27FC236}">
                <a16:creationId xmlns:a16="http://schemas.microsoft.com/office/drawing/2014/main" id="{D94632AE-7DD9-4757-960D-12925A4211AD}"/>
              </a:ext>
            </a:extLst>
          </p:cNvPr>
          <p:cNvSpPr/>
          <p:nvPr/>
        </p:nvSpPr>
        <p:spPr>
          <a:xfrm>
            <a:off x="10020265" y="3614277"/>
            <a:ext cx="1728166" cy="711528"/>
          </a:xfrm>
          <a:prstGeom prst="wedgeRoundRectCallout">
            <a:avLst>
              <a:gd name="adj1" fmla="val -27014"/>
              <a:gd name="adj2" fmla="val 8212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putze</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den Boden.</a:t>
            </a:r>
          </a:p>
        </p:txBody>
      </p:sp>
      <p:sp>
        <p:nvSpPr>
          <p:cNvPr id="7" name="Speech Bubble: Rectangle with Corners Rounded 6">
            <a:extLst>
              <a:ext uri="{FF2B5EF4-FFF2-40B4-BE49-F238E27FC236}">
                <a16:creationId xmlns:a16="http://schemas.microsoft.com/office/drawing/2014/main" id="{9DD6EB6A-E0FB-4518-95FA-A511393DDA43}"/>
              </a:ext>
            </a:extLst>
          </p:cNvPr>
          <p:cNvSpPr/>
          <p:nvPr/>
        </p:nvSpPr>
        <p:spPr>
          <a:xfrm>
            <a:off x="8464206" y="3798499"/>
            <a:ext cx="1378637" cy="711527"/>
          </a:xfrm>
          <a:prstGeom prst="wedgeRoundRectCallout">
            <a:avLst>
              <a:gd name="adj1" fmla="val 71652"/>
              <a:gd name="adj2" fmla="val 5738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Er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macht</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das Bett.</a:t>
            </a:r>
          </a:p>
        </p:txBody>
      </p:sp>
      <p:pic>
        <p:nvPicPr>
          <p:cNvPr id="8" name="Picture 12" descr="http://www.clker.com/cliparts/4/a/0/9/1195431595984523152Machovka_Broom.svg.med.png">
            <a:extLst>
              <a:ext uri="{FF2B5EF4-FFF2-40B4-BE49-F238E27FC236}">
                <a16:creationId xmlns:a16="http://schemas.microsoft.com/office/drawing/2014/main" id="{DFC6EB55-FB46-416B-BC69-2814C9355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279" y="4980419"/>
            <a:ext cx="834850" cy="17644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07951EC-221F-4F5D-A50A-C257474A324F}"/>
              </a:ext>
            </a:extLst>
          </p:cNvPr>
          <p:cNvPicPr>
            <a:picLocks noChangeAspect="1"/>
          </p:cNvPicPr>
          <p:nvPr/>
        </p:nvPicPr>
        <p:blipFill>
          <a:blip r:embed="rId4"/>
          <a:stretch>
            <a:fillRect/>
          </a:stretch>
        </p:blipFill>
        <p:spPr>
          <a:xfrm>
            <a:off x="6147250" y="5274627"/>
            <a:ext cx="2654774" cy="1486674"/>
          </a:xfrm>
          <a:prstGeom prst="rect">
            <a:avLst/>
          </a:prstGeom>
        </p:spPr>
      </p:pic>
      <p:pic>
        <p:nvPicPr>
          <p:cNvPr id="14" name="Picture 13" descr="Cartoon of a child and a child&#10;&#10;Description automatically generated">
            <a:extLst>
              <a:ext uri="{FF2B5EF4-FFF2-40B4-BE49-F238E27FC236}">
                <a16:creationId xmlns:a16="http://schemas.microsoft.com/office/drawing/2014/main" id="{B45ED907-D506-4DB8-9F42-62ED0FA8C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8450" y="4510026"/>
            <a:ext cx="2191172" cy="2363179"/>
          </a:xfrm>
          <a:prstGeom prst="rect">
            <a:avLst/>
          </a:prstGeom>
        </p:spPr>
      </p:pic>
    </p:spTree>
    <p:extLst>
      <p:ext uri="{BB962C8B-B14F-4D97-AF65-F5344CB8AC3E}">
        <p14:creationId xmlns:p14="http://schemas.microsoft.com/office/powerpoint/2010/main" val="2908360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476051" cy="647577"/>
          </a:xfrm>
        </p:spPr>
        <p:txBody>
          <a:bodyPr>
            <a:normAutofit/>
          </a:bodyPr>
          <a:lstStyle/>
          <a:p>
            <a:r>
              <a:rPr lang="en-GB" sz="2800">
                <a:solidFill>
                  <a:schemeClr val="bg1"/>
                </a:solidFill>
              </a:rPr>
              <a:t>Phonetik</a:t>
            </a: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037" y="1194668"/>
            <a:ext cx="1855419" cy="1091580"/>
          </a:xfrm>
          <a:prstGeom prst="rect">
            <a:avLst/>
          </a:prstGeom>
        </p:spPr>
      </p:pic>
      <p:sp>
        <p:nvSpPr>
          <p:cNvPr id="5" name="Rectangle 4"/>
          <p:cNvSpPr/>
          <p:nvPr/>
        </p:nvSpPr>
        <p:spPr>
          <a:xfrm>
            <a:off x="476664" y="2294777"/>
            <a:ext cx="1415772" cy="584775"/>
          </a:xfrm>
          <a:prstGeom prst="rect">
            <a:avLst/>
          </a:prstGeom>
        </p:spPr>
        <p:txBody>
          <a:bodyPr wrap="none">
            <a:spAutoFit/>
          </a:bodyPr>
          <a:lstStyle/>
          <a:p>
            <a:pPr algn="ctr"/>
            <a:r>
              <a:rPr lang="en-GB" sz="3200" dirty="0" err="1">
                <a:latin typeface="Century Gothic" panose="020B0502020202020204" pitchFamily="34" charset="0"/>
              </a:rPr>
              <a:t>s</a:t>
            </a:r>
            <a:r>
              <a:rPr lang="en-GB" sz="3200" b="1" dirty="0" err="1">
                <a:solidFill>
                  <a:schemeClr val="accent4">
                    <a:lumMod val="75000"/>
                  </a:schemeClr>
                </a:solidFill>
                <a:latin typeface="Century Gothic" panose="020B0502020202020204" pitchFamily="34" charset="0"/>
              </a:rPr>
              <a:t>a</a:t>
            </a:r>
            <a:r>
              <a:rPr lang="en-GB" sz="3200" dirty="0" err="1">
                <a:latin typeface="Century Gothic" panose="020B0502020202020204" pitchFamily="34" charset="0"/>
              </a:rPr>
              <a:t>gen</a:t>
            </a:r>
            <a:endParaRPr lang="en-GB" sz="3200" dirty="0">
              <a:latin typeface="Century Gothic" panose="020B0502020202020204" pitchFamily="34" charset="0"/>
            </a:endParaRPr>
          </a:p>
        </p:txBody>
      </p:sp>
      <p:sp>
        <p:nvSpPr>
          <p:cNvPr id="6" name="Rectangle 5"/>
          <p:cNvSpPr/>
          <p:nvPr/>
        </p:nvSpPr>
        <p:spPr>
          <a:xfrm>
            <a:off x="-351668" y="5113527"/>
            <a:ext cx="2724585" cy="584775"/>
          </a:xfrm>
          <a:prstGeom prst="rect">
            <a:avLst/>
          </a:prstGeom>
        </p:spPr>
        <p:txBody>
          <a:bodyPr wrap="square">
            <a:spAutoFit/>
          </a:bodyPr>
          <a:lstStyle/>
          <a:p>
            <a:pPr algn="ctr"/>
            <a:r>
              <a:rPr lang="en-GB" sz="3200" dirty="0" err="1">
                <a:latin typeface="Century Gothic" panose="020B0502020202020204" pitchFamily="34" charset="0"/>
              </a:rPr>
              <a:t>k</a:t>
            </a:r>
            <a:r>
              <a:rPr lang="en-GB" sz="3200" b="1" dirty="0" err="1">
                <a:solidFill>
                  <a:schemeClr val="accent4">
                    <a:lumMod val="75000"/>
                  </a:schemeClr>
                </a:solidFill>
                <a:latin typeface="Century Gothic" panose="020B0502020202020204" pitchFamily="34" charset="0"/>
              </a:rPr>
              <a:t>a</a:t>
            </a:r>
            <a:r>
              <a:rPr lang="en-GB" sz="3200" dirty="0" err="1">
                <a:latin typeface="Century Gothic" panose="020B0502020202020204" pitchFamily="34" charset="0"/>
              </a:rPr>
              <a:t>lt</a:t>
            </a:r>
            <a:endParaRPr lang="en-GB" sz="3200" dirty="0">
              <a:latin typeface="Century Gothic" panose="020B0502020202020204" pitchFamily="34" charset="0"/>
            </a:endParaRPr>
          </a:p>
        </p:txBody>
      </p:sp>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5259" y="3467597"/>
            <a:ext cx="938582" cy="1472119"/>
          </a:xfrm>
          <a:prstGeom prst="rect">
            <a:avLst/>
          </a:prstGeom>
        </p:spPr>
      </p:pic>
      <p:sp>
        <p:nvSpPr>
          <p:cNvPr id="8" name="Rectangle 7"/>
          <p:cNvSpPr/>
          <p:nvPr/>
        </p:nvSpPr>
        <p:spPr>
          <a:xfrm>
            <a:off x="2910466" y="2294777"/>
            <a:ext cx="1523173" cy="584775"/>
          </a:xfrm>
          <a:prstGeom prst="rect">
            <a:avLst/>
          </a:prstGeom>
        </p:spPr>
        <p:txBody>
          <a:bodyPr wrap="none">
            <a:spAutoFit/>
          </a:bodyPr>
          <a:lstStyle/>
          <a:p>
            <a:pPr algn="ctr"/>
            <a:r>
              <a:rPr lang="en-GB" sz="3200" dirty="0" err="1">
                <a:latin typeface="Century Gothic" panose="020B0502020202020204" pitchFamily="34" charset="0"/>
              </a:rPr>
              <a:t>g</a:t>
            </a:r>
            <a:r>
              <a:rPr lang="en-GB" sz="3200" b="1" dirty="0" err="1">
                <a:solidFill>
                  <a:schemeClr val="accent4">
                    <a:lumMod val="75000"/>
                  </a:schemeClr>
                </a:solidFill>
                <a:latin typeface="Century Gothic" panose="020B0502020202020204" pitchFamily="34" charset="0"/>
              </a:rPr>
              <a:t>e</a:t>
            </a:r>
            <a:r>
              <a:rPr lang="en-GB" sz="3200" dirty="0" err="1">
                <a:latin typeface="Century Gothic" panose="020B0502020202020204" pitchFamily="34" charset="0"/>
              </a:rPr>
              <a:t>ben</a:t>
            </a:r>
            <a:endParaRPr lang="en-GB" sz="3200" dirty="0">
              <a:latin typeface="Century Gothic" panose="020B0502020202020204" pitchFamily="34" charset="0"/>
            </a:endParaRPr>
          </a:p>
        </p:txBody>
      </p:sp>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7723" y="816431"/>
            <a:ext cx="1384421" cy="1371836"/>
          </a:xfrm>
          <a:prstGeom prst="rect">
            <a:avLst/>
          </a:prstGeom>
        </p:spPr>
      </p:pic>
      <p:sp>
        <p:nvSpPr>
          <p:cNvPr id="10" name="Rectangle 9"/>
          <p:cNvSpPr/>
          <p:nvPr/>
        </p:nvSpPr>
        <p:spPr>
          <a:xfrm>
            <a:off x="2686189" y="5118239"/>
            <a:ext cx="1704313" cy="584775"/>
          </a:xfrm>
          <a:prstGeom prst="rect">
            <a:avLst/>
          </a:prstGeom>
        </p:spPr>
        <p:txBody>
          <a:bodyPr wrap="none">
            <a:spAutoFit/>
          </a:bodyPr>
          <a:lstStyle/>
          <a:p>
            <a:pPr algn="ctr"/>
            <a:r>
              <a:rPr lang="en-GB" sz="3200" dirty="0" err="1">
                <a:latin typeface="Century Gothic" panose="020B0502020202020204" pitchFamily="34" charset="0"/>
              </a:rPr>
              <a:t>d</a:t>
            </a:r>
            <a:r>
              <a:rPr lang="en-GB" sz="3200" b="1" dirty="0" err="1">
                <a:solidFill>
                  <a:schemeClr val="accent4">
                    <a:lumMod val="75000"/>
                  </a:schemeClr>
                </a:solidFill>
                <a:latin typeface="Century Gothic" panose="020B0502020202020204" pitchFamily="34" charset="0"/>
              </a:rPr>
              <a:t>e</a:t>
            </a:r>
            <a:r>
              <a:rPr lang="en-GB" sz="3200" dirty="0" err="1">
                <a:latin typeface="Century Gothic" panose="020B0502020202020204" pitchFamily="34" charset="0"/>
              </a:rPr>
              <a:t>nken</a:t>
            </a:r>
            <a:endParaRPr lang="en-GB" sz="3200" dirty="0">
              <a:latin typeface="Century Gothic" panose="020B0502020202020204" pitchFamily="34" charset="0"/>
            </a:endParaRPr>
          </a:p>
        </p:txBody>
      </p:sp>
      <p:pic>
        <p:nvPicPr>
          <p:cNvPr id="11" name="Picture 1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6192" y="3429000"/>
            <a:ext cx="1231720" cy="1635857"/>
          </a:xfrm>
          <a:prstGeom prst="rect">
            <a:avLst/>
          </a:prstGeom>
        </p:spPr>
      </p:pic>
      <p:sp>
        <p:nvSpPr>
          <p:cNvPr id="12" name="Rectangle 11"/>
          <p:cNvSpPr/>
          <p:nvPr/>
        </p:nvSpPr>
        <p:spPr>
          <a:xfrm>
            <a:off x="5698706" y="2294777"/>
            <a:ext cx="797013" cy="584775"/>
          </a:xfrm>
          <a:prstGeom prst="rect">
            <a:avLst/>
          </a:prstGeom>
        </p:spPr>
        <p:txBody>
          <a:bodyPr wrap="none">
            <a:spAutoFit/>
          </a:bodyPr>
          <a:lstStyle/>
          <a:p>
            <a:pPr algn="ctr"/>
            <a:r>
              <a:rPr lang="en-GB" sz="3200" dirty="0" err="1">
                <a:latin typeface="Century Gothic" panose="020B0502020202020204" pitchFamily="34" charset="0"/>
              </a:rPr>
              <a:t>fr</a:t>
            </a:r>
            <a:r>
              <a:rPr lang="en-GB" sz="3200" b="1" dirty="0" err="1">
                <a:solidFill>
                  <a:schemeClr val="accent4">
                    <a:lumMod val="75000"/>
                  </a:schemeClr>
                </a:solidFill>
                <a:latin typeface="Century Gothic" panose="020B0502020202020204" pitchFamily="34" charset="0"/>
              </a:rPr>
              <a:t>ei</a:t>
            </a:r>
            <a:endParaRPr lang="en-GB" sz="3200" b="1" dirty="0">
              <a:solidFill>
                <a:schemeClr val="accent4">
                  <a:lumMod val="75000"/>
                </a:schemeClr>
              </a:solidFill>
              <a:latin typeface="Century Gothic" panose="020B0502020202020204" pitchFamily="34" charset="0"/>
            </a:endParaRPr>
          </a:p>
        </p:txBody>
      </p:sp>
      <p:pic>
        <p:nvPicPr>
          <p:cNvPr id="13" name="Picture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51669" y="843207"/>
            <a:ext cx="1678216" cy="1502733"/>
          </a:xfrm>
          <a:prstGeom prst="rect">
            <a:avLst/>
          </a:prstGeom>
        </p:spPr>
      </p:pic>
      <p:sp>
        <p:nvSpPr>
          <p:cNvPr id="14" name="Rectangle 13"/>
          <p:cNvSpPr/>
          <p:nvPr/>
        </p:nvSpPr>
        <p:spPr>
          <a:xfrm>
            <a:off x="10223148" y="2286247"/>
            <a:ext cx="1066318" cy="584775"/>
          </a:xfrm>
          <a:prstGeom prst="rect">
            <a:avLst/>
          </a:prstGeom>
        </p:spPr>
        <p:txBody>
          <a:bodyPr wrap="none">
            <a:spAutoFit/>
          </a:bodyPr>
          <a:lstStyle/>
          <a:p>
            <a:pPr algn="ctr"/>
            <a:r>
              <a:rPr lang="en-GB" sz="3200" b="1" dirty="0">
                <a:solidFill>
                  <a:schemeClr val="accent4">
                    <a:lumMod val="75000"/>
                  </a:schemeClr>
                </a:solidFill>
                <a:latin typeface="Century Gothic" panose="020B0502020202020204" pitchFamily="34" charset="0"/>
              </a:rPr>
              <a:t>W</a:t>
            </a:r>
            <a:r>
              <a:rPr lang="en-GB" sz="3200" dirty="0">
                <a:latin typeface="Century Gothic" panose="020B0502020202020204" pitchFamily="34" charset="0"/>
              </a:rPr>
              <a:t>elt</a:t>
            </a:r>
          </a:p>
        </p:txBody>
      </p:sp>
      <p:pic>
        <p:nvPicPr>
          <p:cNvPr id="15" name="Picture 1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17506" y="1127051"/>
            <a:ext cx="1650638" cy="1294680"/>
          </a:xfrm>
          <a:prstGeom prst="rect">
            <a:avLst/>
          </a:prstGeom>
        </p:spPr>
      </p:pic>
      <p:sp>
        <p:nvSpPr>
          <p:cNvPr id="16" name="Rectangle 15"/>
          <p:cNvSpPr/>
          <p:nvPr/>
        </p:nvSpPr>
        <p:spPr>
          <a:xfrm>
            <a:off x="10554102" y="5111545"/>
            <a:ext cx="907620" cy="584775"/>
          </a:xfrm>
          <a:prstGeom prst="rect">
            <a:avLst/>
          </a:prstGeom>
        </p:spPr>
        <p:txBody>
          <a:bodyPr wrap="none">
            <a:spAutoFit/>
          </a:bodyPr>
          <a:lstStyle/>
          <a:p>
            <a:pPr algn="ctr"/>
            <a:r>
              <a:rPr lang="en-GB" sz="3200" b="1" dirty="0">
                <a:solidFill>
                  <a:schemeClr val="accent4">
                    <a:lumMod val="75000"/>
                  </a:schemeClr>
                </a:solidFill>
                <a:latin typeface="Century Gothic" panose="020B0502020202020204" pitchFamily="34" charset="0"/>
              </a:rPr>
              <a:t>Z</a:t>
            </a:r>
            <a:r>
              <a:rPr lang="en-GB" sz="3200" dirty="0">
                <a:latin typeface="Century Gothic" panose="020B0502020202020204" pitchFamily="34" charset="0"/>
              </a:rPr>
              <a:t>ug</a:t>
            </a:r>
          </a:p>
        </p:txBody>
      </p:sp>
      <p:sp>
        <p:nvSpPr>
          <p:cNvPr id="17" name="Rectangle 16"/>
          <p:cNvSpPr/>
          <p:nvPr/>
        </p:nvSpPr>
        <p:spPr>
          <a:xfrm>
            <a:off x="6901152" y="5107294"/>
            <a:ext cx="3049130" cy="584775"/>
          </a:xfrm>
          <a:prstGeom prst="rect">
            <a:avLst/>
          </a:prstGeom>
        </p:spPr>
        <p:txBody>
          <a:bodyPr wrap="square">
            <a:spAutoFit/>
          </a:bodyPr>
          <a:lstStyle/>
          <a:p>
            <a:pPr lvl="0" algn="ctr"/>
            <a:r>
              <a:rPr lang="en-GB" sz="3200" dirty="0" err="1">
                <a:latin typeface="Century Gothic" panose="020B0502020202020204" pitchFamily="34" charset="0"/>
              </a:rPr>
              <a:t>f</a:t>
            </a:r>
            <a:r>
              <a:rPr lang="en-GB" sz="3200" b="1" dirty="0" err="1">
                <a:solidFill>
                  <a:schemeClr val="accent4">
                    <a:lumMod val="75000"/>
                  </a:schemeClr>
                </a:solidFill>
                <a:latin typeface="Century Gothic" panose="020B0502020202020204" pitchFamily="34" charset="0"/>
              </a:rPr>
              <a:t>i</a:t>
            </a:r>
            <a:r>
              <a:rPr lang="en-GB" sz="3200" dirty="0" err="1">
                <a:latin typeface="Century Gothic" panose="020B0502020202020204" pitchFamily="34" charset="0"/>
              </a:rPr>
              <a:t>nden</a:t>
            </a:r>
            <a:endParaRPr lang="en-GB" sz="3200" dirty="0">
              <a:latin typeface="Century Gothic" panose="020B0502020202020204" pitchFamily="34" charset="0"/>
            </a:endParaRPr>
          </a:p>
        </p:txBody>
      </p:sp>
      <p:pic>
        <p:nvPicPr>
          <p:cNvPr id="18" name="Picture 17"/>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15451" y="3612001"/>
            <a:ext cx="1462052" cy="1336045"/>
          </a:xfrm>
          <a:prstGeom prst="rect">
            <a:avLst/>
          </a:prstGeom>
        </p:spPr>
      </p:pic>
      <p:sp>
        <p:nvSpPr>
          <p:cNvPr id="19" name="Rectangle 18"/>
          <p:cNvSpPr/>
          <p:nvPr/>
        </p:nvSpPr>
        <p:spPr>
          <a:xfrm>
            <a:off x="5390333" y="5118239"/>
            <a:ext cx="1281120" cy="584775"/>
          </a:xfrm>
          <a:prstGeom prst="rect">
            <a:avLst/>
          </a:prstGeom>
        </p:spPr>
        <p:txBody>
          <a:bodyPr wrap="none">
            <a:spAutoFit/>
          </a:bodyPr>
          <a:lstStyle/>
          <a:p>
            <a:pPr lvl="0" algn="ctr"/>
            <a:r>
              <a:rPr lang="en-GB" sz="3200" dirty="0" err="1">
                <a:latin typeface="Century Gothic" panose="020B0502020202020204" pitchFamily="34" charset="0"/>
              </a:rPr>
              <a:t>L</a:t>
            </a:r>
            <a:r>
              <a:rPr lang="en-GB" sz="3200" b="1" dirty="0" err="1">
                <a:solidFill>
                  <a:schemeClr val="accent4">
                    <a:lumMod val="75000"/>
                  </a:schemeClr>
                </a:solidFill>
                <a:latin typeface="Century Gothic" panose="020B0502020202020204" pitchFamily="34" charset="0"/>
              </a:rPr>
              <a:t>ie</a:t>
            </a:r>
            <a:r>
              <a:rPr lang="en-GB" sz="3200" dirty="0" err="1">
                <a:latin typeface="Century Gothic" panose="020B0502020202020204" pitchFamily="34" charset="0"/>
              </a:rPr>
              <a:t>be</a:t>
            </a:r>
            <a:endParaRPr lang="en-GB" sz="3200" dirty="0">
              <a:latin typeface="Century Gothic" panose="020B0502020202020204" pitchFamily="34" charset="0"/>
            </a:endParaRPr>
          </a:p>
        </p:txBody>
      </p:sp>
      <p:pic>
        <p:nvPicPr>
          <p:cNvPr id="20" name="Picture 1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0333" y="3563920"/>
            <a:ext cx="1428214" cy="1293362"/>
          </a:xfrm>
          <a:prstGeom prst="rect">
            <a:avLst/>
          </a:prstGeom>
        </p:spPr>
      </p:pic>
      <p:sp>
        <p:nvSpPr>
          <p:cNvPr id="21" name="Rectangle 20"/>
          <p:cNvSpPr/>
          <p:nvPr/>
        </p:nvSpPr>
        <p:spPr>
          <a:xfrm>
            <a:off x="8052057" y="2272253"/>
            <a:ext cx="747320" cy="584775"/>
          </a:xfrm>
          <a:prstGeom prst="rect">
            <a:avLst/>
          </a:prstGeom>
        </p:spPr>
        <p:txBody>
          <a:bodyPr wrap="none">
            <a:spAutoFit/>
          </a:bodyPr>
          <a:lstStyle/>
          <a:p>
            <a:pPr lvl="0" algn="ctr"/>
            <a:r>
              <a:rPr lang="en-GB" sz="3200" dirty="0" err="1">
                <a:latin typeface="Century Gothic" panose="020B0502020202020204" pitchFamily="34" charset="0"/>
              </a:rPr>
              <a:t>w</a:t>
            </a:r>
            <a:r>
              <a:rPr lang="en-GB" sz="3200" b="1" dirty="0" err="1">
                <a:solidFill>
                  <a:schemeClr val="accent4">
                    <a:lumMod val="75000"/>
                  </a:schemeClr>
                </a:solidFill>
                <a:latin typeface="Century Gothic" panose="020B0502020202020204" pitchFamily="34" charset="0"/>
              </a:rPr>
              <a:t>i</a:t>
            </a:r>
            <a:r>
              <a:rPr lang="en-GB" sz="3200" dirty="0" err="1">
                <a:latin typeface="Century Gothic" panose="020B0502020202020204" pitchFamily="34" charset="0"/>
              </a:rPr>
              <a:t>r</a:t>
            </a:r>
            <a:endParaRPr lang="en-GB" sz="3200" dirty="0">
              <a:latin typeface="Century Gothic" panose="020B0502020202020204" pitchFamily="34" charset="0"/>
            </a:endParaRPr>
          </a:p>
        </p:txBody>
      </p:sp>
      <p:pic>
        <p:nvPicPr>
          <p:cNvPr id="22" name="Picture 21"/>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15451" y="1230727"/>
            <a:ext cx="1624502" cy="1115213"/>
          </a:xfrm>
          <a:prstGeom prst="rect">
            <a:avLst/>
          </a:prstGeom>
        </p:spPr>
      </p:pic>
      <p:pic>
        <p:nvPicPr>
          <p:cNvPr id="23" name="Picture 22"/>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23148" y="3905445"/>
            <a:ext cx="1551640" cy="874317"/>
          </a:xfrm>
          <a:prstGeom prst="rect">
            <a:avLst/>
          </a:prstGeom>
        </p:spPr>
      </p:pic>
      <p:sp>
        <p:nvSpPr>
          <p:cNvPr id="24" name="Rounded Rectangle 11">
            <a:extLst>
              <a:ext uri="{FF2B5EF4-FFF2-40B4-BE49-F238E27FC236}">
                <a16:creationId xmlns:a16="http://schemas.microsoft.com/office/drawing/2014/main" id="{FADE46CE-4EED-4204-8347-22B436E45B9A}"/>
              </a:ext>
            </a:extLst>
          </p:cNvPr>
          <p:cNvSpPr/>
          <p:nvPr/>
        </p:nvSpPr>
        <p:spPr>
          <a:xfrm>
            <a:off x="9601200" y="247046"/>
            <a:ext cx="2356127" cy="400919"/>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8514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500"/>
                                        <p:tgtEl>
                                          <p:spTgt spid="1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12" grpId="0"/>
      <p:bldP spid="14" grpId="0"/>
      <p:bldP spid="16" grpId="0"/>
      <p:bldP spid="17" grpId="0"/>
      <p:bldP spid="19"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30987"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cxnSp>
        <p:nvCxnSpPr>
          <p:cNvPr id="6" name="Straight Connector 5"/>
          <p:cNvCxnSpPr/>
          <p:nvPr/>
        </p:nvCxnSpPr>
        <p:spPr>
          <a:xfrm>
            <a:off x="676405" y="6135248"/>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65753" y="6135248"/>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32136" y="6135248"/>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35052" y="6135248"/>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36926" y="6133161"/>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651326" y="6135248"/>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65726" y="6133161"/>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442548" y="6135248"/>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908093" y="6133161"/>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822493" y="6133161"/>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699316" y="6133161"/>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503069" y="5546525"/>
            <a:ext cx="617951" cy="769441"/>
          </a:xfrm>
          <a:prstGeom prst="rect">
            <a:avLst/>
          </a:prstGeom>
          <a:noFill/>
        </p:spPr>
        <p:txBody>
          <a:bodyPr wrap="square" rtlCol="0">
            <a:spAutoFit/>
          </a:bodyPr>
          <a:lstStyle/>
          <a:p>
            <a:r>
              <a:rPr lang="en-GB" sz="4400" b="1" dirty="0">
                <a:latin typeface="Century Gothic" panose="020B0502020202020204" pitchFamily="34" charset="0"/>
              </a:rPr>
              <a:t>?</a:t>
            </a:r>
          </a:p>
        </p:txBody>
      </p:sp>
      <p:sp>
        <p:nvSpPr>
          <p:cNvPr id="19" name="TextBox 18"/>
          <p:cNvSpPr txBox="1"/>
          <p:nvPr/>
        </p:nvSpPr>
        <p:spPr>
          <a:xfrm>
            <a:off x="851770" y="1688508"/>
            <a:ext cx="2507293" cy="523220"/>
          </a:xfrm>
          <a:prstGeom prst="rect">
            <a:avLst/>
          </a:prstGeom>
          <a:noFill/>
        </p:spPr>
        <p:txBody>
          <a:bodyPr wrap="square" rtlCol="0">
            <a:spAutoFit/>
          </a:bodyPr>
          <a:lstStyle/>
          <a:p>
            <a:r>
              <a:rPr lang="en-GB" sz="2800" dirty="0">
                <a:latin typeface="Century Gothic" panose="020B0502020202020204" pitchFamily="34" charset="0"/>
              </a:rPr>
              <a:t>das __ </a:t>
            </a:r>
            <a:r>
              <a:rPr lang="en-GB" sz="2800" dirty="0" err="1">
                <a:latin typeface="Century Gothic" panose="020B0502020202020204" pitchFamily="34" charset="0"/>
              </a:rPr>
              <a:t>asser</a:t>
            </a:r>
            <a:endParaRPr lang="en-GB" sz="2800" dirty="0">
              <a:latin typeface="Century Gothic" panose="020B0502020202020204" pitchFamily="34" charset="0"/>
            </a:endParaRPr>
          </a:p>
        </p:txBody>
      </p:sp>
      <p:sp>
        <p:nvSpPr>
          <p:cNvPr id="20" name="TextBox 19"/>
          <p:cNvSpPr txBox="1"/>
          <p:nvPr/>
        </p:nvSpPr>
        <p:spPr>
          <a:xfrm>
            <a:off x="841330" y="3015744"/>
            <a:ext cx="2507293" cy="523220"/>
          </a:xfrm>
          <a:prstGeom prst="rect">
            <a:avLst/>
          </a:prstGeom>
          <a:noFill/>
        </p:spPr>
        <p:txBody>
          <a:bodyPr wrap="square" rtlCol="0">
            <a:spAutoFit/>
          </a:bodyPr>
          <a:lstStyle/>
          <a:p>
            <a:r>
              <a:rPr lang="en-GB" sz="2800" dirty="0">
                <a:latin typeface="Century Gothic" panose="020B0502020202020204" pitchFamily="34" charset="0"/>
              </a:rPr>
              <a:t>der H__</a:t>
            </a:r>
            <a:r>
              <a:rPr lang="en-GB" sz="2800" dirty="0" err="1">
                <a:latin typeface="Century Gothic" panose="020B0502020202020204" pitchFamily="34" charset="0"/>
              </a:rPr>
              <a:t>rr</a:t>
            </a:r>
            <a:endParaRPr lang="en-GB" sz="2800" dirty="0">
              <a:latin typeface="Century Gothic" panose="020B0502020202020204" pitchFamily="34" charset="0"/>
            </a:endParaRPr>
          </a:p>
        </p:txBody>
      </p:sp>
      <p:sp>
        <p:nvSpPr>
          <p:cNvPr id="21" name="TextBox 20"/>
          <p:cNvSpPr txBox="1"/>
          <p:nvPr/>
        </p:nvSpPr>
        <p:spPr>
          <a:xfrm>
            <a:off x="851769" y="4342980"/>
            <a:ext cx="2507293" cy="523220"/>
          </a:xfrm>
          <a:prstGeom prst="rect">
            <a:avLst/>
          </a:prstGeom>
          <a:noFill/>
        </p:spPr>
        <p:txBody>
          <a:bodyPr wrap="square" rtlCol="0">
            <a:spAutoFit/>
          </a:bodyPr>
          <a:lstStyle/>
          <a:p>
            <a:r>
              <a:rPr lang="en-GB" sz="2800" dirty="0">
                <a:latin typeface="Century Gothic" panose="020B0502020202020204" pitchFamily="34" charset="0"/>
              </a:rPr>
              <a:t>die </a:t>
            </a:r>
            <a:r>
              <a:rPr lang="en-GB" sz="2800" dirty="0" err="1">
                <a:latin typeface="Century Gothic" panose="020B0502020202020204" pitchFamily="34" charset="0"/>
              </a:rPr>
              <a:t>F__age</a:t>
            </a:r>
            <a:endParaRPr lang="en-GB" sz="2800" dirty="0">
              <a:latin typeface="Century Gothic" panose="020B0502020202020204" pitchFamily="34" charset="0"/>
            </a:endParaRPr>
          </a:p>
        </p:txBody>
      </p:sp>
      <p:sp>
        <p:nvSpPr>
          <p:cNvPr id="22" name="TextBox 21"/>
          <p:cNvSpPr txBox="1"/>
          <p:nvPr/>
        </p:nvSpPr>
        <p:spPr>
          <a:xfrm>
            <a:off x="8995776" y="1688508"/>
            <a:ext cx="2507293" cy="523220"/>
          </a:xfrm>
          <a:prstGeom prst="rect">
            <a:avLst/>
          </a:prstGeom>
          <a:noFill/>
        </p:spPr>
        <p:txBody>
          <a:bodyPr wrap="square" rtlCol="0">
            <a:spAutoFit/>
          </a:bodyPr>
          <a:lstStyle/>
          <a:p>
            <a:r>
              <a:rPr lang="en-GB" sz="2800" dirty="0" err="1">
                <a:latin typeface="Century Gothic" panose="020B0502020202020204" pitchFamily="34" charset="0"/>
              </a:rPr>
              <a:t>nicht</a:t>
            </a:r>
            <a:r>
              <a:rPr lang="en-GB" sz="2800" dirty="0">
                <a:latin typeface="Century Gothic" panose="020B0502020202020204" pitchFamily="34" charset="0"/>
              </a:rPr>
              <a:t> __</a:t>
            </a:r>
            <a:r>
              <a:rPr lang="en-GB" sz="2800" dirty="0" err="1">
                <a:latin typeface="Century Gothic" panose="020B0502020202020204" pitchFamily="34" charset="0"/>
              </a:rPr>
              <a:t>ahr</a:t>
            </a:r>
            <a:r>
              <a:rPr lang="en-GB" sz="2800" dirty="0">
                <a:latin typeface="Century Gothic" panose="020B0502020202020204" pitchFamily="34" charset="0"/>
              </a:rPr>
              <a:t>?</a:t>
            </a:r>
          </a:p>
        </p:txBody>
      </p:sp>
      <p:sp>
        <p:nvSpPr>
          <p:cNvPr id="23" name="TextBox 22"/>
          <p:cNvSpPr txBox="1"/>
          <p:nvPr/>
        </p:nvSpPr>
        <p:spPr>
          <a:xfrm>
            <a:off x="8985336" y="3015744"/>
            <a:ext cx="2507293" cy="523220"/>
          </a:xfrm>
          <a:prstGeom prst="rect">
            <a:avLst/>
          </a:prstGeom>
          <a:noFill/>
        </p:spPr>
        <p:txBody>
          <a:bodyPr wrap="square" rtlCol="0">
            <a:spAutoFit/>
          </a:bodyPr>
          <a:lstStyle/>
          <a:p>
            <a:r>
              <a:rPr lang="en-GB" sz="2800" dirty="0">
                <a:latin typeface="Century Gothic" panose="020B0502020202020204" pitchFamily="34" charset="0"/>
              </a:rPr>
              <a:t>die </a:t>
            </a:r>
            <a:r>
              <a:rPr lang="en-GB" sz="2800" dirty="0" err="1">
                <a:latin typeface="Century Gothic" panose="020B0502020202020204" pitchFamily="34" charset="0"/>
              </a:rPr>
              <a:t>Fr__u</a:t>
            </a:r>
            <a:endParaRPr lang="en-GB" sz="2800" dirty="0">
              <a:latin typeface="Century Gothic" panose="020B0502020202020204" pitchFamily="34" charset="0"/>
            </a:endParaRPr>
          </a:p>
        </p:txBody>
      </p:sp>
      <p:sp>
        <p:nvSpPr>
          <p:cNvPr id="24" name="TextBox 23"/>
          <p:cNvSpPr txBox="1"/>
          <p:nvPr/>
        </p:nvSpPr>
        <p:spPr>
          <a:xfrm>
            <a:off x="8995775" y="4342980"/>
            <a:ext cx="2507293" cy="523220"/>
          </a:xfrm>
          <a:prstGeom prst="rect">
            <a:avLst/>
          </a:prstGeom>
          <a:noFill/>
        </p:spPr>
        <p:txBody>
          <a:bodyPr wrap="square" rtlCol="0">
            <a:spAutoFit/>
          </a:bodyPr>
          <a:lstStyle/>
          <a:p>
            <a:r>
              <a:rPr lang="en-GB" sz="2800" dirty="0">
                <a:latin typeface="Century Gothic" panose="020B0502020202020204" pitchFamily="34" charset="0"/>
              </a:rPr>
              <a:t>das Bei__</a:t>
            </a:r>
            <a:r>
              <a:rPr lang="en-GB" sz="2800" dirty="0" err="1">
                <a:latin typeface="Century Gothic" panose="020B0502020202020204" pitchFamily="34" charset="0"/>
              </a:rPr>
              <a:t>piel</a:t>
            </a:r>
            <a:endParaRPr lang="en-GB" sz="2800" dirty="0">
              <a:latin typeface="Century Gothic" panose="020B0502020202020204" pitchFamily="34" charset="0"/>
            </a:endParaRPr>
          </a:p>
        </p:txBody>
      </p:sp>
      <p:sp>
        <p:nvSpPr>
          <p:cNvPr id="25" name="TextBox 24"/>
          <p:cNvSpPr txBox="1"/>
          <p:nvPr/>
        </p:nvSpPr>
        <p:spPr>
          <a:xfrm>
            <a:off x="4417704" y="722751"/>
            <a:ext cx="2507293" cy="523220"/>
          </a:xfrm>
          <a:prstGeom prst="rect">
            <a:avLst/>
          </a:prstGeom>
          <a:noFill/>
        </p:spPr>
        <p:txBody>
          <a:bodyPr wrap="square" rtlCol="0">
            <a:spAutoFit/>
          </a:bodyPr>
          <a:lstStyle/>
          <a:p>
            <a:r>
              <a:rPr lang="en-GB" sz="2800" dirty="0">
                <a:latin typeface="Century Gothic" panose="020B0502020202020204" pitchFamily="34" charset="0"/>
              </a:rPr>
              <a:t>das </a:t>
            </a:r>
            <a:r>
              <a:rPr lang="en-GB" sz="2800" dirty="0" err="1">
                <a:latin typeface="Century Gothic" panose="020B0502020202020204" pitchFamily="34" charset="0"/>
              </a:rPr>
              <a:t>Proble</a:t>
            </a:r>
            <a:r>
              <a:rPr lang="en-GB" sz="2800" dirty="0">
                <a:latin typeface="Century Gothic" panose="020B0502020202020204" pitchFamily="34" charset="0"/>
              </a:rPr>
              <a:t>__</a:t>
            </a:r>
          </a:p>
        </p:txBody>
      </p:sp>
      <p:sp>
        <p:nvSpPr>
          <p:cNvPr id="26" name="TextBox 25"/>
          <p:cNvSpPr txBox="1"/>
          <p:nvPr/>
        </p:nvSpPr>
        <p:spPr>
          <a:xfrm>
            <a:off x="4391606" y="2549478"/>
            <a:ext cx="2507293" cy="523220"/>
          </a:xfrm>
          <a:prstGeom prst="rect">
            <a:avLst/>
          </a:prstGeom>
          <a:noFill/>
        </p:spPr>
        <p:txBody>
          <a:bodyPr wrap="square" rtlCol="0">
            <a:spAutoFit/>
          </a:bodyPr>
          <a:lstStyle/>
          <a:p>
            <a:r>
              <a:rPr lang="en-GB" sz="2800" dirty="0">
                <a:latin typeface="Century Gothic" panose="020B0502020202020204" pitchFamily="34" charset="0"/>
              </a:rPr>
              <a:t>S__</a:t>
            </a:r>
            <a:r>
              <a:rPr lang="en-GB" sz="2800" dirty="0" err="1">
                <a:latin typeface="Century Gothic" panose="020B0502020202020204" pitchFamily="34" charset="0"/>
              </a:rPr>
              <a:t>hule</a:t>
            </a:r>
            <a:endParaRPr lang="en-GB" sz="2800" dirty="0">
              <a:latin typeface="Century Gothic" panose="020B0502020202020204" pitchFamily="34" charset="0"/>
            </a:endParaRPr>
          </a:p>
        </p:txBody>
      </p:sp>
      <p:sp>
        <p:nvSpPr>
          <p:cNvPr id="27" name="TextBox 26"/>
          <p:cNvSpPr txBox="1"/>
          <p:nvPr/>
        </p:nvSpPr>
        <p:spPr>
          <a:xfrm>
            <a:off x="4402046" y="3471642"/>
            <a:ext cx="2507293" cy="523220"/>
          </a:xfrm>
          <a:prstGeom prst="rect">
            <a:avLst/>
          </a:prstGeom>
          <a:noFill/>
        </p:spPr>
        <p:txBody>
          <a:bodyPr wrap="square" rtlCol="0">
            <a:spAutoFit/>
          </a:bodyPr>
          <a:lstStyle/>
          <a:p>
            <a:r>
              <a:rPr lang="en-GB" sz="2800" dirty="0">
                <a:latin typeface="Century Gothic" panose="020B0502020202020204" pitchFamily="34" charset="0"/>
              </a:rPr>
              <a:t>die __and</a:t>
            </a:r>
          </a:p>
        </p:txBody>
      </p:sp>
      <p:sp>
        <p:nvSpPr>
          <p:cNvPr id="28" name="TextBox 27"/>
          <p:cNvSpPr txBox="1"/>
          <p:nvPr/>
        </p:nvSpPr>
        <p:spPr>
          <a:xfrm>
            <a:off x="4402046" y="4381425"/>
            <a:ext cx="3551658" cy="523220"/>
          </a:xfrm>
          <a:prstGeom prst="rect">
            <a:avLst/>
          </a:prstGeom>
          <a:noFill/>
        </p:spPr>
        <p:txBody>
          <a:bodyPr wrap="square" rtlCol="0">
            <a:spAutoFit/>
          </a:bodyPr>
          <a:lstStyle/>
          <a:p>
            <a:r>
              <a:rPr lang="en-GB" sz="2800" dirty="0">
                <a:latin typeface="Century Gothic" panose="020B0502020202020204" pitchFamily="34" charset="0"/>
              </a:rPr>
              <a:t>der, die, das </a:t>
            </a:r>
            <a:r>
              <a:rPr lang="en-GB" sz="2800" dirty="0" err="1">
                <a:latin typeface="Century Gothic" panose="020B0502020202020204" pitchFamily="34" charset="0"/>
              </a:rPr>
              <a:t>Ers</a:t>
            </a:r>
            <a:r>
              <a:rPr lang="en-GB" sz="2800" dirty="0">
                <a:latin typeface="Century Gothic" panose="020B0502020202020204" pitchFamily="34" charset="0"/>
              </a:rPr>
              <a:t> __e</a:t>
            </a:r>
          </a:p>
        </p:txBody>
      </p:sp>
      <p:sp>
        <p:nvSpPr>
          <p:cNvPr id="29" name="TextBox 28"/>
          <p:cNvSpPr txBox="1"/>
          <p:nvPr/>
        </p:nvSpPr>
        <p:spPr>
          <a:xfrm>
            <a:off x="4402045" y="1659081"/>
            <a:ext cx="2507293" cy="523220"/>
          </a:xfrm>
          <a:prstGeom prst="rect">
            <a:avLst/>
          </a:prstGeom>
          <a:noFill/>
        </p:spPr>
        <p:txBody>
          <a:bodyPr wrap="square" rtlCol="0">
            <a:spAutoFit/>
          </a:bodyPr>
          <a:lstStyle/>
          <a:p>
            <a:r>
              <a:rPr lang="en-GB" sz="2800" dirty="0">
                <a:latin typeface="Century Gothic" panose="020B0502020202020204" pitchFamily="34" charset="0"/>
              </a:rPr>
              <a:t>ich </a:t>
            </a:r>
            <a:r>
              <a:rPr lang="en-GB" sz="2800" dirty="0" err="1">
                <a:latin typeface="Century Gothic" panose="020B0502020202020204" pitchFamily="34" charset="0"/>
              </a:rPr>
              <a:t>h__be</a:t>
            </a:r>
            <a:endParaRPr lang="en-GB" sz="2800" dirty="0">
              <a:latin typeface="Century Gothic" panose="020B0502020202020204" pitchFamily="34" charset="0"/>
            </a:endParaRPr>
          </a:p>
        </p:txBody>
      </p:sp>
      <p:sp>
        <p:nvSpPr>
          <p:cNvPr id="30" name="TextBox 29"/>
          <p:cNvSpPr txBox="1"/>
          <p:nvPr/>
        </p:nvSpPr>
        <p:spPr>
          <a:xfrm>
            <a:off x="1642997" y="1576599"/>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W</a:t>
            </a:r>
          </a:p>
        </p:txBody>
      </p:sp>
      <p:sp>
        <p:nvSpPr>
          <p:cNvPr id="31" name="TextBox 30"/>
          <p:cNvSpPr txBox="1"/>
          <p:nvPr/>
        </p:nvSpPr>
        <p:spPr>
          <a:xfrm>
            <a:off x="876823" y="5358240"/>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W</a:t>
            </a:r>
          </a:p>
        </p:txBody>
      </p:sp>
      <p:sp>
        <p:nvSpPr>
          <p:cNvPr id="32" name="TextBox 31"/>
          <p:cNvSpPr txBox="1"/>
          <p:nvPr/>
        </p:nvSpPr>
        <p:spPr>
          <a:xfrm>
            <a:off x="1807662" y="2906920"/>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e</a:t>
            </a:r>
          </a:p>
        </p:txBody>
      </p:sp>
      <p:sp>
        <p:nvSpPr>
          <p:cNvPr id="33" name="TextBox 32"/>
          <p:cNvSpPr txBox="1"/>
          <p:nvPr/>
        </p:nvSpPr>
        <p:spPr>
          <a:xfrm>
            <a:off x="1741638" y="5344145"/>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e</a:t>
            </a:r>
          </a:p>
        </p:txBody>
      </p:sp>
      <p:sp>
        <p:nvSpPr>
          <p:cNvPr id="34" name="TextBox 33"/>
          <p:cNvSpPr txBox="1"/>
          <p:nvPr/>
        </p:nvSpPr>
        <p:spPr>
          <a:xfrm>
            <a:off x="1734913" y="4252329"/>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r</a:t>
            </a:r>
          </a:p>
        </p:txBody>
      </p:sp>
      <p:sp>
        <p:nvSpPr>
          <p:cNvPr id="35" name="TextBox 34"/>
          <p:cNvSpPr txBox="1"/>
          <p:nvPr/>
        </p:nvSpPr>
        <p:spPr>
          <a:xfrm>
            <a:off x="2575665" y="5344145"/>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r</a:t>
            </a:r>
          </a:p>
        </p:txBody>
      </p:sp>
      <p:sp>
        <p:nvSpPr>
          <p:cNvPr id="36" name="TextBox 35"/>
          <p:cNvSpPr txBox="1"/>
          <p:nvPr/>
        </p:nvSpPr>
        <p:spPr>
          <a:xfrm>
            <a:off x="6375418" y="613806"/>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m</a:t>
            </a:r>
          </a:p>
        </p:txBody>
      </p:sp>
      <p:sp>
        <p:nvSpPr>
          <p:cNvPr id="37" name="TextBox 36"/>
          <p:cNvSpPr txBox="1"/>
          <p:nvPr/>
        </p:nvSpPr>
        <p:spPr>
          <a:xfrm>
            <a:off x="4042777" y="5344145"/>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m</a:t>
            </a:r>
          </a:p>
        </p:txBody>
      </p:sp>
      <p:sp>
        <p:nvSpPr>
          <p:cNvPr id="38" name="TextBox 37"/>
          <p:cNvSpPr txBox="1"/>
          <p:nvPr/>
        </p:nvSpPr>
        <p:spPr>
          <a:xfrm>
            <a:off x="5285133" y="1581642"/>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a</a:t>
            </a:r>
          </a:p>
        </p:txBody>
      </p:sp>
      <p:sp>
        <p:nvSpPr>
          <p:cNvPr id="39" name="TextBox 38"/>
          <p:cNvSpPr txBox="1"/>
          <p:nvPr/>
        </p:nvSpPr>
        <p:spPr>
          <a:xfrm>
            <a:off x="4919599" y="5344145"/>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a</a:t>
            </a:r>
          </a:p>
        </p:txBody>
      </p:sp>
      <p:sp>
        <p:nvSpPr>
          <p:cNvPr id="40" name="TextBox 39"/>
          <p:cNvSpPr txBox="1"/>
          <p:nvPr/>
        </p:nvSpPr>
        <p:spPr>
          <a:xfrm>
            <a:off x="4632798" y="2461980"/>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c</a:t>
            </a:r>
          </a:p>
        </p:txBody>
      </p:sp>
      <p:sp>
        <p:nvSpPr>
          <p:cNvPr id="41" name="TextBox 40"/>
          <p:cNvSpPr txBox="1"/>
          <p:nvPr/>
        </p:nvSpPr>
        <p:spPr>
          <a:xfrm>
            <a:off x="5823561" y="5344145"/>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c</a:t>
            </a:r>
          </a:p>
        </p:txBody>
      </p:sp>
      <p:sp>
        <p:nvSpPr>
          <p:cNvPr id="42" name="TextBox 41"/>
          <p:cNvSpPr txBox="1"/>
          <p:nvPr/>
        </p:nvSpPr>
        <p:spPr>
          <a:xfrm>
            <a:off x="5154130" y="3375562"/>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H</a:t>
            </a:r>
          </a:p>
        </p:txBody>
      </p:sp>
      <p:sp>
        <p:nvSpPr>
          <p:cNvPr id="43" name="TextBox 42"/>
          <p:cNvSpPr txBox="1"/>
          <p:nvPr/>
        </p:nvSpPr>
        <p:spPr>
          <a:xfrm>
            <a:off x="6679510" y="5344145"/>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h</a:t>
            </a:r>
          </a:p>
        </p:txBody>
      </p:sp>
      <p:sp>
        <p:nvSpPr>
          <p:cNvPr id="44" name="TextBox 43"/>
          <p:cNvSpPr txBox="1"/>
          <p:nvPr/>
        </p:nvSpPr>
        <p:spPr>
          <a:xfrm>
            <a:off x="7208537" y="4258314"/>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t</a:t>
            </a:r>
          </a:p>
        </p:txBody>
      </p:sp>
      <p:sp>
        <p:nvSpPr>
          <p:cNvPr id="45" name="TextBox 44"/>
          <p:cNvSpPr txBox="1"/>
          <p:nvPr/>
        </p:nvSpPr>
        <p:spPr>
          <a:xfrm>
            <a:off x="7607998" y="5344145"/>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t</a:t>
            </a:r>
          </a:p>
        </p:txBody>
      </p:sp>
      <p:sp>
        <p:nvSpPr>
          <p:cNvPr id="46" name="TextBox 45"/>
          <p:cNvSpPr txBox="1"/>
          <p:nvPr/>
        </p:nvSpPr>
        <p:spPr>
          <a:xfrm>
            <a:off x="10044307" y="1576599"/>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w</a:t>
            </a:r>
          </a:p>
        </p:txBody>
      </p:sp>
      <p:sp>
        <p:nvSpPr>
          <p:cNvPr id="47" name="TextBox 46"/>
          <p:cNvSpPr txBox="1"/>
          <p:nvPr/>
        </p:nvSpPr>
        <p:spPr>
          <a:xfrm>
            <a:off x="9101727" y="5344145"/>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w</a:t>
            </a:r>
          </a:p>
        </p:txBody>
      </p:sp>
      <p:sp>
        <p:nvSpPr>
          <p:cNvPr id="48" name="TextBox 47"/>
          <p:cNvSpPr txBox="1"/>
          <p:nvPr/>
        </p:nvSpPr>
        <p:spPr>
          <a:xfrm>
            <a:off x="9961847" y="2920832"/>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a</a:t>
            </a:r>
          </a:p>
        </p:txBody>
      </p:sp>
      <p:sp>
        <p:nvSpPr>
          <p:cNvPr id="49" name="TextBox 48"/>
          <p:cNvSpPr txBox="1"/>
          <p:nvPr/>
        </p:nvSpPr>
        <p:spPr>
          <a:xfrm>
            <a:off x="9966022" y="5344145"/>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a</a:t>
            </a:r>
          </a:p>
        </p:txBody>
      </p:sp>
      <p:sp>
        <p:nvSpPr>
          <p:cNvPr id="50" name="TextBox 49"/>
          <p:cNvSpPr txBox="1"/>
          <p:nvPr/>
        </p:nvSpPr>
        <p:spPr>
          <a:xfrm>
            <a:off x="10296783" y="4252328"/>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s</a:t>
            </a:r>
          </a:p>
        </p:txBody>
      </p:sp>
      <p:sp>
        <p:nvSpPr>
          <p:cNvPr id="51" name="TextBox 50"/>
          <p:cNvSpPr txBox="1"/>
          <p:nvPr/>
        </p:nvSpPr>
        <p:spPr>
          <a:xfrm>
            <a:off x="10768729" y="5344145"/>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s</a:t>
            </a: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500"/>
                                        <p:tgtEl>
                                          <p:spTgt spid="4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fade">
                                      <p:cBhvr>
                                        <p:cTn id="87" dur="500"/>
                                        <p:tgtEl>
                                          <p:spTgt spid="5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fade">
                                      <p:cBhvr>
                                        <p:cTn id="9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138082" cy="647577"/>
          </a:xfrm>
        </p:spPr>
        <p:txBody>
          <a:bodyPr/>
          <a:lstStyle/>
          <a:p>
            <a:r>
              <a:rPr lang="en-GB" dirty="0" err="1">
                <a:solidFill>
                  <a:schemeClr val="bg1"/>
                </a:solidFill>
              </a:rPr>
              <a:t>Phonetik</a:t>
            </a:r>
            <a:endParaRPr lang="en-GB" dirty="0">
              <a:solidFill>
                <a:schemeClr val="bg1"/>
              </a:solidFill>
            </a:endParaRPr>
          </a:p>
        </p:txBody>
      </p:sp>
      <p:sp>
        <p:nvSpPr>
          <p:cNvPr id="4" name="Rounded Rectangle 3"/>
          <p:cNvSpPr/>
          <p:nvPr/>
        </p:nvSpPr>
        <p:spPr>
          <a:xfrm>
            <a:off x="4427580" y="272815"/>
            <a:ext cx="3802879" cy="2350092"/>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457200"/>
            <a:r>
              <a:rPr lang="en-GB" sz="8800" dirty="0" err="1">
                <a:solidFill>
                  <a:srgbClr val="002060"/>
                </a:solidFill>
                <a:latin typeface="Century Gothic" panose="020B0502020202020204" pitchFamily="34" charset="0"/>
              </a:rPr>
              <a:t>w</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r</a:t>
            </a:r>
            <a:endParaRPr lang="en-GB" sz="8800" dirty="0">
              <a:solidFill>
                <a:srgbClr val="002060"/>
              </a:solidFill>
              <a:latin typeface="Century Gothic" panose="020B0502020202020204" pitchFamily="34" charset="0"/>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9183" y="138467"/>
            <a:ext cx="2503822" cy="1718862"/>
          </a:xfrm>
          <a:prstGeom prst="rect">
            <a:avLst/>
          </a:prstGeom>
        </p:spPr>
      </p:pic>
      <p:sp>
        <p:nvSpPr>
          <p:cNvPr id="6" name="Rectangle 5"/>
          <p:cNvSpPr/>
          <p:nvPr/>
        </p:nvSpPr>
        <p:spPr>
          <a:xfrm>
            <a:off x="1295354" y="2811752"/>
            <a:ext cx="2972289" cy="461665"/>
          </a:xfrm>
          <a:prstGeom prst="rect">
            <a:avLst/>
          </a:prstGeom>
        </p:spPr>
        <p:txBody>
          <a:bodyPr wrap="none">
            <a:spAutoFit/>
          </a:bodyPr>
          <a:lstStyle/>
          <a:p>
            <a:pPr defTabSz="457200"/>
            <a:r>
              <a:rPr lang="en-GB" sz="2400" dirty="0" err="1">
                <a:latin typeface="Century Gothic" panose="020B0502020202020204" pitchFamily="34" charset="0"/>
              </a:rPr>
              <a:t>Wir</a:t>
            </a:r>
            <a:r>
              <a:rPr lang="en-GB" sz="2400" dirty="0">
                <a:latin typeface="Century Gothic" panose="020B0502020202020204" pitchFamily="34" charset="0"/>
              </a:rPr>
              <a:t> </a:t>
            </a:r>
            <a:r>
              <a:rPr lang="en-GB" sz="2400" dirty="0" err="1">
                <a:latin typeface="Century Gothic" panose="020B0502020202020204" pitchFamily="34" charset="0"/>
              </a:rPr>
              <a:t>sit_en</a:t>
            </a:r>
            <a:r>
              <a:rPr lang="en-GB" sz="2400" dirty="0">
                <a:latin typeface="Century Gothic" panose="020B0502020202020204" pitchFamily="34" charset="0"/>
              </a:rPr>
              <a:t> </a:t>
            </a:r>
            <a:r>
              <a:rPr lang="en-GB" sz="2400" dirty="0" err="1">
                <a:latin typeface="Century Gothic" panose="020B0502020202020204" pitchFamily="34" charset="0"/>
              </a:rPr>
              <a:t>all__n</a:t>
            </a:r>
            <a:r>
              <a:rPr lang="en-GB" sz="2400" dirty="0">
                <a:latin typeface="Century Gothic" panose="020B0502020202020204" pitchFamily="34" charset="0"/>
              </a:rPr>
              <a:t>. </a:t>
            </a:r>
            <a:r>
              <a:rPr lang="en-GB" sz="2400" dirty="0">
                <a:latin typeface="Century Gothic" panose="020B0502020202020204" pitchFamily="34" charset="0"/>
                <a:sym typeface="Wingdings" panose="05000000000000000000" pitchFamily="2" charset="2"/>
              </a:rPr>
              <a:t></a:t>
            </a:r>
            <a:r>
              <a:rPr lang="en-GB" sz="2400" dirty="0">
                <a:latin typeface="Century Gothic" panose="020B0502020202020204" pitchFamily="34" charset="0"/>
              </a:rPr>
              <a:t> </a:t>
            </a:r>
          </a:p>
        </p:txBody>
      </p:sp>
      <p:sp>
        <p:nvSpPr>
          <p:cNvPr id="7" name="Rectangle 6"/>
          <p:cNvSpPr/>
          <p:nvPr/>
        </p:nvSpPr>
        <p:spPr>
          <a:xfrm>
            <a:off x="1295354" y="3366766"/>
            <a:ext cx="3039615" cy="461665"/>
          </a:xfrm>
          <a:prstGeom prst="rect">
            <a:avLst/>
          </a:prstGeom>
        </p:spPr>
        <p:txBody>
          <a:bodyPr wrap="none">
            <a:spAutoFit/>
          </a:bodyPr>
          <a:lstStyle/>
          <a:p>
            <a:pPr defTabSz="457200"/>
            <a:r>
              <a:rPr lang="en-GB" sz="2400" dirty="0" err="1">
                <a:latin typeface="Century Gothic" panose="020B0502020202020204" pitchFamily="34" charset="0"/>
              </a:rPr>
              <a:t>Wir</a:t>
            </a:r>
            <a:r>
              <a:rPr lang="en-GB" sz="2400" dirty="0">
                <a:latin typeface="Century Gothic" panose="020B0502020202020204" pitchFamily="34" charset="0"/>
              </a:rPr>
              <a:t> </a:t>
            </a:r>
            <a:r>
              <a:rPr lang="en-GB" sz="2400" dirty="0" err="1">
                <a:latin typeface="Century Gothic" panose="020B0502020202020204" pitchFamily="34" charset="0"/>
              </a:rPr>
              <a:t>d_nken</a:t>
            </a:r>
            <a:r>
              <a:rPr lang="en-GB" sz="2400" dirty="0">
                <a:latin typeface="Century Gothic" panose="020B0502020202020204" pitchFamily="34" charset="0"/>
              </a:rPr>
              <a:t> ‘W_s?!’ </a:t>
            </a:r>
          </a:p>
        </p:txBody>
      </p:sp>
      <p:sp>
        <p:nvSpPr>
          <p:cNvPr id="8" name="Rectangle 7"/>
          <p:cNvSpPr/>
          <p:nvPr/>
        </p:nvSpPr>
        <p:spPr>
          <a:xfrm>
            <a:off x="1295354" y="3908872"/>
            <a:ext cx="3579826" cy="461665"/>
          </a:xfrm>
          <a:prstGeom prst="rect">
            <a:avLst/>
          </a:prstGeom>
        </p:spPr>
        <p:txBody>
          <a:bodyPr wrap="none">
            <a:spAutoFit/>
          </a:bodyPr>
          <a:lstStyle/>
          <a:p>
            <a:pPr defTabSz="457200"/>
            <a:r>
              <a:rPr lang="en-GB" sz="2400" dirty="0" err="1">
                <a:latin typeface="Century Gothic" panose="020B0502020202020204" pitchFamily="34" charset="0"/>
              </a:rPr>
              <a:t>Wir</a:t>
            </a:r>
            <a:r>
              <a:rPr lang="en-GB" sz="2400" dirty="0">
                <a:latin typeface="Century Gothic" panose="020B0502020202020204" pitchFamily="34" charset="0"/>
              </a:rPr>
              <a:t> </a:t>
            </a:r>
            <a:r>
              <a:rPr lang="en-GB" sz="2400" dirty="0" err="1">
                <a:latin typeface="Century Gothic" panose="020B0502020202020204" pitchFamily="34" charset="0"/>
              </a:rPr>
              <a:t>h_ben</a:t>
            </a:r>
            <a:r>
              <a:rPr lang="en-GB" sz="2400" dirty="0">
                <a:latin typeface="Century Gothic" panose="020B0502020202020204" pitchFamily="34" charset="0"/>
              </a:rPr>
              <a:t> __n </a:t>
            </a:r>
            <a:r>
              <a:rPr lang="en-GB" sz="2400" dirty="0" err="1">
                <a:latin typeface="Century Gothic" panose="020B0502020202020204" pitchFamily="34" charset="0"/>
              </a:rPr>
              <a:t>Z_mmer</a:t>
            </a:r>
            <a:r>
              <a:rPr lang="en-GB" sz="2400" dirty="0">
                <a:latin typeface="Century Gothic" panose="020B0502020202020204" pitchFamily="34" charset="0"/>
              </a:rPr>
              <a:t>.</a:t>
            </a:r>
          </a:p>
        </p:txBody>
      </p:sp>
      <p:sp>
        <p:nvSpPr>
          <p:cNvPr id="9" name="Rectangle 8"/>
          <p:cNvSpPr/>
          <p:nvPr/>
        </p:nvSpPr>
        <p:spPr>
          <a:xfrm>
            <a:off x="1295354" y="4526826"/>
            <a:ext cx="3392275" cy="461665"/>
          </a:xfrm>
          <a:prstGeom prst="rect">
            <a:avLst/>
          </a:prstGeom>
        </p:spPr>
        <p:txBody>
          <a:bodyPr wrap="none">
            <a:spAutoFit/>
          </a:bodyPr>
          <a:lstStyle/>
          <a:p>
            <a:pPr defTabSz="457200"/>
            <a:r>
              <a:rPr lang="en-GB" sz="2400" dirty="0" err="1">
                <a:latin typeface="Century Gothic" panose="020B0502020202020204" pitchFamily="34" charset="0"/>
              </a:rPr>
              <a:t>Wir</a:t>
            </a:r>
            <a:r>
              <a:rPr lang="en-GB" sz="2400" dirty="0">
                <a:latin typeface="Century Gothic" panose="020B0502020202020204" pitchFamily="34" charset="0"/>
              </a:rPr>
              <a:t> </a:t>
            </a:r>
            <a:r>
              <a:rPr lang="en-GB" sz="2400" dirty="0" err="1">
                <a:latin typeface="Century Gothic" panose="020B0502020202020204" pitchFamily="34" charset="0"/>
              </a:rPr>
              <a:t>ge_innen</a:t>
            </a:r>
            <a:r>
              <a:rPr lang="en-GB" sz="2400" dirty="0">
                <a:latin typeface="Century Gothic" panose="020B0502020202020204" pitchFamily="34" charset="0"/>
              </a:rPr>
              <a:t> __n </a:t>
            </a:r>
            <a:r>
              <a:rPr lang="en-GB" sz="2400" dirty="0" err="1">
                <a:latin typeface="Century Gothic" panose="020B0502020202020204" pitchFamily="34" charset="0"/>
              </a:rPr>
              <a:t>B_tt</a:t>
            </a:r>
            <a:r>
              <a:rPr lang="en-GB" sz="2400" dirty="0">
                <a:latin typeface="Century Gothic" panose="020B0502020202020204" pitchFamily="34" charset="0"/>
              </a:rPr>
              <a:t>.</a:t>
            </a:r>
          </a:p>
        </p:txBody>
      </p:sp>
      <p:sp>
        <p:nvSpPr>
          <p:cNvPr id="10" name="Rectangle 9"/>
          <p:cNvSpPr/>
          <p:nvPr/>
        </p:nvSpPr>
        <p:spPr>
          <a:xfrm>
            <a:off x="1295354" y="5104420"/>
            <a:ext cx="3054041" cy="461665"/>
          </a:xfrm>
          <a:prstGeom prst="rect">
            <a:avLst/>
          </a:prstGeom>
        </p:spPr>
        <p:txBody>
          <a:bodyPr wrap="none">
            <a:spAutoFit/>
          </a:bodyPr>
          <a:lstStyle/>
          <a:p>
            <a:pPr defTabSz="457200"/>
            <a:r>
              <a:rPr lang="en-GB" sz="2400" dirty="0" err="1">
                <a:latin typeface="Century Gothic" panose="020B0502020202020204" pitchFamily="34" charset="0"/>
              </a:rPr>
              <a:t>Wir</a:t>
            </a:r>
            <a:r>
              <a:rPr lang="en-GB" sz="2400" dirty="0">
                <a:latin typeface="Century Gothic" panose="020B0502020202020204" pitchFamily="34" charset="0"/>
              </a:rPr>
              <a:t> </a:t>
            </a:r>
            <a:r>
              <a:rPr lang="en-GB" sz="2400" dirty="0" err="1">
                <a:latin typeface="Century Gothic" panose="020B0502020202020204" pitchFamily="34" charset="0"/>
              </a:rPr>
              <a:t>h_ben</a:t>
            </a:r>
            <a:r>
              <a:rPr lang="en-GB" sz="2400" dirty="0">
                <a:latin typeface="Century Gothic" panose="020B0502020202020204" pitchFamily="34" charset="0"/>
              </a:rPr>
              <a:t> __n </a:t>
            </a:r>
            <a:r>
              <a:rPr lang="en-GB" sz="2400" dirty="0" err="1">
                <a:latin typeface="Century Gothic" panose="020B0502020202020204" pitchFamily="34" charset="0"/>
              </a:rPr>
              <a:t>G_st</a:t>
            </a:r>
            <a:r>
              <a:rPr lang="en-GB" sz="2400" dirty="0">
                <a:latin typeface="Century Gothic" panose="020B0502020202020204" pitchFamily="34" charset="0"/>
              </a:rPr>
              <a:t>.</a:t>
            </a:r>
          </a:p>
        </p:txBody>
      </p:sp>
      <p:sp>
        <p:nvSpPr>
          <p:cNvPr id="11" name="Rectangle 10"/>
          <p:cNvSpPr/>
          <p:nvPr/>
        </p:nvSpPr>
        <p:spPr>
          <a:xfrm>
            <a:off x="1295354" y="5646526"/>
            <a:ext cx="3326552" cy="461665"/>
          </a:xfrm>
          <a:prstGeom prst="rect">
            <a:avLst/>
          </a:prstGeom>
        </p:spPr>
        <p:txBody>
          <a:bodyPr wrap="none">
            <a:spAutoFit/>
          </a:bodyPr>
          <a:lstStyle/>
          <a:p>
            <a:pPr defTabSz="457200"/>
            <a:r>
              <a:rPr lang="en-GB" sz="2400" dirty="0" err="1">
                <a:latin typeface="Century Gothic" panose="020B0502020202020204" pitchFamily="34" charset="0"/>
              </a:rPr>
              <a:t>Wir</a:t>
            </a:r>
            <a:r>
              <a:rPr lang="en-GB" sz="2400" dirty="0">
                <a:latin typeface="Century Gothic" panose="020B0502020202020204" pitchFamily="34" charset="0"/>
              </a:rPr>
              <a:t> </a:t>
            </a:r>
            <a:r>
              <a:rPr lang="en-GB" sz="2400" dirty="0" err="1">
                <a:latin typeface="Century Gothic" panose="020B0502020202020204" pitchFamily="34" charset="0"/>
              </a:rPr>
              <a:t>s_gen</a:t>
            </a:r>
            <a:r>
              <a:rPr lang="en-GB" sz="2400" dirty="0">
                <a:latin typeface="Century Gothic" panose="020B0502020202020204" pitchFamily="34" charset="0"/>
              </a:rPr>
              <a:t> ‘</a:t>
            </a:r>
            <a:r>
              <a:rPr lang="en-GB" sz="2400" dirty="0" err="1">
                <a:latin typeface="Century Gothic" panose="020B0502020202020204" pitchFamily="34" charset="0"/>
              </a:rPr>
              <a:t>Hurr_h</a:t>
            </a:r>
            <a:r>
              <a:rPr lang="en-GB" sz="2400" dirty="0">
                <a:latin typeface="Century Gothic" panose="020B0502020202020204" pitchFamily="34" charset="0"/>
              </a:rPr>
              <a:t>’. </a:t>
            </a:r>
            <a:r>
              <a:rPr lang="en-GB" sz="2400" dirty="0">
                <a:latin typeface="Century Gothic" panose="020B0502020202020204" pitchFamily="34" charset="0"/>
                <a:sym typeface="Wingdings" panose="05000000000000000000" pitchFamily="2" charset="2"/>
              </a:rPr>
              <a:t> </a:t>
            </a:r>
            <a:endParaRPr lang="en-GB" sz="2400" dirty="0">
              <a:latin typeface="Century Gothic" panose="020B0502020202020204" pitchFamily="34" charset="0"/>
            </a:endParaRPr>
          </a:p>
        </p:txBody>
      </p:sp>
      <p:sp>
        <p:nvSpPr>
          <p:cNvPr id="12" name="Action Button: Custom 11">
            <a:hlinkClick r:id="" action="ppaction://noaction" highlightClick="1">
              <a:snd r:embed="rId4" name="2_wir_sitzen_allein.wav"/>
            </a:hlinkClick>
          </p:cNvPr>
          <p:cNvSpPr/>
          <p:nvPr/>
        </p:nvSpPr>
        <p:spPr>
          <a:xfrm>
            <a:off x="591082" y="2801710"/>
            <a:ext cx="513806" cy="478972"/>
          </a:xfrm>
          <a:prstGeom prst="actionButtonBlank">
            <a:avLst/>
          </a:prstGeom>
          <a:solidFill>
            <a:srgbClr val="FFCC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800" b="1" dirty="0">
                <a:solidFill>
                  <a:schemeClr val="tx1"/>
                </a:solidFill>
                <a:latin typeface="Century Gothic" panose="020B0502020202020204" pitchFamily="34" charset="0"/>
              </a:rPr>
              <a:t>1</a:t>
            </a:r>
          </a:p>
        </p:txBody>
      </p:sp>
      <p:sp>
        <p:nvSpPr>
          <p:cNvPr id="13" name="Action Button: Custom 12">
            <a:hlinkClick r:id="" action="ppaction://noaction" highlightClick="1">
              <a:snd r:embed="rId5" name="Task_2_wir_denken_was.wav"/>
            </a:hlinkClick>
          </p:cNvPr>
          <p:cNvSpPr/>
          <p:nvPr/>
        </p:nvSpPr>
        <p:spPr>
          <a:xfrm>
            <a:off x="591082" y="3342182"/>
            <a:ext cx="513806" cy="478972"/>
          </a:xfrm>
          <a:prstGeom prst="actionButtonBlank">
            <a:avLst/>
          </a:prstGeom>
          <a:solidFill>
            <a:srgbClr val="FFCC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800" b="1" dirty="0">
                <a:solidFill>
                  <a:schemeClr val="tx1"/>
                </a:solidFill>
                <a:latin typeface="Century Gothic" panose="020B0502020202020204" pitchFamily="34" charset="0"/>
              </a:rPr>
              <a:t>2</a:t>
            </a:r>
          </a:p>
        </p:txBody>
      </p:sp>
      <p:sp>
        <p:nvSpPr>
          <p:cNvPr id="14" name="Action Button: Custom 13">
            <a:hlinkClick r:id="" action="ppaction://noaction" highlightClick="1">
              <a:snd r:embed="rId6" name="Task_2_wir_haben_ein_Zimmer.wav"/>
            </a:hlinkClick>
          </p:cNvPr>
          <p:cNvSpPr/>
          <p:nvPr/>
        </p:nvSpPr>
        <p:spPr>
          <a:xfrm>
            <a:off x="591082" y="3888547"/>
            <a:ext cx="513806" cy="478972"/>
          </a:xfrm>
          <a:prstGeom prst="actionButtonBlank">
            <a:avLst/>
          </a:prstGeom>
          <a:solidFill>
            <a:srgbClr val="FFCC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800" b="1" dirty="0">
                <a:solidFill>
                  <a:schemeClr val="tx1"/>
                </a:solidFill>
                <a:latin typeface="Century Gothic" panose="020B0502020202020204" pitchFamily="34" charset="0"/>
              </a:rPr>
              <a:t>3</a:t>
            </a:r>
          </a:p>
        </p:txBody>
      </p:sp>
      <p:sp>
        <p:nvSpPr>
          <p:cNvPr id="15" name="Action Button: Custom 14">
            <a:hlinkClick r:id="" action="ppaction://noaction" highlightClick="1">
              <a:snd r:embed="rId7" name="Task_2_wir_gewinnen_ein_Bett.wav"/>
            </a:hlinkClick>
          </p:cNvPr>
          <p:cNvSpPr/>
          <p:nvPr/>
        </p:nvSpPr>
        <p:spPr>
          <a:xfrm>
            <a:off x="591082" y="4425411"/>
            <a:ext cx="513806" cy="478972"/>
          </a:xfrm>
          <a:prstGeom prst="actionButtonBlank">
            <a:avLst/>
          </a:prstGeom>
          <a:solidFill>
            <a:srgbClr val="FFCC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800" b="1" dirty="0">
                <a:solidFill>
                  <a:schemeClr val="tx1"/>
                </a:solidFill>
                <a:latin typeface="Century Gothic" panose="020B0502020202020204" pitchFamily="34" charset="0"/>
              </a:rPr>
              <a:t>4</a:t>
            </a:r>
          </a:p>
        </p:txBody>
      </p:sp>
      <p:sp>
        <p:nvSpPr>
          <p:cNvPr id="16" name="Action Button: Custom 15">
            <a:hlinkClick r:id="" action="ppaction://noaction" highlightClick="1">
              <a:snd r:embed="rId8" name="Task_2_wir_haben_einen_Gast.wav"/>
            </a:hlinkClick>
          </p:cNvPr>
          <p:cNvSpPr/>
          <p:nvPr/>
        </p:nvSpPr>
        <p:spPr>
          <a:xfrm>
            <a:off x="591082" y="4957570"/>
            <a:ext cx="513806" cy="478972"/>
          </a:xfrm>
          <a:prstGeom prst="actionButtonBlank">
            <a:avLst/>
          </a:prstGeom>
          <a:solidFill>
            <a:srgbClr val="FFCC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800" b="1" dirty="0">
                <a:solidFill>
                  <a:schemeClr val="tx1"/>
                </a:solidFill>
                <a:latin typeface="Century Gothic" panose="020B0502020202020204" pitchFamily="34" charset="0"/>
              </a:rPr>
              <a:t>5</a:t>
            </a:r>
          </a:p>
        </p:txBody>
      </p:sp>
      <p:sp>
        <p:nvSpPr>
          <p:cNvPr id="17" name="Action Button: Custom 16">
            <a:hlinkClick r:id="" action="ppaction://noaction" highlightClick="1">
              <a:snd r:embed="rId9" name="Task_2_wir_sagen_Hurrah.wav"/>
            </a:hlinkClick>
          </p:cNvPr>
          <p:cNvSpPr/>
          <p:nvPr/>
        </p:nvSpPr>
        <p:spPr>
          <a:xfrm>
            <a:off x="591082" y="5489729"/>
            <a:ext cx="513806" cy="478972"/>
          </a:xfrm>
          <a:prstGeom prst="actionButtonBlank">
            <a:avLst/>
          </a:prstGeom>
          <a:solidFill>
            <a:srgbClr val="FFCC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800" b="1" dirty="0">
                <a:solidFill>
                  <a:schemeClr val="tx1"/>
                </a:solidFill>
                <a:latin typeface="Century Gothic" panose="020B0502020202020204" pitchFamily="34" charset="0"/>
              </a:rPr>
              <a:t>6</a:t>
            </a:r>
          </a:p>
        </p:txBody>
      </p:sp>
      <p:sp>
        <p:nvSpPr>
          <p:cNvPr id="18" name="Action Button: Forward or Next 17">
            <a:hlinkClick r:id="" action="ppaction://noaction" highlightClick="1">
              <a:snd r:embed="rId10" name="Task_2_all.wav"/>
            </a:hlinkClick>
          </p:cNvPr>
          <p:cNvSpPr/>
          <p:nvPr/>
        </p:nvSpPr>
        <p:spPr>
          <a:xfrm>
            <a:off x="11434255" y="98871"/>
            <a:ext cx="546538" cy="579437"/>
          </a:xfrm>
          <a:prstGeom prst="actionButtonForwardNex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endParaRPr lang="en-GB">
              <a:solidFill>
                <a:schemeClr val="tx1"/>
              </a:solidFill>
            </a:endParaRPr>
          </a:p>
        </p:txBody>
      </p:sp>
      <p:sp>
        <p:nvSpPr>
          <p:cNvPr id="19" name="Rectangle 18"/>
          <p:cNvSpPr/>
          <p:nvPr/>
        </p:nvSpPr>
        <p:spPr>
          <a:xfrm>
            <a:off x="4846165" y="2884866"/>
            <a:ext cx="2903359" cy="461665"/>
          </a:xfrm>
          <a:prstGeom prst="rect">
            <a:avLst/>
          </a:prstGeom>
        </p:spPr>
        <p:txBody>
          <a:bodyPr wrap="none">
            <a:spAutoFit/>
          </a:bodyPr>
          <a:lstStyle/>
          <a:p>
            <a:pPr defTabSz="457200"/>
            <a:r>
              <a:rPr lang="en-GB" sz="2400" dirty="0" err="1">
                <a:latin typeface="Century Gothic" panose="020B0502020202020204" pitchFamily="34" charset="0"/>
              </a:rPr>
              <a:t>Wir</a:t>
            </a:r>
            <a:r>
              <a:rPr lang="en-GB" sz="2400" dirty="0">
                <a:latin typeface="Century Gothic" panose="020B0502020202020204" pitchFamily="34" charset="0"/>
              </a:rPr>
              <a:t> </a:t>
            </a:r>
            <a:r>
              <a:rPr lang="en-GB" sz="2400" dirty="0" err="1">
                <a:latin typeface="Century Gothic" panose="020B0502020202020204" pitchFamily="34" charset="0"/>
              </a:rPr>
              <a:t>sitzen</a:t>
            </a:r>
            <a:r>
              <a:rPr lang="en-GB" sz="2400" dirty="0">
                <a:latin typeface="Century Gothic" panose="020B0502020202020204" pitchFamily="34" charset="0"/>
              </a:rPr>
              <a:t> </a:t>
            </a:r>
            <a:r>
              <a:rPr lang="en-GB" sz="2400" dirty="0" err="1">
                <a:latin typeface="Century Gothic" panose="020B0502020202020204" pitchFamily="34" charset="0"/>
              </a:rPr>
              <a:t>allein</a:t>
            </a:r>
            <a:r>
              <a:rPr lang="en-GB" sz="2400" dirty="0">
                <a:latin typeface="Century Gothic" panose="020B0502020202020204" pitchFamily="34" charset="0"/>
              </a:rPr>
              <a:t>. </a:t>
            </a:r>
            <a:r>
              <a:rPr lang="en-GB" sz="2400" dirty="0">
                <a:latin typeface="Century Gothic" panose="020B0502020202020204" pitchFamily="34" charset="0"/>
                <a:sym typeface="Wingdings" panose="05000000000000000000" pitchFamily="2" charset="2"/>
              </a:rPr>
              <a:t></a:t>
            </a:r>
            <a:r>
              <a:rPr lang="en-GB" sz="2400" dirty="0">
                <a:latin typeface="Century Gothic" panose="020B0502020202020204" pitchFamily="34" charset="0"/>
              </a:rPr>
              <a:t> </a:t>
            </a:r>
          </a:p>
        </p:txBody>
      </p:sp>
      <p:sp>
        <p:nvSpPr>
          <p:cNvPr id="20" name="Rectangle 19"/>
          <p:cNvSpPr/>
          <p:nvPr/>
        </p:nvSpPr>
        <p:spPr>
          <a:xfrm>
            <a:off x="4875180" y="3434021"/>
            <a:ext cx="3142207" cy="461665"/>
          </a:xfrm>
          <a:prstGeom prst="rect">
            <a:avLst/>
          </a:prstGeom>
        </p:spPr>
        <p:txBody>
          <a:bodyPr wrap="none">
            <a:spAutoFit/>
          </a:bodyPr>
          <a:lstStyle/>
          <a:p>
            <a:pPr defTabSz="457200"/>
            <a:r>
              <a:rPr lang="en-GB" sz="2400" dirty="0" err="1">
                <a:latin typeface="Century Gothic" panose="020B0502020202020204" pitchFamily="34" charset="0"/>
              </a:rPr>
              <a:t>Wir</a:t>
            </a:r>
            <a:r>
              <a:rPr lang="en-GB" sz="2400" dirty="0">
                <a:latin typeface="Century Gothic" panose="020B0502020202020204" pitchFamily="34" charset="0"/>
              </a:rPr>
              <a:t> </a:t>
            </a:r>
            <a:r>
              <a:rPr lang="en-GB" sz="2400" dirty="0" err="1">
                <a:latin typeface="Century Gothic" panose="020B0502020202020204" pitchFamily="34" charset="0"/>
              </a:rPr>
              <a:t>denken</a:t>
            </a:r>
            <a:r>
              <a:rPr lang="en-GB" sz="2400" dirty="0">
                <a:latin typeface="Century Gothic" panose="020B0502020202020204" pitchFamily="34" charset="0"/>
              </a:rPr>
              <a:t> ‘Was?!’ </a:t>
            </a:r>
          </a:p>
        </p:txBody>
      </p:sp>
      <p:sp>
        <p:nvSpPr>
          <p:cNvPr id="21" name="Rectangle 20"/>
          <p:cNvSpPr/>
          <p:nvPr/>
        </p:nvSpPr>
        <p:spPr>
          <a:xfrm>
            <a:off x="4846165" y="3935167"/>
            <a:ext cx="3496470" cy="461665"/>
          </a:xfrm>
          <a:prstGeom prst="rect">
            <a:avLst/>
          </a:prstGeom>
        </p:spPr>
        <p:txBody>
          <a:bodyPr wrap="none">
            <a:spAutoFit/>
          </a:bodyPr>
          <a:lstStyle/>
          <a:p>
            <a:pPr defTabSz="457200"/>
            <a:r>
              <a:rPr lang="en-GB" sz="2400" dirty="0" err="1">
                <a:latin typeface="Century Gothic" panose="020B0502020202020204" pitchFamily="34" charset="0"/>
              </a:rPr>
              <a:t>Wir</a:t>
            </a:r>
            <a:r>
              <a:rPr lang="en-GB" sz="2400" dirty="0">
                <a:latin typeface="Century Gothic" panose="020B0502020202020204" pitchFamily="34" charset="0"/>
              </a:rPr>
              <a:t> </a:t>
            </a:r>
            <a:r>
              <a:rPr lang="en-GB" sz="2400" dirty="0" err="1">
                <a:latin typeface="Century Gothic" panose="020B0502020202020204" pitchFamily="34" charset="0"/>
              </a:rPr>
              <a:t>haben</a:t>
            </a:r>
            <a:r>
              <a:rPr lang="en-GB" sz="2400" dirty="0">
                <a:latin typeface="Century Gothic" panose="020B0502020202020204" pitchFamily="34" charset="0"/>
              </a:rPr>
              <a:t> </a:t>
            </a:r>
            <a:r>
              <a:rPr lang="en-GB" sz="2400" dirty="0" err="1">
                <a:latin typeface="Century Gothic" panose="020B0502020202020204" pitchFamily="34" charset="0"/>
              </a:rPr>
              <a:t>ein</a:t>
            </a:r>
            <a:r>
              <a:rPr lang="en-GB" sz="2400" dirty="0">
                <a:latin typeface="Century Gothic" panose="020B0502020202020204" pitchFamily="34" charset="0"/>
              </a:rPr>
              <a:t> Zimmer.</a:t>
            </a:r>
          </a:p>
        </p:txBody>
      </p:sp>
      <p:sp>
        <p:nvSpPr>
          <p:cNvPr id="22" name="Rectangle 21"/>
          <p:cNvSpPr/>
          <p:nvPr/>
        </p:nvSpPr>
        <p:spPr>
          <a:xfrm>
            <a:off x="4875180" y="4526825"/>
            <a:ext cx="3494867" cy="461665"/>
          </a:xfrm>
          <a:prstGeom prst="rect">
            <a:avLst/>
          </a:prstGeom>
        </p:spPr>
        <p:txBody>
          <a:bodyPr wrap="none">
            <a:spAutoFit/>
          </a:bodyPr>
          <a:lstStyle/>
          <a:p>
            <a:pPr defTabSz="457200"/>
            <a:r>
              <a:rPr lang="en-GB" sz="2400" dirty="0" err="1">
                <a:latin typeface="Century Gothic" panose="020B0502020202020204" pitchFamily="34" charset="0"/>
              </a:rPr>
              <a:t>Wir</a:t>
            </a:r>
            <a:r>
              <a:rPr lang="en-GB" sz="2400" dirty="0">
                <a:latin typeface="Century Gothic" panose="020B0502020202020204" pitchFamily="34" charset="0"/>
              </a:rPr>
              <a:t> </a:t>
            </a:r>
            <a:r>
              <a:rPr lang="en-GB" sz="2400" dirty="0" err="1">
                <a:latin typeface="Century Gothic" panose="020B0502020202020204" pitchFamily="34" charset="0"/>
              </a:rPr>
              <a:t>gewinnen</a:t>
            </a:r>
            <a:r>
              <a:rPr lang="en-GB" sz="2400" dirty="0">
                <a:latin typeface="Century Gothic" panose="020B0502020202020204" pitchFamily="34" charset="0"/>
              </a:rPr>
              <a:t> </a:t>
            </a:r>
            <a:r>
              <a:rPr lang="en-GB" sz="2400" dirty="0" err="1">
                <a:latin typeface="Century Gothic" panose="020B0502020202020204" pitchFamily="34" charset="0"/>
              </a:rPr>
              <a:t>ein</a:t>
            </a:r>
            <a:r>
              <a:rPr lang="en-GB" sz="2400" dirty="0">
                <a:latin typeface="Century Gothic" panose="020B0502020202020204" pitchFamily="34" charset="0"/>
              </a:rPr>
              <a:t> </a:t>
            </a:r>
            <a:r>
              <a:rPr lang="en-GB" sz="2400" dirty="0" err="1">
                <a:latin typeface="Century Gothic" panose="020B0502020202020204" pitchFamily="34" charset="0"/>
              </a:rPr>
              <a:t>Bett</a:t>
            </a:r>
            <a:r>
              <a:rPr lang="en-GB" sz="2400" dirty="0">
                <a:latin typeface="Century Gothic" panose="020B0502020202020204" pitchFamily="34" charset="0"/>
              </a:rPr>
              <a:t>.</a:t>
            </a:r>
          </a:p>
        </p:txBody>
      </p:sp>
      <p:sp>
        <p:nvSpPr>
          <p:cNvPr id="23" name="Rectangle 22"/>
          <p:cNvSpPr/>
          <p:nvPr/>
        </p:nvSpPr>
        <p:spPr>
          <a:xfrm>
            <a:off x="4846165" y="5079856"/>
            <a:ext cx="3507692" cy="461665"/>
          </a:xfrm>
          <a:prstGeom prst="rect">
            <a:avLst/>
          </a:prstGeom>
        </p:spPr>
        <p:txBody>
          <a:bodyPr wrap="none">
            <a:spAutoFit/>
          </a:bodyPr>
          <a:lstStyle/>
          <a:p>
            <a:pPr defTabSz="457200"/>
            <a:r>
              <a:rPr lang="en-GB" sz="2400" dirty="0" err="1">
                <a:latin typeface="Century Gothic" panose="020B0502020202020204" pitchFamily="34" charset="0"/>
              </a:rPr>
              <a:t>Wir</a:t>
            </a:r>
            <a:r>
              <a:rPr lang="en-GB" sz="2400" dirty="0">
                <a:latin typeface="Century Gothic" panose="020B0502020202020204" pitchFamily="34" charset="0"/>
              </a:rPr>
              <a:t> </a:t>
            </a:r>
            <a:r>
              <a:rPr lang="en-GB" sz="2400" dirty="0" err="1">
                <a:latin typeface="Century Gothic" panose="020B0502020202020204" pitchFamily="34" charset="0"/>
              </a:rPr>
              <a:t>haben</a:t>
            </a:r>
            <a:r>
              <a:rPr lang="en-GB" sz="2400" dirty="0">
                <a:latin typeface="Century Gothic" panose="020B0502020202020204" pitchFamily="34" charset="0"/>
              </a:rPr>
              <a:t> </a:t>
            </a:r>
            <a:r>
              <a:rPr lang="en-GB" sz="2400" dirty="0" err="1">
                <a:latin typeface="Century Gothic" panose="020B0502020202020204" pitchFamily="34" charset="0"/>
              </a:rPr>
              <a:t>einen</a:t>
            </a:r>
            <a:r>
              <a:rPr lang="en-GB" sz="2400" dirty="0">
                <a:latin typeface="Century Gothic" panose="020B0502020202020204" pitchFamily="34" charset="0"/>
              </a:rPr>
              <a:t> </a:t>
            </a:r>
            <a:r>
              <a:rPr lang="en-GB" sz="2400" dirty="0" err="1">
                <a:latin typeface="Century Gothic" panose="020B0502020202020204" pitchFamily="34" charset="0"/>
              </a:rPr>
              <a:t>Gast</a:t>
            </a:r>
            <a:r>
              <a:rPr lang="en-GB" sz="2400" dirty="0">
                <a:latin typeface="Century Gothic" panose="020B0502020202020204" pitchFamily="34" charset="0"/>
              </a:rPr>
              <a:t>.</a:t>
            </a:r>
          </a:p>
        </p:txBody>
      </p:sp>
      <p:sp>
        <p:nvSpPr>
          <p:cNvPr id="24" name="Rectangle 23"/>
          <p:cNvSpPr/>
          <p:nvPr/>
        </p:nvSpPr>
        <p:spPr>
          <a:xfrm>
            <a:off x="4863606" y="5629011"/>
            <a:ext cx="3251211" cy="461665"/>
          </a:xfrm>
          <a:prstGeom prst="rect">
            <a:avLst/>
          </a:prstGeom>
        </p:spPr>
        <p:txBody>
          <a:bodyPr wrap="none">
            <a:spAutoFit/>
          </a:bodyPr>
          <a:lstStyle/>
          <a:p>
            <a:pPr defTabSz="457200"/>
            <a:r>
              <a:rPr lang="en-GB" sz="2400" dirty="0" err="1">
                <a:latin typeface="Century Gothic" panose="020B0502020202020204" pitchFamily="34" charset="0"/>
              </a:rPr>
              <a:t>Wir</a:t>
            </a:r>
            <a:r>
              <a:rPr lang="en-GB" sz="2400" dirty="0">
                <a:latin typeface="Century Gothic" panose="020B0502020202020204" pitchFamily="34" charset="0"/>
              </a:rPr>
              <a:t> </a:t>
            </a:r>
            <a:r>
              <a:rPr lang="en-GB" sz="2400" dirty="0" err="1">
                <a:latin typeface="Century Gothic" panose="020B0502020202020204" pitchFamily="34" charset="0"/>
              </a:rPr>
              <a:t>sagen</a:t>
            </a:r>
            <a:r>
              <a:rPr lang="en-GB" sz="2400" dirty="0">
                <a:latin typeface="Century Gothic" panose="020B0502020202020204" pitchFamily="34" charset="0"/>
              </a:rPr>
              <a:t> ‘</a:t>
            </a:r>
            <a:r>
              <a:rPr lang="en-GB" sz="2400" dirty="0" err="1">
                <a:latin typeface="Century Gothic" panose="020B0502020202020204" pitchFamily="34" charset="0"/>
              </a:rPr>
              <a:t>Hurra</a:t>
            </a:r>
            <a:r>
              <a:rPr lang="en-GB" sz="2400" dirty="0">
                <a:latin typeface="Century Gothic" panose="020B0502020202020204" pitchFamily="34" charset="0"/>
              </a:rPr>
              <a:t>’. </a:t>
            </a:r>
            <a:r>
              <a:rPr lang="en-GB" sz="2400" dirty="0">
                <a:latin typeface="Century Gothic" panose="020B0502020202020204" pitchFamily="34" charset="0"/>
                <a:sym typeface="Wingdings" panose="05000000000000000000" pitchFamily="2" charset="2"/>
              </a:rPr>
              <a:t> </a:t>
            </a:r>
            <a:endParaRPr lang="en-GB" sz="2400" dirty="0">
              <a:latin typeface="Century Gothic" panose="020B0502020202020204" pitchFamily="34" charset="0"/>
            </a:endParaRPr>
          </a:p>
        </p:txBody>
      </p:sp>
    </p:spTree>
    <p:extLst>
      <p:ext uri="{BB962C8B-B14F-4D97-AF65-F5344CB8AC3E}">
        <p14:creationId xmlns:p14="http://schemas.microsoft.com/office/powerpoint/2010/main" val="252311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9" grpId="0"/>
      <p:bldP spid="20"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45659"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itle 1"/>
          <p:cNvSpPr txBox="1">
            <a:spLocks/>
          </p:cNvSpPr>
          <p:nvPr/>
        </p:nvSpPr>
        <p:spPr>
          <a:xfrm>
            <a:off x="442784" y="8997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b="1" dirty="0">
                <a:solidFill>
                  <a:schemeClr val="tx1"/>
                </a:solidFill>
              </a:rPr>
              <a:t>Was </a:t>
            </a:r>
            <a:r>
              <a:rPr lang="en-GB" b="1" dirty="0" err="1">
                <a:solidFill>
                  <a:schemeClr val="tx1"/>
                </a:solidFill>
              </a:rPr>
              <a:t>macht</a:t>
            </a:r>
            <a:r>
              <a:rPr lang="en-GB" b="1" dirty="0">
                <a:solidFill>
                  <a:schemeClr val="tx1"/>
                </a:solidFill>
              </a:rPr>
              <a:t> er?</a:t>
            </a:r>
          </a:p>
        </p:txBody>
      </p:sp>
      <p:sp>
        <p:nvSpPr>
          <p:cNvPr id="8" name="TextBox 7"/>
          <p:cNvSpPr txBox="1"/>
          <p:nvPr/>
        </p:nvSpPr>
        <p:spPr>
          <a:xfrm>
            <a:off x="1614887" y="5376898"/>
            <a:ext cx="10906356" cy="1015663"/>
          </a:xfrm>
          <a:prstGeom prst="rect">
            <a:avLst/>
          </a:prstGeom>
          <a:noFill/>
        </p:spPr>
        <p:txBody>
          <a:bodyPr wrap="square" rtlCol="0">
            <a:spAutoFit/>
          </a:bodyPr>
          <a:lstStyle/>
          <a:p>
            <a:r>
              <a:rPr lang="en-GB" sz="6000" dirty="0" err="1">
                <a:latin typeface="Century Gothic" panose="020B0502020202020204" pitchFamily="34" charset="0"/>
              </a:rPr>
              <a:t>Er</a:t>
            </a:r>
            <a:r>
              <a:rPr lang="en-GB" sz="6000" dirty="0">
                <a:latin typeface="Century Gothic" panose="020B0502020202020204" pitchFamily="34" charset="0"/>
              </a:rPr>
              <a:t> </a:t>
            </a:r>
            <a:r>
              <a:rPr lang="en-GB" sz="6000" dirty="0" err="1">
                <a:latin typeface="Century Gothic" panose="020B0502020202020204" pitchFamily="34" charset="0"/>
              </a:rPr>
              <a:t>putzt</a:t>
            </a:r>
            <a:r>
              <a:rPr lang="en-GB" sz="6000" dirty="0">
                <a:latin typeface="Century Gothic" panose="020B0502020202020204" pitchFamily="34" charset="0"/>
              </a:rPr>
              <a:t> den Boden.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065" y="294791"/>
            <a:ext cx="3255805" cy="4895659"/>
          </a:xfrm>
          <a:prstGeom prst="rect">
            <a:avLst/>
          </a:prstGeom>
        </p:spPr>
      </p:pic>
      <p:pic>
        <p:nvPicPr>
          <p:cNvPr id="10" name="Picture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0492" y="1928249"/>
            <a:ext cx="5414319" cy="3716904"/>
          </a:xfrm>
          <a:prstGeom prst="rect">
            <a:avLst/>
          </a:prstGeom>
        </p:spPr>
      </p:pic>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78424"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1" name="Title 1"/>
          <p:cNvSpPr txBox="1">
            <a:spLocks/>
          </p:cNvSpPr>
          <p:nvPr/>
        </p:nvSpPr>
        <p:spPr>
          <a:xfrm>
            <a:off x="442784" y="852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b="1" dirty="0">
                <a:solidFill>
                  <a:schemeClr val="tx1"/>
                </a:solidFill>
              </a:rPr>
              <a:t>Was </a:t>
            </a:r>
            <a:r>
              <a:rPr lang="en-GB" b="1" dirty="0" err="1">
                <a:solidFill>
                  <a:schemeClr val="tx1"/>
                </a:solidFill>
              </a:rPr>
              <a:t>machst</a:t>
            </a:r>
            <a:r>
              <a:rPr lang="en-GB" b="1" dirty="0">
                <a:solidFill>
                  <a:schemeClr val="tx1"/>
                </a:solidFill>
              </a:rPr>
              <a:t> du?</a:t>
            </a:r>
          </a:p>
        </p:txBody>
      </p:sp>
      <p:sp>
        <p:nvSpPr>
          <p:cNvPr id="12" name="TextBox 11"/>
          <p:cNvSpPr txBox="1"/>
          <p:nvPr/>
        </p:nvSpPr>
        <p:spPr>
          <a:xfrm>
            <a:off x="1554892" y="5301039"/>
            <a:ext cx="10906356" cy="1015663"/>
          </a:xfrm>
          <a:prstGeom prst="rect">
            <a:avLst/>
          </a:prstGeom>
          <a:noFill/>
        </p:spPr>
        <p:txBody>
          <a:bodyPr wrap="square" rtlCol="0">
            <a:spAutoFit/>
          </a:bodyPr>
          <a:lstStyle/>
          <a:p>
            <a:r>
              <a:rPr lang="en-GB" sz="6000" dirty="0" err="1">
                <a:latin typeface="Century Gothic" panose="020B0502020202020204" pitchFamily="34" charset="0"/>
              </a:rPr>
              <a:t>Ich</a:t>
            </a:r>
            <a:r>
              <a:rPr lang="en-GB" sz="6000" dirty="0">
                <a:latin typeface="Century Gothic" panose="020B0502020202020204" pitchFamily="34" charset="0"/>
              </a:rPr>
              <a:t> </a:t>
            </a:r>
            <a:r>
              <a:rPr lang="en-GB" sz="6000" dirty="0" err="1">
                <a:latin typeface="Century Gothic" panose="020B0502020202020204" pitchFamily="34" charset="0"/>
              </a:rPr>
              <a:t>sitze</a:t>
            </a:r>
            <a:r>
              <a:rPr lang="en-GB" sz="6000" dirty="0">
                <a:latin typeface="Century Gothic" panose="020B0502020202020204" pitchFamily="34" charset="0"/>
              </a:rPr>
              <a:t> </a:t>
            </a:r>
            <a:r>
              <a:rPr lang="en-GB" sz="6000" dirty="0" err="1">
                <a:latin typeface="Century Gothic" panose="020B0502020202020204" pitchFamily="34" charset="0"/>
              </a:rPr>
              <a:t>zu</a:t>
            </a:r>
            <a:r>
              <a:rPr lang="en-GB" sz="6000" dirty="0">
                <a:latin typeface="Century Gothic" panose="020B0502020202020204" pitchFamily="34" charset="0"/>
              </a:rPr>
              <a:t> </a:t>
            </a:r>
            <a:r>
              <a:rPr lang="en-GB" sz="6000" dirty="0" err="1">
                <a:latin typeface="Century Gothic" panose="020B0502020202020204" pitchFamily="34" charset="0"/>
              </a:rPr>
              <a:t>Hause</a:t>
            </a:r>
            <a:r>
              <a:rPr lang="en-GB" sz="6000" dirty="0">
                <a:latin typeface="Century Gothic" panose="020B0502020202020204" pitchFamily="34" charset="0"/>
              </a:rPr>
              <a:t>.</a:t>
            </a:r>
          </a:p>
        </p:txBody>
      </p:sp>
      <p:pic>
        <p:nvPicPr>
          <p:cNvPr id="13" name="Picture 1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2784" y="2227972"/>
            <a:ext cx="4380899" cy="300746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6242" y="829241"/>
            <a:ext cx="5667004" cy="4421739"/>
          </a:xfrm>
          <a:prstGeom prst="rect">
            <a:avLst/>
          </a:prstGeom>
        </p:spPr>
      </p:pic>
    </p:spTree>
    <p:extLst>
      <p:ext uri="{BB962C8B-B14F-4D97-AF65-F5344CB8AC3E}">
        <p14:creationId xmlns:p14="http://schemas.microsoft.com/office/powerpoint/2010/main" val="94251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05318"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itle 1"/>
          <p:cNvSpPr txBox="1">
            <a:spLocks/>
          </p:cNvSpPr>
          <p:nvPr/>
        </p:nvSpPr>
        <p:spPr>
          <a:xfrm>
            <a:off x="442784" y="9192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b="1" dirty="0">
                <a:solidFill>
                  <a:schemeClr val="tx1"/>
                </a:solidFill>
              </a:rPr>
              <a:t>Was </a:t>
            </a:r>
            <a:r>
              <a:rPr lang="en-GB" b="1" dirty="0" err="1">
                <a:solidFill>
                  <a:schemeClr val="tx1"/>
                </a:solidFill>
              </a:rPr>
              <a:t>macht</a:t>
            </a:r>
            <a:r>
              <a:rPr lang="en-GB" b="1" dirty="0">
                <a:solidFill>
                  <a:schemeClr val="tx1"/>
                </a:solidFill>
              </a:rPr>
              <a:t> </a:t>
            </a:r>
            <a:r>
              <a:rPr lang="en-GB" b="1" dirty="0" err="1">
                <a:solidFill>
                  <a:schemeClr val="tx1"/>
                </a:solidFill>
              </a:rPr>
              <a:t>sie</a:t>
            </a:r>
            <a:r>
              <a:rPr lang="en-GB" b="1" dirty="0">
                <a:solidFill>
                  <a:schemeClr val="tx1"/>
                </a:solidFill>
              </a:rPr>
              <a:t>?</a:t>
            </a:r>
          </a:p>
        </p:txBody>
      </p:sp>
      <p:sp>
        <p:nvSpPr>
          <p:cNvPr id="7" name="TextBox 6"/>
          <p:cNvSpPr txBox="1"/>
          <p:nvPr/>
        </p:nvSpPr>
        <p:spPr>
          <a:xfrm>
            <a:off x="631285" y="5260869"/>
            <a:ext cx="11843410" cy="1015663"/>
          </a:xfrm>
          <a:prstGeom prst="rect">
            <a:avLst/>
          </a:prstGeom>
          <a:noFill/>
        </p:spPr>
        <p:txBody>
          <a:bodyPr wrap="square" rtlCol="0">
            <a:spAutoFit/>
          </a:bodyPr>
          <a:lstStyle/>
          <a:p>
            <a:r>
              <a:rPr lang="en-GB" sz="6000" dirty="0">
                <a:latin typeface="Century Gothic" panose="020B0502020202020204" pitchFamily="34" charset="0"/>
              </a:rPr>
              <a:t>Sie </a:t>
            </a:r>
            <a:r>
              <a:rPr lang="en-GB" sz="6000" dirty="0" err="1">
                <a:latin typeface="Century Gothic" panose="020B0502020202020204" pitchFamily="34" charset="0"/>
              </a:rPr>
              <a:t>sitzt</a:t>
            </a:r>
            <a:r>
              <a:rPr lang="en-GB" sz="6000" dirty="0">
                <a:latin typeface="Century Gothic" panose="020B0502020202020204" pitchFamily="34" charset="0"/>
              </a:rPr>
              <a:t> </a:t>
            </a:r>
            <a:r>
              <a:rPr lang="en-GB" sz="6000" dirty="0" err="1">
                <a:latin typeface="Century Gothic" panose="020B0502020202020204" pitchFamily="34" charset="0"/>
              </a:rPr>
              <a:t>im</a:t>
            </a:r>
            <a:r>
              <a:rPr lang="en-GB" sz="6000" dirty="0">
                <a:latin typeface="Century Gothic" panose="020B0502020202020204" pitchFamily="34" charset="0"/>
              </a:rPr>
              <a:t> </a:t>
            </a:r>
            <a:r>
              <a:rPr lang="en-GB" sz="6000" dirty="0" err="1">
                <a:latin typeface="Century Gothic" panose="020B0502020202020204" pitchFamily="34" charset="0"/>
              </a:rPr>
              <a:t>Klassenzimmer</a:t>
            </a:r>
            <a:r>
              <a:rPr lang="en-GB" sz="6000" dirty="0">
                <a:latin typeface="Century Gothic" panose="020B0502020202020204" pitchFamily="34" charset="0"/>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3163" y="1287499"/>
            <a:ext cx="5639353" cy="3510174"/>
          </a:xfrm>
          <a:prstGeom prst="rect">
            <a:avLst/>
          </a:prstGeom>
        </p:spPr>
      </p:pic>
      <p:pic>
        <p:nvPicPr>
          <p:cNvPr id="9" name="Picture 2" descr="C:\Users\wdj\Google Drive\Primary\Y5 SoW\From Tracy\Pronouns\sh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044103"/>
            <a:ext cx="4071321" cy="310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flipH="1">
            <a:off x="9495720" y="1180370"/>
            <a:ext cx="1013254" cy="1064451"/>
          </a:xfrm>
          <a:prstGeom prst="straightConnector1">
            <a:avLst/>
          </a:prstGeom>
          <a:ln w="76200">
            <a:solidFill>
              <a:srgbClr val="FBF0D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2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097741"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itle 1"/>
          <p:cNvSpPr txBox="1">
            <a:spLocks/>
          </p:cNvSpPr>
          <p:nvPr/>
        </p:nvSpPr>
        <p:spPr>
          <a:xfrm>
            <a:off x="442784" y="10976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b="1" dirty="0">
                <a:solidFill>
                  <a:schemeClr val="tx1"/>
                </a:solidFill>
              </a:rPr>
              <a:t>Was </a:t>
            </a:r>
            <a:r>
              <a:rPr lang="en-GB" b="1" dirty="0" err="1">
                <a:solidFill>
                  <a:schemeClr val="tx1"/>
                </a:solidFill>
              </a:rPr>
              <a:t>macht</a:t>
            </a:r>
            <a:r>
              <a:rPr lang="en-GB" b="1" dirty="0">
                <a:solidFill>
                  <a:schemeClr val="tx1"/>
                </a:solidFill>
              </a:rPr>
              <a:t> er?</a:t>
            </a:r>
          </a:p>
        </p:txBody>
      </p:sp>
      <p:sp>
        <p:nvSpPr>
          <p:cNvPr id="7" name="TextBox 6"/>
          <p:cNvSpPr txBox="1"/>
          <p:nvPr/>
        </p:nvSpPr>
        <p:spPr>
          <a:xfrm>
            <a:off x="617838" y="5040240"/>
            <a:ext cx="11843410" cy="1015663"/>
          </a:xfrm>
          <a:prstGeom prst="rect">
            <a:avLst/>
          </a:prstGeom>
          <a:noFill/>
        </p:spPr>
        <p:txBody>
          <a:bodyPr wrap="square" rtlCol="0">
            <a:spAutoFit/>
          </a:bodyPr>
          <a:lstStyle/>
          <a:p>
            <a:r>
              <a:rPr lang="en-GB" sz="6000" dirty="0" err="1">
                <a:latin typeface="Century Gothic" panose="020B0502020202020204" pitchFamily="34" charset="0"/>
              </a:rPr>
              <a:t>Er</a:t>
            </a:r>
            <a:r>
              <a:rPr lang="en-GB" sz="6000" dirty="0">
                <a:latin typeface="Century Gothic" panose="020B0502020202020204" pitchFamily="34" charset="0"/>
              </a:rPr>
              <a:t> </a:t>
            </a:r>
            <a:r>
              <a:rPr lang="en-GB" sz="6000" dirty="0" err="1">
                <a:latin typeface="Century Gothic" panose="020B0502020202020204" pitchFamily="34" charset="0"/>
              </a:rPr>
              <a:t>kocht</a:t>
            </a:r>
            <a:r>
              <a:rPr lang="en-GB" sz="6000" dirty="0">
                <a:latin typeface="Century Gothic" panose="020B0502020202020204" pitchFamily="34" charset="0"/>
              </a:rPr>
              <a:t> </a:t>
            </a:r>
            <a:r>
              <a:rPr lang="en-GB" sz="6000" dirty="0" err="1">
                <a:latin typeface="Century Gothic" panose="020B0502020202020204" pitchFamily="34" charset="0"/>
              </a:rPr>
              <a:t>im</a:t>
            </a:r>
            <a:r>
              <a:rPr lang="en-GB" sz="6000" dirty="0">
                <a:latin typeface="Century Gothic" panose="020B0502020202020204" pitchFamily="34" charset="0"/>
              </a:rPr>
              <a:t> Garten.</a:t>
            </a: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2784" y="2222519"/>
            <a:ext cx="4453819" cy="305752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9288" y="1178956"/>
            <a:ext cx="5671320" cy="3784243"/>
          </a:xfrm>
          <a:prstGeom prst="rect">
            <a:avLst/>
          </a:prstGeom>
        </p:spPr>
      </p:pic>
    </p:spTree>
    <p:extLst>
      <p:ext uri="{BB962C8B-B14F-4D97-AF65-F5344CB8AC3E}">
        <p14:creationId xmlns:p14="http://schemas.microsoft.com/office/powerpoint/2010/main" val="61373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070847"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itle 1"/>
          <p:cNvSpPr txBox="1">
            <a:spLocks/>
          </p:cNvSpPr>
          <p:nvPr/>
        </p:nvSpPr>
        <p:spPr>
          <a:xfrm>
            <a:off x="442784" y="10753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b="1" dirty="0">
                <a:solidFill>
                  <a:schemeClr val="tx1"/>
                </a:solidFill>
              </a:rPr>
              <a:t>Was </a:t>
            </a:r>
            <a:r>
              <a:rPr lang="en-GB" b="1" dirty="0" err="1">
                <a:solidFill>
                  <a:schemeClr val="tx1"/>
                </a:solidFill>
              </a:rPr>
              <a:t>machst</a:t>
            </a:r>
            <a:r>
              <a:rPr lang="en-GB" b="1" dirty="0">
                <a:solidFill>
                  <a:schemeClr val="tx1"/>
                </a:solidFill>
              </a:rPr>
              <a:t> du?</a:t>
            </a:r>
          </a:p>
        </p:txBody>
      </p:sp>
      <p:sp>
        <p:nvSpPr>
          <p:cNvPr id="7" name="TextBox 6"/>
          <p:cNvSpPr txBox="1"/>
          <p:nvPr/>
        </p:nvSpPr>
        <p:spPr>
          <a:xfrm>
            <a:off x="1320655" y="5064953"/>
            <a:ext cx="10906356" cy="1015663"/>
          </a:xfrm>
          <a:prstGeom prst="rect">
            <a:avLst/>
          </a:prstGeom>
          <a:noFill/>
        </p:spPr>
        <p:txBody>
          <a:bodyPr wrap="square" rtlCol="0">
            <a:spAutoFit/>
          </a:bodyPr>
          <a:lstStyle/>
          <a:p>
            <a:r>
              <a:rPr lang="en-GB" sz="6000" dirty="0" err="1">
                <a:latin typeface="Century Gothic" panose="020B0502020202020204" pitchFamily="34" charset="0"/>
              </a:rPr>
              <a:t>Ich</a:t>
            </a:r>
            <a:r>
              <a:rPr lang="en-GB" sz="6000" dirty="0">
                <a:latin typeface="Century Gothic" panose="020B0502020202020204" pitchFamily="34" charset="0"/>
              </a:rPr>
              <a:t> </a:t>
            </a:r>
            <a:r>
              <a:rPr lang="en-GB" sz="6000" dirty="0" err="1">
                <a:latin typeface="Century Gothic" panose="020B0502020202020204" pitchFamily="34" charset="0"/>
              </a:rPr>
              <a:t>arbeite</a:t>
            </a:r>
            <a:r>
              <a:rPr lang="en-GB" sz="6000" dirty="0">
                <a:latin typeface="Century Gothic" panose="020B0502020202020204" pitchFamily="34" charset="0"/>
              </a:rPr>
              <a:t> </a:t>
            </a:r>
            <a:r>
              <a:rPr lang="en-GB" sz="6000" dirty="0" err="1">
                <a:latin typeface="Century Gothic" panose="020B0502020202020204" pitchFamily="34" charset="0"/>
              </a:rPr>
              <a:t>zu</a:t>
            </a:r>
            <a:r>
              <a:rPr lang="en-GB" sz="6000" dirty="0">
                <a:latin typeface="Century Gothic" panose="020B0502020202020204" pitchFamily="34" charset="0"/>
              </a:rPr>
              <a:t> </a:t>
            </a:r>
            <a:r>
              <a:rPr lang="en-GB" sz="6000" dirty="0" err="1">
                <a:latin typeface="Century Gothic" panose="020B0502020202020204" pitchFamily="34" charset="0"/>
              </a:rPr>
              <a:t>Hause</a:t>
            </a:r>
            <a:r>
              <a:rPr lang="en-GB" sz="6000" dirty="0">
                <a:latin typeface="Century Gothic" panose="020B0502020202020204" pitchFamily="34" charset="0"/>
              </a:rPr>
              <a:t>.</a:t>
            </a: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2784" y="2451001"/>
            <a:ext cx="4380899" cy="300746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3390" y="1192947"/>
            <a:ext cx="5943600" cy="3962400"/>
          </a:xfrm>
          <a:prstGeom prst="rect">
            <a:avLst/>
          </a:prstGeom>
        </p:spPr>
      </p:pic>
    </p:spTree>
    <p:extLst>
      <p:ext uri="{BB962C8B-B14F-4D97-AF65-F5344CB8AC3E}">
        <p14:creationId xmlns:p14="http://schemas.microsoft.com/office/powerpoint/2010/main" val="348158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24635"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itle 1"/>
          <p:cNvSpPr txBox="1">
            <a:spLocks/>
          </p:cNvSpPr>
          <p:nvPr/>
        </p:nvSpPr>
        <p:spPr>
          <a:xfrm>
            <a:off x="442784" y="11868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b="1" dirty="0">
                <a:solidFill>
                  <a:schemeClr val="tx1"/>
                </a:solidFill>
              </a:rPr>
              <a:t>Was </a:t>
            </a:r>
            <a:r>
              <a:rPr lang="en-GB" b="1" dirty="0" err="1">
                <a:solidFill>
                  <a:schemeClr val="tx1"/>
                </a:solidFill>
              </a:rPr>
              <a:t>macht</a:t>
            </a:r>
            <a:r>
              <a:rPr lang="en-GB" b="1" dirty="0">
                <a:solidFill>
                  <a:schemeClr val="tx1"/>
                </a:solidFill>
              </a:rPr>
              <a:t> er?</a:t>
            </a:r>
          </a:p>
        </p:txBody>
      </p:sp>
      <p:sp>
        <p:nvSpPr>
          <p:cNvPr id="7" name="TextBox 6"/>
          <p:cNvSpPr txBox="1"/>
          <p:nvPr/>
        </p:nvSpPr>
        <p:spPr>
          <a:xfrm>
            <a:off x="642822" y="5036934"/>
            <a:ext cx="10906356" cy="1015663"/>
          </a:xfrm>
          <a:prstGeom prst="rect">
            <a:avLst/>
          </a:prstGeom>
          <a:noFill/>
        </p:spPr>
        <p:txBody>
          <a:bodyPr wrap="square" rtlCol="0">
            <a:spAutoFit/>
          </a:bodyPr>
          <a:lstStyle/>
          <a:p>
            <a:r>
              <a:rPr lang="en-GB" sz="6000" dirty="0" err="1">
                <a:latin typeface="Century Gothic" panose="020B0502020202020204" pitchFamily="34" charset="0"/>
              </a:rPr>
              <a:t>Er</a:t>
            </a:r>
            <a:r>
              <a:rPr lang="en-GB" sz="6000" dirty="0">
                <a:latin typeface="Century Gothic" panose="020B0502020202020204" pitchFamily="34" charset="0"/>
              </a:rPr>
              <a:t> </a:t>
            </a:r>
            <a:r>
              <a:rPr lang="en-GB" sz="6000" dirty="0" err="1">
                <a:latin typeface="Century Gothic" panose="020B0502020202020204" pitchFamily="34" charset="0"/>
              </a:rPr>
              <a:t>sitzt</a:t>
            </a:r>
            <a:r>
              <a:rPr lang="en-GB" sz="6000" dirty="0">
                <a:latin typeface="Century Gothic" panose="020B0502020202020204" pitchFamily="34" charset="0"/>
              </a:rPr>
              <a:t> </a:t>
            </a:r>
            <a:r>
              <a:rPr lang="en-GB" sz="6000" dirty="0" err="1">
                <a:latin typeface="Century Gothic" panose="020B0502020202020204" pitchFamily="34" charset="0"/>
              </a:rPr>
              <a:t>im</a:t>
            </a:r>
            <a:r>
              <a:rPr lang="en-GB" sz="6000" dirty="0">
                <a:latin typeface="Century Gothic" panose="020B0502020202020204" pitchFamily="34" charset="0"/>
              </a:rPr>
              <a:t> Auto.</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8024" y="1113687"/>
            <a:ext cx="5772177" cy="3850053"/>
          </a:xfrm>
          <a:prstGeom prst="rect">
            <a:avLst/>
          </a:prstGeom>
        </p:spPr>
      </p:pic>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2784" y="2177914"/>
            <a:ext cx="4453819" cy="3057525"/>
          </a:xfrm>
          <a:prstGeom prst="rect">
            <a:avLst/>
          </a:prstGeom>
        </p:spPr>
      </p:pic>
    </p:spTree>
    <p:extLst>
      <p:ext uri="{BB962C8B-B14F-4D97-AF65-F5344CB8AC3E}">
        <p14:creationId xmlns:p14="http://schemas.microsoft.com/office/powerpoint/2010/main" val="360695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097741"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itle 1"/>
          <p:cNvSpPr txBox="1">
            <a:spLocks/>
          </p:cNvSpPr>
          <p:nvPr/>
        </p:nvSpPr>
        <p:spPr>
          <a:xfrm>
            <a:off x="442784" y="11422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b="1" dirty="0">
                <a:solidFill>
                  <a:schemeClr val="tx1"/>
                </a:solidFill>
              </a:rPr>
              <a:t>Was </a:t>
            </a:r>
            <a:r>
              <a:rPr lang="en-GB" b="1" dirty="0" err="1">
                <a:solidFill>
                  <a:schemeClr val="tx1"/>
                </a:solidFill>
              </a:rPr>
              <a:t>macht</a:t>
            </a:r>
            <a:r>
              <a:rPr lang="en-GB" b="1" dirty="0">
                <a:solidFill>
                  <a:schemeClr val="tx1"/>
                </a:solidFill>
              </a:rPr>
              <a:t> </a:t>
            </a:r>
            <a:r>
              <a:rPr lang="en-GB" b="1" dirty="0" err="1">
                <a:solidFill>
                  <a:schemeClr val="tx1"/>
                </a:solidFill>
              </a:rPr>
              <a:t>sie</a:t>
            </a:r>
            <a:r>
              <a:rPr lang="en-GB" b="1" dirty="0">
                <a:solidFill>
                  <a:schemeClr val="tx1"/>
                </a:solidFill>
              </a:rPr>
              <a:t>?</a:t>
            </a:r>
          </a:p>
        </p:txBody>
      </p:sp>
      <p:sp>
        <p:nvSpPr>
          <p:cNvPr id="7" name="TextBox 6"/>
          <p:cNvSpPr txBox="1"/>
          <p:nvPr/>
        </p:nvSpPr>
        <p:spPr>
          <a:xfrm>
            <a:off x="1320655" y="5064953"/>
            <a:ext cx="10906356" cy="1015663"/>
          </a:xfrm>
          <a:prstGeom prst="rect">
            <a:avLst/>
          </a:prstGeom>
          <a:noFill/>
        </p:spPr>
        <p:txBody>
          <a:bodyPr wrap="square" rtlCol="0">
            <a:spAutoFit/>
          </a:bodyPr>
          <a:lstStyle/>
          <a:p>
            <a:r>
              <a:rPr lang="en-GB" sz="6000" dirty="0">
                <a:latin typeface="Century Gothic" panose="020B0502020202020204" pitchFamily="34" charset="0"/>
              </a:rPr>
              <a:t>Sie </a:t>
            </a:r>
            <a:r>
              <a:rPr lang="en-GB" sz="6000" dirty="0" err="1">
                <a:latin typeface="Century Gothic" panose="020B0502020202020204" pitchFamily="34" charset="0"/>
              </a:rPr>
              <a:t>putzt</a:t>
            </a:r>
            <a:r>
              <a:rPr lang="en-GB" sz="6000" dirty="0">
                <a:latin typeface="Century Gothic" panose="020B0502020202020204" pitchFamily="34" charset="0"/>
              </a:rPr>
              <a:t> das Zimmer.</a:t>
            </a: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2784" y="2250278"/>
            <a:ext cx="4380899" cy="300746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5695" y="1308054"/>
            <a:ext cx="6628861" cy="3732186"/>
          </a:xfrm>
          <a:prstGeom prst="rect">
            <a:avLst/>
          </a:prstGeom>
        </p:spPr>
      </p:pic>
    </p:spTree>
    <p:extLst>
      <p:ext uri="{BB962C8B-B14F-4D97-AF65-F5344CB8AC3E}">
        <p14:creationId xmlns:p14="http://schemas.microsoft.com/office/powerpoint/2010/main" val="276829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78424"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itle 1"/>
          <p:cNvSpPr txBox="1">
            <a:spLocks/>
          </p:cNvSpPr>
          <p:nvPr/>
        </p:nvSpPr>
        <p:spPr>
          <a:xfrm>
            <a:off x="442784" y="10307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b="1" dirty="0">
                <a:solidFill>
                  <a:schemeClr val="tx1"/>
                </a:solidFill>
              </a:rPr>
              <a:t>Was </a:t>
            </a:r>
            <a:r>
              <a:rPr lang="en-GB" b="1" dirty="0" err="1">
                <a:solidFill>
                  <a:schemeClr val="tx1"/>
                </a:solidFill>
              </a:rPr>
              <a:t>machst</a:t>
            </a:r>
            <a:r>
              <a:rPr lang="en-GB" b="1" dirty="0">
                <a:solidFill>
                  <a:schemeClr val="tx1"/>
                </a:solidFill>
              </a:rPr>
              <a:t> du?</a:t>
            </a:r>
          </a:p>
        </p:txBody>
      </p:sp>
      <p:sp>
        <p:nvSpPr>
          <p:cNvPr id="7" name="TextBox 6"/>
          <p:cNvSpPr txBox="1"/>
          <p:nvPr/>
        </p:nvSpPr>
        <p:spPr>
          <a:xfrm>
            <a:off x="1320655" y="5064953"/>
            <a:ext cx="10906356" cy="1015663"/>
          </a:xfrm>
          <a:prstGeom prst="rect">
            <a:avLst/>
          </a:prstGeom>
          <a:noFill/>
        </p:spPr>
        <p:txBody>
          <a:bodyPr wrap="square" rtlCol="0">
            <a:spAutoFit/>
          </a:bodyPr>
          <a:lstStyle/>
          <a:p>
            <a:r>
              <a:rPr lang="en-GB" sz="6000" dirty="0" err="1">
                <a:latin typeface="Century Gothic" panose="020B0502020202020204" pitchFamily="34" charset="0"/>
              </a:rPr>
              <a:t>Ich</a:t>
            </a:r>
            <a:r>
              <a:rPr lang="en-GB" sz="6000" dirty="0">
                <a:latin typeface="Century Gothic" panose="020B0502020202020204" pitchFamily="34" charset="0"/>
              </a:rPr>
              <a:t> </a:t>
            </a:r>
            <a:r>
              <a:rPr lang="en-GB" sz="6000" dirty="0" err="1">
                <a:latin typeface="Century Gothic" panose="020B0502020202020204" pitchFamily="34" charset="0"/>
              </a:rPr>
              <a:t>mache</a:t>
            </a:r>
            <a:r>
              <a:rPr lang="en-GB" sz="6000" dirty="0">
                <a:latin typeface="Century Gothic" panose="020B0502020202020204" pitchFamily="34" charset="0"/>
              </a:rPr>
              <a:t> Sport.</a:t>
            </a: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2784" y="2138764"/>
            <a:ext cx="4380899" cy="300746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114" y="294792"/>
            <a:ext cx="3259853" cy="4889780"/>
          </a:xfrm>
          <a:prstGeom prst="rect">
            <a:avLst/>
          </a:prstGeom>
        </p:spPr>
      </p:pic>
    </p:spTree>
    <p:extLst>
      <p:ext uri="{BB962C8B-B14F-4D97-AF65-F5344CB8AC3E}">
        <p14:creationId xmlns:p14="http://schemas.microsoft.com/office/powerpoint/2010/main" val="401227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05318"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itle 1"/>
          <p:cNvSpPr txBox="1">
            <a:spLocks/>
          </p:cNvSpPr>
          <p:nvPr/>
        </p:nvSpPr>
        <p:spPr>
          <a:xfrm>
            <a:off x="442784" y="10976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b="1" dirty="0">
                <a:solidFill>
                  <a:schemeClr val="tx1"/>
                </a:solidFill>
              </a:rPr>
              <a:t>Was </a:t>
            </a:r>
            <a:r>
              <a:rPr lang="en-GB" b="1" dirty="0" err="1">
                <a:solidFill>
                  <a:schemeClr val="tx1"/>
                </a:solidFill>
              </a:rPr>
              <a:t>machst</a:t>
            </a:r>
            <a:r>
              <a:rPr lang="en-GB" b="1" dirty="0">
                <a:solidFill>
                  <a:schemeClr val="tx1"/>
                </a:solidFill>
              </a:rPr>
              <a:t> du?</a:t>
            </a:r>
          </a:p>
        </p:txBody>
      </p:sp>
      <p:sp>
        <p:nvSpPr>
          <p:cNvPr id="7" name="TextBox 6"/>
          <p:cNvSpPr txBox="1"/>
          <p:nvPr/>
        </p:nvSpPr>
        <p:spPr>
          <a:xfrm>
            <a:off x="1320655" y="5064953"/>
            <a:ext cx="10906356" cy="1015663"/>
          </a:xfrm>
          <a:prstGeom prst="rect">
            <a:avLst/>
          </a:prstGeom>
          <a:noFill/>
        </p:spPr>
        <p:txBody>
          <a:bodyPr wrap="square" rtlCol="0">
            <a:spAutoFit/>
          </a:bodyPr>
          <a:lstStyle/>
          <a:p>
            <a:r>
              <a:rPr lang="en-GB" sz="6000" dirty="0" err="1">
                <a:latin typeface="Century Gothic" panose="020B0502020202020204" pitchFamily="34" charset="0"/>
              </a:rPr>
              <a:t>Ich</a:t>
            </a:r>
            <a:r>
              <a:rPr lang="en-GB" sz="6000" dirty="0">
                <a:latin typeface="Century Gothic" panose="020B0502020202020204" pitchFamily="34" charset="0"/>
              </a:rPr>
              <a:t> </a:t>
            </a:r>
            <a:r>
              <a:rPr lang="en-GB" sz="6000" dirty="0" err="1">
                <a:latin typeface="Century Gothic" panose="020B0502020202020204" pitchFamily="34" charset="0"/>
              </a:rPr>
              <a:t>spiele</a:t>
            </a:r>
            <a:r>
              <a:rPr lang="en-GB" sz="6000" dirty="0">
                <a:latin typeface="Century Gothic" panose="020B0502020202020204" pitchFamily="34" charset="0"/>
              </a:rPr>
              <a:t> </a:t>
            </a:r>
            <a:r>
              <a:rPr lang="en-GB" sz="6000" dirty="0" err="1">
                <a:latin typeface="Century Gothic" panose="020B0502020202020204" pitchFamily="34" charset="0"/>
              </a:rPr>
              <a:t>Fußball</a:t>
            </a:r>
            <a:r>
              <a:rPr lang="en-GB" sz="6000" dirty="0">
                <a:latin typeface="Century Gothic" panose="020B0502020202020204" pitchFamily="34" charset="0"/>
              </a:rPr>
              <a:t>.</a:t>
            </a: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2784" y="2205670"/>
            <a:ext cx="4380899" cy="300746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828" y="1119323"/>
            <a:ext cx="5332358" cy="3558557"/>
          </a:xfrm>
          <a:prstGeom prst="rect">
            <a:avLst/>
          </a:prstGeom>
        </p:spPr>
      </p:pic>
    </p:spTree>
    <p:extLst>
      <p:ext uri="{BB962C8B-B14F-4D97-AF65-F5344CB8AC3E}">
        <p14:creationId xmlns:p14="http://schemas.microsoft.com/office/powerpoint/2010/main" val="275751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4519" y="878289"/>
            <a:ext cx="10515600" cy="1325563"/>
          </a:xfrm>
        </p:spPr>
        <p:txBody>
          <a:bodyPr>
            <a:noAutofit/>
          </a:bodyPr>
          <a:lstStyle/>
          <a:p>
            <a:r>
              <a:rPr lang="en-GB" sz="24000" b="1" dirty="0" err="1">
                <a:solidFill>
                  <a:srgbClr val="FFCC00"/>
                </a:solidFill>
              </a:rPr>
              <a:t>i</a:t>
            </a:r>
            <a:endParaRPr lang="en-GB" sz="24000" b="1" dirty="0"/>
          </a:p>
        </p:txBody>
      </p:sp>
      <p:pic>
        <p:nvPicPr>
          <p:cNvPr id="4" name="Picture 3" descr="group of people "/>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538697"/>
            <a:ext cx="5687568" cy="3904488"/>
          </a:xfrm>
          <a:prstGeom prst="rect">
            <a:avLst/>
          </a:prstGeom>
        </p:spPr>
      </p:pic>
      <p:sp>
        <p:nvSpPr>
          <p:cNvPr id="2" name="Rectangle 1"/>
          <p:cNvSpPr/>
          <p:nvPr/>
        </p:nvSpPr>
        <p:spPr>
          <a:xfrm>
            <a:off x="4531308" y="3718255"/>
            <a:ext cx="3129383" cy="2646878"/>
          </a:xfrm>
          <a:prstGeom prst="rect">
            <a:avLst/>
          </a:prstGeom>
        </p:spPr>
        <p:txBody>
          <a:bodyPr wrap="none">
            <a:spAutoFit/>
          </a:bodyPr>
          <a:lstStyle/>
          <a:p>
            <a:pPr lvl="0" algn="ctr"/>
            <a:r>
              <a:rPr lang="en-GB" sz="16600" dirty="0" err="1">
                <a:solidFill>
                  <a:srgbClr val="002060"/>
                </a:solidFill>
                <a:latin typeface="Century Gothic" panose="020B0502020202020204" pitchFamily="34" charset="0"/>
              </a:rPr>
              <a:t>w</a:t>
            </a:r>
            <a:r>
              <a:rPr lang="en-GB" sz="16600" dirty="0" err="1">
                <a:solidFill>
                  <a:srgbClr val="FFC000"/>
                </a:solidFill>
                <a:latin typeface="Century Gothic" panose="020B0502020202020204" pitchFamily="34" charset="0"/>
              </a:rPr>
              <a:t>i</a:t>
            </a:r>
            <a:r>
              <a:rPr lang="en-GB" sz="16600" dirty="0" err="1">
                <a:solidFill>
                  <a:srgbClr val="002060"/>
                </a:solidFill>
                <a:latin typeface="Century Gothic" panose="020B0502020202020204" pitchFamily="34" charset="0"/>
              </a:rPr>
              <a:t>r</a:t>
            </a:r>
            <a:endParaRPr lang="en-GB" sz="166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24475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i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i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i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38082"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itle 1"/>
          <p:cNvSpPr txBox="1">
            <a:spLocks/>
          </p:cNvSpPr>
          <p:nvPr/>
        </p:nvSpPr>
        <p:spPr>
          <a:xfrm>
            <a:off x="442784" y="9559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b="1" dirty="0">
                <a:solidFill>
                  <a:schemeClr val="tx1"/>
                </a:solidFill>
              </a:rPr>
              <a:t>Was </a:t>
            </a:r>
            <a:r>
              <a:rPr lang="en-GB" b="1" dirty="0" err="1">
                <a:solidFill>
                  <a:schemeClr val="tx1"/>
                </a:solidFill>
              </a:rPr>
              <a:t>macht</a:t>
            </a:r>
            <a:r>
              <a:rPr lang="en-GB" b="1" dirty="0">
                <a:solidFill>
                  <a:schemeClr val="tx1"/>
                </a:solidFill>
              </a:rPr>
              <a:t> </a:t>
            </a:r>
            <a:r>
              <a:rPr lang="en-GB" b="1" dirty="0" err="1">
                <a:solidFill>
                  <a:schemeClr val="tx1"/>
                </a:solidFill>
              </a:rPr>
              <a:t>sie</a:t>
            </a:r>
            <a:r>
              <a:rPr lang="en-GB" b="1" dirty="0">
                <a:solidFill>
                  <a:schemeClr val="tx1"/>
                </a:solidFill>
              </a:rPr>
              <a:t>?</a:t>
            </a:r>
          </a:p>
        </p:txBody>
      </p:sp>
      <p:sp>
        <p:nvSpPr>
          <p:cNvPr id="7" name="TextBox 6"/>
          <p:cNvSpPr txBox="1"/>
          <p:nvPr/>
        </p:nvSpPr>
        <p:spPr>
          <a:xfrm>
            <a:off x="617838" y="5040240"/>
            <a:ext cx="11843410" cy="1015663"/>
          </a:xfrm>
          <a:prstGeom prst="rect">
            <a:avLst/>
          </a:prstGeom>
          <a:noFill/>
        </p:spPr>
        <p:txBody>
          <a:bodyPr wrap="square" rtlCol="0">
            <a:spAutoFit/>
          </a:bodyPr>
          <a:lstStyle/>
          <a:p>
            <a:r>
              <a:rPr lang="en-GB" sz="6000" dirty="0">
                <a:latin typeface="Century Gothic" panose="020B0502020202020204" pitchFamily="34" charset="0"/>
              </a:rPr>
              <a:t>Sie </a:t>
            </a:r>
            <a:r>
              <a:rPr lang="en-GB" sz="6000" dirty="0" err="1">
                <a:latin typeface="Century Gothic" panose="020B0502020202020204" pitchFamily="34" charset="0"/>
              </a:rPr>
              <a:t>schreibt</a:t>
            </a:r>
            <a:r>
              <a:rPr lang="en-GB" sz="6000" dirty="0">
                <a:latin typeface="Century Gothic" panose="020B0502020202020204" pitchFamily="34" charset="0"/>
              </a:rPr>
              <a:t> eine </a:t>
            </a:r>
            <a:r>
              <a:rPr lang="en-GB" sz="6000" dirty="0" err="1">
                <a:latin typeface="Century Gothic" panose="020B0502020202020204" pitchFamily="34" charset="0"/>
              </a:rPr>
              <a:t>Liste</a:t>
            </a:r>
            <a:r>
              <a:rPr lang="en-GB" sz="6000" dirty="0">
                <a:latin typeface="Century Gothic" panose="020B0502020202020204" pitchFamily="34" charset="0"/>
              </a:rPr>
              <a:t>.</a:t>
            </a:r>
          </a:p>
        </p:txBody>
      </p:sp>
      <p:pic>
        <p:nvPicPr>
          <p:cNvPr id="8" name="Picture 2" descr="C:\Users\wdj\Google Drive\Primary\Y5 SoW\From Tracy\Pronouns\sh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975819"/>
            <a:ext cx="4071321" cy="310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3787" y="488853"/>
            <a:ext cx="3424091" cy="4565455"/>
          </a:xfrm>
          <a:prstGeom prst="rect">
            <a:avLst/>
          </a:prstGeom>
        </p:spPr>
      </p:pic>
    </p:spTree>
    <p:extLst>
      <p:ext uri="{BB962C8B-B14F-4D97-AF65-F5344CB8AC3E}">
        <p14:creationId xmlns:p14="http://schemas.microsoft.com/office/powerpoint/2010/main" val="37011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625788" cy="647577"/>
          </a:xfrm>
        </p:spPr>
        <p:txBody>
          <a:bodyPr>
            <a:noAutofit/>
          </a:bodyPr>
          <a:lstStyle/>
          <a:p>
            <a:r>
              <a:rPr lang="en-GB" sz="2800" b="1">
                <a:solidFill>
                  <a:schemeClr val="bg1"/>
                </a:solidFill>
              </a:rPr>
              <a:t>Wer arbeitet zu Hause?</a:t>
            </a:r>
            <a:endParaRPr lang="en-GB" sz="2800" b="1" dirty="0">
              <a:solidFill>
                <a:schemeClr val="bg1"/>
              </a:solidFill>
            </a:endParaRPr>
          </a:p>
        </p:txBody>
      </p:sp>
      <p:sp>
        <p:nvSpPr>
          <p:cNvPr id="6" name="TextBox 5"/>
          <p:cNvSpPr txBox="1"/>
          <p:nvPr/>
        </p:nvSpPr>
        <p:spPr>
          <a:xfrm>
            <a:off x="27726" y="947312"/>
            <a:ext cx="9948084" cy="523220"/>
          </a:xfrm>
          <a:prstGeom prst="rect">
            <a:avLst/>
          </a:prstGeom>
          <a:noFill/>
        </p:spPr>
        <p:txBody>
          <a:bodyPr wrap="square" rtlCol="0">
            <a:spAutoFit/>
          </a:bodyPr>
          <a:lstStyle/>
          <a:p>
            <a:r>
              <a:rPr lang="en-GB" sz="2800" dirty="0">
                <a:latin typeface="Century Gothic" panose="020B0502020202020204" pitchFamily="34" charset="0"/>
              </a:rPr>
              <a:t>Oma says Wolfgang and Mia don’t help enough home.</a:t>
            </a:r>
          </a:p>
        </p:txBody>
      </p:sp>
      <p:sp>
        <p:nvSpPr>
          <p:cNvPr id="8" name="Rounded Rectangle 7"/>
          <p:cNvSpPr/>
          <p:nvPr/>
        </p:nvSpPr>
        <p:spPr>
          <a:xfrm>
            <a:off x="9560859" y="167185"/>
            <a:ext cx="2437257" cy="35179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sprechen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hören</a:t>
            </a:r>
            <a:endParaRPr lang="en-GB" sz="2000" b="1" dirty="0">
              <a:solidFill>
                <a:schemeClr val="tx1"/>
              </a:solidFill>
              <a:latin typeface="Century Gothic" panose="020B0502020202020204" pitchFamily="34" charset="0"/>
            </a:endParaRPr>
          </a:p>
        </p:txBody>
      </p:sp>
      <p:pic>
        <p:nvPicPr>
          <p:cNvPr id="10" name="Picture 9">
            <a:extLst>
              <a:ext uri="{FF2B5EF4-FFF2-40B4-BE49-F238E27FC236}">
                <a16:creationId xmlns:a16="http://schemas.microsoft.com/office/drawing/2014/main" id="{0CF36FA6-52A2-5A49-B929-9F5050187088}"/>
              </a:ext>
            </a:extLst>
          </p:cNvPr>
          <p:cNvPicPr>
            <a:picLocks noChangeAspect="1"/>
          </p:cNvPicPr>
          <p:nvPr/>
        </p:nvPicPr>
        <p:blipFill>
          <a:blip r:embed="rId3"/>
          <a:stretch>
            <a:fillRect/>
          </a:stretch>
        </p:blipFill>
        <p:spPr>
          <a:xfrm>
            <a:off x="27726" y="2307409"/>
            <a:ext cx="3802457" cy="4099048"/>
          </a:xfrm>
          <a:prstGeom prst="rect">
            <a:avLst/>
          </a:prstGeom>
        </p:spPr>
      </p:pic>
      <p:sp>
        <p:nvSpPr>
          <p:cNvPr id="11" name="Rectangle 10"/>
          <p:cNvSpPr/>
          <p:nvPr/>
        </p:nvSpPr>
        <p:spPr>
          <a:xfrm>
            <a:off x="3739978" y="2805471"/>
            <a:ext cx="6096000" cy="3600986"/>
          </a:xfrm>
          <a:prstGeom prst="rect">
            <a:avLst/>
          </a:prstGeom>
        </p:spPr>
        <p:txBody>
          <a:bodyPr>
            <a:spAutoFit/>
          </a:bodyPr>
          <a:lstStyle/>
          <a:p>
            <a:pPr lvl="0"/>
            <a:endParaRPr lang="en-GB" sz="2800" dirty="0">
              <a:latin typeface="Century Gothic" panose="020B0502020202020204" pitchFamily="34" charset="0"/>
            </a:endParaRPr>
          </a:p>
          <a:p>
            <a:pPr lvl="0"/>
            <a:r>
              <a:rPr lang="en-GB" sz="2800" u="sng" dirty="0">
                <a:latin typeface="Century Gothic" panose="020B0502020202020204" pitchFamily="34" charset="0"/>
              </a:rPr>
              <a:t>Partner A</a:t>
            </a:r>
            <a:r>
              <a:rPr lang="en-GB" sz="2800" dirty="0">
                <a:latin typeface="Century Gothic" panose="020B0502020202020204" pitchFamily="34" charset="0"/>
              </a:rPr>
              <a:t>: You are Mia.  Tell your granny what you (me) and your brother (he) do at home.</a:t>
            </a:r>
          </a:p>
          <a:p>
            <a:pPr lvl="0"/>
            <a:endParaRPr lang="en-GB" sz="2800" dirty="0">
              <a:latin typeface="Century Gothic" panose="020B0502020202020204" pitchFamily="34" charset="0"/>
            </a:endParaRPr>
          </a:p>
          <a:p>
            <a:pPr lvl="0"/>
            <a:r>
              <a:rPr lang="en-GB" sz="2800" u="sng" dirty="0">
                <a:latin typeface="Century Gothic" panose="020B0502020202020204" pitchFamily="34" charset="0"/>
              </a:rPr>
              <a:t>Partner B</a:t>
            </a:r>
            <a:r>
              <a:rPr lang="en-GB" sz="2800" dirty="0">
                <a:latin typeface="Century Gothic" panose="020B0502020202020204" pitchFamily="34" charset="0"/>
              </a:rPr>
              <a:t>: Make a note of who does what, according to Mia.</a:t>
            </a:r>
          </a:p>
          <a:p>
            <a:pPr lvl="0"/>
            <a:endParaRPr lang="en-GB" sz="3200" dirty="0">
              <a:latin typeface="Century Gothic" panose="020B0502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0249" y="1654936"/>
            <a:ext cx="1948762" cy="3359426"/>
          </a:xfrm>
          <a:prstGeom prst="rect">
            <a:avLst/>
          </a:prstGeom>
        </p:spPr>
      </p:pic>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452" y="-34815"/>
            <a:ext cx="6049108" cy="707849"/>
          </a:xfrm>
        </p:spPr>
        <p:txBody>
          <a:bodyPr>
            <a:normAutofit/>
          </a:bodyPr>
          <a:lstStyle/>
          <a:p>
            <a:r>
              <a:rPr lang="en-GB" sz="2400" b="1" dirty="0">
                <a:solidFill>
                  <a:schemeClr val="tx1"/>
                </a:solidFill>
              </a:rPr>
              <a:t>Partner A: Du </a:t>
            </a:r>
            <a:r>
              <a:rPr lang="en-GB" sz="2400" b="1" dirty="0" err="1">
                <a:solidFill>
                  <a:schemeClr val="tx1"/>
                </a:solidFill>
              </a:rPr>
              <a:t>bist</a:t>
            </a:r>
            <a:r>
              <a:rPr lang="en-GB" sz="2400" b="1" dirty="0">
                <a:solidFill>
                  <a:schemeClr val="tx1"/>
                </a:solidFill>
              </a:rPr>
              <a:t> Mia.</a:t>
            </a:r>
          </a:p>
        </p:txBody>
      </p:sp>
      <p:sp>
        <p:nvSpPr>
          <p:cNvPr id="8" name="Rounded Rectangle 7"/>
          <p:cNvSpPr/>
          <p:nvPr/>
        </p:nvSpPr>
        <p:spPr>
          <a:xfrm>
            <a:off x="9835978" y="167185"/>
            <a:ext cx="2162138" cy="35179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sprechen</a:t>
            </a:r>
            <a:r>
              <a:rPr lang="en-GB" b="1" dirty="0">
                <a:solidFill>
                  <a:schemeClr val="tx1"/>
                </a:solidFill>
                <a:latin typeface="Century Gothic" panose="020B0502020202020204" pitchFamily="34" charset="0"/>
              </a:rPr>
              <a:t> / </a:t>
            </a:r>
            <a:r>
              <a:rPr lang="en-GB" b="1" dirty="0" err="1">
                <a:solidFill>
                  <a:schemeClr val="tx1"/>
                </a:solidFill>
                <a:latin typeface="Century Gothic" panose="020B0502020202020204" pitchFamily="34" charset="0"/>
              </a:rPr>
              <a:t>hören</a:t>
            </a:r>
            <a:endParaRPr lang="en-GB" b="1" dirty="0">
              <a:solidFill>
                <a:schemeClr val="tx1"/>
              </a:solidFill>
              <a:latin typeface="Century Gothic" panose="020B0502020202020204" pitchFamily="34" charset="0"/>
            </a:endParaRPr>
          </a:p>
        </p:txBody>
      </p:sp>
      <p:sp>
        <p:nvSpPr>
          <p:cNvPr id="9" name="TextBox 8"/>
          <p:cNvSpPr txBox="1"/>
          <p:nvPr/>
        </p:nvSpPr>
        <p:spPr>
          <a:xfrm>
            <a:off x="449706" y="2656972"/>
            <a:ext cx="2674654" cy="707886"/>
          </a:xfrm>
          <a:prstGeom prst="rect">
            <a:avLst/>
          </a:prstGeom>
          <a:noFill/>
        </p:spPr>
        <p:txBody>
          <a:bodyPr wrap="square" rtlCol="0">
            <a:spAutoFit/>
          </a:bodyPr>
          <a:lstStyle/>
          <a:p>
            <a:pPr marL="342900" indent="-342900">
              <a:buAutoNum type="arabicPeriod"/>
            </a:pPr>
            <a:r>
              <a:rPr lang="en-GB" sz="2000" b="1" dirty="0">
                <a:latin typeface="Century Gothic" panose="020B0502020202020204" pitchFamily="34" charset="0"/>
              </a:rPr>
              <a:t>me</a:t>
            </a:r>
            <a:r>
              <a:rPr lang="en-GB" sz="2000" dirty="0">
                <a:latin typeface="Century Gothic" panose="020B0502020202020204" pitchFamily="34" charset="0"/>
              </a:rPr>
              <a:t> </a:t>
            </a:r>
          </a:p>
          <a:p>
            <a:r>
              <a:rPr lang="en-GB" sz="2000" dirty="0">
                <a:latin typeface="Century Gothic" panose="020B0502020202020204" pitchFamily="34" charset="0"/>
              </a:rPr>
              <a:t>work in garden</a:t>
            </a:r>
          </a:p>
        </p:txBody>
      </p:sp>
      <p:sp>
        <p:nvSpPr>
          <p:cNvPr id="13" name="TextBox 12"/>
          <p:cNvSpPr txBox="1"/>
          <p:nvPr/>
        </p:nvSpPr>
        <p:spPr>
          <a:xfrm>
            <a:off x="3317821" y="2633453"/>
            <a:ext cx="2281310" cy="707886"/>
          </a:xfrm>
          <a:prstGeom prst="rect">
            <a:avLst/>
          </a:prstGeom>
          <a:noFill/>
        </p:spPr>
        <p:txBody>
          <a:bodyPr wrap="square" rtlCol="0">
            <a:spAutoFit/>
          </a:bodyPr>
          <a:lstStyle/>
          <a:p>
            <a:r>
              <a:rPr lang="en-GB" sz="2000" b="1" dirty="0">
                <a:latin typeface="Century Gothic" panose="020B0502020202020204" pitchFamily="34" charset="0"/>
              </a:rPr>
              <a:t>2. me</a:t>
            </a:r>
            <a:endParaRPr lang="en-GB" sz="2000" dirty="0">
              <a:latin typeface="Century Gothic" panose="020B0502020202020204" pitchFamily="34" charset="0"/>
            </a:endParaRPr>
          </a:p>
          <a:p>
            <a:r>
              <a:rPr lang="en-GB" sz="2000" dirty="0">
                <a:latin typeface="Century Gothic" panose="020B0502020202020204" pitchFamily="34" charset="0"/>
              </a:rPr>
              <a:t>clean floor</a:t>
            </a:r>
          </a:p>
        </p:txBody>
      </p:sp>
      <p:sp>
        <p:nvSpPr>
          <p:cNvPr id="14" name="TextBox 13"/>
          <p:cNvSpPr txBox="1"/>
          <p:nvPr/>
        </p:nvSpPr>
        <p:spPr>
          <a:xfrm>
            <a:off x="481836" y="5491597"/>
            <a:ext cx="2786743" cy="707886"/>
          </a:xfrm>
          <a:prstGeom prst="rect">
            <a:avLst/>
          </a:prstGeom>
          <a:noFill/>
        </p:spPr>
        <p:txBody>
          <a:bodyPr wrap="square" rtlCol="0">
            <a:spAutoFit/>
          </a:bodyPr>
          <a:lstStyle/>
          <a:p>
            <a:r>
              <a:rPr lang="en-GB" sz="2000" b="1" dirty="0">
                <a:latin typeface="Century Gothic" panose="020B0502020202020204" pitchFamily="34" charset="0"/>
              </a:rPr>
              <a:t>5. he</a:t>
            </a:r>
          </a:p>
          <a:p>
            <a:r>
              <a:rPr lang="en-GB" sz="2000" dirty="0">
                <a:latin typeface="Century Gothic" panose="020B0502020202020204" pitchFamily="34" charset="0"/>
              </a:rPr>
              <a:t>do sport</a:t>
            </a:r>
          </a:p>
        </p:txBody>
      </p:sp>
      <p:sp>
        <p:nvSpPr>
          <p:cNvPr id="15" name="TextBox 14"/>
          <p:cNvSpPr txBox="1"/>
          <p:nvPr/>
        </p:nvSpPr>
        <p:spPr>
          <a:xfrm>
            <a:off x="9017884" y="2617033"/>
            <a:ext cx="2919191" cy="677108"/>
          </a:xfrm>
          <a:prstGeom prst="rect">
            <a:avLst/>
          </a:prstGeom>
          <a:noFill/>
        </p:spPr>
        <p:txBody>
          <a:bodyPr wrap="square" rtlCol="0">
            <a:spAutoFit/>
          </a:bodyPr>
          <a:lstStyle/>
          <a:p>
            <a:r>
              <a:rPr lang="en-GB" sz="2000" b="1" dirty="0">
                <a:latin typeface="Century Gothic" panose="020B0502020202020204" pitchFamily="34" charset="0"/>
              </a:rPr>
              <a:t>4. he</a:t>
            </a:r>
          </a:p>
          <a:p>
            <a:r>
              <a:rPr lang="en-GB" dirty="0">
                <a:latin typeface="Century Gothic" panose="020B0502020202020204" pitchFamily="34" charset="0"/>
              </a:rPr>
              <a:t>sing</a:t>
            </a:r>
          </a:p>
        </p:txBody>
      </p:sp>
      <p:pic>
        <p:nvPicPr>
          <p:cNvPr id="16" name="Picture 12" descr="http://www.clker.com/cliparts/4/a/0/9/1195431595984523152Machovka_Broom.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445" y="792588"/>
            <a:ext cx="881818" cy="18637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231140" y="2669586"/>
            <a:ext cx="2786743" cy="707886"/>
          </a:xfrm>
          <a:prstGeom prst="rect">
            <a:avLst/>
          </a:prstGeom>
          <a:noFill/>
        </p:spPr>
        <p:txBody>
          <a:bodyPr wrap="square" rtlCol="0">
            <a:spAutoFit/>
          </a:bodyPr>
          <a:lstStyle/>
          <a:p>
            <a:r>
              <a:rPr lang="en-GB" sz="2000" b="1" dirty="0">
                <a:latin typeface="Century Gothic" panose="020B0502020202020204" pitchFamily="34" charset="0"/>
              </a:rPr>
              <a:t>3. he</a:t>
            </a:r>
          </a:p>
          <a:p>
            <a:r>
              <a:rPr lang="en-GB" sz="2000" dirty="0">
                <a:latin typeface="Century Gothic" panose="020B0502020202020204" pitchFamily="34" charset="0"/>
              </a:rPr>
              <a:t>play guitar</a:t>
            </a:r>
          </a:p>
        </p:txBody>
      </p:sp>
      <p:sp>
        <p:nvSpPr>
          <p:cNvPr id="18" name="Rectangle 17"/>
          <p:cNvSpPr/>
          <p:nvPr/>
        </p:nvSpPr>
        <p:spPr>
          <a:xfrm>
            <a:off x="400829" y="643802"/>
            <a:ext cx="2687454" cy="2735071"/>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254832" y="643802"/>
            <a:ext cx="2687454" cy="2749462"/>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8930657" y="643803"/>
            <a:ext cx="3006419" cy="2749461"/>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395810" y="3499768"/>
            <a:ext cx="2687454" cy="2735071"/>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6060896" y="643803"/>
            <a:ext cx="2687454" cy="2751032"/>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68D2BCB-FE71-1643-B7A1-C2A4607B5EDA}"/>
              </a:ext>
            </a:extLst>
          </p:cNvPr>
          <p:cNvSpPr/>
          <p:nvPr/>
        </p:nvSpPr>
        <p:spPr>
          <a:xfrm>
            <a:off x="3239341" y="3524542"/>
            <a:ext cx="2687454" cy="2710297"/>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50D27787-B48B-6C4A-AAEE-3D78285ABE1A}"/>
              </a:ext>
            </a:extLst>
          </p:cNvPr>
          <p:cNvSpPr txBox="1"/>
          <p:nvPr/>
        </p:nvSpPr>
        <p:spPr>
          <a:xfrm>
            <a:off x="3406817" y="5491597"/>
            <a:ext cx="2786743" cy="707886"/>
          </a:xfrm>
          <a:prstGeom prst="rect">
            <a:avLst/>
          </a:prstGeom>
          <a:noFill/>
        </p:spPr>
        <p:txBody>
          <a:bodyPr wrap="square" rtlCol="0">
            <a:spAutoFit/>
          </a:bodyPr>
          <a:lstStyle/>
          <a:p>
            <a:r>
              <a:rPr lang="en-GB" sz="2000" b="1" dirty="0">
                <a:latin typeface="Century Gothic" panose="020B0502020202020204" pitchFamily="34" charset="0"/>
              </a:rPr>
              <a:t>6. me</a:t>
            </a:r>
          </a:p>
          <a:p>
            <a:r>
              <a:rPr lang="en-GB" sz="2000" dirty="0">
                <a:latin typeface="Century Gothic" panose="020B0502020202020204" pitchFamily="34" charset="0"/>
              </a:rPr>
              <a:t>make the bed</a:t>
            </a:r>
          </a:p>
        </p:txBody>
      </p:sp>
      <p:sp>
        <p:nvSpPr>
          <p:cNvPr id="25" name="Rectangle 24">
            <a:extLst>
              <a:ext uri="{FF2B5EF4-FFF2-40B4-BE49-F238E27FC236}">
                <a16:creationId xmlns:a16="http://schemas.microsoft.com/office/drawing/2014/main" id="{757999CF-7792-1241-9B9D-CF75ECA8F481}"/>
              </a:ext>
            </a:extLst>
          </p:cNvPr>
          <p:cNvSpPr/>
          <p:nvPr/>
        </p:nvSpPr>
        <p:spPr>
          <a:xfrm>
            <a:off x="6065033" y="3524543"/>
            <a:ext cx="2687454" cy="2744027"/>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A00FD2AF-A2BE-A64F-8AA7-BCE48BA6AC4C}"/>
              </a:ext>
            </a:extLst>
          </p:cNvPr>
          <p:cNvSpPr txBox="1"/>
          <p:nvPr/>
        </p:nvSpPr>
        <p:spPr>
          <a:xfrm>
            <a:off x="6126966" y="5504545"/>
            <a:ext cx="2786743" cy="707886"/>
          </a:xfrm>
          <a:prstGeom prst="rect">
            <a:avLst/>
          </a:prstGeom>
          <a:noFill/>
        </p:spPr>
        <p:txBody>
          <a:bodyPr wrap="square" rtlCol="0">
            <a:spAutoFit/>
          </a:bodyPr>
          <a:lstStyle/>
          <a:p>
            <a:r>
              <a:rPr lang="en-GB" sz="2000" b="1" dirty="0">
                <a:latin typeface="Century Gothic" panose="020B0502020202020204" pitchFamily="34" charset="0"/>
              </a:rPr>
              <a:t>7. me</a:t>
            </a:r>
          </a:p>
          <a:p>
            <a:r>
              <a:rPr lang="en-GB" sz="2000" dirty="0">
                <a:latin typeface="Century Gothic" panose="020B0502020202020204" pitchFamily="34" charset="0"/>
              </a:rPr>
              <a:t>clean the room</a:t>
            </a:r>
          </a:p>
        </p:txBody>
      </p:sp>
      <p:sp>
        <p:nvSpPr>
          <p:cNvPr id="27" name="Rectangle 26">
            <a:extLst>
              <a:ext uri="{FF2B5EF4-FFF2-40B4-BE49-F238E27FC236}">
                <a16:creationId xmlns:a16="http://schemas.microsoft.com/office/drawing/2014/main" id="{FC97B669-C708-2144-B94E-5ECFC4B51159}"/>
              </a:ext>
            </a:extLst>
          </p:cNvPr>
          <p:cNvSpPr/>
          <p:nvPr/>
        </p:nvSpPr>
        <p:spPr>
          <a:xfrm>
            <a:off x="8952658" y="3524544"/>
            <a:ext cx="2984417" cy="2735071"/>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323D216-B916-D24E-8DAA-EA0345669869}"/>
              </a:ext>
            </a:extLst>
          </p:cNvPr>
          <p:cNvSpPr txBox="1"/>
          <p:nvPr/>
        </p:nvSpPr>
        <p:spPr>
          <a:xfrm>
            <a:off x="8975642" y="5508948"/>
            <a:ext cx="2786743" cy="707886"/>
          </a:xfrm>
          <a:prstGeom prst="rect">
            <a:avLst/>
          </a:prstGeom>
          <a:noFill/>
        </p:spPr>
        <p:txBody>
          <a:bodyPr wrap="square" rtlCol="0">
            <a:spAutoFit/>
          </a:bodyPr>
          <a:lstStyle/>
          <a:p>
            <a:r>
              <a:rPr lang="en-GB" sz="2000" b="1" dirty="0">
                <a:latin typeface="Century Gothic" panose="020B0502020202020204" pitchFamily="34" charset="0"/>
              </a:rPr>
              <a:t>8. he</a:t>
            </a:r>
          </a:p>
          <a:p>
            <a:r>
              <a:rPr lang="en-GB" sz="2000" dirty="0">
                <a:latin typeface="Century Gothic" panose="020B0502020202020204" pitchFamily="34" charset="0"/>
              </a:rPr>
              <a:t>sit in the garden</a:t>
            </a:r>
          </a:p>
        </p:txBody>
      </p:sp>
      <p:pic>
        <p:nvPicPr>
          <p:cNvPr id="29" name="Picture 28">
            <a:extLst>
              <a:ext uri="{FF2B5EF4-FFF2-40B4-BE49-F238E27FC236}">
                <a16:creationId xmlns:a16="http://schemas.microsoft.com/office/drawing/2014/main" id="{F9CF5389-940C-BE43-A202-0BD570FD327E}"/>
              </a:ext>
            </a:extLst>
          </p:cNvPr>
          <p:cNvPicPr>
            <a:picLocks noChangeAspect="1"/>
          </p:cNvPicPr>
          <p:nvPr/>
        </p:nvPicPr>
        <p:blipFill>
          <a:blip r:embed="rId4"/>
          <a:stretch>
            <a:fillRect/>
          </a:stretch>
        </p:blipFill>
        <p:spPr>
          <a:xfrm>
            <a:off x="1546009" y="777221"/>
            <a:ext cx="1362733" cy="1400587"/>
          </a:xfrm>
          <a:prstGeom prst="rect">
            <a:avLst/>
          </a:prstGeom>
        </p:spPr>
      </p:pic>
      <p:pic>
        <p:nvPicPr>
          <p:cNvPr id="30" name="Picture 29">
            <a:extLst>
              <a:ext uri="{FF2B5EF4-FFF2-40B4-BE49-F238E27FC236}">
                <a16:creationId xmlns:a16="http://schemas.microsoft.com/office/drawing/2014/main" id="{2BFFD1A5-7B3A-244D-AF62-AB3F0381C3B4}"/>
              </a:ext>
            </a:extLst>
          </p:cNvPr>
          <p:cNvPicPr>
            <a:picLocks noChangeAspect="1"/>
          </p:cNvPicPr>
          <p:nvPr/>
        </p:nvPicPr>
        <p:blipFill>
          <a:blip r:embed="rId5"/>
          <a:stretch>
            <a:fillRect/>
          </a:stretch>
        </p:blipFill>
        <p:spPr>
          <a:xfrm>
            <a:off x="760772" y="950114"/>
            <a:ext cx="511504" cy="890619"/>
          </a:xfrm>
          <a:prstGeom prst="rect">
            <a:avLst/>
          </a:prstGeom>
        </p:spPr>
      </p:pic>
      <p:pic>
        <p:nvPicPr>
          <p:cNvPr id="31" name="Picture 30">
            <a:extLst>
              <a:ext uri="{FF2B5EF4-FFF2-40B4-BE49-F238E27FC236}">
                <a16:creationId xmlns:a16="http://schemas.microsoft.com/office/drawing/2014/main" id="{01ABB7E8-99C8-594B-9F8B-AE3150CDC52F}"/>
              </a:ext>
            </a:extLst>
          </p:cNvPr>
          <p:cNvPicPr>
            <a:picLocks noChangeAspect="1"/>
          </p:cNvPicPr>
          <p:nvPr/>
        </p:nvPicPr>
        <p:blipFill>
          <a:blip r:embed="rId6"/>
          <a:stretch>
            <a:fillRect/>
          </a:stretch>
        </p:blipFill>
        <p:spPr>
          <a:xfrm>
            <a:off x="10205610" y="1731920"/>
            <a:ext cx="1631168" cy="1609419"/>
          </a:xfrm>
          <a:prstGeom prst="rect">
            <a:avLst/>
          </a:prstGeom>
        </p:spPr>
      </p:pic>
      <p:pic>
        <p:nvPicPr>
          <p:cNvPr id="32" name="Picture 31">
            <a:extLst>
              <a:ext uri="{FF2B5EF4-FFF2-40B4-BE49-F238E27FC236}">
                <a16:creationId xmlns:a16="http://schemas.microsoft.com/office/drawing/2014/main" id="{B293F935-9B8D-0C4E-89FA-AEA9159AD16A}"/>
              </a:ext>
            </a:extLst>
          </p:cNvPr>
          <p:cNvPicPr>
            <a:picLocks noChangeAspect="1"/>
          </p:cNvPicPr>
          <p:nvPr/>
        </p:nvPicPr>
        <p:blipFill>
          <a:blip r:embed="rId7"/>
          <a:stretch>
            <a:fillRect/>
          </a:stretch>
        </p:blipFill>
        <p:spPr>
          <a:xfrm>
            <a:off x="9117828" y="813631"/>
            <a:ext cx="1388674" cy="898009"/>
          </a:xfrm>
          <a:prstGeom prst="rect">
            <a:avLst/>
          </a:prstGeom>
        </p:spPr>
      </p:pic>
      <p:pic>
        <p:nvPicPr>
          <p:cNvPr id="33" name="Picture 32">
            <a:extLst>
              <a:ext uri="{FF2B5EF4-FFF2-40B4-BE49-F238E27FC236}">
                <a16:creationId xmlns:a16="http://schemas.microsoft.com/office/drawing/2014/main" id="{C5748623-1945-C442-B143-F0803408E491}"/>
              </a:ext>
            </a:extLst>
          </p:cNvPr>
          <p:cNvPicPr>
            <a:picLocks noChangeAspect="1"/>
          </p:cNvPicPr>
          <p:nvPr/>
        </p:nvPicPr>
        <p:blipFill>
          <a:blip r:embed="rId8"/>
          <a:stretch>
            <a:fillRect/>
          </a:stretch>
        </p:blipFill>
        <p:spPr>
          <a:xfrm>
            <a:off x="1500383" y="3690868"/>
            <a:ext cx="647700" cy="1879600"/>
          </a:xfrm>
          <a:prstGeom prst="rect">
            <a:avLst/>
          </a:prstGeom>
        </p:spPr>
      </p:pic>
      <p:pic>
        <p:nvPicPr>
          <p:cNvPr id="34" name="Picture 33">
            <a:extLst>
              <a:ext uri="{FF2B5EF4-FFF2-40B4-BE49-F238E27FC236}">
                <a16:creationId xmlns:a16="http://schemas.microsoft.com/office/drawing/2014/main" id="{D9D70895-BD12-934C-BE35-0636A79527BB}"/>
              </a:ext>
            </a:extLst>
          </p:cNvPr>
          <p:cNvPicPr>
            <a:picLocks noChangeAspect="1"/>
          </p:cNvPicPr>
          <p:nvPr/>
        </p:nvPicPr>
        <p:blipFill>
          <a:blip r:embed="rId9"/>
          <a:stretch>
            <a:fillRect/>
          </a:stretch>
        </p:blipFill>
        <p:spPr>
          <a:xfrm>
            <a:off x="6276454" y="3796438"/>
            <a:ext cx="2299674" cy="1620576"/>
          </a:xfrm>
          <a:prstGeom prst="rect">
            <a:avLst/>
          </a:prstGeom>
        </p:spPr>
      </p:pic>
      <p:pic>
        <p:nvPicPr>
          <p:cNvPr id="35" name="Picture 34">
            <a:extLst>
              <a:ext uri="{FF2B5EF4-FFF2-40B4-BE49-F238E27FC236}">
                <a16:creationId xmlns:a16="http://schemas.microsoft.com/office/drawing/2014/main" id="{EB64C163-E45C-F44D-BD8A-BFA9885A79CF}"/>
              </a:ext>
            </a:extLst>
          </p:cNvPr>
          <p:cNvPicPr>
            <a:picLocks noChangeAspect="1"/>
          </p:cNvPicPr>
          <p:nvPr/>
        </p:nvPicPr>
        <p:blipFill>
          <a:blip r:embed="rId10"/>
          <a:stretch>
            <a:fillRect/>
          </a:stretch>
        </p:blipFill>
        <p:spPr>
          <a:xfrm>
            <a:off x="7488321" y="3968160"/>
            <a:ext cx="1087807" cy="1437863"/>
          </a:xfrm>
          <a:prstGeom prst="rect">
            <a:avLst/>
          </a:prstGeom>
        </p:spPr>
      </p:pic>
      <p:pic>
        <p:nvPicPr>
          <p:cNvPr id="36" name="Picture 35">
            <a:extLst>
              <a:ext uri="{FF2B5EF4-FFF2-40B4-BE49-F238E27FC236}">
                <a16:creationId xmlns:a16="http://schemas.microsoft.com/office/drawing/2014/main" id="{272879E5-F5B8-FF4F-87E9-61B98D366296}"/>
              </a:ext>
            </a:extLst>
          </p:cNvPr>
          <p:cNvPicPr>
            <a:picLocks noChangeAspect="1"/>
          </p:cNvPicPr>
          <p:nvPr/>
        </p:nvPicPr>
        <p:blipFill>
          <a:blip r:embed="rId11"/>
          <a:stretch>
            <a:fillRect/>
          </a:stretch>
        </p:blipFill>
        <p:spPr>
          <a:xfrm>
            <a:off x="9198963" y="3627723"/>
            <a:ext cx="2637815" cy="1934397"/>
          </a:xfrm>
          <a:prstGeom prst="rect">
            <a:avLst/>
          </a:prstGeom>
        </p:spPr>
      </p:pic>
      <p:pic>
        <p:nvPicPr>
          <p:cNvPr id="37" name="Picture 36">
            <a:extLst>
              <a:ext uri="{FF2B5EF4-FFF2-40B4-BE49-F238E27FC236}">
                <a16:creationId xmlns:a16="http://schemas.microsoft.com/office/drawing/2014/main" id="{DACD93CC-530C-8448-80C7-AA9F8BD88037}"/>
              </a:ext>
            </a:extLst>
          </p:cNvPr>
          <p:cNvPicPr>
            <a:picLocks noChangeAspect="1"/>
          </p:cNvPicPr>
          <p:nvPr/>
        </p:nvPicPr>
        <p:blipFill>
          <a:blip r:embed="rId12"/>
          <a:stretch>
            <a:fillRect/>
          </a:stretch>
        </p:blipFill>
        <p:spPr>
          <a:xfrm>
            <a:off x="10733780" y="4468904"/>
            <a:ext cx="896629" cy="1035641"/>
          </a:xfrm>
          <a:prstGeom prst="rect">
            <a:avLst/>
          </a:prstGeom>
        </p:spPr>
      </p:pic>
      <p:pic>
        <p:nvPicPr>
          <p:cNvPr id="38" name="Picture 37">
            <a:extLst>
              <a:ext uri="{FF2B5EF4-FFF2-40B4-BE49-F238E27FC236}">
                <a16:creationId xmlns:a16="http://schemas.microsoft.com/office/drawing/2014/main" id="{27E1C4CC-36B0-7449-B07E-B2742DFFCE0B}"/>
              </a:ext>
            </a:extLst>
          </p:cNvPr>
          <p:cNvPicPr>
            <a:picLocks noChangeAspect="1"/>
          </p:cNvPicPr>
          <p:nvPr/>
        </p:nvPicPr>
        <p:blipFill>
          <a:blip r:embed="rId13"/>
          <a:stretch>
            <a:fillRect/>
          </a:stretch>
        </p:blipFill>
        <p:spPr>
          <a:xfrm>
            <a:off x="3408997" y="3817229"/>
            <a:ext cx="2368207" cy="1326196"/>
          </a:xfrm>
          <a:prstGeom prst="rect">
            <a:avLst/>
          </a:prstGeom>
        </p:spPr>
      </p:pic>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360626">
            <a:off x="6165839" y="975391"/>
            <a:ext cx="2522635" cy="1261318"/>
          </a:xfrm>
          <a:prstGeom prst="rect">
            <a:avLst/>
          </a:prstGeom>
        </p:spPr>
      </p:pic>
      <p:sp>
        <p:nvSpPr>
          <p:cNvPr id="39" name="Title 3">
            <a:extLst>
              <a:ext uri="{FF2B5EF4-FFF2-40B4-BE49-F238E27FC236}">
                <a16:creationId xmlns:a16="http://schemas.microsoft.com/office/drawing/2014/main" id="{D678EA96-6890-463F-80EC-640DEEA18679}"/>
              </a:ext>
            </a:extLst>
          </p:cNvPr>
          <p:cNvSpPr txBox="1">
            <a:spLocks/>
          </p:cNvSpPr>
          <p:nvPr/>
        </p:nvSpPr>
        <p:spPr>
          <a:xfrm>
            <a:off x="3825641" y="-41289"/>
            <a:ext cx="604910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2400" dirty="0">
                <a:solidFill>
                  <a:schemeClr val="tx1"/>
                </a:solidFill>
              </a:rPr>
              <a:t>Partner B: Turn away from the board.</a:t>
            </a:r>
          </a:p>
        </p:txBody>
      </p:sp>
    </p:spTree>
    <p:extLst>
      <p:ext uri="{BB962C8B-B14F-4D97-AF65-F5344CB8AC3E}">
        <p14:creationId xmlns:p14="http://schemas.microsoft.com/office/powerpoint/2010/main" val="172871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7" grpId="0"/>
      <p:bldP spid="18" grpId="0" animBg="1"/>
      <p:bldP spid="19" grpId="0" animBg="1"/>
      <p:bldP spid="20" grpId="0" animBg="1"/>
      <p:bldP spid="21" grpId="0" animBg="1"/>
      <p:bldP spid="22" grpId="0" animBg="1"/>
      <p:bldP spid="23" grpId="0" animBg="1"/>
      <p:bldP spid="24" grpId="0"/>
      <p:bldP spid="25" grpId="0" animBg="1"/>
      <p:bldP spid="26" grpId="0"/>
      <p:bldP spid="27" grpId="0" animBg="1"/>
      <p:bldP spid="28" grpId="0"/>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93576" cy="647577"/>
          </a:xfrm>
        </p:spPr>
        <p:txBody>
          <a:bodyPr>
            <a:normAutofit/>
          </a:bodyPr>
          <a:lstStyle/>
          <a:p>
            <a:r>
              <a:rPr lang="en-GB" sz="2800" b="1" dirty="0" err="1">
                <a:solidFill>
                  <a:schemeClr val="tx1"/>
                </a:solidFill>
              </a:rPr>
              <a:t>Antworten</a:t>
            </a:r>
            <a:endParaRPr lang="en-GB" sz="2800" b="1" dirty="0">
              <a:solidFill>
                <a:schemeClr val="tx1"/>
              </a:solidFill>
            </a:endParaRPr>
          </a:p>
        </p:txBody>
      </p:sp>
      <p:sp>
        <p:nvSpPr>
          <p:cNvPr id="8" name="Rounded Rectangle 7"/>
          <p:cNvSpPr/>
          <p:nvPr/>
        </p:nvSpPr>
        <p:spPr>
          <a:xfrm>
            <a:off x="9604540" y="167185"/>
            <a:ext cx="2393576" cy="35179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sprechen</a:t>
            </a:r>
            <a:r>
              <a:rPr lang="en-GB" sz="2000" b="1" dirty="0">
                <a:latin typeface="Century Gothic" panose="020B0502020202020204" pitchFamily="34" charset="0"/>
              </a:rPr>
              <a:t> / </a:t>
            </a:r>
            <a:r>
              <a:rPr lang="en-GB" sz="2000" b="1" dirty="0" err="1">
                <a:latin typeface="Century Gothic" panose="020B0502020202020204" pitchFamily="34" charset="0"/>
              </a:rPr>
              <a:t>hören</a:t>
            </a:r>
            <a:endParaRPr lang="en-GB" sz="2000" b="1" dirty="0">
              <a:latin typeface="Century Gothic" panose="020B0502020202020204" pitchFamily="34" charset="0"/>
            </a:endParaRPr>
          </a:p>
        </p:txBody>
      </p:sp>
      <p:graphicFrame>
        <p:nvGraphicFramePr>
          <p:cNvPr id="13" name="Table 12">
            <a:extLst>
              <a:ext uri="{FF2B5EF4-FFF2-40B4-BE49-F238E27FC236}">
                <a16:creationId xmlns:a16="http://schemas.microsoft.com/office/drawing/2014/main" id="{5C8B3592-5E36-A843-9DCD-81962355148A}"/>
              </a:ext>
            </a:extLst>
          </p:cNvPr>
          <p:cNvGraphicFramePr>
            <a:graphicFrameLocks noGrp="1"/>
          </p:cNvGraphicFramePr>
          <p:nvPr>
            <p:extLst>
              <p:ext uri="{D42A27DB-BD31-4B8C-83A1-F6EECF244321}">
                <p14:modId xmlns:p14="http://schemas.microsoft.com/office/powerpoint/2010/main" val="654281725"/>
              </p:ext>
            </p:extLst>
          </p:nvPr>
        </p:nvGraphicFramePr>
        <p:xfrm>
          <a:off x="314924" y="1487740"/>
          <a:ext cx="11683192" cy="4630672"/>
        </p:xfrm>
        <a:graphic>
          <a:graphicData uri="http://schemas.openxmlformats.org/drawingml/2006/table">
            <a:tbl>
              <a:tblPr firstRow="1" bandRow="1">
                <a:tableStyleId>{C4B1156A-380E-4F78-BDF5-A606A8083BF9}</a:tableStyleId>
              </a:tblPr>
              <a:tblGrid>
                <a:gridCol w="803701">
                  <a:extLst>
                    <a:ext uri="{9D8B030D-6E8A-4147-A177-3AD203B41FA5}">
                      <a16:colId xmlns:a16="http://schemas.microsoft.com/office/drawing/2014/main" val="3390943499"/>
                    </a:ext>
                  </a:extLst>
                </a:gridCol>
                <a:gridCol w="5255368">
                  <a:extLst>
                    <a:ext uri="{9D8B030D-6E8A-4147-A177-3AD203B41FA5}">
                      <a16:colId xmlns:a16="http://schemas.microsoft.com/office/drawing/2014/main" val="1118910762"/>
                    </a:ext>
                  </a:extLst>
                </a:gridCol>
                <a:gridCol w="5624123">
                  <a:extLst>
                    <a:ext uri="{9D8B030D-6E8A-4147-A177-3AD203B41FA5}">
                      <a16:colId xmlns:a16="http://schemas.microsoft.com/office/drawing/2014/main" val="698845339"/>
                    </a:ext>
                  </a:extLst>
                </a:gridCol>
              </a:tblGrid>
              <a:tr h="578834">
                <a:tc>
                  <a:txBody>
                    <a:bodyPr/>
                    <a:lstStyle/>
                    <a:p>
                      <a:pPr algn="ctr"/>
                      <a:r>
                        <a:rPr lang="en-US" sz="2400" b="1" dirty="0">
                          <a:solidFill>
                            <a:schemeClr val="tx1"/>
                          </a:solidFill>
                          <a:latin typeface="Century Gothic" panose="020B0502020202020204" pitchFamily="34" charset="0"/>
                        </a:rPr>
                        <a:t>1</a:t>
                      </a:r>
                    </a:p>
                  </a:txBody>
                  <a:tcPr anchor="ctr"/>
                </a:tc>
                <a:tc>
                  <a:txBody>
                    <a:bodyPr/>
                    <a:lstStyle/>
                    <a:p>
                      <a:r>
                        <a:rPr lang="en-US" sz="2400" b="0" dirty="0"/>
                        <a:t>Ich </a:t>
                      </a:r>
                      <a:r>
                        <a:rPr lang="en-US" sz="2400" b="0" dirty="0" err="1"/>
                        <a:t>arbeite</a:t>
                      </a:r>
                      <a:r>
                        <a:rPr lang="en-US" sz="2400" b="0" dirty="0"/>
                        <a:t> </a:t>
                      </a:r>
                      <a:r>
                        <a:rPr lang="en-US" sz="2400" b="0" dirty="0" err="1"/>
                        <a:t>im</a:t>
                      </a:r>
                      <a:r>
                        <a:rPr lang="en-US" sz="2400" b="0" dirty="0"/>
                        <a:t> Garten.</a:t>
                      </a:r>
                    </a:p>
                  </a:txBody>
                  <a:tcPr anchor="ctr"/>
                </a:tc>
                <a:tc>
                  <a:txBody>
                    <a:bodyPr/>
                    <a:lstStyle/>
                    <a:p>
                      <a:r>
                        <a:rPr lang="en-US" sz="2400" b="0" dirty="0"/>
                        <a:t>I work in the garden.</a:t>
                      </a:r>
                    </a:p>
                  </a:txBody>
                  <a:tcPr anchor="ctr"/>
                </a:tc>
                <a:extLst>
                  <a:ext uri="{0D108BD9-81ED-4DB2-BD59-A6C34878D82A}">
                    <a16:rowId xmlns:a16="http://schemas.microsoft.com/office/drawing/2014/main" val="3102917177"/>
                  </a:ext>
                </a:extLst>
              </a:tr>
              <a:tr h="578834">
                <a:tc>
                  <a:txBody>
                    <a:bodyPr/>
                    <a:lstStyle/>
                    <a:p>
                      <a:pPr algn="ctr"/>
                      <a:r>
                        <a:rPr lang="en-US" sz="2400" b="1" dirty="0">
                          <a:solidFill>
                            <a:schemeClr val="tx1"/>
                          </a:solidFill>
                          <a:latin typeface="Century Gothic" panose="020B0502020202020204" pitchFamily="34" charset="0"/>
                        </a:rPr>
                        <a:t>2</a:t>
                      </a:r>
                    </a:p>
                  </a:txBody>
                  <a:tcPr anchor="ctr"/>
                </a:tc>
                <a:tc>
                  <a:txBody>
                    <a:bodyPr/>
                    <a:lstStyle/>
                    <a:p>
                      <a:r>
                        <a:rPr lang="en-US" sz="2400" b="0" dirty="0"/>
                        <a:t>Ich </a:t>
                      </a:r>
                      <a:r>
                        <a:rPr lang="en-US" sz="2400" b="0" dirty="0" err="1"/>
                        <a:t>putze</a:t>
                      </a:r>
                      <a:r>
                        <a:rPr lang="en-US" sz="2400" b="0" dirty="0"/>
                        <a:t> den Boden.</a:t>
                      </a:r>
                    </a:p>
                  </a:txBody>
                  <a:tcPr anchor="ctr"/>
                </a:tc>
                <a:tc>
                  <a:txBody>
                    <a:bodyPr/>
                    <a:lstStyle/>
                    <a:p>
                      <a:r>
                        <a:rPr lang="en-US" sz="2400" b="0" dirty="0"/>
                        <a:t>I clean the floor.</a:t>
                      </a:r>
                    </a:p>
                  </a:txBody>
                  <a:tcPr anchor="ctr"/>
                </a:tc>
                <a:extLst>
                  <a:ext uri="{0D108BD9-81ED-4DB2-BD59-A6C34878D82A}">
                    <a16:rowId xmlns:a16="http://schemas.microsoft.com/office/drawing/2014/main" val="3410269853"/>
                  </a:ext>
                </a:extLst>
              </a:tr>
              <a:tr h="578834">
                <a:tc>
                  <a:txBody>
                    <a:bodyPr/>
                    <a:lstStyle/>
                    <a:p>
                      <a:pPr algn="ctr"/>
                      <a:r>
                        <a:rPr lang="en-US" sz="2400" b="1" dirty="0">
                          <a:solidFill>
                            <a:schemeClr val="tx1"/>
                          </a:solidFill>
                          <a:latin typeface="Century Gothic" panose="020B0502020202020204" pitchFamily="34" charset="0"/>
                        </a:rPr>
                        <a:t>3</a:t>
                      </a:r>
                    </a:p>
                  </a:txBody>
                  <a:tcPr anchor="ctr"/>
                </a:tc>
                <a:tc>
                  <a:txBody>
                    <a:bodyPr/>
                    <a:lstStyle/>
                    <a:p>
                      <a:r>
                        <a:rPr lang="en-US" sz="2400" b="0" dirty="0"/>
                        <a:t>Er </a:t>
                      </a:r>
                      <a:r>
                        <a:rPr lang="en-US" sz="2400" b="0" dirty="0" err="1"/>
                        <a:t>spielt</a:t>
                      </a:r>
                      <a:r>
                        <a:rPr lang="en-US" sz="2400" b="0" dirty="0"/>
                        <a:t> </a:t>
                      </a:r>
                      <a:r>
                        <a:rPr lang="en-US" sz="2400" b="0" dirty="0" err="1"/>
                        <a:t>Gitarre</a:t>
                      </a:r>
                      <a:r>
                        <a:rPr lang="en-US" sz="2400" b="0" dirty="0"/>
                        <a:t>.</a:t>
                      </a:r>
                    </a:p>
                  </a:txBody>
                  <a:tcPr anchor="ctr"/>
                </a:tc>
                <a:tc>
                  <a:txBody>
                    <a:bodyPr/>
                    <a:lstStyle/>
                    <a:p>
                      <a:r>
                        <a:rPr lang="en-US" sz="2400" b="0" dirty="0"/>
                        <a:t>He plays guitar.</a:t>
                      </a:r>
                    </a:p>
                  </a:txBody>
                  <a:tcPr anchor="ctr"/>
                </a:tc>
                <a:extLst>
                  <a:ext uri="{0D108BD9-81ED-4DB2-BD59-A6C34878D82A}">
                    <a16:rowId xmlns:a16="http://schemas.microsoft.com/office/drawing/2014/main" val="2016456018"/>
                  </a:ext>
                </a:extLst>
              </a:tr>
              <a:tr h="578834">
                <a:tc>
                  <a:txBody>
                    <a:bodyPr/>
                    <a:lstStyle/>
                    <a:p>
                      <a:pPr algn="ctr"/>
                      <a:r>
                        <a:rPr lang="en-US" sz="2400" b="1" dirty="0">
                          <a:solidFill>
                            <a:schemeClr val="tx1"/>
                          </a:solidFill>
                          <a:latin typeface="Century Gothic" panose="020B0502020202020204" pitchFamily="34" charset="0"/>
                        </a:rPr>
                        <a:t>4</a:t>
                      </a:r>
                    </a:p>
                  </a:txBody>
                  <a:tcPr anchor="ctr"/>
                </a:tc>
                <a:tc>
                  <a:txBody>
                    <a:bodyPr/>
                    <a:lstStyle/>
                    <a:p>
                      <a:r>
                        <a:rPr lang="en-US" sz="2400" b="0" dirty="0"/>
                        <a:t>Er </a:t>
                      </a:r>
                      <a:r>
                        <a:rPr lang="en-US" sz="2400" b="0" dirty="0" err="1"/>
                        <a:t>singt</a:t>
                      </a:r>
                      <a:r>
                        <a:rPr lang="en-US" sz="2400" b="0" dirty="0"/>
                        <a:t>.</a:t>
                      </a:r>
                    </a:p>
                  </a:txBody>
                  <a:tcPr anchor="ctr"/>
                </a:tc>
                <a:tc>
                  <a:txBody>
                    <a:bodyPr/>
                    <a:lstStyle/>
                    <a:p>
                      <a:r>
                        <a:rPr lang="en-US" sz="2400" b="0" dirty="0"/>
                        <a:t>He sings.</a:t>
                      </a:r>
                    </a:p>
                  </a:txBody>
                  <a:tcPr anchor="ctr"/>
                </a:tc>
                <a:extLst>
                  <a:ext uri="{0D108BD9-81ED-4DB2-BD59-A6C34878D82A}">
                    <a16:rowId xmlns:a16="http://schemas.microsoft.com/office/drawing/2014/main" val="2260771681"/>
                  </a:ext>
                </a:extLst>
              </a:tr>
              <a:tr h="578834">
                <a:tc>
                  <a:txBody>
                    <a:bodyPr/>
                    <a:lstStyle/>
                    <a:p>
                      <a:pPr algn="ctr"/>
                      <a:r>
                        <a:rPr lang="en-US" sz="2400" b="1" dirty="0">
                          <a:solidFill>
                            <a:schemeClr val="tx1"/>
                          </a:solidFill>
                          <a:latin typeface="Century Gothic" panose="020B0502020202020204" pitchFamily="34" charset="0"/>
                        </a:rPr>
                        <a:t>5</a:t>
                      </a:r>
                    </a:p>
                  </a:txBody>
                  <a:tcPr anchor="ctr"/>
                </a:tc>
                <a:tc>
                  <a:txBody>
                    <a:bodyPr/>
                    <a:lstStyle/>
                    <a:p>
                      <a:r>
                        <a:rPr lang="en-US" sz="2400" b="0" dirty="0"/>
                        <a:t>Er </a:t>
                      </a:r>
                      <a:r>
                        <a:rPr lang="en-US" sz="2400" b="0" dirty="0" err="1"/>
                        <a:t>macht</a:t>
                      </a:r>
                      <a:r>
                        <a:rPr lang="en-US" sz="2400" b="0" dirty="0"/>
                        <a:t> Sport.</a:t>
                      </a:r>
                    </a:p>
                  </a:txBody>
                  <a:tcPr anchor="ctr"/>
                </a:tc>
                <a:tc>
                  <a:txBody>
                    <a:bodyPr/>
                    <a:lstStyle/>
                    <a:p>
                      <a:r>
                        <a:rPr lang="en-US" sz="2400" b="0" dirty="0"/>
                        <a:t>He does sport.</a:t>
                      </a:r>
                    </a:p>
                  </a:txBody>
                  <a:tcPr anchor="ctr"/>
                </a:tc>
                <a:extLst>
                  <a:ext uri="{0D108BD9-81ED-4DB2-BD59-A6C34878D82A}">
                    <a16:rowId xmlns:a16="http://schemas.microsoft.com/office/drawing/2014/main" val="2594192306"/>
                  </a:ext>
                </a:extLst>
              </a:tr>
              <a:tr h="578834">
                <a:tc>
                  <a:txBody>
                    <a:bodyPr/>
                    <a:lstStyle/>
                    <a:p>
                      <a:pPr algn="ctr"/>
                      <a:r>
                        <a:rPr lang="en-US" sz="2400" b="1" dirty="0">
                          <a:solidFill>
                            <a:schemeClr val="tx1"/>
                          </a:solidFill>
                          <a:latin typeface="Century Gothic" panose="020B0502020202020204" pitchFamily="34" charset="0"/>
                        </a:rPr>
                        <a:t>6</a:t>
                      </a:r>
                    </a:p>
                  </a:txBody>
                  <a:tcPr anchor="ctr"/>
                </a:tc>
                <a:tc>
                  <a:txBody>
                    <a:bodyPr/>
                    <a:lstStyle/>
                    <a:p>
                      <a:r>
                        <a:rPr lang="en-US" sz="2400" b="0" dirty="0"/>
                        <a:t>Ich </a:t>
                      </a:r>
                      <a:r>
                        <a:rPr lang="en-US" sz="2400" b="0" dirty="0" err="1"/>
                        <a:t>mache</a:t>
                      </a:r>
                      <a:r>
                        <a:rPr lang="en-US" sz="2400" b="0" dirty="0"/>
                        <a:t> das Bett.</a:t>
                      </a:r>
                    </a:p>
                  </a:txBody>
                  <a:tcPr anchor="ctr"/>
                </a:tc>
                <a:tc>
                  <a:txBody>
                    <a:bodyPr/>
                    <a:lstStyle/>
                    <a:p>
                      <a:r>
                        <a:rPr lang="en-US" sz="2400" b="0" dirty="0"/>
                        <a:t>I make the bed.</a:t>
                      </a:r>
                    </a:p>
                  </a:txBody>
                  <a:tcPr anchor="ctr"/>
                </a:tc>
                <a:extLst>
                  <a:ext uri="{0D108BD9-81ED-4DB2-BD59-A6C34878D82A}">
                    <a16:rowId xmlns:a16="http://schemas.microsoft.com/office/drawing/2014/main" val="1413601757"/>
                  </a:ext>
                </a:extLst>
              </a:tr>
              <a:tr h="578834">
                <a:tc>
                  <a:txBody>
                    <a:bodyPr/>
                    <a:lstStyle/>
                    <a:p>
                      <a:pPr algn="ctr"/>
                      <a:r>
                        <a:rPr lang="en-US" sz="2400" b="1" dirty="0">
                          <a:solidFill>
                            <a:schemeClr val="tx1"/>
                          </a:solidFill>
                          <a:latin typeface="Century Gothic" panose="020B0502020202020204" pitchFamily="34" charset="0"/>
                        </a:rPr>
                        <a:t>7</a:t>
                      </a:r>
                    </a:p>
                  </a:txBody>
                  <a:tcPr anchor="ctr"/>
                </a:tc>
                <a:tc>
                  <a:txBody>
                    <a:bodyPr/>
                    <a:lstStyle/>
                    <a:p>
                      <a:r>
                        <a:rPr lang="en-US" sz="2400" b="0" dirty="0"/>
                        <a:t>Ich </a:t>
                      </a:r>
                      <a:r>
                        <a:rPr lang="en-US" sz="2400" b="0" dirty="0" err="1"/>
                        <a:t>putze</a:t>
                      </a:r>
                      <a:r>
                        <a:rPr lang="en-US" sz="2400" b="0" dirty="0"/>
                        <a:t> das Zimmer.</a:t>
                      </a:r>
                    </a:p>
                  </a:txBody>
                  <a:tcPr anchor="ctr"/>
                </a:tc>
                <a:tc>
                  <a:txBody>
                    <a:bodyPr/>
                    <a:lstStyle/>
                    <a:p>
                      <a:r>
                        <a:rPr lang="en-US" sz="2400" b="0" dirty="0"/>
                        <a:t>I clean the room.</a:t>
                      </a:r>
                    </a:p>
                  </a:txBody>
                  <a:tcPr anchor="ctr"/>
                </a:tc>
                <a:extLst>
                  <a:ext uri="{0D108BD9-81ED-4DB2-BD59-A6C34878D82A}">
                    <a16:rowId xmlns:a16="http://schemas.microsoft.com/office/drawing/2014/main" val="4123483007"/>
                  </a:ext>
                </a:extLst>
              </a:tr>
              <a:tr h="578834">
                <a:tc>
                  <a:txBody>
                    <a:bodyPr/>
                    <a:lstStyle/>
                    <a:p>
                      <a:pPr algn="ctr"/>
                      <a:r>
                        <a:rPr lang="en-US" sz="2400" b="1" dirty="0">
                          <a:solidFill>
                            <a:schemeClr val="tx1"/>
                          </a:solidFill>
                          <a:latin typeface="Century Gothic" panose="020B0502020202020204" pitchFamily="34" charset="0"/>
                        </a:rPr>
                        <a:t>8</a:t>
                      </a:r>
                    </a:p>
                  </a:txBody>
                  <a:tcPr anchor="ctr"/>
                </a:tc>
                <a:tc>
                  <a:txBody>
                    <a:bodyPr/>
                    <a:lstStyle/>
                    <a:p>
                      <a:r>
                        <a:rPr lang="en-US" sz="2400" b="0" dirty="0"/>
                        <a:t>Er </a:t>
                      </a:r>
                      <a:r>
                        <a:rPr lang="en-US" sz="2400" b="0" dirty="0" err="1"/>
                        <a:t>sitzt</a:t>
                      </a:r>
                      <a:r>
                        <a:rPr lang="en-US" sz="2400" b="0" dirty="0"/>
                        <a:t> </a:t>
                      </a:r>
                      <a:r>
                        <a:rPr lang="en-US" sz="2400" b="0" dirty="0" err="1"/>
                        <a:t>im</a:t>
                      </a:r>
                      <a:r>
                        <a:rPr lang="en-US" sz="2400" b="0" dirty="0"/>
                        <a:t> Garten.</a:t>
                      </a:r>
                    </a:p>
                  </a:txBody>
                  <a:tcPr anchor="ctr"/>
                </a:tc>
                <a:tc>
                  <a:txBody>
                    <a:bodyPr/>
                    <a:lstStyle/>
                    <a:p>
                      <a:r>
                        <a:rPr lang="en-US" sz="2400" b="0" dirty="0"/>
                        <a:t>He sits in the garden.</a:t>
                      </a:r>
                    </a:p>
                  </a:txBody>
                  <a:tcPr anchor="ctr"/>
                </a:tc>
                <a:extLst>
                  <a:ext uri="{0D108BD9-81ED-4DB2-BD59-A6C34878D82A}">
                    <a16:rowId xmlns:a16="http://schemas.microsoft.com/office/drawing/2014/main" val="2790271677"/>
                  </a:ext>
                </a:extLst>
              </a:tr>
            </a:tbl>
          </a:graphicData>
        </a:graphic>
      </p:graphicFrame>
      <p:pic>
        <p:nvPicPr>
          <p:cNvPr id="5" name="Picture 4" descr="A person with a letter on it&#10;&#10;Description automatically generated">
            <a:extLst>
              <a:ext uri="{FF2B5EF4-FFF2-40B4-BE49-F238E27FC236}">
                <a16:creationId xmlns:a16="http://schemas.microsoft.com/office/drawing/2014/main" id="{E22E5C02-4B19-4327-897F-FCDC07B62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318" y="667469"/>
            <a:ext cx="890017" cy="996393"/>
          </a:xfrm>
          <a:prstGeom prst="rect">
            <a:avLst/>
          </a:prstGeom>
        </p:spPr>
      </p:pic>
      <p:pic>
        <p:nvPicPr>
          <p:cNvPr id="7" name="Picture 6" descr="A person with a letter b&#10;&#10;Description automatically generated">
            <a:extLst>
              <a:ext uri="{FF2B5EF4-FFF2-40B4-BE49-F238E27FC236}">
                <a16:creationId xmlns:a16="http://schemas.microsoft.com/office/drawing/2014/main" id="{CEA9B9CE-2B2A-45A4-857A-A9D57BF2A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991" y="667469"/>
            <a:ext cx="890017" cy="996819"/>
          </a:xfrm>
          <a:prstGeom prst="rect">
            <a:avLst/>
          </a:prstGeom>
        </p:spPr>
      </p:pic>
    </p:spTree>
    <p:extLst>
      <p:ext uri="{BB962C8B-B14F-4D97-AF65-F5344CB8AC3E}">
        <p14:creationId xmlns:p14="http://schemas.microsoft.com/office/powerpoint/2010/main" val="2338272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7828" y="1149868"/>
            <a:ext cx="2371108" cy="2930294"/>
          </a:xfrm>
          <a:prstGeom prst="rect">
            <a:avLst/>
          </a:prstGeom>
        </p:spPr>
      </p:pic>
      <p:sp>
        <p:nvSpPr>
          <p:cNvPr id="8" name="Rounded Rectangle 7"/>
          <p:cNvSpPr/>
          <p:nvPr/>
        </p:nvSpPr>
        <p:spPr>
          <a:xfrm>
            <a:off x="9447828" y="167185"/>
            <a:ext cx="2550288" cy="35179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sprechen</a:t>
            </a:r>
            <a:r>
              <a:rPr lang="en-GB" sz="2000" b="1" dirty="0">
                <a:latin typeface="Century Gothic" panose="020B0502020202020204" pitchFamily="34" charset="0"/>
              </a:rPr>
              <a:t> / </a:t>
            </a:r>
            <a:r>
              <a:rPr lang="en-GB" sz="2000" b="1" dirty="0" err="1">
                <a:latin typeface="Century Gothic" panose="020B0502020202020204" pitchFamily="34" charset="0"/>
              </a:rPr>
              <a:t>hören</a:t>
            </a:r>
            <a:endParaRPr lang="en-GB" sz="2000" b="1" dirty="0">
              <a:latin typeface="Century Gothic" panose="020B0502020202020204" pitchFamily="34" charset="0"/>
            </a:endParaRPr>
          </a:p>
        </p:txBody>
      </p:sp>
      <p:sp>
        <p:nvSpPr>
          <p:cNvPr id="2" name="Title 1"/>
          <p:cNvSpPr>
            <a:spLocks noGrp="1"/>
          </p:cNvSpPr>
          <p:nvPr>
            <p:ph type="title"/>
          </p:nvPr>
        </p:nvSpPr>
        <p:spPr/>
        <p:txBody>
          <a:bodyPr>
            <a:normAutofit fontScale="90000"/>
          </a:bodyPr>
          <a:lstStyle/>
          <a:p>
            <a:r>
              <a:rPr lang="en-US" b="1">
                <a:solidFill>
                  <a:schemeClr val="tx1"/>
                </a:solidFill>
              </a:rPr>
              <a:t>Das ist falsch!</a:t>
            </a:r>
            <a:br>
              <a:rPr lang="en-US" b="1">
                <a:solidFill>
                  <a:schemeClr val="tx1"/>
                </a:solidFill>
              </a:rPr>
            </a:br>
            <a:endParaRPr lang="en-GB">
              <a:solidFill>
                <a:schemeClr val="tx1"/>
              </a:solidFill>
            </a:endParaRPr>
          </a:p>
        </p:txBody>
      </p:sp>
      <p:sp>
        <p:nvSpPr>
          <p:cNvPr id="7" name="Content Placeholder 2">
            <a:extLst>
              <a:ext uri="{FF2B5EF4-FFF2-40B4-BE49-F238E27FC236}">
                <a16:creationId xmlns:a16="http://schemas.microsoft.com/office/drawing/2014/main" id="{2BC734FD-D6CC-D94F-A995-16FC6636DBB4}"/>
              </a:ext>
            </a:extLst>
          </p:cNvPr>
          <p:cNvSpPr>
            <a:spLocks noGrp="1"/>
          </p:cNvSpPr>
          <p:nvPr>
            <p:ph type="body" sz="quarter" idx="10"/>
          </p:nvPr>
        </p:nvSpPr>
        <p:spPr>
          <a:xfrm>
            <a:off x="373064" y="1065213"/>
            <a:ext cx="8865066" cy="5105400"/>
          </a:xfrm>
        </p:spPr>
        <p:txBody>
          <a:bodyPr/>
          <a:lstStyle/>
          <a:p>
            <a:pPr marL="0" indent="0">
              <a:buNone/>
            </a:pPr>
            <a:r>
              <a:rPr lang="en-US" dirty="0" err="1"/>
              <a:t>Opa</a:t>
            </a:r>
            <a:r>
              <a:rPr lang="en-US" dirty="0"/>
              <a:t> (grandpa)arrives. </a:t>
            </a:r>
          </a:p>
          <a:p>
            <a:pPr marL="0" indent="0">
              <a:buNone/>
            </a:pPr>
            <a:endParaRPr lang="en-US" dirty="0"/>
          </a:p>
          <a:p>
            <a:pPr marL="0" indent="0">
              <a:buNone/>
            </a:pPr>
            <a:r>
              <a:rPr lang="en-US" dirty="0"/>
              <a:t>He says he and Oma do it all. </a:t>
            </a:r>
            <a:br>
              <a:rPr lang="en-US" dirty="0"/>
            </a:br>
            <a:endParaRPr lang="en-US" dirty="0"/>
          </a:p>
          <a:p>
            <a:pPr marL="0" indent="0">
              <a:buNone/>
            </a:pPr>
            <a:r>
              <a:rPr lang="en-US" dirty="0"/>
              <a:t>Partner B: You are </a:t>
            </a:r>
            <a:r>
              <a:rPr lang="en-US" dirty="0" err="1"/>
              <a:t>Opa</a:t>
            </a:r>
            <a:r>
              <a:rPr lang="en-US" dirty="0"/>
              <a:t>. Say what you do (I) and what Oma does (she).</a:t>
            </a:r>
          </a:p>
          <a:p>
            <a:pPr marL="0" indent="0">
              <a:buNone/>
            </a:pPr>
            <a:endParaRPr lang="en-US" dirty="0"/>
          </a:p>
          <a:p>
            <a:pPr marL="0" indent="0">
              <a:buNone/>
            </a:pPr>
            <a:r>
              <a:rPr lang="en-US" dirty="0"/>
              <a:t>Partner A: </a:t>
            </a:r>
            <a:r>
              <a:rPr lang="en-GB" dirty="0">
                <a:solidFill>
                  <a:schemeClr val="tx1"/>
                </a:solidFill>
              </a:rPr>
              <a:t>Make a note of who does what, according to </a:t>
            </a:r>
            <a:r>
              <a:rPr lang="en-GB" dirty="0" err="1">
                <a:solidFill>
                  <a:schemeClr val="tx1"/>
                </a:solidFill>
              </a:rPr>
              <a:t>Opa</a:t>
            </a:r>
            <a:r>
              <a:rPr lang="en-GB" dirty="0">
                <a:solidFill>
                  <a:schemeClr val="tx1"/>
                </a:solidFill>
              </a:rPr>
              <a:t>.</a:t>
            </a:r>
          </a:p>
          <a:p>
            <a:pPr marL="0" indent="0">
              <a:buNone/>
            </a:pPr>
            <a:endParaRPr lang="en-US" dirty="0"/>
          </a:p>
        </p:txBody>
      </p:sp>
      <p:sp>
        <p:nvSpPr>
          <p:cNvPr id="11" name="Rounded Rectangular Callout 10"/>
          <p:cNvSpPr/>
          <p:nvPr/>
        </p:nvSpPr>
        <p:spPr>
          <a:xfrm>
            <a:off x="5503653" y="687387"/>
            <a:ext cx="3213947" cy="924962"/>
          </a:xfrm>
          <a:prstGeom prst="wedgeRoundRectCallout">
            <a:avLst>
              <a:gd name="adj1" fmla="val 69091"/>
              <a:gd name="adj2" fmla="val 136692"/>
              <a:gd name="adj3" fmla="val 16667"/>
            </a:avLst>
          </a:prstGeom>
          <a:solidFill>
            <a:schemeClr val="accent4">
              <a:lumMod val="20000"/>
              <a:lumOff val="80000"/>
            </a:schemeClr>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entury Gothic" panose="020B0502020202020204" pitchFamily="34" charset="0"/>
              </a:rPr>
              <a:t>Das </a:t>
            </a: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falsch</a:t>
            </a:r>
            <a:r>
              <a:rPr lang="en-GB" sz="3200" dirty="0">
                <a:latin typeface="Century Gothic" panose="020B0502020202020204" pitchFamily="34" charset="0"/>
              </a:rPr>
              <a:t>!</a:t>
            </a:r>
            <a:endParaRPr lang="en-GB" sz="2400" dirty="0">
              <a:latin typeface="Century Gothic" panose="020B0502020202020204" pitchFamily="34" charset="0"/>
            </a:endParaRPr>
          </a:p>
        </p:txBody>
      </p:sp>
    </p:spTree>
    <p:extLst>
      <p:ext uri="{BB962C8B-B14F-4D97-AF65-F5344CB8AC3E}">
        <p14:creationId xmlns:p14="http://schemas.microsoft.com/office/powerpoint/2010/main" val="173023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31" y="0"/>
            <a:ext cx="10515600" cy="604911"/>
          </a:xfrm>
        </p:spPr>
        <p:txBody>
          <a:bodyPr>
            <a:normAutofit/>
          </a:bodyPr>
          <a:lstStyle/>
          <a:p>
            <a:r>
              <a:rPr lang="en-GB" sz="2400" b="1" dirty="0">
                <a:solidFill>
                  <a:schemeClr val="tx1"/>
                </a:solidFill>
              </a:rPr>
              <a:t>Partner B: Du </a:t>
            </a:r>
            <a:r>
              <a:rPr lang="en-GB" sz="2400" b="1" dirty="0" err="1">
                <a:solidFill>
                  <a:schemeClr val="tx1"/>
                </a:solidFill>
              </a:rPr>
              <a:t>bist</a:t>
            </a:r>
            <a:r>
              <a:rPr lang="en-GB" sz="2400" b="1" dirty="0">
                <a:solidFill>
                  <a:schemeClr val="tx1"/>
                </a:solidFill>
              </a:rPr>
              <a:t> </a:t>
            </a:r>
            <a:r>
              <a:rPr lang="en-GB" sz="2400" b="1" dirty="0" err="1">
                <a:solidFill>
                  <a:schemeClr val="tx1"/>
                </a:solidFill>
              </a:rPr>
              <a:t>Opa</a:t>
            </a:r>
            <a:r>
              <a:rPr lang="en-GB" sz="2400" b="1" dirty="0">
                <a:solidFill>
                  <a:schemeClr val="tx1"/>
                </a:solidFill>
              </a:rPr>
              <a:t>.</a:t>
            </a:r>
          </a:p>
        </p:txBody>
      </p:sp>
      <p:sp>
        <p:nvSpPr>
          <p:cNvPr id="9" name="TextBox 8"/>
          <p:cNvSpPr txBox="1"/>
          <p:nvPr/>
        </p:nvSpPr>
        <p:spPr>
          <a:xfrm>
            <a:off x="518428" y="2683600"/>
            <a:ext cx="1925301" cy="707886"/>
          </a:xfrm>
          <a:prstGeom prst="rect">
            <a:avLst/>
          </a:prstGeom>
          <a:noFill/>
        </p:spPr>
        <p:txBody>
          <a:bodyPr wrap="square" rtlCol="0">
            <a:spAutoFit/>
          </a:bodyPr>
          <a:lstStyle/>
          <a:p>
            <a:pPr marL="342900" indent="-342900">
              <a:buAutoNum type="arabicPeriod"/>
            </a:pPr>
            <a:r>
              <a:rPr lang="en-GB" sz="2000" b="1" dirty="0">
                <a:latin typeface="Century Gothic" panose="020B0502020202020204" pitchFamily="34" charset="0"/>
              </a:rPr>
              <a:t>me</a:t>
            </a:r>
            <a:r>
              <a:rPr lang="en-GB" sz="2000" dirty="0">
                <a:latin typeface="Century Gothic" panose="020B0502020202020204" pitchFamily="34" charset="0"/>
              </a:rPr>
              <a:t> </a:t>
            </a:r>
          </a:p>
          <a:p>
            <a:r>
              <a:rPr lang="en-GB" sz="2000" dirty="0">
                <a:latin typeface="Century Gothic" panose="020B0502020202020204" pitchFamily="34" charset="0"/>
              </a:rPr>
              <a:t>clean car</a:t>
            </a:r>
          </a:p>
        </p:txBody>
      </p:sp>
      <p:sp>
        <p:nvSpPr>
          <p:cNvPr id="12" name="TextBox 11"/>
          <p:cNvSpPr txBox="1"/>
          <p:nvPr/>
        </p:nvSpPr>
        <p:spPr>
          <a:xfrm>
            <a:off x="3408997" y="2670987"/>
            <a:ext cx="2281310" cy="707886"/>
          </a:xfrm>
          <a:prstGeom prst="rect">
            <a:avLst/>
          </a:prstGeom>
          <a:noFill/>
        </p:spPr>
        <p:txBody>
          <a:bodyPr wrap="square" rtlCol="0">
            <a:spAutoFit/>
          </a:bodyPr>
          <a:lstStyle/>
          <a:p>
            <a:r>
              <a:rPr lang="en-GB" sz="2000" b="1" dirty="0">
                <a:latin typeface="Century Gothic" panose="020B0502020202020204" pitchFamily="34" charset="0"/>
              </a:rPr>
              <a:t>2. she</a:t>
            </a:r>
            <a:endParaRPr lang="en-GB" sz="2000" dirty="0">
              <a:latin typeface="Century Gothic" panose="020B0502020202020204" pitchFamily="34" charset="0"/>
            </a:endParaRPr>
          </a:p>
          <a:p>
            <a:r>
              <a:rPr lang="en-GB" sz="2000" dirty="0">
                <a:latin typeface="Century Gothic" panose="020B0502020202020204" pitchFamily="34" charset="0"/>
              </a:rPr>
              <a:t>cook</a:t>
            </a:r>
          </a:p>
        </p:txBody>
      </p:sp>
      <p:sp>
        <p:nvSpPr>
          <p:cNvPr id="13" name="TextBox 12"/>
          <p:cNvSpPr txBox="1"/>
          <p:nvPr/>
        </p:nvSpPr>
        <p:spPr>
          <a:xfrm>
            <a:off x="456853" y="5460886"/>
            <a:ext cx="2786743" cy="707886"/>
          </a:xfrm>
          <a:prstGeom prst="rect">
            <a:avLst/>
          </a:prstGeom>
          <a:noFill/>
        </p:spPr>
        <p:txBody>
          <a:bodyPr wrap="square" rtlCol="0">
            <a:spAutoFit/>
          </a:bodyPr>
          <a:lstStyle/>
          <a:p>
            <a:r>
              <a:rPr lang="en-GB" sz="2000" b="1" dirty="0">
                <a:latin typeface="Century Gothic" panose="020B0502020202020204" pitchFamily="34" charset="0"/>
              </a:rPr>
              <a:t>5. me</a:t>
            </a:r>
          </a:p>
          <a:p>
            <a:r>
              <a:rPr lang="en-GB" sz="2000" dirty="0">
                <a:latin typeface="Century Gothic" panose="020B0502020202020204" pitchFamily="34" charset="0"/>
              </a:rPr>
              <a:t>write a list</a:t>
            </a:r>
          </a:p>
        </p:txBody>
      </p:sp>
      <p:pic>
        <p:nvPicPr>
          <p:cNvPr id="14" name="Picture 8" descr="http://www.clker.com/cliparts/7/4/7/b/11949851491005163584redcar_marcelo_caiafa_.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286" y="764739"/>
            <a:ext cx="1495640" cy="8874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986002" y="2692810"/>
            <a:ext cx="2919191" cy="677108"/>
          </a:xfrm>
          <a:prstGeom prst="rect">
            <a:avLst/>
          </a:prstGeom>
          <a:noFill/>
        </p:spPr>
        <p:txBody>
          <a:bodyPr wrap="square" rtlCol="0">
            <a:spAutoFit/>
          </a:bodyPr>
          <a:lstStyle/>
          <a:p>
            <a:r>
              <a:rPr lang="en-GB" sz="2000" b="1" dirty="0">
                <a:latin typeface="Century Gothic" panose="020B0502020202020204" pitchFamily="34" charset="0"/>
              </a:rPr>
              <a:t>4. me</a:t>
            </a:r>
          </a:p>
          <a:p>
            <a:r>
              <a:rPr lang="en-GB" dirty="0">
                <a:latin typeface="Century Gothic" panose="020B0502020202020204" pitchFamily="34" charset="0"/>
              </a:rPr>
              <a:t>sit in the garden</a:t>
            </a:r>
          </a:p>
        </p:txBody>
      </p:sp>
      <p:pic>
        <p:nvPicPr>
          <p:cNvPr id="16" name="Picture 12" descr="http://www.clker.com/cliparts/4/a/0/9/1195431595984523152Machovka_Broom.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9979" y="792847"/>
            <a:ext cx="881818" cy="18637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108835" y="2647035"/>
            <a:ext cx="2786743" cy="707886"/>
          </a:xfrm>
          <a:prstGeom prst="rect">
            <a:avLst/>
          </a:prstGeom>
          <a:noFill/>
        </p:spPr>
        <p:txBody>
          <a:bodyPr wrap="square" rtlCol="0">
            <a:spAutoFit/>
          </a:bodyPr>
          <a:lstStyle/>
          <a:p>
            <a:r>
              <a:rPr lang="en-GB" sz="2000" b="1" dirty="0">
                <a:latin typeface="Century Gothic" panose="020B0502020202020204" pitchFamily="34" charset="0"/>
              </a:rPr>
              <a:t>3. she</a:t>
            </a:r>
          </a:p>
          <a:p>
            <a:r>
              <a:rPr lang="en-GB" sz="2000" dirty="0">
                <a:latin typeface="Century Gothic" panose="020B0502020202020204" pitchFamily="34" charset="0"/>
              </a:rPr>
              <a:t>clean the floor</a:t>
            </a:r>
          </a:p>
        </p:txBody>
      </p:sp>
      <p:sp>
        <p:nvSpPr>
          <p:cNvPr id="18" name="Rectangle 17"/>
          <p:cNvSpPr/>
          <p:nvPr/>
        </p:nvSpPr>
        <p:spPr>
          <a:xfrm>
            <a:off x="400829" y="643802"/>
            <a:ext cx="2687454" cy="2735071"/>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ectangle 18"/>
          <p:cNvSpPr/>
          <p:nvPr/>
        </p:nvSpPr>
        <p:spPr>
          <a:xfrm>
            <a:off x="3254832" y="643802"/>
            <a:ext cx="2687454" cy="2749462"/>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Rectangle 19"/>
          <p:cNvSpPr/>
          <p:nvPr/>
        </p:nvSpPr>
        <p:spPr>
          <a:xfrm>
            <a:off x="8930657" y="643803"/>
            <a:ext cx="3006419" cy="2749461"/>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Rectangle 20"/>
          <p:cNvSpPr/>
          <p:nvPr/>
        </p:nvSpPr>
        <p:spPr>
          <a:xfrm>
            <a:off x="395810" y="3499768"/>
            <a:ext cx="2687454" cy="2735071"/>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Rectangle 21"/>
          <p:cNvSpPr/>
          <p:nvPr/>
        </p:nvSpPr>
        <p:spPr>
          <a:xfrm>
            <a:off x="6060896" y="643803"/>
            <a:ext cx="2687454" cy="2751032"/>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Rectangle 22">
            <a:extLst>
              <a:ext uri="{FF2B5EF4-FFF2-40B4-BE49-F238E27FC236}">
                <a16:creationId xmlns:a16="http://schemas.microsoft.com/office/drawing/2014/main" id="{368D2BCB-FE71-1643-B7A1-C2A4607B5EDA}"/>
              </a:ext>
            </a:extLst>
          </p:cNvPr>
          <p:cNvSpPr/>
          <p:nvPr/>
        </p:nvSpPr>
        <p:spPr>
          <a:xfrm>
            <a:off x="3239341" y="3524542"/>
            <a:ext cx="2687454" cy="2710297"/>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TextBox 23">
            <a:extLst>
              <a:ext uri="{FF2B5EF4-FFF2-40B4-BE49-F238E27FC236}">
                <a16:creationId xmlns:a16="http://schemas.microsoft.com/office/drawing/2014/main" id="{50D27787-B48B-6C4A-AAEE-3D78285ABE1A}"/>
              </a:ext>
            </a:extLst>
          </p:cNvPr>
          <p:cNvSpPr txBox="1"/>
          <p:nvPr/>
        </p:nvSpPr>
        <p:spPr>
          <a:xfrm>
            <a:off x="3300310" y="5526092"/>
            <a:ext cx="2786743" cy="707886"/>
          </a:xfrm>
          <a:prstGeom prst="rect">
            <a:avLst/>
          </a:prstGeom>
          <a:noFill/>
        </p:spPr>
        <p:txBody>
          <a:bodyPr wrap="square" rtlCol="0">
            <a:spAutoFit/>
          </a:bodyPr>
          <a:lstStyle/>
          <a:p>
            <a:r>
              <a:rPr lang="en-GB" sz="2000" b="1" dirty="0">
                <a:latin typeface="Century Gothic" panose="020B0502020202020204" pitchFamily="34" charset="0"/>
              </a:rPr>
              <a:t>6. me</a:t>
            </a:r>
          </a:p>
          <a:p>
            <a:r>
              <a:rPr lang="en-GB" sz="2000" dirty="0">
                <a:latin typeface="Century Gothic" panose="020B0502020202020204" pitchFamily="34" charset="0"/>
              </a:rPr>
              <a:t>make the bed</a:t>
            </a:r>
          </a:p>
        </p:txBody>
      </p:sp>
      <p:sp>
        <p:nvSpPr>
          <p:cNvPr id="25" name="Rectangle 24">
            <a:extLst>
              <a:ext uri="{FF2B5EF4-FFF2-40B4-BE49-F238E27FC236}">
                <a16:creationId xmlns:a16="http://schemas.microsoft.com/office/drawing/2014/main" id="{757999CF-7792-1241-9B9D-CF75ECA8F481}"/>
              </a:ext>
            </a:extLst>
          </p:cNvPr>
          <p:cNvSpPr/>
          <p:nvPr/>
        </p:nvSpPr>
        <p:spPr>
          <a:xfrm>
            <a:off x="6065033" y="3524543"/>
            <a:ext cx="2687454" cy="2744027"/>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TextBox 25">
            <a:extLst>
              <a:ext uri="{FF2B5EF4-FFF2-40B4-BE49-F238E27FC236}">
                <a16:creationId xmlns:a16="http://schemas.microsoft.com/office/drawing/2014/main" id="{A00FD2AF-A2BE-A64F-8AA7-BCE48BA6AC4C}"/>
              </a:ext>
            </a:extLst>
          </p:cNvPr>
          <p:cNvSpPr txBox="1"/>
          <p:nvPr/>
        </p:nvSpPr>
        <p:spPr>
          <a:xfrm>
            <a:off x="6143914" y="5586760"/>
            <a:ext cx="2786743" cy="707886"/>
          </a:xfrm>
          <a:prstGeom prst="rect">
            <a:avLst/>
          </a:prstGeom>
          <a:noFill/>
        </p:spPr>
        <p:txBody>
          <a:bodyPr wrap="square" rtlCol="0">
            <a:spAutoFit/>
          </a:bodyPr>
          <a:lstStyle/>
          <a:p>
            <a:r>
              <a:rPr lang="en-GB" sz="2000" b="1" dirty="0">
                <a:latin typeface="Century Gothic" panose="020B0502020202020204" pitchFamily="34" charset="0"/>
              </a:rPr>
              <a:t>7. she</a:t>
            </a:r>
          </a:p>
          <a:p>
            <a:r>
              <a:rPr lang="en-GB" sz="2000" dirty="0">
                <a:latin typeface="Century Gothic" panose="020B0502020202020204" pitchFamily="34" charset="0"/>
              </a:rPr>
              <a:t>works in the garden</a:t>
            </a:r>
          </a:p>
        </p:txBody>
      </p:sp>
      <p:sp>
        <p:nvSpPr>
          <p:cNvPr id="27" name="Rectangle 26">
            <a:extLst>
              <a:ext uri="{FF2B5EF4-FFF2-40B4-BE49-F238E27FC236}">
                <a16:creationId xmlns:a16="http://schemas.microsoft.com/office/drawing/2014/main" id="{FC97B669-C708-2144-B94E-5ECFC4B51159}"/>
              </a:ext>
            </a:extLst>
          </p:cNvPr>
          <p:cNvSpPr/>
          <p:nvPr/>
        </p:nvSpPr>
        <p:spPr>
          <a:xfrm>
            <a:off x="8952658" y="3524544"/>
            <a:ext cx="2984417" cy="2735071"/>
          </a:xfrm>
          <a:prstGeom prst="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TextBox 27">
            <a:extLst>
              <a:ext uri="{FF2B5EF4-FFF2-40B4-BE49-F238E27FC236}">
                <a16:creationId xmlns:a16="http://schemas.microsoft.com/office/drawing/2014/main" id="{4323D216-B916-D24E-8DAA-EA0345669869}"/>
              </a:ext>
            </a:extLst>
          </p:cNvPr>
          <p:cNvSpPr txBox="1"/>
          <p:nvPr/>
        </p:nvSpPr>
        <p:spPr>
          <a:xfrm>
            <a:off x="8930657" y="5620247"/>
            <a:ext cx="2786743" cy="707886"/>
          </a:xfrm>
          <a:prstGeom prst="rect">
            <a:avLst/>
          </a:prstGeom>
          <a:noFill/>
        </p:spPr>
        <p:txBody>
          <a:bodyPr wrap="square" rtlCol="0">
            <a:spAutoFit/>
          </a:bodyPr>
          <a:lstStyle/>
          <a:p>
            <a:r>
              <a:rPr lang="en-GB" sz="2000" b="1" dirty="0">
                <a:latin typeface="Century Gothic" panose="020B0502020202020204" pitchFamily="34" charset="0"/>
              </a:rPr>
              <a:t>8. me</a:t>
            </a:r>
          </a:p>
          <a:p>
            <a:r>
              <a:rPr lang="en-GB" sz="2000" dirty="0">
                <a:latin typeface="Century Gothic" panose="020B0502020202020204" pitchFamily="34" charset="0"/>
              </a:rPr>
              <a:t>work on computer</a:t>
            </a:r>
          </a:p>
        </p:txBody>
      </p:sp>
      <p:pic>
        <p:nvPicPr>
          <p:cNvPr id="29" name="Picture 28">
            <a:extLst>
              <a:ext uri="{FF2B5EF4-FFF2-40B4-BE49-F238E27FC236}">
                <a16:creationId xmlns:a16="http://schemas.microsoft.com/office/drawing/2014/main" id="{CEC9C977-03A3-D14B-9403-1B22C8CC4710}"/>
              </a:ext>
            </a:extLst>
          </p:cNvPr>
          <p:cNvPicPr>
            <a:picLocks noChangeAspect="1"/>
          </p:cNvPicPr>
          <p:nvPr/>
        </p:nvPicPr>
        <p:blipFill>
          <a:blip r:embed="rId5"/>
          <a:stretch>
            <a:fillRect/>
          </a:stretch>
        </p:blipFill>
        <p:spPr>
          <a:xfrm>
            <a:off x="557981" y="1176317"/>
            <a:ext cx="1275615" cy="1207582"/>
          </a:xfrm>
          <a:prstGeom prst="rect">
            <a:avLst/>
          </a:prstGeom>
        </p:spPr>
      </p:pic>
      <p:pic>
        <p:nvPicPr>
          <p:cNvPr id="30" name="Picture 29">
            <a:extLst>
              <a:ext uri="{FF2B5EF4-FFF2-40B4-BE49-F238E27FC236}">
                <a16:creationId xmlns:a16="http://schemas.microsoft.com/office/drawing/2014/main" id="{E2F89B03-DA13-484D-94BC-D994DA461F4F}"/>
              </a:ext>
            </a:extLst>
          </p:cNvPr>
          <p:cNvPicPr>
            <a:picLocks noChangeAspect="1"/>
          </p:cNvPicPr>
          <p:nvPr/>
        </p:nvPicPr>
        <p:blipFill>
          <a:blip r:embed="rId6"/>
          <a:stretch>
            <a:fillRect/>
          </a:stretch>
        </p:blipFill>
        <p:spPr>
          <a:xfrm>
            <a:off x="3654393" y="879302"/>
            <a:ext cx="1905000" cy="1371600"/>
          </a:xfrm>
          <a:prstGeom prst="rect">
            <a:avLst/>
          </a:prstGeom>
        </p:spPr>
      </p:pic>
      <p:pic>
        <p:nvPicPr>
          <p:cNvPr id="31" name="Picture 30">
            <a:extLst>
              <a:ext uri="{FF2B5EF4-FFF2-40B4-BE49-F238E27FC236}">
                <a16:creationId xmlns:a16="http://schemas.microsoft.com/office/drawing/2014/main" id="{B81E98F8-129F-5A4D-963D-37E080013EC6}"/>
              </a:ext>
            </a:extLst>
          </p:cNvPr>
          <p:cNvPicPr>
            <a:picLocks noChangeAspect="1"/>
          </p:cNvPicPr>
          <p:nvPr/>
        </p:nvPicPr>
        <p:blipFill>
          <a:blip r:embed="rId7"/>
          <a:stretch>
            <a:fillRect/>
          </a:stretch>
        </p:blipFill>
        <p:spPr>
          <a:xfrm>
            <a:off x="9554534" y="707066"/>
            <a:ext cx="2340099" cy="1716072"/>
          </a:xfrm>
          <a:prstGeom prst="rect">
            <a:avLst/>
          </a:prstGeom>
        </p:spPr>
      </p:pic>
      <p:pic>
        <p:nvPicPr>
          <p:cNvPr id="32" name="Picture 31">
            <a:extLst>
              <a:ext uri="{FF2B5EF4-FFF2-40B4-BE49-F238E27FC236}">
                <a16:creationId xmlns:a16="http://schemas.microsoft.com/office/drawing/2014/main" id="{5E0409EA-C9EA-754E-A477-2A5498CF8292}"/>
              </a:ext>
            </a:extLst>
          </p:cNvPr>
          <p:cNvPicPr>
            <a:picLocks noChangeAspect="1"/>
          </p:cNvPicPr>
          <p:nvPr/>
        </p:nvPicPr>
        <p:blipFill>
          <a:blip r:embed="rId8"/>
          <a:stretch>
            <a:fillRect/>
          </a:stretch>
        </p:blipFill>
        <p:spPr>
          <a:xfrm>
            <a:off x="10736523" y="1395424"/>
            <a:ext cx="896629" cy="1035641"/>
          </a:xfrm>
          <a:prstGeom prst="rect">
            <a:avLst/>
          </a:prstGeom>
        </p:spPr>
      </p:pic>
      <p:pic>
        <p:nvPicPr>
          <p:cNvPr id="33" name="Picture 32">
            <a:extLst>
              <a:ext uri="{FF2B5EF4-FFF2-40B4-BE49-F238E27FC236}">
                <a16:creationId xmlns:a16="http://schemas.microsoft.com/office/drawing/2014/main" id="{8956E1AD-0DD7-9C4C-86DB-E1F5D799C541}"/>
              </a:ext>
            </a:extLst>
          </p:cNvPr>
          <p:cNvPicPr>
            <a:picLocks noChangeAspect="1"/>
          </p:cNvPicPr>
          <p:nvPr/>
        </p:nvPicPr>
        <p:blipFill>
          <a:blip r:embed="rId9"/>
          <a:stretch>
            <a:fillRect/>
          </a:stretch>
        </p:blipFill>
        <p:spPr>
          <a:xfrm>
            <a:off x="10996816" y="978586"/>
            <a:ext cx="739905" cy="731902"/>
          </a:xfrm>
          <a:prstGeom prst="rect">
            <a:avLst/>
          </a:prstGeom>
        </p:spPr>
      </p:pic>
      <p:pic>
        <p:nvPicPr>
          <p:cNvPr id="34" name="Picture 33">
            <a:extLst>
              <a:ext uri="{FF2B5EF4-FFF2-40B4-BE49-F238E27FC236}">
                <a16:creationId xmlns:a16="http://schemas.microsoft.com/office/drawing/2014/main" id="{C2C32462-F46B-AE4B-AE9A-EFE724A3353D}"/>
              </a:ext>
            </a:extLst>
          </p:cNvPr>
          <p:cNvPicPr>
            <a:picLocks noChangeAspect="1"/>
          </p:cNvPicPr>
          <p:nvPr/>
        </p:nvPicPr>
        <p:blipFill>
          <a:blip r:embed="rId10"/>
          <a:stretch>
            <a:fillRect/>
          </a:stretch>
        </p:blipFill>
        <p:spPr>
          <a:xfrm>
            <a:off x="1070467" y="3652499"/>
            <a:ext cx="1456977" cy="1655656"/>
          </a:xfrm>
          <a:prstGeom prst="rect">
            <a:avLst/>
          </a:prstGeom>
        </p:spPr>
      </p:pic>
      <p:pic>
        <p:nvPicPr>
          <p:cNvPr id="35" name="Picture 34">
            <a:extLst>
              <a:ext uri="{FF2B5EF4-FFF2-40B4-BE49-F238E27FC236}">
                <a16:creationId xmlns:a16="http://schemas.microsoft.com/office/drawing/2014/main" id="{086AE803-3EFF-C943-B018-02CC24302736}"/>
              </a:ext>
            </a:extLst>
          </p:cNvPr>
          <p:cNvPicPr>
            <a:picLocks noChangeAspect="1"/>
          </p:cNvPicPr>
          <p:nvPr/>
        </p:nvPicPr>
        <p:blipFill>
          <a:blip r:embed="rId11"/>
          <a:stretch>
            <a:fillRect/>
          </a:stretch>
        </p:blipFill>
        <p:spPr>
          <a:xfrm>
            <a:off x="3408997" y="3817229"/>
            <a:ext cx="2368207" cy="1326196"/>
          </a:xfrm>
          <a:prstGeom prst="rect">
            <a:avLst/>
          </a:prstGeom>
        </p:spPr>
      </p:pic>
      <p:pic>
        <p:nvPicPr>
          <p:cNvPr id="36" name="Picture 35">
            <a:extLst>
              <a:ext uri="{FF2B5EF4-FFF2-40B4-BE49-F238E27FC236}">
                <a16:creationId xmlns:a16="http://schemas.microsoft.com/office/drawing/2014/main" id="{F9CF5389-940C-BE43-A202-0BD570FD327E}"/>
              </a:ext>
            </a:extLst>
          </p:cNvPr>
          <p:cNvPicPr>
            <a:picLocks noChangeAspect="1"/>
          </p:cNvPicPr>
          <p:nvPr/>
        </p:nvPicPr>
        <p:blipFill>
          <a:blip r:embed="rId12"/>
          <a:stretch>
            <a:fillRect/>
          </a:stretch>
        </p:blipFill>
        <p:spPr>
          <a:xfrm>
            <a:off x="6948613" y="3907568"/>
            <a:ext cx="1362733" cy="1400587"/>
          </a:xfrm>
          <a:prstGeom prst="rect">
            <a:avLst/>
          </a:prstGeom>
        </p:spPr>
      </p:pic>
      <p:pic>
        <p:nvPicPr>
          <p:cNvPr id="37" name="Picture 36">
            <a:extLst>
              <a:ext uri="{FF2B5EF4-FFF2-40B4-BE49-F238E27FC236}">
                <a16:creationId xmlns:a16="http://schemas.microsoft.com/office/drawing/2014/main" id="{2B2C7BC8-290C-124C-89D5-A9A4D605E4A5}"/>
              </a:ext>
            </a:extLst>
          </p:cNvPr>
          <p:cNvPicPr>
            <a:picLocks noChangeAspect="1"/>
          </p:cNvPicPr>
          <p:nvPr/>
        </p:nvPicPr>
        <p:blipFill>
          <a:blip r:embed="rId13"/>
          <a:stretch>
            <a:fillRect/>
          </a:stretch>
        </p:blipFill>
        <p:spPr>
          <a:xfrm>
            <a:off x="6138678" y="4209067"/>
            <a:ext cx="511504" cy="890619"/>
          </a:xfrm>
          <a:prstGeom prst="rect">
            <a:avLst/>
          </a:prstGeom>
        </p:spPr>
      </p:pic>
      <p:pic>
        <p:nvPicPr>
          <p:cNvPr id="38" name="Picture 37">
            <a:extLst>
              <a:ext uri="{FF2B5EF4-FFF2-40B4-BE49-F238E27FC236}">
                <a16:creationId xmlns:a16="http://schemas.microsoft.com/office/drawing/2014/main" id="{2BFFD1A5-7B3A-244D-AF62-AB3F0381C3B4}"/>
              </a:ext>
            </a:extLst>
          </p:cNvPr>
          <p:cNvPicPr>
            <a:picLocks noChangeAspect="1"/>
          </p:cNvPicPr>
          <p:nvPr/>
        </p:nvPicPr>
        <p:blipFill>
          <a:blip r:embed="rId13"/>
          <a:stretch>
            <a:fillRect/>
          </a:stretch>
        </p:blipFill>
        <p:spPr>
          <a:xfrm>
            <a:off x="6499418" y="4178312"/>
            <a:ext cx="511504" cy="890619"/>
          </a:xfrm>
          <a:prstGeom prst="rect">
            <a:avLst/>
          </a:prstGeom>
        </p:spPr>
      </p:pic>
      <p:pic>
        <p:nvPicPr>
          <p:cNvPr id="39" name="Picture 38">
            <a:extLst>
              <a:ext uri="{FF2B5EF4-FFF2-40B4-BE49-F238E27FC236}">
                <a16:creationId xmlns:a16="http://schemas.microsoft.com/office/drawing/2014/main" id="{F93381E8-3792-B44F-A8EA-3AE814A50DEE}"/>
              </a:ext>
            </a:extLst>
          </p:cNvPr>
          <p:cNvPicPr>
            <a:picLocks noChangeAspect="1"/>
          </p:cNvPicPr>
          <p:nvPr/>
        </p:nvPicPr>
        <p:blipFill>
          <a:blip r:embed="rId14"/>
          <a:stretch>
            <a:fillRect/>
          </a:stretch>
        </p:blipFill>
        <p:spPr>
          <a:xfrm>
            <a:off x="9379853" y="3727301"/>
            <a:ext cx="2253299" cy="1667441"/>
          </a:xfrm>
          <a:prstGeom prst="rect">
            <a:avLst/>
          </a:prstGeom>
        </p:spPr>
      </p:pic>
      <p:sp>
        <p:nvSpPr>
          <p:cNvPr id="40" name="Rounded Rectangle 39"/>
          <p:cNvSpPr/>
          <p:nvPr/>
        </p:nvSpPr>
        <p:spPr>
          <a:xfrm>
            <a:off x="9554534" y="167185"/>
            <a:ext cx="2443582" cy="35179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sprechen</a:t>
            </a:r>
            <a:r>
              <a:rPr lang="en-GB" sz="2000" b="1" dirty="0">
                <a:latin typeface="Century Gothic" panose="020B0502020202020204" pitchFamily="34" charset="0"/>
              </a:rPr>
              <a:t> / </a:t>
            </a:r>
            <a:r>
              <a:rPr lang="en-GB" sz="2000" b="1" dirty="0" err="1">
                <a:latin typeface="Century Gothic" panose="020B0502020202020204" pitchFamily="34" charset="0"/>
              </a:rPr>
              <a:t>hören</a:t>
            </a:r>
            <a:endParaRPr lang="en-GB" sz="2000" b="1" dirty="0">
              <a:latin typeface="Century Gothic" panose="020B0502020202020204" pitchFamily="34" charset="0"/>
            </a:endParaRPr>
          </a:p>
        </p:txBody>
      </p:sp>
      <p:sp>
        <p:nvSpPr>
          <p:cNvPr id="42" name="Title 3">
            <a:extLst>
              <a:ext uri="{FF2B5EF4-FFF2-40B4-BE49-F238E27FC236}">
                <a16:creationId xmlns:a16="http://schemas.microsoft.com/office/drawing/2014/main" id="{1CFC7E79-A210-4990-81B4-CB9CB2C11DEF}"/>
              </a:ext>
            </a:extLst>
          </p:cNvPr>
          <p:cNvSpPr txBox="1">
            <a:spLocks/>
          </p:cNvSpPr>
          <p:nvPr/>
        </p:nvSpPr>
        <p:spPr>
          <a:xfrm>
            <a:off x="3786870" y="-28156"/>
            <a:ext cx="559298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2400" dirty="0">
                <a:solidFill>
                  <a:schemeClr val="tx1"/>
                </a:solidFill>
              </a:rPr>
              <a:t>Partner A: Turn away from the board.</a:t>
            </a:r>
          </a:p>
        </p:txBody>
      </p:sp>
    </p:spTree>
    <p:extLst>
      <p:ext uri="{BB962C8B-B14F-4D97-AF65-F5344CB8AC3E}">
        <p14:creationId xmlns:p14="http://schemas.microsoft.com/office/powerpoint/2010/main" val="77371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5" grpId="0"/>
      <p:bldP spid="17" grpId="0"/>
      <p:bldP spid="18" grpId="0" animBg="1"/>
      <p:bldP spid="19" grpId="0" animBg="1"/>
      <p:bldP spid="20" grpId="0" animBg="1"/>
      <p:bldP spid="21" grpId="0" animBg="1"/>
      <p:bldP spid="22" grpId="0" animBg="1"/>
      <p:bldP spid="23" grpId="0" animBg="1"/>
      <p:bldP spid="24" grpId="0"/>
      <p:bldP spid="25" grpId="0" animBg="1"/>
      <p:bldP spid="26" grpId="0"/>
      <p:bldP spid="27" grpId="0" animBg="1"/>
      <p:bldP spid="28" grpId="0"/>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93576" cy="647577"/>
          </a:xfrm>
        </p:spPr>
        <p:txBody>
          <a:bodyPr>
            <a:normAutofit/>
          </a:bodyPr>
          <a:lstStyle/>
          <a:p>
            <a:r>
              <a:rPr lang="en-GB" sz="2800" b="1" dirty="0" err="1">
                <a:solidFill>
                  <a:schemeClr val="tx1"/>
                </a:solidFill>
              </a:rPr>
              <a:t>Antworten</a:t>
            </a:r>
            <a:endParaRPr lang="en-GB" sz="2800" b="1" dirty="0">
              <a:solidFill>
                <a:schemeClr val="tx1"/>
              </a:solidFill>
            </a:endParaRPr>
          </a:p>
        </p:txBody>
      </p:sp>
      <p:sp>
        <p:nvSpPr>
          <p:cNvPr id="8" name="Rounded Rectangle 7"/>
          <p:cNvSpPr/>
          <p:nvPr/>
        </p:nvSpPr>
        <p:spPr>
          <a:xfrm>
            <a:off x="9604540" y="167185"/>
            <a:ext cx="2393576" cy="35179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sprechen</a:t>
            </a:r>
            <a:r>
              <a:rPr lang="en-GB" sz="2000" b="1" dirty="0">
                <a:latin typeface="Century Gothic" panose="020B0502020202020204" pitchFamily="34" charset="0"/>
              </a:rPr>
              <a:t> / </a:t>
            </a:r>
            <a:r>
              <a:rPr lang="en-GB" sz="2000" b="1" dirty="0" err="1">
                <a:latin typeface="Century Gothic" panose="020B0502020202020204" pitchFamily="34" charset="0"/>
              </a:rPr>
              <a:t>hören</a:t>
            </a:r>
            <a:endParaRPr lang="en-GB" sz="2000" b="1" dirty="0">
              <a:latin typeface="Century Gothic" panose="020B0502020202020204" pitchFamily="34" charset="0"/>
            </a:endParaRPr>
          </a:p>
        </p:txBody>
      </p:sp>
      <p:graphicFrame>
        <p:nvGraphicFramePr>
          <p:cNvPr id="13" name="Table 12">
            <a:extLst>
              <a:ext uri="{FF2B5EF4-FFF2-40B4-BE49-F238E27FC236}">
                <a16:creationId xmlns:a16="http://schemas.microsoft.com/office/drawing/2014/main" id="{5C8B3592-5E36-A843-9DCD-81962355148A}"/>
              </a:ext>
            </a:extLst>
          </p:cNvPr>
          <p:cNvGraphicFramePr>
            <a:graphicFrameLocks noGrp="1"/>
          </p:cNvGraphicFramePr>
          <p:nvPr>
            <p:extLst>
              <p:ext uri="{D42A27DB-BD31-4B8C-83A1-F6EECF244321}">
                <p14:modId xmlns:p14="http://schemas.microsoft.com/office/powerpoint/2010/main" val="958220091"/>
              </p:ext>
            </p:extLst>
          </p:nvPr>
        </p:nvGraphicFramePr>
        <p:xfrm>
          <a:off x="314924" y="1487740"/>
          <a:ext cx="11683192" cy="4630672"/>
        </p:xfrm>
        <a:graphic>
          <a:graphicData uri="http://schemas.openxmlformats.org/drawingml/2006/table">
            <a:tbl>
              <a:tblPr firstRow="1" bandRow="1">
                <a:tableStyleId>{C4B1156A-380E-4F78-BDF5-A606A8083BF9}</a:tableStyleId>
              </a:tblPr>
              <a:tblGrid>
                <a:gridCol w="803701">
                  <a:extLst>
                    <a:ext uri="{9D8B030D-6E8A-4147-A177-3AD203B41FA5}">
                      <a16:colId xmlns:a16="http://schemas.microsoft.com/office/drawing/2014/main" val="3390943499"/>
                    </a:ext>
                  </a:extLst>
                </a:gridCol>
                <a:gridCol w="5255368">
                  <a:extLst>
                    <a:ext uri="{9D8B030D-6E8A-4147-A177-3AD203B41FA5}">
                      <a16:colId xmlns:a16="http://schemas.microsoft.com/office/drawing/2014/main" val="1118910762"/>
                    </a:ext>
                  </a:extLst>
                </a:gridCol>
                <a:gridCol w="5624123">
                  <a:extLst>
                    <a:ext uri="{9D8B030D-6E8A-4147-A177-3AD203B41FA5}">
                      <a16:colId xmlns:a16="http://schemas.microsoft.com/office/drawing/2014/main" val="698845339"/>
                    </a:ext>
                  </a:extLst>
                </a:gridCol>
              </a:tblGrid>
              <a:tr h="578834">
                <a:tc>
                  <a:txBody>
                    <a:bodyPr/>
                    <a:lstStyle/>
                    <a:p>
                      <a:pPr algn="ctr"/>
                      <a:r>
                        <a:rPr lang="en-US" sz="2400" b="1" dirty="0">
                          <a:solidFill>
                            <a:schemeClr val="tx1"/>
                          </a:solidFill>
                          <a:latin typeface="Century Gothic" panose="020B0502020202020204" pitchFamily="34" charset="0"/>
                        </a:rPr>
                        <a:t>1</a:t>
                      </a:r>
                    </a:p>
                  </a:txBody>
                  <a:tcPr anchor="ctr"/>
                </a:tc>
                <a:tc>
                  <a:txBody>
                    <a:bodyPr/>
                    <a:lstStyle/>
                    <a:p>
                      <a:r>
                        <a:rPr lang="en-US" sz="2400" b="0" dirty="0"/>
                        <a:t>Ich </a:t>
                      </a:r>
                      <a:r>
                        <a:rPr lang="en-US" sz="2400" b="0" dirty="0" err="1"/>
                        <a:t>putze</a:t>
                      </a:r>
                      <a:r>
                        <a:rPr lang="en-US" sz="2400" b="0" dirty="0"/>
                        <a:t> das Auto.</a:t>
                      </a:r>
                    </a:p>
                  </a:txBody>
                  <a:tcPr anchor="ctr"/>
                </a:tc>
                <a:tc>
                  <a:txBody>
                    <a:bodyPr/>
                    <a:lstStyle/>
                    <a:p>
                      <a:r>
                        <a:rPr lang="en-US" sz="2400" b="0" dirty="0"/>
                        <a:t>I clean the car.</a:t>
                      </a:r>
                    </a:p>
                  </a:txBody>
                  <a:tcPr anchor="ctr"/>
                </a:tc>
                <a:extLst>
                  <a:ext uri="{0D108BD9-81ED-4DB2-BD59-A6C34878D82A}">
                    <a16:rowId xmlns:a16="http://schemas.microsoft.com/office/drawing/2014/main" val="3102917177"/>
                  </a:ext>
                </a:extLst>
              </a:tr>
              <a:tr h="578834">
                <a:tc>
                  <a:txBody>
                    <a:bodyPr/>
                    <a:lstStyle/>
                    <a:p>
                      <a:pPr algn="ctr"/>
                      <a:r>
                        <a:rPr lang="en-US" sz="2400" b="1" dirty="0">
                          <a:solidFill>
                            <a:schemeClr val="tx1"/>
                          </a:solidFill>
                          <a:latin typeface="Century Gothic" panose="020B0502020202020204" pitchFamily="34" charset="0"/>
                        </a:rPr>
                        <a:t>2</a:t>
                      </a:r>
                    </a:p>
                  </a:txBody>
                  <a:tcPr anchor="ctr"/>
                </a:tc>
                <a:tc>
                  <a:txBody>
                    <a:bodyPr/>
                    <a:lstStyle/>
                    <a:p>
                      <a:r>
                        <a:rPr lang="en-US" sz="2400" b="0" dirty="0"/>
                        <a:t>Sie </a:t>
                      </a:r>
                      <a:r>
                        <a:rPr lang="en-US" sz="2400" b="0" dirty="0" err="1"/>
                        <a:t>kocht</a:t>
                      </a:r>
                      <a:r>
                        <a:rPr lang="en-US" sz="2400" b="0" dirty="0"/>
                        <a:t>.</a:t>
                      </a:r>
                    </a:p>
                  </a:txBody>
                  <a:tcPr anchor="ctr"/>
                </a:tc>
                <a:tc>
                  <a:txBody>
                    <a:bodyPr/>
                    <a:lstStyle/>
                    <a:p>
                      <a:r>
                        <a:rPr lang="en-US" sz="2400" b="0" dirty="0"/>
                        <a:t>She cooks.</a:t>
                      </a:r>
                    </a:p>
                  </a:txBody>
                  <a:tcPr anchor="ctr"/>
                </a:tc>
                <a:extLst>
                  <a:ext uri="{0D108BD9-81ED-4DB2-BD59-A6C34878D82A}">
                    <a16:rowId xmlns:a16="http://schemas.microsoft.com/office/drawing/2014/main" val="3410269853"/>
                  </a:ext>
                </a:extLst>
              </a:tr>
              <a:tr h="578834">
                <a:tc>
                  <a:txBody>
                    <a:bodyPr/>
                    <a:lstStyle/>
                    <a:p>
                      <a:pPr algn="ctr"/>
                      <a:r>
                        <a:rPr lang="en-US" sz="2400" b="1" dirty="0">
                          <a:solidFill>
                            <a:schemeClr val="tx1"/>
                          </a:solidFill>
                          <a:latin typeface="Century Gothic" panose="020B0502020202020204" pitchFamily="34" charset="0"/>
                        </a:rPr>
                        <a:t>3</a:t>
                      </a:r>
                    </a:p>
                  </a:txBody>
                  <a:tcPr anchor="ctr"/>
                </a:tc>
                <a:tc>
                  <a:txBody>
                    <a:bodyPr/>
                    <a:lstStyle/>
                    <a:p>
                      <a:r>
                        <a:rPr lang="en-US" sz="2400" b="0" dirty="0"/>
                        <a:t>Sie </a:t>
                      </a:r>
                      <a:r>
                        <a:rPr lang="en-US" sz="2400" b="0" dirty="0" err="1"/>
                        <a:t>putzt</a:t>
                      </a:r>
                      <a:r>
                        <a:rPr lang="en-US" sz="2400" b="0" dirty="0"/>
                        <a:t> den Boden.</a:t>
                      </a:r>
                    </a:p>
                  </a:txBody>
                  <a:tcPr anchor="ctr"/>
                </a:tc>
                <a:tc>
                  <a:txBody>
                    <a:bodyPr/>
                    <a:lstStyle/>
                    <a:p>
                      <a:r>
                        <a:rPr lang="en-US" sz="2400" b="0" dirty="0"/>
                        <a:t>She cleans the floor.</a:t>
                      </a:r>
                    </a:p>
                  </a:txBody>
                  <a:tcPr anchor="ctr"/>
                </a:tc>
                <a:extLst>
                  <a:ext uri="{0D108BD9-81ED-4DB2-BD59-A6C34878D82A}">
                    <a16:rowId xmlns:a16="http://schemas.microsoft.com/office/drawing/2014/main" val="2016456018"/>
                  </a:ext>
                </a:extLst>
              </a:tr>
              <a:tr h="578834">
                <a:tc>
                  <a:txBody>
                    <a:bodyPr/>
                    <a:lstStyle/>
                    <a:p>
                      <a:pPr algn="ctr"/>
                      <a:r>
                        <a:rPr lang="en-US" sz="2400" b="1" dirty="0">
                          <a:solidFill>
                            <a:schemeClr val="tx1"/>
                          </a:solidFill>
                          <a:latin typeface="Century Gothic" panose="020B0502020202020204" pitchFamily="34" charset="0"/>
                        </a:rPr>
                        <a:t>4</a:t>
                      </a:r>
                    </a:p>
                  </a:txBody>
                  <a:tcPr anchor="ctr"/>
                </a:tc>
                <a:tc>
                  <a:txBody>
                    <a:bodyPr/>
                    <a:lstStyle/>
                    <a:p>
                      <a:r>
                        <a:rPr lang="en-US" sz="2400" b="0" dirty="0"/>
                        <a:t>Ich </a:t>
                      </a:r>
                      <a:r>
                        <a:rPr lang="en-US" sz="2400" b="0" dirty="0" err="1"/>
                        <a:t>sitze</a:t>
                      </a:r>
                      <a:r>
                        <a:rPr lang="en-US" sz="2400" b="0" dirty="0"/>
                        <a:t> </a:t>
                      </a:r>
                      <a:r>
                        <a:rPr lang="en-US" sz="2400" b="0" dirty="0" err="1"/>
                        <a:t>im</a:t>
                      </a:r>
                      <a:r>
                        <a:rPr lang="en-US" sz="2400" b="0" dirty="0"/>
                        <a:t> Garten.</a:t>
                      </a:r>
                    </a:p>
                  </a:txBody>
                  <a:tcPr anchor="ctr"/>
                </a:tc>
                <a:tc>
                  <a:txBody>
                    <a:bodyPr/>
                    <a:lstStyle/>
                    <a:p>
                      <a:r>
                        <a:rPr lang="en-US" sz="2400" b="0" dirty="0"/>
                        <a:t>I sit in the garden.</a:t>
                      </a:r>
                    </a:p>
                  </a:txBody>
                  <a:tcPr anchor="ctr"/>
                </a:tc>
                <a:extLst>
                  <a:ext uri="{0D108BD9-81ED-4DB2-BD59-A6C34878D82A}">
                    <a16:rowId xmlns:a16="http://schemas.microsoft.com/office/drawing/2014/main" val="2260771681"/>
                  </a:ext>
                </a:extLst>
              </a:tr>
              <a:tr h="578834">
                <a:tc>
                  <a:txBody>
                    <a:bodyPr/>
                    <a:lstStyle/>
                    <a:p>
                      <a:pPr algn="ctr"/>
                      <a:r>
                        <a:rPr lang="en-US" sz="2400" b="1" dirty="0">
                          <a:solidFill>
                            <a:schemeClr val="tx1"/>
                          </a:solidFill>
                          <a:latin typeface="Century Gothic" panose="020B0502020202020204" pitchFamily="34" charset="0"/>
                        </a:rPr>
                        <a:t>5</a:t>
                      </a:r>
                    </a:p>
                  </a:txBody>
                  <a:tcPr anchor="ctr"/>
                </a:tc>
                <a:tc>
                  <a:txBody>
                    <a:bodyPr/>
                    <a:lstStyle/>
                    <a:p>
                      <a:r>
                        <a:rPr lang="en-US" sz="2400" b="0" dirty="0"/>
                        <a:t>Ich </a:t>
                      </a:r>
                      <a:r>
                        <a:rPr lang="en-US" sz="2400" b="0" dirty="0" err="1"/>
                        <a:t>schreibe</a:t>
                      </a:r>
                      <a:r>
                        <a:rPr lang="en-US" sz="2400" b="0" dirty="0"/>
                        <a:t> eine </a:t>
                      </a:r>
                      <a:r>
                        <a:rPr lang="en-US" sz="2400" b="0" dirty="0" err="1"/>
                        <a:t>Liste</a:t>
                      </a:r>
                      <a:r>
                        <a:rPr lang="en-US" sz="2400" b="0" dirty="0"/>
                        <a:t>.</a:t>
                      </a:r>
                    </a:p>
                  </a:txBody>
                  <a:tcPr anchor="ctr"/>
                </a:tc>
                <a:tc>
                  <a:txBody>
                    <a:bodyPr/>
                    <a:lstStyle/>
                    <a:p>
                      <a:r>
                        <a:rPr lang="en-US" sz="2400" b="0" dirty="0"/>
                        <a:t>I write a list.</a:t>
                      </a:r>
                    </a:p>
                  </a:txBody>
                  <a:tcPr anchor="ctr"/>
                </a:tc>
                <a:extLst>
                  <a:ext uri="{0D108BD9-81ED-4DB2-BD59-A6C34878D82A}">
                    <a16:rowId xmlns:a16="http://schemas.microsoft.com/office/drawing/2014/main" val="2594192306"/>
                  </a:ext>
                </a:extLst>
              </a:tr>
              <a:tr h="578834">
                <a:tc>
                  <a:txBody>
                    <a:bodyPr/>
                    <a:lstStyle/>
                    <a:p>
                      <a:pPr algn="ctr"/>
                      <a:r>
                        <a:rPr lang="en-US" sz="2400" b="1" dirty="0">
                          <a:solidFill>
                            <a:schemeClr val="tx1"/>
                          </a:solidFill>
                          <a:latin typeface="Century Gothic" panose="020B0502020202020204" pitchFamily="34" charset="0"/>
                        </a:rPr>
                        <a:t>6</a:t>
                      </a:r>
                    </a:p>
                  </a:txBody>
                  <a:tcPr anchor="ctr"/>
                </a:tc>
                <a:tc>
                  <a:txBody>
                    <a:bodyPr/>
                    <a:lstStyle/>
                    <a:p>
                      <a:r>
                        <a:rPr lang="en-US" sz="2400" b="0" dirty="0"/>
                        <a:t>Ich </a:t>
                      </a:r>
                      <a:r>
                        <a:rPr lang="en-US" sz="2400" b="0" dirty="0" err="1"/>
                        <a:t>mache</a:t>
                      </a:r>
                      <a:r>
                        <a:rPr lang="en-US" sz="2400" b="0" dirty="0"/>
                        <a:t> das Bett.</a:t>
                      </a:r>
                    </a:p>
                  </a:txBody>
                  <a:tcPr anchor="ctr"/>
                </a:tc>
                <a:tc>
                  <a:txBody>
                    <a:bodyPr/>
                    <a:lstStyle/>
                    <a:p>
                      <a:r>
                        <a:rPr lang="en-US" sz="2400" b="0" dirty="0"/>
                        <a:t>I make the bed.</a:t>
                      </a:r>
                    </a:p>
                  </a:txBody>
                  <a:tcPr anchor="ctr"/>
                </a:tc>
                <a:extLst>
                  <a:ext uri="{0D108BD9-81ED-4DB2-BD59-A6C34878D82A}">
                    <a16:rowId xmlns:a16="http://schemas.microsoft.com/office/drawing/2014/main" val="1413601757"/>
                  </a:ext>
                </a:extLst>
              </a:tr>
              <a:tr h="578834">
                <a:tc>
                  <a:txBody>
                    <a:bodyPr/>
                    <a:lstStyle/>
                    <a:p>
                      <a:pPr algn="ctr"/>
                      <a:r>
                        <a:rPr lang="en-US" sz="2400" b="1" dirty="0">
                          <a:solidFill>
                            <a:schemeClr val="tx1"/>
                          </a:solidFill>
                          <a:latin typeface="Century Gothic" panose="020B0502020202020204" pitchFamily="34" charset="0"/>
                        </a:rPr>
                        <a:t>7</a:t>
                      </a:r>
                    </a:p>
                  </a:txBody>
                  <a:tcPr anchor="ctr"/>
                </a:tc>
                <a:tc>
                  <a:txBody>
                    <a:bodyPr/>
                    <a:lstStyle/>
                    <a:p>
                      <a:r>
                        <a:rPr lang="en-US" sz="2400" b="0" dirty="0"/>
                        <a:t>Sie </a:t>
                      </a:r>
                      <a:r>
                        <a:rPr lang="en-US" sz="2400" b="0" dirty="0" err="1"/>
                        <a:t>arbeitet</a:t>
                      </a:r>
                      <a:r>
                        <a:rPr lang="en-US" sz="2400" b="0" dirty="0"/>
                        <a:t> </a:t>
                      </a:r>
                      <a:r>
                        <a:rPr lang="en-US" sz="2400" b="0" dirty="0" err="1"/>
                        <a:t>im</a:t>
                      </a:r>
                      <a:r>
                        <a:rPr lang="en-US" sz="2400" b="0" dirty="0"/>
                        <a:t> Garten.</a:t>
                      </a:r>
                    </a:p>
                  </a:txBody>
                  <a:tcPr anchor="ctr"/>
                </a:tc>
                <a:tc>
                  <a:txBody>
                    <a:bodyPr/>
                    <a:lstStyle/>
                    <a:p>
                      <a:r>
                        <a:rPr lang="en-US" sz="2400" b="0" dirty="0"/>
                        <a:t>She works in the garden.</a:t>
                      </a:r>
                    </a:p>
                  </a:txBody>
                  <a:tcPr anchor="ctr"/>
                </a:tc>
                <a:extLst>
                  <a:ext uri="{0D108BD9-81ED-4DB2-BD59-A6C34878D82A}">
                    <a16:rowId xmlns:a16="http://schemas.microsoft.com/office/drawing/2014/main" val="4123483007"/>
                  </a:ext>
                </a:extLst>
              </a:tr>
              <a:tr h="578834">
                <a:tc>
                  <a:txBody>
                    <a:bodyPr/>
                    <a:lstStyle/>
                    <a:p>
                      <a:pPr algn="ctr"/>
                      <a:r>
                        <a:rPr lang="en-US" sz="2400" b="1" dirty="0">
                          <a:solidFill>
                            <a:schemeClr val="tx1"/>
                          </a:solidFill>
                          <a:latin typeface="Century Gothic" panose="020B0502020202020204" pitchFamily="34" charset="0"/>
                        </a:rPr>
                        <a:t>8</a:t>
                      </a:r>
                    </a:p>
                  </a:txBody>
                  <a:tcPr anchor="ctr"/>
                </a:tc>
                <a:tc>
                  <a:txBody>
                    <a:bodyPr/>
                    <a:lstStyle/>
                    <a:p>
                      <a:r>
                        <a:rPr lang="en-US" sz="2400" b="0" dirty="0"/>
                        <a:t>Ich </a:t>
                      </a:r>
                      <a:r>
                        <a:rPr lang="en-US" sz="2400" b="0" dirty="0" err="1"/>
                        <a:t>arbeite</a:t>
                      </a:r>
                      <a:r>
                        <a:rPr lang="en-US" sz="2400" b="0" dirty="0"/>
                        <a:t> am Computer.</a:t>
                      </a:r>
                    </a:p>
                  </a:txBody>
                  <a:tcPr anchor="ctr"/>
                </a:tc>
                <a:tc>
                  <a:txBody>
                    <a:bodyPr/>
                    <a:lstStyle/>
                    <a:p>
                      <a:r>
                        <a:rPr lang="en-US" sz="2400" b="0" dirty="0"/>
                        <a:t>I work on the computer.</a:t>
                      </a:r>
                    </a:p>
                  </a:txBody>
                  <a:tcPr anchor="ctr"/>
                </a:tc>
                <a:extLst>
                  <a:ext uri="{0D108BD9-81ED-4DB2-BD59-A6C34878D82A}">
                    <a16:rowId xmlns:a16="http://schemas.microsoft.com/office/drawing/2014/main" val="2790271677"/>
                  </a:ext>
                </a:extLst>
              </a:tr>
            </a:tbl>
          </a:graphicData>
        </a:graphic>
      </p:graphicFrame>
      <p:pic>
        <p:nvPicPr>
          <p:cNvPr id="5" name="Picture 4" descr="A person with a letter on it&#10;&#10;Description automatically generated">
            <a:extLst>
              <a:ext uri="{FF2B5EF4-FFF2-40B4-BE49-F238E27FC236}">
                <a16:creationId xmlns:a16="http://schemas.microsoft.com/office/drawing/2014/main" id="{E22E5C02-4B19-4327-897F-FCDC07B62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9391" y="676454"/>
            <a:ext cx="890017" cy="996393"/>
          </a:xfrm>
          <a:prstGeom prst="rect">
            <a:avLst/>
          </a:prstGeom>
        </p:spPr>
      </p:pic>
      <p:pic>
        <p:nvPicPr>
          <p:cNvPr id="7" name="Picture 6" descr="A person with a letter b&#10;&#10;Description automatically generated">
            <a:extLst>
              <a:ext uri="{FF2B5EF4-FFF2-40B4-BE49-F238E27FC236}">
                <a16:creationId xmlns:a16="http://schemas.microsoft.com/office/drawing/2014/main" id="{CEA9B9CE-2B2A-45A4-857A-A9D57BF2A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297" y="676028"/>
            <a:ext cx="890017" cy="996819"/>
          </a:xfrm>
          <a:prstGeom prst="rect">
            <a:avLst/>
          </a:prstGeom>
        </p:spPr>
      </p:pic>
    </p:spTree>
    <p:extLst>
      <p:ext uri="{BB962C8B-B14F-4D97-AF65-F5344CB8AC3E}">
        <p14:creationId xmlns:p14="http://schemas.microsoft.com/office/powerpoint/2010/main" val="4146130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b="1"/>
              <a:t>Wolfgang oder ich (Mia) </a:t>
            </a:r>
            <a:br>
              <a:rPr lang="en-GB" sz="2400" b="1"/>
            </a:br>
            <a:endParaRPr lang="en-GB" sz="2400"/>
          </a:p>
        </p:txBody>
      </p:sp>
      <p:sp>
        <p:nvSpPr>
          <p:cNvPr id="5" name="TextBox 4"/>
          <p:cNvSpPr txBox="1"/>
          <p:nvPr/>
        </p:nvSpPr>
        <p:spPr>
          <a:xfrm>
            <a:off x="612290" y="3457347"/>
            <a:ext cx="9273092" cy="1200329"/>
          </a:xfrm>
          <a:prstGeom prst="rect">
            <a:avLst/>
          </a:prstGeom>
          <a:noFill/>
        </p:spPr>
        <p:txBody>
          <a:bodyPr wrap="square" rtlCol="0">
            <a:spAutoFit/>
          </a:bodyPr>
          <a:lstStyle/>
          <a:p>
            <a:pPr marL="457200" indent="-457200">
              <a:buAutoNum type="arabicParenR"/>
            </a:pPr>
            <a:endParaRPr lang="en-GB" sz="2400" dirty="0">
              <a:latin typeface="Century Gothic" panose="020B0502020202020204" pitchFamily="34" charset="0"/>
            </a:endParaRPr>
          </a:p>
          <a:p>
            <a:pPr marL="457200" indent="-457200">
              <a:buAutoNum type="arabicParenR"/>
            </a:pPr>
            <a:endParaRPr lang="en-GB" sz="2400" dirty="0">
              <a:latin typeface="Century Gothic" panose="020B0502020202020204" pitchFamily="34" charset="0"/>
            </a:endParaRPr>
          </a:p>
          <a:p>
            <a:pPr marL="457200" indent="-457200">
              <a:buAutoNum type="arabicParenR"/>
            </a:pPr>
            <a:endParaRPr lang="en-GB" sz="2400" dirty="0">
              <a:latin typeface="Century Gothic" panose="020B0502020202020204" pitchFamily="34" charset="0"/>
            </a:endParaRPr>
          </a:p>
        </p:txBody>
      </p:sp>
      <p:sp>
        <p:nvSpPr>
          <p:cNvPr id="6" name="TextBox 5"/>
          <p:cNvSpPr txBox="1"/>
          <p:nvPr/>
        </p:nvSpPr>
        <p:spPr>
          <a:xfrm>
            <a:off x="105103" y="1886289"/>
            <a:ext cx="10108719" cy="584775"/>
          </a:xfrm>
          <a:prstGeom prst="rect">
            <a:avLst/>
          </a:prstGeom>
          <a:noFill/>
        </p:spPr>
        <p:txBody>
          <a:bodyPr wrap="square" rtlCol="0">
            <a:spAutoFit/>
          </a:bodyPr>
          <a:lstStyle/>
          <a:p>
            <a:r>
              <a:rPr lang="en-GB" sz="3200" dirty="0">
                <a:latin typeface="Century Gothic" panose="020B0502020202020204" pitchFamily="34" charset="0"/>
              </a:rPr>
              <a:t>1) ______   ________  das Bett.</a:t>
            </a:r>
          </a:p>
        </p:txBody>
      </p:sp>
      <p:sp>
        <p:nvSpPr>
          <p:cNvPr id="7" name="TextBox 6"/>
          <p:cNvSpPr txBox="1"/>
          <p:nvPr/>
        </p:nvSpPr>
        <p:spPr>
          <a:xfrm>
            <a:off x="105103" y="2909119"/>
            <a:ext cx="8186570" cy="584775"/>
          </a:xfrm>
          <a:prstGeom prst="rect">
            <a:avLst/>
          </a:prstGeom>
          <a:noFill/>
        </p:spPr>
        <p:txBody>
          <a:bodyPr wrap="square" rtlCol="0">
            <a:spAutoFit/>
          </a:bodyPr>
          <a:lstStyle/>
          <a:p>
            <a:r>
              <a:rPr lang="en-GB" sz="3200" dirty="0">
                <a:latin typeface="Century Gothic" panose="020B0502020202020204" pitchFamily="34" charset="0"/>
              </a:rPr>
              <a:t>2) ______   ________  </a:t>
            </a:r>
            <a:r>
              <a:rPr lang="en-GB" sz="3200" dirty="0" err="1">
                <a:latin typeface="Century Gothic" panose="020B0502020202020204" pitchFamily="34" charset="0"/>
              </a:rPr>
              <a:t>Nudeln</a:t>
            </a:r>
            <a:r>
              <a:rPr lang="en-GB" sz="3200" dirty="0">
                <a:latin typeface="Century Gothic" panose="020B0502020202020204" pitchFamily="34" charset="0"/>
              </a:rPr>
              <a:t>.</a:t>
            </a:r>
          </a:p>
        </p:txBody>
      </p:sp>
      <p:sp>
        <p:nvSpPr>
          <p:cNvPr id="8" name="TextBox 7"/>
          <p:cNvSpPr txBox="1"/>
          <p:nvPr/>
        </p:nvSpPr>
        <p:spPr>
          <a:xfrm>
            <a:off x="105103" y="3743151"/>
            <a:ext cx="8186570" cy="584775"/>
          </a:xfrm>
          <a:prstGeom prst="rect">
            <a:avLst/>
          </a:prstGeom>
          <a:noFill/>
        </p:spPr>
        <p:txBody>
          <a:bodyPr wrap="square" rtlCol="0">
            <a:spAutoFit/>
          </a:bodyPr>
          <a:lstStyle/>
          <a:p>
            <a:r>
              <a:rPr lang="en-GB" sz="3200" dirty="0">
                <a:latin typeface="Century Gothic" panose="020B0502020202020204" pitchFamily="34" charset="0"/>
              </a:rPr>
              <a:t>3) ______   ________  </a:t>
            </a:r>
            <a:r>
              <a:rPr lang="en-GB" sz="3200" dirty="0" err="1">
                <a:latin typeface="Century Gothic" panose="020B0502020202020204" pitchFamily="34" charset="0"/>
              </a:rPr>
              <a:t>im</a:t>
            </a:r>
            <a:r>
              <a:rPr lang="en-GB" sz="3200" dirty="0">
                <a:latin typeface="Century Gothic" panose="020B0502020202020204" pitchFamily="34" charset="0"/>
              </a:rPr>
              <a:t> Garten  </a:t>
            </a:r>
          </a:p>
        </p:txBody>
      </p:sp>
      <p:sp>
        <p:nvSpPr>
          <p:cNvPr id="9" name="TextBox 8"/>
          <p:cNvSpPr txBox="1"/>
          <p:nvPr/>
        </p:nvSpPr>
        <p:spPr>
          <a:xfrm>
            <a:off x="105103" y="4672349"/>
            <a:ext cx="8186570" cy="584775"/>
          </a:xfrm>
          <a:prstGeom prst="rect">
            <a:avLst/>
          </a:prstGeom>
          <a:noFill/>
        </p:spPr>
        <p:txBody>
          <a:bodyPr wrap="square" rtlCol="0">
            <a:spAutoFit/>
          </a:bodyPr>
          <a:lstStyle/>
          <a:p>
            <a:r>
              <a:rPr lang="en-GB" sz="3200" dirty="0">
                <a:latin typeface="Century Gothic" panose="020B0502020202020204" pitchFamily="34" charset="0"/>
              </a:rPr>
              <a:t>4) ______   ________  am Computer. </a:t>
            </a:r>
          </a:p>
        </p:txBody>
      </p:sp>
      <p:sp>
        <p:nvSpPr>
          <p:cNvPr id="10" name="TextBox 9"/>
          <p:cNvSpPr txBox="1"/>
          <p:nvPr/>
        </p:nvSpPr>
        <p:spPr>
          <a:xfrm>
            <a:off x="105103" y="5564208"/>
            <a:ext cx="8186570" cy="1077218"/>
          </a:xfrm>
          <a:prstGeom prst="rect">
            <a:avLst/>
          </a:prstGeom>
          <a:noFill/>
        </p:spPr>
        <p:txBody>
          <a:bodyPr wrap="square" rtlCol="0">
            <a:spAutoFit/>
          </a:bodyPr>
          <a:lstStyle/>
          <a:p>
            <a:r>
              <a:rPr lang="en-GB" sz="3200" dirty="0">
                <a:latin typeface="Century Gothic" panose="020B0502020202020204" pitchFamily="34" charset="0"/>
              </a:rPr>
              <a:t>5) ______   ________  Sport.</a:t>
            </a:r>
          </a:p>
          <a:p>
            <a:endParaRPr lang="en-GB" sz="3200" dirty="0">
              <a:latin typeface="Century Gothic" panose="020B0502020202020204" pitchFamily="34" charset="0"/>
            </a:endParaRPr>
          </a:p>
        </p:txBody>
      </p:sp>
      <p:sp>
        <p:nvSpPr>
          <p:cNvPr id="11" name="Rounded Rectangle 10"/>
          <p:cNvSpPr/>
          <p:nvPr/>
        </p:nvSpPr>
        <p:spPr>
          <a:xfrm>
            <a:off x="10475259" y="83484"/>
            <a:ext cx="1562777" cy="37882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pic>
        <p:nvPicPr>
          <p:cNvPr id="12" name="Picture 11">
            <a:extLst>
              <a:ext uri="{FF2B5EF4-FFF2-40B4-BE49-F238E27FC236}">
                <a16:creationId xmlns:a16="http://schemas.microsoft.com/office/drawing/2014/main" id="{C62EAD7C-6B31-B749-8D07-969013786D03}"/>
              </a:ext>
            </a:extLst>
          </p:cNvPr>
          <p:cNvPicPr>
            <a:picLocks noChangeAspect="1"/>
          </p:cNvPicPr>
          <p:nvPr/>
        </p:nvPicPr>
        <p:blipFill>
          <a:blip r:embed="rId3"/>
          <a:stretch>
            <a:fillRect/>
          </a:stretch>
        </p:blipFill>
        <p:spPr>
          <a:xfrm>
            <a:off x="5726683" y="1563075"/>
            <a:ext cx="957644" cy="921453"/>
          </a:xfrm>
          <a:prstGeom prst="rect">
            <a:avLst/>
          </a:prstGeom>
        </p:spPr>
      </p:pic>
      <p:pic>
        <p:nvPicPr>
          <p:cNvPr id="14" name="Picture 13">
            <a:extLst>
              <a:ext uri="{FF2B5EF4-FFF2-40B4-BE49-F238E27FC236}">
                <a16:creationId xmlns:a16="http://schemas.microsoft.com/office/drawing/2014/main" id="{17B893BF-59C2-E145-9CF0-B198508082C4}"/>
              </a:ext>
            </a:extLst>
          </p:cNvPr>
          <p:cNvPicPr>
            <a:picLocks noChangeAspect="1"/>
          </p:cNvPicPr>
          <p:nvPr/>
        </p:nvPicPr>
        <p:blipFill>
          <a:blip r:embed="rId3"/>
          <a:stretch>
            <a:fillRect/>
          </a:stretch>
        </p:blipFill>
        <p:spPr>
          <a:xfrm>
            <a:off x="5726683" y="2584824"/>
            <a:ext cx="957644" cy="921453"/>
          </a:xfrm>
          <a:prstGeom prst="rect">
            <a:avLst/>
          </a:prstGeom>
        </p:spPr>
      </p:pic>
      <p:pic>
        <p:nvPicPr>
          <p:cNvPr id="15" name="Picture 14">
            <a:extLst>
              <a:ext uri="{FF2B5EF4-FFF2-40B4-BE49-F238E27FC236}">
                <a16:creationId xmlns:a16="http://schemas.microsoft.com/office/drawing/2014/main" id="{3B043004-5ED0-5549-BB6B-FD145BFDFDEE}"/>
              </a:ext>
            </a:extLst>
          </p:cNvPr>
          <p:cNvPicPr>
            <a:picLocks noChangeAspect="1"/>
          </p:cNvPicPr>
          <p:nvPr/>
        </p:nvPicPr>
        <p:blipFill>
          <a:blip r:embed="rId4"/>
          <a:stretch>
            <a:fillRect/>
          </a:stretch>
        </p:blipFill>
        <p:spPr>
          <a:xfrm>
            <a:off x="6096000" y="3485333"/>
            <a:ext cx="930692" cy="948420"/>
          </a:xfrm>
          <a:prstGeom prst="rect">
            <a:avLst/>
          </a:prstGeom>
        </p:spPr>
      </p:pic>
      <p:pic>
        <p:nvPicPr>
          <p:cNvPr id="16" name="Picture 15">
            <a:extLst>
              <a:ext uri="{FF2B5EF4-FFF2-40B4-BE49-F238E27FC236}">
                <a16:creationId xmlns:a16="http://schemas.microsoft.com/office/drawing/2014/main" id="{E21C2798-72E6-664B-B02A-35B424999405}"/>
              </a:ext>
            </a:extLst>
          </p:cNvPr>
          <p:cNvPicPr>
            <a:picLocks noChangeAspect="1"/>
          </p:cNvPicPr>
          <p:nvPr/>
        </p:nvPicPr>
        <p:blipFill>
          <a:blip r:embed="rId3"/>
          <a:stretch>
            <a:fillRect/>
          </a:stretch>
        </p:blipFill>
        <p:spPr>
          <a:xfrm>
            <a:off x="5248836" y="5272625"/>
            <a:ext cx="957644" cy="921453"/>
          </a:xfrm>
          <a:prstGeom prst="rect">
            <a:avLst/>
          </a:prstGeom>
        </p:spPr>
      </p:pic>
      <p:pic>
        <p:nvPicPr>
          <p:cNvPr id="17" name="Picture 16">
            <a:extLst>
              <a:ext uri="{FF2B5EF4-FFF2-40B4-BE49-F238E27FC236}">
                <a16:creationId xmlns:a16="http://schemas.microsoft.com/office/drawing/2014/main" id="{79B07384-295B-C94C-932E-26059E432227}"/>
              </a:ext>
            </a:extLst>
          </p:cNvPr>
          <p:cNvPicPr>
            <a:picLocks noChangeAspect="1"/>
          </p:cNvPicPr>
          <p:nvPr/>
        </p:nvPicPr>
        <p:blipFill>
          <a:blip r:embed="rId4"/>
          <a:stretch>
            <a:fillRect/>
          </a:stretch>
        </p:blipFill>
        <p:spPr>
          <a:xfrm>
            <a:off x="6969072" y="4440379"/>
            <a:ext cx="930692" cy="948420"/>
          </a:xfrm>
          <a:prstGeom prst="rect">
            <a:avLst/>
          </a:prstGeom>
        </p:spPr>
      </p:pic>
      <p:sp>
        <p:nvSpPr>
          <p:cNvPr id="18" name="Right Arrow 17">
            <a:extLst>
              <a:ext uri="{FF2B5EF4-FFF2-40B4-BE49-F238E27FC236}">
                <a16:creationId xmlns:a16="http://schemas.microsoft.com/office/drawing/2014/main" id="{3F0916A6-880F-6341-98A6-25EC19AD269D}"/>
              </a:ext>
            </a:extLst>
          </p:cNvPr>
          <p:cNvSpPr/>
          <p:nvPr/>
        </p:nvSpPr>
        <p:spPr>
          <a:xfrm rot="10800000" flipV="1">
            <a:off x="7059378" y="3807920"/>
            <a:ext cx="508907" cy="303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69649B0B-2580-AC49-BB8F-3B7DE7C71D82}"/>
              </a:ext>
            </a:extLst>
          </p:cNvPr>
          <p:cNvSpPr/>
          <p:nvPr/>
        </p:nvSpPr>
        <p:spPr>
          <a:xfrm rot="10800000" flipV="1">
            <a:off x="8004821" y="4844256"/>
            <a:ext cx="508907" cy="303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36B5CFE-3975-834D-BDB2-21490E332998}"/>
              </a:ext>
            </a:extLst>
          </p:cNvPr>
          <p:cNvPicPr>
            <a:picLocks noChangeAspect="1"/>
          </p:cNvPicPr>
          <p:nvPr/>
        </p:nvPicPr>
        <p:blipFill>
          <a:blip r:embed="rId4"/>
          <a:stretch>
            <a:fillRect/>
          </a:stretch>
        </p:blipFill>
        <p:spPr>
          <a:xfrm>
            <a:off x="3733042" y="99995"/>
            <a:ext cx="930692" cy="948420"/>
          </a:xfrm>
          <a:prstGeom prst="ellipse">
            <a:avLst/>
          </a:prstGeom>
        </p:spPr>
      </p:pic>
      <p:sp>
        <p:nvSpPr>
          <p:cNvPr id="23" name="Rectangle 22"/>
          <p:cNvSpPr/>
          <p:nvPr/>
        </p:nvSpPr>
        <p:spPr>
          <a:xfrm>
            <a:off x="126773" y="1051412"/>
            <a:ext cx="6096000" cy="523220"/>
          </a:xfrm>
          <a:prstGeom prst="rect">
            <a:avLst/>
          </a:prstGeom>
        </p:spPr>
        <p:txBody>
          <a:bodyPr>
            <a:spAutoFit/>
          </a:bodyPr>
          <a:lstStyle/>
          <a:p>
            <a:r>
              <a:rPr lang="en-GB" sz="2800" dirty="0" err="1">
                <a:latin typeface="Century Gothic" panose="020B0502020202020204" pitchFamily="34" charset="0"/>
              </a:rPr>
              <a:t>Beispiel</a:t>
            </a:r>
            <a:r>
              <a:rPr lang="en-GB" sz="2800" dirty="0">
                <a:latin typeface="Century Gothic" panose="020B0502020202020204" pitchFamily="34" charset="0"/>
              </a:rPr>
              <a:t>: </a:t>
            </a:r>
          </a:p>
        </p:txBody>
      </p:sp>
      <p:sp>
        <p:nvSpPr>
          <p:cNvPr id="24" name="Rectangle 23"/>
          <p:cNvSpPr/>
          <p:nvPr/>
        </p:nvSpPr>
        <p:spPr>
          <a:xfrm>
            <a:off x="1747567" y="1053337"/>
            <a:ext cx="6096000" cy="523220"/>
          </a:xfrm>
          <a:prstGeom prst="rect">
            <a:avLst/>
          </a:prstGeom>
        </p:spPr>
        <p:txBody>
          <a:bodyPr>
            <a:spAutoFit/>
          </a:bodyPr>
          <a:lstStyle/>
          <a:p>
            <a:r>
              <a:rPr lang="en-GB" sz="2800" dirty="0" err="1">
                <a:latin typeface="Century Gothic" panose="020B0502020202020204" pitchFamily="34" charset="0"/>
              </a:rPr>
              <a:t>Er</a:t>
            </a:r>
            <a:r>
              <a:rPr lang="en-GB" sz="2800" dirty="0">
                <a:latin typeface="Century Gothic" panose="020B0502020202020204" pitchFamily="34" charset="0"/>
              </a:rPr>
              <a:t> </a:t>
            </a:r>
            <a:r>
              <a:rPr lang="en-GB" sz="2800" dirty="0" err="1">
                <a:latin typeface="Century Gothic" panose="020B0502020202020204" pitchFamily="34" charset="0"/>
              </a:rPr>
              <a:t>macht</a:t>
            </a:r>
            <a:r>
              <a:rPr lang="en-GB" sz="2800" dirty="0">
                <a:latin typeface="Century Gothic" panose="020B0502020202020204" pitchFamily="34" charset="0"/>
              </a:rPr>
              <a:t> das </a:t>
            </a:r>
            <a:r>
              <a:rPr lang="en-GB" sz="2800" dirty="0" err="1">
                <a:latin typeface="Century Gothic" panose="020B0502020202020204" pitchFamily="34" charset="0"/>
              </a:rPr>
              <a:t>Bett</a:t>
            </a:r>
            <a:r>
              <a:rPr lang="en-GB" sz="2800" dirty="0">
                <a:latin typeface="Century Gothic" panose="020B0502020202020204" pitchFamily="34" charset="0"/>
              </a:rPr>
              <a:t>.</a:t>
            </a:r>
          </a:p>
        </p:txBody>
      </p:sp>
      <p:sp>
        <p:nvSpPr>
          <p:cNvPr id="25" name="TextBox 24">
            <a:extLst>
              <a:ext uri="{FF2B5EF4-FFF2-40B4-BE49-F238E27FC236}">
                <a16:creationId xmlns:a16="http://schemas.microsoft.com/office/drawing/2014/main" id="{3BB02721-0E6D-C541-9E7D-3C0BCE6E6FA6}"/>
              </a:ext>
            </a:extLst>
          </p:cNvPr>
          <p:cNvSpPr txBox="1"/>
          <p:nvPr/>
        </p:nvSpPr>
        <p:spPr>
          <a:xfrm>
            <a:off x="820062" y="1823569"/>
            <a:ext cx="3536472" cy="584775"/>
          </a:xfrm>
          <a:prstGeom prst="rect">
            <a:avLst/>
          </a:prstGeom>
          <a:noFill/>
        </p:spPr>
        <p:txBody>
          <a:bodyPr wrap="square" rtlCol="0">
            <a:spAutoFit/>
          </a:bodyPr>
          <a:lstStyle/>
          <a:p>
            <a:r>
              <a:rPr lang="en-GB" sz="3200" b="1" dirty="0" err="1">
                <a:latin typeface="Century Gothic" panose="020B0502020202020204" pitchFamily="34" charset="0"/>
              </a:rPr>
              <a:t>Er</a:t>
            </a:r>
            <a:r>
              <a:rPr lang="en-GB" sz="3200" b="1" dirty="0">
                <a:latin typeface="Century Gothic" panose="020B0502020202020204" pitchFamily="34" charset="0"/>
              </a:rPr>
              <a:t>         </a:t>
            </a:r>
            <a:r>
              <a:rPr lang="en-GB" sz="3200" b="1" dirty="0" err="1">
                <a:latin typeface="Century Gothic" panose="020B0502020202020204" pitchFamily="34" charset="0"/>
              </a:rPr>
              <a:t>macht</a:t>
            </a:r>
            <a:endParaRPr lang="en-GB" sz="3200" b="1" dirty="0">
              <a:latin typeface="Century Gothic" panose="020B0502020202020204" pitchFamily="34" charset="0"/>
            </a:endParaRPr>
          </a:p>
        </p:txBody>
      </p:sp>
      <p:pic>
        <p:nvPicPr>
          <p:cNvPr id="26" name="Graphic 25" descr="Teacher">
            <a:extLst>
              <a:ext uri="{FF2B5EF4-FFF2-40B4-BE49-F238E27FC236}">
                <a16:creationId xmlns:a16="http://schemas.microsoft.com/office/drawing/2014/main" id="{6E84227E-3325-4EBB-B33E-E11B2BE197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25105" y="91538"/>
            <a:ext cx="914400" cy="914400"/>
          </a:xfrm>
          <a:prstGeom prst="rect">
            <a:avLst/>
          </a:prstGeom>
        </p:spPr>
      </p:pic>
      <p:sp>
        <p:nvSpPr>
          <p:cNvPr id="27" name="Speech Bubble: Rectangle with Corners Rounded 26">
            <a:hlinkClick r:id="" action="ppaction://noaction">
              <a:snd r:embed="rId7" name="T1_W6F_4.1.wav"/>
            </a:hlinkClick>
            <a:extLst>
              <a:ext uri="{FF2B5EF4-FFF2-40B4-BE49-F238E27FC236}">
                <a16:creationId xmlns:a16="http://schemas.microsoft.com/office/drawing/2014/main" id="{2AA9A07F-5DE9-4246-BAD3-925B78D67A08}"/>
              </a:ext>
            </a:extLst>
          </p:cNvPr>
          <p:cNvSpPr/>
          <p:nvPr/>
        </p:nvSpPr>
        <p:spPr>
          <a:xfrm>
            <a:off x="5538470" y="210842"/>
            <a:ext cx="2975258" cy="518040"/>
          </a:xfrm>
          <a:prstGeom prst="wedgeRoundRectCallout">
            <a:avLst>
              <a:gd name="adj1" fmla="val -59998"/>
              <a:gd name="adj2" fmla="val 737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latin typeface="Century Gothic" panose="020B0502020202020204" pitchFamily="34" charset="0"/>
              </a:rPr>
              <a:t>Schreib</a:t>
            </a:r>
            <a:r>
              <a:rPr lang="en-GB" sz="2000" dirty="0">
                <a:latin typeface="Century Gothic" panose="020B0502020202020204" pitchFamily="34" charset="0"/>
              </a:rPr>
              <a:t> auf Deutsch.</a:t>
            </a:r>
            <a:endParaRPr lang="en-GB" sz="2000" dirty="0"/>
          </a:p>
        </p:txBody>
      </p:sp>
    </p:spTree>
    <p:extLst>
      <p:ext uri="{BB962C8B-B14F-4D97-AF65-F5344CB8AC3E}">
        <p14:creationId xmlns:p14="http://schemas.microsoft.com/office/powerpoint/2010/main" val="408672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b="1" dirty="0" err="1"/>
              <a:t>Antworten</a:t>
            </a:r>
            <a:br>
              <a:rPr lang="en-GB" sz="2800" b="1" dirty="0"/>
            </a:br>
            <a:endParaRPr lang="en-GB" sz="2800" dirty="0"/>
          </a:p>
        </p:txBody>
      </p:sp>
      <p:sp>
        <p:nvSpPr>
          <p:cNvPr id="5" name="TextBox 4"/>
          <p:cNvSpPr txBox="1"/>
          <p:nvPr/>
        </p:nvSpPr>
        <p:spPr>
          <a:xfrm>
            <a:off x="612290" y="3457347"/>
            <a:ext cx="9273092" cy="1200329"/>
          </a:xfrm>
          <a:prstGeom prst="rect">
            <a:avLst/>
          </a:prstGeom>
          <a:noFill/>
        </p:spPr>
        <p:txBody>
          <a:bodyPr wrap="square" rtlCol="0">
            <a:spAutoFit/>
          </a:bodyPr>
          <a:lstStyle/>
          <a:p>
            <a:pPr marL="457200" indent="-457200">
              <a:buAutoNum type="arabicParenR"/>
            </a:pPr>
            <a:endParaRPr lang="en-GB" sz="2400" dirty="0">
              <a:latin typeface="Century Gothic" panose="020B0502020202020204" pitchFamily="34" charset="0"/>
            </a:endParaRPr>
          </a:p>
          <a:p>
            <a:pPr marL="457200" indent="-457200">
              <a:buAutoNum type="arabicParenR"/>
            </a:pPr>
            <a:endParaRPr lang="en-GB" sz="2400" dirty="0">
              <a:latin typeface="Century Gothic" panose="020B0502020202020204" pitchFamily="34" charset="0"/>
            </a:endParaRPr>
          </a:p>
          <a:p>
            <a:pPr marL="457200" indent="-457200">
              <a:buAutoNum type="arabicParenR"/>
            </a:pPr>
            <a:endParaRPr lang="en-GB" sz="2400" dirty="0">
              <a:latin typeface="Century Gothic" panose="020B0502020202020204" pitchFamily="34" charset="0"/>
            </a:endParaRPr>
          </a:p>
        </p:txBody>
      </p:sp>
      <p:sp>
        <p:nvSpPr>
          <p:cNvPr id="6" name="TextBox 5"/>
          <p:cNvSpPr txBox="1"/>
          <p:nvPr/>
        </p:nvSpPr>
        <p:spPr>
          <a:xfrm>
            <a:off x="105103" y="1886289"/>
            <a:ext cx="10108719" cy="584775"/>
          </a:xfrm>
          <a:prstGeom prst="rect">
            <a:avLst/>
          </a:prstGeom>
          <a:noFill/>
        </p:spPr>
        <p:txBody>
          <a:bodyPr wrap="square" rtlCol="0">
            <a:spAutoFit/>
          </a:bodyPr>
          <a:lstStyle/>
          <a:p>
            <a:r>
              <a:rPr lang="en-GB" sz="3200" dirty="0">
                <a:latin typeface="Century Gothic" panose="020B0502020202020204" pitchFamily="34" charset="0"/>
              </a:rPr>
              <a:t>1) ______   ________  das Bett.</a:t>
            </a:r>
          </a:p>
        </p:txBody>
      </p:sp>
      <p:sp>
        <p:nvSpPr>
          <p:cNvPr id="7" name="TextBox 6"/>
          <p:cNvSpPr txBox="1"/>
          <p:nvPr/>
        </p:nvSpPr>
        <p:spPr>
          <a:xfrm>
            <a:off x="105103" y="2909119"/>
            <a:ext cx="8186570" cy="584775"/>
          </a:xfrm>
          <a:prstGeom prst="rect">
            <a:avLst/>
          </a:prstGeom>
          <a:noFill/>
        </p:spPr>
        <p:txBody>
          <a:bodyPr wrap="square" rtlCol="0">
            <a:spAutoFit/>
          </a:bodyPr>
          <a:lstStyle/>
          <a:p>
            <a:r>
              <a:rPr lang="en-GB" sz="3200" dirty="0">
                <a:latin typeface="Century Gothic" panose="020B0502020202020204" pitchFamily="34" charset="0"/>
              </a:rPr>
              <a:t>2) ______   ________  </a:t>
            </a:r>
            <a:r>
              <a:rPr lang="en-GB" sz="3200" dirty="0" err="1">
                <a:latin typeface="Century Gothic" panose="020B0502020202020204" pitchFamily="34" charset="0"/>
              </a:rPr>
              <a:t>Nudeln</a:t>
            </a:r>
            <a:r>
              <a:rPr lang="en-GB" sz="3200" dirty="0">
                <a:latin typeface="Century Gothic" panose="020B0502020202020204" pitchFamily="34" charset="0"/>
              </a:rPr>
              <a:t>.</a:t>
            </a:r>
          </a:p>
        </p:txBody>
      </p:sp>
      <p:sp>
        <p:nvSpPr>
          <p:cNvPr id="8" name="TextBox 7"/>
          <p:cNvSpPr txBox="1"/>
          <p:nvPr/>
        </p:nvSpPr>
        <p:spPr>
          <a:xfrm>
            <a:off x="105103" y="3743151"/>
            <a:ext cx="8186570" cy="584775"/>
          </a:xfrm>
          <a:prstGeom prst="rect">
            <a:avLst/>
          </a:prstGeom>
          <a:noFill/>
        </p:spPr>
        <p:txBody>
          <a:bodyPr wrap="square" rtlCol="0">
            <a:spAutoFit/>
          </a:bodyPr>
          <a:lstStyle/>
          <a:p>
            <a:r>
              <a:rPr lang="en-GB" sz="3200" dirty="0">
                <a:latin typeface="Century Gothic" panose="020B0502020202020204" pitchFamily="34" charset="0"/>
              </a:rPr>
              <a:t>3) ______   ________  </a:t>
            </a:r>
            <a:r>
              <a:rPr lang="en-GB" sz="3200" dirty="0" err="1">
                <a:latin typeface="Century Gothic" panose="020B0502020202020204" pitchFamily="34" charset="0"/>
              </a:rPr>
              <a:t>im</a:t>
            </a:r>
            <a:r>
              <a:rPr lang="en-GB" sz="3200" dirty="0">
                <a:latin typeface="Century Gothic" panose="020B0502020202020204" pitchFamily="34" charset="0"/>
              </a:rPr>
              <a:t> Garten  </a:t>
            </a:r>
          </a:p>
        </p:txBody>
      </p:sp>
      <p:sp>
        <p:nvSpPr>
          <p:cNvPr id="9" name="TextBox 8"/>
          <p:cNvSpPr txBox="1"/>
          <p:nvPr/>
        </p:nvSpPr>
        <p:spPr>
          <a:xfrm>
            <a:off x="105103" y="4672349"/>
            <a:ext cx="8186570" cy="584775"/>
          </a:xfrm>
          <a:prstGeom prst="rect">
            <a:avLst/>
          </a:prstGeom>
          <a:noFill/>
        </p:spPr>
        <p:txBody>
          <a:bodyPr wrap="square" rtlCol="0">
            <a:spAutoFit/>
          </a:bodyPr>
          <a:lstStyle/>
          <a:p>
            <a:r>
              <a:rPr lang="en-GB" sz="3200" dirty="0">
                <a:latin typeface="Century Gothic" panose="020B0502020202020204" pitchFamily="34" charset="0"/>
              </a:rPr>
              <a:t>4) ______   ________  am Computer. </a:t>
            </a:r>
          </a:p>
        </p:txBody>
      </p:sp>
      <p:sp>
        <p:nvSpPr>
          <p:cNvPr id="10" name="TextBox 9"/>
          <p:cNvSpPr txBox="1"/>
          <p:nvPr/>
        </p:nvSpPr>
        <p:spPr>
          <a:xfrm>
            <a:off x="105103" y="5564208"/>
            <a:ext cx="8186570" cy="1077218"/>
          </a:xfrm>
          <a:prstGeom prst="rect">
            <a:avLst/>
          </a:prstGeom>
          <a:noFill/>
        </p:spPr>
        <p:txBody>
          <a:bodyPr wrap="square" rtlCol="0">
            <a:spAutoFit/>
          </a:bodyPr>
          <a:lstStyle/>
          <a:p>
            <a:r>
              <a:rPr lang="en-GB" sz="3200" dirty="0">
                <a:latin typeface="Century Gothic" panose="020B0502020202020204" pitchFamily="34" charset="0"/>
              </a:rPr>
              <a:t>5) ______   ________  Sport.</a:t>
            </a:r>
          </a:p>
          <a:p>
            <a:endParaRPr lang="en-GB" sz="3200" dirty="0">
              <a:latin typeface="Century Gothic" panose="020B0502020202020204" pitchFamily="34" charset="0"/>
            </a:endParaRPr>
          </a:p>
        </p:txBody>
      </p:sp>
      <p:sp>
        <p:nvSpPr>
          <p:cNvPr id="11" name="Rounded Rectangle 10"/>
          <p:cNvSpPr/>
          <p:nvPr/>
        </p:nvSpPr>
        <p:spPr>
          <a:xfrm>
            <a:off x="10475259" y="83484"/>
            <a:ext cx="1562777" cy="37882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pic>
        <p:nvPicPr>
          <p:cNvPr id="12" name="Picture 11">
            <a:extLst>
              <a:ext uri="{FF2B5EF4-FFF2-40B4-BE49-F238E27FC236}">
                <a16:creationId xmlns:a16="http://schemas.microsoft.com/office/drawing/2014/main" id="{C62EAD7C-6B31-B749-8D07-969013786D03}"/>
              </a:ext>
            </a:extLst>
          </p:cNvPr>
          <p:cNvPicPr>
            <a:picLocks noChangeAspect="1"/>
          </p:cNvPicPr>
          <p:nvPr/>
        </p:nvPicPr>
        <p:blipFill>
          <a:blip r:embed="rId3"/>
          <a:stretch>
            <a:fillRect/>
          </a:stretch>
        </p:blipFill>
        <p:spPr>
          <a:xfrm>
            <a:off x="5726683" y="1563075"/>
            <a:ext cx="957644" cy="921453"/>
          </a:xfrm>
          <a:prstGeom prst="rect">
            <a:avLst/>
          </a:prstGeom>
        </p:spPr>
      </p:pic>
      <p:pic>
        <p:nvPicPr>
          <p:cNvPr id="14" name="Picture 13">
            <a:extLst>
              <a:ext uri="{FF2B5EF4-FFF2-40B4-BE49-F238E27FC236}">
                <a16:creationId xmlns:a16="http://schemas.microsoft.com/office/drawing/2014/main" id="{17B893BF-59C2-E145-9CF0-B198508082C4}"/>
              </a:ext>
            </a:extLst>
          </p:cNvPr>
          <p:cNvPicPr>
            <a:picLocks noChangeAspect="1"/>
          </p:cNvPicPr>
          <p:nvPr/>
        </p:nvPicPr>
        <p:blipFill>
          <a:blip r:embed="rId3"/>
          <a:stretch>
            <a:fillRect/>
          </a:stretch>
        </p:blipFill>
        <p:spPr>
          <a:xfrm>
            <a:off x="5726683" y="2584824"/>
            <a:ext cx="957644" cy="921453"/>
          </a:xfrm>
          <a:prstGeom prst="rect">
            <a:avLst/>
          </a:prstGeom>
        </p:spPr>
      </p:pic>
      <p:pic>
        <p:nvPicPr>
          <p:cNvPr id="15" name="Picture 14">
            <a:extLst>
              <a:ext uri="{FF2B5EF4-FFF2-40B4-BE49-F238E27FC236}">
                <a16:creationId xmlns:a16="http://schemas.microsoft.com/office/drawing/2014/main" id="{3B043004-5ED0-5549-BB6B-FD145BFDFDEE}"/>
              </a:ext>
            </a:extLst>
          </p:cNvPr>
          <p:cNvPicPr>
            <a:picLocks noChangeAspect="1"/>
          </p:cNvPicPr>
          <p:nvPr/>
        </p:nvPicPr>
        <p:blipFill>
          <a:blip r:embed="rId4"/>
          <a:stretch>
            <a:fillRect/>
          </a:stretch>
        </p:blipFill>
        <p:spPr>
          <a:xfrm>
            <a:off x="6096000" y="3485333"/>
            <a:ext cx="930692" cy="948420"/>
          </a:xfrm>
          <a:prstGeom prst="rect">
            <a:avLst/>
          </a:prstGeom>
        </p:spPr>
      </p:pic>
      <p:pic>
        <p:nvPicPr>
          <p:cNvPr id="16" name="Picture 15">
            <a:extLst>
              <a:ext uri="{FF2B5EF4-FFF2-40B4-BE49-F238E27FC236}">
                <a16:creationId xmlns:a16="http://schemas.microsoft.com/office/drawing/2014/main" id="{E21C2798-72E6-664B-B02A-35B424999405}"/>
              </a:ext>
            </a:extLst>
          </p:cNvPr>
          <p:cNvPicPr>
            <a:picLocks noChangeAspect="1"/>
          </p:cNvPicPr>
          <p:nvPr/>
        </p:nvPicPr>
        <p:blipFill>
          <a:blip r:embed="rId3"/>
          <a:stretch>
            <a:fillRect/>
          </a:stretch>
        </p:blipFill>
        <p:spPr>
          <a:xfrm>
            <a:off x="5248836" y="5272625"/>
            <a:ext cx="957644" cy="921453"/>
          </a:xfrm>
          <a:prstGeom prst="rect">
            <a:avLst/>
          </a:prstGeom>
        </p:spPr>
      </p:pic>
      <p:pic>
        <p:nvPicPr>
          <p:cNvPr id="17" name="Picture 16">
            <a:extLst>
              <a:ext uri="{FF2B5EF4-FFF2-40B4-BE49-F238E27FC236}">
                <a16:creationId xmlns:a16="http://schemas.microsoft.com/office/drawing/2014/main" id="{79B07384-295B-C94C-932E-26059E432227}"/>
              </a:ext>
            </a:extLst>
          </p:cNvPr>
          <p:cNvPicPr>
            <a:picLocks noChangeAspect="1"/>
          </p:cNvPicPr>
          <p:nvPr/>
        </p:nvPicPr>
        <p:blipFill>
          <a:blip r:embed="rId4"/>
          <a:stretch>
            <a:fillRect/>
          </a:stretch>
        </p:blipFill>
        <p:spPr>
          <a:xfrm>
            <a:off x="6969072" y="4440379"/>
            <a:ext cx="930692" cy="948420"/>
          </a:xfrm>
          <a:prstGeom prst="rect">
            <a:avLst/>
          </a:prstGeom>
        </p:spPr>
      </p:pic>
      <p:sp>
        <p:nvSpPr>
          <p:cNvPr id="18" name="Right Arrow 17">
            <a:extLst>
              <a:ext uri="{FF2B5EF4-FFF2-40B4-BE49-F238E27FC236}">
                <a16:creationId xmlns:a16="http://schemas.microsoft.com/office/drawing/2014/main" id="{3F0916A6-880F-6341-98A6-25EC19AD269D}"/>
              </a:ext>
            </a:extLst>
          </p:cNvPr>
          <p:cNvSpPr/>
          <p:nvPr/>
        </p:nvSpPr>
        <p:spPr>
          <a:xfrm rot="10800000" flipV="1">
            <a:off x="7059378" y="3807920"/>
            <a:ext cx="508907" cy="303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69649B0B-2580-AC49-BB8F-3B7DE7C71D82}"/>
              </a:ext>
            </a:extLst>
          </p:cNvPr>
          <p:cNvSpPr/>
          <p:nvPr/>
        </p:nvSpPr>
        <p:spPr>
          <a:xfrm rot="10800000" flipV="1">
            <a:off x="8004821" y="4844256"/>
            <a:ext cx="508907" cy="303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36B5CFE-3975-834D-BDB2-21490E332998}"/>
              </a:ext>
            </a:extLst>
          </p:cNvPr>
          <p:cNvPicPr>
            <a:picLocks noChangeAspect="1"/>
          </p:cNvPicPr>
          <p:nvPr/>
        </p:nvPicPr>
        <p:blipFill>
          <a:blip r:embed="rId4"/>
          <a:stretch>
            <a:fillRect/>
          </a:stretch>
        </p:blipFill>
        <p:spPr>
          <a:xfrm>
            <a:off x="3733042" y="99995"/>
            <a:ext cx="930692" cy="948420"/>
          </a:xfrm>
          <a:prstGeom prst="ellipse">
            <a:avLst/>
          </a:prstGeom>
        </p:spPr>
      </p:pic>
      <p:sp>
        <p:nvSpPr>
          <p:cNvPr id="25" name="TextBox 24">
            <a:extLst>
              <a:ext uri="{FF2B5EF4-FFF2-40B4-BE49-F238E27FC236}">
                <a16:creationId xmlns:a16="http://schemas.microsoft.com/office/drawing/2014/main" id="{3BB02721-0E6D-C541-9E7D-3C0BCE6E6FA6}"/>
              </a:ext>
            </a:extLst>
          </p:cNvPr>
          <p:cNvSpPr txBox="1"/>
          <p:nvPr/>
        </p:nvSpPr>
        <p:spPr>
          <a:xfrm>
            <a:off x="820062" y="1823569"/>
            <a:ext cx="3536472" cy="584775"/>
          </a:xfrm>
          <a:prstGeom prst="rect">
            <a:avLst/>
          </a:prstGeom>
          <a:noFill/>
        </p:spPr>
        <p:txBody>
          <a:bodyPr wrap="square" rtlCol="0">
            <a:spAutoFit/>
          </a:bodyPr>
          <a:lstStyle/>
          <a:p>
            <a:r>
              <a:rPr lang="en-GB" sz="3200" b="1" dirty="0" err="1">
                <a:latin typeface="Century Gothic" panose="020B0502020202020204" pitchFamily="34" charset="0"/>
              </a:rPr>
              <a:t>Er</a:t>
            </a:r>
            <a:r>
              <a:rPr lang="en-GB" sz="3200" b="1" dirty="0">
                <a:latin typeface="Century Gothic" panose="020B0502020202020204" pitchFamily="34" charset="0"/>
              </a:rPr>
              <a:t>         </a:t>
            </a:r>
            <a:r>
              <a:rPr lang="en-GB" sz="3200" b="1" dirty="0" err="1">
                <a:latin typeface="Century Gothic" panose="020B0502020202020204" pitchFamily="34" charset="0"/>
              </a:rPr>
              <a:t>macht</a:t>
            </a:r>
            <a:endParaRPr lang="en-GB" sz="3200" b="1" dirty="0">
              <a:latin typeface="Century Gothic" panose="020B0502020202020204" pitchFamily="34" charset="0"/>
            </a:endParaRPr>
          </a:p>
        </p:txBody>
      </p:sp>
      <p:pic>
        <p:nvPicPr>
          <p:cNvPr id="26" name="Graphic 25" descr="Teacher">
            <a:extLst>
              <a:ext uri="{FF2B5EF4-FFF2-40B4-BE49-F238E27FC236}">
                <a16:creationId xmlns:a16="http://schemas.microsoft.com/office/drawing/2014/main" id="{6E84227E-3325-4EBB-B33E-E11B2BE197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25105" y="91538"/>
            <a:ext cx="914400" cy="914400"/>
          </a:xfrm>
          <a:prstGeom prst="rect">
            <a:avLst/>
          </a:prstGeom>
        </p:spPr>
      </p:pic>
      <p:sp>
        <p:nvSpPr>
          <p:cNvPr id="27" name="Speech Bubble: Rectangle with Corners Rounded 26">
            <a:hlinkClick r:id="" action="ppaction://noaction">
              <a:snd r:embed="rId7" name="T1_W6F_4.1.wav"/>
            </a:hlinkClick>
            <a:extLst>
              <a:ext uri="{FF2B5EF4-FFF2-40B4-BE49-F238E27FC236}">
                <a16:creationId xmlns:a16="http://schemas.microsoft.com/office/drawing/2014/main" id="{2AA9A07F-5DE9-4246-BAD3-925B78D67A08}"/>
              </a:ext>
            </a:extLst>
          </p:cNvPr>
          <p:cNvSpPr/>
          <p:nvPr/>
        </p:nvSpPr>
        <p:spPr>
          <a:xfrm>
            <a:off x="5538470" y="210842"/>
            <a:ext cx="2975258" cy="518040"/>
          </a:xfrm>
          <a:prstGeom prst="wedgeRoundRectCallout">
            <a:avLst>
              <a:gd name="adj1" fmla="val -59998"/>
              <a:gd name="adj2" fmla="val 737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latin typeface="Century Gothic" panose="020B0502020202020204" pitchFamily="34" charset="0"/>
              </a:rPr>
              <a:t>Schreib</a:t>
            </a:r>
            <a:r>
              <a:rPr lang="en-GB" sz="2000" dirty="0">
                <a:latin typeface="Century Gothic" panose="020B0502020202020204" pitchFamily="34" charset="0"/>
              </a:rPr>
              <a:t> auf Deutsch.</a:t>
            </a:r>
            <a:endParaRPr lang="en-GB" sz="2000" dirty="0"/>
          </a:p>
        </p:txBody>
      </p:sp>
      <p:sp>
        <p:nvSpPr>
          <p:cNvPr id="28" name="TextBox 27">
            <a:extLst>
              <a:ext uri="{FF2B5EF4-FFF2-40B4-BE49-F238E27FC236}">
                <a16:creationId xmlns:a16="http://schemas.microsoft.com/office/drawing/2014/main" id="{2C4E61B3-947C-48A7-A357-64E0E9A87DDF}"/>
              </a:ext>
            </a:extLst>
          </p:cNvPr>
          <p:cNvSpPr txBox="1"/>
          <p:nvPr/>
        </p:nvSpPr>
        <p:spPr>
          <a:xfrm>
            <a:off x="820062" y="2837023"/>
            <a:ext cx="3536472" cy="584775"/>
          </a:xfrm>
          <a:prstGeom prst="rect">
            <a:avLst/>
          </a:prstGeom>
          <a:noFill/>
        </p:spPr>
        <p:txBody>
          <a:bodyPr wrap="square" rtlCol="0">
            <a:spAutoFit/>
          </a:bodyPr>
          <a:lstStyle/>
          <a:p>
            <a:r>
              <a:rPr lang="en-GB" sz="3200" b="1" dirty="0">
                <a:latin typeface="Century Gothic" panose="020B0502020202020204" pitchFamily="34" charset="0"/>
              </a:rPr>
              <a:t>Er         </a:t>
            </a:r>
            <a:r>
              <a:rPr lang="en-GB" sz="3200" b="1" dirty="0" err="1">
                <a:latin typeface="Century Gothic" panose="020B0502020202020204" pitchFamily="34" charset="0"/>
              </a:rPr>
              <a:t>kocht</a:t>
            </a:r>
            <a:endParaRPr lang="en-GB" sz="3200" b="1" dirty="0">
              <a:latin typeface="Century Gothic" panose="020B0502020202020204" pitchFamily="34" charset="0"/>
            </a:endParaRPr>
          </a:p>
        </p:txBody>
      </p:sp>
      <p:sp>
        <p:nvSpPr>
          <p:cNvPr id="29" name="TextBox 28">
            <a:extLst>
              <a:ext uri="{FF2B5EF4-FFF2-40B4-BE49-F238E27FC236}">
                <a16:creationId xmlns:a16="http://schemas.microsoft.com/office/drawing/2014/main" id="{410EA1F5-8A00-4FF7-8FFA-639FD052C1E1}"/>
              </a:ext>
            </a:extLst>
          </p:cNvPr>
          <p:cNvSpPr txBox="1"/>
          <p:nvPr/>
        </p:nvSpPr>
        <p:spPr>
          <a:xfrm>
            <a:off x="880567" y="3713381"/>
            <a:ext cx="3536472" cy="584775"/>
          </a:xfrm>
          <a:prstGeom prst="rect">
            <a:avLst/>
          </a:prstGeom>
          <a:noFill/>
        </p:spPr>
        <p:txBody>
          <a:bodyPr wrap="square" rtlCol="0">
            <a:spAutoFit/>
          </a:bodyPr>
          <a:lstStyle/>
          <a:p>
            <a:r>
              <a:rPr lang="en-GB" sz="3200" b="1" dirty="0">
                <a:latin typeface="Century Gothic" panose="020B0502020202020204" pitchFamily="34" charset="0"/>
              </a:rPr>
              <a:t>Ich        </a:t>
            </a:r>
            <a:r>
              <a:rPr lang="en-GB" sz="3200" b="1" dirty="0" err="1">
                <a:latin typeface="Century Gothic" panose="020B0502020202020204" pitchFamily="34" charset="0"/>
              </a:rPr>
              <a:t>sitze</a:t>
            </a:r>
            <a:endParaRPr lang="en-GB" sz="3200" b="1" dirty="0">
              <a:latin typeface="Century Gothic" panose="020B0502020202020204" pitchFamily="34" charset="0"/>
            </a:endParaRPr>
          </a:p>
        </p:txBody>
      </p:sp>
      <p:sp>
        <p:nvSpPr>
          <p:cNvPr id="30" name="TextBox 29">
            <a:extLst>
              <a:ext uri="{FF2B5EF4-FFF2-40B4-BE49-F238E27FC236}">
                <a16:creationId xmlns:a16="http://schemas.microsoft.com/office/drawing/2014/main" id="{BD7C12E7-6E13-4EA3-9755-B44335A66CE2}"/>
              </a:ext>
            </a:extLst>
          </p:cNvPr>
          <p:cNvSpPr txBox="1"/>
          <p:nvPr/>
        </p:nvSpPr>
        <p:spPr>
          <a:xfrm>
            <a:off x="820062" y="4584775"/>
            <a:ext cx="3536472" cy="584775"/>
          </a:xfrm>
          <a:prstGeom prst="rect">
            <a:avLst/>
          </a:prstGeom>
          <a:noFill/>
        </p:spPr>
        <p:txBody>
          <a:bodyPr wrap="square" rtlCol="0">
            <a:spAutoFit/>
          </a:bodyPr>
          <a:lstStyle/>
          <a:p>
            <a:r>
              <a:rPr lang="en-GB" sz="3200" b="1" dirty="0">
                <a:latin typeface="Century Gothic" panose="020B0502020202020204" pitchFamily="34" charset="0"/>
              </a:rPr>
              <a:t>Ich       </a:t>
            </a:r>
            <a:r>
              <a:rPr lang="en-GB" sz="3200" b="1" dirty="0" err="1">
                <a:latin typeface="Century Gothic" panose="020B0502020202020204" pitchFamily="34" charset="0"/>
              </a:rPr>
              <a:t>arbeite</a:t>
            </a:r>
            <a:endParaRPr lang="en-GB" sz="3200" b="1" dirty="0">
              <a:latin typeface="Century Gothic" panose="020B0502020202020204" pitchFamily="34" charset="0"/>
            </a:endParaRPr>
          </a:p>
        </p:txBody>
      </p:sp>
      <p:sp>
        <p:nvSpPr>
          <p:cNvPr id="31" name="TextBox 30">
            <a:extLst>
              <a:ext uri="{FF2B5EF4-FFF2-40B4-BE49-F238E27FC236}">
                <a16:creationId xmlns:a16="http://schemas.microsoft.com/office/drawing/2014/main" id="{D7F7254B-8F7E-4515-BBB3-83524ED5F9C5}"/>
              </a:ext>
            </a:extLst>
          </p:cNvPr>
          <p:cNvSpPr txBox="1"/>
          <p:nvPr/>
        </p:nvSpPr>
        <p:spPr>
          <a:xfrm>
            <a:off x="661916" y="5476634"/>
            <a:ext cx="3536472" cy="584775"/>
          </a:xfrm>
          <a:prstGeom prst="rect">
            <a:avLst/>
          </a:prstGeom>
          <a:noFill/>
        </p:spPr>
        <p:txBody>
          <a:bodyPr wrap="square" rtlCol="0">
            <a:spAutoFit/>
          </a:bodyPr>
          <a:lstStyle/>
          <a:p>
            <a:r>
              <a:rPr lang="en-GB" sz="3200" b="1" dirty="0" err="1">
                <a:latin typeface="Century Gothic" panose="020B0502020202020204" pitchFamily="34" charset="0"/>
              </a:rPr>
              <a:t>Er</a:t>
            </a:r>
            <a:r>
              <a:rPr lang="en-GB" sz="3200" b="1" dirty="0">
                <a:latin typeface="Century Gothic" panose="020B0502020202020204" pitchFamily="34" charset="0"/>
              </a:rPr>
              <a:t>         </a:t>
            </a:r>
            <a:r>
              <a:rPr lang="en-GB" sz="3200" b="1" dirty="0" err="1">
                <a:latin typeface="Century Gothic" panose="020B0502020202020204" pitchFamily="34" charset="0"/>
              </a:rPr>
              <a:t>macht</a:t>
            </a:r>
            <a:endParaRPr lang="en-GB" sz="3200" b="1" dirty="0">
              <a:latin typeface="Century Gothic" panose="020B0502020202020204" pitchFamily="34" charset="0"/>
            </a:endParaRPr>
          </a:p>
        </p:txBody>
      </p:sp>
    </p:spTree>
    <p:extLst>
      <p:ext uri="{BB962C8B-B14F-4D97-AF65-F5344CB8AC3E}">
        <p14:creationId xmlns:p14="http://schemas.microsoft.com/office/powerpoint/2010/main" val="96115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9" grpId="0"/>
      <p:bldP spid="30" grpId="0"/>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b="1">
                <a:solidFill>
                  <a:schemeClr val="tx1"/>
                </a:solidFill>
              </a:rPr>
              <a:t>Wer macht was zu Hause?</a:t>
            </a:r>
            <a:br>
              <a:rPr lang="en-GB" sz="2400" b="1">
                <a:solidFill>
                  <a:schemeClr val="tx1"/>
                </a:solidFill>
              </a:rPr>
            </a:br>
            <a:endParaRPr lang="en-GB" sz="2400">
              <a:solidFill>
                <a:schemeClr val="tx1"/>
              </a:solidFill>
            </a:endParaRPr>
          </a:p>
        </p:txBody>
      </p:sp>
      <p:sp>
        <p:nvSpPr>
          <p:cNvPr id="4" name="Content Placeholder 2"/>
          <p:cNvSpPr>
            <a:spLocks noGrp="1"/>
          </p:cNvSpPr>
          <p:nvPr>
            <p:ph type="body" sz="quarter" idx="10"/>
          </p:nvPr>
        </p:nvSpPr>
        <p:spPr>
          <a:xfrm>
            <a:off x="373064" y="1065213"/>
            <a:ext cx="8115242" cy="2050630"/>
          </a:xfrm>
        </p:spPr>
        <p:txBody>
          <a:bodyPr/>
          <a:lstStyle/>
          <a:p>
            <a:pPr marL="0" indent="0">
              <a:buNone/>
            </a:pPr>
            <a:r>
              <a:rPr lang="en-GB" dirty="0" err="1"/>
              <a:t>Schreib</a:t>
            </a:r>
            <a:r>
              <a:rPr lang="en-GB" dirty="0"/>
              <a:t> </a:t>
            </a:r>
            <a:r>
              <a:rPr lang="en-GB" dirty="0" err="1"/>
              <a:t>einen</a:t>
            </a:r>
            <a:r>
              <a:rPr lang="en-GB" dirty="0"/>
              <a:t> Text auf Deutsch.</a:t>
            </a:r>
          </a:p>
          <a:p>
            <a:pPr marL="0" indent="0">
              <a:buNone/>
            </a:pPr>
            <a:r>
              <a:rPr lang="en-GB" dirty="0"/>
              <a:t>Write 6 sentences explaining what you do at home, and what someone else does. You can use their name.</a:t>
            </a:r>
          </a:p>
          <a:p>
            <a:pPr marL="0" indent="0">
              <a:buNone/>
            </a:pPr>
            <a:r>
              <a:rPr lang="en-GB" dirty="0"/>
              <a:t>Use at least six different verbs.</a:t>
            </a:r>
          </a:p>
        </p:txBody>
      </p:sp>
      <p:sp>
        <p:nvSpPr>
          <p:cNvPr id="6" name="Rounded Rectangular Callout 5"/>
          <p:cNvSpPr/>
          <p:nvPr/>
        </p:nvSpPr>
        <p:spPr>
          <a:xfrm>
            <a:off x="8488305" y="319106"/>
            <a:ext cx="3484619" cy="2597089"/>
          </a:xfrm>
          <a:prstGeom prst="wedgeRoundRectCallout">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entury Gothic" panose="020B0502020202020204" pitchFamily="34" charset="0"/>
              </a:rPr>
              <a:t>Use ‘und’, ‘</a:t>
            </a:r>
            <a:r>
              <a:rPr lang="en-GB" sz="2800" dirty="0" err="1">
                <a:solidFill>
                  <a:schemeClr val="tx1"/>
                </a:solidFill>
                <a:latin typeface="Century Gothic" panose="020B0502020202020204" pitchFamily="34" charset="0"/>
              </a:rPr>
              <a:t>oder</a:t>
            </a:r>
            <a:r>
              <a:rPr lang="en-GB" sz="2800" dirty="0">
                <a:solidFill>
                  <a:schemeClr val="tx1"/>
                </a:solidFill>
                <a:latin typeface="Century Gothic" panose="020B0502020202020204" pitchFamily="34" charset="0"/>
              </a:rPr>
              <a:t>’ or ‘</a:t>
            </a:r>
            <a:r>
              <a:rPr lang="en-GB" sz="2800" dirty="0" err="1">
                <a:solidFill>
                  <a:schemeClr val="tx1"/>
                </a:solidFill>
                <a:latin typeface="Century Gothic" panose="020B0502020202020204" pitchFamily="34" charset="0"/>
              </a:rPr>
              <a:t>aber</a:t>
            </a:r>
            <a:r>
              <a:rPr lang="en-GB" sz="2800" dirty="0">
                <a:solidFill>
                  <a:schemeClr val="tx1"/>
                </a:solidFill>
                <a:latin typeface="Century Gothic" panose="020B0502020202020204" pitchFamily="34" charset="0"/>
              </a:rPr>
              <a:t>’ to join ideas together and write longer sentences.</a:t>
            </a:r>
            <a:endParaRPr lang="en-GB" sz="2800" b="1" dirty="0">
              <a:solidFill>
                <a:schemeClr val="tx1"/>
              </a:solidFill>
              <a:latin typeface="Century Gothic" panose="020B0502020202020204" pitchFamily="34" charset="0"/>
            </a:endParaRPr>
          </a:p>
        </p:txBody>
      </p:sp>
      <p:sp>
        <p:nvSpPr>
          <p:cNvPr id="7" name="Rounded Rectangle 6"/>
          <p:cNvSpPr/>
          <p:nvPr/>
        </p:nvSpPr>
        <p:spPr>
          <a:xfrm>
            <a:off x="1124190" y="4303279"/>
            <a:ext cx="2114509"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arbeiten</a:t>
            </a:r>
            <a:endParaRPr lang="en-GB" sz="3200" dirty="0">
              <a:solidFill>
                <a:schemeClr val="tx1"/>
              </a:solidFill>
              <a:latin typeface="Century Gothic" panose="020B0502020202020204" pitchFamily="34" charset="0"/>
            </a:endParaRPr>
          </a:p>
        </p:txBody>
      </p:sp>
      <p:sp>
        <p:nvSpPr>
          <p:cNvPr id="8" name="Rounded Rectangle 7"/>
          <p:cNvSpPr/>
          <p:nvPr/>
        </p:nvSpPr>
        <p:spPr>
          <a:xfrm>
            <a:off x="3407687" y="4303279"/>
            <a:ext cx="1566231"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sitzen</a:t>
            </a:r>
            <a:endParaRPr lang="en-GB" sz="3200" dirty="0">
              <a:solidFill>
                <a:schemeClr val="tx1"/>
              </a:solidFill>
              <a:latin typeface="Century Gothic" panose="020B0502020202020204" pitchFamily="34" charset="0"/>
            </a:endParaRPr>
          </a:p>
        </p:txBody>
      </p:sp>
      <p:sp>
        <p:nvSpPr>
          <p:cNvPr id="9" name="Rounded Rectangle 8"/>
          <p:cNvSpPr/>
          <p:nvPr/>
        </p:nvSpPr>
        <p:spPr>
          <a:xfrm>
            <a:off x="5142906" y="4303279"/>
            <a:ext cx="1756519"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putzen</a:t>
            </a:r>
            <a:endParaRPr lang="en-GB" sz="3200" dirty="0">
              <a:solidFill>
                <a:schemeClr val="tx1"/>
              </a:solidFill>
              <a:latin typeface="Century Gothic" panose="020B0502020202020204" pitchFamily="34" charset="0"/>
            </a:endParaRPr>
          </a:p>
        </p:txBody>
      </p:sp>
      <p:sp>
        <p:nvSpPr>
          <p:cNvPr id="10" name="Rounded Rectangle 9"/>
          <p:cNvSpPr/>
          <p:nvPr/>
        </p:nvSpPr>
        <p:spPr>
          <a:xfrm>
            <a:off x="7068413" y="4303279"/>
            <a:ext cx="1912419"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kochen</a:t>
            </a:r>
            <a:endParaRPr lang="en-GB" sz="3200" dirty="0">
              <a:solidFill>
                <a:schemeClr val="tx1"/>
              </a:solidFill>
              <a:latin typeface="Century Gothic" panose="020B0502020202020204" pitchFamily="34" charset="0"/>
            </a:endParaRPr>
          </a:p>
        </p:txBody>
      </p:sp>
      <p:sp>
        <p:nvSpPr>
          <p:cNvPr id="11" name="Rounded Rectangle 10"/>
          <p:cNvSpPr/>
          <p:nvPr/>
        </p:nvSpPr>
        <p:spPr>
          <a:xfrm>
            <a:off x="9149820" y="4303279"/>
            <a:ext cx="2037134"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machen</a:t>
            </a:r>
            <a:endParaRPr lang="en-GB" sz="3200" dirty="0">
              <a:solidFill>
                <a:schemeClr val="tx1"/>
              </a:solidFill>
              <a:latin typeface="Century Gothic" panose="020B0502020202020204" pitchFamily="34" charset="0"/>
            </a:endParaRPr>
          </a:p>
        </p:txBody>
      </p:sp>
      <p:sp>
        <p:nvSpPr>
          <p:cNvPr id="12" name="Rounded Rectangle 11"/>
          <p:cNvSpPr/>
          <p:nvPr/>
        </p:nvSpPr>
        <p:spPr>
          <a:xfrm>
            <a:off x="9689979" y="5253493"/>
            <a:ext cx="1496975"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reden</a:t>
            </a:r>
            <a:endParaRPr lang="en-GB" sz="3200" dirty="0">
              <a:solidFill>
                <a:schemeClr val="tx1"/>
              </a:solidFill>
              <a:latin typeface="Century Gothic" panose="020B0502020202020204" pitchFamily="34" charset="0"/>
            </a:endParaRPr>
          </a:p>
        </p:txBody>
      </p:sp>
      <p:sp>
        <p:nvSpPr>
          <p:cNvPr id="13" name="Rounded Rectangle 12"/>
          <p:cNvSpPr/>
          <p:nvPr/>
        </p:nvSpPr>
        <p:spPr>
          <a:xfrm>
            <a:off x="1124190" y="5233894"/>
            <a:ext cx="1766774"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spielen</a:t>
            </a:r>
            <a:endParaRPr lang="en-GB" sz="3200" dirty="0">
              <a:solidFill>
                <a:schemeClr val="tx1"/>
              </a:solidFill>
              <a:latin typeface="Century Gothic" panose="020B0502020202020204" pitchFamily="34" charset="0"/>
            </a:endParaRPr>
          </a:p>
        </p:txBody>
      </p:sp>
      <p:sp>
        <p:nvSpPr>
          <p:cNvPr id="14" name="Rounded Rectangle 13"/>
          <p:cNvSpPr/>
          <p:nvPr/>
        </p:nvSpPr>
        <p:spPr>
          <a:xfrm>
            <a:off x="3135326" y="5233894"/>
            <a:ext cx="2194035"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schreiben</a:t>
            </a:r>
            <a:endParaRPr lang="en-GB" sz="3200" dirty="0">
              <a:solidFill>
                <a:schemeClr val="tx1"/>
              </a:solidFill>
              <a:latin typeface="Century Gothic" panose="020B0502020202020204" pitchFamily="34" charset="0"/>
            </a:endParaRPr>
          </a:p>
        </p:txBody>
      </p:sp>
      <p:sp>
        <p:nvSpPr>
          <p:cNvPr id="15" name="Rounded Rectangle 14"/>
          <p:cNvSpPr/>
          <p:nvPr/>
        </p:nvSpPr>
        <p:spPr>
          <a:xfrm>
            <a:off x="5538368" y="5263955"/>
            <a:ext cx="1713211"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lernen</a:t>
            </a:r>
            <a:endParaRPr lang="en-GB" sz="3200" dirty="0">
              <a:solidFill>
                <a:schemeClr val="tx1"/>
              </a:solidFill>
              <a:latin typeface="Century Gothic" panose="020B0502020202020204" pitchFamily="34" charset="0"/>
            </a:endParaRPr>
          </a:p>
        </p:txBody>
      </p:sp>
      <p:sp>
        <p:nvSpPr>
          <p:cNvPr id="16" name="Rounded Rectangle 15"/>
          <p:cNvSpPr/>
          <p:nvPr/>
        </p:nvSpPr>
        <p:spPr>
          <a:xfrm>
            <a:off x="7501496" y="5263955"/>
            <a:ext cx="1973617"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denken</a:t>
            </a:r>
            <a:endParaRPr lang="en-GB" sz="32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18679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A79D6C-0332-FC43-AFDB-5ACA17F5420D}"/>
              </a:ext>
            </a:extLst>
          </p:cNvPr>
          <p:cNvSpPr>
            <a:spLocks noGrp="1"/>
          </p:cNvSpPr>
          <p:nvPr>
            <p:ph type="title"/>
          </p:nvPr>
        </p:nvSpPr>
        <p:spPr>
          <a:xfrm>
            <a:off x="5097741" y="167381"/>
            <a:ext cx="1996516" cy="1306401"/>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4194560" y="1560394"/>
            <a:ext cx="3802879" cy="2926657"/>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w</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r</a:t>
            </a:r>
            <a:endParaRPr lang="en-GB" sz="8800" dirty="0">
              <a:solidFill>
                <a:srgbClr val="002060"/>
              </a:solidFill>
              <a:latin typeface="Century Gothic" panose="020B0502020202020204" pitchFamily="34" charset="0"/>
            </a:endParaRPr>
          </a:p>
        </p:txBody>
      </p:sp>
      <p:sp>
        <p:nvSpPr>
          <p:cNvPr id="5" name="Rectangle 4"/>
          <p:cNvSpPr/>
          <p:nvPr/>
        </p:nvSpPr>
        <p:spPr>
          <a:xfrm>
            <a:off x="850264" y="515236"/>
            <a:ext cx="225895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rche</a:t>
            </a:r>
            <a:endParaRPr lang="en-GB" sz="5400" dirty="0">
              <a:solidFill>
                <a:srgbClr val="002060"/>
              </a:solidFill>
              <a:latin typeface="Century Gothic" panose="020B0502020202020204" pitchFamily="34" charset="0"/>
            </a:endParaRPr>
          </a:p>
        </p:txBody>
      </p:sp>
      <p:sp>
        <p:nvSpPr>
          <p:cNvPr id="6" name="Rectangle 5"/>
          <p:cNvSpPr/>
          <p:nvPr/>
        </p:nvSpPr>
        <p:spPr>
          <a:xfrm>
            <a:off x="5049078" y="4458340"/>
            <a:ext cx="209384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pr</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vat</a:t>
            </a:r>
            <a:endParaRPr lang="en-GB" sz="5400" dirty="0">
              <a:solidFill>
                <a:srgbClr val="002060"/>
              </a:solidFill>
              <a:latin typeface="Century Gothic" panose="020B0502020202020204" pitchFamily="34" charset="0"/>
            </a:endParaRPr>
          </a:p>
        </p:txBody>
      </p:sp>
      <p:sp>
        <p:nvSpPr>
          <p:cNvPr id="7" name="Rectangle 6"/>
          <p:cNvSpPr/>
          <p:nvPr/>
        </p:nvSpPr>
        <p:spPr>
          <a:xfrm>
            <a:off x="9609724" y="3272531"/>
            <a:ext cx="95250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hr</a:t>
            </a:r>
            <a:endParaRPr lang="en-GB" sz="5400" i="1" dirty="0">
              <a:solidFill>
                <a:srgbClr val="002060"/>
              </a:solidFill>
              <a:latin typeface="Century Gothic" panose="020B0502020202020204" pitchFamily="34" charset="0"/>
            </a:endParaRPr>
          </a:p>
        </p:txBody>
      </p:sp>
      <p:sp>
        <p:nvSpPr>
          <p:cNvPr id="8" name="Rectangle 7"/>
          <p:cNvSpPr/>
          <p:nvPr/>
        </p:nvSpPr>
        <p:spPr>
          <a:xfrm>
            <a:off x="1153231" y="3287898"/>
            <a:ext cx="165301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FFCC00"/>
              </a:solidFill>
              <a:latin typeface="Century Gothic" panose="020B0502020202020204" pitchFamily="34" charset="0"/>
            </a:endParaRPr>
          </a:p>
        </p:txBody>
      </p:sp>
      <p:sp>
        <p:nvSpPr>
          <p:cNvPr id="9" name="Rectangle 8"/>
          <p:cNvSpPr/>
          <p:nvPr/>
        </p:nvSpPr>
        <p:spPr>
          <a:xfrm>
            <a:off x="8882745" y="515236"/>
            <a:ext cx="250581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pic>
        <p:nvPicPr>
          <p:cNvPr id="19" name="Picture 18" descr="back of a man's head"/>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1427" y="1749476"/>
            <a:ext cx="2289144" cy="1571487"/>
          </a:xfrm>
          <a:prstGeom prst="rect">
            <a:avLst/>
          </a:prstGeom>
        </p:spPr>
      </p:pic>
      <p:pic>
        <p:nvPicPr>
          <p:cNvPr id="12" name="Picture 11" descr="church"/>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947" y="1301631"/>
            <a:ext cx="2284202" cy="1587520"/>
          </a:xfrm>
          <a:prstGeom prst="rect">
            <a:avLst/>
          </a:prstGeom>
        </p:spPr>
      </p:pic>
      <p:pic>
        <p:nvPicPr>
          <p:cNvPr id="21" name="Picture 20" descr="security lock"/>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97127" y="5210534"/>
            <a:ext cx="1106452" cy="1110178"/>
          </a:xfrm>
          <a:prstGeom prst="rect">
            <a:avLst/>
          </a:prstGeom>
        </p:spPr>
      </p:pic>
      <p:pic>
        <p:nvPicPr>
          <p:cNvPr id="22" name="Picture 21" descr="famil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09521" y="1674535"/>
            <a:ext cx="1852263" cy="1336716"/>
          </a:xfrm>
          <a:prstGeom prst="rect">
            <a:avLst/>
          </a:prstGeom>
        </p:spPr>
      </p:pic>
      <p:pic>
        <p:nvPicPr>
          <p:cNvPr id="23" name="Picture 2" descr="boy pointing to girl in a grou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61748" y="4265495"/>
            <a:ext cx="1747810" cy="146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descr="arrow pointing to lines on a page"/>
          <p:cNvGrpSpPr/>
          <p:nvPr/>
        </p:nvGrpSpPr>
        <p:grpSpPr>
          <a:xfrm>
            <a:off x="1473864" y="4324636"/>
            <a:ext cx="1365094" cy="1190739"/>
            <a:chOff x="1473864" y="4324636"/>
            <a:chExt cx="1365094" cy="1190739"/>
          </a:xfrm>
        </p:grpSpPr>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73864" y="4324636"/>
              <a:ext cx="904961" cy="1190739"/>
            </a:xfrm>
            <a:prstGeom prst="rect">
              <a:avLst/>
            </a:prstGeom>
          </p:spPr>
        </p:pic>
        <p:cxnSp>
          <p:nvCxnSpPr>
            <p:cNvPr id="24" name="Straight Arrow Connector 23"/>
            <p:cNvCxnSpPr/>
            <p:nvPr/>
          </p:nvCxnSpPr>
          <p:spPr>
            <a:xfrm flipH="1">
              <a:off x="2295633" y="4487051"/>
              <a:ext cx="543325" cy="25767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450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i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wir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Kirch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5" name="Kirch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Famil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6" name="Famili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Lini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7" name="Lini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Priva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subTnLst>
                                    <p:audio>
                                      <p:cMediaNode>
                                        <p:cTn display="0" masterRel="sameClick">
                                          <p:stCondLst>
                                            <p:cond evt="begin" delay="0">
                                              <p:tn val="53"/>
                                            </p:cond>
                                          </p:stCondLst>
                                          <p:endCondLst>
                                            <p:cond evt="onStopAudio" delay="0">
                                              <p:tgtEl>
                                                <p:sldTgt/>
                                              </p:tgtEl>
                                            </p:cond>
                                          </p:endCondLst>
                                        </p:cTn>
                                        <p:tgtEl>
                                          <p:sndTgt r:embed="rId8" name="Priva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ihr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subTnLst>
                                    <p:audio>
                                      <p:cMediaNode>
                                        <p:cTn display="0" masterRel="sameClick">
                                          <p:stCondLst>
                                            <p:cond evt="begin" delay="0">
                                              <p:tn val="63"/>
                                            </p:cond>
                                          </p:stCondLst>
                                          <p:endCondLst>
                                            <p:cond evt="onStopAudio" delay="0">
                                              <p:tgtEl>
                                                <p:sldTgt/>
                                              </p:tgtEl>
                                            </p:cond>
                                          </p:endCondLst>
                                        </p:cTn>
                                        <p:tgtEl>
                                          <p:sndTgt r:embed="rId9" name="ih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3250524" cy="647577"/>
          </a:xfrm>
        </p:spPr>
        <p:txBody>
          <a:bodyPr>
            <a:normAutofit/>
          </a:bodyPr>
          <a:lstStyle/>
          <a:p>
            <a:r>
              <a:rPr lang="en-GB" sz="2800" b="1" dirty="0" err="1">
                <a:solidFill>
                  <a:schemeClr val="bg1"/>
                </a:solidFill>
              </a:rPr>
              <a:t>Hausaufgaben</a:t>
            </a:r>
            <a:endParaRPr lang="en-GB" sz="2800" b="1" dirty="0">
              <a:solidFill>
                <a:schemeClr val="bg1"/>
              </a:solidFill>
            </a:endParaRPr>
          </a:p>
        </p:txBody>
      </p:sp>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latin typeface="Century Gothic" panose="020B0502020202020204" pitchFamily="34" charset="0"/>
                <a:ea typeface="Calibri" panose="020F0502020204030204" pitchFamily="34" charset="0"/>
                <a:cs typeface="Times New Roman" panose="02020603050405020304" pitchFamily="18" charset="0"/>
              </a:rPr>
              <a:t> (Y7, </a:t>
            </a:r>
            <a:r>
              <a:rPr lang="en-GB" sz="2800" b="1" dirty="0">
                <a:latin typeface="Century Gothic" panose="020B0502020202020204" pitchFamily="34" charset="0"/>
                <a:ea typeface="Calibri" panose="020F0502020204030204" pitchFamily="34" charset="0"/>
                <a:cs typeface="Calibri" panose="020F0502020204030204" pitchFamily="34" charset="0"/>
              </a:rPr>
              <a:t>Term 1.2, Week 3)</a:t>
            </a:r>
            <a:endParaRPr lang="en-GB" sz="28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3"/>
              </a:rPr>
              <a:t>Audio file</a:t>
            </a:r>
            <a:endParaRPr lang="en-GB" sz="2400" dirty="0">
              <a:solidFill>
                <a:srgbClr val="115076"/>
              </a:solidFill>
              <a:latin typeface="Century Gothic" panose="020B0502020202020204" pitchFamily="34" charset="0"/>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4"/>
              </a:rPr>
              <a:t>Student worksheet</a:t>
            </a: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830997"/>
          </a:xfrm>
          <a:prstGeom prst="rect">
            <a:avLst/>
          </a:prstGeom>
        </p:spPr>
        <p:txBody>
          <a:bodyPr wrap="square">
            <a:spAutoFit/>
          </a:bodyPr>
          <a:lstStyle/>
          <a:p>
            <a:pPr lvl="0">
              <a:defRPr/>
            </a:pPr>
            <a:r>
              <a:rPr lang="en-GB" sz="2400" b="1" dirty="0">
                <a:latin typeface="Century Gothic" panose="020B0502020202020204" pitchFamily="34" charset="0"/>
              </a:rPr>
              <a:t>In addition, revisit:</a:t>
            </a:r>
            <a:r>
              <a:rPr lang="en-GB" sz="2400" dirty="0">
                <a:latin typeface="Century Gothic" panose="020B0502020202020204" pitchFamily="34" charset="0"/>
              </a:rPr>
              <a:t>	 	Term1.1 Week 7</a:t>
            </a:r>
            <a:br>
              <a:rPr lang="en-GB" sz="2400" dirty="0">
                <a:latin typeface="Century Gothic" panose="020B0502020202020204" pitchFamily="34" charset="0"/>
              </a:rPr>
            </a:br>
            <a:r>
              <a:rPr lang="en-GB" sz="2400" dirty="0">
                <a:latin typeface="Century Gothic" panose="020B0502020202020204" pitchFamily="34" charset="0"/>
              </a:rPr>
              <a:t>			  	Term 1.1 Week 1</a:t>
            </a:r>
            <a:endParaRPr lang="en-GB" sz="2000" dirty="0"/>
          </a:p>
        </p:txBody>
      </p:sp>
      <p:pic>
        <p:nvPicPr>
          <p:cNvPr id="8" name="Picture 7" descr="A blue cartoon face with orange headphones&#10;&#10;Description automatically generated">
            <a:extLst>
              <a:ext uri="{FF2B5EF4-FFF2-40B4-BE49-F238E27FC236}">
                <a16:creationId xmlns:a16="http://schemas.microsoft.com/office/drawing/2014/main" id="{8D77F612-8E9D-4ADF-99B5-98C8740E3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4130A-F02B-2949-BAC4-F84D52B5E3F3}"/>
              </a:ext>
            </a:extLst>
          </p:cNvPr>
          <p:cNvSpPr>
            <a:spLocks noGrp="1"/>
          </p:cNvSpPr>
          <p:nvPr>
            <p:ph type="title"/>
          </p:nvPr>
        </p:nvSpPr>
        <p:spPr>
          <a:xfrm>
            <a:off x="4960491" y="-101470"/>
            <a:ext cx="2271016" cy="1850946"/>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4194560" y="1560394"/>
            <a:ext cx="3802879" cy="2926657"/>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w</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r</a:t>
            </a:r>
            <a:endParaRPr lang="en-GB" sz="8800" dirty="0">
              <a:solidFill>
                <a:srgbClr val="002060"/>
              </a:solidFill>
              <a:latin typeface="Century Gothic" panose="020B0502020202020204" pitchFamily="34" charset="0"/>
            </a:endParaRPr>
          </a:p>
        </p:txBody>
      </p:sp>
      <p:sp>
        <p:nvSpPr>
          <p:cNvPr id="5" name="Rectangle 4"/>
          <p:cNvSpPr/>
          <p:nvPr/>
        </p:nvSpPr>
        <p:spPr>
          <a:xfrm>
            <a:off x="850264" y="515236"/>
            <a:ext cx="225895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rche</a:t>
            </a:r>
            <a:endParaRPr lang="en-GB" sz="5400" dirty="0">
              <a:solidFill>
                <a:srgbClr val="002060"/>
              </a:solidFill>
              <a:latin typeface="Century Gothic" panose="020B0502020202020204" pitchFamily="34" charset="0"/>
            </a:endParaRPr>
          </a:p>
        </p:txBody>
      </p:sp>
      <p:sp>
        <p:nvSpPr>
          <p:cNvPr id="6" name="Rectangle 5"/>
          <p:cNvSpPr/>
          <p:nvPr/>
        </p:nvSpPr>
        <p:spPr>
          <a:xfrm>
            <a:off x="5049078" y="4458340"/>
            <a:ext cx="209384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pr</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vat</a:t>
            </a:r>
            <a:endParaRPr lang="en-GB" sz="5400" dirty="0">
              <a:solidFill>
                <a:srgbClr val="002060"/>
              </a:solidFill>
              <a:latin typeface="Century Gothic" panose="020B0502020202020204" pitchFamily="34" charset="0"/>
            </a:endParaRPr>
          </a:p>
        </p:txBody>
      </p:sp>
      <p:sp>
        <p:nvSpPr>
          <p:cNvPr id="7" name="Rectangle 6"/>
          <p:cNvSpPr/>
          <p:nvPr/>
        </p:nvSpPr>
        <p:spPr>
          <a:xfrm>
            <a:off x="9609724" y="3272531"/>
            <a:ext cx="95250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hr</a:t>
            </a:r>
            <a:endParaRPr lang="en-GB" sz="5400" i="1" dirty="0">
              <a:solidFill>
                <a:srgbClr val="002060"/>
              </a:solidFill>
              <a:latin typeface="Century Gothic" panose="020B0502020202020204" pitchFamily="34" charset="0"/>
            </a:endParaRPr>
          </a:p>
        </p:txBody>
      </p:sp>
      <p:sp>
        <p:nvSpPr>
          <p:cNvPr id="8" name="Rectangle 7"/>
          <p:cNvSpPr/>
          <p:nvPr/>
        </p:nvSpPr>
        <p:spPr>
          <a:xfrm>
            <a:off x="1153231" y="3287898"/>
            <a:ext cx="165301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FFCC00"/>
              </a:solidFill>
              <a:latin typeface="Century Gothic" panose="020B0502020202020204" pitchFamily="34" charset="0"/>
            </a:endParaRPr>
          </a:p>
        </p:txBody>
      </p:sp>
      <p:sp>
        <p:nvSpPr>
          <p:cNvPr id="9" name="Rectangle 8"/>
          <p:cNvSpPr/>
          <p:nvPr/>
        </p:nvSpPr>
        <p:spPr>
          <a:xfrm>
            <a:off x="8882745" y="515236"/>
            <a:ext cx="250581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pic>
        <p:nvPicPr>
          <p:cNvPr id="19" name="Picture 18" descr="group of peop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1427" y="1749476"/>
            <a:ext cx="2289144" cy="1571487"/>
          </a:xfrm>
          <a:prstGeom prst="rect">
            <a:avLst/>
          </a:prstGeom>
        </p:spPr>
      </p:pic>
    </p:spTree>
    <p:extLst>
      <p:ext uri="{BB962C8B-B14F-4D97-AF65-F5344CB8AC3E}">
        <p14:creationId xmlns:p14="http://schemas.microsoft.com/office/powerpoint/2010/main" val="333594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wir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Kirch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Famili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Lin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Priva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ih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B429-3984-7F4F-AADA-B125096DCD40}"/>
              </a:ext>
            </a:extLst>
          </p:cNvPr>
          <p:cNvSpPr>
            <a:spLocks noGrp="1"/>
          </p:cNvSpPr>
          <p:nvPr>
            <p:ph type="title"/>
          </p:nvPr>
        </p:nvSpPr>
        <p:spPr>
          <a:xfrm>
            <a:off x="5225927" y="-19548"/>
            <a:ext cx="1744075" cy="1674483"/>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4194560" y="1560394"/>
            <a:ext cx="3802879" cy="2926657"/>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w</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r</a:t>
            </a:r>
            <a:endParaRPr lang="en-GB" sz="8800" dirty="0">
              <a:solidFill>
                <a:srgbClr val="002060"/>
              </a:solidFill>
              <a:latin typeface="Century Gothic" panose="020B0502020202020204" pitchFamily="34" charset="0"/>
            </a:endParaRPr>
          </a:p>
        </p:txBody>
      </p:sp>
      <p:sp>
        <p:nvSpPr>
          <p:cNvPr id="5" name="Rectangle 4"/>
          <p:cNvSpPr/>
          <p:nvPr/>
        </p:nvSpPr>
        <p:spPr>
          <a:xfrm>
            <a:off x="850264" y="515236"/>
            <a:ext cx="225895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rche</a:t>
            </a:r>
            <a:endParaRPr lang="en-GB" sz="5400" dirty="0">
              <a:solidFill>
                <a:srgbClr val="002060"/>
              </a:solidFill>
              <a:latin typeface="Century Gothic" panose="020B0502020202020204" pitchFamily="34" charset="0"/>
            </a:endParaRPr>
          </a:p>
        </p:txBody>
      </p:sp>
      <p:sp>
        <p:nvSpPr>
          <p:cNvPr id="6" name="Rectangle 5"/>
          <p:cNvSpPr/>
          <p:nvPr/>
        </p:nvSpPr>
        <p:spPr>
          <a:xfrm>
            <a:off x="5049078" y="4458340"/>
            <a:ext cx="209384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pr</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vat</a:t>
            </a:r>
            <a:endParaRPr lang="en-GB" sz="5400" dirty="0">
              <a:solidFill>
                <a:srgbClr val="002060"/>
              </a:solidFill>
              <a:latin typeface="Century Gothic" panose="020B0502020202020204" pitchFamily="34" charset="0"/>
            </a:endParaRPr>
          </a:p>
        </p:txBody>
      </p:sp>
      <p:sp>
        <p:nvSpPr>
          <p:cNvPr id="7" name="Rectangle 6"/>
          <p:cNvSpPr/>
          <p:nvPr/>
        </p:nvSpPr>
        <p:spPr>
          <a:xfrm>
            <a:off x="9609724" y="3272531"/>
            <a:ext cx="952505" cy="923330"/>
          </a:xfrm>
          <a:prstGeom prst="rect">
            <a:avLst/>
          </a:prstGeom>
        </p:spPr>
        <p:txBody>
          <a:bodyPr wrap="none">
            <a:spAutoFit/>
          </a:bodyPr>
          <a:lstStyle/>
          <a:p>
            <a:pPr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hr</a:t>
            </a:r>
            <a:endParaRPr lang="en-GB" sz="5400" i="1" dirty="0">
              <a:solidFill>
                <a:srgbClr val="002060"/>
              </a:solidFill>
              <a:latin typeface="Century Gothic" panose="020B0502020202020204" pitchFamily="34" charset="0"/>
            </a:endParaRPr>
          </a:p>
        </p:txBody>
      </p:sp>
      <p:sp>
        <p:nvSpPr>
          <p:cNvPr id="8" name="Rectangle 7"/>
          <p:cNvSpPr/>
          <p:nvPr/>
        </p:nvSpPr>
        <p:spPr>
          <a:xfrm>
            <a:off x="1153231" y="3287898"/>
            <a:ext cx="16530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FFCC00"/>
              </a:solidFill>
              <a:latin typeface="Century Gothic" panose="020B0502020202020204" pitchFamily="34" charset="0"/>
            </a:endParaRPr>
          </a:p>
        </p:txBody>
      </p:sp>
      <p:sp>
        <p:nvSpPr>
          <p:cNvPr id="9" name="Rectangle 8"/>
          <p:cNvSpPr/>
          <p:nvPr/>
        </p:nvSpPr>
        <p:spPr>
          <a:xfrm>
            <a:off x="8882745" y="515236"/>
            <a:ext cx="250581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pic>
        <p:nvPicPr>
          <p:cNvPr id="19" name="Picture 18" descr="group of peopl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1427" y="1749476"/>
            <a:ext cx="2289144" cy="1571487"/>
          </a:xfrm>
          <a:prstGeom prst="rect">
            <a:avLst/>
          </a:prstGeom>
        </p:spPr>
      </p:pic>
    </p:spTree>
    <p:extLst>
      <p:ext uri="{BB962C8B-B14F-4D97-AF65-F5344CB8AC3E}">
        <p14:creationId xmlns:p14="http://schemas.microsoft.com/office/powerpoint/2010/main" val="220956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0002" y="1134167"/>
            <a:ext cx="10515600" cy="1325563"/>
          </a:xfrm>
        </p:spPr>
        <p:txBody>
          <a:bodyPr>
            <a:normAutofit fontScale="90000"/>
          </a:bodyPr>
          <a:lstStyle/>
          <a:p>
            <a:r>
              <a:rPr lang="en-GB" sz="26700" b="1" dirty="0" err="1">
                <a:solidFill>
                  <a:srgbClr val="FFCC00"/>
                </a:solidFill>
              </a:rPr>
              <a:t>i</a:t>
            </a:r>
            <a:br>
              <a:rPr lang="en-GB" sz="1400" b="1" dirty="0"/>
            </a:br>
            <a:endParaRPr lang="en-GB" dirty="0"/>
          </a:p>
        </p:txBody>
      </p:sp>
      <p:pic>
        <p:nvPicPr>
          <p:cNvPr id="4" name="Picture 3" descr="person with a magnifying glass looking through it to see a key"/>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506" y="516675"/>
            <a:ext cx="2922161" cy="3886110"/>
          </a:xfrm>
          <a:prstGeom prst="rect">
            <a:avLst/>
          </a:prstGeom>
        </p:spPr>
      </p:pic>
      <p:sp>
        <p:nvSpPr>
          <p:cNvPr id="2" name="Rectangle 1"/>
          <p:cNvSpPr/>
          <p:nvPr/>
        </p:nvSpPr>
        <p:spPr>
          <a:xfrm>
            <a:off x="3643245" y="4303950"/>
            <a:ext cx="490550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4665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i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find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EA15D3-1203-D84D-AAC1-9A1B24B1C038}"/>
              </a:ext>
            </a:extLst>
          </p:cNvPr>
          <p:cNvSpPr>
            <a:spLocks noGrp="1"/>
          </p:cNvSpPr>
          <p:nvPr>
            <p:ph type="title"/>
          </p:nvPr>
        </p:nvSpPr>
        <p:spPr>
          <a:xfrm>
            <a:off x="4894846" y="-26032"/>
            <a:ext cx="2402305" cy="1791915"/>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3711914" y="1684973"/>
            <a:ext cx="4754247" cy="2950998"/>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f</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nden</a:t>
            </a:r>
            <a:endParaRPr lang="en-GB" sz="8800" dirty="0">
              <a:solidFill>
                <a:srgbClr val="002060"/>
              </a:solidFill>
              <a:latin typeface="Century Gothic" panose="020B0502020202020204" pitchFamily="34" charset="0"/>
            </a:endParaRPr>
          </a:p>
        </p:txBody>
      </p:sp>
      <p:sp>
        <p:nvSpPr>
          <p:cNvPr id="5" name="Rectangle 4"/>
          <p:cNvSpPr/>
          <p:nvPr/>
        </p:nvSpPr>
        <p:spPr>
          <a:xfrm>
            <a:off x="607673" y="3944486"/>
            <a:ext cx="230864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sp>
        <p:nvSpPr>
          <p:cNvPr id="6" name="Rectangle 5"/>
          <p:cNvSpPr/>
          <p:nvPr/>
        </p:nvSpPr>
        <p:spPr>
          <a:xfrm>
            <a:off x="9582968" y="3559783"/>
            <a:ext cx="160172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lfe</a:t>
            </a:r>
            <a:endParaRPr lang="en-GB" sz="5400" dirty="0">
              <a:solidFill>
                <a:srgbClr val="002060"/>
              </a:solidFill>
              <a:latin typeface="Century Gothic" panose="020B0502020202020204" pitchFamily="34" charset="0"/>
            </a:endParaRPr>
          </a:p>
        </p:txBody>
      </p:sp>
      <p:sp>
        <p:nvSpPr>
          <p:cNvPr id="7" name="Rectangle 6"/>
          <p:cNvSpPr/>
          <p:nvPr/>
        </p:nvSpPr>
        <p:spPr>
          <a:xfrm>
            <a:off x="9526864" y="458578"/>
            <a:ext cx="171393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tte</a:t>
            </a:r>
            <a:endParaRPr lang="en-GB" sz="5400" i="1" dirty="0">
              <a:solidFill>
                <a:srgbClr val="002060"/>
              </a:solidFill>
              <a:latin typeface="Century Gothic" panose="020B0502020202020204" pitchFamily="34" charset="0"/>
            </a:endParaRPr>
          </a:p>
        </p:txBody>
      </p:sp>
      <p:sp>
        <p:nvSpPr>
          <p:cNvPr id="8" name="Rectangle 7"/>
          <p:cNvSpPr/>
          <p:nvPr/>
        </p:nvSpPr>
        <p:spPr>
          <a:xfrm>
            <a:off x="4218723" y="4729602"/>
            <a:ext cx="3754554"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nteressant</a:t>
            </a:r>
            <a:endParaRPr lang="en-GB" sz="5400" dirty="0">
              <a:solidFill>
                <a:srgbClr val="FFCC00"/>
              </a:solidFill>
              <a:latin typeface="Century Gothic" panose="020B0502020202020204" pitchFamily="34" charset="0"/>
            </a:endParaRPr>
          </a:p>
        </p:txBody>
      </p:sp>
      <p:sp>
        <p:nvSpPr>
          <p:cNvPr id="9" name="Rectangle 8"/>
          <p:cNvSpPr/>
          <p:nvPr/>
        </p:nvSpPr>
        <p:spPr>
          <a:xfrm>
            <a:off x="1254728" y="265171"/>
            <a:ext cx="12057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person with a magnifying glass looking through it to see a key"/>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0380" y="1721335"/>
            <a:ext cx="1244920" cy="1655588"/>
          </a:xfrm>
          <a:prstGeom prst="rect">
            <a:avLst/>
          </a:prstGeom>
        </p:spPr>
      </p:pic>
      <p:pic>
        <p:nvPicPr>
          <p:cNvPr id="11" name="Picture 10" descr="please"/>
          <p:cNvPicPr>
            <a:picLocks noChangeAspect="1"/>
          </p:cNvPicPr>
          <p:nvPr/>
        </p:nvPicPr>
        <p:blipFill>
          <a:blip r:embed="rId11">
            <a:clrChange>
              <a:clrFrom>
                <a:srgbClr val="FFFFFF"/>
              </a:clrFrom>
              <a:clrTo>
                <a:srgbClr val="FFFFFF">
                  <a:alpha val="0"/>
                </a:srgbClr>
              </a:clrTo>
            </a:clrChange>
          </a:blip>
          <a:stretch>
            <a:fillRect/>
          </a:stretch>
        </p:blipFill>
        <p:spPr>
          <a:xfrm>
            <a:off x="9455506" y="1350406"/>
            <a:ext cx="1839750" cy="1687417"/>
          </a:xfrm>
          <a:prstGeom prst="rect">
            <a:avLst/>
          </a:prstGeom>
        </p:spPr>
      </p:pic>
      <p:grpSp>
        <p:nvGrpSpPr>
          <p:cNvPr id="2" name="Group 1" descr="fries with ketchup next to a green check mark, fries without ketchip next to a red cross"/>
          <p:cNvGrpSpPr/>
          <p:nvPr/>
        </p:nvGrpSpPr>
        <p:grpSpPr>
          <a:xfrm>
            <a:off x="1201576" y="1282403"/>
            <a:ext cx="1520993" cy="1615594"/>
            <a:chOff x="1201576" y="1282403"/>
            <a:chExt cx="1520993" cy="1615594"/>
          </a:xfrm>
        </p:grpSpPr>
        <p:pic>
          <p:nvPicPr>
            <p:cNvPr id="13" name="Picture 12" descr="http://www.clker.com/cliparts/4/8/a/6/1194984081402633375french_fries_juliane_kr_r.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01576" y="1381908"/>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http://www.clker.com/cliparts/f/f/2/e/11954289431054409758ketchup_bottle_alexandre_01.svg.h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18787" y="1282403"/>
              <a:ext cx="455299" cy="8778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www.clker.com/cliparts/4/8/a/6/1194984081402633375french_fries_juliane_kr_r.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5145" y="2194115"/>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ttp://www.clker.com/cliparts/0/f/7/0/11954234311954389563ok_mark_h_kon_l_vdal_02.svg.me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74083" y="1517297"/>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http://www.clker.com/cliparts/V/S/1/q/m/Q/red-x-small-m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19452" y="2411553"/>
              <a:ext cx="509733" cy="44644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192708" y="4635971"/>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know]</a:t>
            </a:r>
          </a:p>
        </p:txBody>
      </p:sp>
      <p:pic>
        <p:nvPicPr>
          <p:cNvPr id="19" name="Picture 18" descr="the message 'help' in a bottl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94532" y="4508885"/>
            <a:ext cx="1259431" cy="1405657"/>
          </a:xfrm>
          <a:prstGeom prst="rect">
            <a:avLst/>
          </a:prstGeom>
        </p:spPr>
      </p:pic>
      <p:sp>
        <p:nvSpPr>
          <p:cNvPr id="20" name="TextBox 19"/>
          <p:cNvSpPr txBox="1"/>
          <p:nvPr/>
        </p:nvSpPr>
        <p:spPr>
          <a:xfrm>
            <a:off x="4468906" y="5391322"/>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[interesting]</a:t>
            </a:r>
          </a:p>
        </p:txBody>
      </p:sp>
    </p:spTree>
    <p:extLst>
      <p:ext uri="{BB962C8B-B14F-4D97-AF65-F5344CB8AC3E}">
        <p14:creationId xmlns:p14="http://schemas.microsoft.com/office/powerpoint/2010/main" val="267022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i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mi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mit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bitt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6" name="bitt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wiss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7" name="wiss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subTnLst>
                                    <p:audio>
                                      <p:cMediaNode>
                                        <p:cTn display="0" masterRel="sameClick">
                                          <p:stCondLst>
                                            <p:cond evt="begin" delay="0">
                                              <p:tn val="48"/>
                                            </p:cond>
                                          </p:stCondLst>
                                          <p:endCondLst>
                                            <p:cond evt="onStopAudio" delay="0">
                                              <p:tgtEl>
                                                <p:sldTgt/>
                                              </p:tgtEl>
                                            </p:cond>
                                          </p:endCondLst>
                                        </p:cTn>
                                        <p:tgtEl>
                                          <p:sndTgt r:embed="rId8" name="interessan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subTnLst>
                                    <p:audio>
                                      <p:cMediaNode>
                                        <p:cTn display="0" masterRel="sameClick">
                                          <p:stCondLst>
                                            <p:cond evt="begin" delay="0">
                                              <p:tn val="53"/>
                                            </p:cond>
                                          </p:stCondLst>
                                          <p:endCondLst>
                                            <p:cond evt="onStopAudio" delay="0">
                                              <p:tgtEl>
                                                <p:sldTgt/>
                                              </p:tgtEl>
                                            </p:cond>
                                          </p:endCondLst>
                                        </p:cTn>
                                        <p:tgtEl>
                                          <p:sndTgt r:embed="rId8" name="interessan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Hilf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9" name="Hilf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56F3F-9BA7-3C45-A83B-CAB7AA24B4BF}"/>
              </a:ext>
            </a:extLst>
          </p:cNvPr>
          <p:cNvSpPr>
            <a:spLocks noGrp="1"/>
          </p:cNvSpPr>
          <p:nvPr>
            <p:ph type="title"/>
          </p:nvPr>
        </p:nvSpPr>
        <p:spPr>
          <a:xfrm>
            <a:off x="5400381" y="200478"/>
            <a:ext cx="1391653" cy="1322808"/>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3711914" y="1684973"/>
            <a:ext cx="4754247" cy="2950998"/>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f</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nden</a:t>
            </a:r>
            <a:endParaRPr lang="en-GB" sz="8800" dirty="0">
              <a:solidFill>
                <a:srgbClr val="002060"/>
              </a:solidFill>
              <a:latin typeface="Century Gothic" panose="020B0502020202020204" pitchFamily="34" charset="0"/>
            </a:endParaRPr>
          </a:p>
        </p:txBody>
      </p:sp>
      <p:sp>
        <p:nvSpPr>
          <p:cNvPr id="5" name="Rectangle 4"/>
          <p:cNvSpPr/>
          <p:nvPr/>
        </p:nvSpPr>
        <p:spPr>
          <a:xfrm>
            <a:off x="607673" y="3944486"/>
            <a:ext cx="230864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sp>
        <p:nvSpPr>
          <p:cNvPr id="6" name="Rectangle 5"/>
          <p:cNvSpPr/>
          <p:nvPr/>
        </p:nvSpPr>
        <p:spPr>
          <a:xfrm>
            <a:off x="9582968" y="3559783"/>
            <a:ext cx="160172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lfe</a:t>
            </a:r>
            <a:endParaRPr lang="en-GB" sz="5400" dirty="0">
              <a:solidFill>
                <a:srgbClr val="002060"/>
              </a:solidFill>
              <a:latin typeface="Century Gothic" panose="020B0502020202020204" pitchFamily="34" charset="0"/>
            </a:endParaRPr>
          </a:p>
        </p:txBody>
      </p:sp>
      <p:sp>
        <p:nvSpPr>
          <p:cNvPr id="7" name="Rectangle 6"/>
          <p:cNvSpPr/>
          <p:nvPr/>
        </p:nvSpPr>
        <p:spPr>
          <a:xfrm>
            <a:off x="9526864" y="458578"/>
            <a:ext cx="171393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tte</a:t>
            </a:r>
            <a:endParaRPr lang="en-GB" sz="5400" i="1" dirty="0">
              <a:solidFill>
                <a:srgbClr val="002060"/>
              </a:solidFill>
              <a:latin typeface="Century Gothic" panose="020B0502020202020204" pitchFamily="34" charset="0"/>
            </a:endParaRPr>
          </a:p>
        </p:txBody>
      </p:sp>
      <p:sp>
        <p:nvSpPr>
          <p:cNvPr id="8" name="Rectangle 7"/>
          <p:cNvSpPr/>
          <p:nvPr/>
        </p:nvSpPr>
        <p:spPr>
          <a:xfrm>
            <a:off x="4218723" y="4729602"/>
            <a:ext cx="3754554"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nteressant</a:t>
            </a:r>
            <a:endParaRPr lang="en-GB" sz="5400" dirty="0">
              <a:solidFill>
                <a:srgbClr val="FFCC00"/>
              </a:solidFill>
              <a:latin typeface="Century Gothic" panose="020B0502020202020204" pitchFamily="34" charset="0"/>
            </a:endParaRPr>
          </a:p>
        </p:txBody>
      </p:sp>
      <p:sp>
        <p:nvSpPr>
          <p:cNvPr id="9" name="Rectangle 8"/>
          <p:cNvSpPr/>
          <p:nvPr/>
        </p:nvSpPr>
        <p:spPr>
          <a:xfrm>
            <a:off x="1254728" y="265171"/>
            <a:ext cx="12057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person with a magnifying glass looking through it to see a key"/>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0380" y="1721335"/>
            <a:ext cx="1244920" cy="1655588"/>
          </a:xfrm>
          <a:prstGeom prst="rect">
            <a:avLst/>
          </a:prstGeom>
        </p:spPr>
      </p:pic>
    </p:spTree>
    <p:extLst>
      <p:ext uri="{BB962C8B-B14F-4D97-AF65-F5344CB8AC3E}">
        <p14:creationId xmlns:p14="http://schemas.microsoft.com/office/powerpoint/2010/main" val="239460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mi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bitt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wiss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interessan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Hilf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1890</TotalTime>
  <Words>5583</Words>
  <Application>Microsoft Office PowerPoint</Application>
  <PresentationFormat>Widescreen</PresentationFormat>
  <Paragraphs>744</Paragraphs>
  <Slides>40</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Century Gothic</vt:lpstr>
      <vt:lpstr>Segoe UI</vt:lpstr>
      <vt:lpstr>NCELP_German_2022</vt:lpstr>
      <vt:lpstr>PowerPoint Presentation</vt:lpstr>
      <vt:lpstr>Vokabeln</vt:lpstr>
      <vt:lpstr>i</vt:lpstr>
      <vt:lpstr>i</vt:lpstr>
      <vt:lpstr>i</vt:lpstr>
      <vt:lpstr>i</vt:lpstr>
      <vt:lpstr>i </vt:lpstr>
      <vt:lpstr>i</vt:lpstr>
      <vt:lpstr>i</vt:lpstr>
      <vt:lpstr>i</vt:lpstr>
      <vt:lpstr>Phonetik</vt:lpstr>
      <vt:lpstr>Knowing who does what: Weak verbs: ‘I’ versus ‘s/he’</vt:lpstr>
      <vt:lpstr>Wolfgang und Mia</vt:lpstr>
      <vt:lpstr>Antworten</vt:lpstr>
      <vt:lpstr>Und zu Hause?</vt:lpstr>
      <vt:lpstr>Wer macht was zu Hause? </vt:lpstr>
      <vt:lpstr>Wer macht was?</vt:lpstr>
      <vt:lpstr>PowerPoint Presentation</vt:lpstr>
      <vt:lpstr>Phonetik</vt:lpstr>
      <vt:lpstr>Phonetik</vt:lpstr>
      <vt:lpstr>Vokabeln</vt:lpstr>
      <vt:lpstr>Vokabeln</vt:lpstr>
      <vt:lpstr>Vokabeln</vt:lpstr>
      <vt:lpstr>Vokabeln</vt:lpstr>
      <vt:lpstr>Vokabeln</vt:lpstr>
      <vt:lpstr>Vokabeln</vt:lpstr>
      <vt:lpstr>Vokabeln</vt:lpstr>
      <vt:lpstr>Vokabeln</vt:lpstr>
      <vt:lpstr>Vokabeln</vt:lpstr>
      <vt:lpstr>Vokabeln</vt:lpstr>
      <vt:lpstr>Wer arbeitet zu Hause?</vt:lpstr>
      <vt:lpstr>Partner A: Du bist Mia.</vt:lpstr>
      <vt:lpstr>Antworten</vt:lpstr>
      <vt:lpstr>Das ist falsch! </vt:lpstr>
      <vt:lpstr>Partner B: Du bist Opa.</vt:lpstr>
      <vt:lpstr>Antworten</vt:lpstr>
      <vt:lpstr>Wolfgang oder ich (Mia)  </vt:lpstr>
      <vt:lpstr>Antworten </vt:lpstr>
      <vt:lpstr>Wer macht was zu Hause? </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36</cp:revision>
  <dcterms:created xsi:type="dcterms:W3CDTF">2023-08-18T09:21:04Z</dcterms:created>
  <dcterms:modified xsi:type="dcterms:W3CDTF">2023-09-06T07:33:01Z</dcterms:modified>
</cp:coreProperties>
</file>