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810" r:id="rId2"/>
    <p:sldId id="387" r:id="rId3"/>
    <p:sldId id="390" r:id="rId4"/>
    <p:sldId id="391" r:id="rId5"/>
    <p:sldId id="392" r:id="rId6"/>
    <p:sldId id="393" r:id="rId7"/>
    <p:sldId id="396" r:id="rId8"/>
    <p:sldId id="397" r:id="rId9"/>
    <p:sldId id="398" r:id="rId10"/>
    <p:sldId id="275" r:id="rId11"/>
    <p:sldId id="326" r:id="rId12"/>
    <p:sldId id="327" r:id="rId13"/>
    <p:sldId id="328" r:id="rId14"/>
    <p:sldId id="329" r:id="rId15"/>
    <p:sldId id="330" r:id="rId16"/>
    <p:sldId id="331" r:id="rId17"/>
    <p:sldId id="332" r:id="rId18"/>
    <p:sldId id="333" r:id="rId19"/>
    <p:sldId id="334" r:id="rId20"/>
    <p:sldId id="336" r:id="rId21"/>
    <p:sldId id="337" r:id="rId22"/>
    <p:sldId id="382" r:id="rId23"/>
    <p:sldId id="339" r:id="rId24"/>
    <p:sldId id="340" r:id="rId25"/>
    <p:sldId id="341" r:id="rId26"/>
    <p:sldId id="342" r:id="rId27"/>
    <p:sldId id="343" r:id="rId28"/>
    <p:sldId id="344" r:id="rId29"/>
    <p:sldId id="345" r:id="rId30"/>
    <p:sldId id="346" r:id="rId31"/>
    <p:sldId id="811" r:id="rId32"/>
    <p:sldId id="812" r:id="rId33"/>
    <p:sldId id="813" r:id="rId34"/>
    <p:sldId id="814" r:id="rId35"/>
    <p:sldId id="815" r:id="rId36"/>
    <p:sldId id="816" r:id="rId37"/>
    <p:sldId id="817" r:id="rId38"/>
    <p:sldId id="819" r:id="rId39"/>
    <p:sldId id="820" r:id="rId40"/>
    <p:sldId id="358" r:id="rId41"/>
    <p:sldId id="359" r:id="rId42"/>
    <p:sldId id="365" r:id="rId43"/>
    <p:sldId id="366" r:id="rId44"/>
    <p:sldId id="367" r:id="rId45"/>
    <p:sldId id="364" r:id="rId46"/>
    <p:sldId id="369" r:id="rId47"/>
    <p:sldId id="821" r:id="rId48"/>
    <p:sldId id="822" r:id="rId49"/>
    <p:sldId id="823" r:id="rId50"/>
    <p:sldId id="824" r:id="rId51"/>
    <p:sldId id="825" r:id="rId52"/>
    <p:sldId id="826" r:id="rId53"/>
    <p:sldId id="827" r:id="rId54"/>
    <p:sldId id="829" r:id="rId55"/>
    <p:sldId id="273" r:id="rId56"/>
    <p:sldId id="386" r:id="rId57"/>
    <p:sldId id="384" r:id="rId58"/>
    <p:sldId id="385" r:id="rId59"/>
    <p:sldId id="274" r:id="rId60"/>
    <p:sldId id="368" r:id="rId61"/>
    <p:sldId id="830" r:id="rId62"/>
    <p:sldId id="381" r:id="rId63"/>
    <p:sldId id="267" r:id="rId64"/>
    <p:sldId id="82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3925" autoAdjust="0"/>
  </p:normalViewPr>
  <p:slideViewPr>
    <p:cSldViewPr snapToGrid="0">
      <p:cViewPr varScale="1">
        <p:scale>
          <a:sx n="69" d="100"/>
          <a:sy n="69" d="100"/>
        </p:scale>
        <p:origin x="1998" y="48"/>
      </p:cViewPr>
      <p:guideLst/>
    </p:cSldViewPr>
  </p:slideViewPr>
  <p:notesTextViewPr>
    <p:cViewPr>
      <p:scale>
        <a:sx n="1" d="1"/>
        <a:sy n="1" d="1"/>
      </p:scale>
      <p:origin x="0" y="0"/>
    </p:cViewPr>
  </p:notesTextViewPr>
  <p:sorterViewPr>
    <p:cViewPr varScale="1">
      <p:scale>
        <a:sx n="100" d="100"/>
        <a:sy n="100" d="100"/>
      </p:scale>
      <p:origin x="0" y="-131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C5E3A-7A3C-4672-A2BC-C787EF8318F2}"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761E6-902F-451D-A3BE-7D5F18F78963}" type="slidenum">
              <a:rPr lang="en-GB" smtClean="0"/>
              <a:t>‹#›</a:t>
            </a:fld>
            <a:endParaRPr lang="en-GB"/>
          </a:p>
        </p:txBody>
      </p:sp>
    </p:spTree>
    <p:extLst>
      <p:ext uri="{BB962C8B-B14F-4D97-AF65-F5344CB8AC3E}">
        <p14:creationId xmlns:p14="http://schemas.microsoft.com/office/powerpoint/2010/main" val="3003480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only the exceptions of these compounds, whose components </a:t>
            </a:r>
            <a:r>
              <a:rPr lang="en-GB" sz="1200" b="1" i="1" baseline="0" dirty="0"/>
              <a:t>are </a:t>
            </a:r>
            <a:r>
              <a:rPr lang="en-GB" sz="1200" b="1" i="0" baseline="0" dirty="0"/>
              <a:t>listed on all three lists:</a:t>
            </a:r>
            <a:br>
              <a:rPr lang="en-GB" sz="1200" b="1" i="0" baseline="0" dirty="0"/>
            </a:br>
            <a:r>
              <a:rPr lang="en-GB" sz="1200" b="1" i="0" baseline="0" dirty="0"/>
              <a:t>i) </a:t>
            </a:r>
            <a:r>
              <a:rPr lang="en-GB" sz="1200" b="1" i="0" baseline="0" dirty="0" err="1"/>
              <a:t>Klassenzimmer</a:t>
            </a:r>
            <a:br>
              <a:rPr lang="en-GB" sz="1200" b="1" i="0" baseline="0" dirty="0"/>
            </a:br>
            <a:r>
              <a:rPr lang="en-GB" sz="1200" b="1" i="0" baseline="0" dirty="0"/>
              <a:t>ii) </a:t>
            </a:r>
            <a:r>
              <a:rPr lang="en-GB" sz="1200" b="1" i="0" baseline="0" dirty="0" err="1"/>
              <a:t>Haustier</a:t>
            </a:r>
            <a:br>
              <a:rPr lang="en-GB" sz="1200" b="1" i="0" baseline="0" dirty="0"/>
            </a:br>
            <a:r>
              <a:rPr lang="en-GB" sz="1200" b="1" i="0" baseline="0" dirty="0"/>
              <a:t>iii) </a:t>
            </a:r>
            <a:r>
              <a:rPr lang="en-GB" sz="1200" b="1" i="0" baseline="0" dirty="0" err="1"/>
              <a:t>Fußball</a:t>
            </a:r>
            <a:r>
              <a:rPr lang="en-GB" sz="1200" b="1" i="0" baseline="0" dirty="0"/>
              <a:t> (AQA and Edexcel list this </a:t>
            </a:r>
            <a:r>
              <a:rPr lang="en-GB" sz="1200" b="1" i="0" baseline="0"/>
              <a:t>separately, too).</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0" baseline="0" dirty="0"/>
              <a:t> </a:t>
            </a:r>
            <a:r>
              <a:rPr lang="en-GB" sz="1200" b="0" dirty="0"/>
              <a:t>long and short </a:t>
            </a:r>
            <a:r>
              <a:rPr lang="en-GB" sz="1200" b="1" dirty="0"/>
              <a: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long (infinitive) and short (3rd person singular) forms of several high-frequency weak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lernen [288] machen [58] reden [368] schreiben [184] spielen [205] wohnen [560] Aufgabe [256] Klassenzimmer [&gt;5009] Montag [794] Unterricht1 [1823] mit1 [13] im Klassenzimmer [n/a] im Unterricht [n/a] in der Schule [n/a] mit Freunden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haben, hat [6] er1 [15] sie1 [7] wer? [149] Freund [273] Fußball [1277] Haus [159] Haustier [&gt;5009] Lehrer [695] Wasser [245] Welt [164] Wort [194] wahr [737] nicht wahr?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ea typeface="Calibri"/>
                <a:cs typeface="Calibri"/>
                <a:sym typeface="Calibri"/>
              </a:rPr>
              <a:t>Ist es warm/kalt heute?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baseline="0"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960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6</a:t>
            </a:r>
            <a:r>
              <a:rPr lang="en-GB" b="1" baseline="0"/>
              <a:t> minutes (all 12 slides) </a:t>
            </a:r>
          </a:p>
          <a:p>
            <a:br>
              <a:rPr lang="en-GB" b="1" dirty="0"/>
            </a:br>
            <a:r>
              <a:rPr lang="en-GB" b="1" dirty="0"/>
              <a:t>Aim</a:t>
            </a:r>
            <a:r>
              <a:rPr lang="en-GB" b="1"/>
              <a:t>: </a:t>
            </a:r>
            <a:r>
              <a:rPr lang="en-GB" b="0"/>
              <a:t>To consolidate the vocabulary that students will have learnt in advance of the lesson.</a:t>
            </a:r>
            <a:br>
              <a:rPr lang="en-GB" b="0"/>
            </a:br>
            <a:br>
              <a:rPr lang="en-GB" b="0"/>
            </a:br>
            <a:r>
              <a:rPr lang="en-GB" b="1"/>
              <a:t>Procedure</a:t>
            </a:r>
            <a:r>
              <a:rPr lang="en-GB" b="1" dirty="0"/>
              <a:t>:</a:t>
            </a:r>
            <a:br>
              <a:rPr lang="en-GB" dirty="0"/>
            </a:br>
            <a:r>
              <a:rPr lang="en-GB"/>
              <a:t>1. Students are asked to look at the two choices and choose the one that best fits the picture that appears.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Answers are highlighted with a star on your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469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96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650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619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139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060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722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188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83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wo</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looking for someone.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[o] </a:t>
            </a:r>
            <a:r>
              <a:rPr lang="en-GB" baseline="0" dirty="0"/>
              <a:t>sound, pronouncing </a:t>
            </a:r>
            <a:r>
              <a:rPr lang="en-GB" b="0" baseline="0" dirty="0"/>
              <a:t>”</a:t>
            </a:r>
            <a:r>
              <a:rPr lang="en-GB" b="1" baseline="0" dirty="0"/>
              <a:t>wo</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wo? </a:t>
            </a:r>
            <a:r>
              <a:rPr lang="en-GB" baseline="0" dirty="0"/>
              <a:t>[94]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052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068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76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2-4 minutes</a:t>
            </a:r>
            <a:br>
              <a:rPr lang="en-GB" b="1" dirty="0"/>
            </a:br>
            <a:br>
              <a:rPr lang="en-GB" b="1" dirty="0"/>
            </a:br>
            <a:r>
              <a:rPr lang="en-GB" b="1" dirty="0"/>
              <a:t>Aim: </a:t>
            </a:r>
            <a:r>
              <a:rPr lang="en-GB" b="0" dirty="0"/>
              <a:t>To reactivate and strengthen vocabulary knowledge.  </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Note: </a:t>
            </a:r>
            <a:r>
              <a:rPr lang="en-GB" b="0" dirty="0"/>
              <a:t>Students pre-learn their vocabulary, additionally completing several tasks to build their knowledge.  This task assists recall of the new vocabulary.</a:t>
            </a:r>
            <a:br>
              <a:rPr lang="en-GB" b="0" dirty="0"/>
            </a:br>
            <a:br>
              <a:rPr lang="en-GB" b="0" dirty="0"/>
            </a:br>
            <a:r>
              <a:rPr lang="en-GB" b="1" dirty="0"/>
              <a:t>Procedure:</a:t>
            </a:r>
            <a:br>
              <a:rPr lang="en-GB" b="1" dirty="0"/>
            </a:br>
            <a:r>
              <a:rPr lang="en-GB" b="1" dirty="0"/>
              <a:t>Round 1: </a:t>
            </a:r>
            <a:r>
              <a:rPr lang="en-GB" b="0" dirty="0"/>
              <a:t>Look at the German, recall the English meanings, saying them aloud. [1 minute]</a:t>
            </a:r>
            <a:br>
              <a:rPr lang="en-GB" b="0" dirty="0"/>
            </a:br>
            <a:r>
              <a:rPr lang="en-GB" b="1" dirty="0"/>
              <a:t>Round 2: </a:t>
            </a:r>
            <a:r>
              <a:rPr lang="en-GB" b="0" dirty="0"/>
              <a:t>Look at the English, recall the German meanings, saying them aloud. [1 minute]</a:t>
            </a:r>
            <a:br>
              <a:rPr lang="en-GB" b="0" dirty="0"/>
            </a:br>
            <a:r>
              <a:rPr lang="en-GB" b="0" dirty="0"/>
              <a:t>Repeat for two further minutes, to speed up recall.</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029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(all 6 slides)</a:t>
            </a:r>
            <a:br>
              <a:rPr lang="en-GB" dirty="0"/>
            </a:br>
            <a:br>
              <a:rPr lang="en-GB" b="1" dirty="0"/>
            </a:br>
            <a:r>
              <a:rPr lang="en-GB" b="1" dirty="0"/>
              <a:t>Aim: </a:t>
            </a:r>
            <a:r>
              <a:rPr lang="en-GB" b="0" dirty="0"/>
              <a:t>To practise sentence-building</a:t>
            </a:r>
            <a:r>
              <a:rPr lang="en-GB" b="0" baseline="0" dirty="0"/>
              <a:t> with the vocabulary learnt this week. </a:t>
            </a:r>
          </a:p>
          <a:p>
            <a:endParaRPr lang="en-GB" b="0" baseline="0" dirty="0"/>
          </a:p>
          <a:p>
            <a:r>
              <a:rPr lang="en-GB" b="1" baseline="0" dirty="0"/>
              <a:t>Note: </a:t>
            </a:r>
            <a:r>
              <a:rPr lang="en-GB" b="0" dirty="0"/>
              <a:t>This is also an opportunity to volunteer the German vocabulary independently without support. </a:t>
            </a:r>
          </a:p>
          <a:p>
            <a:endParaRPr lang="en-GB" b="0" dirty="0"/>
          </a:p>
          <a:p>
            <a:r>
              <a:rPr lang="en-GB" b="1" dirty="0"/>
              <a:t>Procedure:</a:t>
            </a:r>
            <a:br>
              <a:rPr lang="en-GB" dirty="0"/>
            </a:br>
            <a:r>
              <a:rPr lang="en-GB" dirty="0"/>
              <a:t>1. Students are asked to pair up two or three things, forming infinitive phrases and signposting how the items they have learnt for homework will be blended to form sentences in this lesson. </a:t>
            </a:r>
          </a:p>
          <a:p>
            <a:r>
              <a:rPr lang="en-GB" dirty="0"/>
              <a:t>2. The German appears underneath item by item on your clicks.</a:t>
            </a:r>
            <a:br>
              <a:rPr lang="en-GB" dirty="0"/>
            </a:br>
            <a:r>
              <a:rPr lang="en-GB" dirty="0"/>
              <a:t>3. Elicit the English meaning from students to raise awareness of the different word order: in der Schule </a:t>
            </a:r>
            <a:r>
              <a:rPr lang="en-GB" dirty="0" err="1"/>
              <a:t>lernen</a:t>
            </a:r>
            <a:r>
              <a:rPr lang="en-GB" dirty="0"/>
              <a:t> | to learn, learning in school.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486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550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2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470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643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930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dirty="0"/>
            </a:br>
            <a:br>
              <a:rPr lang="en-GB" b="1" dirty="0"/>
            </a:br>
            <a:r>
              <a:rPr lang="en-GB" b="1" dirty="0"/>
              <a:t>Aim</a:t>
            </a:r>
            <a:r>
              <a:rPr lang="en-GB" b="1"/>
              <a:t>: </a:t>
            </a:r>
            <a:r>
              <a:rPr lang="en-GB" b="0"/>
              <a:t>To explain how the dictionary form of the verb (infinitive) relates to the third person singular form.</a:t>
            </a:r>
            <a:br>
              <a:rPr lang="en-GB" b="0" dirty="0"/>
            </a:br>
            <a:br>
              <a:rPr lang="en-GB" b="0" dirty="0"/>
            </a:br>
            <a:r>
              <a:rPr lang="en-GB" b="1" dirty="0"/>
              <a:t>Procedure:</a:t>
            </a:r>
            <a:br>
              <a:rPr lang="en-GB" dirty="0"/>
            </a:br>
            <a:r>
              <a:rPr lang="en-GB"/>
              <a:t>1. Click</a:t>
            </a:r>
            <a:r>
              <a:rPr lang="en-GB" baseline="0"/>
              <a:t> to animate the explanation.</a:t>
            </a:r>
            <a:endParaRPr lang="en-GB" dirty="0"/>
          </a:p>
          <a:p>
            <a:r>
              <a:rPr lang="en-GB"/>
              <a:t>2. Check students’ understanding at each stage.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21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[o] </a:t>
            </a:r>
            <a:r>
              <a:rPr lang="en-GB" baseline="0" dirty="0"/>
              <a:t>and then the </a:t>
            </a:r>
            <a:r>
              <a:rPr lang="en-GB" b="1" baseline="0" dirty="0"/>
              <a:t>source</a:t>
            </a:r>
            <a:r>
              <a:rPr lang="en-GB" baseline="0" dirty="0"/>
              <a:t> word again ‘</a:t>
            </a:r>
            <a:r>
              <a:rPr lang="en-GB" b="1" baseline="0" dirty="0"/>
              <a:t>wo</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wo? </a:t>
            </a:r>
            <a:r>
              <a:rPr lang="en-GB" baseline="0" dirty="0"/>
              <a:t>[94]; </a:t>
            </a:r>
            <a:r>
              <a:rPr lang="en-GB" b="1" baseline="0" dirty="0" err="1"/>
              <a:t>wohnen</a:t>
            </a:r>
            <a:r>
              <a:rPr lang="en-GB" b="1" baseline="0" dirty="0"/>
              <a:t> </a:t>
            </a:r>
            <a:r>
              <a:rPr lang="en-GB" b="0" baseline="0" dirty="0"/>
              <a:t>[380] </a:t>
            </a:r>
            <a:r>
              <a:rPr lang="en-GB" b="1" baseline="0" dirty="0"/>
              <a:t>Montag </a:t>
            </a:r>
            <a:r>
              <a:rPr lang="en-GB" baseline="0" dirty="0"/>
              <a:t>[794]; </a:t>
            </a:r>
            <a:r>
              <a:rPr lang="en-GB" b="1" baseline="0" dirty="0" err="1"/>
              <a:t>ohne</a:t>
            </a:r>
            <a:r>
              <a:rPr lang="en-GB" b="1" baseline="0" dirty="0"/>
              <a:t> </a:t>
            </a:r>
            <a:r>
              <a:rPr lang="en-GB" baseline="0" dirty="0"/>
              <a:t>[119]; </a:t>
            </a:r>
            <a:r>
              <a:rPr lang="en-GB" b="1" baseline="0" dirty="0"/>
              <a:t>Million </a:t>
            </a:r>
            <a:r>
              <a:rPr lang="en-GB" baseline="0" dirty="0"/>
              <a:t>[206]; </a:t>
            </a:r>
            <a:r>
              <a:rPr lang="en-GB" b="1" baseline="0" dirty="0" err="1"/>
              <a:t>holen</a:t>
            </a:r>
            <a:r>
              <a:rPr lang="en-GB" b="1" baseline="0" dirty="0"/>
              <a:t> </a:t>
            </a:r>
            <a:r>
              <a:rPr lang="en-GB" baseline="0" dirty="0"/>
              <a:t>[640].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7336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(10 slides)</a:t>
            </a:r>
            <a:br>
              <a:rPr lang="en-GB" dirty="0"/>
            </a:br>
            <a:br>
              <a:rPr lang="en-GB" b="1" dirty="0"/>
            </a:br>
            <a:r>
              <a:rPr lang="en-GB" b="1" dirty="0"/>
              <a:t>Aim: </a:t>
            </a:r>
            <a:r>
              <a:rPr lang="en-GB" b="0" dirty="0"/>
              <a:t>To consolidate understanding of the dictionary form of the verb (infinitive) and the third person singular form.</a:t>
            </a:r>
            <a:br>
              <a:rPr lang="en-GB" b="0" dirty="0"/>
            </a:br>
            <a:br>
              <a:rPr lang="en-GB" b="0" dirty="0"/>
            </a:br>
            <a:r>
              <a:rPr lang="en-GB" b="1" dirty="0"/>
              <a:t>Procedure:</a:t>
            </a:r>
            <a:br>
              <a:rPr lang="en-GB" dirty="0"/>
            </a:br>
            <a:r>
              <a:rPr lang="en-GB" dirty="0"/>
              <a:t>1. Students must predict whether the verb at the bottom of the screen will be found in the dictionary or after er/</a:t>
            </a:r>
            <a:r>
              <a:rPr lang="en-GB" dirty="0" err="1"/>
              <a:t>sie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 word moves on your click</a:t>
            </a:r>
            <a:r>
              <a:rPr lang="en-GB" baseline="0" dirty="0"/>
              <a:t> to indicate the correct answer.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510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595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923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04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821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865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234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435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345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10</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18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167777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br>
              <a:rPr lang="en-GB" dirty="0"/>
            </a:br>
            <a:br>
              <a:rPr lang="en-GB" b="1" dirty="0"/>
            </a:br>
            <a:r>
              <a:rPr lang="en-GB" b="1" dirty="0"/>
              <a:t>Aim: </a:t>
            </a:r>
            <a:r>
              <a:rPr lang="en-GB" b="0" dirty="0"/>
              <a:t>To</a:t>
            </a:r>
            <a:r>
              <a:rPr lang="en-GB" b="0" baseline="0" dirty="0"/>
              <a:t> explain </a:t>
            </a:r>
            <a:r>
              <a:rPr lang="en-GB" b="0" dirty="0"/>
              <a:t>that ‘</a:t>
            </a:r>
            <a:r>
              <a:rPr lang="en-GB" b="0" dirty="0" err="1"/>
              <a:t>reden</a:t>
            </a:r>
            <a:r>
              <a:rPr lang="en-GB" b="0" dirty="0"/>
              <a:t>’ works slightly differently from the other verbs in that it retains an –e to enable an ending to be sounded.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Ask</a:t>
            </a:r>
            <a:r>
              <a:rPr lang="en-GB" baseline="0" dirty="0"/>
              <a:t> students which of the verbs featured (on the right hand side) is different from the others. </a:t>
            </a:r>
            <a:endParaRPr lang="en-GB" dirty="0"/>
          </a:p>
          <a:p>
            <a:r>
              <a:rPr lang="en-GB" dirty="0"/>
              <a:t>2. Click to highlight the </a:t>
            </a:r>
            <a:r>
              <a:rPr lang="en-GB" b="0" dirty="0"/>
              <a:t>difference with ‘</a:t>
            </a:r>
            <a:r>
              <a:rPr lang="en-GB" b="0" dirty="0" err="1"/>
              <a:t>redet</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again to highlight the stem – and explain that whenever the verb stem – the part of the verb up to the –</a:t>
            </a:r>
            <a:r>
              <a:rPr lang="en-GB" b="0" dirty="0" err="1"/>
              <a:t>en</a:t>
            </a:r>
            <a:r>
              <a:rPr lang="en-GB" b="0" dirty="0"/>
              <a:t> – ends in –d or –t, an –e is added so that you can hear the verb ending –t.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308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7 minutes</a:t>
            </a:r>
            <a:br>
              <a:rPr lang="en-GB" dirty="0"/>
            </a:br>
            <a:br>
              <a:rPr lang="en-GB" b="1" dirty="0"/>
            </a:br>
            <a:r>
              <a:rPr lang="en-GB" b="1" dirty="0"/>
              <a:t>Aim: </a:t>
            </a:r>
            <a:r>
              <a:rPr lang="en-GB" b="0" dirty="0"/>
              <a:t>To</a:t>
            </a:r>
            <a:r>
              <a:rPr lang="en-GB" b="0" baseline="0" dirty="0"/>
              <a:t> practise recognising infinitive and third person singular forms of verbs.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Students listen to the verb, decide</a:t>
            </a:r>
            <a:r>
              <a:rPr lang="en-GB" baseline="0" dirty="0"/>
              <a:t> first if it is infinitive or s/he form, then write the English translation (e.g. 1. to learn, 2. plays)</a:t>
            </a:r>
          </a:p>
          <a:p>
            <a:r>
              <a:rPr lang="en-GB" dirty="0"/>
              <a:t>2. I</a:t>
            </a:r>
            <a:r>
              <a:rPr lang="en-GB" baseline="0" dirty="0"/>
              <a:t>t is worth doing the first two with students as examples, and giving feedback before doing the remainder.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a:t>
            </a:r>
            <a:r>
              <a:rPr lang="en-GB" baseline="0" dirty="0"/>
              <a:t>udio is activated by clicking the numbered button. </a:t>
            </a:r>
          </a:p>
          <a:p>
            <a:r>
              <a:rPr lang="en-GB" dirty="0"/>
              <a:t>4. </a:t>
            </a:r>
            <a:r>
              <a:rPr lang="en-GB" baseline="0" dirty="0"/>
              <a:t>Students can be encouraged to ask for a repeat, if they need to hear it again:  ‘</a:t>
            </a:r>
            <a:r>
              <a:rPr lang="en-GB" baseline="0" dirty="0" err="1"/>
              <a:t>Noch</a:t>
            </a:r>
            <a:r>
              <a:rPr lang="en-GB" baseline="0" dirty="0"/>
              <a:t> </a:t>
            </a:r>
            <a:r>
              <a:rPr lang="en-GB" baseline="0" dirty="0" err="1"/>
              <a:t>einmal</a:t>
            </a:r>
            <a:r>
              <a:rPr lang="en-GB" baseline="0" dirty="0"/>
              <a:t>, bitte’.  They have just met ‘</a:t>
            </a:r>
            <a:r>
              <a:rPr lang="en-GB" baseline="0" dirty="0" err="1"/>
              <a:t>noch</a:t>
            </a:r>
            <a:r>
              <a:rPr lang="en-GB" baseline="0" dirty="0"/>
              <a:t>’ meaning ‘still’. Here the phrase means ‘one time more/again, please’ or literally, ‘still one time, please’.  This recycles ‘bitte’, which they encountered a few weeks ago, and of course they know ‘</a:t>
            </a:r>
            <a:r>
              <a:rPr lang="en-GB" baseline="0" dirty="0" err="1"/>
              <a:t>ein</a:t>
            </a:r>
            <a:r>
              <a:rPr lang="en-GB" baseline="0" dirty="0"/>
              <a:t>’.</a:t>
            </a:r>
          </a:p>
          <a:p>
            <a:r>
              <a:rPr lang="en-GB" baseline="0" dirty="0"/>
              <a:t>A prompt is on the slide to teach this phrase, with an image to remind them what it means.  </a:t>
            </a:r>
            <a:endParaRPr lang="en-GB" dirty="0"/>
          </a:p>
          <a:p>
            <a:endParaRPr lang="en-GB" dirty="0"/>
          </a:p>
          <a:p>
            <a:r>
              <a:rPr lang="en-GB" b="1" dirty="0"/>
              <a:t>Transcript:</a:t>
            </a:r>
            <a:br>
              <a:rPr lang="en-GB" dirty="0"/>
            </a:br>
            <a:r>
              <a:rPr lang="en-GB" dirty="0"/>
              <a:t>1. </a:t>
            </a:r>
            <a:r>
              <a:rPr lang="en-GB" dirty="0" err="1"/>
              <a:t>lernen</a:t>
            </a:r>
            <a:br>
              <a:rPr lang="en-GB" dirty="0"/>
            </a:br>
            <a:r>
              <a:rPr lang="en-GB" dirty="0"/>
              <a:t>2. </a:t>
            </a:r>
            <a:r>
              <a:rPr lang="en-GB" dirty="0" err="1"/>
              <a:t>spielt</a:t>
            </a:r>
            <a:endParaRPr lang="en-GB" dirty="0"/>
          </a:p>
          <a:p>
            <a:r>
              <a:rPr lang="en-GB" dirty="0"/>
              <a:t>3. hat</a:t>
            </a:r>
            <a:br>
              <a:rPr lang="en-GB" dirty="0"/>
            </a:br>
            <a:r>
              <a:rPr lang="en-GB" dirty="0"/>
              <a:t>4. </a:t>
            </a:r>
            <a:r>
              <a:rPr lang="en-GB" dirty="0" err="1"/>
              <a:t>reden</a:t>
            </a:r>
            <a:endParaRPr lang="en-GB" dirty="0"/>
          </a:p>
          <a:p>
            <a:r>
              <a:rPr lang="en-GB" dirty="0"/>
              <a:t>5.</a:t>
            </a:r>
            <a:r>
              <a:rPr lang="en-GB" baseline="0" dirty="0"/>
              <a:t> </a:t>
            </a:r>
            <a:r>
              <a:rPr lang="en-GB" baseline="0" dirty="0" err="1"/>
              <a:t>sagen</a:t>
            </a:r>
            <a:endParaRPr lang="en-GB" baseline="0" dirty="0"/>
          </a:p>
          <a:p>
            <a:r>
              <a:rPr lang="en-GB" baseline="0" dirty="0"/>
              <a:t>6. </a:t>
            </a:r>
            <a:r>
              <a:rPr lang="en-GB" baseline="0" dirty="0" err="1"/>
              <a:t>wohnt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172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(4 slides)</a:t>
            </a:r>
            <a:br>
              <a:rPr lang="en-GB" dirty="0"/>
            </a:br>
            <a:br>
              <a:rPr lang="en-GB" b="1" dirty="0"/>
            </a:br>
            <a:r>
              <a:rPr lang="en-GB" b="1" dirty="0"/>
              <a:t>Aim: </a:t>
            </a:r>
            <a:r>
              <a:rPr lang="en-GB" b="0" dirty="0"/>
              <a:t>To practise listening for verbs in the third person singular.</a:t>
            </a:r>
            <a:br>
              <a:rPr lang="en-GB" dirty="0"/>
            </a:br>
            <a:endParaRPr lang="en-GB" dirty="0"/>
          </a:p>
          <a:p>
            <a:r>
              <a:rPr lang="en-GB" b="1" dirty="0"/>
              <a:t>Procedure:</a:t>
            </a:r>
            <a:br>
              <a:rPr lang="en-GB" dirty="0"/>
            </a:br>
            <a:r>
              <a:rPr lang="en-GB" dirty="0"/>
              <a:t>1. Pictures appear one by one on your clicks</a:t>
            </a:r>
            <a:r>
              <a:rPr lang="en-GB" baseline="0" dirty="0"/>
              <a:t> with audio.</a:t>
            </a:r>
            <a:endParaRPr lang="en-GB" dirty="0"/>
          </a:p>
          <a:p>
            <a:r>
              <a:rPr lang="en-GB" dirty="0"/>
              <a:t>2. Students listen and translate the sentences into English (aural translation).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Wolfgang </a:t>
            </a:r>
            <a:r>
              <a:rPr lang="en-GB" dirty="0" err="1"/>
              <a:t>wohnt</a:t>
            </a:r>
            <a:r>
              <a:rPr lang="en-GB" dirty="0"/>
              <a:t> in Berlin. Er </a:t>
            </a:r>
            <a:r>
              <a:rPr lang="en-GB" dirty="0" err="1"/>
              <a:t>lernt</a:t>
            </a:r>
            <a:r>
              <a:rPr lang="en-GB" dirty="0"/>
              <a:t> in der Schule. Er </a:t>
            </a:r>
            <a:r>
              <a:rPr lang="en-GB" dirty="0" err="1"/>
              <a:t>macht</a:t>
            </a:r>
            <a:r>
              <a:rPr lang="en-GB" dirty="0"/>
              <a:t> eine Aufgabe </a:t>
            </a:r>
            <a:r>
              <a:rPr lang="en-GB" dirty="0" err="1"/>
              <a:t>im</a:t>
            </a:r>
            <a:r>
              <a:rPr lang="en-GB" dirty="0"/>
              <a:t> </a:t>
            </a:r>
            <a:r>
              <a:rPr lang="en-GB" dirty="0" err="1"/>
              <a:t>Unterricht</a:t>
            </a:r>
            <a:r>
              <a:rPr lang="en-GB" dirty="0"/>
              <a:t>. Er </a:t>
            </a:r>
            <a:r>
              <a:rPr lang="en-GB" dirty="0" err="1"/>
              <a:t>schreibt</a:t>
            </a:r>
            <a:r>
              <a:rPr lang="en-GB" dirty="0"/>
              <a:t> auf Deutsch. Er </a:t>
            </a:r>
            <a:r>
              <a:rPr lang="en-GB" dirty="0" err="1"/>
              <a:t>spielt</a:t>
            </a:r>
            <a:r>
              <a:rPr lang="en-GB" dirty="0"/>
              <a:t> </a:t>
            </a:r>
            <a:r>
              <a:rPr lang="en-GB" dirty="0" err="1"/>
              <a:t>Gitarre</a:t>
            </a:r>
            <a:r>
              <a:rPr lang="en-GB" dirty="0"/>
              <a:t>. Er </a:t>
            </a:r>
            <a:r>
              <a:rPr lang="en-GB" dirty="0" err="1"/>
              <a:t>redet</a:t>
            </a:r>
            <a:r>
              <a:rPr lang="en-GB" dirty="0"/>
              <a:t> </a:t>
            </a:r>
            <a:r>
              <a:rPr lang="en-GB" dirty="0" err="1"/>
              <a:t>mit</a:t>
            </a:r>
            <a:r>
              <a:rPr lang="en-GB" dirty="0"/>
              <a:t> </a:t>
            </a:r>
            <a:r>
              <a:rPr lang="en-GB" dirty="0" err="1"/>
              <a:t>Freunden</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dirty="0"/>
              <a:t>Note: </a:t>
            </a:r>
            <a:r>
              <a:rPr lang="en-GB" b="0" dirty="0"/>
              <a:t>the next 3 slides mention using 6 verb cards.  To avoid copying / creation time here, teachers could use this first time of listening for students to create their own set of 6 cards.</a:t>
            </a:r>
            <a:br>
              <a:rPr lang="en-GB" b="0" dirty="0"/>
            </a:br>
            <a:r>
              <a:rPr lang="en-GB" b="0" dirty="0"/>
              <a:t>One piece of A4 paper, folded lengthways and then into 3 to create 6 rectangles.  On this 1</a:t>
            </a:r>
            <a:r>
              <a:rPr lang="en-GB" b="0" baseline="30000" dirty="0"/>
              <a:t>st</a:t>
            </a:r>
            <a:r>
              <a:rPr lang="en-GB" b="0" dirty="0"/>
              <a:t> time of listening students write the English (one onto each rectangle, instead of in their exercise books). Then they tear the paper into the 6 mini flashcards. </a:t>
            </a:r>
            <a:br>
              <a:rPr lang="en-GB" b="0" dirty="0"/>
            </a:br>
            <a:r>
              <a:rPr lang="en-GB" b="0" dirty="0"/>
              <a:t>When they listen to the next 3 aural sequences, they use these 6 ‘cards’, placing them in order.</a:t>
            </a:r>
            <a:br>
              <a:rPr lang="en-GB" b="0" dirty="0"/>
            </a:br>
            <a:r>
              <a:rPr lang="en-GB" b="0" dirty="0"/>
              <a:t>For any student who might find it easier to match their answers in visual form, it may be better for them to have a set of pictures.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016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Students hear a version of Wolfgang’s Montag, but it is in a different order. They must order their 6 cards (see separate attachment with cards to print and cut up – 3 sets per page, easy to slice into 3 and then students can cut up their own – or see alternative suggestion on the previous slide).</a:t>
            </a:r>
          </a:p>
          <a:p>
            <a:r>
              <a:rPr lang="en-GB" dirty="0"/>
              <a:t>2. The order is shown on individual clicks when the audio has been played and the activity completed. This first time there are complete sentences. </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Er </a:t>
            </a:r>
            <a:r>
              <a:rPr lang="en-GB" dirty="0" err="1"/>
              <a:t>spielt</a:t>
            </a:r>
            <a:r>
              <a:rPr lang="en-GB" dirty="0"/>
              <a:t> </a:t>
            </a:r>
            <a:r>
              <a:rPr lang="en-GB" dirty="0" err="1"/>
              <a:t>Gitarre</a:t>
            </a:r>
            <a:r>
              <a:rPr lang="en-GB" dirty="0"/>
              <a:t>. Er </a:t>
            </a:r>
            <a:r>
              <a:rPr lang="en-GB" dirty="0" err="1"/>
              <a:t>macht</a:t>
            </a:r>
            <a:r>
              <a:rPr lang="en-GB" dirty="0"/>
              <a:t> eine Aufgabe </a:t>
            </a:r>
            <a:r>
              <a:rPr lang="en-GB" dirty="0" err="1"/>
              <a:t>im</a:t>
            </a:r>
            <a:r>
              <a:rPr lang="en-GB" dirty="0"/>
              <a:t> </a:t>
            </a:r>
            <a:r>
              <a:rPr lang="en-GB" dirty="0" err="1"/>
              <a:t>Unterricht</a:t>
            </a:r>
            <a:r>
              <a:rPr lang="en-GB" dirty="0"/>
              <a:t>. Er </a:t>
            </a:r>
            <a:r>
              <a:rPr lang="en-GB" dirty="0" err="1"/>
              <a:t>redet</a:t>
            </a:r>
            <a:r>
              <a:rPr lang="en-GB" dirty="0"/>
              <a:t> </a:t>
            </a:r>
            <a:r>
              <a:rPr lang="en-GB" dirty="0" err="1"/>
              <a:t>mit</a:t>
            </a:r>
            <a:r>
              <a:rPr lang="en-GB" dirty="0"/>
              <a:t> </a:t>
            </a:r>
            <a:r>
              <a:rPr lang="en-GB" dirty="0" err="1"/>
              <a:t>Freunden</a:t>
            </a:r>
            <a:r>
              <a:rPr lang="en-GB" dirty="0"/>
              <a:t>. Er </a:t>
            </a:r>
            <a:r>
              <a:rPr lang="en-GB" dirty="0" err="1"/>
              <a:t>lernt</a:t>
            </a:r>
            <a:r>
              <a:rPr lang="en-GB" dirty="0"/>
              <a:t> in der Schule. Er </a:t>
            </a:r>
            <a:r>
              <a:rPr lang="en-GB" dirty="0" err="1"/>
              <a:t>wohnt</a:t>
            </a:r>
            <a:r>
              <a:rPr lang="en-GB" dirty="0"/>
              <a:t> in Berlin. Er </a:t>
            </a:r>
            <a:r>
              <a:rPr lang="en-GB" dirty="0" err="1"/>
              <a:t>schreibt</a:t>
            </a:r>
            <a:r>
              <a:rPr lang="en-GB" dirty="0"/>
              <a:t> auf Deutsch.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818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Now students must order their cards hearing only the verbs. </a:t>
            </a:r>
          </a:p>
          <a:p>
            <a:r>
              <a:rPr lang="en-GB" dirty="0"/>
              <a:t>2. </a:t>
            </a:r>
            <a:r>
              <a:rPr lang="en-GB" b="0" dirty="0"/>
              <a:t>The pictures then appear on</a:t>
            </a:r>
            <a:r>
              <a:rPr lang="en-GB" b="0" baseline="0" dirty="0"/>
              <a:t> consecutive clicks so that students can check their answers.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0" dirty="0"/>
            </a:br>
            <a:r>
              <a:rPr lang="en-GB" dirty="0"/>
              <a:t>Er </a:t>
            </a:r>
            <a:r>
              <a:rPr lang="en-GB" dirty="0" err="1"/>
              <a:t>macht</a:t>
            </a:r>
            <a:r>
              <a:rPr lang="en-GB" dirty="0"/>
              <a:t>… Er </a:t>
            </a:r>
            <a:r>
              <a:rPr lang="en-GB" dirty="0" err="1"/>
              <a:t>redet</a:t>
            </a:r>
            <a:r>
              <a:rPr lang="en-GB" dirty="0"/>
              <a:t>... Er </a:t>
            </a:r>
            <a:r>
              <a:rPr lang="en-GB" dirty="0" err="1"/>
              <a:t>spielt</a:t>
            </a:r>
            <a:r>
              <a:rPr lang="en-GB" dirty="0"/>
              <a:t>... Er </a:t>
            </a:r>
            <a:r>
              <a:rPr lang="en-GB" dirty="0" err="1"/>
              <a:t>wohnt</a:t>
            </a:r>
            <a:r>
              <a:rPr lang="en-GB" dirty="0"/>
              <a:t>... Er </a:t>
            </a:r>
            <a:r>
              <a:rPr lang="en-GB" dirty="0" err="1"/>
              <a:t>lernt</a:t>
            </a:r>
            <a:r>
              <a:rPr lang="en-GB" dirty="0"/>
              <a:t> ... Er </a:t>
            </a:r>
            <a:r>
              <a:rPr lang="en-GB" dirty="0" err="1"/>
              <a:t>schreibt</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944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Now students must order their cards hearing only the verbs.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This version is at faster pace. </a:t>
            </a:r>
            <a:r>
              <a:rPr lang="en-GB" b="1" dirty="0"/>
              <a:t>Note: </a:t>
            </a:r>
            <a:r>
              <a:rPr lang="en-GB" dirty="0"/>
              <a:t>There is an</a:t>
            </a:r>
            <a:r>
              <a:rPr lang="en-GB" baseline="0" dirty="0"/>
              <a:t> even faster version (shorter pauses) activated using the button on bottom right.</a:t>
            </a:r>
            <a:endParaRPr lang="en-GB" dirty="0"/>
          </a:p>
          <a:p>
            <a:r>
              <a:rPr lang="en-GB" b="0" dirty="0"/>
              <a:t>3. The pictures then appear on</a:t>
            </a:r>
            <a:r>
              <a:rPr lang="en-GB" b="0" baseline="0" dirty="0"/>
              <a:t> consecutive clicks so that students can check their answers. </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Er </a:t>
            </a:r>
            <a:r>
              <a:rPr lang="en-GB" dirty="0" err="1"/>
              <a:t>schreibt</a:t>
            </a:r>
            <a:r>
              <a:rPr lang="en-GB" dirty="0"/>
              <a:t>... Er </a:t>
            </a:r>
            <a:r>
              <a:rPr lang="en-GB" dirty="0" err="1"/>
              <a:t>wohnt</a:t>
            </a:r>
            <a:r>
              <a:rPr lang="en-GB" dirty="0"/>
              <a:t>... Er </a:t>
            </a:r>
            <a:r>
              <a:rPr lang="en-GB" dirty="0" err="1"/>
              <a:t>macht</a:t>
            </a:r>
            <a:r>
              <a:rPr lang="en-GB" dirty="0"/>
              <a:t>… Er </a:t>
            </a:r>
            <a:r>
              <a:rPr lang="en-GB" dirty="0" err="1"/>
              <a:t>lernt</a:t>
            </a:r>
            <a:r>
              <a:rPr lang="en-GB" dirty="0"/>
              <a:t> ... Er </a:t>
            </a:r>
            <a:r>
              <a:rPr lang="en-GB" dirty="0" err="1"/>
              <a:t>redet</a:t>
            </a:r>
            <a:r>
              <a:rPr lang="en-GB" dirty="0"/>
              <a:t>... Er </a:t>
            </a:r>
            <a:r>
              <a:rPr lang="en-GB" dirty="0" err="1"/>
              <a:t>spielt</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4871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4 minutes (8 slides)</a:t>
            </a:r>
            <a:br>
              <a:rPr lang="en-GB" dirty="0"/>
            </a:br>
            <a:br>
              <a:rPr lang="en-GB" b="1" dirty="0"/>
            </a:br>
            <a:r>
              <a:rPr lang="en-GB" b="1" dirty="0"/>
              <a:t>Aim: </a:t>
            </a:r>
            <a:r>
              <a:rPr lang="en-GB" b="0" dirty="0"/>
              <a:t>to provide</a:t>
            </a:r>
            <a:r>
              <a:rPr lang="en-GB" b="0" baseline="0" dirty="0"/>
              <a:t> production practice with the verb forms learned.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Procedure:</a:t>
            </a:r>
            <a:br>
              <a:rPr lang="en-GB" dirty="0"/>
            </a:br>
            <a:r>
              <a:rPr lang="en-GB" dirty="0"/>
              <a:t>1. Students must now focus on reproducing verbs in the he/she/it form. This activity</a:t>
            </a:r>
            <a:r>
              <a:rPr lang="en-GB" baseline="0" dirty="0"/>
              <a:t> can be done on mini whiteboards or in exercise books.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Answers appear on your click.</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683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697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4702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263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5913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5684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5368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5298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As for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026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a:t>
            </a:r>
            <a:r>
              <a:rPr lang="en-GB" sz="1200" b="0" dirty="0"/>
              <a:t>of SSC -</a:t>
            </a:r>
            <a:r>
              <a:rPr lang="en-GB" sz="1200" b="0" baseline="0" dirty="0"/>
              <a:t> </a:t>
            </a:r>
            <a:r>
              <a:rPr lang="en-GB" sz="1200" b="0" dirty="0"/>
              <a:t>long and short </a:t>
            </a:r>
            <a:r>
              <a:rPr lang="en-GB" sz="1200" b="1" dirty="0"/>
              <a: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long (infinitive) and short (3rd person singular) forms of several high-frequency weak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lernen [288] machen [58] reden [368] schreiben [184] spielen [205] wohnen [560] Aufgabe [256] Klassenzimmer [&gt;5009] Montag [794] Unterricht1 [1823] mit1 [13] im Klassenzimmer [n/a] im Unterricht [n/a] in der Schule [n/a] mit Freunden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haben, hat [6] er1 [15] sie1 [7] wer? [149] Freund [273] Fußball [1277] Haus [159] Haustier [&gt;5009] Lehrer [695] Wasser [245] Welt [164] Wort [194] wahr [737] nicht wahr?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ea typeface="Calibri"/>
                <a:cs typeface="Calibri"/>
                <a:sym typeface="Calibri"/>
              </a:rPr>
              <a:t>Ist es warm/kalt heute?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baseline="0"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6108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a:t>
            </a:r>
            <a:r>
              <a:rPr lang="en-GB" b="0" baseline="0" dirty="0"/>
              <a:t> p</a:t>
            </a:r>
            <a:r>
              <a:rPr lang="en-GB" b="0" dirty="0"/>
              <a:t>ractise</a:t>
            </a:r>
            <a:r>
              <a:rPr lang="en-GB" b="0" baseline="0" dirty="0"/>
              <a:t> differentiating between long and short [o].</a:t>
            </a:r>
            <a:br>
              <a:rPr lang="en-GB" b="0" dirty="0"/>
            </a:br>
            <a:br>
              <a:rPr lang="en-GB" dirty="0"/>
            </a:br>
            <a:r>
              <a:rPr lang="en-GB" b="1" dirty="0"/>
              <a:t>Procedure:</a:t>
            </a:r>
            <a:br>
              <a:rPr lang="en-GB" dirty="0"/>
            </a:br>
            <a:r>
              <a:rPr lang="en-GB" dirty="0"/>
              <a:t>1. Click each button to hear the audio.</a:t>
            </a:r>
          </a:p>
          <a:p>
            <a:r>
              <a:rPr lang="en-GB" dirty="0"/>
              <a:t>2. Students listen and</a:t>
            </a:r>
            <a:r>
              <a:rPr lang="en-GB" baseline="0" dirty="0"/>
              <a:t> point left or right according to the length of the [o] sound.</a:t>
            </a:r>
            <a:endParaRPr lang="en-GB" dirty="0"/>
          </a:p>
          <a:p>
            <a:r>
              <a:rPr lang="en-GB" dirty="0"/>
              <a:t>3. Click after each one to provide feedback.</a:t>
            </a:r>
          </a:p>
          <a:p>
            <a:endParaRPr lang="en-GB" dirty="0"/>
          </a:p>
          <a:p>
            <a:pPr marL="0" indent="0">
              <a:buNone/>
            </a:pPr>
            <a:r>
              <a:rPr lang="en-GB" b="1" dirty="0"/>
              <a:t>Transcript:</a:t>
            </a:r>
            <a:br>
              <a:rPr lang="en-GB" dirty="0"/>
            </a:br>
            <a:r>
              <a:rPr lang="en-GB" dirty="0"/>
              <a:t>1. </a:t>
            </a:r>
            <a:r>
              <a:rPr lang="en-US" dirty="0" err="1"/>
              <a:t>noch</a:t>
            </a:r>
            <a:endParaRPr lang="en-US" dirty="0"/>
          </a:p>
          <a:p>
            <a:pPr marL="0" indent="0">
              <a:buNone/>
            </a:pPr>
            <a:r>
              <a:rPr lang="en-US" dirty="0"/>
              <a:t>2.</a:t>
            </a:r>
            <a:r>
              <a:rPr lang="en-US" baseline="0" dirty="0"/>
              <a:t> </a:t>
            </a:r>
            <a:r>
              <a:rPr lang="en-US" dirty="0" err="1"/>
              <a:t>ohne</a:t>
            </a:r>
            <a:endParaRPr lang="en-US" dirty="0"/>
          </a:p>
          <a:p>
            <a:pPr marL="0" indent="0">
              <a:buNone/>
            </a:pPr>
            <a:r>
              <a:rPr lang="en-US" dirty="0"/>
              <a:t>3. Million</a:t>
            </a:r>
          </a:p>
          <a:p>
            <a:pPr marL="0" indent="0">
              <a:buNone/>
            </a:pPr>
            <a:r>
              <a:rPr lang="en-US" dirty="0"/>
              <a:t>4. </a:t>
            </a:r>
            <a:r>
              <a:rPr lang="en-US" dirty="0" err="1"/>
              <a:t>wollen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written production of some of this week’s </a:t>
            </a:r>
            <a:r>
              <a:rPr lang="en-GB" b="0" baseline="0" dirty="0"/>
              <a:t>new and </a:t>
            </a:r>
            <a:r>
              <a:rPr lang="en-GB" b="0" dirty="0"/>
              <a:t>revisited vocabulary, in response to aural cues.</a:t>
            </a:r>
            <a:br>
              <a:rPr lang="en-GB" b="0" dirty="0"/>
            </a:br>
            <a:br>
              <a:rPr lang="en-GB" b="0" dirty="0"/>
            </a:br>
            <a:r>
              <a:rPr lang="en-GB" b="1" dirty="0"/>
              <a:t>Procedure:</a:t>
            </a:r>
            <a:br>
              <a:rPr lang="en-GB" dirty="0"/>
            </a:br>
            <a:r>
              <a:rPr lang="en-GB" dirty="0"/>
              <a:t>1. Click to listen to each clue.</a:t>
            </a:r>
          </a:p>
          <a:p>
            <a:r>
              <a:rPr lang="en-GB" dirty="0"/>
              <a:t>2. Students write the answers, choosing from the options shown (these could be removed to make the slide more challenging).</a:t>
            </a:r>
            <a:br>
              <a:rPr lang="en-GB" dirty="0"/>
            </a:br>
            <a:r>
              <a:rPr lang="en-GB" dirty="0"/>
              <a:t>3. The letters top to bottom in the column indicated spell the noun </a:t>
            </a:r>
            <a:r>
              <a:rPr lang="en-GB" i="1" dirty="0"/>
              <a:t>die Aufgabe, </a:t>
            </a:r>
            <a:r>
              <a:rPr lang="en-GB" i="0" dirty="0"/>
              <a:t>one of this</a:t>
            </a:r>
            <a:r>
              <a:rPr lang="en-GB" dirty="0"/>
              <a:t> week’s new words.</a:t>
            </a:r>
          </a:p>
          <a:p>
            <a:r>
              <a:rPr lang="en-GB" dirty="0"/>
              <a:t>4. Click for each word answer.</a:t>
            </a:r>
            <a:br>
              <a:rPr lang="en-GB" dirty="0"/>
            </a:br>
            <a:r>
              <a:rPr lang="en-GB" dirty="0"/>
              <a:t>5. Ensure all meanings all clear.</a:t>
            </a:r>
          </a:p>
          <a:p>
            <a:endParaRPr lang="en-GB" dirty="0"/>
          </a:p>
          <a:p>
            <a:r>
              <a:rPr lang="en-GB" b="1" dirty="0"/>
              <a:t>Transcript:</a:t>
            </a:r>
            <a:br>
              <a:rPr lang="en-GB" b="1" dirty="0"/>
            </a:br>
            <a:r>
              <a:rPr lang="en-GB" b="0" dirty="0"/>
              <a:t>1. </a:t>
            </a:r>
            <a:r>
              <a:rPr lang="en-GB" b="0" dirty="0" err="1"/>
              <a:t>mit</a:t>
            </a:r>
            <a:r>
              <a:rPr lang="en-GB" b="0" dirty="0"/>
              <a:t> </a:t>
            </a:r>
            <a:r>
              <a:rPr lang="en-GB" b="0" dirty="0" err="1"/>
              <a:t>Freunden</a:t>
            </a:r>
            <a:r>
              <a:rPr lang="en-GB" b="0" dirty="0"/>
              <a:t> [</a:t>
            </a:r>
            <a:r>
              <a:rPr lang="en-GB" b="0" dirty="0" err="1"/>
              <a:t>reden</a:t>
            </a:r>
            <a:r>
              <a:rPr lang="en-GB" b="0" dirty="0"/>
              <a:t>]</a:t>
            </a:r>
          </a:p>
          <a:p>
            <a:r>
              <a:rPr lang="en-GB" b="0" dirty="0"/>
              <a:t>2. Tennis [</a:t>
            </a:r>
            <a:r>
              <a:rPr lang="en-GB" b="0" dirty="0" err="1"/>
              <a:t>spielen</a:t>
            </a:r>
            <a:r>
              <a:rPr lang="en-GB" b="0" dirty="0"/>
              <a:t>]</a:t>
            </a:r>
            <a:br>
              <a:rPr lang="en-GB" b="0" dirty="0"/>
            </a:br>
            <a:r>
              <a:rPr lang="en-GB" b="0" dirty="0"/>
              <a:t>3. </a:t>
            </a:r>
            <a:r>
              <a:rPr lang="en-GB" b="0" dirty="0" err="1"/>
              <a:t>ein</a:t>
            </a:r>
            <a:r>
              <a:rPr lang="en-GB" b="0" dirty="0"/>
              <a:t> Buch [</a:t>
            </a:r>
            <a:r>
              <a:rPr lang="en-GB" b="0" dirty="0" err="1"/>
              <a:t>schreiben</a:t>
            </a:r>
            <a:r>
              <a:rPr lang="en-GB" b="0" dirty="0"/>
              <a:t>]</a:t>
            </a:r>
          </a:p>
          <a:p>
            <a:r>
              <a:rPr lang="en-GB" b="0" dirty="0"/>
              <a:t>4. </a:t>
            </a:r>
            <a:r>
              <a:rPr lang="en-GB" b="0" dirty="0" err="1"/>
              <a:t>im</a:t>
            </a:r>
            <a:r>
              <a:rPr lang="en-GB" b="0" dirty="0"/>
              <a:t> [Haus] </a:t>
            </a:r>
            <a:r>
              <a:rPr lang="en-GB" b="0" dirty="0" err="1"/>
              <a:t>wohnen</a:t>
            </a:r>
            <a:endParaRPr lang="en-GB" b="0" dirty="0"/>
          </a:p>
          <a:p>
            <a:r>
              <a:rPr lang="en-GB" b="0" dirty="0"/>
              <a:t>5. Das </a:t>
            </a:r>
            <a:r>
              <a:rPr lang="en-GB" b="0" dirty="0" err="1"/>
              <a:t>ist</a:t>
            </a:r>
            <a:r>
              <a:rPr lang="en-GB" b="0" dirty="0"/>
              <a:t> </a:t>
            </a:r>
            <a:r>
              <a:rPr lang="en-GB" b="0" dirty="0" err="1"/>
              <a:t>mein</a:t>
            </a:r>
            <a:r>
              <a:rPr lang="en-GB" b="0" dirty="0"/>
              <a:t> [Freund]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a:t>
            </a:r>
            <a:r>
              <a:rPr lang="en-GB" b="0" dirty="0" err="1"/>
              <a:t>Fu</a:t>
            </a:r>
            <a:r>
              <a:rPr lang="en-GB" sz="1200" dirty="0" err="1">
                <a:solidFill>
                  <a:srgbClr val="115076"/>
                </a:solidFill>
              </a:rPr>
              <a:t>Bball</a:t>
            </a:r>
            <a:r>
              <a:rPr lang="en-GB" sz="1200" dirty="0">
                <a:solidFill>
                  <a:srgbClr val="115076"/>
                </a:solidFill>
              </a:rPr>
              <a:t>] </a:t>
            </a:r>
            <a:r>
              <a:rPr lang="en-GB" sz="1200" dirty="0" err="1">
                <a:solidFill>
                  <a:srgbClr val="115076"/>
                </a:solidFill>
              </a:rPr>
              <a:t>spielen</a:t>
            </a:r>
            <a:endParaRPr lang="en-GB" sz="1200" dirty="0">
              <a:solidFill>
                <a:srgbClr val="115076"/>
              </a:solidFill>
            </a:endParaRPr>
          </a:p>
          <a:p>
            <a:r>
              <a:rPr lang="en-GB" b="0" dirty="0"/>
              <a:t>7. Mein </a:t>
            </a:r>
            <a:r>
              <a:rPr lang="en-GB" b="0" dirty="0" err="1"/>
              <a:t>Lieblingstag</a:t>
            </a:r>
            <a:r>
              <a:rPr lang="en-GB" b="0" baseline="0" dirty="0"/>
              <a:t> </a:t>
            </a:r>
            <a:r>
              <a:rPr lang="en-GB" b="0" baseline="0" dirty="0" err="1"/>
              <a:t>ist</a:t>
            </a:r>
            <a:r>
              <a:rPr lang="en-GB" b="0" baseline="0" dirty="0"/>
              <a:t> </a:t>
            </a:r>
            <a:r>
              <a:rPr lang="en-GB" b="0" baseline="0" dirty="0" err="1"/>
              <a:t>nicht</a:t>
            </a:r>
            <a:r>
              <a:rPr lang="en-GB" b="0" baseline="0" dirty="0"/>
              <a:t> [Montag]</a:t>
            </a:r>
          </a:p>
          <a:p>
            <a:r>
              <a:rPr lang="en-GB" b="0" dirty="0"/>
              <a:t>8. </a:t>
            </a:r>
            <a:r>
              <a:rPr lang="en-GB" b="0" dirty="0" err="1"/>
              <a:t>eine</a:t>
            </a:r>
            <a:r>
              <a:rPr lang="en-GB" b="0" dirty="0"/>
              <a:t> Aufgabe [</a:t>
            </a:r>
            <a:r>
              <a:rPr lang="en-GB" b="0" dirty="0" err="1"/>
              <a:t>machen</a:t>
            </a:r>
            <a:r>
              <a:rPr lang="en-GB" b="0" dirty="0"/>
              <a:t>]</a:t>
            </a:r>
          </a:p>
          <a:p>
            <a:r>
              <a:rPr lang="en-GB" b="0" dirty="0"/>
              <a:t>9. </a:t>
            </a:r>
            <a:r>
              <a:rPr lang="en-GB" b="0" dirty="0" err="1"/>
              <a:t>ein</a:t>
            </a:r>
            <a:r>
              <a:rPr lang="en-GB" b="0" dirty="0"/>
              <a:t> </a:t>
            </a:r>
            <a:r>
              <a:rPr lang="en-GB" b="0" dirty="0" err="1"/>
              <a:t>Haustier</a:t>
            </a:r>
            <a:r>
              <a:rPr lang="en-GB" b="0" dirty="0"/>
              <a:t> [</a:t>
            </a:r>
            <a:r>
              <a:rPr lang="en-GB" b="0" dirty="0" err="1"/>
              <a:t>haben</a:t>
            </a:r>
            <a:r>
              <a:rPr lang="en-GB" b="0" dirty="0"/>
              <a:t>]</a:t>
            </a:r>
          </a:p>
          <a:p>
            <a:r>
              <a:rPr lang="en-GB" b="0" dirty="0"/>
              <a:t>10. in der Schule [</a:t>
            </a:r>
            <a:r>
              <a:rPr lang="en-GB" b="0" dirty="0" err="1"/>
              <a:t>lernen</a:t>
            </a:r>
            <a:r>
              <a:rPr lang="en-GB" b="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2260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6 minutes (including answers)</a:t>
            </a:r>
          </a:p>
          <a:p>
            <a:endParaRPr lang="en-GB" b="1" baseline="0"/>
          </a:p>
          <a:p>
            <a:pPr marL="0"/>
            <a:r>
              <a:rPr lang="en-GB" b="1" baseline="0"/>
              <a:t>Aim:  </a:t>
            </a:r>
            <a:r>
              <a:rPr lang="en-GB" b="0" baseline="0"/>
              <a:t>To revise in productive mode/written modality 12 items of vocabulary from this week’s new and revisited sets, within a limited time frame.</a:t>
            </a:r>
            <a:br>
              <a:rPr lang="en-GB" b="0" baseline="0"/>
            </a:br>
            <a:endParaRPr lang="en-GB" b="0" baseline="0"/>
          </a:p>
          <a:p>
            <a:r>
              <a:rPr lang="en-GB" b="1" baseline="0"/>
              <a:t>Procedure:</a:t>
            </a:r>
          </a:p>
          <a:p>
            <a:r>
              <a:rPr lang="en-GB" baseline="0"/>
              <a:t>1. Write A-L in books.</a:t>
            </a:r>
          </a:p>
          <a:p>
            <a:r>
              <a:rPr lang="en-GB" baseline="0"/>
              <a:t>2. Click / press enter to flash a picture. It will disappear after 3 seconds. Note that the pictures do not appear in alphabetical order, to increase the challenge.</a:t>
            </a:r>
          </a:p>
          <a:p>
            <a:r>
              <a:rPr lang="en-GB" baseline="0"/>
              <a:t>3. Write down the German word before the picture has faded away.</a:t>
            </a:r>
            <a:br>
              <a:rPr lang="en-GB" baseline="0"/>
            </a:br>
            <a:r>
              <a:rPr lang="en-GB" baseline="0"/>
              <a:t>4. Ensure that gender/definite articles are known for any words that are nouns.</a:t>
            </a:r>
          </a:p>
          <a:p>
            <a:r>
              <a:rPr lang="en-GB" baseline="0"/>
              <a:t>5. The answers are displayed on the 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8744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GB" b="1" baseline="0" dirty="0"/>
              <a:t>Procedure:</a:t>
            </a:r>
          </a:p>
          <a:p>
            <a:r>
              <a:rPr lang="en-GB" baseline="0" dirty="0"/>
              <a:t>Click once to reveal all 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5017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noticing</a:t>
            </a:r>
            <a:r>
              <a:rPr lang="en-GB" b="0" baseline="0" dirty="0"/>
              <a:t> the feminine form of the third person plural (</a:t>
            </a:r>
            <a:r>
              <a:rPr lang="en-GB" b="0" baseline="0" dirty="0" err="1"/>
              <a:t>sie</a:t>
            </a:r>
            <a:r>
              <a:rPr lang="en-GB" b="0" baseline="0" dirty="0"/>
              <a:t>).</a:t>
            </a:r>
            <a:br>
              <a:rPr lang="en-GB" b="0" dirty="0"/>
            </a:br>
            <a:br>
              <a:rPr lang="en-GB" dirty="0"/>
            </a:br>
            <a:r>
              <a:rPr lang="en-GB" b="1" dirty="0"/>
              <a:t>Procedure:</a:t>
            </a:r>
            <a:br>
              <a:rPr lang="en-GB" dirty="0"/>
            </a:br>
            <a:r>
              <a:rPr lang="en-GB" dirty="0"/>
              <a:t>1. Students read the text and note four things about Mia (Wolfgang’s twin) in English.</a:t>
            </a:r>
          </a:p>
          <a:p>
            <a:r>
              <a:rPr lang="en-GB" dirty="0"/>
              <a:t>2. Click on the audio button to hear a recording of the text as well. (Teachers can choose to present this activity as a listen and read, and could pause the recording, as students follow along, eliciting the next word orally, each time they stop).</a:t>
            </a:r>
          </a:p>
          <a:p>
            <a:r>
              <a:rPr lang="en-GB" dirty="0"/>
              <a:t>3. Click to bring up the</a:t>
            </a:r>
            <a:r>
              <a:rPr lang="en-GB" baseline="0" dirty="0"/>
              <a:t> answers.</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Kopf</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solidFill>
                  <a:srgbClr val="FF0000"/>
                </a:solidFill>
              </a:rPr>
              <a:t>to tap the top of your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[o] </a:t>
            </a:r>
            <a:r>
              <a:rPr lang="en-GB" baseline="0" dirty="0"/>
              <a:t>sound, pronouncing </a:t>
            </a:r>
            <a:r>
              <a:rPr lang="en-GB" b="0" baseline="0" dirty="0"/>
              <a:t>”</a:t>
            </a:r>
            <a:r>
              <a:rPr lang="en-GB" b="1" baseline="0" dirty="0"/>
              <a:t>Kopf</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Kopf </a:t>
            </a:r>
            <a:r>
              <a:rPr lang="en-GB" baseline="0" dirty="0"/>
              <a:t>[279]</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0281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a:t>
            </a:r>
            <a:br>
              <a:rPr lang="en-GB" dirty="0"/>
            </a:br>
            <a:br>
              <a:rPr lang="en-GB" b="1" dirty="0"/>
            </a:br>
            <a:r>
              <a:rPr lang="en-GB" b="1" dirty="0"/>
              <a:t>Aim: </a:t>
            </a:r>
            <a:r>
              <a:rPr lang="en-GB" b="0" dirty="0"/>
              <a:t>To practise</a:t>
            </a:r>
            <a:r>
              <a:rPr lang="en-GB" b="0" baseline="0" dirty="0"/>
              <a:t> making sentences using the third person singular.</a:t>
            </a:r>
            <a:br>
              <a:rPr lang="en-GB" b="0" dirty="0"/>
            </a:br>
            <a:br>
              <a:rPr lang="en-GB" dirty="0"/>
            </a:br>
            <a:r>
              <a:rPr lang="en-GB" b="1" dirty="0"/>
              <a:t>Procedure:</a:t>
            </a:r>
            <a:br>
              <a:rPr lang="en-GB" dirty="0"/>
            </a:br>
            <a:r>
              <a:rPr lang="en-GB" dirty="0"/>
              <a:t>1. Click to give ‘</a:t>
            </a:r>
            <a:r>
              <a:rPr lang="en-GB" dirty="0" err="1"/>
              <a:t>ein</a:t>
            </a:r>
            <a:r>
              <a:rPr lang="en-GB" dirty="0"/>
              <a:t> </a:t>
            </a:r>
            <a:r>
              <a:rPr lang="en-GB" dirty="0" err="1"/>
              <a:t>Beispiel</a:t>
            </a:r>
            <a:r>
              <a:rPr lang="en-GB" dirty="0"/>
              <a:t>’, and again to remove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One pupil asks a question and the other responds with the correct pronoun and a combination that makes sense!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0802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a:t>
            </a:r>
            <a:r>
              <a:rPr lang="en-GB" b="0" baseline="0" dirty="0"/>
              <a:t> writing sentences using the third person singular.</a:t>
            </a:r>
            <a:br>
              <a:rPr lang="en-GB" b="0" dirty="0"/>
            </a:br>
            <a:br>
              <a:rPr lang="en-GB" dirty="0"/>
            </a:br>
            <a:r>
              <a:rPr lang="en-GB" b="1" dirty="0"/>
              <a:t>Procedure:</a:t>
            </a:r>
            <a:br>
              <a:rPr lang="en-GB" dirty="0"/>
            </a:br>
            <a:r>
              <a:rPr lang="en-GB" dirty="0"/>
              <a:t>1.</a:t>
            </a:r>
            <a:r>
              <a:rPr lang="en-GB" baseline="0" dirty="0"/>
              <a:t> Students must change the infinitive into the he/she form of the verb and combine it with an item of vocabulary, making the necessary additions to make it make complete sense.</a:t>
            </a:r>
          </a:p>
          <a:p>
            <a:r>
              <a:rPr lang="en-GB" baseline="0" dirty="0"/>
              <a:t>2. Students could use mini-whiteboards to enable teachers to check accuracy and students to edit quickly if necessary.</a:t>
            </a:r>
          </a:p>
          <a:p>
            <a:r>
              <a:rPr lang="en-GB" baseline="0" dirty="0"/>
              <a:t>3. Teacher can cue each ‘round’ of single sentence production by asking ‘Was </a:t>
            </a:r>
            <a:r>
              <a:rPr lang="en-GB" baseline="0" dirty="0" err="1"/>
              <a:t>macht</a:t>
            </a:r>
            <a:r>
              <a:rPr lang="en-GB" baseline="0" dirty="0"/>
              <a:t> Mia?’ or ‘Was </a:t>
            </a:r>
            <a:r>
              <a:rPr lang="en-GB" baseline="0" dirty="0" err="1"/>
              <a:t>macht</a:t>
            </a:r>
            <a:r>
              <a:rPr lang="en-GB" baseline="0" dirty="0"/>
              <a:t> Wolfgang?’ to check knowledge or ‘er’ and ‘</a:t>
            </a:r>
            <a:r>
              <a:rPr lang="en-GB" baseline="0" dirty="0" err="1"/>
              <a:t>sie</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5798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a:br>
            <a:br>
              <a:rPr lang="en-GB" b="1"/>
            </a:br>
            <a:r>
              <a:rPr lang="en-GB" b="1"/>
              <a:t>Aim: </a:t>
            </a:r>
            <a:r>
              <a:rPr lang="en-GB" b="0"/>
              <a:t>To </a:t>
            </a:r>
            <a:r>
              <a:rPr lang="en-GB" b="0" baseline="0"/>
              <a:t>introduce the vocabulary learning homework sheet.</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a:t>
            </a:r>
            <a:r>
              <a:rPr lang="en-GB" baseline="0"/>
              <a:t> Talk students through the process for using the </a:t>
            </a:r>
            <a:r>
              <a:rPr lang="en-GB" b="0" baseline="0"/>
              <a:t>vocabulary learning homework sheet, demonstrating the various links embedded within the document.</a:t>
            </a:r>
            <a:endParaRPr lang="en-GB" b="0"/>
          </a:p>
          <a:p>
            <a:endParaRPr lang="en-GB" baseline="0"/>
          </a:p>
        </p:txBody>
      </p:sp>
      <p:sp>
        <p:nvSpPr>
          <p:cNvPr id="4" name="Slide Number Placeholder 3"/>
          <p:cNvSpPr>
            <a:spLocks noGrp="1"/>
          </p:cNvSpPr>
          <p:nvPr>
            <p:ph type="sldNum" sz="quarter" idx="10"/>
          </p:nvPr>
        </p:nvSpPr>
        <p:spPr/>
        <p:txBody>
          <a:bodyPr/>
          <a:lstStyle/>
          <a:p>
            <a:fld id="{051212F4-EB5A-464B-92EC-DACFCB1CC2CD}" type="slidenum">
              <a:rPr lang="en-GB" smtClean="0"/>
              <a:t>62</a:t>
            </a:fld>
            <a:endParaRPr lang="en-GB"/>
          </a:p>
        </p:txBody>
      </p:sp>
    </p:spTree>
    <p:extLst>
      <p:ext uri="{BB962C8B-B14F-4D97-AF65-F5344CB8AC3E}">
        <p14:creationId xmlns:p14="http://schemas.microsoft.com/office/powerpoint/2010/main" val="31876138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p>
          <a:p>
            <a:pPr marL="0" lvl="0" indent="0" algn="l" rtl="0">
              <a:spcBef>
                <a:spcPts val="0"/>
              </a:spcBef>
              <a:spcAft>
                <a:spcPts val="0"/>
              </a:spcAft>
              <a:buNone/>
            </a:pPr>
            <a:endParaRPr lang="en-GB" sz="1200" b="0" i="0" dirty="0">
              <a:latin typeface="+mn-lt"/>
              <a:ea typeface="Calibri"/>
              <a:cs typeface="Calibri"/>
              <a:sym typeface="Calibri"/>
            </a:endParaRPr>
          </a:p>
          <a:p>
            <a:pPr marL="0" lvl="0" indent="0" algn="l" rtl="0">
              <a:spcBef>
                <a:spcPts val="0"/>
              </a:spcBef>
              <a:spcAft>
                <a:spcPts val="0"/>
              </a:spcAft>
              <a:buNone/>
            </a:pPr>
            <a:endParaRPr lang="en-GB" sz="1200" b="0" i="0" dirty="0">
              <a:latin typeface="+mn-lt"/>
              <a:ea typeface="Calibri"/>
              <a:cs typeface="Calibri"/>
              <a:sym typeface="Calibri"/>
            </a:endParaRPr>
          </a:p>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63</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Cards for listening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853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[o] </a:t>
            </a:r>
            <a:r>
              <a:rPr lang="en-GB" baseline="0" dirty="0"/>
              <a:t>and then the </a:t>
            </a:r>
            <a:r>
              <a:rPr lang="en-GB" b="1" baseline="0" dirty="0"/>
              <a:t>source</a:t>
            </a:r>
            <a:r>
              <a:rPr lang="en-GB" baseline="0" dirty="0"/>
              <a:t> word again ‘</a:t>
            </a:r>
            <a:r>
              <a:rPr lang="en-GB" b="1" baseline="0" dirty="0"/>
              <a:t>Kopf</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Kopf </a:t>
            </a:r>
            <a:r>
              <a:rPr lang="en-GB" baseline="0" dirty="0"/>
              <a:t>[279]; </a:t>
            </a:r>
            <a:r>
              <a:rPr lang="en-GB" b="1" baseline="0" dirty="0" err="1"/>
              <a:t>wollen</a:t>
            </a:r>
            <a:r>
              <a:rPr lang="en-GB" b="1" baseline="0" dirty="0"/>
              <a:t> </a:t>
            </a:r>
            <a:r>
              <a:rPr lang="en-GB" b="0" baseline="0" dirty="0"/>
              <a:t>[65] </a:t>
            </a:r>
            <a:r>
              <a:rPr lang="en-GB" b="1" baseline="0" dirty="0" err="1"/>
              <a:t>Woche</a:t>
            </a:r>
            <a:r>
              <a:rPr lang="en-GB" b="1" baseline="0" dirty="0"/>
              <a:t> </a:t>
            </a:r>
            <a:r>
              <a:rPr lang="en-GB" baseline="0" dirty="0"/>
              <a:t>[209]; </a:t>
            </a:r>
            <a:r>
              <a:rPr lang="en-GB" b="1" baseline="0" dirty="0" err="1"/>
              <a:t>offen</a:t>
            </a:r>
            <a:r>
              <a:rPr lang="en-GB" b="1" baseline="0" dirty="0"/>
              <a:t> </a:t>
            </a:r>
            <a:r>
              <a:rPr lang="en-GB" baseline="0" dirty="0"/>
              <a:t>[382]; </a:t>
            </a:r>
            <a:r>
              <a:rPr lang="en-GB" b="1" baseline="0" dirty="0" err="1"/>
              <a:t>noch</a:t>
            </a:r>
            <a:r>
              <a:rPr lang="en-GB" b="1" baseline="0" dirty="0"/>
              <a:t> </a:t>
            </a:r>
            <a:r>
              <a:rPr lang="en-GB" baseline="0" dirty="0"/>
              <a:t>[37]; </a:t>
            </a:r>
            <a:r>
              <a:rPr lang="en-GB" b="1" baseline="0" dirty="0" err="1"/>
              <a:t>kommen</a:t>
            </a:r>
            <a:r>
              <a:rPr lang="en-GB" baseline="0" dirty="0"/>
              <a:t> [61].</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94813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942949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107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2985541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2369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2307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769968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09914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710812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48316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52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40734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6172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90050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184715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953293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91652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8850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17355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7.gif"/><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14.png"/><Relationship Id="rId20"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7.gif"/><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gif"/><Relationship Id="rId4" Type="http://schemas.openxmlformats.org/officeDocument/2006/relationships/audio" Target="../media/audio2.wav"/><Relationship Id="rId9" Type="http://schemas.openxmlformats.org/officeDocument/2006/relationships/audio" Target="../media/audio7.wav"/></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41.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44.svg"/><Relationship Id="rId3" Type="http://schemas.openxmlformats.org/officeDocument/2006/relationships/image" Target="../media/image45.jpeg"/><Relationship Id="rId7" Type="http://schemas.openxmlformats.org/officeDocument/2006/relationships/audio" Target="../media/audio17.wav"/><Relationship Id="rId12"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audio" Target="../media/audio16.wav"/><Relationship Id="rId11" Type="http://schemas.openxmlformats.org/officeDocument/2006/relationships/image" Target="../media/image47.png"/><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image" Target="../media/image46.jpeg"/><Relationship Id="rId9" Type="http://schemas.openxmlformats.org/officeDocument/2006/relationships/audio" Target="../media/audio19.wav"/></Relationships>
</file>

<file path=ppt/slides/_rels/slide42.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51.gif"/><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50.gif"/><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audio" Target="../media/audio24.wav"/><Relationship Id="rId11" Type="http://schemas.openxmlformats.org/officeDocument/2006/relationships/image" Target="../media/image49.gif"/><Relationship Id="rId5" Type="http://schemas.openxmlformats.org/officeDocument/2006/relationships/audio" Target="../media/audio23.wav"/><Relationship Id="rId10" Type="http://schemas.openxmlformats.org/officeDocument/2006/relationships/image" Target="../media/image48.gif"/><Relationship Id="rId4" Type="http://schemas.openxmlformats.org/officeDocument/2006/relationships/audio" Target="../media/audio22.wav"/><Relationship Id="rId9" Type="http://schemas.openxmlformats.org/officeDocument/2006/relationships/image" Target="../media/image6.gif"/><Relationship Id="rId14" Type="http://schemas.openxmlformats.org/officeDocument/2006/relationships/image" Target="../media/image52.gif"/></Relationships>
</file>

<file path=ppt/slides/_rels/slide43.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6.gif"/><Relationship Id="rId7" Type="http://schemas.openxmlformats.org/officeDocument/2006/relationships/image" Target="../media/image51.gif"/><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gif"/><Relationship Id="rId9" Type="http://schemas.openxmlformats.org/officeDocument/2006/relationships/audio" Target="../media/audio27.wav"/></Relationships>
</file>

<file path=ppt/slides/_rels/slide44.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6.gif"/><Relationship Id="rId7" Type="http://schemas.openxmlformats.org/officeDocument/2006/relationships/image" Target="../media/image51.gif"/><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gif"/><Relationship Id="rId9" Type="http://schemas.openxmlformats.org/officeDocument/2006/relationships/audio" Target="../media/audio28.wav"/></Relationships>
</file>

<file path=ppt/slides/_rels/slide45.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6.gif"/><Relationship Id="rId7" Type="http://schemas.openxmlformats.org/officeDocument/2006/relationships/image" Target="../media/image51.gif"/><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50.gif"/><Relationship Id="rId5" Type="http://schemas.openxmlformats.org/officeDocument/2006/relationships/image" Target="../media/image49.gif"/><Relationship Id="rId10" Type="http://schemas.openxmlformats.org/officeDocument/2006/relationships/audio" Target="../media/audio30.wav"/><Relationship Id="rId4" Type="http://schemas.openxmlformats.org/officeDocument/2006/relationships/image" Target="../media/image48.gif"/><Relationship Id="rId9" Type="http://schemas.openxmlformats.org/officeDocument/2006/relationships/audio" Target="../media/audio29.wav"/></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44.sv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44.sv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44.sv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44.sv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44.sv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44.sv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44.svg"/><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0.gif"/></Relationships>
</file>

<file path=ppt/slides/_rels/slide5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png"/><Relationship Id="rId7" Type="http://schemas.openxmlformats.org/officeDocument/2006/relationships/audio" Target="../media/audio34.wav"/><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audio" Target="../media/audio33.wav"/><Relationship Id="rId5" Type="http://schemas.openxmlformats.org/officeDocument/2006/relationships/audio" Target="../media/audio32.wav"/><Relationship Id="rId4" Type="http://schemas.openxmlformats.org/officeDocument/2006/relationships/audio" Target="../media/audio31.wav"/><Relationship Id="rId9" Type="http://schemas.openxmlformats.org/officeDocument/2006/relationships/image" Target="../media/image58.png"/></Relationships>
</file>

<file path=ppt/slides/_rels/slide56.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audio" Target="../media/audio44.wav"/><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audio" Target="../media/audio38.wav"/><Relationship Id="rId11" Type="http://schemas.openxmlformats.org/officeDocument/2006/relationships/audio" Target="../media/audio43.wav"/><Relationship Id="rId5" Type="http://schemas.openxmlformats.org/officeDocument/2006/relationships/audio" Target="../media/audio37.wav"/><Relationship Id="rId10" Type="http://schemas.openxmlformats.org/officeDocument/2006/relationships/audio" Target="../media/audio42.wav"/><Relationship Id="rId4" Type="http://schemas.openxmlformats.org/officeDocument/2006/relationships/audio" Target="../media/audio36.wav"/><Relationship Id="rId9" Type="http://schemas.openxmlformats.org/officeDocument/2006/relationships/audio" Target="../media/audio41.wav"/></Relationships>
</file>

<file path=ppt/slides/_rels/slide5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5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5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slideLayout" Target="../slideLayouts/slideLayout3.xml"/><Relationship Id="rId7"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9.png"/><Relationship Id="rId5" Type="http://schemas.openxmlformats.org/officeDocument/2006/relationships/image" Target="../media/image54.gif"/><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audio" Target="../media/audio9.wav"/></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www.rachelhawkes.com/LDPresources/Yr7German/German_Y7_Term1ii_Wk2_audio.html"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hyperlink" Target="https://www.rachelhawkes.com/LDPresources/Yr7German/German_Y7_Term1ii_Wk2_audio_HW_sheet.docx"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6.gif"/><Relationship Id="rId7" Type="http://schemas.openxmlformats.org/officeDocument/2006/relationships/image" Target="../media/image51.gif"/><Relationship Id="rId2" Type="http://schemas.openxmlformats.org/officeDocument/2006/relationships/notesSlide" Target="../notesSlides/notesSlide64.xml"/><Relationship Id="rId1" Type="http://schemas.openxmlformats.org/officeDocument/2006/relationships/slideLayout" Target="../slideLayouts/slideLayout15.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gif"/></Relationships>
</file>

<file path=ppt/slides/_rels/slide7.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21.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12.png"/><Relationship Id="rId5" Type="http://schemas.openxmlformats.org/officeDocument/2006/relationships/audio" Target="../media/audio10.wav"/><Relationship Id="rId10" Type="http://schemas.openxmlformats.org/officeDocument/2006/relationships/image" Target="../media/image19.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9.jpeg"/><Relationship Id="rId4" Type="http://schemas.openxmlformats.org/officeDocument/2006/relationships/audio" Target="../media/audio9.wav"/><Relationship Id="rId9" Type="http://schemas.openxmlformats.org/officeDocument/2006/relationships/audio" Target="../media/audio14.wav"/></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1.2 – Week 1 – Lesson 15</a:t>
            </a:r>
            <a:br>
              <a:rPr lang="en-GB" sz="1800" dirty="0"/>
            </a:br>
            <a:br>
              <a:rPr lang="en-GB" sz="1800" dirty="0"/>
            </a:br>
            <a:r>
              <a:rPr lang="en-GB" sz="1800" dirty="0"/>
              <a:t>Leigh McClelland</a:t>
            </a:r>
            <a:br>
              <a:rPr lang="en-GB" sz="1800" dirty="0"/>
            </a:br>
            <a:r>
              <a:rPr lang="en-GB" sz="1800" dirty="0"/>
              <a:t>Artwork: Steve Clarke</a:t>
            </a:r>
            <a:br>
              <a:rPr lang="en-GB" sz="1800" dirty="0"/>
            </a:br>
            <a:br>
              <a:rPr lang="en-GB" sz="1800" dirty="0"/>
            </a:br>
            <a:r>
              <a:rPr lang="en-GB" sz="1800" dirty="0"/>
              <a:t>Date updated: 17.08.23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363537" y="2136361"/>
            <a:ext cx="7413217" cy="1410028"/>
          </a:xfrm>
        </p:spPr>
        <p:txBody>
          <a:bodyPr>
            <a:normAutofit/>
          </a:bodyPr>
          <a:lstStyle/>
          <a:p>
            <a:pPr algn="l"/>
            <a:r>
              <a:rPr lang="en-GB" sz="2000" dirty="0">
                <a:solidFill>
                  <a:schemeClr val="tx1"/>
                </a:solidFill>
              </a:rPr>
              <a:t>Present tense (weak) verbs:</a:t>
            </a:r>
            <a:br>
              <a:rPr lang="en-GB" sz="2000" dirty="0">
                <a:solidFill>
                  <a:schemeClr val="tx1"/>
                </a:solidFill>
              </a:rPr>
            </a:br>
            <a:r>
              <a:rPr lang="en-GB" sz="2000" dirty="0">
                <a:solidFill>
                  <a:schemeClr val="tx1"/>
                </a:solidFill>
              </a:rPr>
              <a:t>Long (infinitive) and short (3rd person singular) forms</a:t>
            </a:r>
          </a:p>
          <a:p>
            <a:pPr algn="l"/>
            <a:r>
              <a:rPr lang="en-GB" sz="2000" dirty="0">
                <a:solidFill>
                  <a:schemeClr val="tx1"/>
                </a:solidFill>
              </a:rPr>
              <a:t>SSC long and short [o]</a:t>
            </a:r>
            <a:endParaRPr lang="en-US" sz="2000" dirty="0">
              <a:solidFill>
                <a:schemeClr val="tx1"/>
              </a:solidFill>
            </a:endParaRPr>
          </a:p>
        </p:txBody>
      </p:sp>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244860" y="1291811"/>
            <a:ext cx="7038749" cy="844550"/>
          </a:xfrm>
        </p:spPr>
        <p:txBody>
          <a:bodyPr>
            <a:normAutofit/>
          </a:bodyPr>
          <a:lstStyle/>
          <a:p>
            <a:r>
              <a:rPr lang="en-GB" sz="4800" dirty="0" err="1"/>
              <a:t>Wer</a:t>
            </a:r>
            <a:r>
              <a:rPr lang="en-GB" sz="4800" dirty="0"/>
              <a:t> </a:t>
            </a:r>
            <a:r>
              <a:rPr lang="en-GB" sz="4800" dirty="0" err="1"/>
              <a:t>macht</a:t>
            </a:r>
            <a:r>
              <a:rPr lang="en-GB" sz="4800" dirty="0"/>
              <a:t> was?</a:t>
            </a:r>
          </a:p>
        </p:txBody>
      </p:sp>
      <p:sp>
        <p:nvSpPr>
          <p:cNvPr id="6" name="Speech Bubble: Rectangle with Corners Rounded 5">
            <a:extLst>
              <a:ext uri="{FF2B5EF4-FFF2-40B4-BE49-F238E27FC236}">
                <a16:creationId xmlns:a16="http://schemas.microsoft.com/office/drawing/2014/main" id="{D94632AE-7DD9-4757-960D-12925A4211AD}"/>
              </a:ext>
            </a:extLst>
          </p:cNvPr>
          <p:cNvSpPr/>
          <p:nvPr/>
        </p:nvSpPr>
        <p:spPr>
          <a:xfrm>
            <a:off x="9663068" y="2673828"/>
            <a:ext cx="1989812" cy="978176"/>
          </a:xfrm>
          <a:prstGeom prst="wedgeRoundRectCallout">
            <a:avLst>
              <a:gd name="adj1" fmla="val 42162"/>
              <a:gd name="adj2" fmla="val 777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3D3C3C"/>
                </a:solidFill>
                <a:latin typeface="Century Gothic"/>
              </a:rPr>
              <a:t>Wolf </a:t>
            </a:r>
            <a:r>
              <a:rPr lang="en-GB" sz="2000" dirty="0" err="1">
                <a:solidFill>
                  <a:srgbClr val="3D3C3C"/>
                </a:solidFill>
                <a:latin typeface="Century Gothic"/>
              </a:rPr>
              <a:t>wohnt</a:t>
            </a:r>
            <a:r>
              <a:rPr lang="en-GB" sz="2000" dirty="0">
                <a:solidFill>
                  <a:srgbClr val="3D3C3C"/>
                </a:solidFill>
                <a:latin typeface="Century Gothic"/>
              </a:rPr>
              <a:t> in Berlin.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9" name="Picture 8">
            <a:extLst>
              <a:ext uri="{FF2B5EF4-FFF2-40B4-BE49-F238E27FC236}">
                <a16:creationId xmlns:a16="http://schemas.microsoft.com/office/drawing/2014/main" id="{7A366E90-FC46-443D-985D-132FB5E7A2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2093" y="3757619"/>
            <a:ext cx="4110629" cy="3361784"/>
          </a:xfrm>
          <a:prstGeom prst="rect">
            <a:avLst/>
          </a:prstGeom>
        </p:spPr>
      </p:pic>
    </p:spTree>
    <p:extLst>
      <p:ext uri="{BB962C8B-B14F-4D97-AF65-F5344CB8AC3E}">
        <p14:creationId xmlns:p14="http://schemas.microsoft.com/office/powerpoint/2010/main" val="3233695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81416"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7ADEA09F-0794-4925-AD0D-F44AB5D092FB}"/>
              </a:ext>
            </a:extLst>
          </p:cNvPr>
          <p:cNvGrpSpPr/>
          <p:nvPr/>
        </p:nvGrpSpPr>
        <p:grpSpPr>
          <a:xfrm>
            <a:off x="4102514" y="1463754"/>
            <a:ext cx="3986972" cy="1965246"/>
            <a:chOff x="989435" y="1774138"/>
            <a:chExt cx="2339379" cy="1145306"/>
          </a:xfrm>
        </p:grpSpPr>
        <p:pic>
          <p:nvPicPr>
            <p:cNvPr id="8" name="Picture 7">
              <a:extLst>
                <a:ext uri="{FF2B5EF4-FFF2-40B4-BE49-F238E27FC236}">
                  <a16:creationId xmlns:a16="http://schemas.microsoft.com/office/drawing/2014/main" id="{9798BFC8-F35D-4B35-A07E-AA9D21459F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9" name="Picture 8">
              <a:extLst>
                <a:ext uri="{FF2B5EF4-FFF2-40B4-BE49-F238E27FC236}">
                  <a16:creationId xmlns:a16="http://schemas.microsoft.com/office/drawing/2014/main" id="{1075D0E7-2BB5-4135-BA28-67D2C1D6D6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sp>
        <p:nvSpPr>
          <p:cNvPr id="10" name="TextBox 9">
            <a:extLst>
              <a:ext uri="{FF2B5EF4-FFF2-40B4-BE49-F238E27FC236}">
                <a16:creationId xmlns:a16="http://schemas.microsoft.com/office/drawing/2014/main" id="{F35EF2F0-1E00-4E88-BE9A-D702FB2D1413}"/>
              </a:ext>
            </a:extLst>
          </p:cNvPr>
          <p:cNvSpPr txBox="1"/>
          <p:nvPr/>
        </p:nvSpPr>
        <p:spPr>
          <a:xfrm>
            <a:off x="3048000" y="3844380"/>
            <a:ext cx="6362700" cy="769441"/>
          </a:xfrm>
          <a:prstGeom prst="rect">
            <a:avLst/>
          </a:prstGeom>
          <a:noFill/>
        </p:spPr>
        <p:txBody>
          <a:bodyPr wrap="square" rtlCol="0">
            <a:spAutoFit/>
          </a:bodyPr>
          <a:lstStyle/>
          <a:p>
            <a:r>
              <a:rPr lang="en-GB" sz="4400" b="1" dirty="0" err="1">
                <a:latin typeface="Century Gothic" panose="020B0502020202020204" pitchFamily="34" charset="0"/>
              </a:rPr>
              <a:t>wohnen</a:t>
            </a:r>
            <a:r>
              <a:rPr lang="en-GB" sz="4400" dirty="0">
                <a:latin typeface="Century Gothic" panose="020B0502020202020204" pitchFamily="34" charset="0"/>
              </a:rPr>
              <a:t> </a:t>
            </a:r>
            <a:r>
              <a:rPr lang="en-GB" sz="4400" dirty="0" err="1">
                <a:latin typeface="Century Gothic" panose="020B0502020202020204" pitchFamily="34" charset="0"/>
              </a:rPr>
              <a:t>oder</a:t>
            </a:r>
            <a:r>
              <a:rPr lang="en-GB" sz="4400" dirty="0">
                <a:latin typeface="Century Gothic" panose="020B0502020202020204" pitchFamily="34" charset="0"/>
              </a:rPr>
              <a:t> </a:t>
            </a:r>
            <a:r>
              <a:rPr lang="en-GB" sz="4400" b="1" dirty="0" err="1">
                <a:latin typeface="Century Gothic" panose="020B0502020202020204" pitchFamily="34" charset="0"/>
              </a:rPr>
              <a:t>spielen</a:t>
            </a:r>
            <a:r>
              <a:rPr lang="en-GB" sz="4400" dirty="0">
                <a:latin typeface="Century Gothic" panose="020B0502020202020204" pitchFamily="34" charset="0"/>
              </a:rPr>
              <a:t>?</a:t>
            </a:r>
          </a:p>
        </p:txBody>
      </p:sp>
      <p:sp>
        <p:nvSpPr>
          <p:cNvPr id="11" name="Star: 5 Points 6">
            <a:extLst>
              <a:ext uri="{FF2B5EF4-FFF2-40B4-BE49-F238E27FC236}">
                <a16:creationId xmlns:a16="http://schemas.microsoft.com/office/drawing/2014/main" id="{AA573AB1-2D9D-47E3-94C3-768DDB36648D}"/>
              </a:ext>
            </a:extLst>
          </p:cNvPr>
          <p:cNvSpPr/>
          <p:nvPr/>
        </p:nvSpPr>
        <p:spPr>
          <a:xfrm>
            <a:off x="3482599"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26" presetClass="emph" presetSubtype="0" fill="hold" grpId="2" nodeType="withEffect">
                                  <p:stCondLst>
                                    <p:cond delay="0"/>
                                  </p:stCondLst>
                                  <p:childTnLst>
                                    <p:animEffect transition="out" filter="fade">
                                      <p:cBhvr>
                                        <p:cTn id="13" dur="1000" tmFilter="0, 0; .2, .5; .8, .5; 1, 0"/>
                                        <p:tgtEl>
                                          <p:spTgt spid="11"/>
                                        </p:tgtEl>
                                      </p:cBhvr>
                                    </p:animEffect>
                                    <p:animScale>
                                      <p:cBhvr>
                                        <p:cTn id="14" dur="500" autoRev="1" fill="hold"/>
                                        <p:tgtEl>
                                          <p:spTgt spid="11"/>
                                        </p:tgtEl>
                                      </p:cBhvr>
                                      <p:by x="105000" y="105000"/>
                                    </p:animScale>
                                  </p:childTnLst>
                                </p:cTn>
                              </p:par>
                            </p:childTnLst>
                          </p:cTn>
                        </p:par>
                        <p:par>
                          <p:cTn id="15" fill="hold">
                            <p:stCondLst>
                              <p:cond delay="1000"/>
                            </p:stCondLst>
                            <p:childTnLst>
                              <p:par>
                                <p:cTn id="16" presetID="1" presetClass="exit" presetSubtype="0" fill="hold" grpId="1" nodeType="afterEffect">
                                  <p:stCondLst>
                                    <p:cond delay="0"/>
                                  </p:stCondLst>
                                  <p:childTnLst>
                                    <p:set>
                                      <p:cBhvr>
                                        <p:cTn id="17"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69059"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73E2E473-738B-408A-B62C-FA6F1B5F788B}"/>
              </a:ext>
            </a:extLst>
          </p:cNvPr>
          <p:cNvGrpSpPr/>
          <p:nvPr/>
        </p:nvGrpSpPr>
        <p:grpSpPr>
          <a:xfrm>
            <a:off x="4502791" y="1580870"/>
            <a:ext cx="3376918" cy="1964700"/>
            <a:chOff x="3418099" y="-1959382"/>
            <a:chExt cx="3376918" cy="1964700"/>
          </a:xfrm>
        </p:grpSpPr>
        <p:pic>
          <p:nvPicPr>
            <p:cNvPr id="7" name="Google Shape;231;p10" descr="http://www.clker.com/cliparts/H/e/L/H/P/2/school-building-hi.png">
              <a:extLst>
                <a:ext uri="{FF2B5EF4-FFF2-40B4-BE49-F238E27FC236}">
                  <a16:creationId xmlns:a16="http://schemas.microsoft.com/office/drawing/2014/main" id="{A82F50FC-9FEC-439D-8D51-18706D95F72D}"/>
                </a:ext>
              </a:extLst>
            </p:cNvPr>
            <p:cNvPicPr preferRelativeResize="0"/>
            <p:nvPr/>
          </p:nvPicPr>
          <p:blipFill rotWithShape="1">
            <a:blip r:embed="rId3">
              <a:alphaModFix/>
            </a:blip>
            <a:srcRect/>
            <a:stretch/>
          </p:blipFill>
          <p:spPr>
            <a:xfrm>
              <a:off x="3418099" y="-1679496"/>
              <a:ext cx="3376918" cy="1684814"/>
            </a:xfrm>
            <a:prstGeom prst="rect">
              <a:avLst/>
            </a:prstGeom>
            <a:noFill/>
            <a:ln>
              <a:noFill/>
            </a:ln>
          </p:spPr>
        </p:pic>
        <p:sp>
          <p:nvSpPr>
            <p:cNvPr id="8" name="Arrow: Down 3">
              <a:extLst>
                <a:ext uri="{FF2B5EF4-FFF2-40B4-BE49-F238E27FC236}">
                  <a16:creationId xmlns:a16="http://schemas.microsoft.com/office/drawing/2014/main" id="{E98E7EA3-A75F-4572-A066-3F022D062936}"/>
                </a:ext>
              </a:extLst>
            </p:cNvPr>
            <p:cNvSpPr/>
            <p:nvPr/>
          </p:nvSpPr>
          <p:spPr>
            <a:xfrm>
              <a:off x="4772321" y="-1959382"/>
              <a:ext cx="470620" cy="4454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2F1D42AD-FC65-4D26-99AC-162E61BFA47F}"/>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err="1">
                <a:latin typeface="Century Gothic" panose="020B0502020202020204" pitchFamily="34" charset="0"/>
              </a:rPr>
              <a:t>im</a:t>
            </a:r>
            <a:r>
              <a:rPr lang="en-GB" sz="4400" b="1" dirty="0">
                <a:latin typeface="Century Gothic" panose="020B0502020202020204" pitchFamily="34" charset="0"/>
              </a:rPr>
              <a:t> </a:t>
            </a:r>
            <a:r>
              <a:rPr lang="en-GB" sz="4400" b="1" dirty="0" err="1">
                <a:latin typeface="Century Gothic" panose="020B0502020202020204" pitchFamily="34" charset="0"/>
              </a:rPr>
              <a:t>Unterricht</a:t>
            </a:r>
            <a:r>
              <a:rPr lang="en-GB" sz="4400" b="1" dirty="0">
                <a:latin typeface="Century Gothic" panose="020B0502020202020204" pitchFamily="34" charset="0"/>
              </a:rPr>
              <a:t> </a:t>
            </a:r>
            <a:r>
              <a:rPr lang="en-GB" sz="4400" dirty="0" err="1">
                <a:latin typeface="Century Gothic" panose="020B0502020202020204" pitchFamily="34" charset="0"/>
              </a:rPr>
              <a:t>oder</a:t>
            </a:r>
            <a:r>
              <a:rPr lang="en-GB" sz="4400" dirty="0">
                <a:latin typeface="Century Gothic" panose="020B0502020202020204" pitchFamily="34" charset="0"/>
              </a:rPr>
              <a:t> </a:t>
            </a:r>
            <a:r>
              <a:rPr lang="en-GB" sz="4400" b="1" dirty="0">
                <a:latin typeface="Century Gothic" panose="020B0502020202020204" pitchFamily="34" charset="0"/>
              </a:rPr>
              <a:t>in der Schule</a:t>
            </a:r>
            <a:r>
              <a:rPr lang="en-GB" sz="4400" dirty="0">
                <a:latin typeface="Century Gothic" panose="020B0502020202020204" pitchFamily="34" charset="0"/>
              </a:rPr>
              <a:t>?</a:t>
            </a:r>
          </a:p>
        </p:txBody>
      </p:sp>
      <p:sp>
        <p:nvSpPr>
          <p:cNvPr id="10" name="Star: 5 Points 5">
            <a:extLst>
              <a:ext uri="{FF2B5EF4-FFF2-40B4-BE49-F238E27FC236}">
                <a16:creationId xmlns:a16="http://schemas.microsoft.com/office/drawing/2014/main" id="{6FA6BDAE-1110-48AB-B7E5-171E61884893}"/>
              </a:ext>
            </a:extLst>
          </p:cNvPr>
          <p:cNvSpPr/>
          <p:nvPr/>
        </p:nvSpPr>
        <p:spPr>
          <a:xfrm>
            <a:off x="7639050"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217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10"/>
                                        </p:tgtEl>
                                      </p:cBhvr>
                                    </p:animEffect>
                                    <p:animScale>
                                      <p:cBhvr>
                                        <p:cTn id="13" dur="500" autoRev="1" fill="hold"/>
                                        <p:tgtEl>
                                          <p:spTgt spid="10"/>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8027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F724DF3-E986-4F9F-A9B7-C7D3107F136D}"/>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err="1">
                <a:latin typeface="Century Gothic" panose="020B0502020202020204" pitchFamily="34" charset="0"/>
              </a:rPr>
              <a:t>im</a:t>
            </a:r>
            <a:r>
              <a:rPr lang="en-GB" sz="4400" b="1" dirty="0">
                <a:latin typeface="Century Gothic" panose="020B0502020202020204" pitchFamily="34" charset="0"/>
              </a:rPr>
              <a:t> </a:t>
            </a:r>
            <a:r>
              <a:rPr lang="en-GB" sz="4400" b="1" dirty="0" err="1">
                <a:latin typeface="Century Gothic" panose="020B0502020202020204" pitchFamily="34" charset="0"/>
              </a:rPr>
              <a:t>Klassenzimmer</a:t>
            </a:r>
            <a:r>
              <a:rPr lang="en-GB" sz="4400" b="1" dirty="0">
                <a:latin typeface="Century Gothic" panose="020B0502020202020204" pitchFamily="34" charset="0"/>
              </a:rPr>
              <a:t> </a:t>
            </a:r>
            <a:r>
              <a:rPr lang="en-GB" sz="4400" dirty="0" err="1">
                <a:latin typeface="Century Gothic" panose="020B0502020202020204" pitchFamily="34" charset="0"/>
              </a:rPr>
              <a:t>oder</a:t>
            </a:r>
            <a:r>
              <a:rPr lang="en-GB" sz="4400" dirty="0">
                <a:latin typeface="Century Gothic" panose="020B0502020202020204" pitchFamily="34" charset="0"/>
              </a:rPr>
              <a:t> </a:t>
            </a:r>
            <a:r>
              <a:rPr lang="en-GB" sz="4400" b="1" dirty="0" err="1">
                <a:latin typeface="Century Gothic" panose="020B0502020202020204" pitchFamily="34" charset="0"/>
              </a:rPr>
              <a:t>spielen</a:t>
            </a:r>
            <a:r>
              <a:rPr lang="en-GB" sz="4400" dirty="0">
                <a:latin typeface="Century Gothic" panose="020B0502020202020204" pitchFamily="34" charset="0"/>
              </a:rPr>
              <a:t>?</a:t>
            </a:r>
          </a:p>
        </p:txBody>
      </p:sp>
      <p:sp>
        <p:nvSpPr>
          <p:cNvPr id="7" name="Star: 5 Points 3">
            <a:extLst>
              <a:ext uri="{FF2B5EF4-FFF2-40B4-BE49-F238E27FC236}">
                <a16:creationId xmlns:a16="http://schemas.microsoft.com/office/drawing/2014/main" id="{0DE291BA-52FF-40FA-B037-B480BC5E6A8F}"/>
              </a:ext>
            </a:extLst>
          </p:cNvPr>
          <p:cNvSpPr/>
          <p:nvPr/>
        </p:nvSpPr>
        <p:spPr>
          <a:xfrm>
            <a:off x="3162300" y="474717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085" y="195126"/>
            <a:ext cx="4833257" cy="3438661"/>
          </a:xfrm>
          <a:prstGeom prst="rect">
            <a:avLst/>
          </a:prstGeom>
        </p:spPr>
      </p:pic>
    </p:spTree>
    <p:extLst>
      <p:ext uri="{BB962C8B-B14F-4D97-AF65-F5344CB8AC3E}">
        <p14:creationId xmlns:p14="http://schemas.microsoft.com/office/powerpoint/2010/main" val="389255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7"/>
                                        </p:tgtEl>
                                      </p:cBhvr>
                                    </p:animEffect>
                                    <p:animScale>
                                      <p:cBhvr>
                                        <p:cTn id="13" dur="500" autoRev="1" fill="hold"/>
                                        <p:tgtEl>
                                          <p:spTgt spid="7"/>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30843"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9D594D9-B809-4116-888F-B6FE69D337BE}"/>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err="1">
                <a:latin typeface="Century Gothic" panose="020B0502020202020204" pitchFamily="34" charset="0"/>
              </a:rPr>
              <a:t>lernen</a:t>
            </a:r>
            <a:r>
              <a:rPr lang="en-GB" sz="4400" dirty="0">
                <a:latin typeface="Century Gothic" panose="020B0502020202020204" pitchFamily="34" charset="0"/>
              </a:rPr>
              <a:t> </a:t>
            </a:r>
            <a:r>
              <a:rPr lang="en-GB" sz="4400" dirty="0" err="1">
                <a:latin typeface="Century Gothic" panose="020B0502020202020204" pitchFamily="34" charset="0"/>
              </a:rPr>
              <a:t>oder</a:t>
            </a:r>
            <a:r>
              <a:rPr lang="en-GB" sz="4400" dirty="0">
                <a:latin typeface="Century Gothic" panose="020B0502020202020204" pitchFamily="34" charset="0"/>
              </a:rPr>
              <a:t> </a:t>
            </a:r>
            <a:r>
              <a:rPr lang="en-GB" sz="4400" b="1" dirty="0" err="1">
                <a:latin typeface="Century Gothic" panose="020B0502020202020204" pitchFamily="34" charset="0"/>
              </a:rPr>
              <a:t>reden</a:t>
            </a:r>
            <a:r>
              <a:rPr lang="en-GB" sz="4400" dirty="0">
                <a:latin typeface="Century Gothic" panose="020B0502020202020204" pitchFamily="34" charset="0"/>
              </a:rPr>
              <a:t>?</a:t>
            </a:r>
          </a:p>
        </p:txBody>
      </p:sp>
      <p:grpSp>
        <p:nvGrpSpPr>
          <p:cNvPr id="7" name="Group 6">
            <a:extLst>
              <a:ext uri="{FF2B5EF4-FFF2-40B4-BE49-F238E27FC236}">
                <a16:creationId xmlns:a16="http://schemas.microsoft.com/office/drawing/2014/main" id="{50CCED4F-C016-405A-8053-0F476C65CBE7}"/>
              </a:ext>
            </a:extLst>
          </p:cNvPr>
          <p:cNvGrpSpPr/>
          <p:nvPr/>
        </p:nvGrpSpPr>
        <p:grpSpPr>
          <a:xfrm>
            <a:off x="3737541" y="952500"/>
            <a:ext cx="4716918" cy="2647950"/>
            <a:chOff x="3234413" y="3429000"/>
            <a:chExt cx="3718837" cy="2109788"/>
          </a:xfrm>
        </p:grpSpPr>
        <p:pic>
          <p:nvPicPr>
            <p:cNvPr id="8" name="Picture 4" descr="Image result for friends clipart">
              <a:extLst>
                <a:ext uri="{FF2B5EF4-FFF2-40B4-BE49-F238E27FC236}">
                  <a16:creationId xmlns:a16="http://schemas.microsoft.com/office/drawing/2014/main" id="{DD83B4D5-1835-49A7-8E0D-75FFEE5D38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700" y="4095750"/>
              <a:ext cx="2237991" cy="1443038"/>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4">
              <a:extLst>
                <a:ext uri="{FF2B5EF4-FFF2-40B4-BE49-F238E27FC236}">
                  <a16:creationId xmlns:a16="http://schemas.microsoft.com/office/drawing/2014/main" id="{549105A2-220C-4383-B20E-502A5A68D78E}"/>
                </a:ext>
              </a:extLst>
            </p:cNvPr>
            <p:cNvSpPr/>
            <p:nvPr/>
          </p:nvSpPr>
          <p:spPr>
            <a:xfrm>
              <a:off x="5676516" y="3429000"/>
              <a:ext cx="1276734" cy="781050"/>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Speech Bubble: Oval 5">
              <a:extLst>
                <a:ext uri="{FF2B5EF4-FFF2-40B4-BE49-F238E27FC236}">
                  <a16:creationId xmlns:a16="http://schemas.microsoft.com/office/drawing/2014/main" id="{8CFDFDA4-0F88-4206-9D97-4D014F5D33DF}"/>
                </a:ext>
              </a:extLst>
            </p:cNvPr>
            <p:cNvSpPr/>
            <p:nvPr/>
          </p:nvSpPr>
          <p:spPr>
            <a:xfrm flipH="1">
              <a:off x="3234413" y="3648075"/>
              <a:ext cx="1276734" cy="781050"/>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Star: 5 Points 6">
            <a:extLst>
              <a:ext uri="{FF2B5EF4-FFF2-40B4-BE49-F238E27FC236}">
                <a16:creationId xmlns:a16="http://schemas.microsoft.com/office/drawing/2014/main" id="{15F62351-5FD1-4C58-B7CB-71BA756B8F79}"/>
              </a:ext>
            </a:extLst>
          </p:cNvPr>
          <p:cNvSpPr/>
          <p:nvPr/>
        </p:nvSpPr>
        <p:spPr>
          <a:xfrm>
            <a:off x="6873309"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6291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11"/>
                                        </p:tgtEl>
                                      </p:cBhvr>
                                    </p:animEffect>
                                    <p:animScale>
                                      <p:cBhvr>
                                        <p:cTn id="13" dur="500" autoRev="1" fill="hold"/>
                                        <p:tgtEl>
                                          <p:spTgt spid="11"/>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18486"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A8EF5B6-5C17-43BF-993D-EB7BE9A04C8C}"/>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err="1">
                <a:latin typeface="Century Gothic" panose="020B0502020202020204" pitchFamily="34" charset="0"/>
              </a:rPr>
              <a:t>im</a:t>
            </a:r>
            <a:r>
              <a:rPr lang="en-GB" sz="4400" b="1" dirty="0">
                <a:latin typeface="Century Gothic" panose="020B0502020202020204" pitchFamily="34" charset="0"/>
              </a:rPr>
              <a:t> </a:t>
            </a:r>
            <a:r>
              <a:rPr lang="en-GB" sz="4400" b="1" dirty="0" err="1">
                <a:latin typeface="Century Gothic" panose="020B0502020202020204" pitchFamily="34" charset="0"/>
              </a:rPr>
              <a:t>Unterricht</a:t>
            </a:r>
            <a:r>
              <a:rPr lang="en-GB" sz="4400" b="1" dirty="0">
                <a:latin typeface="Century Gothic" panose="020B0502020202020204" pitchFamily="34" charset="0"/>
              </a:rPr>
              <a:t> </a:t>
            </a:r>
            <a:r>
              <a:rPr lang="en-GB" sz="4400" dirty="0" err="1">
                <a:latin typeface="Century Gothic" panose="020B0502020202020204" pitchFamily="34" charset="0"/>
              </a:rPr>
              <a:t>oder</a:t>
            </a:r>
            <a:r>
              <a:rPr lang="en-GB" sz="4400" dirty="0">
                <a:latin typeface="Century Gothic" panose="020B0502020202020204" pitchFamily="34" charset="0"/>
              </a:rPr>
              <a:t> </a:t>
            </a:r>
            <a:r>
              <a:rPr lang="en-GB" sz="4400" b="1" dirty="0" err="1">
                <a:latin typeface="Century Gothic" panose="020B0502020202020204" pitchFamily="34" charset="0"/>
              </a:rPr>
              <a:t>spielen</a:t>
            </a:r>
            <a:r>
              <a:rPr lang="en-GB" sz="4400" dirty="0">
                <a:latin typeface="Century Gothic" panose="020B0502020202020204" pitchFamily="34" charset="0"/>
              </a:rPr>
              <a:t>?</a:t>
            </a:r>
          </a:p>
        </p:txBody>
      </p:sp>
      <p:pic>
        <p:nvPicPr>
          <p:cNvPr id="7" name="Picture 6">
            <a:extLst>
              <a:ext uri="{FF2B5EF4-FFF2-40B4-BE49-F238E27FC236}">
                <a16:creationId xmlns:a16="http://schemas.microsoft.com/office/drawing/2014/main" id="{2AD6187E-53BB-4F26-B174-772C9A6117B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92672" y="584345"/>
            <a:ext cx="3644756" cy="3644756"/>
          </a:xfrm>
          <a:prstGeom prst="rect">
            <a:avLst/>
          </a:prstGeom>
        </p:spPr>
      </p:pic>
      <p:sp>
        <p:nvSpPr>
          <p:cNvPr id="8" name="Star: 5 Points 3">
            <a:extLst>
              <a:ext uri="{FF2B5EF4-FFF2-40B4-BE49-F238E27FC236}">
                <a16:creationId xmlns:a16="http://schemas.microsoft.com/office/drawing/2014/main" id="{62360BAE-2740-480F-B195-E38D5DAE5A75}"/>
              </a:ext>
            </a:extLst>
          </p:cNvPr>
          <p:cNvSpPr/>
          <p:nvPr/>
        </p:nvSpPr>
        <p:spPr>
          <a:xfrm>
            <a:off x="3483047"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139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30843"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E7EF262-0478-4041-991E-6A5E3941D00B}"/>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a:latin typeface="Century Gothic" panose="020B0502020202020204" pitchFamily="34" charset="0"/>
              </a:rPr>
              <a:t>Montag </a:t>
            </a:r>
            <a:r>
              <a:rPr lang="en-GB" sz="4400" dirty="0" err="1">
                <a:latin typeface="Century Gothic" panose="020B0502020202020204" pitchFamily="34" charset="0"/>
              </a:rPr>
              <a:t>oder</a:t>
            </a:r>
            <a:r>
              <a:rPr lang="en-GB" sz="4400" dirty="0">
                <a:latin typeface="Century Gothic" panose="020B0502020202020204" pitchFamily="34" charset="0"/>
              </a:rPr>
              <a:t> </a:t>
            </a:r>
            <a:r>
              <a:rPr lang="en-GB" sz="4400" b="1" dirty="0">
                <a:latin typeface="Century Gothic" panose="020B0502020202020204" pitchFamily="34" charset="0"/>
              </a:rPr>
              <a:t>die Aufgabe</a:t>
            </a:r>
            <a:r>
              <a:rPr lang="en-GB" sz="4400" dirty="0">
                <a:latin typeface="Century Gothic" panose="020B0502020202020204" pitchFamily="34" charset="0"/>
              </a:rPr>
              <a:t>?</a:t>
            </a:r>
          </a:p>
        </p:txBody>
      </p:sp>
      <p:pic>
        <p:nvPicPr>
          <p:cNvPr id="7" name="Picture 6" descr="Classroom, Cooperative Learning, Discussion, Group Work">
            <a:extLst>
              <a:ext uri="{FF2B5EF4-FFF2-40B4-BE49-F238E27FC236}">
                <a16:creationId xmlns:a16="http://schemas.microsoft.com/office/drawing/2014/main" id="{E1FBF4DE-92F5-478D-9BD2-D522B98781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6532" y="1230085"/>
            <a:ext cx="3505200" cy="2614295"/>
          </a:xfrm>
          <a:prstGeom prst="rect">
            <a:avLst/>
          </a:prstGeom>
          <a:noFill/>
          <a:extLst>
            <a:ext uri="{909E8E84-426E-40DD-AFC4-6F175D3DCCD1}">
              <a14:hiddenFill xmlns:a14="http://schemas.microsoft.com/office/drawing/2010/main">
                <a:solidFill>
                  <a:srgbClr val="FFFFFF"/>
                </a:solidFill>
              </a14:hiddenFill>
            </a:ext>
          </a:extLst>
        </p:spPr>
      </p:pic>
      <p:sp>
        <p:nvSpPr>
          <p:cNvPr id="8" name="Star: 5 Points 3">
            <a:extLst>
              <a:ext uri="{FF2B5EF4-FFF2-40B4-BE49-F238E27FC236}">
                <a16:creationId xmlns:a16="http://schemas.microsoft.com/office/drawing/2014/main" id="{588AB385-3D6F-4E9E-BFA3-A93B06656650}"/>
              </a:ext>
            </a:extLst>
          </p:cNvPr>
          <p:cNvSpPr/>
          <p:nvPr/>
        </p:nvSpPr>
        <p:spPr>
          <a:xfrm>
            <a:off x="7124700"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6540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55557" cy="647577"/>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FFBC864-1169-4C6D-8267-B40F1864709D}"/>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err="1">
                <a:latin typeface="Century Gothic" panose="020B0502020202020204" pitchFamily="34" charset="0"/>
              </a:rPr>
              <a:t>machen</a:t>
            </a:r>
            <a:r>
              <a:rPr lang="en-GB" sz="4400" dirty="0">
                <a:latin typeface="Century Gothic" panose="020B0502020202020204" pitchFamily="34" charset="0"/>
              </a:rPr>
              <a:t> </a:t>
            </a:r>
            <a:r>
              <a:rPr lang="en-GB" sz="4400" dirty="0" err="1">
                <a:latin typeface="Century Gothic" panose="020B0502020202020204" pitchFamily="34" charset="0"/>
              </a:rPr>
              <a:t>oder</a:t>
            </a:r>
            <a:r>
              <a:rPr lang="en-GB" sz="4400" dirty="0">
                <a:latin typeface="Century Gothic" panose="020B0502020202020204" pitchFamily="34" charset="0"/>
              </a:rPr>
              <a:t> </a:t>
            </a:r>
            <a:r>
              <a:rPr lang="en-GB" sz="4400" b="1" dirty="0" err="1">
                <a:latin typeface="Century Gothic" panose="020B0502020202020204" pitchFamily="34" charset="0"/>
              </a:rPr>
              <a:t>spielen</a:t>
            </a:r>
            <a:r>
              <a:rPr lang="en-GB" sz="4400" dirty="0">
                <a:latin typeface="Century Gothic" panose="020B0502020202020204" pitchFamily="34" charset="0"/>
              </a:rPr>
              <a:t>?</a:t>
            </a:r>
          </a:p>
        </p:txBody>
      </p:sp>
      <p:pic>
        <p:nvPicPr>
          <p:cNvPr id="7" name="Picture 8" descr="Checklist, Task, To Do, List, Plan, Work, Reminder">
            <a:extLst>
              <a:ext uri="{FF2B5EF4-FFF2-40B4-BE49-F238E27FC236}">
                <a16:creationId xmlns:a16="http://schemas.microsoft.com/office/drawing/2014/main" id="{C82797C5-B74C-4CCD-95D1-B1AE65D0C7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1075" y="1163991"/>
            <a:ext cx="2421361" cy="2609850"/>
          </a:xfrm>
          <a:prstGeom prst="rect">
            <a:avLst/>
          </a:prstGeom>
          <a:noFill/>
          <a:extLst>
            <a:ext uri="{909E8E84-426E-40DD-AFC4-6F175D3DCCD1}">
              <a14:hiddenFill xmlns:a14="http://schemas.microsoft.com/office/drawing/2010/main">
                <a:solidFill>
                  <a:srgbClr val="FFFFFF"/>
                </a:solidFill>
              </a14:hiddenFill>
            </a:ext>
          </a:extLst>
        </p:spPr>
      </p:pic>
      <p:sp>
        <p:nvSpPr>
          <p:cNvPr id="8" name="Star: 5 Points 4">
            <a:extLst>
              <a:ext uri="{FF2B5EF4-FFF2-40B4-BE49-F238E27FC236}">
                <a16:creationId xmlns:a16="http://schemas.microsoft.com/office/drawing/2014/main" id="{0DE76A8F-B995-4063-A1BE-E16AD26DF544}"/>
              </a:ext>
            </a:extLst>
          </p:cNvPr>
          <p:cNvSpPr/>
          <p:nvPr/>
        </p:nvSpPr>
        <p:spPr>
          <a:xfrm>
            <a:off x="3562350" y="4686300"/>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2177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4320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10" descr="Blackboard, Boys, Chalkboard, Children">
            <a:extLst>
              <a:ext uri="{FF2B5EF4-FFF2-40B4-BE49-F238E27FC236}">
                <a16:creationId xmlns:a16="http://schemas.microsoft.com/office/drawing/2014/main" id="{BAF258FE-86CD-48FB-8218-3F5B3B3E2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7" y="1075944"/>
            <a:ext cx="4238625" cy="3238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972886-BF5F-48FC-9B59-E193F5E3B249}"/>
              </a:ext>
            </a:extLst>
          </p:cNvPr>
          <p:cNvSpPr txBox="1"/>
          <p:nvPr/>
        </p:nvSpPr>
        <p:spPr>
          <a:xfrm>
            <a:off x="1085849" y="3929724"/>
            <a:ext cx="10058400" cy="769441"/>
          </a:xfrm>
          <a:prstGeom prst="rect">
            <a:avLst/>
          </a:prstGeom>
          <a:noFill/>
        </p:spPr>
        <p:txBody>
          <a:bodyPr wrap="square" rtlCol="0">
            <a:spAutoFit/>
          </a:bodyPr>
          <a:lstStyle/>
          <a:p>
            <a:pPr algn="ctr"/>
            <a:r>
              <a:rPr lang="en-GB" sz="4400" b="1" dirty="0" err="1">
                <a:latin typeface="Century Gothic" panose="020B0502020202020204" pitchFamily="34" charset="0"/>
              </a:rPr>
              <a:t>lernen</a:t>
            </a:r>
            <a:r>
              <a:rPr lang="en-GB" sz="4400" dirty="0">
                <a:latin typeface="Century Gothic" panose="020B0502020202020204" pitchFamily="34" charset="0"/>
              </a:rPr>
              <a:t> </a:t>
            </a:r>
            <a:r>
              <a:rPr lang="en-GB" sz="4400" dirty="0" err="1">
                <a:latin typeface="Century Gothic" panose="020B0502020202020204" pitchFamily="34" charset="0"/>
              </a:rPr>
              <a:t>oder</a:t>
            </a:r>
            <a:r>
              <a:rPr lang="en-GB" sz="4400" dirty="0">
                <a:latin typeface="Century Gothic" panose="020B0502020202020204" pitchFamily="34" charset="0"/>
              </a:rPr>
              <a:t> </a:t>
            </a:r>
            <a:r>
              <a:rPr lang="en-GB" sz="4400" b="1" dirty="0" err="1">
                <a:latin typeface="Century Gothic" panose="020B0502020202020204" pitchFamily="34" charset="0"/>
              </a:rPr>
              <a:t>schreiben</a:t>
            </a:r>
            <a:r>
              <a:rPr lang="en-GB" sz="4400" dirty="0">
                <a:latin typeface="Century Gothic" panose="020B0502020202020204" pitchFamily="34" charset="0"/>
              </a:rPr>
              <a:t>?</a:t>
            </a:r>
          </a:p>
        </p:txBody>
      </p:sp>
      <p:sp>
        <p:nvSpPr>
          <p:cNvPr id="8" name="Star: 5 Points 3">
            <a:extLst>
              <a:ext uri="{FF2B5EF4-FFF2-40B4-BE49-F238E27FC236}">
                <a16:creationId xmlns:a16="http://schemas.microsoft.com/office/drawing/2014/main" id="{FBF24BF0-A64A-4712-88E9-8FEBDECCE9D7}"/>
              </a:ext>
            </a:extLst>
          </p:cNvPr>
          <p:cNvSpPr/>
          <p:nvPr/>
        </p:nvSpPr>
        <p:spPr>
          <a:xfrm>
            <a:off x="3205162"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5447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6" presetClass="emph" presetSubtype="0" fill="hold" grpId="2" nodeType="withEffect">
                                  <p:stCondLst>
                                    <p:cond delay="0"/>
                                  </p:stCondLst>
                                  <p:childTnLst>
                                    <p:animEffect transition="out" filter="fade">
                                      <p:cBhvr>
                                        <p:cTn id="8" dur="1000" tmFilter="0, 0; .2, .5; .8, .5; 1, 0"/>
                                        <p:tgtEl>
                                          <p:spTgt spid="8"/>
                                        </p:tgtEl>
                                      </p:cBhvr>
                                    </p:animEffect>
                                    <p:animScale>
                                      <p:cBhvr>
                                        <p:cTn id="9" dur="500" autoRev="1" fill="hold"/>
                                        <p:tgtEl>
                                          <p:spTgt spid="8"/>
                                        </p:tgtEl>
                                      </p:cBhvr>
                                      <p:by x="105000" y="105000"/>
                                    </p:animScale>
                                  </p:childTnLst>
                                </p:cTn>
                              </p:par>
                            </p:childTnLst>
                          </p:cTn>
                        </p:par>
                        <p:par>
                          <p:cTn id="10" fill="hold">
                            <p:stCondLst>
                              <p:cond delay="1000"/>
                            </p:stCondLst>
                            <p:childTnLst>
                              <p:par>
                                <p:cTn id="11" presetID="1" presetClass="exit" presetSubtype="0" fill="hold" grpId="1" nodeType="after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73643"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595AFBD3-5C40-4EB0-BA88-2FDBF53ED9AE}"/>
              </a:ext>
            </a:extLst>
          </p:cNvPr>
          <p:cNvPicPr>
            <a:picLocks noChangeAspect="1"/>
          </p:cNvPicPr>
          <p:nvPr/>
        </p:nvPicPr>
        <p:blipFill>
          <a:blip r:embed="rId3"/>
          <a:stretch>
            <a:fillRect/>
          </a:stretch>
        </p:blipFill>
        <p:spPr>
          <a:xfrm>
            <a:off x="5033975" y="1163991"/>
            <a:ext cx="1967077" cy="3048969"/>
          </a:xfrm>
          <a:prstGeom prst="rect">
            <a:avLst/>
          </a:prstGeom>
        </p:spPr>
      </p:pic>
      <p:sp>
        <p:nvSpPr>
          <p:cNvPr id="13" name="TextBox 12">
            <a:extLst>
              <a:ext uri="{FF2B5EF4-FFF2-40B4-BE49-F238E27FC236}">
                <a16:creationId xmlns:a16="http://schemas.microsoft.com/office/drawing/2014/main" id="{B4DC2272-91FA-4AB4-8B38-EC01F229CE80}"/>
              </a:ext>
            </a:extLst>
          </p:cNvPr>
          <p:cNvSpPr txBox="1"/>
          <p:nvPr/>
        </p:nvSpPr>
        <p:spPr>
          <a:xfrm>
            <a:off x="1085849" y="3966300"/>
            <a:ext cx="10058400" cy="769441"/>
          </a:xfrm>
          <a:prstGeom prst="rect">
            <a:avLst/>
          </a:prstGeom>
          <a:noFill/>
        </p:spPr>
        <p:txBody>
          <a:bodyPr wrap="square" rtlCol="0">
            <a:spAutoFit/>
          </a:bodyPr>
          <a:lstStyle/>
          <a:p>
            <a:pPr algn="ctr"/>
            <a:r>
              <a:rPr lang="en-GB" sz="4400" b="1" dirty="0" err="1">
                <a:latin typeface="Century Gothic" panose="020B0502020202020204" pitchFamily="34" charset="0"/>
              </a:rPr>
              <a:t>schreiben</a:t>
            </a:r>
            <a:r>
              <a:rPr lang="en-GB" sz="4400" dirty="0">
                <a:latin typeface="Century Gothic" panose="020B0502020202020204" pitchFamily="34" charset="0"/>
              </a:rPr>
              <a:t> </a:t>
            </a:r>
            <a:r>
              <a:rPr lang="en-GB" sz="4400" dirty="0" err="1">
                <a:latin typeface="Century Gothic" panose="020B0502020202020204" pitchFamily="34" charset="0"/>
              </a:rPr>
              <a:t>oder</a:t>
            </a:r>
            <a:r>
              <a:rPr lang="en-GB" sz="4400" dirty="0">
                <a:latin typeface="Century Gothic" panose="020B0502020202020204" pitchFamily="34" charset="0"/>
              </a:rPr>
              <a:t> </a:t>
            </a:r>
            <a:r>
              <a:rPr lang="en-GB" sz="4400" b="1" dirty="0" err="1">
                <a:latin typeface="Century Gothic" panose="020B0502020202020204" pitchFamily="34" charset="0"/>
              </a:rPr>
              <a:t>mit</a:t>
            </a:r>
            <a:r>
              <a:rPr lang="en-GB" sz="4400" b="1" dirty="0">
                <a:latin typeface="Century Gothic" panose="020B0502020202020204" pitchFamily="34" charset="0"/>
              </a:rPr>
              <a:t> </a:t>
            </a:r>
            <a:r>
              <a:rPr lang="en-GB" sz="4400" b="1" dirty="0" err="1">
                <a:latin typeface="Century Gothic" panose="020B0502020202020204" pitchFamily="34" charset="0"/>
              </a:rPr>
              <a:t>Freunden</a:t>
            </a:r>
            <a:r>
              <a:rPr lang="en-GB" sz="4400" dirty="0">
                <a:latin typeface="Century Gothic" panose="020B0502020202020204" pitchFamily="34" charset="0"/>
              </a:rPr>
              <a:t>?</a:t>
            </a:r>
          </a:p>
        </p:txBody>
      </p:sp>
      <p:sp>
        <p:nvSpPr>
          <p:cNvPr id="14" name="Star: 5 Points 3">
            <a:extLst>
              <a:ext uri="{FF2B5EF4-FFF2-40B4-BE49-F238E27FC236}">
                <a16:creationId xmlns:a16="http://schemas.microsoft.com/office/drawing/2014/main" id="{D3F037C8-0442-420E-A7B0-C8428FA9702B}"/>
              </a:ext>
            </a:extLst>
          </p:cNvPr>
          <p:cNvSpPr/>
          <p:nvPr/>
        </p:nvSpPr>
        <p:spPr>
          <a:xfrm>
            <a:off x="2781300"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9710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14"/>
                                        </p:tgtEl>
                                      </p:cBhvr>
                                    </p:animEffect>
                                    <p:animScale>
                                      <p:cBhvr>
                                        <p:cTn id="13" dur="500" autoRev="1" fill="hold"/>
                                        <p:tgtEl>
                                          <p:spTgt spid="14"/>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84854"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2" name="Picture 2" descr="Image result for with friends clipart">
            <a:extLst>
              <a:ext uri="{FF2B5EF4-FFF2-40B4-BE49-F238E27FC236}">
                <a16:creationId xmlns:a16="http://schemas.microsoft.com/office/drawing/2014/main" id="{3B244458-6414-4579-BEC1-D74AF2A2A3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9144" y="1163991"/>
            <a:ext cx="3071812" cy="27890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C62BBE8-5559-4A31-91D7-7C4144E95C38}"/>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a:latin typeface="Century Gothic" panose="020B0502020202020204" pitchFamily="34" charset="0"/>
              </a:rPr>
              <a:t>Montag</a:t>
            </a:r>
            <a:r>
              <a:rPr lang="en-GB" sz="4400" dirty="0">
                <a:latin typeface="Century Gothic" panose="020B0502020202020204" pitchFamily="34" charset="0"/>
              </a:rPr>
              <a:t> </a:t>
            </a:r>
            <a:r>
              <a:rPr lang="en-GB" sz="4400" dirty="0" err="1">
                <a:latin typeface="Century Gothic" panose="020B0502020202020204" pitchFamily="34" charset="0"/>
              </a:rPr>
              <a:t>oder</a:t>
            </a:r>
            <a:r>
              <a:rPr lang="en-GB" sz="4400" dirty="0">
                <a:latin typeface="Century Gothic" panose="020B0502020202020204" pitchFamily="34" charset="0"/>
              </a:rPr>
              <a:t> </a:t>
            </a:r>
            <a:r>
              <a:rPr lang="en-GB" sz="4400" b="1" dirty="0" err="1">
                <a:latin typeface="Century Gothic" panose="020B0502020202020204" pitchFamily="34" charset="0"/>
              </a:rPr>
              <a:t>mit</a:t>
            </a:r>
            <a:r>
              <a:rPr lang="en-GB" sz="4400" b="1" dirty="0">
                <a:latin typeface="Century Gothic" panose="020B0502020202020204" pitchFamily="34" charset="0"/>
              </a:rPr>
              <a:t> </a:t>
            </a:r>
            <a:r>
              <a:rPr lang="en-GB" sz="4400" b="1" dirty="0" err="1">
                <a:latin typeface="Century Gothic" panose="020B0502020202020204" pitchFamily="34" charset="0"/>
              </a:rPr>
              <a:t>Freunden</a:t>
            </a:r>
            <a:r>
              <a:rPr lang="en-GB" sz="4400" dirty="0">
                <a:latin typeface="Century Gothic" panose="020B0502020202020204" pitchFamily="34" charset="0"/>
              </a:rPr>
              <a:t>?</a:t>
            </a:r>
          </a:p>
        </p:txBody>
      </p:sp>
      <p:sp>
        <p:nvSpPr>
          <p:cNvPr id="14" name="Star: 5 Points 3">
            <a:extLst>
              <a:ext uri="{FF2B5EF4-FFF2-40B4-BE49-F238E27FC236}">
                <a16:creationId xmlns:a16="http://schemas.microsoft.com/office/drawing/2014/main" id="{BF4B66E1-4D15-4F82-9A2F-DD931D7C93E0}"/>
              </a:ext>
            </a:extLst>
          </p:cNvPr>
          <p:cNvSpPr/>
          <p:nvPr/>
        </p:nvSpPr>
        <p:spPr>
          <a:xfrm>
            <a:off x="7124700"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489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6" presetClass="emph" presetSubtype="0" fill="hold" grpId="2" nodeType="withEffect">
                                  <p:stCondLst>
                                    <p:cond delay="0"/>
                                  </p:stCondLst>
                                  <p:childTnLst>
                                    <p:animEffect transition="out" filter="fade">
                                      <p:cBhvr>
                                        <p:cTn id="8" dur="1000" tmFilter="0, 0; .2, .5; .8, .5; 1, 0"/>
                                        <p:tgtEl>
                                          <p:spTgt spid="14"/>
                                        </p:tgtEl>
                                      </p:cBhvr>
                                    </p:animEffect>
                                    <p:animScale>
                                      <p:cBhvr>
                                        <p:cTn id="9" dur="500" autoRev="1" fill="hold"/>
                                        <p:tgtEl>
                                          <p:spTgt spid="14"/>
                                        </p:tgtEl>
                                      </p:cBhvr>
                                      <p:by x="105000" y="105000"/>
                                    </p:animScale>
                                  </p:childTnLst>
                                </p:cTn>
                              </p:par>
                            </p:childTnLst>
                          </p:cTn>
                        </p:par>
                        <p:par>
                          <p:cTn id="10" fill="hold">
                            <p:stCondLst>
                              <p:cond delay="1000"/>
                            </p:stCondLst>
                            <p:childTnLst>
                              <p:par>
                                <p:cTn id="11" presetID="1" presetClass="exit"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158"/>
            <a:ext cx="10515600" cy="1325563"/>
          </a:xfrm>
        </p:spPr>
        <p:txBody>
          <a:bodyPr>
            <a:noAutofit/>
          </a:bodyPr>
          <a:lstStyle/>
          <a:p>
            <a:r>
              <a:rPr lang="en-GB" sz="24000" b="1" dirty="0">
                <a:solidFill>
                  <a:srgbClr val="FFCC00"/>
                </a:solidFill>
              </a:rPr>
              <a:t>o</a:t>
            </a:r>
            <a:endParaRPr lang="en-GB" sz="24000" b="1" dirty="0"/>
          </a:p>
        </p:txBody>
      </p:sp>
      <p:pic>
        <p:nvPicPr>
          <p:cNvPr id="8" name="Picture 7" descr="girl search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7118" y="571318"/>
            <a:ext cx="4434188" cy="3768901"/>
          </a:xfrm>
          <a:prstGeom prst="rect">
            <a:avLst/>
          </a:prstGeom>
        </p:spPr>
      </p:pic>
      <p:sp>
        <p:nvSpPr>
          <p:cNvPr id="3" name="Rectangle 2"/>
          <p:cNvSpPr/>
          <p:nvPr/>
        </p:nvSpPr>
        <p:spPr>
          <a:xfrm>
            <a:off x="4517683" y="4250261"/>
            <a:ext cx="315663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o</a:t>
            </a:r>
            <a:r>
              <a:rPr kumimoji="0" lang="en-GB" sz="9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6186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wo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wo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47784"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2" descr="Image result for to play clipart">
            <a:extLst>
              <a:ext uri="{FF2B5EF4-FFF2-40B4-BE49-F238E27FC236}">
                <a16:creationId xmlns:a16="http://schemas.microsoft.com/office/drawing/2014/main" id="{F40DADBA-13B5-4A05-BCD6-96835B29AB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6072" y="1163991"/>
            <a:ext cx="3137814" cy="28658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2BB079-67EF-4351-867D-C58BFC1F8E12}"/>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err="1">
                <a:latin typeface="Century Gothic" panose="020B0502020202020204" pitchFamily="34" charset="0"/>
              </a:rPr>
              <a:t>schreiben</a:t>
            </a:r>
            <a:r>
              <a:rPr lang="en-GB" sz="4400" dirty="0">
                <a:latin typeface="Century Gothic" panose="020B0502020202020204" pitchFamily="34" charset="0"/>
              </a:rPr>
              <a:t> </a:t>
            </a:r>
            <a:r>
              <a:rPr lang="en-GB" sz="4400" dirty="0" err="1">
                <a:latin typeface="Century Gothic" panose="020B0502020202020204" pitchFamily="34" charset="0"/>
              </a:rPr>
              <a:t>oder</a:t>
            </a:r>
            <a:r>
              <a:rPr lang="en-GB" sz="4400" dirty="0">
                <a:latin typeface="Century Gothic" panose="020B0502020202020204" pitchFamily="34" charset="0"/>
              </a:rPr>
              <a:t> </a:t>
            </a:r>
            <a:r>
              <a:rPr lang="en-GB" sz="4400" b="1" dirty="0" err="1">
                <a:latin typeface="Century Gothic" panose="020B0502020202020204" pitchFamily="34" charset="0"/>
              </a:rPr>
              <a:t>spielen</a:t>
            </a:r>
            <a:r>
              <a:rPr lang="en-GB" sz="4400" dirty="0">
                <a:latin typeface="Century Gothic" panose="020B0502020202020204" pitchFamily="34" charset="0"/>
              </a:rPr>
              <a:t>?</a:t>
            </a:r>
          </a:p>
        </p:txBody>
      </p:sp>
      <p:sp>
        <p:nvSpPr>
          <p:cNvPr id="8" name="Star: 5 Points 3">
            <a:extLst>
              <a:ext uri="{FF2B5EF4-FFF2-40B4-BE49-F238E27FC236}">
                <a16:creationId xmlns:a16="http://schemas.microsoft.com/office/drawing/2014/main" id="{9732DE88-6896-46D4-B2C1-A959FE1C45BA}"/>
              </a:ext>
            </a:extLst>
          </p:cNvPr>
          <p:cNvSpPr/>
          <p:nvPr/>
        </p:nvSpPr>
        <p:spPr>
          <a:xfrm>
            <a:off x="7328814" y="4569917"/>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9492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4893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EA73F43-7566-443C-85B8-DE8A3909F843}"/>
              </a:ext>
            </a:extLst>
          </p:cNvPr>
          <p:cNvSpPr txBox="1"/>
          <p:nvPr/>
        </p:nvSpPr>
        <p:spPr>
          <a:xfrm>
            <a:off x="1085850" y="3844380"/>
            <a:ext cx="10058400" cy="769441"/>
          </a:xfrm>
          <a:prstGeom prst="rect">
            <a:avLst/>
          </a:prstGeom>
          <a:noFill/>
        </p:spPr>
        <p:txBody>
          <a:bodyPr wrap="square" rtlCol="0">
            <a:spAutoFit/>
          </a:bodyPr>
          <a:lstStyle/>
          <a:p>
            <a:pPr algn="ctr"/>
            <a:r>
              <a:rPr lang="en-GB" sz="4400" b="1" dirty="0" err="1">
                <a:latin typeface="Century Gothic" panose="020B0502020202020204" pitchFamily="34" charset="0"/>
              </a:rPr>
              <a:t>machen</a:t>
            </a:r>
            <a:r>
              <a:rPr lang="en-GB" sz="4400" dirty="0">
                <a:latin typeface="Century Gothic" panose="020B0502020202020204" pitchFamily="34" charset="0"/>
              </a:rPr>
              <a:t> </a:t>
            </a:r>
            <a:r>
              <a:rPr lang="en-GB" sz="4400" dirty="0" err="1">
                <a:latin typeface="Century Gothic" panose="020B0502020202020204" pitchFamily="34" charset="0"/>
              </a:rPr>
              <a:t>oder</a:t>
            </a:r>
            <a:r>
              <a:rPr lang="en-GB" sz="4400" dirty="0">
                <a:latin typeface="Century Gothic" panose="020B0502020202020204" pitchFamily="34" charset="0"/>
              </a:rPr>
              <a:t> </a:t>
            </a:r>
            <a:r>
              <a:rPr lang="en-GB" sz="4400" b="1" dirty="0">
                <a:latin typeface="Century Gothic" panose="020B0502020202020204" pitchFamily="34" charset="0"/>
              </a:rPr>
              <a:t>Montag</a:t>
            </a:r>
            <a:r>
              <a:rPr lang="en-GB" sz="4400" dirty="0">
                <a:latin typeface="Century Gothic" panose="020B0502020202020204" pitchFamily="34" charset="0"/>
              </a:rPr>
              <a:t>?</a:t>
            </a:r>
          </a:p>
        </p:txBody>
      </p:sp>
      <p:grpSp>
        <p:nvGrpSpPr>
          <p:cNvPr id="10" name="Group 9">
            <a:extLst>
              <a:ext uri="{FF2B5EF4-FFF2-40B4-BE49-F238E27FC236}">
                <a16:creationId xmlns:a16="http://schemas.microsoft.com/office/drawing/2014/main" id="{7E67244D-5AE1-405B-A19A-37271820FE6A}"/>
              </a:ext>
            </a:extLst>
          </p:cNvPr>
          <p:cNvGrpSpPr/>
          <p:nvPr/>
        </p:nvGrpSpPr>
        <p:grpSpPr>
          <a:xfrm>
            <a:off x="4565400" y="1257301"/>
            <a:ext cx="3016499" cy="2171700"/>
            <a:chOff x="9423005" y="1762869"/>
            <a:chExt cx="1830810" cy="1394247"/>
          </a:xfrm>
        </p:grpSpPr>
        <p:pic>
          <p:nvPicPr>
            <p:cNvPr id="11" name="Picture 10">
              <a:extLst>
                <a:ext uri="{FF2B5EF4-FFF2-40B4-BE49-F238E27FC236}">
                  <a16:creationId xmlns:a16="http://schemas.microsoft.com/office/drawing/2014/main" id="{3A9A8CE5-F5EB-4682-B38F-08D82D4C83A1}"/>
                </a:ext>
              </a:extLst>
            </p:cNvPr>
            <p:cNvPicPr>
              <a:picLocks noChangeAspect="1"/>
            </p:cNvPicPr>
            <p:nvPr/>
          </p:nvPicPr>
          <p:blipFill rotWithShape="1">
            <a:blip r:embed="rId3">
              <a:extLst>
                <a:ext uri="{28A0092B-C50C-407E-A947-70E740481C1C}">
                  <a14:useLocalDpi xmlns:a14="http://schemas.microsoft.com/office/drawing/2010/main" val="0"/>
                </a:ext>
              </a:extLst>
            </a:blip>
            <a:srcRect l="3395" t="42005" r="3182" b="2583"/>
            <a:stretch/>
          </p:blipFill>
          <p:spPr>
            <a:xfrm>
              <a:off x="9423005" y="1799719"/>
              <a:ext cx="1830810" cy="1357397"/>
            </a:xfrm>
            <a:prstGeom prst="rect">
              <a:avLst/>
            </a:prstGeom>
          </p:spPr>
        </p:pic>
        <p:sp>
          <p:nvSpPr>
            <p:cNvPr id="12" name="Oval 11">
              <a:extLst>
                <a:ext uri="{FF2B5EF4-FFF2-40B4-BE49-F238E27FC236}">
                  <a16:creationId xmlns:a16="http://schemas.microsoft.com/office/drawing/2014/main" id="{BB87C502-7F41-4703-831D-09FFC7DC0719}"/>
                </a:ext>
              </a:extLst>
            </p:cNvPr>
            <p:cNvSpPr/>
            <p:nvPr/>
          </p:nvSpPr>
          <p:spPr>
            <a:xfrm>
              <a:off x="9423005" y="1762869"/>
              <a:ext cx="3242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13" name="Star: 5 Points 5">
            <a:extLst>
              <a:ext uri="{FF2B5EF4-FFF2-40B4-BE49-F238E27FC236}">
                <a16:creationId xmlns:a16="http://schemas.microsoft.com/office/drawing/2014/main" id="{43FFC248-F77A-45D0-A89B-FAFA03D63B93}"/>
              </a:ext>
            </a:extLst>
          </p:cNvPr>
          <p:cNvSpPr/>
          <p:nvPr/>
        </p:nvSpPr>
        <p:spPr>
          <a:xfrm>
            <a:off x="7124700" y="4613821"/>
            <a:ext cx="1581150" cy="1352550"/>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8537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26" presetClass="emph" presetSubtype="0" fill="hold" grpId="2" nodeType="withEffect">
                                  <p:stCondLst>
                                    <p:cond delay="0"/>
                                  </p:stCondLst>
                                  <p:childTnLst>
                                    <p:animEffect transition="out" filter="fade">
                                      <p:cBhvr>
                                        <p:cTn id="12" dur="1000" tmFilter="0, 0; .2, .5; .8, .5; 1, 0"/>
                                        <p:tgtEl>
                                          <p:spTgt spid="13"/>
                                        </p:tgtEl>
                                      </p:cBhvr>
                                    </p:animEffect>
                                    <p:animScale>
                                      <p:cBhvr>
                                        <p:cTn id="13" dur="500" autoRev="1" fill="hold"/>
                                        <p:tgtEl>
                                          <p:spTgt spid="13"/>
                                        </p:tgtEl>
                                      </p:cBhvr>
                                      <p:by x="105000" y="105000"/>
                                    </p:animScale>
                                  </p:childTnLst>
                                </p:cTn>
                              </p:par>
                            </p:childTnLst>
                          </p:cTn>
                        </p:par>
                        <p:par>
                          <p:cTn id="14" fill="hold">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55557"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14" name="Table 13"/>
          <p:cNvGraphicFramePr>
            <a:graphicFrameLocks noGrp="1"/>
          </p:cNvGraphicFramePr>
          <p:nvPr>
            <p:extLst>
              <p:ext uri="{D42A27DB-BD31-4B8C-83A1-F6EECF244321}">
                <p14:modId xmlns:p14="http://schemas.microsoft.com/office/powerpoint/2010/main" val="1963850879"/>
              </p:ext>
            </p:extLst>
          </p:nvPr>
        </p:nvGraphicFramePr>
        <p:xfrm>
          <a:off x="3737720" y="542258"/>
          <a:ext cx="5991721" cy="5622305"/>
        </p:xfrm>
        <a:graphic>
          <a:graphicData uri="http://schemas.openxmlformats.org/drawingml/2006/table">
            <a:tbl>
              <a:tblPr firstRow="1" firstCol="1" bandRow="1">
                <a:tableStyleId>{5940675A-B579-460E-94D1-54222C63F5DA}</a:tableStyleId>
              </a:tblPr>
              <a:tblGrid>
                <a:gridCol w="513628">
                  <a:extLst>
                    <a:ext uri="{9D8B030D-6E8A-4147-A177-3AD203B41FA5}">
                      <a16:colId xmlns:a16="http://schemas.microsoft.com/office/drawing/2014/main" val="20000"/>
                    </a:ext>
                  </a:extLst>
                </a:gridCol>
                <a:gridCol w="2471193">
                  <a:extLst>
                    <a:ext uri="{9D8B030D-6E8A-4147-A177-3AD203B41FA5}">
                      <a16:colId xmlns:a16="http://schemas.microsoft.com/office/drawing/2014/main" val="20001"/>
                    </a:ext>
                  </a:extLst>
                </a:gridCol>
                <a:gridCol w="3006900">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chemeClr val="tx1"/>
                          </a:solidFill>
                          <a:effectLst/>
                          <a:latin typeface="+mn-lt"/>
                        </a:rPr>
                        <a:t> </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b="1" dirty="0">
                          <a:solidFill>
                            <a:schemeClr val="tx1"/>
                          </a:solidFill>
                          <a:effectLst/>
                          <a:latin typeface="+mn-lt"/>
                        </a:rPr>
                        <a:t>Word</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b="1" dirty="0">
                          <a:solidFill>
                            <a:schemeClr val="tx1"/>
                          </a:solidFill>
                          <a:effectLst/>
                          <a:latin typeface="+mn-lt"/>
                        </a:rPr>
                        <a:t>English meaning</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chemeClr val="tx1"/>
                          </a:solidFill>
                          <a:effectLst/>
                          <a:latin typeface="+mn-lt"/>
                        </a:rPr>
                        <a:t>1</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a:solidFill>
                            <a:schemeClr val="tx1"/>
                          </a:solidFill>
                          <a:effectLst/>
                          <a:latin typeface="+mn-lt"/>
                          <a:ea typeface="SimSun" panose="02010600030101010101" pitchFamily="2" charset="-122"/>
                          <a:cs typeface="Times New Roman" panose="02020603050405020304" pitchFamily="18" charset="0"/>
                        </a:rPr>
                        <a:t>wohnen</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to live</a:t>
                      </a:r>
                    </a:p>
                  </a:txBody>
                  <a:tcPr marL="68580" marR="68580" marT="0" marB="0" anchor="ctr">
                    <a:solidFill>
                      <a:schemeClr val="bg2"/>
                    </a:solidFill>
                  </a:tcP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chemeClr val="tx1"/>
                          </a:solidFill>
                          <a:effectLst/>
                          <a:latin typeface="+mn-lt"/>
                        </a:rPr>
                        <a:t>2</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schreiben</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to write</a:t>
                      </a:r>
                    </a:p>
                  </a:txBody>
                  <a:tcPr marL="68580" marR="68580" marT="0" marB="0" anchor="ctr">
                    <a:solidFill>
                      <a:schemeClr val="bg2"/>
                    </a:solidFill>
                  </a:tcP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chemeClr val="tx1"/>
                          </a:solidFill>
                          <a:effectLst/>
                          <a:latin typeface="+mn-lt"/>
                        </a:rPr>
                        <a:t>3</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spielen</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to play</a:t>
                      </a:r>
                    </a:p>
                  </a:txBody>
                  <a:tcPr marL="68580" marR="68580" marT="0" marB="0" anchor="ctr">
                    <a:solidFill>
                      <a:schemeClr val="bg2"/>
                    </a:solidFill>
                  </a:tcP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chemeClr val="tx1"/>
                          </a:solidFill>
                          <a:effectLst/>
                          <a:latin typeface="+mn-lt"/>
                        </a:rPr>
                        <a:t>4</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reden</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to talk</a:t>
                      </a:r>
                    </a:p>
                  </a:txBody>
                  <a:tcPr marL="68580" marR="68580" marT="0" marB="0" anchor="ctr">
                    <a:solidFill>
                      <a:schemeClr val="bg2"/>
                    </a:solidFill>
                  </a:tcP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chemeClr val="tx1"/>
                          </a:solidFill>
                          <a:effectLst/>
                          <a:latin typeface="+mn-lt"/>
                        </a:rPr>
                        <a:t>5</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lernen</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to learn</a:t>
                      </a:r>
                    </a:p>
                  </a:txBody>
                  <a:tcPr marL="68580" marR="68580" marT="0" marB="0" anchor="ctr">
                    <a:solidFill>
                      <a:schemeClr val="bg2"/>
                    </a:solidFill>
                  </a:tcP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6</a:t>
                      </a: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machen</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to do</a:t>
                      </a:r>
                    </a:p>
                  </a:txBody>
                  <a:tcPr marL="68580" marR="68580" marT="0" marB="0" anchor="ctr">
                    <a:solidFill>
                      <a:schemeClr val="bg2"/>
                    </a:solidFill>
                  </a:tcP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7</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die Aufgabe</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task</a:t>
                      </a:r>
                    </a:p>
                  </a:txBody>
                  <a:tcPr marL="68580" marR="68580" marT="0" marB="0" anchor="ctr">
                    <a:solidFill>
                      <a:schemeClr val="bg2"/>
                    </a:solidFill>
                  </a:tcP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8</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Montag</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Monday</a:t>
                      </a:r>
                    </a:p>
                  </a:txBody>
                  <a:tcPr marL="68580" marR="68580" marT="0" marB="0" anchor="ctr">
                    <a:solidFill>
                      <a:schemeClr val="bg2"/>
                    </a:solidFill>
                  </a:tcP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9</a:t>
                      </a: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im</a:t>
                      </a:r>
                      <a:r>
                        <a:rPr lang="en-GB" sz="2000" dirty="0">
                          <a:solidFill>
                            <a:schemeClr val="tx1"/>
                          </a:solidFill>
                          <a:effectLst/>
                          <a:latin typeface="+mn-lt"/>
                          <a:ea typeface="SimSun" panose="02010600030101010101" pitchFamily="2" charset="-122"/>
                          <a:cs typeface="Times New Roman" panose="02020603050405020304" pitchFamily="18" charset="0"/>
                        </a:rPr>
                        <a:t> </a:t>
                      </a:r>
                      <a:r>
                        <a:rPr lang="en-GB" sz="2000" dirty="0" err="1">
                          <a:solidFill>
                            <a:schemeClr val="tx1"/>
                          </a:solidFill>
                          <a:effectLst/>
                          <a:latin typeface="+mn-lt"/>
                          <a:ea typeface="SimSun" panose="02010600030101010101" pitchFamily="2" charset="-122"/>
                          <a:cs typeface="Times New Roman" panose="02020603050405020304" pitchFamily="18" charset="0"/>
                        </a:rPr>
                        <a:t>Klassenzimmer</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in the classroom</a:t>
                      </a:r>
                    </a:p>
                  </a:txBody>
                  <a:tcPr marL="68580" marR="68580" marT="0" marB="0" anchor="ctr">
                    <a:solidFill>
                      <a:schemeClr val="bg2"/>
                    </a:solidFill>
                  </a:tcP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10</a:t>
                      </a: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im</a:t>
                      </a:r>
                      <a:r>
                        <a:rPr lang="en-GB" sz="2000" dirty="0">
                          <a:solidFill>
                            <a:schemeClr val="tx1"/>
                          </a:solidFill>
                          <a:effectLst/>
                          <a:latin typeface="+mn-lt"/>
                          <a:ea typeface="SimSun" panose="02010600030101010101" pitchFamily="2" charset="-122"/>
                          <a:cs typeface="Times New Roman" panose="02020603050405020304" pitchFamily="18" charset="0"/>
                        </a:rPr>
                        <a:t> </a:t>
                      </a:r>
                      <a:r>
                        <a:rPr lang="en-GB" sz="2000" dirty="0" err="1">
                          <a:solidFill>
                            <a:schemeClr val="tx1"/>
                          </a:solidFill>
                          <a:effectLst/>
                          <a:latin typeface="+mn-lt"/>
                          <a:ea typeface="SimSun" panose="02010600030101010101" pitchFamily="2" charset="-122"/>
                          <a:cs typeface="Times New Roman" panose="02020603050405020304" pitchFamily="18" charset="0"/>
                        </a:rPr>
                        <a:t>Unterricht</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in lessons</a:t>
                      </a:r>
                    </a:p>
                  </a:txBody>
                  <a:tcPr marL="68580" marR="68580" marT="0" marB="0" anchor="ctr">
                    <a:solidFill>
                      <a:schemeClr val="bg2"/>
                    </a:solidFill>
                  </a:tcPr>
                </a:tc>
                <a:extLst>
                  <a:ext uri="{0D108BD9-81ED-4DB2-BD59-A6C34878D82A}">
                    <a16:rowId xmlns:a16="http://schemas.microsoft.com/office/drawing/2014/main" val="10010"/>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11</a:t>
                      </a:r>
                    </a:p>
                  </a:txBody>
                  <a:tcPr marL="68580" marR="68580" marT="0" marB="0" anchor="ctr">
                    <a:solidFill>
                      <a:schemeClr val="bg2"/>
                    </a:solidFill>
                  </a:tcPr>
                </a:tc>
                <a:tc>
                  <a:txBody>
                    <a:body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in der Schule</a:t>
                      </a:r>
                    </a:p>
                  </a:txBody>
                  <a:tcPr marL="68580" marR="68580" marT="0" marB="0" anchor="ctr">
                    <a:solidFill>
                      <a:schemeClr val="bg2"/>
                    </a:solidFill>
                  </a:tcPr>
                </a:tc>
                <a:tc>
                  <a:txBody>
                    <a:body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in school</a:t>
                      </a:r>
                    </a:p>
                  </a:txBody>
                  <a:tcPr marL="68580" marR="68580" marT="0" marB="0" anchor="ctr">
                    <a:solidFill>
                      <a:schemeClr val="bg2"/>
                    </a:solidFill>
                  </a:tcPr>
                </a:tc>
                <a:extLst>
                  <a:ext uri="{0D108BD9-81ED-4DB2-BD59-A6C34878D82A}">
                    <a16:rowId xmlns:a16="http://schemas.microsoft.com/office/drawing/2014/main" val="10011"/>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12</a:t>
                      </a:r>
                    </a:p>
                  </a:txBody>
                  <a:tcPr marL="68580" marR="68580" marT="0" marB="0" anchor="ctr">
                    <a:solidFill>
                      <a:schemeClr val="bg2"/>
                    </a:solidFill>
                  </a:tcPr>
                </a:tc>
                <a:tc>
                  <a:txBody>
                    <a:bodyPr/>
                    <a:lstStyle/>
                    <a:p>
                      <a:pPr algn="ctr">
                        <a:lnSpc>
                          <a:spcPct val="107000"/>
                        </a:lnSpc>
                        <a:spcAft>
                          <a:spcPts val="0"/>
                        </a:spcAft>
                      </a:pPr>
                      <a:r>
                        <a:rPr lang="en-GB" sz="2000" i="0" dirty="0" err="1">
                          <a:solidFill>
                            <a:schemeClr val="tx1"/>
                          </a:solidFill>
                          <a:effectLst/>
                          <a:latin typeface="+mn-lt"/>
                          <a:ea typeface="SimSun" panose="02010600030101010101" pitchFamily="2" charset="-122"/>
                          <a:cs typeface="Times New Roman" panose="02020603050405020304" pitchFamily="18" charset="0"/>
                        </a:rPr>
                        <a:t>mit</a:t>
                      </a:r>
                      <a:r>
                        <a:rPr lang="en-GB" sz="2000" i="0" dirty="0">
                          <a:solidFill>
                            <a:schemeClr val="tx1"/>
                          </a:solidFill>
                          <a:effectLst/>
                          <a:latin typeface="+mn-lt"/>
                          <a:ea typeface="SimSun" panose="02010600030101010101" pitchFamily="2" charset="-122"/>
                          <a:cs typeface="Times New Roman" panose="02020603050405020304" pitchFamily="18" charset="0"/>
                        </a:rPr>
                        <a:t> </a:t>
                      </a:r>
                      <a:r>
                        <a:rPr lang="en-GB" sz="2000" i="0" dirty="0" err="1">
                          <a:solidFill>
                            <a:schemeClr val="tx1"/>
                          </a:solidFill>
                          <a:effectLst/>
                          <a:latin typeface="+mn-lt"/>
                          <a:ea typeface="SimSun" panose="02010600030101010101" pitchFamily="2" charset="-122"/>
                          <a:cs typeface="Times New Roman" panose="02020603050405020304" pitchFamily="18" charset="0"/>
                        </a:rPr>
                        <a:t>Freunden</a:t>
                      </a:r>
                      <a:endParaRPr lang="en-GB" sz="2000" i="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with friends</a:t>
                      </a:r>
                    </a:p>
                  </a:txBody>
                  <a:tcPr marL="68580" marR="68580" marT="0" marB="0" anchor="ctr">
                    <a:solidFill>
                      <a:schemeClr val="bg2"/>
                    </a:solidFill>
                  </a:tcPr>
                </a:tc>
                <a:extLst>
                  <a:ext uri="{0D108BD9-81ED-4DB2-BD59-A6C34878D82A}">
                    <a16:rowId xmlns:a16="http://schemas.microsoft.com/office/drawing/2014/main" val="10012"/>
                  </a:ext>
                </a:extLst>
              </a:tr>
            </a:tbl>
          </a:graphicData>
        </a:graphic>
      </p:graphicFrame>
      <p:grpSp>
        <p:nvGrpSpPr>
          <p:cNvPr id="15" name="Group 14">
            <a:extLst>
              <a:ext uri="{FF2B5EF4-FFF2-40B4-BE49-F238E27FC236}">
                <a16:creationId xmlns:a16="http://schemas.microsoft.com/office/drawing/2014/main" id="{AB28A46F-9260-4D80-83E3-34A4B2C937AA}"/>
              </a:ext>
            </a:extLst>
          </p:cNvPr>
          <p:cNvGrpSpPr/>
          <p:nvPr/>
        </p:nvGrpSpPr>
        <p:grpSpPr>
          <a:xfrm>
            <a:off x="7021914" y="1025940"/>
            <a:ext cx="2379502" cy="5084071"/>
            <a:chOff x="5461338" y="1025940"/>
            <a:chExt cx="2379502" cy="5084071"/>
          </a:xfrm>
          <a:solidFill>
            <a:schemeClr val="bg2"/>
          </a:solidFill>
        </p:grpSpPr>
        <p:sp>
          <p:nvSpPr>
            <p:cNvPr id="16" name="Rectangle 15"/>
            <p:cNvSpPr/>
            <p:nvPr/>
          </p:nvSpPr>
          <p:spPr>
            <a:xfrm>
              <a:off x="5461338" y="1025940"/>
              <a:ext cx="2379501" cy="33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7" name="Rectangle 16"/>
            <p:cNvSpPr/>
            <p:nvPr/>
          </p:nvSpPr>
          <p:spPr>
            <a:xfrm>
              <a:off x="5461339" y="1443428"/>
              <a:ext cx="2379501" cy="349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8" name="Rectangle 17"/>
            <p:cNvSpPr/>
            <p:nvPr/>
          </p:nvSpPr>
          <p:spPr>
            <a:xfrm>
              <a:off x="5461339" y="1880757"/>
              <a:ext cx="2379501" cy="341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9" name="Rectangle 18"/>
            <p:cNvSpPr/>
            <p:nvPr/>
          </p:nvSpPr>
          <p:spPr>
            <a:xfrm>
              <a:off x="5461339" y="2342025"/>
              <a:ext cx="2379501" cy="307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0" name="Rectangle 19"/>
            <p:cNvSpPr/>
            <p:nvPr/>
          </p:nvSpPr>
          <p:spPr>
            <a:xfrm>
              <a:off x="5461339" y="2739451"/>
              <a:ext cx="2379501" cy="3390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1" name="Rectangle 20"/>
            <p:cNvSpPr/>
            <p:nvPr/>
          </p:nvSpPr>
          <p:spPr>
            <a:xfrm>
              <a:off x="5461339" y="3166715"/>
              <a:ext cx="2379501" cy="355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2" name="Rectangle 21"/>
            <p:cNvSpPr/>
            <p:nvPr/>
          </p:nvSpPr>
          <p:spPr>
            <a:xfrm>
              <a:off x="5461339" y="3606445"/>
              <a:ext cx="2379501" cy="3572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3" name="Rectangle 22"/>
            <p:cNvSpPr/>
            <p:nvPr/>
          </p:nvSpPr>
          <p:spPr>
            <a:xfrm>
              <a:off x="5461338" y="4041003"/>
              <a:ext cx="2379501" cy="362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4" name="Rectangle 23"/>
            <p:cNvSpPr/>
            <p:nvPr/>
          </p:nvSpPr>
          <p:spPr>
            <a:xfrm>
              <a:off x="5461339" y="4472582"/>
              <a:ext cx="2379501" cy="35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5" name="Rectangle 24"/>
            <p:cNvSpPr/>
            <p:nvPr/>
          </p:nvSpPr>
          <p:spPr>
            <a:xfrm>
              <a:off x="5461338" y="4922057"/>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6" name="Rectangle 25"/>
            <p:cNvSpPr/>
            <p:nvPr/>
          </p:nvSpPr>
          <p:spPr>
            <a:xfrm>
              <a:off x="5461338" y="5340765"/>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7" name="Rectangle 26"/>
            <p:cNvSpPr/>
            <p:nvPr/>
          </p:nvSpPr>
          <p:spPr>
            <a:xfrm>
              <a:off x="5461338" y="5778523"/>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grpSp>
        <p:nvGrpSpPr>
          <p:cNvPr id="28" name="Group 27">
            <a:extLst>
              <a:ext uri="{FF2B5EF4-FFF2-40B4-BE49-F238E27FC236}">
                <a16:creationId xmlns:a16="http://schemas.microsoft.com/office/drawing/2014/main" id="{25CBA3F5-624D-4F43-8D30-967740E39D91}"/>
              </a:ext>
            </a:extLst>
          </p:cNvPr>
          <p:cNvGrpSpPr/>
          <p:nvPr/>
        </p:nvGrpSpPr>
        <p:grpSpPr>
          <a:xfrm>
            <a:off x="4280488" y="1030987"/>
            <a:ext cx="2351624" cy="5084071"/>
            <a:chOff x="2719912" y="1030987"/>
            <a:chExt cx="2351624" cy="5084071"/>
          </a:xfrm>
          <a:solidFill>
            <a:schemeClr val="bg2"/>
          </a:solidFill>
        </p:grpSpPr>
        <p:sp>
          <p:nvSpPr>
            <p:cNvPr id="29" name="Rectangle 28"/>
            <p:cNvSpPr/>
            <p:nvPr/>
          </p:nvSpPr>
          <p:spPr>
            <a:xfrm>
              <a:off x="2719912" y="1030987"/>
              <a:ext cx="2313523" cy="33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0" name="Rectangle 29"/>
            <p:cNvSpPr/>
            <p:nvPr/>
          </p:nvSpPr>
          <p:spPr>
            <a:xfrm>
              <a:off x="2738963" y="1467525"/>
              <a:ext cx="2313523" cy="349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1" name="Rectangle 30"/>
            <p:cNvSpPr/>
            <p:nvPr/>
          </p:nvSpPr>
          <p:spPr>
            <a:xfrm>
              <a:off x="2738963" y="1885804"/>
              <a:ext cx="2313523" cy="341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2" name="Rectangle 31"/>
            <p:cNvSpPr/>
            <p:nvPr/>
          </p:nvSpPr>
          <p:spPr>
            <a:xfrm>
              <a:off x="2758013" y="2347072"/>
              <a:ext cx="2313523" cy="307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3" name="Rectangle 32"/>
            <p:cNvSpPr/>
            <p:nvPr/>
          </p:nvSpPr>
          <p:spPr>
            <a:xfrm>
              <a:off x="2738963" y="2744498"/>
              <a:ext cx="2313523" cy="3390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4" name="Rectangle 33"/>
            <p:cNvSpPr/>
            <p:nvPr/>
          </p:nvSpPr>
          <p:spPr>
            <a:xfrm>
              <a:off x="2719913" y="3190812"/>
              <a:ext cx="2313523" cy="355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5" name="Rectangle 34"/>
            <p:cNvSpPr/>
            <p:nvPr/>
          </p:nvSpPr>
          <p:spPr>
            <a:xfrm>
              <a:off x="2719913" y="3592442"/>
              <a:ext cx="2313523" cy="3572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6" name="Rectangle 35"/>
            <p:cNvSpPr/>
            <p:nvPr/>
          </p:nvSpPr>
          <p:spPr>
            <a:xfrm>
              <a:off x="2719912" y="4027000"/>
              <a:ext cx="2313523" cy="362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7" name="Rectangle 36"/>
            <p:cNvSpPr/>
            <p:nvPr/>
          </p:nvSpPr>
          <p:spPr>
            <a:xfrm>
              <a:off x="2719913" y="4458579"/>
              <a:ext cx="2313523" cy="35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8" name="Rectangle 37"/>
            <p:cNvSpPr/>
            <p:nvPr/>
          </p:nvSpPr>
          <p:spPr>
            <a:xfrm>
              <a:off x="2719912" y="4908054"/>
              <a:ext cx="2313523"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9" name="Rectangle 38"/>
            <p:cNvSpPr/>
            <p:nvPr/>
          </p:nvSpPr>
          <p:spPr>
            <a:xfrm>
              <a:off x="2738962" y="5326762"/>
              <a:ext cx="2313523"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0" name="Rectangle 39"/>
            <p:cNvSpPr/>
            <p:nvPr/>
          </p:nvSpPr>
          <p:spPr>
            <a:xfrm>
              <a:off x="2719912" y="5783570"/>
              <a:ext cx="2313523"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Tree>
    <p:extLst>
      <p:ext uri="{BB962C8B-B14F-4D97-AF65-F5344CB8AC3E}">
        <p14:creationId xmlns:p14="http://schemas.microsoft.com/office/powerpoint/2010/main" val="273513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659395" cy="647577"/>
          </a:xfrm>
        </p:spPr>
        <p:txBody>
          <a:bodyPr>
            <a:normAutofit/>
          </a:bodyPr>
          <a:lstStyle/>
          <a:p>
            <a:r>
              <a:rPr lang="en-GB" sz="2400" b="1" dirty="0">
                <a:solidFill>
                  <a:schemeClr val="bg1"/>
                </a:solidFill>
              </a:rPr>
              <a:t>Wie </a:t>
            </a:r>
            <a:r>
              <a:rPr lang="en-GB" sz="2400" b="1" dirty="0" err="1">
                <a:solidFill>
                  <a:schemeClr val="bg1"/>
                </a:solidFill>
              </a:rPr>
              <a:t>sagt</a:t>
            </a:r>
            <a:r>
              <a:rPr lang="en-GB" sz="2400" b="1" dirty="0">
                <a:solidFill>
                  <a:schemeClr val="bg1"/>
                </a:solidFill>
              </a:rPr>
              <a:t> man das auf Deutsch?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4" name="Picture 10" descr="Blackboard, Boys, Chalkboard, Children">
            <a:extLst>
              <a:ext uri="{FF2B5EF4-FFF2-40B4-BE49-F238E27FC236}">
                <a16:creationId xmlns:a16="http://schemas.microsoft.com/office/drawing/2014/main" id="{30039572-6BD3-429F-BED0-B15F35E61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698" y="1098539"/>
            <a:ext cx="4238625" cy="32385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9287E9E4-BEFB-4AB4-B882-243F2B537E79}"/>
              </a:ext>
            </a:extLst>
          </p:cNvPr>
          <p:cNvGrpSpPr/>
          <p:nvPr/>
        </p:nvGrpSpPr>
        <p:grpSpPr>
          <a:xfrm>
            <a:off x="1913149" y="1595496"/>
            <a:ext cx="3376918" cy="1964700"/>
            <a:chOff x="3418099" y="-1959382"/>
            <a:chExt cx="3376918" cy="1964700"/>
          </a:xfrm>
        </p:grpSpPr>
        <p:pic>
          <p:nvPicPr>
            <p:cNvPr id="16" name="Google Shape;231;p10" descr="http://www.clker.com/cliparts/H/e/L/H/P/2/school-building-hi.png">
              <a:extLst>
                <a:ext uri="{FF2B5EF4-FFF2-40B4-BE49-F238E27FC236}">
                  <a16:creationId xmlns:a16="http://schemas.microsoft.com/office/drawing/2014/main" id="{7B350599-627B-4380-81E1-65C343BFCA3C}"/>
                </a:ext>
              </a:extLst>
            </p:cNvPr>
            <p:cNvPicPr preferRelativeResize="0"/>
            <p:nvPr/>
          </p:nvPicPr>
          <p:blipFill rotWithShape="1">
            <a:blip r:embed="rId4">
              <a:alphaModFix/>
            </a:blip>
            <a:srcRect/>
            <a:stretch/>
          </p:blipFill>
          <p:spPr>
            <a:xfrm>
              <a:off x="3418099" y="-1679496"/>
              <a:ext cx="3376918" cy="1684814"/>
            </a:xfrm>
            <a:prstGeom prst="rect">
              <a:avLst/>
            </a:prstGeom>
            <a:noFill/>
            <a:ln>
              <a:noFill/>
            </a:ln>
          </p:spPr>
        </p:pic>
        <p:sp>
          <p:nvSpPr>
            <p:cNvPr id="17" name="Arrow: Down 9">
              <a:extLst>
                <a:ext uri="{FF2B5EF4-FFF2-40B4-BE49-F238E27FC236}">
                  <a16:creationId xmlns:a16="http://schemas.microsoft.com/office/drawing/2014/main" id="{425F2F74-FDCF-4897-9D60-E5A598AAE756}"/>
                </a:ext>
              </a:extLst>
            </p:cNvPr>
            <p:cNvSpPr/>
            <p:nvPr/>
          </p:nvSpPr>
          <p:spPr>
            <a:xfrm>
              <a:off x="4772321" y="-1959382"/>
              <a:ext cx="470620" cy="4454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Cross 17">
            <a:extLst>
              <a:ext uri="{FF2B5EF4-FFF2-40B4-BE49-F238E27FC236}">
                <a16:creationId xmlns:a16="http://schemas.microsoft.com/office/drawing/2014/main" id="{FFB15CF6-CD47-40A2-86EB-FC8FA6B81084}"/>
              </a:ext>
            </a:extLst>
          </p:cNvPr>
          <p:cNvSpPr/>
          <p:nvPr/>
        </p:nvSpPr>
        <p:spPr>
          <a:xfrm>
            <a:off x="5485828" y="2501646"/>
            <a:ext cx="742950" cy="704850"/>
          </a:xfrm>
          <a:prstGeom prst="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F9C09920-8FAC-4361-840F-F2372C13E31D}"/>
              </a:ext>
            </a:extLst>
          </p:cNvPr>
          <p:cNvSpPr txBox="1"/>
          <p:nvPr/>
        </p:nvSpPr>
        <p:spPr>
          <a:xfrm>
            <a:off x="1085850" y="4258908"/>
            <a:ext cx="5010150" cy="769441"/>
          </a:xfrm>
          <a:prstGeom prst="rect">
            <a:avLst/>
          </a:prstGeom>
          <a:noFill/>
        </p:spPr>
        <p:txBody>
          <a:bodyPr wrap="square" rtlCol="0">
            <a:spAutoFit/>
          </a:bodyPr>
          <a:lstStyle/>
          <a:p>
            <a:pPr algn="r"/>
            <a:r>
              <a:rPr lang="en-GB" sz="4400" dirty="0">
                <a:latin typeface="Century Gothic" panose="020B0502020202020204" pitchFamily="34" charset="0"/>
              </a:rPr>
              <a:t>in der Schule</a:t>
            </a:r>
          </a:p>
        </p:txBody>
      </p:sp>
      <p:sp>
        <p:nvSpPr>
          <p:cNvPr id="20" name="TextBox 19">
            <a:extLst>
              <a:ext uri="{FF2B5EF4-FFF2-40B4-BE49-F238E27FC236}">
                <a16:creationId xmlns:a16="http://schemas.microsoft.com/office/drawing/2014/main" id="{9735B660-5522-413E-98AF-2771D4E9D376}"/>
              </a:ext>
            </a:extLst>
          </p:cNvPr>
          <p:cNvSpPr txBox="1"/>
          <p:nvPr/>
        </p:nvSpPr>
        <p:spPr>
          <a:xfrm>
            <a:off x="6096000" y="4258908"/>
            <a:ext cx="3733800" cy="769441"/>
          </a:xfrm>
          <a:prstGeom prst="rect">
            <a:avLst/>
          </a:prstGeom>
          <a:noFill/>
        </p:spPr>
        <p:txBody>
          <a:bodyPr wrap="square" rtlCol="0">
            <a:spAutoFit/>
          </a:bodyPr>
          <a:lstStyle/>
          <a:p>
            <a:r>
              <a:rPr lang="en-GB" sz="4400" dirty="0" err="1">
                <a:latin typeface="Century Gothic" panose="020B0502020202020204" pitchFamily="34" charset="0"/>
              </a:rPr>
              <a:t>lernen</a:t>
            </a:r>
            <a:endParaRPr lang="en-GB" sz="4400" dirty="0">
              <a:latin typeface="Century Gothic" panose="020B0502020202020204" pitchFamily="34" charset="0"/>
            </a:endParaRPr>
          </a:p>
        </p:txBody>
      </p:sp>
    </p:spTree>
    <p:extLst>
      <p:ext uri="{BB962C8B-B14F-4D97-AF65-F5344CB8AC3E}">
        <p14:creationId xmlns:p14="http://schemas.microsoft.com/office/powerpoint/2010/main" val="169946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13557"/>
            <a:ext cx="5350477" cy="647577"/>
          </a:xfrm>
        </p:spPr>
        <p:txBody>
          <a:bodyPr>
            <a:normAutofit/>
          </a:bodyPr>
          <a:lstStyle/>
          <a:p>
            <a:r>
              <a:rPr lang="en-GB" sz="2400" b="1" dirty="0">
                <a:solidFill>
                  <a:schemeClr val="bg1"/>
                </a:solidFill>
              </a:rPr>
              <a:t>Wie </a:t>
            </a:r>
            <a:r>
              <a:rPr lang="en-GB" sz="2400" b="1" dirty="0" err="1">
                <a:solidFill>
                  <a:schemeClr val="bg1"/>
                </a:solidFill>
              </a:rPr>
              <a:t>sagt</a:t>
            </a:r>
            <a:r>
              <a:rPr lang="en-GB" sz="2400" b="1" dirty="0">
                <a:solidFill>
                  <a:schemeClr val="bg1"/>
                </a:solidFill>
              </a:rPr>
              <a:t> man das auf Deutsch?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Cross 5">
            <a:extLst>
              <a:ext uri="{FF2B5EF4-FFF2-40B4-BE49-F238E27FC236}">
                <a16:creationId xmlns:a16="http://schemas.microsoft.com/office/drawing/2014/main" id="{3E884DFC-541A-45BF-8252-92C970E7E32A}"/>
              </a:ext>
            </a:extLst>
          </p:cNvPr>
          <p:cNvSpPr/>
          <p:nvPr/>
        </p:nvSpPr>
        <p:spPr>
          <a:xfrm>
            <a:off x="3907368" y="2574796"/>
            <a:ext cx="742950" cy="704850"/>
          </a:xfrm>
          <a:prstGeom prst="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6" descr="Classroom, Cooperative Learning, Discussion, Group Work">
            <a:extLst>
              <a:ext uri="{FF2B5EF4-FFF2-40B4-BE49-F238E27FC236}">
                <a16:creationId xmlns:a16="http://schemas.microsoft.com/office/drawing/2014/main" id="{0EEF8137-DA55-4593-BFF1-1E3D4051FC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486" y="1975277"/>
            <a:ext cx="2552700" cy="19038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hecklist, Task, To Do, List, Plan, Work, Reminder">
            <a:extLst>
              <a:ext uri="{FF2B5EF4-FFF2-40B4-BE49-F238E27FC236}">
                <a16:creationId xmlns:a16="http://schemas.microsoft.com/office/drawing/2014/main" id="{F115C8BA-E5D5-4649-8756-FF307EEDA9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9651" y="2076837"/>
            <a:ext cx="1577935" cy="17007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73CC54B-5259-4E64-9A59-56B869B54FE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752975" y="1675241"/>
            <a:ext cx="2686050" cy="2686050"/>
          </a:xfrm>
          <a:prstGeom prst="rect">
            <a:avLst/>
          </a:prstGeom>
        </p:spPr>
      </p:pic>
      <p:sp>
        <p:nvSpPr>
          <p:cNvPr id="11" name="Cross 10">
            <a:extLst>
              <a:ext uri="{FF2B5EF4-FFF2-40B4-BE49-F238E27FC236}">
                <a16:creationId xmlns:a16="http://schemas.microsoft.com/office/drawing/2014/main" id="{1AC70061-EA21-4E66-A822-0C2695F82EB4}"/>
              </a:ext>
            </a:extLst>
          </p:cNvPr>
          <p:cNvSpPr/>
          <p:nvPr/>
        </p:nvSpPr>
        <p:spPr>
          <a:xfrm>
            <a:off x="7863436" y="2574796"/>
            <a:ext cx="742950" cy="704850"/>
          </a:xfrm>
          <a:prstGeom prst="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56ABCEB7-1972-47EA-AA86-626CFE04A2B5}"/>
              </a:ext>
            </a:extLst>
          </p:cNvPr>
          <p:cNvSpPr txBox="1"/>
          <p:nvPr/>
        </p:nvSpPr>
        <p:spPr>
          <a:xfrm>
            <a:off x="-419100" y="4295484"/>
            <a:ext cx="5010150" cy="769441"/>
          </a:xfrm>
          <a:prstGeom prst="rect">
            <a:avLst/>
          </a:prstGeom>
          <a:noFill/>
        </p:spPr>
        <p:txBody>
          <a:bodyPr wrap="square" rtlCol="0">
            <a:spAutoFit/>
          </a:bodyPr>
          <a:lstStyle/>
          <a:p>
            <a:pPr algn="r"/>
            <a:r>
              <a:rPr lang="en-GB" sz="4400" dirty="0" err="1">
                <a:latin typeface="Century Gothic" panose="020B0502020202020204" pitchFamily="34" charset="0"/>
              </a:rPr>
              <a:t>eine</a:t>
            </a:r>
            <a:r>
              <a:rPr lang="en-GB" sz="4400" dirty="0">
                <a:latin typeface="Century Gothic" panose="020B0502020202020204" pitchFamily="34" charset="0"/>
              </a:rPr>
              <a:t> Aufgabe</a:t>
            </a:r>
          </a:p>
        </p:txBody>
      </p:sp>
      <p:sp>
        <p:nvSpPr>
          <p:cNvPr id="13" name="TextBox 12">
            <a:extLst>
              <a:ext uri="{FF2B5EF4-FFF2-40B4-BE49-F238E27FC236}">
                <a16:creationId xmlns:a16="http://schemas.microsoft.com/office/drawing/2014/main" id="{F9A6F91D-B198-4B27-B5AC-8A371D3E8749}"/>
              </a:ext>
            </a:extLst>
          </p:cNvPr>
          <p:cNvSpPr txBox="1"/>
          <p:nvPr/>
        </p:nvSpPr>
        <p:spPr>
          <a:xfrm>
            <a:off x="4591050" y="4295484"/>
            <a:ext cx="3733800" cy="769441"/>
          </a:xfrm>
          <a:prstGeom prst="rect">
            <a:avLst/>
          </a:prstGeom>
          <a:noFill/>
        </p:spPr>
        <p:txBody>
          <a:bodyPr wrap="square" rtlCol="0">
            <a:spAutoFit/>
          </a:bodyPr>
          <a:lstStyle/>
          <a:p>
            <a:r>
              <a:rPr lang="en-GB" sz="4400" dirty="0" err="1">
                <a:latin typeface="Century Gothic" panose="020B0502020202020204" pitchFamily="34" charset="0"/>
              </a:rPr>
              <a:t>im</a:t>
            </a:r>
            <a:r>
              <a:rPr lang="en-GB" sz="4400" dirty="0">
                <a:latin typeface="Century Gothic" panose="020B0502020202020204" pitchFamily="34" charset="0"/>
              </a:rPr>
              <a:t> </a:t>
            </a:r>
            <a:r>
              <a:rPr lang="en-GB" sz="4400" dirty="0" err="1">
                <a:latin typeface="Century Gothic" panose="020B0502020202020204" pitchFamily="34" charset="0"/>
              </a:rPr>
              <a:t>Unterricht</a:t>
            </a:r>
            <a:endParaRPr lang="en-GB" sz="4400" dirty="0">
              <a:latin typeface="Century Gothic" panose="020B0502020202020204" pitchFamily="34" charset="0"/>
            </a:endParaRPr>
          </a:p>
        </p:txBody>
      </p:sp>
      <p:sp>
        <p:nvSpPr>
          <p:cNvPr id="14" name="TextBox 13">
            <a:extLst>
              <a:ext uri="{FF2B5EF4-FFF2-40B4-BE49-F238E27FC236}">
                <a16:creationId xmlns:a16="http://schemas.microsoft.com/office/drawing/2014/main" id="{30A2DEDC-ED5C-4EAC-B5AA-EBEC1A0FC123}"/>
              </a:ext>
            </a:extLst>
          </p:cNvPr>
          <p:cNvSpPr txBox="1"/>
          <p:nvPr/>
        </p:nvSpPr>
        <p:spPr>
          <a:xfrm>
            <a:off x="8286750" y="4295484"/>
            <a:ext cx="3733800" cy="769441"/>
          </a:xfrm>
          <a:prstGeom prst="rect">
            <a:avLst/>
          </a:prstGeom>
          <a:noFill/>
        </p:spPr>
        <p:txBody>
          <a:bodyPr wrap="square" rtlCol="0">
            <a:spAutoFit/>
          </a:bodyPr>
          <a:lstStyle/>
          <a:p>
            <a:r>
              <a:rPr lang="en-GB" sz="4400" dirty="0" err="1">
                <a:latin typeface="Century Gothic" panose="020B0502020202020204" pitchFamily="34" charset="0"/>
              </a:rPr>
              <a:t>machen</a:t>
            </a:r>
            <a:endParaRPr lang="en-GB" sz="4400" dirty="0">
              <a:latin typeface="Century Gothic" panose="020B0502020202020204" pitchFamily="34" charset="0"/>
            </a:endParaRPr>
          </a:p>
        </p:txBody>
      </p:sp>
    </p:spTree>
    <p:extLst>
      <p:ext uri="{BB962C8B-B14F-4D97-AF65-F5344CB8AC3E}">
        <p14:creationId xmlns:p14="http://schemas.microsoft.com/office/powerpoint/2010/main" val="146864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387546" cy="647577"/>
          </a:xfrm>
        </p:spPr>
        <p:txBody>
          <a:bodyPr>
            <a:noAutofit/>
          </a:bodyPr>
          <a:lstStyle/>
          <a:p>
            <a:r>
              <a:rPr lang="en-GB" sz="2400" b="1" dirty="0">
                <a:solidFill>
                  <a:schemeClr val="bg1"/>
                </a:solidFill>
              </a:rPr>
              <a:t>Wie </a:t>
            </a:r>
            <a:r>
              <a:rPr lang="en-GB" sz="2400" b="1" dirty="0" err="1">
                <a:solidFill>
                  <a:schemeClr val="bg1"/>
                </a:solidFill>
              </a:rPr>
              <a:t>sagt</a:t>
            </a:r>
            <a:r>
              <a:rPr lang="en-GB" sz="2400" b="1" dirty="0">
                <a:solidFill>
                  <a:schemeClr val="bg1"/>
                </a:solidFill>
              </a:rPr>
              <a:t> man das auf Deutsch?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3" name="Picture 2" descr="Image result for with friends clipart">
            <a:extLst>
              <a:ext uri="{FF2B5EF4-FFF2-40B4-BE49-F238E27FC236}">
                <a16:creationId xmlns:a16="http://schemas.microsoft.com/office/drawing/2014/main" id="{F37783EC-9A29-4BA8-A8EB-FE1E7C627A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7889" y="1920887"/>
            <a:ext cx="3071812" cy="2789035"/>
          </a:xfrm>
          <a:prstGeom prst="rect">
            <a:avLst/>
          </a:prstGeom>
          <a:noFill/>
          <a:extLst>
            <a:ext uri="{909E8E84-426E-40DD-AFC4-6F175D3DCCD1}">
              <a14:hiddenFill xmlns:a14="http://schemas.microsoft.com/office/drawing/2010/main">
                <a:solidFill>
                  <a:srgbClr val="FFFFFF"/>
                </a:solidFill>
              </a14:hiddenFill>
            </a:ext>
          </a:extLst>
        </p:spPr>
      </p:pic>
      <p:sp>
        <p:nvSpPr>
          <p:cNvPr id="24" name="Cross 23">
            <a:extLst>
              <a:ext uri="{FF2B5EF4-FFF2-40B4-BE49-F238E27FC236}">
                <a16:creationId xmlns:a16="http://schemas.microsoft.com/office/drawing/2014/main" id="{83FF694E-F453-4227-8680-77EBED342F45}"/>
              </a:ext>
            </a:extLst>
          </p:cNvPr>
          <p:cNvSpPr/>
          <p:nvPr/>
        </p:nvSpPr>
        <p:spPr>
          <a:xfrm>
            <a:off x="5736168" y="2804920"/>
            <a:ext cx="742950" cy="704850"/>
          </a:xfrm>
          <a:prstGeom prst="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up 24">
            <a:extLst>
              <a:ext uri="{FF2B5EF4-FFF2-40B4-BE49-F238E27FC236}">
                <a16:creationId xmlns:a16="http://schemas.microsoft.com/office/drawing/2014/main" id="{3007B41B-9AEC-4F85-9D5E-4D3B6D9E3C0C}"/>
              </a:ext>
            </a:extLst>
          </p:cNvPr>
          <p:cNvGrpSpPr/>
          <p:nvPr/>
        </p:nvGrpSpPr>
        <p:grpSpPr>
          <a:xfrm>
            <a:off x="6881285" y="2178651"/>
            <a:ext cx="3718837" cy="2109788"/>
            <a:chOff x="3234413" y="3429000"/>
            <a:chExt cx="3718837" cy="2109788"/>
          </a:xfrm>
        </p:grpSpPr>
        <p:pic>
          <p:nvPicPr>
            <p:cNvPr id="26" name="Picture 25" descr="Image result for friends clipart">
              <a:extLst>
                <a:ext uri="{FF2B5EF4-FFF2-40B4-BE49-F238E27FC236}">
                  <a16:creationId xmlns:a16="http://schemas.microsoft.com/office/drawing/2014/main" id="{98CAB5BD-9B95-49F8-9E86-EF93E8E7D4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6700" y="4095750"/>
              <a:ext cx="2237991" cy="1443038"/>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Oval 5">
              <a:extLst>
                <a:ext uri="{FF2B5EF4-FFF2-40B4-BE49-F238E27FC236}">
                  <a16:creationId xmlns:a16="http://schemas.microsoft.com/office/drawing/2014/main" id="{6C70516A-6EF5-499D-A19E-A268C3185D64}"/>
                </a:ext>
              </a:extLst>
            </p:cNvPr>
            <p:cNvSpPr/>
            <p:nvPr/>
          </p:nvSpPr>
          <p:spPr>
            <a:xfrm>
              <a:off x="5676516" y="3429000"/>
              <a:ext cx="1276734" cy="781050"/>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Speech Bubble: Oval 6">
              <a:extLst>
                <a:ext uri="{FF2B5EF4-FFF2-40B4-BE49-F238E27FC236}">
                  <a16:creationId xmlns:a16="http://schemas.microsoft.com/office/drawing/2014/main" id="{6F85A4E4-3366-4407-BE43-080AD2836528}"/>
                </a:ext>
              </a:extLst>
            </p:cNvPr>
            <p:cNvSpPr/>
            <p:nvPr/>
          </p:nvSpPr>
          <p:spPr>
            <a:xfrm flipH="1">
              <a:off x="3234413" y="3648075"/>
              <a:ext cx="1276734" cy="781050"/>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9" name="TextBox 28">
            <a:extLst>
              <a:ext uri="{FF2B5EF4-FFF2-40B4-BE49-F238E27FC236}">
                <a16:creationId xmlns:a16="http://schemas.microsoft.com/office/drawing/2014/main" id="{78A13E56-B7D3-42FA-9681-47CFDBBB4794}"/>
              </a:ext>
            </a:extLst>
          </p:cNvPr>
          <p:cNvSpPr txBox="1"/>
          <p:nvPr/>
        </p:nvSpPr>
        <p:spPr>
          <a:xfrm>
            <a:off x="1085850" y="4807548"/>
            <a:ext cx="5010150" cy="769441"/>
          </a:xfrm>
          <a:prstGeom prst="rect">
            <a:avLst/>
          </a:prstGeom>
          <a:noFill/>
        </p:spPr>
        <p:txBody>
          <a:bodyPr wrap="square" rtlCol="0">
            <a:spAutoFit/>
          </a:bodyPr>
          <a:lstStyle/>
          <a:p>
            <a:pPr algn="r"/>
            <a:r>
              <a:rPr lang="en-GB" sz="4400" dirty="0" err="1">
                <a:latin typeface="Century Gothic" panose="020B0502020202020204" pitchFamily="34" charset="0"/>
              </a:rPr>
              <a:t>mit</a:t>
            </a:r>
            <a:r>
              <a:rPr lang="en-GB" sz="4400" dirty="0">
                <a:latin typeface="Century Gothic" panose="020B0502020202020204" pitchFamily="34" charset="0"/>
              </a:rPr>
              <a:t> </a:t>
            </a:r>
            <a:r>
              <a:rPr lang="en-GB" sz="4400" dirty="0" err="1">
                <a:latin typeface="Century Gothic" panose="020B0502020202020204" pitchFamily="34" charset="0"/>
              </a:rPr>
              <a:t>Freunden</a:t>
            </a:r>
            <a:endParaRPr lang="en-GB" sz="4400" dirty="0">
              <a:latin typeface="Century Gothic" panose="020B0502020202020204" pitchFamily="34" charset="0"/>
            </a:endParaRPr>
          </a:p>
        </p:txBody>
      </p:sp>
      <p:sp>
        <p:nvSpPr>
          <p:cNvPr id="30" name="TextBox 29">
            <a:extLst>
              <a:ext uri="{FF2B5EF4-FFF2-40B4-BE49-F238E27FC236}">
                <a16:creationId xmlns:a16="http://schemas.microsoft.com/office/drawing/2014/main" id="{0230822D-2BB2-40D9-BDE8-E0ADE769C770}"/>
              </a:ext>
            </a:extLst>
          </p:cNvPr>
          <p:cNvSpPr txBox="1"/>
          <p:nvPr/>
        </p:nvSpPr>
        <p:spPr>
          <a:xfrm>
            <a:off x="6153150" y="4807548"/>
            <a:ext cx="3733800" cy="769441"/>
          </a:xfrm>
          <a:prstGeom prst="rect">
            <a:avLst/>
          </a:prstGeom>
          <a:noFill/>
        </p:spPr>
        <p:txBody>
          <a:bodyPr wrap="square" rtlCol="0">
            <a:spAutoFit/>
          </a:bodyPr>
          <a:lstStyle/>
          <a:p>
            <a:r>
              <a:rPr lang="en-GB" sz="4400" dirty="0" err="1">
                <a:latin typeface="Century Gothic" panose="020B0502020202020204" pitchFamily="34" charset="0"/>
              </a:rPr>
              <a:t>reden</a:t>
            </a:r>
            <a:endParaRPr lang="en-GB" sz="4400" dirty="0">
              <a:latin typeface="Century Gothic" panose="020B0502020202020204" pitchFamily="34" charset="0"/>
            </a:endParaRPr>
          </a:p>
        </p:txBody>
      </p:sp>
    </p:spTree>
    <p:extLst>
      <p:ext uri="{BB962C8B-B14F-4D97-AF65-F5344CB8AC3E}">
        <p14:creationId xmlns:p14="http://schemas.microsoft.com/office/powerpoint/2010/main" val="110457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338119" cy="647577"/>
          </a:xfrm>
        </p:spPr>
        <p:txBody>
          <a:bodyPr>
            <a:noAutofit/>
          </a:bodyPr>
          <a:lstStyle/>
          <a:p>
            <a:r>
              <a:rPr lang="en-GB" sz="2400" b="1" dirty="0">
                <a:solidFill>
                  <a:schemeClr val="bg1"/>
                </a:solidFill>
              </a:rPr>
              <a:t>Wie </a:t>
            </a:r>
            <a:r>
              <a:rPr lang="en-GB" sz="2400" b="1" dirty="0" err="1">
                <a:solidFill>
                  <a:schemeClr val="bg1"/>
                </a:solidFill>
              </a:rPr>
              <a:t>sagt</a:t>
            </a:r>
            <a:r>
              <a:rPr lang="en-GB" sz="2400" b="1" dirty="0">
                <a:solidFill>
                  <a:schemeClr val="bg1"/>
                </a:solidFill>
              </a:rPr>
              <a:t> man das auf Deutsch?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2" descr="Image result for guitar clipart">
            <a:extLst>
              <a:ext uri="{FF2B5EF4-FFF2-40B4-BE49-F238E27FC236}">
                <a16:creationId xmlns:a16="http://schemas.microsoft.com/office/drawing/2014/main" id="{89368510-C629-453C-A23F-D2AFC65A10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88226">
            <a:off x="2262571" y="2391730"/>
            <a:ext cx="3379690" cy="1457006"/>
          </a:xfrm>
          <a:prstGeom prst="rect">
            <a:avLst/>
          </a:prstGeom>
          <a:noFill/>
          <a:extLst>
            <a:ext uri="{909E8E84-426E-40DD-AFC4-6F175D3DCCD1}">
              <a14:hiddenFill xmlns:a14="http://schemas.microsoft.com/office/drawing/2010/main">
                <a:solidFill>
                  <a:srgbClr val="FFFFFF"/>
                </a:solidFill>
              </a14:hiddenFill>
            </a:ext>
          </a:extLst>
        </p:spPr>
      </p:pic>
      <p:sp>
        <p:nvSpPr>
          <p:cNvPr id="8" name="Cross 7">
            <a:extLst>
              <a:ext uri="{FF2B5EF4-FFF2-40B4-BE49-F238E27FC236}">
                <a16:creationId xmlns:a16="http://schemas.microsoft.com/office/drawing/2014/main" id="{13518DC3-AAF6-4795-8260-5D11BEB0E54E}"/>
              </a:ext>
            </a:extLst>
          </p:cNvPr>
          <p:cNvSpPr/>
          <p:nvPr/>
        </p:nvSpPr>
        <p:spPr>
          <a:xfrm>
            <a:off x="5724525" y="2767807"/>
            <a:ext cx="742950" cy="704850"/>
          </a:xfrm>
          <a:prstGeom prst="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2" descr="Image result for to play clipart">
            <a:extLst>
              <a:ext uri="{FF2B5EF4-FFF2-40B4-BE49-F238E27FC236}">
                <a16:creationId xmlns:a16="http://schemas.microsoft.com/office/drawing/2014/main" id="{52F3EC92-9DEB-48DA-A8EC-34B55890A3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4708" y="1928171"/>
            <a:ext cx="2502958" cy="2286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4E7350E-9341-4075-90A6-9B506A48FC22}"/>
              </a:ext>
            </a:extLst>
          </p:cNvPr>
          <p:cNvSpPr txBox="1"/>
          <p:nvPr/>
        </p:nvSpPr>
        <p:spPr>
          <a:xfrm>
            <a:off x="1047750" y="4393020"/>
            <a:ext cx="5010150" cy="769441"/>
          </a:xfrm>
          <a:prstGeom prst="rect">
            <a:avLst/>
          </a:prstGeom>
          <a:noFill/>
        </p:spPr>
        <p:txBody>
          <a:bodyPr wrap="square" rtlCol="0">
            <a:spAutoFit/>
          </a:bodyPr>
          <a:lstStyle/>
          <a:p>
            <a:pPr algn="r"/>
            <a:r>
              <a:rPr lang="en-GB" sz="4400" dirty="0" err="1">
                <a:latin typeface="Century Gothic" panose="020B0502020202020204" pitchFamily="34" charset="0"/>
              </a:rPr>
              <a:t>Gitarre</a:t>
            </a:r>
            <a:endParaRPr lang="en-GB" sz="4400" dirty="0">
              <a:latin typeface="Century Gothic" panose="020B0502020202020204" pitchFamily="34" charset="0"/>
            </a:endParaRPr>
          </a:p>
        </p:txBody>
      </p:sp>
      <p:sp>
        <p:nvSpPr>
          <p:cNvPr id="11" name="TextBox 10">
            <a:extLst>
              <a:ext uri="{FF2B5EF4-FFF2-40B4-BE49-F238E27FC236}">
                <a16:creationId xmlns:a16="http://schemas.microsoft.com/office/drawing/2014/main" id="{852E62AA-7D0A-4694-B5C2-52D57CA94E7C}"/>
              </a:ext>
            </a:extLst>
          </p:cNvPr>
          <p:cNvSpPr txBox="1"/>
          <p:nvPr/>
        </p:nvSpPr>
        <p:spPr>
          <a:xfrm>
            <a:off x="6134100" y="4393020"/>
            <a:ext cx="3733800" cy="769441"/>
          </a:xfrm>
          <a:prstGeom prst="rect">
            <a:avLst/>
          </a:prstGeom>
          <a:noFill/>
        </p:spPr>
        <p:txBody>
          <a:bodyPr wrap="square" rtlCol="0">
            <a:spAutoFit/>
          </a:bodyPr>
          <a:lstStyle/>
          <a:p>
            <a:r>
              <a:rPr lang="en-GB" sz="4400" dirty="0" err="1">
                <a:latin typeface="Century Gothic" panose="020B0502020202020204" pitchFamily="34" charset="0"/>
              </a:rPr>
              <a:t>spielen</a:t>
            </a:r>
            <a:endParaRPr lang="en-GB" sz="4400" dirty="0">
              <a:latin typeface="Century Gothic" panose="020B0502020202020204" pitchFamily="34" charset="0"/>
            </a:endParaRPr>
          </a:p>
        </p:txBody>
      </p:sp>
    </p:spTree>
    <p:extLst>
      <p:ext uri="{BB962C8B-B14F-4D97-AF65-F5344CB8AC3E}">
        <p14:creationId xmlns:p14="http://schemas.microsoft.com/office/powerpoint/2010/main" val="376859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362832" cy="647577"/>
          </a:xfrm>
        </p:spPr>
        <p:txBody>
          <a:bodyPr>
            <a:noAutofit/>
          </a:bodyPr>
          <a:lstStyle/>
          <a:p>
            <a:r>
              <a:rPr lang="en-GB" sz="2400" b="1" dirty="0">
                <a:solidFill>
                  <a:schemeClr val="bg1"/>
                </a:solidFill>
              </a:rPr>
              <a:t>Wie </a:t>
            </a:r>
            <a:r>
              <a:rPr lang="en-GB" sz="2400" b="1" dirty="0" err="1">
                <a:solidFill>
                  <a:schemeClr val="bg1"/>
                </a:solidFill>
              </a:rPr>
              <a:t>sagt</a:t>
            </a:r>
            <a:r>
              <a:rPr lang="en-GB" sz="2400" b="1" dirty="0">
                <a:solidFill>
                  <a:schemeClr val="bg1"/>
                </a:solidFill>
              </a:rPr>
              <a:t> man das auf Deutsch?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Cross 5">
            <a:extLst>
              <a:ext uri="{FF2B5EF4-FFF2-40B4-BE49-F238E27FC236}">
                <a16:creationId xmlns:a16="http://schemas.microsoft.com/office/drawing/2014/main" id="{081453D2-48BE-44EE-9534-91DA099B196C}"/>
              </a:ext>
            </a:extLst>
          </p:cNvPr>
          <p:cNvSpPr/>
          <p:nvPr/>
        </p:nvSpPr>
        <p:spPr>
          <a:xfrm>
            <a:off x="6315075" y="2849250"/>
            <a:ext cx="742950" cy="704850"/>
          </a:xfrm>
          <a:prstGeom prst="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a:extLst>
              <a:ext uri="{FF2B5EF4-FFF2-40B4-BE49-F238E27FC236}">
                <a16:creationId xmlns:a16="http://schemas.microsoft.com/office/drawing/2014/main" id="{B91489E4-7D40-4688-A181-76F3BE757CDD}"/>
              </a:ext>
            </a:extLst>
          </p:cNvPr>
          <p:cNvGrpSpPr/>
          <p:nvPr/>
        </p:nvGrpSpPr>
        <p:grpSpPr>
          <a:xfrm>
            <a:off x="8109778" y="2439833"/>
            <a:ext cx="3148772" cy="1496578"/>
            <a:chOff x="989435" y="1774138"/>
            <a:chExt cx="2339379" cy="1145306"/>
          </a:xfrm>
        </p:grpSpPr>
        <p:pic>
          <p:nvPicPr>
            <p:cNvPr id="9" name="Picture 8">
              <a:extLst>
                <a:ext uri="{FF2B5EF4-FFF2-40B4-BE49-F238E27FC236}">
                  <a16:creationId xmlns:a16="http://schemas.microsoft.com/office/drawing/2014/main" id="{3F7626B1-E7D2-4686-A2B4-AE9D6C6FD3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0FC634ED-70B3-4646-887E-213119DCA7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1" name="Group 10">
            <a:extLst>
              <a:ext uri="{FF2B5EF4-FFF2-40B4-BE49-F238E27FC236}">
                <a16:creationId xmlns:a16="http://schemas.microsoft.com/office/drawing/2014/main" id="{ADE2EEEC-5F49-432A-A5C6-B342EE36EFF1}"/>
              </a:ext>
            </a:extLst>
          </p:cNvPr>
          <p:cNvGrpSpPr/>
          <p:nvPr/>
        </p:nvGrpSpPr>
        <p:grpSpPr>
          <a:xfrm>
            <a:off x="342900" y="1525433"/>
            <a:ext cx="5753100" cy="2876550"/>
            <a:chOff x="342900" y="342900"/>
            <a:chExt cx="5753100" cy="2876550"/>
          </a:xfrm>
        </p:grpSpPr>
        <p:pic>
          <p:nvPicPr>
            <p:cNvPr id="12" name="Picture 2" descr="Berlin, Skyline, Urban, Tv Tower, Brandenburger Tor">
              <a:extLst>
                <a:ext uri="{FF2B5EF4-FFF2-40B4-BE49-F238E27FC236}">
                  <a16:creationId xmlns:a16="http://schemas.microsoft.com/office/drawing/2014/main" id="{DBD3A36C-2751-46D1-9DCC-DED37C20BB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342900"/>
              <a:ext cx="5753100" cy="2876550"/>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Down 1">
              <a:extLst>
                <a:ext uri="{FF2B5EF4-FFF2-40B4-BE49-F238E27FC236}">
                  <a16:creationId xmlns:a16="http://schemas.microsoft.com/office/drawing/2014/main" id="{2736EC54-F8FC-41A1-A24B-5C50768565DF}"/>
                </a:ext>
              </a:extLst>
            </p:cNvPr>
            <p:cNvSpPr/>
            <p:nvPr/>
          </p:nvSpPr>
          <p:spPr>
            <a:xfrm>
              <a:off x="2638425" y="494067"/>
              <a:ext cx="933450" cy="1077400"/>
            </a:xfrm>
            <a:prstGeom prst="downArrow">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TextBox 13">
            <a:extLst>
              <a:ext uri="{FF2B5EF4-FFF2-40B4-BE49-F238E27FC236}">
                <a16:creationId xmlns:a16="http://schemas.microsoft.com/office/drawing/2014/main" id="{528A91CE-E972-4EF4-8EB7-F5208E64882D}"/>
              </a:ext>
            </a:extLst>
          </p:cNvPr>
          <p:cNvSpPr txBox="1"/>
          <p:nvPr/>
        </p:nvSpPr>
        <p:spPr>
          <a:xfrm>
            <a:off x="1085850" y="4661153"/>
            <a:ext cx="5010150" cy="769441"/>
          </a:xfrm>
          <a:prstGeom prst="rect">
            <a:avLst/>
          </a:prstGeom>
          <a:noFill/>
        </p:spPr>
        <p:txBody>
          <a:bodyPr wrap="square" rtlCol="0">
            <a:spAutoFit/>
          </a:bodyPr>
          <a:lstStyle/>
          <a:p>
            <a:pPr algn="r"/>
            <a:r>
              <a:rPr lang="en-GB" sz="4400" dirty="0">
                <a:latin typeface="Century Gothic" panose="020B0502020202020204" pitchFamily="34" charset="0"/>
              </a:rPr>
              <a:t>in Berlin</a:t>
            </a:r>
          </a:p>
        </p:txBody>
      </p:sp>
      <p:sp>
        <p:nvSpPr>
          <p:cNvPr id="15" name="TextBox 14">
            <a:extLst>
              <a:ext uri="{FF2B5EF4-FFF2-40B4-BE49-F238E27FC236}">
                <a16:creationId xmlns:a16="http://schemas.microsoft.com/office/drawing/2014/main" id="{98D381FE-556F-4868-924D-F32E3FF048B7}"/>
              </a:ext>
            </a:extLst>
          </p:cNvPr>
          <p:cNvSpPr txBox="1"/>
          <p:nvPr/>
        </p:nvSpPr>
        <p:spPr>
          <a:xfrm>
            <a:off x="6096000" y="4661153"/>
            <a:ext cx="3733800" cy="769441"/>
          </a:xfrm>
          <a:prstGeom prst="rect">
            <a:avLst/>
          </a:prstGeom>
          <a:noFill/>
        </p:spPr>
        <p:txBody>
          <a:bodyPr wrap="square" rtlCol="0">
            <a:spAutoFit/>
          </a:bodyPr>
          <a:lstStyle/>
          <a:p>
            <a:r>
              <a:rPr lang="en-GB" sz="4400" dirty="0" err="1">
                <a:latin typeface="Century Gothic" panose="020B0502020202020204" pitchFamily="34" charset="0"/>
              </a:rPr>
              <a:t>wohnen</a:t>
            </a:r>
            <a:endParaRPr lang="en-GB" sz="4400" dirty="0">
              <a:latin typeface="Century Gothic" panose="020B0502020202020204" pitchFamily="34" charset="0"/>
            </a:endParaRPr>
          </a:p>
        </p:txBody>
      </p:sp>
    </p:spTree>
    <p:extLst>
      <p:ext uri="{BB962C8B-B14F-4D97-AF65-F5344CB8AC3E}">
        <p14:creationId xmlns:p14="http://schemas.microsoft.com/office/powerpoint/2010/main" val="248498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24525" cy="647577"/>
          </a:xfrm>
        </p:spPr>
        <p:txBody>
          <a:bodyPr>
            <a:normAutofit/>
          </a:bodyPr>
          <a:lstStyle/>
          <a:p>
            <a:r>
              <a:rPr lang="en-GB" sz="2400" b="1" dirty="0">
                <a:solidFill>
                  <a:schemeClr val="bg1"/>
                </a:solidFill>
              </a:rPr>
              <a:t>Wie </a:t>
            </a:r>
            <a:r>
              <a:rPr lang="en-GB" sz="2400" b="1" dirty="0" err="1">
                <a:solidFill>
                  <a:schemeClr val="bg1"/>
                </a:solidFill>
              </a:rPr>
              <a:t>sagt</a:t>
            </a:r>
            <a:r>
              <a:rPr lang="en-GB" sz="2400" b="1" dirty="0">
                <a:solidFill>
                  <a:schemeClr val="bg1"/>
                </a:solidFill>
              </a:rPr>
              <a:t> man das auf Deutsch?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2" descr="Image result for German writing clipart">
            <a:extLst>
              <a:ext uri="{FF2B5EF4-FFF2-40B4-BE49-F238E27FC236}">
                <a16:creationId xmlns:a16="http://schemas.microsoft.com/office/drawing/2014/main" id="{B3E6FF37-0E02-40D1-8537-54BA9244C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242" y="2057970"/>
            <a:ext cx="2333625" cy="1952625"/>
          </a:xfrm>
          <a:prstGeom prst="rect">
            <a:avLst/>
          </a:prstGeom>
          <a:noFill/>
          <a:extLst>
            <a:ext uri="{909E8E84-426E-40DD-AFC4-6F175D3DCCD1}">
              <a14:hiddenFill xmlns:a14="http://schemas.microsoft.com/office/drawing/2010/main">
                <a:solidFill>
                  <a:srgbClr val="FFFFFF"/>
                </a:solidFill>
              </a14:hiddenFill>
            </a:ext>
          </a:extLst>
        </p:spPr>
      </p:pic>
      <p:sp>
        <p:nvSpPr>
          <p:cNvPr id="8" name="Cross 7">
            <a:extLst>
              <a:ext uri="{FF2B5EF4-FFF2-40B4-BE49-F238E27FC236}">
                <a16:creationId xmlns:a16="http://schemas.microsoft.com/office/drawing/2014/main" id="{C0280A9A-C12B-4AEB-AB82-DBD364A5A9C1}"/>
              </a:ext>
            </a:extLst>
          </p:cNvPr>
          <p:cNvSpPr/>
          <p:nvPr/>
        </p:nvSpPr>
        <p:spPr>
          <a:xfrm>
            <a:off x="5724525" y="2681859"/>
            <a:ext cx="742950" cy="704850"/>
          </a:xfrm>
          <a:prstGeom prst="pl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B8D54E17-A58C-4C61-B1D8-A0568600DD77}"/>
              </a:ext>
            </a:extLst>
          </p:cNvPr>
          <p:cNvPicPr>
            <a:picLocks noChangeAspect="1"/>
          </p:cNvPicPr>
          <p:nvPr/>
        </p:nvPicPr>
        <p:blipFill>
          <a:blip r:embed="rId4"/>
          <a:stretch>
            <a:fillRect/>
          </a:stretch>
        </p:blipFill>
        <p:spPr>
          <a:xfrm>
            <a:off x="7110577" y="1705546"/>
            <a:ext cx="1714500" cy="2657475"/>
          </a:xfrm>
          <a:prstGeom prst="rect">
            <a:avLst/>
          </a:prstGeom>
        </p:spPr>
      </p:pic>
      <p:sp>
        <p:nvSpPr>
          <p:cNvPr id="10" name="TextBox 9">
            <a:extLst>
              <a:ext uri="{FF2B5EF4-FFF2-40B4-BE49-F238E27FC236}">
                <a16:creationId xmlns:a16="http://schemas.microsoft.com/office/drawing/2014/main" id="{9AE7D4EE-2B9A-4F76-977C-4DFC6C4F087A}"/>
              </a:ext>
            </a:extLst>
          </p:cNvPr>
          <p:cNvSpPr txBox="1"/>
          <p:nvPr/>
        </p:nvSpPr>
        <p:spPr>
          <a:xfrm>
            <a:off x="1085850" y="4283292"/>
            <a:ext cx="5010150" cy="769441"/>
          </a:xfrm>
          <a:prstGeom prst="rect">
            <a:avLst/>
          </a:prstGeom>
          <a:noFill/>
        </p:spPr>
        <p:txBody>
          <a:bodyPr wrap="square" rtlCol="0">
            <a:spAutoFit/>
          </a:bodyPr>
          <a:lstStyle/>
          <a:p>
            <a:pPr algn="r"/>
            <a:r>
              <a:rPr lang="en-GB" sz="4400" dirty="0">
                <a:latin typeface="Century Gothic" panose="020B0502020202020204" pitchFamily="34" charset="0"/>
              </a:rPr>
              <a:t>auf Deutsch</a:t>
            </a:r>
          </a:p>
        </p:txBody>
      </p:sp>
      <p:sp>
        <p:nvSpPr>
          <p:cNvPr id="11" name="TextBox 10">
            <a:extLst>
              <a:ext uri="{FF2B5EF4-FFF2-40B4-BE49-F238E27FC236}">
                <a16:creationId xmlns:a16="http://schemas.microsoft.com/office/drawing/2014/main" id="{044D1E37-B653-4DCE-98F7-4399A827373D}"/>
              </a:ext>
            </a:extLst>
          </p:cNvPr>
          <p:cNvSpPr txBox="1"/>
          <p:nvPr/>
        </p:nvSpPr>
        <p:spPr>
          <a:xfrm>
            <a:off x="6096000" y="4283292"/>
            <a:ext cx="3733800" cy="769441"/>
          </a:xfrm>
          <a:prstGeom prst="rect">
            <a:avLst/>
          </a:prstGeom>
          <a:noFill/>
        </p:spPr>
        <p:txBody>
          <a:bodyPr wrap="square" rtlCol="0">
            <a:spAutoFit/>
          </a:bodyPr>
          <a:lstStyle/>
          <a:p>
            <a:r>
              <a:rPr lang="en-GB" sz="4400" dirty="0" err="1">
                <a:latin typeface="Century Gothic" panose="020B0502020202020204" pitchFamily="34" charset="0"/>
              </a:rPr>
              <a:t>schreiben</a:t>
            </a:r>
            <a:endParaRPr lang="en-GB" sz="4400" dirty="0">
              <a:latin typeface="Century Gothic" panose="020B0502020202020204" pitchFamily="34" charset="0"/>
            </a:endParaRPr>
          </a:p>
        </p:txBody>
      </p:sp>
    </p:spTree>
    <p:extLst>
      <p:ext uri="{BB962C8B-B14F-4D97-AF65-F5344CB8AC3E}">
        <p14:creationId xmlns:p14="http://schemas.microsoft.com/office/powerpoint/2010/main" val="144556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647038" cy="647577"/>
          </a:xfrm>
        </p:spPr>
        <p:txBody>
          <a:bodyPr>
            <a:normAutofit/>
          </a:bodyPr>
          <a:lstStyle/>
          <a:p>
            <a:r>
              <a:rPr lang="en-GB" sz="2400" b="1" dirty="0">
                <a:solidFill>
                  <a:schemeClr val="tx1"/>
                </a:solidFill>
              </a:rPr>
              <a:t>Dictionary verb vs he/she form</a:t>
            </a:r>
          </a:p>
        </p:txBody>
      </p:sp>
      <p:sp>
        <p:nvSpPr>
          <p:cNvPr id="6" name="Content Placeholder 2"/>
          <p:cNvSpPr>
            <a:spLocks noGrp="1"/>
          </p:cNvSpPr>
          <p:nvPr>
            <p:ph type="body" sz="quarter" idx="10"/>
          </p:nvPr>
        </p:nvSpPr>
        <p:spPr/>
        <p:txBody>
          <a:bodyPr>
            <a:normAutofit/>
          </a:bodyPr>
          <a:lstStyle/>
          <a:p>
            <a:pPr marL="0" indent="0">
              <a:buNone/>
            </a:pPr>
            <a:r>
              <a:rPr lang="en-GB" dirty="0"/>
              <a:t>Only the infinitive form of a verb appears in the dictionary.</a:t>
            </a:r>
          </a:p>
          <a:p>
            <a:pPr marL="0" indent="0">
              <a:buNone/>
            </a:pPr>
            <a:r>
              <a:rPr lang="en-GB" dirty="0"/>
              <a:t>e.g. 	</a:t>
            </a:r>
            <a:r>
              <a:rPr lang="en-GB" dirty="0" err="1"/>
              <a:t>wohnen</a:t>
            </a:r>
            <a:r>
              <a:rPr lang="en-GB" dirty="0"/>
              <a:t> (</a:t>
            </a:r>
            <a:r>
              <a:rPr lang="en-GB" i="1" dirty="0"/>
              <a:t>to live / living</a:t>
            </a:r>
            <a:r>
              <a:rPr lang="en-GB" dirty="0"/>
              <a:t>), </a:t>
            </a:r>
            <a:r>
              <a:rPr lang="en-GB" dirty="0" err="1"/>
              <a:t>lernen</a:t>
            </a:r>
            <a:r>
              <a:rPr lang="en-GB" dirty="0"/>
              <a:t> (</a:t>
            </a:r>
            <a:r>
              <a:rPr lang="en-GB" i="1" dirty="0"/>
              <a:t>to learn / learning</a:t>
            </a:r>
            <a:r>
              <a:rPr lang="en-GB" dirty="0"/>
              <a:t>)</a:t>
            </a:r>
          </a:p>
          <a:p>
            <a:pPr marL="0" indent="0">
              <a:buNone/>
            </a:pPr>
            <a:endParaRPr lang="en-GB" dirty="0">
              <a:solidFill>
                <a:srgbClr val="DAA520"/>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4432" y="247046"/>
            <a:ext cx="1642895"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Grammatik</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Content Placeholder 2">
            <a:extLst>
              <a:ext uri="{FF2B5EF4-FFF2-40B4-BE49-F238E27FC236}">
                <a16:creationId xmlns:a16="http://schemas.microsoft.com/office/drawing/2014/main" id="{4B10724D-6A27-2A4A-BD42-6F06B0351199}"/>
              </a:ext>
            </a:extLst>
          </p:cNvPr>
          <p:cNvSpPr txBox="1">
            <a:spLocks/>
          </p:cNvSpPr>
          <p:nvPr/>
        </p:nvSpPr>
        <p:spPr>
          <a:xfrm>
            <a:off x="365796" y="2768423"/>
            <a:ext cx="11313051" cy="1067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To say what </a:t>
            </a:r>
            <a:r>
              <a:rPr lang="en-GB" b="1" dirty="0">
                <a:solidFill>
                  <a:schemeClr val="tx1"/>
                </a:solidFill>
              </a:rPr>
              <a:t>he/she does </a:t>
            </a:r>
            <a:r>
              <a:rPr lang="en-GB" u="sng" dirty="0">
                <a:solidFill>
                  <a:schemeClr val="tx1"/>
                </a:solidFill>
              </a:rPr>
              <a:t>or</a:t>
            </a:r>
            <a:r>
              <a:rPr lang="en-GB" dirty="0">
                <a:solidFill>
                  <a:schemeClr val="tx1"/>
                </a:solidFill>
              </a:rPr>
              <a:t> </a:t>
            </a:r>
            <a:r>
              <a:rPr lang="en-GB" b="1" dirty="0">
                <a:solidFill>
                  <a:schemeClr val="tx1"/>
                </a:solidFill>
              </a:rPr>
              <a:t>is doing</a:t>
            </a:r>
            <a:r>
              <a:rPr lang="en-GB" dirty="0">
                <a:solidFill>
                  <a:schemeClr val="tx1"/>
                </a:solidFill>
              </a:rPr>
              <a:t>, use </a:t>
            </a:r>
            <a:r>
              <a:rPr lang="en-GB" b="1" dirty="0" err="1">
                <a:solidFill>
                  <a:schemeClr val="tx1"/>
                </a:solidFill>
              </a:rPr>
              <a:t>er</a:t>
            </a:r>
            <a:r>
              <a:rPr lang="en-GB" dirty="0">
                <a:solidFill>
                  <a:schemeClr val="tx1"/>
                </a:solidFill>
              </a:rPr>
              <a:t> (</a:t>
            </a:r>
            <a:r>
              <a:rPr lang="en-GB" i="1" dirty="0">
                <a:solidFill>
                  <a:schemeClr val="tx1"/>
                </a:solidFill>
              </a:rPr>
              <a:t>he</a:t>
            </a:r>
            <a:r>
              <a:rPr lang="en-GB" dirty="0">
                <a:solidFill>
                  <a:schemeClr val="tx1"/>
                </a:solidFill>
              </a:rPr>
              <a:t>), </a:t>
            </a:r>
            <a:r>
              <a:rPr lang="en-GB" b="1" dirty="0" err="1">
                <a:solidFill>
                  <a:schemeClr val="tx1"/>
                </a:solidFill>
              </a:rPr>
              <a:t>sie</a:t>
            </a:r>
            <a:r>
              <a:rPr lang="en-GB" dirty="0"/>
              <a:t> </a:t>
            </a:r>
            <a:r>
              <a:rPr lang="en-GB" dirty="0">
                <a:solidFill>
                  <a:schemeClr val="tx1"/>
                </a:solidFill>
              </a:rPr>
              <a:t>(</a:t>
            </a:r>
            <a:r>
              <a:rPr lang="en-GB" i="1" dirty="0">
                <a:solidFill>
                  <a:schemeClr val="tx1"/>
                </a:solidFill>
              </a:rPr>
              <a:t>she</a:t>
            </a:r>
            <a:r>
              <a:rPr lang="en-GB" dirty="0">
                <a:solidFill>
                  <a:schemeClr val="tx1"/>
                </a:solidFill>
              </a:rPr>
              <a:t>)</a:t>
            </a:r>
          </a:p>
          <a:p>
            <a:pPr marL="0" indent="0">
              <a:buFont typeface="Arial" panose="020B0604020202020204" pitchFamily="34" charset="0"/>
              <a:buNone/>
            </a:pPr>
            <a:r>
              <a:rPr lang="en-GB" dirty="0">
                <a:solidFill>
                  <a:schemeClr val="tx1"/>
                </a:solidFill>
              </a:rPr>
              <a:t> and change the ending from</a:t>
            </a:r>
            <a:r>
              <a:rPr lang="en-GB" dirty="0"/>
              <a:t> </a:t>
            </a:r>
            <a:r>
              <a:rPr lang="en-GB" b="1" dirty="0">
                <a:solidFill>
                  <a:schemeClr val="tx1"/>
                </a:solidFill>
              </a:rPr>
              <a:t>-</a:t>
            </a:r>
            <a:r>
              <a:rPr lang="en-GB" b="1" dirty="0" err="1">
                <a:solidFill>
                  <a:schemeClr val="tx1"/>
                </a:solidFill>
              </a:rPr>
              <a:t>en</a:t>
            </a:r>
            <a:r>
              <a:rPr lang="en-GB" dirty="0">
                <a:solidFill>
                  <a:schemeClr val="tx1"/>
                </a:solidFill>
              </a:rPr>
              <a:t> to</a:t>
            </a:r>
            <a:r>
              <a:rPr lang="en-GB" dirty="0"/>
              <a:t> </a:t>
            </a:r>
            <a:r>
              <a:rPr lang="en-GB" b="1" dirty="0">
                <a:solidFill>
                  <a:schemeClr val="tx1"/>
                </a:solidFill>
              </a:rPr>
              <a:t>-t</a:t>
            </a:r>
            <a:r>
              <a:rPr lang="en-GB" dirty="0">
                <a:solidFill>
                  <a:schemeClr val="tx1"/>
                </a:solidFill>
              </a:rPr>
              <a:t>:</a:t>
            </a:r>
          </a:p>
        </p:txBody>
      </p:sp>
      <p:sp>
        <p:nvSpPr>
          <p:cNvPr id="9" name="Content Placeholder 2">
            <a:extLst>
              <a:ext uri="{FF2B5EF4-FFF2-40B4-BE49-F238E27FC236}">
                <a16:creationId xmlns:a16="http://schemas.microsoft.com/office/drawing/2014/main" id="{B3E77626-7757-364E-822B-175523BAE4D5}"/>
              </a:ext>
            </a:extLst>
          </p:cNvPr>
          <p:cNvSpPr txBox="1">
            <a:spLocks/>
          </p:cNvSpPr>
          <p:nvPr/>
        </p:nvSpPr>
        <p:spPr>
          <a:xfrm>
            <a:off x="361501" y="4125433"/>
            <a:ext cx="7582350" cy="19816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err="1">
                <a:solidFill>
                  <a:schemeClr val="tx1"/>
                </a:solidFill>
              </a:rPr>
              <a:t>wohnen</a:t>
            </a:r>
            <a:r>
              <a:rPr lang="en-GB" dirty="0">
                <a:solidFill>
                  <a:schemeClr val="tx1"/>
                </a:solidFill>
              </a:rPr>
              <a:t> – </a:t>
            </a:r>
            <a:r>
              <a:rPr lang="en-GB" dirty="0" err="1">
                <a:solidFill>
                  <a:schemeClr val="tx1"/>
                </a:solidFill>
              </a:rPr>
              <a:t>Er</a:t>
            </a:r>
            <a:r>
              <a:rPr lang="en-GB" dirty="0">
                <a:solidFill>
                  <a:schemeClr val="tx1"/>
                </a:solidFill>
              </a:rPr>
              <a:t> </a:t>
            </a:r>
            <a:r>
              <a:rPr lang="en-GB" dirty="0" err="1">
                <a:solidFill>
                  <a:schemeClr val="tx1"/>
                </a:solidFill>
              </a:rPr>
              <a:t>wohn</a:t>
            </a:r>
            <a:r>
              <a:rPr lang="en-GB" b="1" dirty="0" err="1">
                <a:solidFill>
                  <a:schemeClr val="tx1"/>
                </a:solidFill>
              </a:rPr>
              <a:t>t</a:t>
            </a:r>
            <a:r>
              <a:rPr lang="en-GB" dirty="0"/>
              <a:t> </a:t>
            </a:r>
            <a:r>
              <a:rPr lang="en-GB" dirty="0">
                <a:solidFill>
                  <a:schemeClr val="tx1"/>
                </a:solidFill>
              </a:rPr>
              <a:t>in Berlin. </a:t>
            </a:r>
          </a:p>
          <a:p>
            <a:pPr marL="0" indent="0">
              <a:buNone/>
            </a:pPr>
            <a:r>
              <a:rPr lang="en-GB" dirty="0">
                <a:solidFill>
                  <a:schemeClr val="tx1"/>
                </a:solidFill>
              </a:rPr>
              <a:t>(</a:t>
            </a:r>
            <a:r>
              <a:rPr lang="en-GB" i="1" dirty="0">
                <a:solidFill>
                  <a:schemeClr val="tx1"/>
                </a:solidFill>
              </a:rPr>
              <a:t>He </a:t>
            </a:r>
            <a:r>
              <a:rPr lang="en-GB" b="1" i="1" dirty="0">
                <a:solidFill>
                  <a:schemeClr val="tx1"/>
                </a:solidFill>
              </a:rPr>
              <a:t>lives</a:t>
            </a:r>
            <a:r>
              <a:rPr lang="en-GB" i="1" dirty="0">
                <a:solidFill>
                  <a:schemeClr val="tx1"/>
                </a:solidFill>
              </a:rPr>
              <a:t> in Berlin </a:t>
            </a:r>
            <a:r>
              <a:rPr lang="en-GB" dirty="0">
                <a:solidFill>
                  <a:schemeClr val="tx1"/>
                </a:solidFill>
              </a:rPr>
              <a:t>/ </a:t>
            </a:r>
            <a:r>
              <a:rPr lang="en-GB" i="1" dirty="0">
                <a:solidFill>
                  <a:schemeClr val="tx1"/>
                </a:solidFill>
              </a:rPr>
              <a:t>He </a:t>
            </a:r>
            <a:r>
              <a:rPr lang="en-GB" b="1" i="1" dirty="0">
                <a:solidFill>
                  <a:schemeClr val="tx1"/>
                </a:solidFill>
              </a:rPr>
              <a:t>is living </a:t>
            </a:r>
            <a:r>
              <a:rPr lang="en-GB" i="1" dirty="0">
                <a:solidFill>
                  <a:schemeClr val="tx1"/>
                </a:solidFill>
              </a:rPr>
              <a:t>in Berlin</a:t>
            </a:r>
            <a:r>
              <a:rPr lang="en-GB" dirty="0">
                <a:solidFill>
                  <a:schemeClr val="tx1"/>
                </a:solidFill>
              </a:rPr>
              <a:t>.)</a:t>
            </a:r>
          </a:p>
          <a:p>
            <a:pPr marL="0" indent="0">
              <a:buFont typeface="Arial" panose="020B0604020202020204" pitchFamily="34" charset="0"/>
              <a:buNone/>
            </a:pPr>
            <a:r>
              <a:rPr lang="en-GB" dirty="0" err="1">
                <a:solidFill>
                  <a:schemeClr val="tx1"/>
                </a:solidFill>
              </a:rPr>
              <a:t>lernen</a:t>
            </a:r>
            <a:r>
              <a:rPr lang="en-GB" dirty="0">
                <a:solidFill>
                  <a:schemeClr val="tx1"/>
                </a:solidFill>
              </a:rPr>
              <a:t> – Sie</a:t>
            </a:r>
            <a:r>
              <a:rPr lang="en-GB" dirty="0"/>
              <a:t> </a:t>
            </a:r>
            <a:r>
              <a:rPr lang="en-GB" dirty="0" err="1">
                <a:solidFill>
                  <a:schemeClr val="tx1"/>
                </a:solidFill>
              </a:rPr>
              <a:t>lern</a:t>
            </a:r>
            <a:r>
              <a:rPr lang="en-GB" b="1" dirty="0" err="1">
                <a:solidFill>
                  <a:schemeClr val="tx1"/>
                </a:solidFill>
              </a:rPr>
              <a:t>t</a:t>
            </a:r>
            <a:r>
              <a:rPr lang="en-GB" dirty="0"/>
              <a:t> </a:t>
            </a:r>
            <a:r>
              <a:rPr lang="en-GB" dirty="0" err="1">
                <a:solidFill>
                  <a:schemeClr val="tx1"/>
                </a:solidFill>
              </a:rPr>
              <a:t>Gitarre</a:t>
            </a:r>
            <a:r>
              <a:rPr lang="en-GB" dirty="0">
                <a:solidFill>
                  <a:schemeClr val="tx1"/>
                </a:solidFill>
              </a:rPr>
              <a:t>. </a:t>
            </a:r>
          </a:p>
          <a:p>
            <a:pPr marL="0" indent="0">
              <a:buNone/>
            </a:pPr>
            <a:r>
              <a:rPr lang="en-GB" dirty="0">
                <a:solidFill>
                  <a:schemeClr val="tx1"/>
                </a:solidFill>
              </a:rPr>
              <a:t>(</a:t>
            </a:r>
            <a:r>
              <a:rPr lang="en-GB" i="1" dirty="0">
                <a:solidFill>
                  <a:schemeClr val="tx1"/>
                </a:solidFill>
              </a:rPr>
              <a:t>She </a:t>
            </a:r>
            <a:r>
              <a:rPr lang="en-GB" b="1" i="1" dirty="0">
                <a:solidFill>
                  <a:schemeClr val="tx1"/>
                </a:solidFill>
              </a:rPr>
              <a:t>learns</a:t>
            </a:r>
            <a:r>
              <a:rPr lang="en-GB" i="1" dirty="0">
                <a:solidFill>
                  <a:schemeClr val="tx1"/>
                </a:solidFill>
              </a:rPr>
              <a:t> guitar / She </a:t>
            </a:r>
            <a:r>
              <a:rPr lang="en-GB" b="1" i="1" dirty="0">
                <a:solidFill>
                  <a:schemeClr val="tx1"/>
                </a:solidFill>
              </a:rPr>
              <a:t>is learning</a:t>
            </a:r>
            <a:r>
              <a:rPr lang="en-GB" i="1" dirty="0">
                <a:solidFill>
                  <a:schemeClr val="tx1"/>
                </a:solidFill>
              </a:rPr>
              <a:t> guitar</a:t>
            </a:r>
            <a:r>
              <a:rPr lang="en-GB" dirty="0">
                <a:solidFill>
                  <a:schemeClr val="tx1"/>
                </a:solidFill>
              </a:rPr>
              <a:t>.) </a:t>
            </a:r>
          </a:p>
          <a:p>
            <a:pPr marL="0" indent="0">
              <a:buFont typeface="Arial" panose="020B0604020202020204" pitchFamily="34" charset="0"/>
              <a:buNone/>
            </a:pPr>
            <a:endParaRPr lang="en-GB" dirty="0"/>
          </a:p>
        </p:txBody>
      </p:sp>
      <p:sp>
        <p:nvSpPr>
          <p:cNvPr id="10" name="Rectangle: Rounded Corners 22">
            <a:extLst>
              <a:ext uri="{FF2B5EF4-FFF2-40B4-BE49-F238E27FC236}">
                <a16:creationId xmlns:a16="http://schemas.microsoft.com/office/drawing/2014/main" id="{DED0D149-0692-439C-AD4B-993F5658C58A}"/>
              </a:ext>
            </a:extLst>
          </p:cNvPr>
          <p:cNvSpPr/>
          <p:nvPr/>
        </p:nvSpPr>
        <p:spPr>
          <a:xfrm>
            <a:off x="9362443" y="3959993"/>
            <a:ext cx="2316404" cy="156459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There is only one present tense in German! </a:t>
            </a:r>
          </a:p>
        </p:txBody>
      </p:sp>
      <p:pic>
        <p:nvPicPr>
          <p:cNvPr id="11" name="Picture 2" descr="Image result for attention sign on road">
            <a:extLst>
              <a:ext uri="{FF2B5EF4-FFF2-40B4-BE49-F238E27FC236}">
                <a16:creationId xmlns:a16="http://schemas.microsoft.com/office/drawing/2014/main" id="{2D56253E-342A-45E6-98C2-9B4AD22CE8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9153" y="3981258"/>
            <a:ext cx="1781894" cy="15645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23">
            <a:extLst>
              <a:ext uri="{FF2B5EF4-FFF2-40B4-BE49-F238E27FC236}">
                <a16:creationId xmlns:a16="http://schemas.microsoft.com/office/drawing/2014/main" id="{82950A27-9A5D-442E-88A7-F7975618EAC1}"/>
              </a:ext>
            </a:extLst>
          </p:cNvPr>
          <p:cNvSpPr/>
          <p:nvPr/>
        </p:nvSpPr>
        <p:spPr>
          <a:xfrm>
            <a:off x="8109153" y="5529013"/>
            <a:ext cx="3569694" cy="5399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How many are there in English?</a:t>
            </a:r>
          </a:p>
        </p:txBody>
      </p:sp>
    </p:spTree>
    <p:extLst>
      <p:ext uri="{BB962C8B-B14F-4D97-AF65-F5344CB8AC3E}">
        <p14:creationId xmlns:p14="http://schemas.microsoft.com/office/powerpoint/2010/main" val="218283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build="p"/>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7B9DF4DE-5B69-1140-BFB7-3113BC128891}"/>
              </a:ext>
            </a:extLst>
          </p:cNvPr>
          <p:cNvSpPr>
            <a:spLocks noGrp="1"/>
          </p:cNvSpPr>
          <p:nvPr>
            <p:ph type="title"/>
          </p:nvPr>
        </p:nvSpPr>
        <p:spPr>
          <a:xfrm>
            <a:off x="4790959" y="0"/>
            <a:ext cx="2561737" cy="1640581"/>
          </a:xfrm>
        </p:spPr>
        <p:txBody>
          <a:bodyPr>
            <a:noAutofit/>
          </a:bodyPr>
          <a:lstStyle/>
          <a:p>
            <a:pPr algn="ctr"/>
            <a:r>
              <a:rPr lang="en-GB" sz="12000" b="1" dirty="0">
                <a:solidFill>
                  <a:srgbClr val="002060"/>
                </a:solidFill>
                <a:cs typeface="Calibri" panose="020F0502020204030204" pitchFamily="34" charset="0"/>
              </a:rPr>
              <a:t>o</a:t>
            </a:r>
            <a:endParaRPr lang="en-US" sz="12000" dirty="0"/>
          </a:p>
        </p:txBody>
      </p:sp>
      <p:sp>
        <p:nvSpPr>
          <p:cNvPr id="4" name="Rounded Rectangle 3"/>
          <p:cNvSpPr/>
          <p:nvPr/>
        </p:nvSpPr>
        <p:spPr>
          <a:xfrm>
            <a:off x="4284294" y="1837899"/>
            <a:ext cx="3802879" cy="2640096"/>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w</a:t>
            </a:r>
            <a:r>
              <a:rPr lang="en-GB" sz="6600" dirty="0">
                <a:solidFill>
                  <a:srgbClr val="FFCC00"/>
                </a:solidFill>
                <a:latin typeface="Century Gothic" panose="020B0502020202020204" pitchFamily="34" charset="0"/>
              </a:rPr>
              <a:t>o</a:t>
            </a:r>
            <a:r>
              <a:rPr lang="en-GB" sz="6600" dirty="0">
                <a:solidFill>
                  <a:srgbClr val="002060"/>
                </a:solidFill>
                <a:latin typeface="Calibri" panose="020F0502020204030204" pitchFamily="34" charset="0"/>
                <a:cs typeface="Calibri" panose="020F0502020204030204" pitchFamily="34" charset="0"/>
              </a:rPr>
              <a:t>?</a:t>
            </a:r>
          </a:p>
        </p:txBody>
      </p:sp>
      <p:sp>
        <p:nvSpPr>
          <p:cNvPr id="5" name="Rectangle 4"/>
          <p:cNvSpPr/>
          <p:nvPr/>
        </p:nvSpPr>
        <p:spPr>
          <a:xfrm>
            <a:off x="751146" y="836026"/>
            <a:ext cx="292900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hnen</a:t>
            </a:r>
            <a:endParaRPr lang="en-GB" sz="5400" dirty="0">
              <a:solidFill>
                <a:srgbClr val="002060"/>
              </a:solidFill>
              <a:latin typeface="Century Gothic" panose="020B0502020202020204" pitchFamily="34" charset="0"/>
            </a:endParaRPr>
          </a:p>
        </p:txBody>
      </p:sp>
      <p:sp>
        <p:nvSpPr>
          <p:cNvPr id="6" name="Rectangle 5"/>
          <p:cNvSpPr/>
          <p:nvPr/>
        </p:nvSpPr>
        <p:spPr>
          <a:xfrm>
            <a:off x="9303511" y="3424981"/>
            <a:ext cx="206979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len</a:t>
            </a:r>
            <a:endParaRPr lang="en-GB" sz="5400" dirty="0">
              <a:solidFill>
                <a:srgbClr val="002060"/>
              </a:solidFill>
              <a:latin typeface="Century Gothic" panose="020B0502020202020204" pitchFamily="34" charset="0"/>
            </a:endParaRPr>
          </a:p>
        </p:txBody>
      </p:sp>
      <p:sp>
        <p:nvSpPr>
          <p:cNvPr id="7" name="Rectangle 6"/>
          <p:cNvSpPr/>
          <p:nvPr/>
        </p:nvSpPr>
        <p:spPr>
          <a:xfrm>
            <a:off x="4972134" y="4696412"/>
            <a:ext cx="2247731"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Milli</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1238824" y="3429000"/>
            <a:ext cx="1931939"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a:t>
            </a:r>
            <a:endParaRPr lang="en-GB" sz="5400" dirty="0">
              <a:solidFill>
                <a:srgbClr val="002060"/>
              </a:solidFill>
              <a:latin typeface="Century Gothic" panose="020B0502020202020204" pitchFamily="34" charset="0"/>
            </a:endParaRPr>
          </a:p>
        </p:txBody>
      </p:sp>
      <p:sp>
        <p:nvSpPr>
          <p:cNvPr id="9" name="Rectangle 8"/>
          <p:cNvSpPr/>
          <p:nvPr/>
        </p:nvSpPr>
        <p:spPr>
          <a:xfrm>
            <a:off x="8903562" y="836026"/>
            <a:ext cx="286969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ntag</a:t>
            </a:r>
          </a:p>
        </p:txBody>
      </p:sp>
      <p:grpSp>
        <p:nvGrpSpPr>
          <p:cNvPr id="32" name="Group 31" descr="fries without ketchup next to a green checkmark, fries with ketchup next to red x"/>
          <p:cNvGrpSpPr/>
          <p:nvPr/>
        </p:nvGrpSpPr>
        <p:grpSpPr>
          <a:xfrm>
            <a:off x="1514261" y="4477995"/>
            <a:ext cx="1520993" cy="1615594"/>
            <a:chOff x="1514261" y="4477995"/>
            <a:chExt cx="1520993" cy="1615594"/>
          </a:xfrm>
        </p:grpSpPr>
        <p:pic>
          <p:nvPicPr>
            <p:cNvPr id="11" name="Picture 10" descr="http://www.clker.com/cliparts/4/8/a/6/1194984081402633375french_fries_juliane_kr_r.svg.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14261" y="4577500"/>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www.clker.com/cliparts/f/f/2/e/11954289431054409758ketchup_bottle_alexandre_01.svg.h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31472" y="4477995"/>
              <a:ext cx="455299" cy="8778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clker.com/cliparts/4/8/a/6/1194984081402633375french_fries_juliane_kr_r.svg.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67830" y="5389707"/>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http://www.clker.com/cliparts/0/f/7/0/11954234311954389563ok_mark_h_kon_l_vdal_02.svg.me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86768" y="5561721"/>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http://www.clker.com/cliparts/V/S/1/q/m/Q/red-x-small-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1564" y="4789123"/>
              <a:ext cx="509733" cy="4464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descr="Monday"/>
          <p:cNvGrpSpPr/>
          <p:nvPr/>
        </p:nvGrpSpPr>
        <p:grpSpPr>
          <a:xfrm>
            <a:off x="9423005" y="1762869"/>
            <a:ext cx="1830810" cy="1394247"/>
            <a:chOff x="9423005" y="1762869"/>
            <a:chExt cx="1830810" cy="1394247"/>
          </a:xfrm>
        </p:grpSpPr>
        <p:pic>
          <p:nvPicPr>
            <p:cNvPr id="2" name="Picture 1"/>
            <p:cNvPicPr>
              <a:picLocks noChangeAspect="1"/>
            </p:cNvPicPr>
            <p:nvPr/>
          </p:nvPicPr>
          <p:blipFill rotWithShape="1">
            <a:blip r:embed="rId14">
              <a:extLst>
                <a:ext uri="{28A0092B-C50C-407E-A947-70E740481C1C}">
                  <a14:useLocalDpi xmlns:a14="http://schemas.microsoft.com/office/drawing/2010/main" val="0"/>
                </a:ext>
              </a:extLst>
            </a:blip>
            <a:srcRect l="3395" t="42005" r="3182" b="2583"/>
            <a:stretch/>
          </p:blipFill>
          <p:spPr>
            <a:xfrm>
              <a:off x="9423005" y="1799719"/>
              <a:ext cx="1830810" cy="1357397"/>
            </a:xfrm>
            <a:prstGeom prst="rect">
              <a:avLst/>
            </a:prstGeom>
          </p:spPr>
        </p:pic>
        <p:sp>
          <p:nvSpPr>
            <p:cNvPr id="3" name="Oval 2"/>
            <p:cNvSpPr/>
            <p:nvPr/>
          </p:nvSpPr>
          <p:spPr>
            <a:xfrm>
              <a:off x="9423005" y="1762869"/>
              <a:ext cx="3242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19" name="Group 18" descr="family under a roof"/>
          <p:cNvGrpSpPr/>
          <p:nvPr/>
        </p:nvGrpSpPr>
        <p:grpSpPr>
          <a:xfrm>
            <a:off x="989435" y="1774138"/>
            <a:ext cx="2339379" cy="1145306"/>
            <a:chOff x="989435" y="1774138"/>
            <a:chExt cx="2339379" cy="1145306"/>
          </a:xfrm>
        </p:grpSpPr>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31" name="Group 30" descr="a milllion"/>
          <p:cNvGrpSpPr/>
          <p:nvPr/>
        </p:nvGrpSpPr>
        <p:grpSpPr>
          <a:xfrm>
            <a:off x="4726453" y="5567916"/>
            <a:ext cx="2757468" cy="543914"/>
            <a:chOff x="4726453" y="5567916"/>
            <a:chExt cx="2757468" cy="543914"/>
          </a:xfrm>
        </p:grpSpPr>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6" name="Picture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9" name="Picture 28" descr="girl searchi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82113" y="1863309"/>
            <a:ext cx="2083255" cy="1770692"/>
          </a:xfrm>
          <a:prstGeom prst="rect">
            <a:avLst/>
          </a:prstGeom>
        </p:spPr>
      </p:pic>
      <p:pic>
        <p:nvPicPr>
          <p:cNvPr id="33" name="Picture 32" descr="dog holding ball"/>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563849" y="4030114"/>
            <a:ext cx="1809460" cy="1809460"/>
          </a:xfrm>
          <a:prstGeom prst="rect">
            <a:avLst/>
          </a:prstGeom>
        </p:spPr>
      </p:pic>
    </p:spTree>
    <p:extLst>
      <p:ext uri="{BB962C8B-B14F-4D97-AF65-F5344CB8AC3E}">
        <p14:creationId xmlns:p14="http://schemas.microsoft.com/office/powerpoint/2010/main" val="321537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o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wo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ohn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5" name="wohn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Monta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6" name="Monta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ohn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subTnLst>
                                    <p:audio>
                                      <p:cMediaNode>
                                        <p:cTn display="0" masterRel="sameClick">
                                          <p:stCondLst>
                                            <p:cond evt="begin" delay="0">
                                              <p:tn val="43"/>
                                            </p:cond>
                                          </p:stCondLst>
                                          <p:endCondLst>
                                            <p:cond evt="onStopAudio" delay="0">
                                              <p:tgtEl>
                                                <p:sldTgt/>
                                              </p:tgtEl>
                                            </p:cond>
                                          </p:endCondLst>
                                        </p:cTn>
                                        <p:tgtEl>
                                          <p:sndTgt r:embed="rId7" name="ohn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8" name="Millio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subTnLst>
                                    <p:audio>
                                      <p:cMediaNode>
                                        <p:cTn display="0" masterRel="sameClick">
                                          <p:stCondLst>
                                            <p:cond evt="begin" delay="0">
                                              <p:tn val="53"/>
                                            </p:cond>
                                          </p:stCondLst>
                                          <p:endCondLst>
                                            <p:cond evt="onStopAudio" delay="0">
                                              <p:tgtEl>
                                                <p:sldTgt/>
                                              </p:tgtEl>
                                            </p:cond>
                                          </p:endCondLst>
                                        </p:cTn>
                                        <p:tgtEl>
                                          <p:sndTgt r:embed="rId8" name="Millio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hol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subTnLst>
                                    <p:audio>
                                      <p:cMediaNode>
                                        <p:cTn display="0" masterRel="sameClick">
                                          <p:stCondLst>
                                            <p:cond evt="begin" delay="0">
                                              <p:tn val="63"/>
                                            </p:cond>
                                          </p:stCondLst>
                                          <p:endCondLst>
                                            <p:cond evt="onStopAudio" delay="0">
                                              <p:tgtEl>
                                                <p:sldTgt/>
                                              </p:tgtEl>
                                            </p:cond>
                                          </p:endCondLst>
                                        </p:cTn>
                                        <p:tgtEl>
                                          <p:sndTgt r:embed="rId9" name="ho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 grpId="0" animBg="1"/>
      <p:bldP spid="5" grpId="0"/>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err="1">
                <a:solidFill>
                  <a:schemeClr val="bg1"/>
                </a:solidFill>
              </a:rPr>
              <a:t>Infinitiv</a:t>
            </a:r>
            <a:r>
              <a:rPr lang="en-GB" sz="2400" b="1" dirty="0">
                <a:solidFill>
                  <a:schemeClr val="bg1"/>
                </a:solidFill>
              </a:rPr>
              <a:t> </a:t>
            </a:r>
            <a:r>
              <a:rPr lang="en-GB" sz="2400" b="1" dirty="0" err="1">
                <a:solidFill>
                  <a:schemeClr val="bg1"/>
                </a:solidFill>
              </a:rPr>
              <a:t>oder</a:t>
            </a:r>
            <a:r>
              <a:rPr lang="en-GB" sz="2400" b="1" dirty="0">
                <a:solidFill>
                  <a:schemeClr val="bg1"/>
                </a:solidFill>
              </a:rPr>
              <a:t> er/</a:t>
            </a:r>
            <a:r>
              <a:rPr lang="en-GB" sz="2400" b="1" dirty="0" err="1">
                <a:solidFill>
                  <a:schemeClr val="bg1"/>
                </a:solidFill>
              </a:rPr>
              <a:t>sie</a:t>
            </a:r>
            <a:r>
              <a:rPr lang="en-GB" sz="2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3">
            <a:extLst>
              <a:ext uri="{28A0092B-C50C-407E-A947-70E740481C1C}">
                <a14:useLocalDpi xmlns:a14="http://schemas.microsoft.com/office/drawing/2010/main" val="0"/>
              </a:ext>
            </a:extLst>
          </a:blip>
          <a:srcRect l="3124" t="6666" r="46876" b="4444"/>
          <a:stretch/>
        </p:blipFill>
        <p:spPr>
          <a:xfrm>
            <a:off x="461059" y="2250544"/>
            <a:ext cx="2647951" cy="2647951"/>
          </a:xfrm>
          <a:prstGeom prst="rect">
            <a:avLst/>
          </a:prstGeom>
        </p:spPr>
      </p:pic>
      <p:sp>
        <p:nvSpPr>
          <p:cNvPr id="8" name="TextBox 7">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machen</a:t>
            </a:r>
            <a:endParaRPr lang="en-GB" dirty="0">
              <a:latin typeface="Century Gothic" panose="020B0502020202020204" pitchFamily="34" charset="0"/>
            </a:endParaRPr>
          </a:p>
        </p:txBody>
      </p:sp>
      <p:sp>
        <p:nvSpPr>
          <p:cNvPr id="9" name="TextBox 8">
            <a:extLst>
              <a:ext uri="{FF2B5EF4-FFF2-40B4-BE49-F238E27FC236}">
                <a16:creationId xmlns:a16="http://schemas.microsoft.com/office/drawing/2014/main" id="{73D87DBC-D150-4EF5-906B-E15004558D1F}"/>
              </a:ext>
            </a:extLst>
          </p:cNvPr>
          <p:cNvSpPr txBox="1"/>
          <p:nvPr/>
        </p:nvSpPr>
        <p:spPr>
          <a:xfrm>
            <a:off x="221776" y="1590806"/>
            <a:ext cx="2647950" cy="830997"/>
          </a:xfrm>
          <a:prstGeom prst="rect">
            <a:avLst/>
          </a:prstGeom>
          <a:noFill/>
        </p:spPr>
        <p:txBody>
          <a:bodyPr wrap="square" rtlCol="0">
            <a:spAutoFit/>
          </a:bodyPr>
          <a:lstStyle/>
          <a:p>
            <a:r>
              <a:rPr lang="en-GB" sz="4800" dirty="0" err="1">
                <a:latin typeface="Century Gothic" panose="020B0502020202020204" pitchFamily="34" charset="0"/>
              </a:rPr>
              <a:t>Hier</a:t>
            </a:r>
            <a:r>
              <a:rPr lang="en-GB" sz="4800" dirty="0">
                <a:latin typeface="Century Gothic" panose="020B0502020202020204" pitchFamily="34" charset="0"/>
              </a:rPr>
              <a:t> …?</a:t>
            </a:r>
          </a:p>
        </p:txBody>
      </p:sp>
      <p:sp>
        <p:nvSpPr>
          <p:cNvPr id="10" name="TextBox 9">
            <a:extLst>
              <a:ext uri="{FF2B5EF4-FFF2-40B4-BE49-F238E27FC236}">
                <a16:creationId xmlns:a16="http://schemas.microsoft.com/office/drawing/2014/main" id="{3F06489A-CFFF-4226-9CD5-7E6D55B7F984}"/>
              </a:ext>
            </a:extLst>
          </p:cNvPr>
          <p:cNvSpPr txBox="1"/>
          <p:nvPr/>
        </p:nvSpPr>
        <p:spPr>
          <a:xfrm>
            <a:off x="7170531" y="1590806"/>
            <a:ext cx="4095750" cy="830997"/>
          </a:xfrm>
          <a:prstGeom prst="rect">
            <a:avLst/>
          </a:prstGeom>
          <a:noFill/>
        </p:spPr>
        <p:txBody>
          <a:bodyPr wrap="square" rtlCol="0">
            <a:spAutoFit/>
          </a:bodyPr>
          <a:lstStyle/>
          <a:p>
            <a:r>
              <a:rPr lang="en-GB" sz="4800" dirty="0">
                <a:latin typeface="Century Gothic" panose="020B0502020202020204" pitchFamily="34" charset="0"/>
              </a:rPr>
              <a:t>… </a:t>
            </a:r>
            <a:r>
              <a:rPr lang="en-GB" sz="4800" dirty="0" err="1">
                <a:latin typeface="Century Gothic" panose="020B0502020202020204" pitchFamily="34" charset="0"/>
              </a:rPr>
              <a:t>oder</a:t>
            </a:r>
            <a:r>
              <a:rPr lang="en-GB" sz="4800" dirty="0">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356023DE-008A-4781-84D5-88318B51249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389982" y="2250544"/>
            <a:ext cx="3205034" cy="1571368"/>
          </a:xfrm>
          <a:prstGeom prst="rect">
            <a:avLst/>
          </a:prstGeom>
        </p:spPr>
      </p:pic>
      <p:sp>
        <p:nvSpPr>
          <p:cNvPr id="12" name="TextBox 11">
            <a:extLst>
              <a:ext uri="{FF2B5EF4-FFF2-40B4-BE49-F238E27FC236}">
                <a16:creationId xmlns:a16="http://schemas.microsoft.com/office/drawing/2014/main" id="{9DBBC346-C84C-4339-AF84-46756AF3C8C8}"/>
              </a:ext>
            </a:extLst>
          </p:cNvPr>
          <p:cNvSpPr txBox="1"/>
          <p:nvPr/>
        </p:nvSpPr>
        <p:spPr>
          <a:xfrm>
            <a:off x="-53291" y="5222021"/>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machen</a:t>
            </a:r>
            <a:endParaRPr lang="en-GB" dirty="0">
              <a:latin typeface="Century Gothic" panose="020B0502020202020204" pitchFamily="34" charset="0"/>
            </a:endParaRPr>
          </a:p>
        </p:txBody>
      </p:sp>
    </p:spTree>
    <p:extLst>
      <p:ext uri="{BB962C8B-B14F-4D97-AF65-F5344CB8AC3E}">
        <p14:creationId xmlns:p14="http://schemas.microsoft.com/office/powerpoint/2010/main" val="32986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err="1">
                <a:solidFill>
                  <a:schemeClr val="bg1"/>
                </a:solidFill>
              </a:rPr>
              <a:t>Infinitiv</a:t>
            </a:r>
            <a:r>
              <a:rPr lang="en-GB" sz="2400" b="1" dirty="0">
                <a:solidFill>
                  <a:schemeClr val="bg1"/>
                </a:solidFill>
              </a:rPr>
              <a:t> </a:t>
            </a:r>
            <a:r>
              <a:rPr lang="en-GB" sz="2400" b="1" dirty="0" err="1">
                <a:solidFill>
                  <a:schemeClr val="bg1"/>
                </a:solidFill>
              </a:rPr>
              <a:t>oder</a:t>
            </a:r>
            <a:r>
              <a:rPr lang="en-GB" sz="2400" b="1" dirty="0">
                <a:solidFill>
                  <a:schemeClr val="bg1"/>
                </a:solidFill>
              </a:rPr>
              <a:t> er/</a:t>
            </a:r>
            <a:r>
              <a:rPr lang="en-GB" sz="2400" b="1" dirty="0" err="1">
                <a:solidFill>
                  <a:schemeClr val="bg1"/>
                </a:solidFill>
              </a:rPr>
              <a:t>sie</a:t>
            </a:r>
            <a:r>
              <a:rPr lang="en-GB" sz="2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3">
            <a:extLst>
              <a:ext uri="{28A0092B-C50C-407E-A947-70E740481C1C}">
                <a14:useLocalDpi xmlns:a14="http://schemas.microsoft.com/office/drawing/2010/main" val="0"/>
              </a:ext>
            </a:extLst>
          </a:blip>
          <a:srcRect l="3124" t="6666" r="46876" b="4444"/>
          <a:stretch/>
        </p:blipFill>
        <p:spPr>
          <a:xfrm>
            <a:off x="461059" y="2250544"/>
            <a:ext cx="2647951" cy="2647951"/>
          </a:xfrm>
          <a:prstGeom prst="rect">
            <a:avLst/>
          </a:prstGeom>
        </p:spPr>
      </p:pic>
      <p:sp>
        <p:nvSpPr>
          <p:cNvPr id="8" name="TextBox 7">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haben</a:t>
            </a:r>
            <a:endParaRPr lang="en-GB" dirty="0">
              <a:latin typeface="Century Gothic" panose="020B0502020202020204" pitchFamily="34" charset="0"/>
            </a:endParaRPr>
          </a:p>
        </p:txBody>
      </p:sp>
      <p:sp>
        <p:nvSpPr>
          <p:cNvPr id="9" name="TextBox 8">
            <a:extLst>
              <a:ext uri="{FF2B5EF4-FFF2-40B4-BE49-F238E27FC236}">
                <a16:creationId xmlns:a16="http://schemas.microsoft.com/office/drawing/2014/main" id="{73D87DBC-D150-4EF5-906B-E15004558D1F}"/>
              </a:ext>
            </a:extLst>
          </p:cNvPr>
          <p:cNvSpPr txBox="1"/>
          <p:nvPr/>
        </p:nvSpPr>
        <p:spPr>
          <a:xfrm>
            <a:off x="221776" y="1590806"/>
            <a:ext cx="2647950" cy="830997"/>
          </a:xfrm>
          <a:prstGeom prst="rect">
            <a:avLst/>
          </a:prstGeom>
          <a:noFill/>
        </p:spPr>
        <p:txBody>
          <a:bodyPr wrap="square" rtlCol="0">
            <a:spAutoFit/>
          </a:bodyPr>
          <a:lstStyle/>
          <a:p>
            <a:r>
              <a:rPr lang="en-GB" sz="4800" dirty="0" err="1">
                <a:latin typeface="Century Gothic" panose="020B0502020202020204" pitchFamily="34" charset="0"/>
              </a:rPr>
              <a:t>Hier</a:t>
            </a:r>
            <a:r>
              <a:rPr lang="en-GB" sz="4800" dirty="0">
                <a:latin typeface="Century Gothic" panose="020B0502020202020204" pitchFamily="34" charset="0"/>
              </a:rPr>
              <a:t> …?</a:t>
            </a:r>
          </a:p>
        </p:txBody>
      </p:sp>
      <p:sp>
        <p:nvSpPr>
          <p:cNvPr id="10" name="TextBox 9">
            <a:extLst>
              <a:ext uri="{FF2B5EF4-FFF2-40B4-BE49-F238E27FC236}">
                <a16:creationId xmlns:a16="http://schemas.microsoft.com/office/drawing/2014/main" id="{3F06489A-CFFF-4226-9CD5-7E6D55B7F984}"/>
              </a:ext>
            </a:extLst>
          </p:cNvPr>
          <p:cNvSpPr txBox="1"/>
          <p:nvPr/>
        </p:nvSpPr>
        <p:spPr>
          <a:xfrm>
            <a:off x="7170531" y="1590806"/>
            <a:ext cx="4095750" cy="830997"/>
          </a:xfrm>
          <a:prstGeom prst="rect">
            <a:avLst/>
          </a:prstGeom>
          <a:noFill/>
        </p:spPr>
        <p:txBody>
          <a:bodyPr wrap="square" rtlCol="0">
            <a:spAutoFit/>
          </a:bodyPr>
          <a:lstStyle/>
          <a:p>
            <a:r>
              <a:rPr lang="en-GB" sz="4800" dirty="0">
                <a:latin typeface="Century Gothic" panose="020B0502020202020204" pitchFamily="34" charset="0"/>
              </a:rPr>
              <a:t>… </a:t>
            </a:r>
            <a:r>
              <a:rPr lang="en-GB" sz="4800" dirty="0" err="1">
                <a:latin typeface="Century Gothic" panose="020B0502020202020204" pitchFamily="34" charset="0"/>
              </a:rPr>
              <a:t>oder</a:t>
            </a:r>
            <a:r>
              <a:rPr lang="en-GB" sz="4800" dirty="0">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356023DE-008A-4781-84D5-88318B51249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389982" y="2250544"/>
            <a:ext cx="3205034" cy="1571368"/>
          </a:xfrm>
          <a:prstGeom prst="rect">
            <a:avLst/>
          </a:prstGeom>
        </p:spPr>
      </p:pic>
      <p:sp>
        <p:nvSpPr>
          <p:cNvPr id="12" name="TextBox 11">
            <a:extLst>
              <a:ext uri="{FF2B5EF4-FFF2-40B4-BE49-F238E27FC236}">
                <a16:creationId xmlns:a16="http://schemas.microsoft.com/office/drawing/2014/main" id="{9DBBC346-C84C-4339-AF84-46756AF3C8C8}"/>
              </a:ext>
            </a:extLst>
          </p:cNvPr>
          <p:cNvSpPr txBox="1"/>
          <p:nvPr/>
        </p:nvSpPr>
        <p:spPr>
          <a:xfrm>
            <a:off x="-53291" y="5222021"/>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haben</a:t>
            </a:r>
            <a:endParaRPr lang="en-GB" dirty="0">
              <a:latin typeface="Century Gothic" panose="020B0502020202020204" pitchFamily="34" charset="0"/>
            </a:endParaRPr>
          </a:p>
        </p:txBody>
      </p:sp>
    </p:spTree>
    <p:extLst>
      <p:ext uri="{BB962C8B-B14F-4D97-AF65-F5344CB8AC3E}">
        <p14:creationId xmlns:p14="http://schemas.microsoft.com/office/powerpoint/2010/main" val="3682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err="1">
                <a:solidFill>
                  <a:schemeClr val="bg1"/>
                </a:solidFill>
              </a:rPr>
              <a:t>Infinitiv</a:t>
            </a:r>
            <a:r>
              <a:rPr lang="en-GB" sz="2400" b="1" dirty="0">
                <a:solidFill>
                  <a:schemeClr val="bg1"/>
                </a:solidFill>
              </a:rPr>
              <a:t> </a:t>
            </a:r>
            <a:r>
              <a:rPr lang="en-GB" sz="2400" b="1" dirty="0" err="1">
                <a:solidFill>
                  <a:schemeClr val="bg1"/>
                </a:solidFill>
              </a:rPr>
              <a:t>oder</a:t>
            </a:r>
            <a:r>
              <a:rPr lang="en-GB" sz="2400" b="1" dirty="0">
                <a:solidFill>
                  <a:schemeClr val="bg1"/>
                </a:solidFill>
              </a:rPr>
              <a:t> er/</a:t>
            </a:r>
            <a:r>
              <a:rPr lang="en-GB" sz="2400" b="1" dirty="0" err="1">
                <a:solidFill>
                  <a:schemeClr val="bg1"/>
                </a:solidFill>
              </a:rPr>
              <a:t>sie</a:t>
            </a:r>
            <a:r>
              <a:rPr lang="en-GB" sz="2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3">
            <a:extLst>
              <a:ext uri="{28A0092B-C50C-407E-A947-70E740481C1C}">
                <a14:useLocalDpi xmlns:a14="http://schemas.microsoft.com/office/drawing/2010/main" val="0"/>
              </a:ext>
            </a:extLst>
          </a:blip>
          <a:srcRect l="3124" t="6666" r="46876" b="4444"/>
          <a:stretch/>
        </p:blipFill>
        <p:spPr>
          <a:xfrm>
            <a:off x="461059" y="2250544"/>
            <a:ext cx="2647951" cy="2647951"/>
          </a:xfrm>
          <a:prstGeom prst="rect">
            <a:avLst/>
          </a:prstGeom>
        </p:spPr>
      </p:pic>
      <p:sp>
        <p:nvSpPr>
          <p:cNvPr id="8" name="TextBox 7">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sagt</a:t>
            </a:r>
            <a:endParaRPr lang="en-GB" dirty="0">
              <a:latin typeface="Century Gothic" panose="020B0502020202020204" pitchFamily="34" charset="0"/>
            </a:endParaRPr>
          </a:p>
        </p:txBody>
      </p:sp>
      <p:sp>
        <p:nvSpPr>
          <p:cNvPr id="9" name="TextBox 8">
            <a:extLst>
              <a:ext uri="{FF2B5EF4-FFF2-40B4-BE49-F238E27FC236}">
                <a16:creationId xmlns:a16="http://schemas.microsoft.com/office/drawing/2014/main" id="{73D87DBC-D150-4EF5-906B-E15004558D1F}"/>
              </a:ext>
            </a:extLst>
          </p:cNvPr>
          <p:cNvSpPr txBox="1"/>
          <p:nvPr/>
        </p:nvSpPr>
        <p:spPr>
          <a:xfrm>
            <a:off x="221776" y="1590806"/>
            <a:ext cx="2647950" cy="830997"/>
          </a:xfrm>
          <a:prstGeom prst="rect">
            <a:avLst/>
          </a:prstGeom>
          <a:noFill/>
        </p:spPr>
        <p:txBody>
          <a:bodyPr wrap="square" rtlCol="0">
            <a:spAutoFit/>
          </a:bodyPr>
          <a:lstStyle/>
          <a:p>
            <a:r>
              <a:rPr lang="en-GB" sz="4800" dirty="0" err="1">
                <a:latin typeface="Century Gothic" panose="020B0502020202020204" pitchFamily="34" charset="0"/>
              </a:rPr>
              <a:t>Hier</a:t>
            </a:r>
            <a:r>
              <a:rPr lang="en-GB" sz="4800" dirty="0">
                <a:latin typeface="Century Gothic" panose="020B0502020202020204" pitchFamily="34" charset="0"/>
              </a:rPr>
              <a:t> …?</a:t>
            </a:r>
          </a:p>
        </p:txBody>
      </p:sp>
      <p:sp>
        <p:nvSpPr>
          <p:cNvPr id="10" name="TextBox 9">
            <a:extLst>
              <a:ext uri="{FF2B5EF4-FFF2-40B4-BE49-F238E27FC236}">
                <a16:creationId xmlns:a16="http://schemas.microsoft.com/office/drawing/2014/main" id="{3F06489A-CFFF-4226-9CD5-7E6D55B7F984}"/>
              </a:ext>
            </a:extLst>
          </p:cNvPr>
          <p:cNvSpPr txBox="1"/>
          <p:nvPr/>
        </p:nvSpPr>
        <p:spPr>
          <a:xfrm>
            <a:off x="7170531" y="1590806"/>
            <a:ext cx="4095750" cy="830997"/>
          </a:xfrm>
          <a:prstGeom prst="rect">
            <a:avLst/>
          </a:prstGeom>
          <a:noFill/>
        </p:spPr>
        <p:txBody>
          <a:bodyPr wrap="square" rtlCol="0">
            <a:spAutoFit/>
          </a:bodyPr>
          <a:lstStyle/>
          <a:p>
            <a:r>
              <a:rPr lang="en-GB" sz="4800" dirty="0">
                <a:latin typeface="Century Gothic" panose="020B0502020202020204" pitchFamily="34" charset="0"/>
              </a:rPr>
              <a:t>… </a:t>
            </a:r>
            <a:r>
              <a:rPr lang="en-GB" sz="4800" dirty="0" err="1">
                <a:latin typeface="Century Gothic" panose="020B0502020202020204" pitchFamily="34" charset="0"/>
              </a:rPr>
              <a:t>oder</a:t>
            </a:r>
            <a:r>
              <a:rPr lang="en-GB" sz="4800" dirty="0">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356023DE-008A-4781-84D5-88318B51249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389982" y="2250544"/>
            <a:ext cx="3205034" cy="1571368"/>
          </a:xfrm>
          <a:prstGeom prst="rect">
            <a:avLst/>
          </a:prstGeom>
        </p:spPr>
      </p:pic>
      <p:sp>
        <p:nvSpPr>
          <p:cNvPr id="12" name="TextBox 11">
            <a:extLst>
              <a:ext uri="{FF2B5EF4-FFF2-40B4-BE49-F238E27FC236}">
                <a16:creationId xmlns:a16="http://schemas.microsoft.com/office/drawing/2014/main" id="{9DBBC346-C84C-4339-AF84-46756AF3C8C8}"/>
              </a:ext>
            </a:extLst>
          </p:cNvPr>
          <p:cNvSpPr txBox="1"/>
          <p:nvPr/>
        </p:nvSpPr>
        <p:spPr>
          <a:xfrm>
            <a:off x="8154174" y="5222021"/>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sagt</a:t>
            </a:r>
            <a:endParaRPr lang="en-GB" dirty="0">
              <a:latin typeface="Century Gothic" panose="020B0502020202020204" pitchFamily="34" charset="0"/>
            </a:endParaRPr>
          </a:p>
        </p:txBody>
      </p:sp>
    </p:spTree>
    <p:extLst>
      <p:ext uri="{BB962C8B-B14F-4D97-AF65-F5344CB8AC3E}">
        <p14:creationId xmlns:p14="http://schemas.microsoft.com/office/powerpoint/2010/main" val="378131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err="1">
                <a:solidFill>
                  <a:schemeClr val="bg1"/>
                </a:solidFill>
              </a:rPr>
              <a:t>Infinitiv</a:t>
            </a:r>
            <a:r>
              <a:rPr lang="en-GB" sz="2400" b="1" dirty="0">
                <a:solidFill>
                  <a:schemeClr val="bg1"/>
                </a:solidFill>
              </a:rPr>
              <a:t> </a:t>
            </a:r>
            <a:r>
              <a:rPr lang="en-GB" sz="2400" b="1" dirty="0" err="1">
                <a:solidFill>
                  <a:schemeClr val="bg1"/>
                </a:solidFill>
              </a:rPr>
              <a:t>oder</a:t>
            </a:r>
            <a:r>
              <a:rPr lang="en-GB" sz="2400" b="1" dirty="0">
                <a:solidFill>
                  <a:schemeClr val="bg1"/>
                </a:solidFill>
              </a:rPr>
              <a:t> er/</a:t>
            </a:r>
            <a:r>
              <a:rPr lang="en-GB" sz="2400" b="1" dirty="0" err="1">
                <a:solidFill>
                  <a:schemeClr val="bg1"/>
                </a:solidFill>
              </a:rPr>
              <a:t>sie</a:t>
            </a:r>
            <a:r>
              <a:rPr lang="en-GB" sz="2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3">
            <a:extLst>
              <a:ext uri="{28A0092B-C50C-407E-A947-70E740481C1C}">
                <a14:useLocalDpi xmlns:a14="http://schemas.microsoft.com/office/drawing/2010/main" val="0"/>
              </a:ext>
            </a:extLst>
          </a:blip>
          <a:srcRect l="3124" t="6666" r="46876" b="4444"/>
          <a:stretch/>
        </p:blipFill>
        <p:spPr>
          <a:xfrm>
            <a:off x="461059" y="2250544"/>
            <a:ext cx="2647951" cy="2647951"/>
          </a:xfrm>
          <a:prstGeom prst="rect">
            <a:avLst/>
          </a:prstGeom>
        </p:spPr>
      </p:pic>
      <p:sp>
        <p:nvSpPr>
          <p:cNvPr id="8" name="TextBox 7">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spielen</a:t>
            </a:r>
            <a:endParaRPr lang="en-GB" dirty="0">
              <a:latin typeface="Century Gothic" panose="020B0502020202020204" pitchFamily="34" charset="0"/>
            </a:endParaRPr>
          </a:p>
        </p:txBody>
      </p:sp>
      <p:sp>
        <p:nvSpPr>
          <p:cNvPr id="9" name="TextBox 8">
            <a:extLst>
              <a:ext uri="{FF2B5EF4-FFF2-40B4-BE49-F238E27FC236}">
                <a16:creationId xmlns:a16="http://schemas.microsoft.com/office/drawing/2014/main" id="{73D87DBC-D150-4EF5-906B-E15004558D1F}"/>
              </a:ext>
            </a:extLst>
          </p:cNvPr>
          <p:cNvSpPr txBox="1"/>
          <p:nvPr/>
        </p:nvSpPr>
        <p:spPr>
          <a:xfrm>
            <a:off x="221776" y="1590806"/>
            <a:ext cx="2647950" cy="830997"/>
          </a:xfrm>
          <a:prstGeom prst="rect">
            <a:avLst/>
          </a:prstGeom>
          <a:noFill/>
        </p:spPr>
        <p:txBody>
          <a:bodyPr wrap="square" rtlCol="0">
            <a:spAutoFit/>
          </a:bodyPr>
          <a:lstStyle/>
          <a:p>
            <a:r>
              <a:rPr lang="en-GB" sz="4800" dirty="0" err="1">
                <a:latin typeface="Century Gothic" panose="020B0502020202020204" pitchFamily="34" charset="0"/>
              </a:rPr>
              <a:t>Hier</a:t>
            </a:r>
            <a:r>
              <a:rPr lang="en-GB" sz="4800" dirty="0">
                <a:latin typeface="Century Gothic" panose="020B0502020202020204" pitchFamily="34" charset="0"/>
              </a:rPr>
              <a:t> …?</a:t>
            </a:r>
          </a:p>
        </p:txBody>
      </p:sp>
      <p:sp>
        <p:nvSpPr>
          <p:cNvPr id="10" name="TextBox 9">
            <a:extLst>
              <a:ext uri="{FF2B5EF4-FFF2-40B4-BE49-F238E27FC236}">
                <a16:creationId xmlns:a16="http://schemas.microsoft.com/office/drawing/2014/main" id="{3F06489A-CFFF-4226-9CD5-7E6D55B7F984}"/>
              </a:ext>
            </a:extLst>
          </p:cNvPr>
          <p:cNvSpPr txBox="1"/>
          <p:nvPr/>
        </p:nvSpPr>
        <p:spPr>
          <a:xfrm>
            <a:off x="7170531" y="1590806"/>
            <a:ext cx="4095750" cy="830997"/>
          </a:xfrm>
          <a:prstGeom prst="rect">
            <a:avLst/>
          </a:prstGeom>
          <a:noFill/>
        </p:spPr>
        <p:txBody>
          <a:bodyPr wrap="square" rtlCol="0">
            <a:spAutoFit/>
          </a:bodyPr>
          <a:lstStyle/>
          <a:p>
            <a:r>
              <a:rPr lang="en-GB" sz="4800" dirty="0">
                <a:latin typeface="Century Gothic" panose="020B0502020202020204" pitchFamily="34" charset="0"/>
              </a:rPr>
              <a:t>… </a:t>
            </a:r>
            <a:r>
              <a:rPr lang="en-GB" sz="4800" dirty="0" err="1">
                <a:latin typeface="Century Gothic" panose="020B0502020202020204" pitchFamily="34" charset="0"/>
              </a:rPr>
              <a:t>oder</a:t>
            </a:r>
            <a:r>
              <a:rPr lang="en-GB" sz="4800" dirty="0">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356023DE-008A-4781-84D5-88318B51249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389982" y="2250544"/>
            <a:ext cx="3205034" cy="1571368"/>
          </a:xfrm>
          <a:prstGeom prst="rect">
            <a:avLst/>
          </a:prstGeom>
        </p:spPr>
      </p:pic>
      <p:sp>
        <p:nvSpPr>
          <p:cNvPr id="12" name="TextBox 11">
            <a:extLst>
              <a:ext uri="{FF2B5EF4-FFF2-40B4-BE49-F238E27FC236}">
                <a16:creationId xmlns:a16="http://schemas.microsoft.com/office/drawing/2014/main" id="{9DBBC346-C84C-4339-AF84-46756AF3C8C8}"/>
              </a:ext>
            </a:extLst>
          </p:cNvPr>
          <p:cNvSpPr txBox="1"/>
          <p:nvPr/>
        </p:nvSpPr>
        <p:spPr>
          <a:xfrm>
            <a:off x="-53291" y="5222021"/>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spielen</a:t>
            </a:r>
            <a:endParaRPr lang="en-GB" dirty="0">
              <a:latin typeface="Century Gothic" panose="020B0502020202020204" pitchFamily="34" charset="0"/>
            </a:endParaRPr>
          </a:p>
        </p:txBody>
      </p:sp>
    </p:spTree>
    <p:extLst>
      <p:ext uri="{BB962C8B-B14F-4D97-AF65-F5344CB8AC3E}">
        <p14:creationId xmlns:p14="http://schemas.microsoft.com/office/powerpoint/2010/main" val="96459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err="1">
                <a:solidFill>
                  <a:schemeClr val="bg1"/>
                </a:solidFill>
              </a:rPr>
              <a:t>Infinitiv</a:t>
            </a:r>
            <a:r>
              <a:rPr lang="en-GB" sz="2400" b="1" dirty="0">
                <a:solidFill>
                  <a:schemeClr val="bg1"/>
                </a:solidFill>
              </a:rPr>
              <a:t> </a:t>
            </a:r>
            <a:r>
              <a:rPr lang="en-GB" sz="2400" b="1" dirty="0" err="1">
                <a:solidFill>
                  <a:schemeClr val="bg1"/>
                </a:solidFill>
              </a:rPr>
              <a:t>oder</a:t>
            </a:r>
            <a:r>
              <a:rPr lang="en-GB" sz="2400" b="1" dirty="0">
                <a:solidFill>
                  <a:schemeClr val="bg1"/>
                </a:solidFill>
              </a:rPr>
              <a:t> er/</a:t>
            </a:r>
            <a:r>
              <a:rPr lang="en-GB" sz="2400" b="1" dirty="0" err="1">
                <a:solidFill>
                  <a:schemeClr val="bg1"/>
                </a:solidFill>
              </a:rPr>
              <a:t>sie</a:t>
            </a:r>
            <a:r>
              <a:rPr lang="en-GB" sz="2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3">
            <a:extLst>
              <a:ext uri="{28A0092B-C50C-407E-A947-70E740481C1C}">
                <a14:useLocalDpi xmlns:a14="http://schemas.microsoft.com/office/drawing/2010/main" val="0"/>
              </a:ext>
            </a:extLst>
          </a:blip>
          <a:srcRect l="3124" t="6666" r="46876" b="4444"/>
          <a:stretch/>
        </p:blipFill>
        <p:spPr>
          <a:xfrm>
            <a:off x="461059" y="2250544"/>
            <a:ext cx="2647951" cy="2647951"/>
          </a:xfrm>
          <a:prstGeom prst="rect">
            <a:avLst/>
          </a:prstGeom>
        </p:spPr>
      </p:pic>
      <p:sp>
        <p:nvSpPr>
          <p:cNvPr id="8" name="TextBox 7">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a:latin typeface="Century Gothic" panose="020B0502020202020204" pitchFamily="34" charset="0"/>
              </a:rPr>
              <a:t>sein</a:t>
            </a:r>
            <a:endParaRPr lang="en-GB" dirty="0">
              <a:latin typeface="Century Gothic" panose="020B0502020202020204" pitchFamily="34" charset="0"/>
            </a:endParaRPr>
          </a:p>
        </p:txBody>
      </p:sp>
      <p:sp>
        <p:nvSpPr>
          <p:cNvPr id="9" name="TextBox 8">
            <a:extLst>
              <a:ext uri="{FF2B5EF4-FFF2-40B4-BE49-F238E27FC236}">
                <a16:creationId xmlns:a16="http://schemas.microsoft.com/office/drawing/2014/main" id="{73D87DBC-D150-4EF5-906B-E15004558D1F}"/>
              </a:ext>
            </a:extLst>
          </p:cNvPr>
          <p:cNvSpPr txBox="1"/>
          <p:nvPr/>
        </p:nvSpPr>
        <p:spPr>
          <a:xfrm>
            <a:off x="221776" y="1590806"/>
            <a:ext cx="2647950" cy="830997"/>
          </a:xfrm>
          <a:prstGeom prst="rect">
            <a:avLst/>
          </a:prstGeom>
          <a:noFill/>
        </p:spPr>
        <p:txBody>
          <a:bodyPr wrap="square" rtlCol="0">
            <a:spAutoFit/>
          </a:bodyPr>
          <a:lstStyle/>
          <a:p>
            <a:r>
              <a:rPr lang="en-GB" sz="4800" dirty="0" err="1">
                <a:latin typeface="Century Gothic" panose="020B0502020202020204" pitchFamily="34" charset="0"/>
              </a:rPr>
              <a:t>Hier</a:t>
            </a:r>
            <a:r>
              <a:rPr lang="en-GB" sz="4800" dirty="0">
                <a:latin typeface="Century Gothic" panose="020B0502020202020204" pitchFamily="34" charset="0"/>
              </a:rPr>
              <a:t> …?</a:t>
            </a:r>
          </a:p>
        </p:txBody>
      </p:sp>
      <p:sp>
        <p:nvSpPr>
          <p:cNvPr id="10" name="TextBox 9">
            <a:extLst>
              <a:ext uri="{FF2B5EF4-FFF2-40B4-BE49-F238E27FC236}">
                <a16:creationId xmlns:a16="http://schemas.microsoft.com/office/drawing/2014/main" id="{3F06489A-CFFF-4226-9CD5-7E6D55B7F984}"/>
              </a:ext>
            </a:extLst>
          </p:cNvPr>
          <p:cNvSpPr txBox="1"/>
          <p:nvPr/>
        </p:nvSpPr>
        <p:spPr>
          <a:xfrm>
            <a:off x="7170531" y="1590806"/>
            <a:ext cx="4095750" cy="830997"/>
          </a:xfrm>
          <a:prstGeom prst="rect">
            <a:avLst/>
          </a:prstGeom>
          <a:noFill/>
        </p:spPr>
        <p:txBody>
          <a:bodyPr wrap="square" rtlCol="0">
            <a:spAutoFit/>
          </a:bodyPr>
          <a:lstStyle/>
          <a:p>
            <a:r>
              <a:rPr lang="en-GB" sz="4800" dirty="0">
                <a:latin typeface="Century Gothic" panose="020B0502020202020204" pitchFamily="34" charset="0"/>
              </a:rPr>
              <a:t>… </a:t>
            </a:r>
            <a:r>
              <a:rPr lang="en-GB" sz="4800" dirty="0" err="1">
                <a:latin typeface="Century Gothic" panose="020B0502020202020204" pitchFamily="34" charset="0"/>
              </a:rPr>
              <a:t>oder</a:t>
            </a:r>
            <a:r>
              <a:rPr lang="en-GB" sz="4800" dirty="0">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356023DE-008A-4781-84D5-88318B51249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389982" y="2250544"/>
            <a:ext cx="3205034" cy="1571368"/>
          </a:xfrm>
          <a:prstGeom prst="rect">
            <a:avLst/>
          </a:prstGeom>
        </p:spPr>
      </p:pic>
      <p:sp>
        <p:nvSpPr>
          <p:cNvPr id="12" name="TextBox 11">
            <a:extLst>
              <a:ext uri="{FF2B5EF4-FFF2-40B4-BE49-F238E27FC236}">
                <a16:creationId xmlns:a16="http://schemas.microsoft.com/office/drawing/2014/main" id="{9DBBC346-C84C-4339-AF84-46756AF3C8C8}"/>
              </a:ext>
            </a:extLst>
          </p:cNvPr>
          <p:cNvSpPr txBox="1"/>
          <p:nvPr/>
        </p:nvSpPr>
        <p:spPr>
          <a:xfrm>
            <a:off x="-53291" y="5222021"/>
            <a:ext cx="3676650" cy="1015663"/>
          </a:xfrm>
          <a:prstGeom prst="rect">
            <a:avLst/>
          </a:prstGeom>
          <a:noFill/>
        </p:spPr>
        <p:txBody>
          <a:bodyPr wrap="square" rtlCol="0">
            <a:spAutoFit/>
          </a:bodyPr>
          <a:lstStyle/>
          <a:p>
            <a:pPr algn="ctr"/>
            <a:r>
              <a:rPr lang="en-GB" sz="6000" dirty="0">
                <a:latin typeface="Century Gothic" panose="020B0502020202020204" pitchFamily="34" charset="0"/>
              </a:rPr>
              <a:t>sein</a:t>
            </a:r>
            <a:endParaRPr lang="en-GB" dirty="0">
              <a:latin typeface="Century Gothic" panose="020B0502020202020204" pitchFamily="34" charset="0"/>
            </a:endParaRPr>
          </a:p>
        </p:txBody>
      </p:sp>
    </p:spTree>
    <p:extLst>
      <p:ext uri="{BB962C8B-B14F-4D97-AF65-F5344CB8AC3E}">
        <p14:creationId xmlns:p14="http://schemas.microsoft.com/office/powerpoint/2010/main" val="405682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err="1">
                <a:solidFill>
                  <a:schemeClr val="bg1"/>
                </a:solidFill>
              </a:rPr>
              <a:t>Infinitiv</a:t>
            </a:r>
            <a:r>
              <a:rPr lang="en-GB" sz="2400" b="1" dirty="0">
                <a:solidFill>
                  <a:schemeClr val="bg1"/>
                </a:solidFill>
              </a:rPr>
              <a:t> </a:t>
            </a:r>
            <a:r>
              <a:rPr lang="en-GB" sz="2400" b="1" dirty="0" err="1">
                <a:solidFill>
                  <a:schemeClr val="bg1"/>
                </a:solidFill>
              </a:rPr>
              <a:t>oder</a:t>
            </a:r>
            <a:r>
              <a:rPr lang="en-GB" sz="2400" b="1" dirty="0">
                <a:solidFill>
                  <a:schemeClr val="bg1"/>
                </a:solidFill>
              </a:rPr>
              <a:t> er/</a:t>
            </a:r>
            <a:r>
              <a:rPr lang="en-GB" sz="2400" b="1" dirty="0" err="1">
                <a:solidFill>
                  <a:schemeClr val="bg1"/>
                </a:solidFill>
              </a:rPr>
              <a:t>sie</a:t>
            </a:r>
            <a:r>
              <a:rPr lang="en-GB" sz="2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3">
            <a:extLst>
              <a:ext uri="{28A0092B-C50C-407E-A947-70E740481C1C}">
                <a14:useLocalDpi xmlns:a14="http://schemas.microsoft.com/office/drawing/2010/main" val="0"/>
              </a:ext>
            </a:extLst>
          </a:blip>
          <a:srcRect l="3124" t="6666" r="46876" b="4444"/>
          <a:stretch/>
        </p:blipFill>
        <p:spPr>
          <a:xfrm>
            <a:off x="461059" y="2250544"/>
            <a:ext cx="2647951" cy="2647951"/>
          </a:xfrm>
          <a:prstGeom prst="rect">
            <a:avLst/>
          </a:prstGeom>
        </p:spPr>
      </p:pic>
      <p:sp>
        <p:nvSpPr>
          <p:cNvPr id="8" name="TextBox 7">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ist</a:t>
            </a:r>
            <a:endParaRPr lang="en-GB" dirty="0">
              <a:latin typeface="Century Gothic" panose="020B0502020202020204" pitchFamily="34" charset="0"/>
            </a:endParaRPr>
          </a:p>
        </p:txBody>
      </p:sp>
      <p:sp>
        <p:nvSpPr>
          <p:cNvPr id="9" name="TextBox 8">
            <a:extLst>
              <a:ext uri="{FF2B5EF4-FFF2-40B4-BE49-F238E27FC236}">
                <a16:creationId xmlns:a16="http://schemas.microsoft.com/office/drawing/2014/main" id="{73D87DBC-D150-4EF5-906B-E15004558D1F}"/>
              </a:ext>
            </a:extLst>
          </p:cNvPr>
          <p:cNvSpPr txBox="1"/>
          <p:nvPr/>
        </p:nvSpPr>
        <p:spPr>
          <a:xfrm>
            <a:off x="221776" y="1590806"/>
            <a:ext cx="2647950" cy="830997"/>
          </a:xfrm>
          <a:prstGeom prst="rect">
            <a:avLst/>
          </a:prstGeom>
          <a:noFill/>
        </p:spPr>
        <p:txBody>
          <a:bodyPr wrap="square" rtlCol="0">
            <a:spAutoFit/>
          </a:bodyPr>
          <a:lstStyle/>
          <a:p>
            <a:r>
              <a:rPr lang="en-GB" sz="4800" dirty="0" err="1">
                <a:latin typeface="Century Gothic" panose="020B0502020202020204" pitchFamily="34" charset="0"/>
              </a:rPr>
              <a:t>Hier</a:t>
            </a:r>
            <a:r>
              <a:rPr lang="en-GB" sz="4800" dirty="0">
                <a:latin typeface="Century Gothic" panose="020B0502020202020204" pitchFamily="34" charset="0"/>
              </a:rPr>
              <a:t> …?</a:t>
            </a:r>
          </a:p>
        </p:txBody>
      </p:sp>
      <p:sp>
        <p:nvSpPr>
          <p:cNvPr id="10" name="TextBox 9">
            <a:extLst>
              <a:ext uri="{FF2B5EF4-FFF2-40B4-BE49-F238E27FC236}">
                <a16:creationId xmlns:a16="http://schemas.microsoft.com/office/drawing/2014/main" id="{3F06489A-CFFF-4226-9CD5-7E6D55B7F984}"/>
              </a:ext>
            </a:extLst>
          </p:cNvPr>
          <p:cNvSpPr txBox="1"/>
          <p:nvPr/>
        </p:nvSpPr>
        <p:spPr>
          <a:xfrm>
            <a:off x="7170531" y="1590806"/>
            <a:ext cx="4095750" cy="830997"/>
          </a:xfrm>
          <a:prstGeom prst="rect">
            <a:avLst/>
          </a:prstGeom>
          <a:noFill/>
        </p:spPr>
        <p:txBody>
          <a:bodyPr wrap="square" rtlCol="0">
            <a:spAutoFit/>
          </a:bodyPr>
          <a:lstStyle/>
          <a:p>
            <a:r>
              <a:rPr lang="en-GB" sz="4800" dirty="0">
                <a:latin typeface="Century Gothic" panose="020B0502020202020204" pitchFamily="34" charset="0"/>
              </a:rPr>
              <a:t>… </a:t>
            </a:r>
            <a:r>
              <a:rPr lang="en-GB" sz="4800" dirty="0" err="1">
                <a:latin typeface="Century Gothic" panose="020B0502020202020204" pitchFamily="34" charset="0"/>
              </a:rPr>
              <a:t>oder</a:t>
            </a:r>
            <a:r>
              <a:rPr lang="en-GB" sz="4800" dirty="0">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356023DE-008A-4781-84D5-88318B51249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389982" y="2250544"/>
            <a:ext cx="3205034" cy="1571368"/>
          </a:xfrm>
          <a:prstGeom prst="rect">
            <a:avLst/>
          </a:prstGeom>
        </p:spPr>
      </p:pic>
      <p:sp>
        <p:nvSpPr>
          <p:cNvPr id="12" name="TextBox 11">
            <a:extLst>
              <a:ext uri="{FF2B5EF4-FFF2-40B4-BE49-F238E27FC236}">
                <a16:creationId xmlns:a16="http://schemas.microsoft.com/office/drawing/2014/main" id="{9DBBC346-C84C-4339-AF84-46756AF3C8C8}"/>
              </a:ext>
            </a:extLst>
          </p:cNvPr>
          <p:cNvSpPr txBox="1"/>
          <p:nvPr/>
        </p:nvSpPr>
        <p:spPr>
          <a:xfrm>
            <a:off x="8154174" y="5222021"/>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ist</a:t>
            </a:r>
            <a:endParaRPr lang="en-GB" dirty="0">
              <a:latin typeface="Century Gothic" panose="020B0502020202020204" pitchFamily="34" charset="0"/>
            </a:endParaRPr>
          </a:p>
        </p:txBody>
      </p:sp>
    </p:spTree>
    <p:extLst>
      <p:ext uri="{BB962C8B-B14F-4D97-AF65-F5344CB8AC3E}">
        <p14:creationId xmlns:p14="http://schemas.microsoft.com/office/powerpoint/2010/main" val="332878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err="1">
                <a:solidFill>
                  <a:schemeClr val="bg1"/>
                </a:solidFill>
              </a:rPr>
              <a:t>Infinitiv</a:t>
            </a:r>
            <a:r>
              <a:rPr lang="en-GB" sz="2400" b="1" dirty="0">
                <a:solidFill>
                  <a:schemeClr val="bg1"/>
                </a:solidFill>
              </a:rPr>
              <a:t> </a:t>
            </a:r>
            <a:r>
              <a:rPr lang="en-GB" sz="2400" b="1" dirty="0" err="1">
                <a:solidFill>
                  <a:schemeClr val="bg1"/>
                </a:solidFill>
              </a:rPr>
              <a:t>oder</a:t>
            </a:r>
            <a:r>
              <a:rPr lang="en-GB" sz="2400" b="1" dirty="0">
                <a:solidFill>
                  <a:schemeClr val="bg1"/>
                </a:solidFill>
              </a:rPr>
              <a:t> er/</a:t>
            </a:r>
            <a:r>
              <a:rPr lang="en-GB" sz="2400" b="1" dirty="0" err="1">
                <a:solidFill>
                  <a:schemeClr val="bg1"/>
                </a:solidFill>
              </a:rPr>
              <a:t>sie</a:t>
            </a:r>
            <a:r>
              <a:rPr lang="en-GB" sz="2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3">
            <a:extLst>
              <a:ext uri="{28A0092B-C50C-407E-A947-70E740481C1C}">
                <a14:useLocalDpi xmlns:a14="http://schemas.microsoft.com/office/drawing/2010/main" val="0"/>
              </a:ext>
            </a:extLst>
          </a:blip>
          <a:srcRect l="3124" t="6666" r="46876" b="4444"/>
          <a:stretch/>
        </p:blipFill>
        <p:spPr>
          <a:xfrm>
            <a:off x="461059" y="2250544"/>
            <a:ext cx="2647951" cy="2647951"/>
          </a:xfrm>
          <a:prstGeom prst="rect">
            <a:avLst/>
          </a:prstGeom>
        </p:spPr>
      </p:pic>
      <p:sp>
        <p:nvSpPr>
          <p:cNvPr id="8" name="TextBox 7">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wohnen</a:t>
            </a:r>
            <a:endParaRPr lang="en-GB" dirty="0">
              <a:latin typeface="Century Gothic" panose="020B0502020202020204" pitchFamily="34" charset="0"/>
            </a:endParaRPr>
          </a:p>
        </p:txBody>
      </p:sp>
      <p:sp>
        <p:nvSpPr>
          <p:cNvPr id="9" name="TextBox 8">
            <a:extLst>
              <a:ext uri="{FF2B5EF4-FFF2-40B4-BE49-F238E27FC236}">
                <a16:creationId xmlns:a16="http://schemas.microsoft.com/office/drawing/2014/main" id="{73D87DBC-D150-4EF5-906B-E15004558D1F}"/>
              </a:ext>
            </a:extLst>
          </p:cNvPr>
          <p:cNvSpPr txBox="1"/>
          <p:nvPr/>
        </p:nvSpPr>
        <p:spPr>
          <a:xfrm>
            <a:off x="221776" y="1590806"/>
            <a:ext cx="2647950" cy="830997"/>
          </a:xfrm>
          <a:prstGeom prst="rect">
            <a:avLst/>
          </a:prstGeom>
          <a:noFill/>
        </p:spPr>
        <p:txBody>
          <a:bodyPr wrap="square" rtlCol="0">
            <a:spAutoFit/>
          </a:bodyPr>
          <a:lstStyle/>
          <a:p>
            <a:r>
              <a:rPr lang="en-GB" sz="4800" dirty="0" err="1">
                <a:latin typeface="Century Gothic" panose="020B0502020202020204" pitchFamily="34" charset="0"/>
              </a:rPr>
              <a:t>Hier</a:t>
            </a:r>
            <a:r>
              <a:rPr lang="en-GB" sz="4800" dirty="0">
                <a:latin typeface="Century Gothic" panose="020B0502020202020204" pitchFamily="34" charset="0"/>
              </a:rPr>
              <a:t> …?</a:t>
            </a:r>
          </a:p>
        </p:txBody>
      </p:sp>
      <p:sp>
        <p:nvSpPr>
          <p:cNvPr id="10" name="TextBox 9">
            <a:extLst>
              <a:ext uri="{FF2B5EF4-FFF2-40B4-BE49-F238E27FC236}">
                <a16:creationId xmlns:a16="http://schemas.microsoft.com/office/drawing/2014/main" id="{3F06489A-CFFF-4226-9CD5-7E6D55B7F984}"/>
              </a:ext>
            </a:extLst>
          </p:cNvPr>
          <p:cNvSpPr txBox="1"/>
          <p:nvPr/>
        </p:nvSpPr>
        <p:spPr>
          <a:xfrm>
            <a:off x="7170531" y="1590806"/>
            <a:ext cx="4095750" cy="830997"/>
          </a:xfrm>
          <a:prstGeom prst="rect">
            <a:avLst/>
          </a:prstGeom>
          <a:noFill/>
        </p:spPr>
        <p:txBody>
          <a:bodyPr wrap="square" rtlCol="0">
            <a:spAutoFit/>
          </a:bodyPr>
          <a:lstStyle/>
          <a:p>
            <a:r>
              <a:rPr lang="en-GB" sz="4800" dirty="0">
                <a:latin typeface="Century Gothic" panose="020B0502020202020204" pitchFamily="34" charset="0"/>
              </a:rPr>
              <a:t>… </a:t>
            </a:r>
            <a:r>
              <a:rPr lang="en-GB" sz="4800" dirty="0" err="1">
                <a:latin typeface="Century Gothic" panose="020B0502020202020204" pitchFamily="34" charset="0"/>
              </a:rPr>
              <a:t>oder</a:t>
            </a:r>
            <a:r>
              <a:rPr lang="en-GB" sz="4800" dirty="0">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356023DE-008A-4781-84D5-88318B51249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389982" y="2250544"/>
            <a:ext cx="3205034" cy="1571368"/>
          </a:xfrm>
          <a:prstGeom prst="rect">
            <a:avLst/>
          </a:prstGeom>
        </p:spPr>
      </p:pic>
      <p:sp>
        <p:nvSpPr>
          <p:cNvPr id="12" name="TextBox 11">
            <a:extLst>
              <a:ext uri="{FF2B5EF4-FFF2-40B4-BE49-F238E27FC236}">
                <a16:creationId xmlns:a16="http://schemas.microsoft.com/office/drawing/2014/main" id="{9DBBC346-C84C-4339-AF84-46756AF3C8C8}"/>
              </a:ext>
            </a:extLst>
          </p:cNvPr>
          <p:cNvSpPr txBox="1"/>
          <p:nvPr/>
        </p:nvSpPr>
        <p:spPr>
          <a:xfrm>
            <a:off x="-53291" y="5222021"/>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wohnen</a:t>
            </a:r>
            <a:endParaRPr lang="en-GB" dirty="0">
              <a:latin typeface="Century Gothic" panose="020B0502020202020204" pitchFamily="34" charset="0"/>
            </a:endParaRPr>
          </a:p>
        </p:txBody>
      </p:sp>
    </p:spTree>
    <p:extLst>
      <p:ext uri="{BB962C8B-B14F-4D97-AF65-F5344CB8AC3E}">
        <p14:creationId xmlns:p14="http://schemas.microsoft.com/office/powerpoint/2010/main" val="415504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err="1">
                <a:solidFill>
                  <a:schemeClr val="bg1"/>
                </a:solidFill>
              </a:rPr>
              <a:t>Infinitiv</a:t>
            </a:r>
            <a:r>
              <a:rPr lang="en-GB" sz="2400" b="1" dirty="0">
                <a:solidFill>
                  <a:schemeClr val="bg1"/>
                </a:solidFill>
              </a:rPr>
              <a:t> </a:t>
            </a:r>
            <a:r>
              <a:rPr lang="en-GB" sz="2400" b="1" dirty="0" err="1">
                <a:solidFill>
                  <a:schemeClr val="bg1"/>
                </a:solidFill>
              </a:rPr>
              <a:t>oder</a:t>
            </a:r>
            <a:r>
              <a:rPr lang="en-GB" sz="2400" b="1" dirty="0">
                <a:solidFill>
                  <a:schemeClr val="bg1"/>
                </a:solidFill>
              </a:rPr>
              <a:t> er/</a:t>
            </a:r>
            <a:r>
              <a:rPr lang="en-GB" sz="2400" b="1" dirty="0" err="1">
                <a:solidFill>
                  <a:schemeClr val="bg1"/>
                </a:solidFill>
              </a:rPr>
              <a:t>sie</a:t>
            </a:r>
            <a:r>
              <a:rPr lang="en-GB" sz="2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3">
            <a:extLst>
              <a:ext uri="{28A0092B-C50C-407E-A947-70E740481C1C}">
                <a14:useLocalDpi xmlns:a14="http://schemas.microsoft.com/office/drawing/2010/main" val="0"/>
              </a:ext>
            </a:extLst>
          </a:blip>
          <a:srcRect l="3124" t="6666" r="46876" b="4444"/>
          <a:stretch/>
        </p:blipFill>
        <p:spPr>
          <a:xfrm>
            <a:off x="461059" y="2250544"/>
            <a:ext cx="2647951" cy="2647951"/>
          </a:xfrm>
          <a:prstGeom prst="rect">
            <a:avLst/>
          </a:prstGeom>
        </p:spPr>
      </p:pic>
      <p:sp>
        <p:nvSpPr>
          <p:cNvPr id="8" name="TextBox 7">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lernt</a:t>
            </a:r>
            <a:endParaRPr lang="en-GB" dirty="0">
              <a:latin typeface="Century Gothic" panose="020B0502020202020204" pitchFamily="34" charset="0"/>
            </a:endParaRPr>
          </a:p>
        </p:txBody>
      </p:sp>
      <p:sp>
        <p:nvSpPr>
          <p:cNvPr id="9" name="TextBox 8">
            <a:extLst>
              <a:ext uri="{FF2B5EF4-FFF2-40B4-BE49-F238E27FC236}">
                <a16:creationId xmlns:a16="http://schemas.microsoft.com/office/drawing/2014/main" id="{73D87DBC-D150-4EF5-906B-E15004558D1F}"/>
              </a:ext>
            </a:extLst>
          </p:cNvPr>
          <p:cNvSpPr txBox="1"/>
          <p:nvPr/>
        </p:nvSpPr>
        <p:spPr>
          <a:xfrm>
            <a:off x="221776" y="1590806"/>
            <a:ext cx="2647950" cy="830997"/>
          </a:xfrm>
          <a:prstGeom prst="rect">
            <a:avLst/>
          </a:prstGeom>
          <a:noFill/>
        </p:spPr>
        <p:txBody>
          <a:bodyPr wrap="square" rtlCol="0">
            <a:spAutoFit/>
          </a:bodyPr>
          <a:lstStyle/>
          <a:p>
            <a:r>
              <a:rPr lang="en-GB" sz="4800" dirty="0" err="1">
                <a:latin typeface="Century Gothic" panose="020B0502020202020204" pitchFamily="34" charset="0"/>
              </a:rPr>
              <a:t>Hier</a:t>
            </a:r>
            <a:r>
              <a:rPr lang="en-GB" sz="4800" dirty="0">
                <a:latin typeface="Century Gothic" panose="020B0502020202020204" pitchFamily="34" charset="0"/>
              </a:rPr>
              <a:t> …?</a:t>
            </a:r>
          </a:p>
        </p:txBody>
      </p:sp>
      <p:sp>
        <p:nvSpPr>
          <p:cNvPr id="10" name="TextBox 9">
            <a:extLst>
              <a:ext uri="{FF2B5EF4-FFF2-40B4-BE49-F238E27FC236}">
                <a16:creationId xmlns:a16="http://schemas.microsoft.com/office/drawing/2014/main" id="{3F06489A-CFFF-4226-9CD5-7E6D55B7F984}"/>
              </a:ext>
            </a:extLst>
          </p:cNvPr>
          <p:cNvSpPr txBox="1"/>
          <p:nvPr/>
        </p:nvSpPr>
        <p:spPr>
          <a:xfrm>
            <a:off x="7170531" y="1590806"/>
            <a:ext cx="4095750" cy="830997"/>
          </a:xfrm>
          <a:prstGeom prst="rect">
            <a:avLst/>
          </a:prstGeom>
          <a:noFill/>
        </p:spPr>
        <p:txBody>
          <a:bodyPr wrap="square" rtlCol="0">
            <a:spAutoFit/>
          </a:bodyPr>
          <a:lstStyle/>
          <a:p>
            <a:r>
              <a:rPr lang="en-GB" sz="4800" dirty="0">
                <a:latin typeface="Century Gothic" panose="020B0502020202020204" pitchFamily="34" charset="0"/>
              </a:rPr>
              <a:t>… </a:t>
            </a:r>
            <a:r>
              <a:rPr lang="en-GB" sz="4800" dirty="0" err="1">
                <a:latin typeface="Century Gothic" panose="020B0502020202020204" pitchFamily="34" charset="0"/>
              </a:rPr>
              <a:t>oder</a:t>
            </a:r>
            <a:r>
              <a:rPr lang="en-GB" sz="4800" dirty="0">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356023DE-008A-4781-84D5-88318B51249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389982" y="2250544"/>
            <a:ext cx="3205034" cy="1571368"/>
          </a:xfrm>
          <a:prstGeom prst="rect">
            <a:avLst/>
          </a:prstGeom>
        </p:spPr>
      </p:pic>
      <p:sp>
        <p:nvSpPr>
          <p:cNvPr id="12" name="TextBox 11">
            <a:extLst>
              <a:ext uri="{FF2B5EF4-FFF2-40B4-BE49-F238E27FC236}">
                <a16:creationId xmlns:a16="http://schemas.microsoft.com/office/drawing/2014/main" id="{9DBBC346-C84C-4339-AF84-46756AF3C8C8}"/>
              </a:ext>
            </a:extLst>
          </p:cNvPr>
          <p:cNvSpPr txBox="1"/>
          <p:nvPr/>
        </p:nvSpPr>
        <p:spPr>
          <a:xfrm>
            <a:off x="8154174" y="5222021"/>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lernt</a:t>
            </a:r>
            <a:endParaRPr lang="en-GB" dirty="0">
              <a:latin typeface="Century Gothic" panose="020B0502020202020204" pitchFamily="34" charset="0"/>
            </a:endParaRPr>
          </a:p>
        </p:txBody>
      </p:sp>
    </p:spTree>
    <p:extLst>
      <p:ext uri="{BB962C8B-B14F-4D97-AF65-F5344CB8AC3E}">
        <p14:creationId xmlns:p14="http://schemas.microsoft.com/office/powerpoint/2010/main" val="339349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err="1">
                <a:solidFill>
                  <a:schemeClr val="bg1"/>
                </a:solidFill>
              </a:rPr>
              <a:t>Infinitiv</a:t>
            </a:r>
            <a:r>
              <a:rPr lang="en-GB" sz="2400" b="1" dirty="0">
                <a:solidFill>
                  <a:schemeClr val="bg1"/>
                </a:solidFill>
              </a:rPr>
              <a:t> </a:t>
            </a:r>
            <a:r>
              <a:rPr lang="en-GB" sz="2400" b="1" dirty="0" err="1">
                <a:solidFill>
                  <a:schemeClr val="bg1"/>
                </a:solidFill>
              </a:rPr>
              <a:t>oder</a:t>
            </a:r>
            <a:r>
              <a:rPr lang="en-GB" sz="2400" b="1" dirty="0">
                <a:solidFill>
                  <a:schemeClr val="bg1"/>
                </a:solidFill>
              </a:rPr>
              <a:t> er/</a:t>
            </a:r>
            <a:r>
              <a:rPr lang="en-GB" sz="2400" b="1" dirty="0" err="1">
                <a:solidFill>
                  <a:schemeClr val="bg1"/>
                </a:solidFill>
              </a:rPr>
              <a:t>sie</a:t>
            </a:r>
            <a:r>
              <a:rPr lang="en-GB" sz="2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3">
            <a:extLst>
              <a:ext uri="{28A0092B-C50C-407E-A947-70E740481C1C}">
                <a14:useLocalDpi xmlns:a14="http://schemas.microsoft.com/office/drawing/2010/main" val="0"/>
              </a:ext>
            </a:extLst>
          </a:blip>
          <a:srcRect l="3124" t="6666" r="46876" b="4444"/>
          <a:stretch/>
        </p:blipFill>
        <p:spPr>
          <a:xfrm>
            <a:off x="461059" y="2250544"/>
            <a:ext cx="2647951" cy="2647951"/>
          </a:xfrm>
          <a:prstGeom prst="rect">
            <a:avLst/>
          </a:prstGeom>
        </p:spPr>
      </p:pic>
      <p:sp>
        <p:nvSpPr>
          <p:cNvPr id="8" name="TextBox 7">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spielt</a:t>
            </a:r>
            <a:endParaRPr lang="en-GB" dirty="0">
              <a:latin typeface="Century Gothic" panose="020B0502020202020204" pitchFamily="34" charset="0"/>
            </a:endParaRPr>
          </a:p>
        </p:txBody>
      </p:sp>
      <p:sp>
        <p:nvSpPr>
          <p:cNvPr id="9" name="TextBox 8">
            <a:extLst>
              <a:ext uri="{FF2B5EF4-FFF2-40B4-BE49-F238E27FC236}">
                <a16:creationId xmlns:a16="http://schemas.microsoft.com/office/drawing/2014/main" id="{73D87DBC-D150-4EF5-906B-E15004558D1F}"/>
              </a:ext>
            </a:extLst>
          </p:cNvPr>
          <p:cNvSpPr txBox="1"/>
          <p:nvPr/>
        </p:nvSpPr>
        <p:spPr>
          <a:xfrm>
            <a:off x="221776" y="1590806"/>
            <a:ext cx="2647950" cy="830997"/>
          </a:xfrm>
          <a:prstGeom prst="rect">
            <a:avLst/>
          </a:prstGeom>
          <a:noFill/>
        </p:spPr>
        <p:txBody>
          <a:bodyPr wrap="square" rtlCol="0">
            <a:spAutoFit/>
          </a:bodyPr>
          <a:lstStyle/>
          <a:p>
            <a:r>
              <a:rPr lang="en-GB" sz="4800" dirty="0" err="1">
                <a:latin typeface="Century Gothic" panose="020B0502020202020204" pitchFamily="34" charset="0"/>
              </a:rPr>
              <a:t>Hier</a:t>
            </a:r>
            <a:r>
              <a:rPr lang="en-GB" sz="4800" dirty="0">
                <a:latin typeface="Century Gothic" panose="020B0502020202020204" pitchFamily="34" charset="0"/>
              </a:rPr>
              <a:t> …?</a:t>
            </a:r>
          </a:p>
        </p:txBody>
      </p:sp>
      <p:sp>
        <p:nvSpPr>
          <p:cNvPr id="10" name="TextBox 9">
            <a:extLst>
              <a:ext uri="{FF2B5EF4-FFF2-40B4-BE49-F238E27FC236}">
                <a16:creationId xmlns:a16="http://schemas.microsoft.com/office/drawing/2014/main" id="{3F06489A-CFFF-4226-9CD5-7E6D55B7F984}"/>
              </a:ext>
            </a:extLst>
          </p:cNvPr>
          <p:cNvSpPr txBox="1"/>
          <p:nvPr/>
        </p:nvSpPr>
        <p:spPr>
          <a:xfrm>
            <a:off x="7170531" y="1590806"/>
            <a:ext cx="4095750" cy="830997"/>
          </a:xfrm>
          <a:prstGeom prst="rect">
            <a:avLst/>
          </a:prstGeom>
          <a:noFill/>
        </p:spPr>
        <p:txBody>
          <a:bodyPr wrap="square" rtlCol="0">
            <a:spAutoFit/>
          </a:bodyPr>
          <a:lstStyle/>
          <a:p>
            <a:r>
              <a:rPr lang="en-GB" sz="4800" dirty="0">
                <a:latin typeface="Century Gothic" panose="020B0502020202020204" pitchFamily="34" charset="0"/>
              </a:rPr>
              <a:t>… </a:t>
            </a:r>
            <a:r>
              <a:rPr lang="en-GB" sz="4800" dirty="0" err="1">
                <a:latin typeface="Century Gothic" panose="020B0502020202020204" pitchFamily="34" charset="0"/>
              </a:rPr>
              <a:t>oder</a:t>
            </a:r>
            <a:r>
              <a:rPr lang="en-GB" sz="4800" dirty="0">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356023DE-008A-4781-84D5-88318B51249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389982" y="2250544"/>
            <a:ext cx="3205034" cy="1571368"/>
          </a:xfrm>
          <a:prstGeom prst="rect">
            <a:avLst/>
          </a:prstGeom>
        </p:spPr>
      </p:pic>
      <p:sp>
        <p:nvSpPr>
          <p:cNvPr id="12" name="TextBox 11">
            <a:extLst>
              <a:ext uri="{FF2B5EF4-FFF2-40B4-BE49-F238E27FC236}">
                <a16:creationId xmlns:a16="http://schemas.microsoft.com/office/drawing/2014/main" id="{9DBBC346-C84C-4339-AF84-46756AF3C8C8}"/>
              </a:ext>
            </a:extLst>
          </p:cNvPr>
          <p:cNvSpPr txBox="1"/>
          <p:nvPr/>
        </p:nvSpPr>
        <p:spPr>
          <a:xfrm>
            <a:off x="8210550" y="5222021"/>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spielt</a:t>
            </a:r>
            <a:endParaRPr lang="en-GB" dirty="0">
              <a:latin typeface="Century Gothic" panose="020B0502020202020204" pitchFamily="34" charset="0"/>
            </a:endParaRPr>
          </a:p>
        </p:txBody>
      </p:sp>
    </p:spTree>
    <p:extLst>
      <p:ext uri="{BB962C8B-B14F-4D97-AF65-F5344CB8AC3E}">
        <p14:creationId xmlns:p14="http://schemas.microsoft.com/office/powerpoint/2010/main" val="77865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err="1">
                <a:solidFill>
                  <a:schemeClr val="bg1"/>
                </a:solidFill>
              </a:rPr>
              <a:t>Infinitiv</a:t>
            </a:r>
            <a:r>
              <a:rPr lang="en-GB" sz="2400" b="1" dirty="0">
                <a:solidFill>
                  <a:schemeClr val="bg1"/>
                </a:solidFill>
              </a:rPr>
              <a:t> </a:t>
            </a:r>
            <a:r>
              <a:rPr lang="en-GB" sz="2400" b="1" dirty="0" err="1">
                <a:solidFill>
                  <a:schemeClr val="bg1"/>
                </a:solidFill>
              </a:rPr>
              <a:t>oder</a:t>
            </a:r>
            <a:r>
              <a:rPr lang="en-GB" sz="2400" b="1" dirty="0">
                <a:solidFill>
                  <a:schemeClr val="bg1"/>
                </a:solidFill>
              </a:rPr>
              <a:t> er/</a:t>
            </a:r>
            <a:r>
              <a:rPr lang="en-GB" sz="2400" b="1" dirty="0" err="1">
                <a:solidFill>
                  <a:schemeClr val="bg1"/>
                </a:solidFill>
              </a:rPr>
              <a:t>sie</a:t>
            </a:r>
            <a:r>
              <a:rPr lang="en-GB" sz="2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3">
            <a:extLst>
              <a:ext uri="{28A0092B-C50C-407E-A947-70E740481C1C}">
                <a14:useLocalDpi xmlns:a14="http://schemas.microsoft.com/office/drawing/2010/main" val="0"/>
              </a:ext>
            </a:extLst>
          </a:blip>
          <a:srcRect l="3124" t="6666" r="46876" b="4444"/>
          <a:stretch/>
        </p:blipFill>
        <p:spPr>
          <a:xfrm>
            <a:off x="461059" y="2250544"/>
            <a:ext cx="2647951" cy="2647951"/>
          </a:xfrm>
          <a:prstGeom prst="rect">
            <a:avLst/>
          </a:prstGeom>
        </p:spPr>
      </p:pic>
      <p:sp>
        <p:nvSpPr>
          <p:cNvPr id="8" name="TextBox 7">
            <a:extLst>
              <a:ext uri="{FF2B5EF4-FFF2-40B4-BE49-F238E27FC236}">
                <a16:creationId xmlns:a16="http://schemas.microsoft.com/office/drawing/2014/main" id="{76F444D9-287A-42EC-9942-48238DAD1AE5}"/>
              </a:ext>
            </a:extLst>
          </p:cNvPr>
          <p:cNvSpPr txBox="1"/>
          <p:nvPr/>
        </p:nvSpPr>
        <p:spPr>
          <a:xfrm>
            <a:off x="4533900" y="5222022"/>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reden</a:t>
            </a:r>
            <a:endParaRPr lang="en-GB" dirty="0">
              <a:latin typeface="Century Gothic" panose="020B0502020202020204" pitchFamily="34" charset="0"/>
            </a:endParaRPr>
          </a:p>
        </p:txBody>
      </p:sp>
      <p:sp>
        <p:nvSpPr>
          <p:cNvPr id="9" name="TextBox 8">
            <a:extLst>
              <a:ext uri="{FF2B5EF4-FFF2-40B4-BE49-F238E27FC236}">
                <a16:creationId xmlns:a16="http://schemas.microsoft.com/office/drawing/2014/main" id="{73D87DBC-D150-4EF5-906B-E15004558D1F}"/>
              </a:ext>
            </a:extLst>
          </p:cNvPr>
          <p:cNvSpPr txBox="1"/>
          <p:nvPr/>
        </p:nvSpPr>
        <p:spPr>
          <a:xfrm>
            <a:off x="221776" y="1590806"/>
            <a:ext cx="2647950" cy="830997"/>
          </a:xfrm>
          <a:prstGeom prst="rect">
            <a:avLst/>
          </a:prstGeom>
          <a:noFill/>
        </p:spPr>
        <p:txBody>
          <a:bodyPr wrap="square" rtlCol="0">
            <a:spAutoFit/>
          </a:bodyPr>
          <a:lstStyle/>
          <a:p>
            <a:r>
              <a:rPr lang="en-GB" sz="4800" dirty="0" err="1">
                <a:latin typeface="Century Gothic" panose="020B0502020202020204" pitchFamily="34" charset="0"/>
              </a:rPr>
              <a:t>Hier</a:t>
            </a:r>
            <a:r>
              <a:rPr lang="en-GB" sz="4800" dirty="0">
                <a:latin typeface="Century Gothic" panose="020B0502020202020204" pitchFamily="34" charset="0"/>
              </a:rPr>
              <a:t> …?</a:t>
            </a:r>
          </a:p>
        </p:txBody>
      </p:sp>
      <p:sp>
        <p:nvSpPr>
          <p:cNvPr id="10" name="TextBox 9">
            <a:extLst>
              <a:ext uri="{FF2B5EF4-FFF2-40B4-BE49-F238E27FC236}">
                <a16:creationId xmlns:a16="http://schemas.microsoft.com/office/drawing/2014/main" id="{3F06489A-CFFF-4226-9CD5-7E6D55B7F984}"/>
              </a:ext>
            </a:extLst>
          </p:cNvPr>
          <p:cNvSpPr txBox="1"/>
          <p:nvPr/>
        </p:nvSpPr>
        <p:spPr>
          <a:xfrm>
            <a:off x="7170531" y="1590806"/>
            <a:ext cx="4095750" cy="830997"/>
          </a:xfrm>
          <a:prstGeom prst="rect">
            <a:avLst/>
          </a:prstGeom>
          <a:noFill/>
        </p:spPr>
        <p:txBody>
          <a:bodyPr wrap="square" rtlCol="0">
            <a:spAutoFit/>
          </a:bodyPr>
          <a:lstStyle/>
          <a:p>
            <a:r>
              <a:rPr lang="en-GB" sz="4800" dirty="0">
                <a:latin typeface="Century Gothic" panose="020B0502020202020204" pitchFamily="34" charset="0"/>
              </a:rPr>
              <a:t>… </a:t>
            </a:r>
            <a:r>
              <a:rPr lang="en-GB" sz="4800" dirty="0" err="1">
                <a:latin typeface="Century Gothic" panose="020B0502020202020204" pitchFamily="34" charset="0"/>
              </a:rPr>
              <a:t>oder</a:t>
            </a:r>
            <a:r>
              <a:rPr lang="en-GB" sz="4800" dirty="0">
                <a:latin typeface="Century Gothic" panose="020B0502020202020204" pitchFamily="34" charset="0"/>
              </a:rPr>
              <a:t> da?</a:t>
            </a:r>
          </a:p>
        </p:txBody>
      </p:sp>
      <p:pic>
        <p:nvPicPr>
          <p:cNvPr id="11" name="Picture 10" descr="A picture containing drawing&#10;&#10;Description automatically generated">
            <a:extLst>
              <a:ext uri="{FF2B5EF4-FFF2-40B4-BE49-F238E27FC236}">
                <a16:creationId xmlns:a16="http://schemas.microsoft.com/office/drawing/2014/main" id="{356023DE-008A-4781-84D5-88318B51249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8389982" y="2250544"/>
            <a:ext cx="3205034" cy="1571368"/>
          </a:xfrm>
          <a:prstGeom prst="rect">
            <a:avLst/>
          </a:prstGeom>
        </p:spPr>
      </p:pic>
      <p:sp>
        <p:nvSpPr>
          <p:cNvPr id="12" name="TextBox 11">
            <a:extLst>
              <a:ext uri="{FF2B5EF4-FFF2-40B4-BE49-F238E27FC236}">
                <a16:creationId xmlns:a16="http://schemas.microsoft.com/office/drawing/2014/main" id="{9DBBC346-C84C-4339-AF84-46756AF3C8C8}"/>
              </a:ext>
            </a:extLst>
          </p:cNvPr>
          <p:cNvSpPr txBox="1"/>
          <p:nvPr/>
        </p:nvSpPr>
        <p:spPr>
          <a:xfrm>
            <a:off x="-179688" y="5222021"/>
            <a:ext cx="3676650" cy="1015663"/>
          </a:xfrm>
          <a:prstGeom prst="rect">
            <a:avLst/>
          </a:prstGeom>
          <a:noFill/>
        </p:spPr>
        <p:txBody>
          <a:bodyPr wrap="square" rtlCol="0">
            <a:spAutoFit/>
          </a:bodyPr>
          <a:lstStyle/>
          <a:p>
            <a:pPr algn="ctr"/>
            <a:r>
              <a:rPr lang="en-GB" sz="6000" dirty="0" err="1">
                <a:latin typeface="Century Gothic" panose="020B0502020202020204" pitchFamily="34" charset="0"/>
              </a:rPr>
              <a:t>reden</a:t>
            </a:r>
            <a:endParaRPr lang="en-GB" dirty="0">
              <a:latin typeface="Century Gothic" panose="020B0502020202020204" pitchFamily="34" charset="0"/>
            </a:endParaRPr>
          </a:p>
        </p:txBody>
      </p:sp>
    </p:spTree>
    <p:extLst>
      <p:ext uri="{BB962C8B-B14F-4D97-AF65-F5344CB8AC3E}">
        <p14:creationId xmlns:p14="http://schemas.microsoft.com/office/powerpoint/2010/main" val="35184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F87D-CE4B-7A46-9A80-BF24EB9A77EE}"/>
              </a:ext>
            </a:extLst>
          </p:cNvPr>
          <p:cNvSpPr>
            <a:spLocks noGrp="1"/>
          </p:cNvSpPr>
          <p:nvPr>
            <p:ph type="title"/>
          </p:nvPr>
        </p:nvSpPr>
        <p:spPr>
          <a:xfrm>
            <a:off x="5417147" y="25497"/>
            <a:ext cx="1308565" cy="1610314"/>
          </a:xfrm>
        </p:spPr>
        <p:txBody>
          <a:bodyPr>
            <a:noAutofit/>
          </a:bodyPr>
          <a:lstStyle/>
          <a:p>
            <a:pPr algn="ctr"/>
            <a:r>
              <a:rPr lang="en-GB" sz="12000" b="1" dirty="0">
                <a:solidFill>
                  <a:srgbClr val="002060"/>
                </a:solidFill>
                <a:ea typeface="+mn-ea"/>
                <a:cs typeface="Calibri" panose="020F0502020204030204" pitchFamily="34" charset="0"/>
              </a:rPr>
              <a:t>o</a:t>
            </a:r>
            <a:endParaRPr lang="en-US" sz="12000" dirty="0"/>
          </a:p>
        </p:txBody>
      </p:sp>
      <p:sp>
        <p:nvSpPr>
          <p:cNvPr id="4" name="Rounded Rectangle 3"/>
          <p:cNvSpPr/>
          <p:nvPr/>
        </p:nvSpPr>
        <p:spPr>
          <a:xfrm>
            <a:off x="4284294" y="1837899"/>
            <a:ext cx="3802879" cy="2640096"/>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w</a:t>
            </a:r>
            <a:r>
              <a:rPr lang="en-GB" sz="6600" dirty="0">
                <a:solidFill>
                  <a:srgbClr val="FFCC00"/>
                </a:solidFill>
                <a:latin typeface="Century Gothic" panose="020B0502020202020204" pitchFamily="34" charset="0"/>
              </a:rPr>
              <a:t>o</a:t>
            </a:r>
            <a:r>
              <a:rPr lang="en-GB" sz="6600" dirty="0">
                <a:solidFill>
                  <a:srgbClr val="002060"/>
                </a:solidFill>
                <a:latin typeface="Calibri" panose="020F0502020204030204" pitchFamily="34" charset="0"/>
                <a:cs typeface="Calibri" panose="020F0502020204030204" pitchFamily="34" charset="0"/>
              </a:rPr>
              <a:t>?</a:t>
            </a:r>
          </a:p>
        </p:txBody>
      </p:sp>
      <p:sp>
        <p:nvSpPr>
          <p:cNvPr id="5" name="Rectangle 4"/>
          <p:cNvSpPr/>
          <p:nvPr/>
        </p:nvSpPr>
        <p:spPr>
          <a:xfrm>
            <a:off x="751146" y="836026"/>
            <a:ext cx="292900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hnen</a:t>
            </a:r>
            <a:endParaRPr lang="en-GB" sz="5400" dirty="0">
              <a:solidFill>
                <a:srgbClr val="002060"/>
              </a:solidFill>
              <a:latin typeface="Century Gothic" panose="020B0502020202020204" pitchFamily="34" charset="0"/>
            </a:endParaRPr>
          </a:p>
        </p:txBody>
      </p:sp>
      <p:sp>
        <p:nvSpPr>
          <p:cNvPr id="6" name="Rectangle 5"/>
          <p:cNvSpPr/>
          <p:nvPr/>
        </p:nvSpPr>
        <p:spPr>
          <a:xfrm>
            <a:off x="9303511" y="3424981"/>
            <a:ext cx="206979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len</a:t>
            </a:r>
            <a:endParaRPr lang="en-GB" sz="5400" dirty="0">
              <a:solidFill>
                <a:srgbClr val="002060"/>
              </a:solidFill>
              <a:latin typeface="Century Gothic" panose="020B0502020202020204" pitchFamily="34" charset="0"/>
            </a:endParaRPr>
          </a:p>
        </p:txBody>
      </p:sp>
      <p:sp>
        <p:nvSpPr>
          <p:cNvPr id="7" name="Rectangle 6"/>
          <p:cNvSpPr/>
          <p:nvPr/>
        </p:nvSpPr>
        <p:spPr>
          <a:xfrm>
            <a:off x="4972134" y="4696412"/>
            <a:ext cx="2247731"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Milli</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1238824" y="3429000"/>
            <a:ext cx="1931939"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a:t>
            </a:r>
            <a:endParaRPr lang="en-GB" sz="5400" dirty="0">
              <a:solidFill>
                <a:srgbClr val="002060"/>
              </a:solidFill>
              <a:latin typeface="Century Gothic" panose="020B0502020202020204" pitchFamily="34" charset="0"/>
            </a:endParaRPr>
          </a:p>
        </p:txBody>
      </p:sp>
      <p:sp>
        <p:nvSpPr>
          <p:cNvPr id="9" name="Rectangle 8"/>
          <p:cNvSpPr/>
          <p:nvPr/>
        </p:nvSpPr>
        <p:spPr>
          <a:xfrm>
            <a:off x="8903562" y="836026"/>
            <a:ext cx="286969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ntag</a:t>
            </a:r>
          </a:p>
        </p:txBody>
      </p:sp>
      <p:pic>
        <p:nvPicPr>
          <p:cNvPr id="29" name="Picture 28" descr="girl search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82113" y="1863309"/>
            <a:ext cx="2083255" cy="1770692"/>
          </a:xfrm>
          <a:prstGeom prst="rect">
            <a:avLst/>
          </a:prstGeom>
        </p:spPr>
      </p:pic>
    </p:spTree>
    <p:extLst>
      <p:ext uri="{BB962C8B-B14F-4D97-AF65-F5344CB8AC3E}">
        <p14:creationId xmlns:p14="http://schemas.microsoft.com/office/powerpoint/2010/main" val="205601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wo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ohn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Monta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ohn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Millio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ho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a:solidFill>
                  <a:schemeClr val="bg1"/>
                </a:solidFill>
              </a:rPr>
              <a:t>Spot the difference!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5CCBE68-005F-4983-BA7F-E39FD54EFC9E}"/>
              </a:ext>
            </a:extLst>
          </p:cNvPr>
          <p:cNvSpPr txBox="1"/>
          <p:nvPr/>
        </p:nvSpPr>
        <p:spPr>
          <a:xfrm>
            <a:off x="2374042" y="1343434"/>
            <a:ext cx="3619500" cy="4985980"/>
          </a:xfrm>
          <a:prstGeom prst="rect">
            <a:avLst/>
          </a:prstGeom>
          <a:noFill/>
        </p:spPr>
        <p:txBody>
          <a:bodyPr wrap="square" rtlCol="0">
            <a:spAutoFit/>
          </a:bodyPr>
          <a:lstStyle/>
          <a:p>
            <a:r>
              <a:rPr lang="en-GB" sz="4800" dirty="0" err="1">
                <a:latin typeface="Century Gothic" panose="020B0502020202020204" pitchFamily="34" charset="0"/>
              </a:rPr>
              <a:t>spielen</a:t>
            </a:r>
            <a:r>
              <a:rPr lang="en-GB" sz="4800" dirty="0">
                <a:latin typeface="Century Gothic" panose="020B0502020202020204" pitchFamily="34" charset="0"/>
              </a:rPr>
              <a:t>	</a:t>
            </a:r>
          </a:p>
          <a:p>
            <a:r>
              <a:rPr lang="en-GB" sz="4800" dirty="0" err="1">
                <a:latin typeface="Century Gothic" panose="020B0502020202020204" pitchFamily="34" charset="0"/>
              </a:rPr>
              <a:t>schreiben</a:t>
            </a:r>
            <a:endParaRPr lang="en-GB" sz="4800" dirty="0">
              <a:latin typeface="Century Gothic" panose="020B0502020202020204" pitchFamily="34" charset="0"/>
            </a:endParaRPr>
          </a:p>
          <a:p>
            <a:r>
              <a:rPr lang="en-GB" sz="4800" dirty="0" err="1">
                <a:latin typeface="Century Gothic" panose="020B0502020202020204" pitchFamily="34" charset="0"/>
              </a:rPr>
              <a:t>wohnen</a:t>
            </a:r>
            <a:endParaRPr lang="en-GB" sz="4800" dirty="0">
              <a:latin typeface="Century Gothic" panose="020B0502020202020204" pitchFamily="34" charset="0"/>
            </a:endParaRPr>
          </a:p>
          <a:p>
            <a:r>
              <a:rPr lang="en-GB" sz="4800" dirty="0" err="1">
                <a:latin typeface="Century Gothic" panose="020B0502020202020204" pitchFamily="34" charset="0"/>
              </a:rPr>
              <a:t>reden</a:t>
            </a:r>
            <a:endParaRPr lang="en-GB" sz="4800" dirty="0">
              <a:latin typeface="Century Gothic" panose="020B0502020202020204" pitchFamily="34" charset="0"/>
            </a:endParaRPr>
          </a:p>
          <a:p>
            <a:r>
              <a:rPr lang="en-GB" sz="4800" dirty="0" err="1">
                <a:latin typeface="Century Gothic" panose="020B0502020202020204" pitchFamily="34" charset="0"/>
              </a:rPr>
              <a:t>lernen</a:t>
            </a:r>
            <a:endParaRPr lang="en-GB" sz="4800" dirty="0">
              <a:latin typeface="Century Gothic" panose="020B0502020202020204" pitchFamily="34" charset="0"/>
            </a:endParaRPr>
          </a:p>
          <a:p>
            <a:r>
              <a:rPr lang="en-GB" sz="4800" dirty="0" err="1">
                <a:latin typeface="Century Gothic" panose="020B0502020202020204" pitchFamily="34" charset="0"/>
              </a:rPr>
              <a:t>machen</a:t>
            </a:r>
            <a:r>
              <a:rPr lang="en-GB" sz="6000" dirty="0">
                <a:latin typeface="Century Gothic" panose="020B0502020202020204" pitchFamily="34" charset="0"/>
              </a:rPr>
              <a:t>	</a:t>
            </a:r>
          </a:p>
          <a:p>
            <a:pPr algn="ctr"/>
            <a:endParaRPr lang="en-GB" dirty="0">
              <a:latin typeface="Century Gothic" panose="020B0502020202020204" pitchFamily="34" charset="0"/>
            </a:endParaRPr>
          </a:p>
        </p:txBody>
      </p:sp>
      <p:sp>
        <p:nvSpPr>
          <p:cNvPr id="8" name="TextBox 7">
            <a:extLst>
              <a:ext uri="{FF2B5EF4-FFF2-40B4-BE49-F238E27FC236}">
                <a16:creationId xmlns:a16="http://schemas.microsoft.com/office/drawing/2014/main" id="{21AB56D9-2E17-4CE2-9C7A-E3883FF565C3}"/>
              </a:ext>
            </a:extLst>
          </p:cNvPr>
          <p:cNvSpPr txBox="1"/>
          <p:nvPr/>
        </p:nvSpPr>
        <p:spPr>
          <a:xfrm>
            <a:off x="5993542" y="1334242"/>
            <a:ext cx="4991100" cy="4985980"/>
          </a:xfrm>
          <a:prstGeom prst="rect">
            <a:avLst/>
          </a:prstGeom>
          <a:noFill/>
        </p:spPr>
        <p:txBody>
          <a:bodyPr wrap="square" rtlCol="0">
            <a:spAutoFit/>
          </a:bodyPr>
          <a:lstStyle/>
          <a:p>
            <a:r>
              <a:rPr lang="en-GB" sz="4800" dirty="0" err="1">
                <a:latin typeface="Century Gothic" panose="020B0502020202020204" pitchFamily="34" charset="0"/>
              </a:rPr>
              <a:t>er</a:t>
            </a:r>
            <a:r>
              <a:rPr lang="en-GB" sz="4800" dirty="0">
                <a:latin typeface="Century Gothic" panose="020B0502020202020204" pitchFamily="34" charset="0"/>
              </a:rPr>
              <a:t>/</a:t>
            </a:r>
            <a:r>
              <a:rPr lang="en-GB" sz="4800" dirty="0" err="1">
                <a:latin typeface="Century Gothic" panose="020B0502020202020204" pitchFamily="34" charset="0"/>
              </a:rPr>
              <a:t>sie</a:t>
            </a:r>
            <a:r>
              <a:rPr lang="en-GB" sz="4800" dirty="0">
                <a:latin typeface="Century Gothic" panose="020B0502020202020204" pitchFamily="34" charset="0"/>
              </a:rPr>
              <a:t> </a:t>
            </a:r>
            <a:r>
              <a:rPr lang="en-GB" sz="4800" dirty="0" err="1">
                <a:latin typeface="Century Gothic" panose="020B0502020202020204" pitchFamily="34" charset="0"/>
              </a:rPr>
              <a:t>spielt</a:t>
            </a:r>
            <a:r>
              <a:rPr lang="en-GB" sz="4800" dirty="0">
                <a:latin typeface="Century Gothic" panose="020B0502020202020204" pitchFamily="34" charset="0"/>
              </a:rPr>
              <a:t>	</a:t>
            </a:r>
          </a:p>
          <a:p>
            <a:r>
              <a:rPr lang="en-GB" sz="4800" dirty="0" err="1">
                <a:latin typeface="Century Gothic" panose="020B0502020202020204" pitchFamily="34" charset="0"/>
              </a:rPr>
              <a:t>er</a:t>
            </a:r>
            <a:r>
              <a:rPr lang="en-GB" sz="4800" dirty="0">
                <a:latin typeface="Century Gothic" panose="020B0502020202020204" pitchFamily="34" charset="0"/>
              </a:rPr>
              <a:t>/</a:t>
            </a:r>
            <a:r>
              <a:rPr lang="en-GB" sz="4800" dirty="0" err="1">
                <a:latin typeface="Century Gothic" panose="020B0502020202020204" pitchFamily="34" charset="0"/>
              </a:rPr>
              <a:t>sie</a:t>
            </a:r>
            <a:r>
              <a:rPr lang="en-GB" sz="4800" dirty="0">
                <a:latin typeface="Century Gothic" panose="020B0502020202020204" pitchFamily="34" charset="0"/>
              </a:rPr>
              <a:t> </a:t>
            </a:r>
            <a:r>
              <a:rPr lang="en-GB" sz="4800" dirty="0" err="1">
                <a:latin typeface="Century Gothic" panose="020B0502020202020204" pitchFamily="34" charset="0"/>
              </a:rPr>
              <a:t>schreibt</a:t>
            </a:r>
            <a:endParaRPr lang="en-GB" sz="4800" dirty="0">
              <a:latin typeface="Century Gothic" panose="020B0502020202020204" pitchFamily="34" charset="0"/>
            </a:endParaRPr>
          </a:p>
          <a:p>
            <a:r>
              <a:rPr lang="en-GB" sz="4800" dirty="0" err="1">
                <a:latin typeface="Century Gothic" panose="020B0502020202020204" pitchFamily="34" charset="0"/>
              </a:rPr>
              <a:t>er</a:t>
            </a:r>
            <a:r>
              <a:rPr lang="en-GB" sz="4800" dirty="0">
                <a:latin typeface="Century Gothic" panose="020B0502020202020204" pitchFamily="34" charset="0"/>
              </a:rPr>
              <a:t>/</a:t>
            </a:r>
            <a:r>
              <a:rPr lang="en-GB" sz="4800" dirty="0" err="1">
                <a:latin typeface="Century Gothic" panose="020B0502020202020204" pitchFamily="34" charset="0"/>
              </a:rPr>
              <a:t>sie</a:t>
            </a:r>
            <a:r>
              <a:rPr lang="en-GB" sz="4800" dirty="0">
                <a:latin typeface="Century Gothic" panose="020B0502020202020204" pitchFamily="34" charset="0"/>
              </a:rPr>
              <a:t> </a:t>
            </a:r>
            <a:r>
              <a:rPr lang="en-GB" sz="4800" dirty="0" err="1">
                <a:latin typeface="Century Gothic" panose="020B0502020202020204" pitchFamily="34" charset="0"/>
              </a:rPr>
              <a:t>wohnt</a:t>
            </a:r>
            <a:endParaRPr lang="en-GB" sz="4800" dirty="0">
              <a:latin typeface="Century Gothic" panose="020B0502020202020204" pitchFamily="34" charset="0"/>
            </a:endParaRPr>
          </a:p>
          <a:p>
            <a:r>
              <a:rPr lang="en-GB" sz="4800" dirty="0" err="1">
                <a:latin typeface="Century Gothic" panose="020B0502020202020204" pitchFamily="34" charset="0"/>
              </a:rPr>
              <a:t>er</a:t>
            </a:r>
            <a:r>
              <a:rPr lang="en-GB" sz="4800" dirty="0">
                <a:latin typeface="Century Gothic" panose="020B0502020202020204" pitchFamily="34" charset="0"/>
              </a:rPr>
              <a:t>/</a:t>
            </a:r>
            <a:r>
              <a:rPr lang="en-GB" sz="4800" dirty="0" err="1">
                <a:latin typeface="Century Gothic" panose="020B0502020202020204" pitchFamily="34" charset="0"/>
              </a:rPr>
              <a:t>sie</a:t>
            </a:r>
            <a:r>
              <a:rPr lang="en-GB" sz="4800" dirty="0">
                <a:latin typeface="Century Gothic" panose="020B0502020202020204" pitchFamily="34" charset="0"/>
              </a:rPr>
              <a:t> </a:t>
            </a:r>
            <a:r>
              <a:rPr lang="en-GB" sz="4800" dirty="0" err="1">
                <a:latin typeface="Century Gothic" panose="020B0502020202020204" pitchFamily="34" charset="0"/>
              </a:rPr>
              <a:t>redet</a:t>
            </a:r>
            <a:endParaRPr lang="en-GB" sz="4800" dirty="0">
              <a:latin typeface="Century Gothic" panose="020B0502020202020204" pitchFamily="34" charset="0"/>
            </a:endParaRPr>
          </a:p>
          <a:p>
            <a:r>
              <a:rPr lang="en-GB" sz="4800" dirty="0" err="1">
                <a:latin typeface="Century Gothic" panose="020B0502020202020204" pitchFamily="34" charset="0"/>
              </a:rPr>
              <a:t>er</a:t>
            </a:r>
            <a:r>
              <a:rPr lang="en-GB" sz="4800" dirty="0">
                <a:latin typeface="Century Gothic" panose="020B0502020202020204" pitchFamily="34" charset="0"/>
              </a:rPr>
              <a:t>/</a:t>
            </a:r>
            <a:r>
              <a:rPr lang="en-GB" sz="4800" dirty="0" err="1">
                <a:latin typeface="Century Gothic" panose="020B0502020202020204" pitchFamily="34" charset="0"/>
              </a:rPr>
              <a:t>sie</a:t>
            </a:r>
            <a:r>
              <a:rPr lang="en-GB" sz="4800" dirty="0">
                <a:latin typeface="Century Gothic" panose="020B0502020202020204" pitchFamily="34" charset="0"/>
              </a:rPr>
              <a:t> </a:t>
            </a:r>
            <a:r>
              <a:rPr lang="en-GB" sz="4800" dirty="0" err="1">
                <a:latin typeface="Century Gothic" panose="020B0502020202020204" pitchFamily="34" charset="0"/>
              </a:rPr>
              <a:t>lernt</a:t>
            </a:r>
            <a:endParaRPr lang="en-GB" sz="4800" dirty="0">
              <a:latin typeface="Century Gothic" panose="020B0502020202020204" pitchFamily="34" charset="0"/>
            </a:endParaRPr>
          </a:p>
          <a:p>
            <a:r>
              <a:rPr lang="en-GB" sz="4800" dirty="0" err="1">
                <a:latin typeface="Century Gothic" panose="020B0502020202020204" pitchFamily="34" charset="0"/>
              </a:rPr>
              <a:t>er</a:t>
            </a:r>
            <a:r>
              <a:rPr lang="en-GB" sz="4800" dirty="0">
                <a:latin typeface="Century Gothic" panose="020B0502020202020204" pitchFamily="34" charset="0"/>
              </a:rPr>
              <a:t>/</a:t>
            </a:r>
            <a:r>
              <a:rPr lang="en-GB" sz="4800" dirty="0" err="1">
                <a:latin typeface="Century Gothic" panose="020B0502020202020204" pitchFamily="34" charset="0"/>
              </a:rPr>
              <a:t>sie</a:t>
            </a:r>
            <a:r>
              <a:rPr lang="en-GB" sz="4800" dirty="0">
                <a:latin typeface="Century Gothic" panose="020B0502020202020204" pitchFamily="34" charset="0"/>
              </a:rPr>
              <a:t> </a:t>
            </a:r>
            <a:r>
              <a:rPr lang="en-GB" sz="4800" dirty="0" err="1">
                <a:latin typeface="Century Gothic" panose="020B0502020202020204" pitchFamily="34" charset="0"/>
              </a:rPr>
              <a:t>macht</a:t>
            </a:r>
            <a:r>
              <a:rPr lang="en-GB" sz="6000" dirty="0">
                <a:latin typeface="Century Gothic" panose="020B0502020202020204" pitchFamily="34" charset="0"/>
              </a:rPr>
              <a:t>	</a:t>
            </a:r>
          </a:p>
          <a:p>
            <a:pPr algn="ctr"/>
            <a:endParaRPr lang="en-GB" dirty="0">
              <a:latin typeface="Century Gothic" panose="020B0502020202020204" pitchFamily="34" charset="0"/>
            </a:endParaRPr>
          </a:p>
        </p:txBody>
      </p:sp>
      <p:sp>
        <p:nvSpPr>
          <p:cNvPr id="10" name="Oval 9">
            <a:extLst>
              <a:ext uri="{FF2B5EF4-FFF2-40B4-BE49-F238E27FC236}">
                <a16:creationId xmlns:a16="http://schemas.microsoft.com/office/drawing/2014/main" id="{7AF9F2F8-3112-48C3-9B3F-6E4400CA9F7D}"/>
              </a:ext>
            </a:extLst>
          </p:cNvPr>
          <p:cNvSpPr/>
          <p:nvPr/>
        </p:nvSpPr>
        <p:spPr>
          <a:xfrm>
            <a:off x="8834477" y="3553484"/>
            <a:ext cx="778565" cy="81595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Graphic 10" descr="Teacher with solid fill">
            <a:extLst>
              <a:ext uri="{FF2B5EF4-FFF2-40B4-BE49-F238E27FC236}">
                <a16:creationId xmlns:a16="http://schemas.microsoft.com/office/drawing/2014/main" id="{52161FCB-BFD8-4BB9-8071-1AE29B3110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8103" y="68649"/>
            <a:ext cx="885211" cy="914400"/>
          </a:xfrm>
          <a:prstGeom prst="rect">
            <a:avLst/>
          </a:prstGeom>
        </p:spPr>
      </p:pic>
      <p:sp>
        <p:nvSpPr>
          <p:cNvPr id="12" name="Speech Bubble: Rectangle with Corners Rounded 11">
            <a:extLst>
              <a:ext uri="{FF2B5EF4-FFF2-40B4-BE49-F238E27FC236}">
                <a16:creationId xmlns:a16="http://schemas.microsoft.com/office/drawing/2014/main" id="{CBF81F37-2DAC-4701-953D-A8CA74DB3C09}"/>
              </a:ext>
            </a:extLst>
          </p:cNvPr>
          <p:cNvSpPr/>
          <p:nvPr/>
        </p:nvSpPr>
        <p:spPr>
          <a:xfrm>
            <a:off x="5282882" y="208671"/>
            <a:ext cx="3412801" cy="545091"/>
          </a:xfrm>
          <a:prstGeom prst="wedgeRoundRectCallout">
            <a:avLst>
              <a:gd name="adj1" fmla="val -60672"/>
              <a:gd name="adj2" fmla="val -11930"/>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Was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hier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komisch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7" name="TextBox 6">
            <a:extLst>
              <a:ext uri="{FF2B5EF4-FFF2-40B4-BE49-F238E27FC236}">
                <a16:creationId xmlns:a16="http://schemas.microsoft.com/office/drawing/2014/main" id="{A3440DA7-352F-4FA4-B9D3-A655046560B8}"/>
              </a:ext>
            </a:extLst>
          </p:cNvPr>
          <p:cNvSpPr txBox="1"/>
          <p:nvPr/>
        </p:nvSpPr>
        <p:spPr>
          <a:xfrm>
            <a:off x="1346886" y="6411604"/>
            <a:ext cx="3935996" cy="400110"/>
          </a:xfrm>
          <a:prstGeom prst="rect">
            <a:avLst/>
          </a:prstGeom>
          <a:noFill/>
        </p:spPr>
        <p:txBody>
          <a:bodyPr wrap="square" rtlCol="0">
            <a:spAutoFit/>
          </a:bodyPr>
          <a:lstStyle/>
          <a:p>
            <a:r>
              <a:rPr lang="en-GB" sz="2000" b="1" dirty="0" err="1"/>
              <a:t>komisch</a:t>
            </a:r>
            <a:r>
              <a:rPr lang="en-GB" sz="2000" b="1" dirty="0"/>
              <a:t> – strange, funny</a:t>
            </a:r>
          </a:p>
        </p:txBody>
      </p:sp>
      <p:sp>
        <p:nvSpPr>
          <p:cNvPr id="13" name="TextBox 12">
            <a:extLst>
              <a:ext uri="{FF2B5EF4-FFF2-40B4-BE49-F238E27FC236}">
                <a16:creationId xmlns:a16="http://schemas.microsoft.com/office/drawing/2014/main" id="{0947FFC7-EB11-4A89-8229-62D0E8CEAE20}"/>
              </a:ext>
            </a:extLst>
          </p:cNvPr>
          <p:cNvSpPr txBox="1"/>
          <p:nvPr/>
        </p:nvSpPr>
        <p:spPr>
          <a:xfrm>
            <a:off x="2374042" y="1352626"/>
            <a:ext cx="3619500" cy="4985980"/>
          </a:xfrm>
          <a:prstGeom prst="rect">
            <a:avLst/>
          </a:prstGeom>
          <a:solidFill>
            <a:schemeClr val="bg2"/>
          </a:solidFill>
        </p:spPr>
        <p:txBody>
          <a:bodyPr wrap="square" rtlCol="0">
            <a:spAutoFit/>
          </a:bodyPr>
          <a:lstStyle/>
          <a:p>
            <a:r>
              <a:rPr lang="en-GB" sz="4800" dirty="0" err="1">
                <a:latin typeface="Century Gothic" panose="020B0502020202020204" pitchFamily="34" charset="0"/>
              </a:rPr>
              <a:t>spielen</a:t>
            </a:r>
            <a:r>
              <a:rPr lang="en-GB" sz="4800" dirty="0">
                <a:latin typeface="Century Gothic" panose="020B0502020202020204" pitchFamily="34" charset="0"/>
              </a:rPr>
              <a:t>	</a:t>
            </a:r>
          </a:p>
          <a:p>
            <a:r>
              <a:rPr lang="en-GB" sz="4800" dirty="0" err="1">
                <a:latin typeface="Century Gothic" panose="020B0502020202020204" pitchFamily="34" charset="0"/>
              </a:rPr>
              <a:t>schreiben</a:t>
            </a:r>
            <a:endParaRPr lang="en-GB" sz="4800" dirty="0">
              <a:latin typeface="Century Gothic" panose="020B0502020202020204" pitchFamily="34" charset="0"/>
            </a:endParaRPr>
          </a:p>
          <a:p>
            <a:r>
              <a:rPr lang="en-GB" sz="4800" dirty="0" err="1">
                <a:latin typeface="Century Gothic" panose="020B0502020202020204" pitchFamily="34" charset="0"/>
              </a:rPr>
              <a:t>wohnen</a:t>
            </a:r>
            <a:endParaRPr lang="en-GB" sz="4800" dirty="0">
              <a:latin typeface="Century Gothic" panose="020B0502020202020204" pitchFamily="34" charset="0"/>
            </a:endParaRPr>
          </a:p>
          <a:p>
            <a:r>
              <a:rPr lang="en-GB" sz="4800" dirty="0" err="1">
                <a:highlight>
                  <a:srgbClr val="FFFF00"/>
                </a:highlight>
                <a:latin typeface="Century Gothic" panose="020B0502020202020204" pitchFamily="34" charset="0"/>
              </a:rPr>
              <a:t>red</a:t>
            </a:r>
            <a:r>
              <a:rPr lang="en-GB" sz="4800" dirty="0" err="1">
                <a:latin typeface="Century Gothic" panose="020B0502020202020204" pitchFamily="34" charset="0"/>
              </a:rPr>
              <a:t>en</a:t>
            </a:r>
            <a:endParaRPr lang="en-GB" sz="4800" dirty="0">
              <a:latin typeface="Century Gothic" panose="020B0502020202020204" pitchFamily="34" charset="0"/>
            </a:endParaRPr>
          </a:p>
          <a:p>
            <a:r>
              <a:rPr lang="en-GB" sz="4800" dirty="0" err="1">
                <a:latin typeface="Century Gothic" panose="020B0502020202020204" pitchFamily="34" charset="0"/>
              </a:rPr>
              <a:t>lernen</a:t>
            </a:r>
            <a:endParaRPr lang="en-GB" sz="4800" dirty="0">
              <a:latin typeface="Century Gothic" panose="020B0502020202020204" pitchFamily="34" charset="0"/>
            </a:endParaRPr>
          </a:p>
          <a:p>
            <a:r>
              <a:rPr lang="en-GB" sz="4800" dirty="0" err="1">
                <a:latin typeface="Century Gothic" panose="020B0502020202020204" pitchFamily="34" charset="0"/>
              </a:rPr>
              <a:t>machen</a:t>
            </a:r>
            <a:r>
              <a:rPr lang="en-GB" sz="6000" dirty="0">
                <a:latin typeface="Century Gothic" panose="020B0502020202020204" pitchFamily="34" charset="0"/>
              </a:rPr>
              <a:t>	</a:t>
            </a:r>
          </a:p>
          <a:p>
            <a:pPr algn="ctr"/>
            <a:endParaRPr lang="en-GB" dirty="0">
              <a:latin typeface="Century Gothic" panose="020B0502020202020204" pitchFamily="34" charset="0"/>
            </a:endParaRPr>
          </a:p>
        </p:txBody>
      </p:sp>
    </p:spTree>
    <p:extLst>
      <p:ext uri="{BB962C8B-B14F-4D97-AF65-F5344CB8AC3E}">
        <p14:creationId xmlns:p14="http://schemas.microsoft.com/office/powerpoint/2010/main" val="389992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Infinitiv</a:t>
            </a:r>
            <a:r>
              <a:rPr lang="en-GB" sz="2800" b="1" dirty="0">
                <a:solidFill>
                  <a:schemeClr val="bg1"/>
                </a:solidFill>
              </a:rPr>
              <a:t> </a:t>
            </a:r>
            <a:r>
              <a:rPr lang="en-GB" sz="2800" b="1" dirty="0" err="1">
                <a:solidFill>
                  <a:schemeClr val="bg1"/>
                </a:solidFill>
              </a:rPr>
              <a:t>oder</a:t>
            </a:r>
            <a:r>
              <a:rPr lang="en-GB" sz="2800" b="1" dirty="0">
                <a:solidFill>
                  <a:schemeClr val="bg1"/>
                </a:solidFill>
              </a:rPr>
              <a:t> er/</a:t>
            </a:r>
            <a:r>
              <a:rPr lang="en-GB" sz="2800" b="1" dirty="0" err="1">
                <a:solidFill>
                  <a:schemeClr val="bg1"/>
                </a:solidFill>
              </a:rPr>
              <a:t>sie</a:t>
            </a:r>
            <a:r>
              <a:rPr lang="en-GB" sz="2800" b="1" dirty="0">
                <a:solidFill>
                  <a:schemeClr val="bg1"/>
                </a:solidFill>
              </a:rPr>
              <a:t>?</a:t>
            </a:r>
          </a:p>
        </p:txBody>
      </p:sp>
      <p:graphicFrame>
        <p:nvGraphicFramePr>
          <p:cNvPr id="11" name="Table 10"/>
          <p:cNvGraphicFramePr>
            <a:graphicFrameLocks noGrp="1"/>
          </p:cNvGraphicFramePr>
          <p:nvPr>
            <p:extLst>
              <p:ext uri="{D42A27DB-BD31-4B8C-83A1-F6EECF244321}">
                <p14:modId xmlns:p14="http://schemas.microsoft.com/office/powerpoint/2010/main" val="3110590660"/>
              </p:ext>
            </p:extLst>
          </p:nvPr>
        </p:nvGraphicFramePr>
        <p:xfrm>
          <a:off x="2789543" y="1889376"/>
          <a:ext cx="6387918" cy="4149030"/>
        </p:xfrm>
        <a:graphic>
          <a:graphicData uri="http://schemas.openxmlformats.org/drawingml/2006/table">
            <a:tbl>
              <a:tblPr firstRow="1" bandRow="1">
                <a:tableStyleId>{5940675A-B579-460E-94D1-54222C63F5DA}</a:tableStyleId>
              </a:tblPr>
              <a:tblGrid>
                <a:gridCol w="3190397">
                  <a:extLst>
                    <a:ext uri="{9D8B030D-6E8A-4147-A177-3AD203B41FA5}">
                      <a16:colId xmlns:a16="http://schemas.microsoft.com/office/drawing/2014/main" val="20000"/>
                    </a:ext>
                  </a:extLst>
                </a:gridCol>
                <a:gridCol w="3197521">
                  <a:extLst>
                    <a:ext uri="{9D8B030D-6E8A-4147-A177-3AD203B41FA5}">
                      <a16:colId xmlns:a16="http://schemas.microsoft.com/office/drawing/2014/main" val="20001"/>
                    </a:ext>
                  </a:extLst>
                </a:gridCol>
              </a:tblGrid>
              <a:tr h="624954">
                <a:tc>
                  <a:txBody>
                    <a:bodyPr/>
                    <a:lstStyle/>
                    <a:p>
                      <a:pPr algn="ctr"/>
                      <a:r>
                        <a:rPr lang="en-GB" sz="2400" dirty="0" err="1">
                          <a:solidFill>
                            <a:schemeClr val="tx1"/>
                          </a:solidFill>
                          <a:latin typeface="Century Gothic" panose="020B0502020202020204" pitchFamily="34" charset="0"/>
                        </a:rPr>
                        <a:t>Infinitiv</a:t>
                      </a:r>
                      <a:endParaRPr lang="en-GB" sz="2400"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Century Gothic" panose="020B0502020202020204" pitchFamily="34" charset="0"/>
                        </a:rPr>
                        <a:t>Er</a:t>
                      </a:r>
                      <a:r>
                        <a:rPr lang="en-GB" sz="2400" dirty="0">
                          <a:solidFill>
                            <a:schemeClr val="tx1"/>
                          </a:solidFill>
                          <a:latin typeface="Century Gothic" panose="020B0502020202020204" pitchFamily="34" charset="0"/>
                        </a:rPr>
                        <a:t>/Sie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87346">
                <a:tc>
                  <a:txBody>
                    <a:bodyPr/>
                    <a:lstStyle/>
                    <a:p>
                      <a:endParaRPr lang="en-GB" dirty="0">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87346">
                <a:tc>
                  <a:txBody>
                    <a:bodyPr/>
                    <a:lstStyle/>
                    <a:p>
                      <a:endParaRPr lang="en-GB" dirty="0">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87346">
                <a:tc>
                  <a:txBody>
                    <a:bodyPr/>
                    <a:lstStyle/>
                    <a:p>
                      <a:endParaRPr lang="en-GB" dirty="0">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87346">
                <a:tc>
                  <a:txBody>
                    <a:bodyPr/>
                    <a:lstStyle/>
                    <a:p>
                      <a:endParaRPr lang="en-GB" dirty="0">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87346">
                <a:tc>
                  <a:txBody>
                    <a:bodyPr/>
                    <a:lstStyle/>
                    <a:p>
                      <a:endParaRPr lang="en-GB" dirty="0">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87346">
                <a:tc>
                  <a:txBody>
                    <a:bodyPr/>
                    <a:lstStyle/>
                    <a:p>
                      <a:endParaRPr lang="en-GB" dirty="0">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2" name="Picture 11"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4" t="6666" r="46876" b="4444"/>
          <a:stretch/>
        </p:blipFill>
        <p:spPr>
          <a:xfrm>
            <a:off x="4249042" y="1005631"/>
            <a:ext cx="845558" cy="845558"/>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56023DE-008A-4781-84D5-88318B512493}"/>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1434" t="11468" r="12175" b="16903"/>
          <a:stretch/>
        </p:blipFill>
        <p:spPr>
          <a:xfrm>
            <a:off x="6554099" y="1066160"/>
            <a:ext cx="1854248" cy="909103"/>
          </a:xfrm>
          <a:prstGeom prst="rect">
            <a:avLst/>
          </a:prstGeom>
        </p:spPr>
      </p:pic>
      <p:sp>
        <p:nvSpPr>
          <p:cNvPr id="14" name="Action Button: Custom 13">
            <a:hlinkClick r:id="" action="ppaction://noaction" highlightClick="1">
              <a:snd r:embed="rId5" name="1.1.wav"/>
            </a:hlinkClick>
          </p:cNvPr>
          <p:cNvSpPr/>
          <p:nvPr/>
        </p:nvSpPr>
        <p:spPr>
          <a:xfrm>
            <a:off x="2235446" y="2570481"/>
            <a:ext cx="437882" cy="430114"/>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1</a:t>
            </a:r>
          </a:p>
        </p:txBody>
      </p:sp>
      <p:sp>
        <p:nvSpPr>
          <p:cNvPr id="15" name="Action Button: Custom 14">
            <a:hlinkClick r:id="" action="ppaction://noaction" highlightClick="1">
              <a:snd r:embed="rId6" name="1.2.wav"/>
            </a:hlinkClick>
          </p:cNvPr>
          <p:cNvSpPr/>
          <p:nvPr/>
        </p:nvSpPr>
        <p:spPr>
          <a:xfrm>
            <a:off x="2229262" y="3144177"/>
            <a:ext cx="437882" cy="430114"/>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2</a:t>
            </a:r>
          </a:p>
        </p:txBody>
      </p:sp>
      <p:sp>
        <p:nvSpPr>
          <p:cNvPr id="16" name="Action Button: Custom 15">
            <a:hlinkClick r:id="" action="ppaction://noaction" highlightClick="1">
              <a:snd r:embed="rId7" name="1.3.wav"/>
            </a:hlinkClick>
          </p:cNvPr>
          <p:cNvSpPr/>
          <p:nvPr/>
        </p:nvSpPr>
        <p:spPr>
          <a:xfrm>
            <a:off x="2229262" y="3767388"/>
            <a:ext cx="437882" cy="430114"/>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3</a:t>
            </a:r>
          </a:p>
        </p:txBody>
      </p:sp>
      <p:sp>
        <p:nvSpPr>
          <p:cNvPr id="17" name="Action Button: Custom 16">
            <a:hlinkClick r:id="" action="ppaction://noaction" highlightClick="1">
              <a:snd r:embed="rId8" name="1.4.wav"/>
            </a:hlinkClick>
          </p:cNvPr>
          <p:cNvSpPr/>
          <p:nvPr/>
        </p:nvSpPr>
        <p:spPr>
          <a:xfrm>
            <a:off x="2248629" y="4379875"/>
            <a:ext cx="437882" cy="430114"/>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4</a:t>
            </a:r>
          </a:p>
        </p:txBody>
      </p:sp>
      <p:sp>
        <p:nvSpPr>
          <p:cNvPr id="18" name="Action Button: Custom 17">
            <a:hlinkClick r:id="" action="ppaction://noaction" highlightClick="1">
              <a:snd r:embed="rId9" name="1.5.wav"/>
            </a:hlinkClick>
          </p:cNvPr>
          <p:cNvSpPr/>
          <p:nvPr/>
        </p:nvSpPr>
        <p:spPr>
          <a:xfrm>
            <a:off x="2248629" y="4992362"/>
            <a:ext cx="437882" cy="430114"/>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5</a:t>
            </a:r>
          </a:p>
        </p:txBody>
      </p:sp>
      <p:sp>
        <p:nvSpPr>
          <p:cNvPr id="19" name="Action Button: Custom 18">
            <a:hlinkClick r:id="" action="ppaction://noaction" highlightClick="1">
              <a:snd r:embed="rId10" name="1.6.wav"/>
            </a:hlinkClick>
          </p:cNvPr>
          <p:cNvSpPr/>
          <p:nvPr/>
        </p:nvSpPr>
        <p:spPr>
          <a:xfrm>
            <a:off x="2248629" y="5576782"/>
            <a:ext cx="437882" cy="430114"/>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6</a:t>
            </a:r>
          </a:p>
        </p:txBody>
      </p:sp>
      <p:sp>
        <p:nvSpPr>
          <p:cNvPr id="24" name="Rounded Rectangular Callout 23"/>
          <p:cNvSpPr/>
          <p:nvPr/>
        </p:nvSpPr>
        <p:spPr>
          <a:xfrm>
            <a:off x="10168865" y="1359441"/>
            <a:ext cx="1879706" cy="1545518"/>
          </a:xfrm>
          <a:prstGeom prst="wedgeRoundRectCallout">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latin typeface="Century Gothic" panose="020B0502020202020204" pitchFamily="34" charset="0"/>
              </a:rPr>
              <a:t>Noch</a:t>
            </a:r>
            <a:r>
              <a:rPr lang="en-GB" sz="2800" b="1" dirty="0">
                <a:latin typeface="Century Gothic" panose="020B0502020202020204" pitchFamily="34" charset="0"/>
              </a:rPr>
              <a:t> </a:t>
            </a:r>
            <a:r>
              <a:rPr lang="en-GB" sz="2800" b="1" dirty="0" err="1">
                <a:latin typeface="Century Gothic" panose="020B0502020202020204" pitchFamily="34" charset="0"/>
              </a:rPr>
              <a:t>einmal</a:t>
            </a:r>
            <a:r>
              <a:rPr lang="en-GB" sz="2800" b="1" dirty="0">
                <a:latin typeface="Century Gothic" panose="020B0502020202020204" pitchFamily="34" charset="0"/>
              </a:rPr>
              <a:t>, </a:t>
            </a:r>
            <a:r>
              <a:rPr lang="en-GB" sz="2800" b="1" dirty="0" err="1">
                <a:latin typeface="Century Gothic" panose="020B0502020202020204" pitchFamily="34" charset="0"/>
              </a:rPr>
              <a:t>bitte</a:t>
            </a:r>
            <a:r>
              <a:rPr lang="en-GB" sz="2800" b="1" dirty="0">
                <a:latin typeface="Century Gothic" panose="020B0502020202020204" pitchFamily="34" charset="0"/>
              </a:rPr>
              <a:t>!</a:t>
            </a:r>
          </a:p>
        </p:txBody>
      </p:sp>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48324" y="2754219"/>
            <a:ext cx="1100247" cy="1101778"/>
          </a:xfrm>
          <a:prstGeom prst="rect">
            <a:avLst/>
          </a:prstGeom>
        </p:spPr>
      </p:pic>
      <p:sp>
        <p:nvSpPr>
          <p:cNvPr id="26" name="TextBox 25"/>
          <p:cNvSpPr txBox="1"/>
          <p:nvPr/>
        </p:nvSpPr>
        <p:spPr>
          <a:xfrm>
            <a:off x="2954315" y="2583977"/>
            <a:ext cx="3200405" cy="461665"/>
          </a:xfrm>
          <a:prstGeom prst="rect">
            <a:avLst/>
          </a:prstGeom>
          <a:noFill/>
        </p:spPr>
        <p:txBody>
          <a:bodyPr wrap="square" rtlCol="0">
            <a:spAutoFit/>
          </a:bodyPr>
          <a:lstStyle/>
          <a:p>
            <a:pPr algn="ctr"/>
            <a:r>
              <a:rPr lang="en-GB" sz="2400" dirty="0">
                <a:latin typeface="Century Gothic" panose="020B0502020202020204" pitchFamily="34" charset="0"/>
              </a:rPr>
              <a:t>to learn / learning</a:t>
            </a:r>
          </a:p>
        </p:txBody>
      </p:sp>
      <p:sp>
        <p:nvSpPr>
          <p:cNvPr id="27" name="TextBox 26"/>
          <p:cNvSpPr txBox="1"/>
          <p:nvPr/>
        </p:nvSpPr>
        <p:spPr>
          <a:xfrm>
            <a:off x="6316269" y="3170769"/>
            <a:ext cx="2722910" cy="461665"/>
          </a:xfrm>
          <a:prstGeom prst="rect">
            <a:avLst/>
          </a:prstGeom>
          <a:noFill/>
        </p:spPr>
        <p:txBody>
          <a:bodyPr wrap="square" rtlCol="0">
            <a:spAutoFit/>
          </a:bodyPr>
          <a:lstStyle/>
          <a:p>
            <a:pPr algn="ctr"/>
            <a:r>
              <a:rPr lang="en-GB" sz="2400" dirty="0">
                <a:latin typeface="Century Gothic" panose="020B0502020202020204" pitchFamily="34" charset="0"/>
              </a:rPr>
              <a:t>plays / is playing</a:t>
            </a:r>
          </a:p>
        </p:txBody>
      </p:sp>
      <p:sp>
        <p:nvSpPr>
          <p:cNvPr id="28" name="TextBox 27"/>
          <p:cNvSpPr txBox="1"/>
          <p:nvPr/>
        </p:nvSpPr>
        <p:spPr>
          <a:xfrm>
            <a:off x="6357595" y="3823081"/>
            <a:ext cx="2247255" cy="461665"/>
          </a:xfrm>
          <a:prstGeom prst="rect">
            <a:avLst/>
          </a:prstGeom>
          <a:noFill/>
        </p:spPr>
        <p:txBody>
          <a:bodyPr wrap="square" rtlCol="0">
            <a:spAutoFit/>
          </a:bodyPr>
          <a:lstStyle/>
          <a:p>
            <a:pPr algn="ctr"/>
            <a:r>
              <a:rPr lang="en-GB" sz="2400" dirty="0">
                <a:latin typeface="Century Gothic" panose="020B0502020202020204" pitchFamily="34" charset="0"/>
              </a:rPr>
              <a:t>has</a:t>
            </a:r>
          </a:p>
        </p:txBody>
      </p:sp>
      <p:sp>
        <p:nvSpPr>
          <p:cNvPr id="29" name="TextBox 28"/>
          <p:cNvSpPr txBox="1"/>
          <p:nvPr/>
        </p:nvSpPr>
        <p:spPr>
          <a:xfrm>
            <a:off x="3186387" y="4316896"/>
            <a:ext cx="2482385" cy="461665"/>
          </a:xfrm>
          <a:prstGeom prst="rect">
            <a:avLst/>
          </a:prstGeom>
          <a:noFill/>
        </p:spPr>
        <p:txBody>
          <a:bodyPr wrap="square" rtlCol="0">
            <a:spAutoFit/>
          </a:bodyPr>
          <a:lstStyle/>
          <a:p>
            <a:pPr algn="ctr"/>
            <a:r>
              <a:rPr lang="en-GB" sz="2400" dirty="0">
                <a:latin typeface="Century Gothic" panose="020B0502020202020204" pitchFamily="34" charset="0"/>
              </a:rPr>
              <a:t>to talk / talking</a:t>
            </a:r>
          </a:p>
        </p:txBody>
      </p:sp>
      <p:sp>
        <p:nvSpPr>
          <p:cNvPr id="30" name="TextBox 29"/>
          <p:cNvSpPr txBox="1"/>
          <p:nvPr/>
        </p:nvSpPr>
        <p:spPr>
          <a:xfrm>
            <a:off x="3110839" y="4937796"/>
            <a:ext cx="2717517" cy="461665"/>
          </a:xfrm>
          <a:prstGeom prst="rect">
            <a:avLst/>
          </a:prstGeom>
          <a:noFill/>
        </p:spPr>
        <p:txBody>
          <a:bodyPr wrap="square" rtlCol="0">
            <a:spAutoFit/>
          </a:bodyPr>
          <a:lstStyle/>
          <a:p>
            <a:pPr algn="ctr"/>
            <a:r>
              <a:rPr lang="en-GB" sz="2400" dirty="0">
                <a:latin typeface="Century Gothic" panose="020B0502020202020204" pitchFamily="34" charset="0"/>
              </a:rPr>
              <a:t>to say / saying</a:t>
            </a:r>
          </a:p>
        </p:txBody>
      </p:sp>
      <p:sp>
        <p:nvSpPr>
          <p:cNvPr id="31" name="TextBox 30"/>
          <p:cNvSpPr txBox="1"/>
          <p:nvPr/>
        </p:nvSpPr>
        <p:spPr>
          <a:xfrm>
            <a:off x="6554097" y="5561007"/>
            <a:ext cx="2247255" cy="461665"/>
          </a:xfrm>
          <a:prstGeom prst="rect">
            <a:avLst/>
          </a:prstGeom>
          <a:noFill/>
        </p:spPr>
        <p:txBody>
          <a:bodyPr wrap="square" rtlCol="0">
            <a:spAutoFit/>
          </a:bodyPr>
          <a:lstStyle/>
          <a:p>
            <a:pPr algn="ctr"/>
            <a:r>
              <a:rPr lang="en-GB" sz="2400" dirty="0">
                <a:latin typeface="Century Gothic" panose="020B0502020202020204" pitchFamily="34" charset="0"/>
              </a:rPr>
              <a:t>lives / is living</a:t>
            </a:r>
          </a:p>
        </p:txBody>
      </p:sp>
      <p:sp>
        <p:nvSpPr>
          <p:cNvPr id="3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Graphic 36" descr="Teacher with solid fill">
            <a:extLst>
              <a:ext uri="{FF2B5EF4-FFF2-40B4-BE49-F238E27FC236}">
                <a16:creationId xmlns:a16="http://schemas.microsoft.com/office/drawing/2014/main" id="{9E61813D-A374-40F1-89E6-AAE650CDD3B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68103" y="68649"/>
            <a:ext cx="885211" cy="914400"/>
          </a:xfrm>
          <a:prstGeom prst="rect">
            <a:avLst/>
          </a:prstGeom>
        </p:spPr>
      </p:pic>
      <p:sp>
        <p:nvSpPr>
          <p:cNvPr id="38" name="Speech Bubble: Rectangle with Corners Rounded 37">
            <a:extLst>
              <a:ext uri="{FF2B5EF4-FFF2-40B4-BE49-F238E27FC236}">
                <a16:creationId xmlns:a16="http://schemas.microsoft.com/office/drawing/2014/main" id="{6F49E8E3-7ED6-48A8-8D94-3E44AAEF0FC2}"/>
              </a:ext>
            </a:extLst>
          </p:cNvPr>
          <p:cNvSpPr/>
          <p:nvPr/>
        </p:nvSpPr>
        <p:spPr>
          <a:xfrm>
            <a:off x="5282882" y="208671"/>
            <a:ext cx="4476938" cy="545091"/>
          </a:xfrm>
          <a:prstGeom prst="wedgeRoundRectCallout">
            <a:avLst>
              <a:gd name="adj1" fmla="val -60672"/>
              <a:gd name="adj2" fmla="val -11930"/>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Hör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zu</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auf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Englisch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Tree>
    <p:extLst>
      <p:ext uri="{BB962C8B-B14F-4D97-AF65-F5344CB8AC3E}">
        <p14:creationId xmlns:p14="http://schemas.microsoft.com/office/powerpoint/2010/main" val="223728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27" grpId="0"/>
      <p:bldP spid="28" grpId="0"/>
      <p:bldP spid="29" grpId="0"/>
      <p:bldP spid="30" grpId="0"/>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Wer</a:t>
            </a:r>
            <a:r>
              <a:rPr lang="en-GB" sz="2800" b="1" dirty="0">
                <a:solidFill>
                  <a:schemeClr val="bg1"/>
                </a:solidFill>
              </a:rPr>
              <a:t> </a:t>
            </a:r>
            <a:r>
              <a:rPr lang="en-GB" sz="2800" b="1" dirty="0" err="1">
                <a:solidFill>
                  <a:schemeClr val="bg1"/>
                </a:solidFill>
              </a:rPr>
              <a:t>ist</a:t>
            </a:r>
            <a:r>
              <a:rPr lang="en-GB" sz="2800" b="1" dirty="0">
                <a:solidFill>
                  <a:schemeClr val="bg1"/>
                </a:solidFill>
              </a:rPr>
              <a:t> Wolfgang?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9D2BA062-7E0A-4EFC-95BB-34F6FF5708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623" y="910173"/>
            <a:ext cx="2983750" cy="2440192"/>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C8554185-AC9E-4728-9441-23BB50CB45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87977" y="3246766"/>
            <a:ext cx="1557731" cy="2985360"/>
          </a:xfrm>
          <a:prstGeom prst="rect">
            <a:avLst/>
          </a:prstGeom>
        </p:spPr>
      </p:pic>
      <p:pic>
        <p:nvPicPr>
          <p:cNvPr id="9" name="Picture 8" descr="A close up of a logo&#10;&#10;Description automatically generated">
            <a:extLst>
              <a:ext uri="{FF2B5EF4-FFF2-40B4-BE49-F238E27FC236}">
                <a16:creationId xmlns:a16="http://schemas.microsoft.com/office/drawing/2014/main" id="{45677699-8804-4357-82FD-33B9B1BDBE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14268" y="519176"/>
            <a:ext cx="1646065" cy="2879303"/>
          </a:xfrm>
          <a:prstGeom prst="rect">
            <a:avLst/>
          </a:prstGeom>
        </p:spPr>
      </p:pic>
      <p:pic>
        <p:nvPicPr>
          <p:cNvPr id="10" name="Picture 9" descr="A close up of a logo&#10;&#10;Description automatically generated">
            <a:extLst>
              <a:ext uri="{FF2B5EF4-FFF2-40B4-BE49-F238E27FC236}">
                <a16:creationId xmlns:a16="http://schemas.microsoft.com/office/drawing/2014/main" id="{74C972A8-9377-4906-900A-DE25B57CCA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68159" y="3611235"/>
            <a:ext cx="4052249" cy="2547609"/>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7392AF03-2622-4A4C-B30A-06907B62CC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62126" y="635067"/>
            <a:ext cx="2924045" cy="2673412"/>
          </a:xfrm>
          <a:prstGeom prst="rect">
            <a:avLst/>
          </a:prstGeom>
        </p:spPr>
      </p:pic>
      <p:pic>
        <p:nvPicPr>
          <p:cNvPr id="12" name="Picture 11" descr="A close up of a logo&#10;&#10;Description automatically generated">
            <a:extLst>
              <a:ext uri="{FF2B5EF4-FFF2-40B4-BE49-F238E27FC236}">
                <a16:creationId xmlns:a16="http://schemas.microsoft.com/office/drawing/2014/main" id="{DC34ED49-B19B-4D3B-88BC-53A70013094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0623" y="3544572"/>
            <a:ext cx="2211434" cy="2647095"/>
          </a:xfrm>
          <a:prstGeom prst="rect">
            <a:avLst/>
          </a:prstGeom>
        </p:spPr>
      </p:pic>
      <p:sp>
        <p:nvSpPr>
          <p:cNvPr id="13" name="Rectangle 12"/>
          <p:cNvSpPr/>
          <p:nvPr/>
        </p:nvSpPr>
        <p:spPr>
          <a:xfrm>
            <a:off x="7141399" y="219949"/>
            <a:ext cx="55175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p>
        </p:txBody>
      </p:sp>
    </p:spTree>
    <p:extLst>
      <p:ext uri="{BB962C8B-B14F-4D97-AF65-F5344CB8AC3E}">
        <p14:creationId xmlns:p14="http://schemas.microsoft.com/office/powerpoint/2010/main" val="220802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olfgang wohnt in Berlin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Er lernt in der Schul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Er macht eine Aufgabe im Unterrich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Er schreibt auf Deutsch.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Er spielt Gitarr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Er redet mit Freund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Was </a:t>
            </a:r>
            <a:r>
              <a:rPr lang="en-GB" sz="2800" b="1" dirty="0" err="1">
                <a:solidFill>
                  <a:schemeClr val="bg1"/>
                </a:solidFill>
              </a:rPr>
              <a:t>macht</a:t>
            </a:r>
            <a:r>
              <a:rPr lang="en-GB" sz="2800" b="1" dirty="0">
                <a:solidFill>
                  <a:schemeClr val="bg1"/>
                </a:solidFill>
              </a:rPr>
              <a:t> Wolfgang?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9D2BA062-7E0A-4EFC-95BB-34F6FF570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0985" y="3634952"/>
            <a:ext cx="3236741" cy="2647095"/>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C8554185-AC9E-4728-9441-23BB50CB45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310" y="1098841"/>
            <a:ext cx="1557731" cy="2985360"/>
          </a:xfrm>
          <a:prstGeom prst="rect">
            <a:avLst/>
          </a:prstGeom>
        </p:spPr>
      </p:pic>
      <p:pic>
        <p:nvPicPr>
          <p:cNvPr id="9" name="Picture 8" descr="A close up of a logo&#10;&#10;Description automatically generated">
            <a:extLst>
              <a:ext uri="{FF2B5EF4-FFF2-40B4-BE49-F238E27FC236}">
                <a16:creationId xmlns:a16="http://schemas.microsoft.com/office/drawing/2014/main" id="{45677699-8804-4357-82FD-33B9B1BDBE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1793" y="3518849"/>
            <a:ext cx="1646065" cy="2879303"/>
          </a:xfrm>
          <a:prstGeom prst="rect">
            <a:avLst/>
          </a:prstGeom>
        </p:spPr>
      </p:pic>
      <p:pic>
        <p:nvPicPr>
          <p:cNvPr id="10" name="Picture 9" descr="A close up of a logo&#10;&#10;Description automatically generated">
            <a:extLst>
              <a:ext uri="{FF2B5EF4-FFF2-40B4-BE49-F238E27FC236}">
                <a16:creationId xmlns:a16="http://schemas.microsoft.com/office/drawing/2014/main" id="{74C972A8-9377-4906-900A-DE25B57CCA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449" y="985807"/>
            <a:ext cx="4052249" cy="2547609"/>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7392AF03-2622-4A4C-B30A-06907B62CC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2105" y="1014113"/>
            <a:ext cx="2924045" cy="2673412"/>
          </a:xfrm>
          <a:prstGeom prst="rect">
            <a:avLst/>
          </a:prstGeom>
        </p:spPr>
      </p:pic>
      <p:pic>
        <p:nvPicPr>
          <p:cNvPr id="12" name="Picture 11" descr="A close up of a logo&#10;&#10;Description automatically generated">
            <a:extLst>
              <a:ext uri="{FF2B5EF4-FFF2-40B4-BE49-F238E27FC236}">
                <a16:creationId xmlns:a16="http://schemas.microsoft.com/office/drawing/2014/main" id="{DC34ED49-B19B-4D3B-88BC-53A7001309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4325" y="3502685"/>
            <a:ext cx="2211434" cy="2647095"/>
          </a:xfrm>
          <a:prstGeom prst="rect">
            <a:avLst/>
          </a:prstGeom>
        </p:spPr>
      </p:pic>
      <p:sp>
        <p:nvSpPr>
          <p:cNvPr id="13" name="Action Button: Sound 12">
            <a:hlinkClick r:id="" action="ppaction://noaction" highlightClick="1">
              <a:snd r:embed="rId9" name="Listening 2.wav"/>
            </a:hlinkClick>
            <a:extLst>
              <a:ext uri="{FF2B5EF4-FFF2-40B4-BE49-F238E27FC236}">
                <a16:creationId xmlns:a16="http://schemas.microsoft.com/office/drawing/2014/main" id="{0020CE53-14A4-46C1-A612-FDFEE129AC8A}"/>
              </a:ext>
            </a:extLst>
          </p:cNvPr>
          <p:cNvSpPr/>
          <p:nvPr/>
        </p:nvSpPr>
        <p:spPr>
          <a:xfrm>
            <a:off x="8066532" y="199681"/>
            <a:ext cx="895350" cy="838200"/>
          </a:xfrm>
          <a:prstGeom prst="actionButtonSou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7117244" y="183373"/>
            <a:ext cx="55175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p>
        </p:txBody>
      </p:sp>
    </p:spTree>
    <p:extLst>
      <p:ext uri="{BB962C8B-B14F-4D97-AF65-F5344CB8AC3E}">
        <p14:creationId xmlns:p14="http://schemas.microsoft.com/office/powerpoint/2010/main" val="364717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721290" cy="647577"/>
          </a:xfrm>
        </p:spPr>
        <p:txBody>
          <a:bodyPr>
            <a:noAutofit/>
          </a:bodyPr>
          <a:lstStyle/>
          <a:p>
            <a:r>
              <a:rPr lang="en-GB" sz="2800" b="1" dirty="0">
                <a:solidFill>
                  <a:schemeClr val="bg1"/>
                </a:solidFill>
              </a:rPr>
              <a:t>Was </a:t>
            </a:r>
            <a:r>
              <a:rPr lang="en-GB" sz="2800" b="1" dirty="0" err="1">
                <a:solidFill>
                  <a:schemeClr val="bg1"/>
                </a:solidFill>
              </a:rPr>
              <a:t>macht</a:t>
            </a:r>
            <a:r>
              <a:rPr lang="en-GB" sz="2800" b="1" dirty="0">
                <a:solidFill>
                  <a:schemeClr val="bg1"/>
                </a:solidFill>
              </a:rPr>
              <a:t> Wolfgang?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9D2BA062-7E0A-4EFC-95BB-34F6FF570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874" y="3412001"/>
            <a:ext cx="3116588" cy="2548830"/>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C8554185-AC9E-4728-9441-23BB50CB45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3855" y="412753"/>
            <a:ext cx="1557731" cy="2985360"/>
          </a:xfrm>
          <a:prstGeom prst="rect">
            <a:avLst/>
          </a:prstGeom>
        </p:spPr>
      </p:pic>
      <p:pic>
        <p:nvPicPr>
          <p:cNvPr id="9" name="Picture 8" descr="A close up of a logo&#10;&#10;Description automatically generated">
            <a:extLst>
              <a:ext uri="{FF2B5EF4-FFF2-40B4-BE49-F238E27FC236}">
                <a16:creationId xmlns:a16="http://schemas.microsoft.com/office/drawing/2014/main" id="{45677699-8804-4357-82FD-33B9B1BDBE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0251" y="3412001"/>
            <a:ext cx="1646065" cy="2879303"/>
          </a:xfrm>
          <a:prstGeom prst="rect">
            <a:avLst/>
          </a:prstGeom>
        </p:spPr>
      </p:pic>
      <p:pic>
        <p:nvPicPr>
          <p:cNvPr id="10" name="Picture 9" descr="A close up of a logo&#10;&#10;Description automatically generated">
            <a:extLst>
              <a:ext uri="{FF2B5EF4-FFF2-40B4-BE49-F238E27FC236}">
                <a16:creationId xmlns:a16="http://schemas.microsoft.com/office/drawing/2014/main" id="{74C972A8-9377-4906-900A-DE25B57CCA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1059" y="985807"/>
            <a:ext cx="4052249" cy="2547609"/>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7392AF03-2622-4A4C-B30A-06907B62CC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619" y="897169"/>
            <a:ext cx="2924045" cy="2673412"/>
          </a:xfrm>
          <a:prstGeom prst="rect">
            <a:avLst/>
          </a:prstGeom>
        </p:spPr>
      </p:pic>
      <p:pic>
        <p:nvPicPr>
          <p:cNvPr id="12" name="Picture 11" descr="A close up of a logo&#10;&#10;Description automatically generated">
            <a:extLst>
              <a:ext uri="{FF2B5EF4-FFF2-40B4-BE49-F238E27FC236}">
                <a16:creationId xmlns:a16="http://schemas.microsoft.com/office/drawing/2014/main" id="{DC34ED49-B19B-4D3B-88BC-53A7001309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9198" y="3412001"/>
            <a:ext cx="2211434" cy="2647095"/>
          </a:xfrm>
          <a:prstGeom prst="rect">
            <a:avLst/>
          </a:prstGeom>
        </p:spPr>
      </p:pic>
      <p:sp>
        <p:nvSpPr>
          <p:cNvPr id="13" name="Action Button: Sound 12">
            <a:hlinkClick r:id="" action="ppaction://noaction" highlightClick="1">
              <a:snd r:embed="rId9" name="Listening 3.wav"/>
            </a:hlinkClick>
            <a:extLst>
              <a:ext uri="{FF2B5EF4-FFF2-40B4-BE49-F238E27FC236}">
                <a16:creationId xmlns:a16="http://schemas.microsoft.com/office/drawing/2014/main" id="{77B97FA1-6B9E-4F6C-ADED-DF6152448B5B}"/>
              </a:ext>
            </a:extLst>
          </p:cNvPr>
          <p:cNvSpPr/>
          <p:nvPr/>
        </p:nvSpPr>
        <p:spPr>
          <a:xfrm>
            <a:off x="8085194" y="198164"/>
            <a:ext cx="895350" cy="838200"/>
          </a:xfrm>
          <a:prstGeom prst="actionButtonSou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7180439" y="137418"/>
            <a:ext cx="55175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a:t>
            </a:r>
          </a:p>
        </p:txBody>
      </p:sp>
    </p:spTree>
    <p:extLst>
      <p:ext uri="{BB962C8B-B14F-4D97-AF65-F5344CB8AC3E}">
        <p14:creationId xmlns:p14="http://schemas.microsoft.com/office/powerpoint/2010/main" val="72858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Was </a:t>
            </a:r>
            <a:r>
              <a:rPr lang="en-GB" sz="2800" b="1" dirty="0" err="1">
                <a:solidFill>
                  <a:schemeClr val="bg1"/>
                </a:solidFill>
              </a:rPr>
              <a:t>macht</a:t>
            </a:r>
            <a:r>
              <a:rPr lang="en-GB" sz="2800" b="1" dirty="0">
                <a:solidFill>
                  <a:schemeClr val="bg1"/>
                </a:solidFill>
              </a:rPr>
              <a:t> Wolfgang?</a:t>
            </a:r>
          </a:p>
        </p:txBody>
      </p:sp>
      <p:sp>
        <p:nvSpPr>
          <p:cNvPr id="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9D2BA062-7E0A-4EFC-95BB-34F6FF570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706" y="985807"/>
            <a:ext cx="3116588" cy="2548830"/>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C8554185-AC9E-4728-9441-23BB50CB45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5752" y="3359027"/>
            <a:ext cx="1557731" cy="2985360"/>
          </a:xfrm>
          <a:prstGeom prst="rect">
            <a:avLst/>
          </a:prstGeom>
        </p:spPr>
      </p:pic>
      <p:pic>
        <p:nvPicPr>
          <p:cNvPr id="10" name="Picture 9" descr="A close up of a logo&#10;&#10;Description automatically generated">
            <a:extLst>
              <a:ext uri="{FF2B5EF4-FFF2-40B4-BE49-F238E27FC236}">
                <a16:creationId xmlns:a16="http://schemas.microsoft.com/office/drawing/2014/main" id="{45677699-8804-4357-82FD-33B9B1BDBE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517" y="3557371"/>
            <a:ext cx="1646065" cy="2879303"/>
          </a:xfrm>
          <a:prstGeom prst="rect">
            <a:avLst/>
          </a:prstGeom>
        </p:spPr>
      </p:pic>
      <p:pic>
        <p:nvPicPr>
          <p:cNvPr id="11" name="Picture 10" descr="A close up of a logo&#10;&#10;Description automatically generated">
            <a:extLst>
              <a:ext uri="{FF2B5EF4-FFF2-40B4-BE49-F238E27FC236}">
                <a16:creationId xmlns:a16="http://schemas.microsoft.com/office/drawing/2014/main" id="{74C972A8-9377-4906-900A-DE25B57CCA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4528" y="3981756"/>
            <a:ext cx="3382943" cy="212682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392AF03-2622-4A4C-B30A-06907B62CC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5057" y="755588"/>
            <a:ext cx="2924045" cy="2673412"/>
          </a:xfrm>
          <a:prstGeom prst="rect">
            <a:avLst/>
          </a:prstGeom>
        </p:spPr>
      </p:pic>
      <p:pic>
        <p:nvPicPr>
          <p:cNvPr id="13" name="Picture 12" descr="A close up of a logo&#10;&#10;Description automatically generated">
            <a:extLst>
              <a:ext uri="{FF2B5EF4-FFF2-40B4-BE49-F238E27FC236}">
                <a16:creationId xmlns:a16="http://schemas.microsoft.com/office/drawing/2014/main" id="{DC34ED49-B19B-4D3B-88BC-53A7001309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8517" y="1153354"/>
            <a:ext cx="2021511" cy="2419757"/>
          </a:xfrm>
          <a:prstGeom prst="rect">
            <a:avLst/>
          </a:prstGeom>
        </p:spPr>
      </p:pic>
      <p:sp>
        <p:nvSpPr>
          <p:cNvPr id="14" name="Action Button: Sound 13">
            <a:hlinkClick r:id="" action="ppaction://noaction" highlightClick="1">
              <a:snd r:embed="rId9" name="Listening 4.wav"/>
            </a:hlinkClick>
            <a:extLst>
              <a:ext uri="{FF2B5EF4-FFF2-40B4-BE49-F238E27FC236}">
                <a16:creationId xmlns:a16="http://schemas.microsoft.com/office/drawing/2014/main" id="{37FF6445-43D1-4645-ACDE-42944F5AABB9}"/>
              </a:ext>
            </a:extLst>
          </p:cNvPr>
          <p:cNvSpPr/>
          <p:nvPr/>
        </p:nvSpPr>
        <p:spPr>
          <a:xfrm>
            <a:off x="8109736" y="131732"/>
            <a:ext cx="895350" cy="838200"/>
          </a:xfrm>
          <a:prstGeom prst="actionButtonSou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7251127" y="85837"/>
            <a:ext cx="55175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4</a:t>
            </a:r>
          </a:p>
        </p:txBody>
      </p:sp>
      <p:sp>
        <p:nvSpPr>
          <p:cNvPr id="16" name="Action Button: Sound 15">
            <a:hlinkClick r:id="" action="ppaction://noaction" highlightClick="1">
              <a:snd r:embed="rId10" name="Listening 5 faster.wav"/>
            </a:hlinkClick>
            <a:extLst>
              <a:ext uri="{FF2B5EF4-FFF2-40B4-BE49-F238E27FC236}">
                <a16:creationId xmlns:a16="http://schemas.microsoft.com/office/drawing/2014/main" id="{37FF6445-43D1-4645-ACDE-42944F5AABB9}"/>
              </a:ext>
            </a:extLst>
          </p:cNvPr>
          <p:cNvSpPr/>
          <p:nvPr/>
        </p:nvSpPr>
        <p:spPr>
          <a:xfrm>
            <a:off x="11419102" y="5578359"/>
            <a:ext cx="619474" cy="595812"/>
          </a:xfrm>
          <a:prstGeom prst="actionButtonSou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3422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Wolfgangs</a:t>
            </a:r>
            <a:r>
              <a:rPr lang="en-GB" sz="2800" b="1" dirty="0">
                <a:solidFill>
                  <a:schemeClr val="bg1"/>
                </a:solidFill>
              </a:rPr>
              <a:t> Montag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F8CDB214-D9FC-494E-A2D6-DA4EBC094F60}"/>
              </a:ext>
            </a:extLst>
          </p:cNvPr>
          <p:cNvPicPr>
            <a:picLocks noChangeAspect="1"/>
          </p:cNvPicPr>
          <p:nvPr/>
        </p:nvPicPr>
        <p:blipFill rotWithShape="1">
          <a:blip r:embed="rId3"/>
          <a:srcRect t="23308"/>
          <a:stretch/>
        </p:blipFill>
        <p:spPr>
          <a:xfrm>
            <a:off x="3797340" y="1427266"/>
            <a:ext cx="4640488" cy="3078568"/>
          </a:xfrm>
          <a:prstGeom prst="rect">
            <a:avLst/>
          </a:prstGeom>
        </p:spPr>
      </p:pic>
      <p:sp>
        <p:nvSpPr>
          <p:cNvPr id="8" name="Oval 7">
            <a:extLst>
              <a:ext uri="{FF2B5EF4-FFF2-40B4-BE49-F238E27FC236}">
                <a16:creationId xmlns:a16="http://schemas.microsoft.com/office/drawing/2014/main" id="{D326A1B5-1D3A-49AA-87D5-3A1B3550901A}"/>
              </a:ext>
            </a:extLst>
          </p:cNvPr>
          <p:cNvSpPr/>
          <p:nvPr/>
        </p:nvSpPr>
        <p:spPr>
          <a:xfrm>
            <a:off x="4773370" y="1438550"/>
            <a:ext cx="571501" cy="60206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C2B495C0-C2C3-4517-A3EA-A6166B27A4A8}"/>
              </a:ext>
            </a:extLst>
          </p:cNvPr>
          <p:cNvSpPr txBox="1"/>
          <p:nvPr/>
        </p:nvSpPr>
        <p:spPr>
          <a:xfrm>
            <a:off x="1066800" y="4777830"/>
            <a:ext cx="10058400" cy="769441"/>
          </a:xfrm>
          <a:prstGeom prst="rect">
            <a:avLst/>
          </a:prstGeom>
          <a:noFill/>
        </p:spPr>
        <p:txBody>
          <a:bodyPr wrap="square" rtlCol="0">
            <a:spAutoFit/>
          </a:bodyPr>
          <a:lstStyle/>
          <a:p>
            <a:pPr algn="ctr"/>
            <a:r>
              <a:rPr lang="en-GB" sz="4400" dirty="0">
                <a:latin typeface="Century Gothic" panose="020B0502020202020204" pitchFamily="34" charset="0"/>
              </a:rPr>
              <a:t>Es ____  Montag .</a:t>
            </a:r>
          </a:p>
        </p:txBody>
      </p:sp>
      <p:sp>
        <p:nvSpPr>
          <p:cNvPr id="10" name="TextBox 9">
            <a:extLst>
              <a:ext uri="{FF2B5EF4-FFF2-40B4-BE49-F238E27FC236}">
                <a16:creationId xmlns:a16="http://schemas.microsoft.com/office/drawing/2014/main" id="{692E59A5-6E16-40BE-8BA5-7F31A7D700CE}"/>
              </a:ext>
            </a:extLst>
          </p:cNvPr>
          <p:cNvSpPr txBox="1"/>
          <p:nvPr/>
        </p:nvSpPr>
        <p:spPr>
          <a:xfrm>
            <a:off x="4076700" y="4775447"/>
            <a:ext cx="1826158" cy="769441"/>
          </a:xfrm>
          <a:prstGeom prst="rect">
            <a:avLst/>
          </a:prstGeom>
          <a:noFill/>
        </p:spPr>
        <p:txBody>
          <a:bodyPr wrap="square" rtlCol="0">
            <a:spAutoFit/>
          </a:bodyPr>
          <a:lstStyle/>
          <a:p>
            <a:pPr algn="ctr"/>
            <a:r>
              <a:rPr lang="en-GB" sz="4400" b="1" dirty="0" err="1">
                <a:latin typeface="Century Gothic" panose="020B0502020202020204" pitchFamily="34" charset="0"/>
              </a:rPr>
              <a:t>ist</a:t>
            </a:r>
            <a:endParaRPr lang="en-GB" sz="1200" b="1" dirty="0">
              <a:latin typeface="Century Gothic" panose="020B0502020202020204" pitchFamily="34" charset="0"/>
            </a:endParaRPr>
          </a:p>
        </p:txBody>
      </p:sp>
      <p:sp>
        <p:nvSpPr>
          <p:cNvPr id="11" name="Action Button: Blank 12">
            <a:hlinkClick r:id="" action="ppaction://noaction" highlightClick="1"/>
            <a:extLst>
              <a:ext uri="{FF2B5EF4-FFF2-40B4-BE49-F238E27FC236}">
                <a16:creationId xmlns:a16="http://schemas.microsoft.com/office/drawing/2014/main" id="{AFF1BFDC-D7FE-4A96-88AA-F090EDF91FA1}"/>
              </a:ext>
            </a:extLst>
          </p:cNvPr>
          <p:cNvSpPr/>
          <p:nvPr/>
        </p:nvSpPr>
        <p:spPr>
          <a:xfrm>
            <a:off x="2457450" y="4725416"/>
            <a:ext cx="870966" cy="869950"/>
          </a:xfrm>
          <a:prstGeom prst="actionButtonBlank">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entury Gothic" panose="020B0502020202020204" pitchFamily="34" charset="0"/>
              </a:rPr>
              <a:t>1</a:t>
            </a:r>
          </a:p>
        </p:txBody>
      </p:sp>
      <p:sp>
        <p:nvSpPr>
          <p:cNvPr id="12" name="TextBox 11">
            <a:extLst>
              <a:ext uri="{FF2B5EF4-FFF2-40B4-BE49-F238E27FC236}">
                <a16:creationId xmlns:a16="http://schemas.microsoft.com/office/drawing/2014/main" id="{FD57EB21-41C8-4639-9154-320263A3FAC6}"/>
              </a:ext>
            </a:extLst>
          </p:cNvPr>
          <p:cNvSpPr txBox="1"/>
          <p:nvPr/>
        </p:nvSpPr>
        <p:spPr>
          <a:xfrm>
            <a:off x="4427580" y="178302"/>
            <a:ext cx="5384800" cy="584775"/>
          </a:xfrm>
          <a:prstGeom prst="rect">
            <a:avLst/>
          </a:prstGeom>
          <a:noFill/>
        </p:spPr>
        <p:txBody>
          <a:bodyPr wrap="square" rtlCol="0">
            <a:spAutoFit/>
          </a:bodyPr>
          <a:lstStyle/>
          <a:p>
            <a:r>
              <a:rPr lang="en-GB" sz="3200" b="1" dirty="0" err="1">
                <a:latin typeface="Century Gothic" panose="020B0502020202020204" pitchFamily="34" charset="0"/>
              </a:rPr>
              <a:t>Schreib</a:t>
            </a:r>
            <a:r>
              <a:rPr lang="en-GB" sz="3200" b="1" dirty="0">
                <a:latin typeface="Century Gothic" panose="020B0502020202020204" pitchFamily="34" charset="0"/>
              </a:rPr>
              <a:t> </a:t>
            </a:r>
            <a:r>
              <a:rPr lang="en-GB" sz="3200" b="1" dirty="0" err="1">
                <a:latin typeface="Century Gothic" panose="020B0502020202020204" pitchFamily="34" charset="0"/>
              </a:rPr>
              <a:t>ein</a:t>
            </a:r>
            <a:r>
              <a:rPr lang="en-GB" sz="3200" b="1" dirty="0">
                <a:latin typeface="Century Gothic" panose="020B0502020202020204" pitchFamily="34" charset="0"/>
              </a:rPr>
              <a:t> Verb</a:t>
            </a:r>
            <a:r>
              <a:rPr lang="en-GB" sz="3200" b="1" dirty="0"/>
              <a:t>!</a:t>
            </a:r>
          </a:p>
        </p:txBody>
      </p:sp>
    </p:spTree>
    <p:extLst>
      <p:ext uri="{BB962C8B-B14F-4D97-AF65-F5344CB8AC3E}">
        <p14:creationId xmlns:p14="http://schemas.microsoft.com/office/powerpoint/2010/main" val="196690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Wolfgangs</a:t>
            </a:r>
            <a:r>
              <a:rPr lang="en-GB" sz="2800" b="1" dirty="0">
                <a:solidFill>
                  <a:schemeClr val="bg1"/>
                </a:solidFill>
              </a:rPr>
              <a:t> Montag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3" name="Picture 12" descr="A picture containing doll, toy&#10;&#10;Description automatically generated">
            <a:extLst>
              <a:ext uri="{FF2B5EF4-FFF2-40B4-BE49-F238E27FC236}">
                <a16:creationId xmlns:a16="http://schemas.microsoft.com/office/drawing/2014/main" id="{EB745945-5344-4DFB-AF34-B196E75C00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5439"/>
          <a:stretch/>
        </p:blipFill>
        <p:spPr>
          <a:xfrm>
            <a:off x="4711355" y="1099681"/>
            <a:ext cx="2312089" cy="4570255"/>
          </a:xfrm>
          <a:prstGeom prst="rect">
            <a:avLst/>
          </a:prstGeom>
        </p:spPr>
      </p:pic>
      <p:sp>
        <p:nvSpPr>
          <p:cNvPr id="14" name="TextBox 13">
            <a:extLst>
              <a:ext uri="{FF2B5EF4-FFF2-40B4-BE49-F238E27FC236}">
                <a16:creationId xmlns:a16="http://schemas.microsoft.com/office/drawing/2014/main" id="{386D7676-F6DA-483E-9F33-FB2AE169997B}"/>
              </a:ext>
            </a:extLst>
          </p:cNvPr>
          <p:cNvSpPr txBox="1"/>
          <p:nvPr/>
        </p:nvSpPr>
        <p:spPr>
          <a:xfrm>
            <a:off x="1066800" y="5104728"/>
            <a:ext cx="10058400" cy="769441"/>
          </a:xfrm>
          <a:prstGeom prst="rect">
            <a:avLst/>
          </a:prstGeom>
          <a:noFill/>
        </p:spPr>
        <p:txBody>
          <a:bodyPr wrap="square" rtlCol="0">
            <a:spAutoFit/>
          </a:bodyPr>
          <a:lstStyle/>
          <a:p>
            <a:pPr algn="ctr"/>
            <a:r>
              <a:rPr lang="en-GB" sz="4400" dirty="0" err="1">
                <a:latin typeface="Century Gothic" panose="020B0502020202020204" pitchFamily="34" charset="0"/>
              </a:rPr>
              <a:t>Hier</a:t>
            </a:r>
            <a:r>
              <a:rPr lang="en-GB" sz="4400" dirty="0">
                <a:latin typeface="Century Gothic" panose="020B0502020202020204" pitchFamily="34" charset="0"/>
              </a:rPr>
              <a:t> ____  Wolfgang !</a:t>
            </a:r>
          </a:p>
        </p:txBody>
      </p:sp>
      <p:sp>
        <p:nvSpPr>
          <p:cNvPr id="15" name="TextBox 14">
            <a:extLst>
              <a:ext uri="{FF2B5EF4-FFF2-40B4-BE49-F238E27FC236}">
                <a16:creationId xmlns:a16="http://schemas.microsoft.com/office/drawing/2014/main" id="{CB20E094-6833-440D-9723-A05217287E5B}"/>
              </a:ext>
            </a:extLst>
          </p:cNvPr>
          <p:cNvSpPr txBox="1"/>
          <p:nvPr/>
        </p:nvSpPr>
        <p:spPr>
          <a:xfrm>
            <a:off x="4095750" y="5083295"/>
            <a:ext cx="1826158" cy="769441"/>
          </a:xfrm>
          <a:prstGeom prst="rect">
            <a:avLst/>
          </a:prstGeom>
          <a:noFill/>
        </p:spPr>
        <p:txBody>
          <a:bodyPr wrap="square" rtlCol="0">
            <a:spAutoFit/>
          </a:bodyPr>
          <a:lstStyle/>
          <a:p>
            <a:pPr algn="ctr"/>
            <a:r>
              <a:rPr lang="en-GB" sz="4400" b="1" dirty="0" err="1">
                <a:latin typeface="Century Gothic" panose="020B0502020202020204" pitchFamily="34" charset="0"/>
              </a:rPr>
              <a:t>ist</a:t>
            </a:r>
            <a:endParaRPr lang="en-GB" sz="1200" b="1" dirty="0">
              <a:latin typeface="Century Gothic" panose="020B0502020202020204" pitchFamily="34" charset="0"/>
            </a:endParaRPr>
          </a:p>
        </p:txBody>
      </p:sp>
      <p:sp>
        <p:nvSpPr>
          <p:cNvPr id="16" name="Action Button: Blank 4">
            <a:hlinkClick r:id="" action="ppaction://noaction" highlightClick="1"/>
            <a:extLst>
              <a:ext uri="{FF2B5EF4-FFF2-40B4-BE49-F238E27FC236}">
                <a16:creationId xmlns:a16="http://schemas.microsoft.com/office/drawing/2014/main" id="{FC3B4B12-4489-44D5-BC8A-02C2611BC9B9}"/>
              </a:ext>
            </a:extLst>
          </p:cNvPr>
          <p:cNvSpPr/>
          <p:nvPr/>
        </p:nvSpPr>
        <p:spPr>
          <a:xfrm>
            <a:off x="2038350" y="5033264"/>
            <a:ext cx="870966" cy="869950"/>
          </a:xfrm>
          <a:prstGeom prst="actionButtonBlank">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entury Gothic" panose="020B0502020202020204" pitchFamily="34" charset="0"/>
              </a:rPr>
              <a:t>2</a:t>
            </a:r>
          </a:p>
        </p:txBody>
      </p:sp>
      <p:pic>
        <p:nvPicPr>
          <p:cNvPr id="17" name="Graphic 16" descr="Teacher with solid fill">
            <a:extLst>
              <a:ext uri="{FF2B5EF4-FFF2-40B4-BE49-F238E27FC236}">
                <a16:creationId xmlns:a16="http://schemas.microsoft.com/office/drawing/2014/main" id="{A069AFF2-72A0-4C10-B325-B61C1A0DD3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68103" y="68649"/>
            <a:ext cx="885211" cy="914400"/>
          </a:xfrm>
          <a:prstGeom prst="rect">
            <a:avLst/>
          </a:prstGeom>
        </p:spPr>
      </p:pic>
      <p:sp>
        <p:nvSpPr>
          <p:cNvPr id="18" name="Speech Bubble: Rectangle with Corners Rounded 17">
            <a:extLst>
              <a:ext uri="{FF2B5EF4-FFF2-40B4-BE49-F238E27FC236}">
                <a16:creationId xmlns:a16="http://schemas.microsoft.com/office/drawing/2014/main" id="{58578721-654B-4BDF-9F49-1759121FA9A9}"/>
              </a:ext>
            </a:extLst>
          </p:cNvPr>
          <p:cNvSpPr/>
          <p:nvPr/>
        </p:nvSpPr>
        <p:spPr>
          <a:xfrm>
            <a:off x="5282882" y="208671"/>
            <a:ext cx="3412801" cy="545091"/>
          </a:xfrm>
          <a:prstGeom prst="wedgeRoundRectCallout">
            <a:avLst>
              <a:gd name="adj1" fmla="val -60672"/>
              <a:gd name="adj2" fmla="val -11930"/>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Verb!</a:t>
            </a:r>
          </a:p>
        </p:txBody>
      </p:sp>
    </p:spTree>
    <p:extLst>
      <p:ext uri="{BB962C8B-B14F-4D97-AF65-F5344CB8AC3E}">
        <p14:creationId xmlns:p14="http://schemas.microsoft.com/office/powerpoint/2010/main" val="7269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Wolfgangs</a:t>
            </a:r>
            <a:r>
              <a:rPr lang="en-GB" sz="2800" b="1" dirty="0">
                <a:solidFill>
                  <a:schemeClr val="bg1"/>
                </a:solidFill>
              </a:rPr>
              <a:t> Montag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6" name="Action Button: Blank 4">
            <a:hlinkClick r:id="" action="ppaction://noaction" highlightClick="1"/>
            <a:extLst>
              <a:ext uri="{FF2B5EF4-FFF2-40B4-BE49-F238E27FC236}">
                <a16:creationId xmlns:a16="http://schemas.microsoft.com/office/drawing/2014/main" id="{FC3B4B12-4489-44D5-BC8A-02C2611BC9B9}"/>
              </a:ext>
            </a:extLst>
          </p:cNvPr>
          <p:cNvSpPr/>
          <p:nvPr/>
        </p:nvSpPr>
        <p:spPr>
          <a:xfrm>
            <a:off x="2038350" y="5033264"/>
            <a:ext cx="870966" cy="869950"/>
          </a:xfrm>
          <a:prstGeom prst="actionButtonBlank">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entury Gothic" panose="020B0502020202020204" pitchFamily="34" charset="0"/>
              </a:rPr>
              <a:t>3</a:t>
            </a:r>
          </a:p>
        </p:txBody>
      </p:sp>
      <p:pic>
        <p:nvPicPr>
          <p:cNvPr id="9" name="Picture 8">
            <a:extLst>
              <a:ext uri="{FF2B5EF4-FFF2-40B4-BE49-F238E27FC236}">
                <a16:creationId xmlns:a16="http://schemas.microsoft.com/office/drawing/2014/main" id="{771D34D9-18B1-43D4-ABE9-90957ED88E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1653" y="1146810"/>
            <a:ext cx="4548693" cy="3720045"/>
          </a:xfrm>
          <a:prstGeom prst="rect">
            <a:avLst/>
          </a:prstGeom>
        </p:spPr>
      </p:pic>
      <p:sp>
        <p:nvSpPr>
          <p:cNvPr id="10" name="TextBox 9">
            <a:extLst>
              <a:ext uri="{FF2B5EF4-FFF2-40B4-BE49-F238E27FC236}">
                <a16:creationId xmlns:a16="http://schemas.microsoft.com/office/drawing/2014/main" id="{29CDB00D-A327-450C-8209-5722A0CE1D7D}"/>
              </a:ext>
            </a:extLst>
          </p:cNvPr>
          <p:cNvSpPr txBox="1"/>
          <p:nvPr/>
        </p:nvSpPr>
        <p:spPr>
          <a:xfrm>
            <a:off x="1066800" y="5162640"/>
            <a:ext cx="10058400" cy="769441"/>
          </a:xfrm>
          <a:prstGeom prst="rect">
            <a:avLst/>
          </a:prstGeom>
          <a:noFill/>
        </p:spPr>
        <p:txBody>
          <a:bodyPr wrap="square" rtlCol="0">
            <a:spAutoFit/>
          </a:bodyPr>
          <a:lstStyle/>
          <a:p>
            <a:pPr algn="ctr"/>
            <a:r>
              <a:rPr lang="en-GB" sz="4400" dirty="0">
                <a:latin typeface="Century Gothic" panose="020B0502020202020204" pitchFamily="34" charset="0"/>
              </a:rPr>
              <a:t>Er _______  in  Berlin.</a:t>
            </a:r>
          </a:p>
        </p:txBody>
      </p:sp>
      <p:sp>
        <p:nvSpPr>
          <p:cNvPr id="11" name="TextBox 10">
            <a:extLst>
              <a:ext uri="{FF2B5EF4-FFF2-40B4-BE49-F238E27FC236}">
                <a16:creationId xmlns:a16="http://schemas.microsoft.com/office/drawing/2014/main" id="{618DE1FC-29D1-46A2-891F-918672684028}"/>
              </a:ext>
            </a:extLst>
          </p:cNvPr>
          <p:cNvSpPr txBox="1"/>
          <p:nvPr/>
        </p:nvSpPr>
        <p:spPr>
          <a:xfrm>
            <a:off x="3867150" y="5141207"/>
            <a:ext cx="2114550" cy="769441"/>
          </a:xfrm>
          <a:prstGeom prst="rect">
            <a:avLst/>
          </a:prstGeom>
          <a:noFill/>
        </p:spPr>
        <p:txBody>
          <a:bodyPr wrap="square" rtlCol="0">
            <a:spAutoFit/>
          </a:bodyPr>
          <a:lstStyle/>
          <a:p>
            <a:pPr algn="ctr"/>
            <a:r>
              <a:rPr lang="en-GB" sz="4400" b="1" dirty="0" err="1">
                <a:latin typeface="Century Gothic" panose="020B0502020202020204" pitchFamily="34" charset="0"/>
              </a:rPr>
              <a:t>wohnt</a:t>
            </a:r>
            <a:endParaRPr lang="en-GB" sz="1200" b="1" dirty="0">
              <a:latin typeface="Century Gothic" panose="020B0502020202020204" pitchFamily="34" charset="0"/>
            </a:endParaRPr>
          </a:p>
        </p:txBody>
      </p:sp>
      <p:pic>
        <p:nvPicPr>
          <p:cNvPr id="17" name="Graphic 16" descr="Teacher with solid fill">
            <a:extLst>
              <a:ext uri="{FF2B5EF4-FFF2-40B4-BE49-F238E27FC236}">
                <a16:creationId xmlns:a16="http://schemas.microsoft.com/office/drawing/2014/main" id="{2EB5BA84-E1C3-48EE-9C51-4D742C7D76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68103" y="68649"/>
            <a:ext cx="885211" cy="914400"/>
          </a:xfrm>
          <a:prstGeom prst="rect">
            <a:avLst/>
          </a:prstGeom>
        </p:spPr>
      </p:pic>
      <p:sp>
        <p:nvSpPr>
          <p:cNvPr id="18" name="Speech Bubble: Rectangle with Corners Rounded 17">
            <a:extLst>
              <a:ext uri="{FF2B5EF4-FFF2-40B4-BE49-F238E27FC236}">
                <a16:creationId xmlns:a16="http://schemas.microsoft.com/office/drawing/2014/main" id="{8FEFFAC3-AF3F-4E2F-8DC2-154B6A425FF3}"/>
              </a:ext>
            </a:extLst>
          </p:cNvPr>
          <p:cNvSpPr/>
          <p:nvPr/>
        </p:nvSpPr>
        <p:spPr>
          <a:xfrm>
            <a:off x="5282882" y="208671"/>
            <a:ext cx="3412801" cy="545091"/>
          </a:xfrm>
          <a:prstGeom prst="wedgeRoundRectCallout">
            <a:avLst>
              <a:gd name="adj1" fmla="val -60672"/>
              <a:gd name="adj2" fmla="val -11930"/>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Verb!</a:t>
            </a:r>
          </a:p>
        </p:txBody>
      </p:sp>
    </p:spTree>
    <p:extLst>
      <p:ext uri="{BB962C8B-B14F-4D97-AF65-F5344CB8AC3E}">
        <p14:creationId xmlns:p14="http://schemas.microsoft.com/office/powerpoint/2010/main" val="54487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Wolfgangs</a:t>
            </a:r>
            <a:r>
              <a:rPr lang="en-GB" sz="2800" b="1" dirty="0">
                <a:solidFill>
                  <a:schemeClr val="bg1"/>
                </a:solidFill>
              </a:rPr>
              <a:t> Montag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3" name="Picture 12" descr="A close up of a logo&#10;&#10;Description automatically generated">
            <a:extLst>
              <a:ext uri="{FF2B5EF4-FFF2-40B4-BE49-F238E27FC236}">
                <a16:creationId xmlns:a16="http://schemas.microsoft.com/office/drawing/2014/main" id="{9998C200-E3C7-477A-B2E3-F633460305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4130" y="1267989"/>
            <a:ext cx="2191678" cy="3833691"/>
          </a:xfrm>
          <a:prstGeom prst="rect">
            <a:avLst/>
          </a:prstGeom>
        </p:spPr>
      </p:pic>
      <p:sp>
        <p:nvSpPr>
          <p:cNvPr id="14" name="TextBox 13">
            <a:extLst>
              <a:ext uri="{FF2B5EF4-FFF2-40B4-BE49-F238E27FC236}">
                <a16:creationId xmlns:a16="http://schemas.microsoft.com/office/drawing/2014/main" id="{AA61FE8B-167A-4173-8098-24574783A01B}"/>
              </a:ext>
            </a:extLst>
          </p:cNvPr>
          <p:cNvSpPr txBox="1"/>
          <p:nvPr/>
        </p:nvSpPr>
        <p:spPr>
          <a:xfrm>
            <a:off x="1421363" y="5140939"/>
            <a:ext cx="10058400" cy="769441"/>
          </a:xfrm>
          <a:prstGeom prst="rect">
            <a:avLst/>
          </a:prstGeom>
          <a:noFill/>
        </p:spPr>
        <p:txBody>
          <a:bodyPr wrap="square" rtlCol="0">
            <a:spAutoFit/>
          </a:bodyPr>
          <a:lstStyle/>
          <a:p>
            <a:pPr algn="ctr"/>
            <a:r>
              <a:rPr lang="en-GB" sz="4400" dirty="0">
                <a:latin typeface="Century Gothic" panose="020B0502020202020204" pitchFamily="34" charset="0"/>
              </a:rPr>
              <a:t>Er _______  in der Schule.</a:t>
            </a:r>
          </a:p>
        </p:txBody>
      </p:sp>
      <p:sp>
        <p:nvSpPr>
          <p:cNvPr id="15" name="TextBox 14">
            <a:extLst>
              <a:ext uri="{FF2B5EF4-FFF2-40B4-BE49-F238E27FC236}">
                <a16:creationId xmlns:a16="http://schemas.microsoft.com/office/drawing/2014/main" id="{959C8515-6EF3-4B7F-AFA5-02F95ECE57D6}"/>
              </a:ext>
            </a:extLst>
          </p:cNvPr>
          <p:cNvSpPr txBox="1"/>
          <p:nvPr/>
        </p:nvSpPr>
        <p:spPr>
          <a:xfrm>
            <a:off x="3635419" y="5083518"/>
            <a:ext cx="2114550" cy="769441"/>
          </a:xfrm>
          <a:prstGeom prst="rect">
            <a:avLst/>
          </a:prstGeom>
          <a:noFill/>
        </p:spPr>
        <p:txBody>
          <a:bodyPr wrap="square" rtlCol="0">
            <a:spAutoFit/>
          </a:bodyPr>
          <a:lstStyle/>
          <a:p>
            <a:pPr algn="ctr"/>
            <a:r>
              <a:rPr lang="en-GB" sz="4400" b="1" dirty="0" err="1">
                <a:latin typeface="Century Gothic" panose="020B0502020202020204" pitchFamily="34" charset="0"/>
              </a:rPr>
              <a:t>lernt</a:t>
            </a:r>
            <a:endParaRPr lang="en-GB" sz="1200" b="1" dirty="0">
              <a:latin typeface="Century Gothic" panose="020B0502020202020204" pitchFamily="34" charset="0"/>
            </a:endParaRPr>
          </a:p>
        </p:txBody>
      </p:sp>
      <p:sp>
        <p:nvSpPr>
          <p:cNvPr id="16" name="Action Button: Blank 4">
            <a:hlinkClick r:id="" action="ppaction://noaction" highlightClick="1"/>
            <a:extLst>
              <a:ext uri="{FF2B5EF4-FFF2-40B4-BE49-F238E27FC236}">
                <a16:creationId xmlns:a16="http://schemas.microsoft.com/office/drawing/2014/main" id="{FC3B4B12-4489-44D5-BC8A-02C2611BC9B9}"/>
              </a:ext>
            </a:extLst>
          </p:cNvPr>
          <p:cNvSpPr/>
          <p:nvPr/>
        </p:nvSpPr>
        <p:spPr>
          <a:xfrm>
            <a:off x="2038350" y="5033264"/>
            <a:ext cx="870966" cy="869950"/>
          </a:xfrm>
          <a:prstGeom prst="actionButtonBlank">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entury Gothic" panose="020B0502020202020204" pitchFamily="34" charset="0"/>
              </a:rPr>
              <a:t>4</a:t>
            </a:r>
          </a:p>
        </p:txBody>
      </p:sp>
      <p:pic>
        <p:nvPicPr>
          <p:cNvPr id="17" name="Graphic 16" descr="Teacher with solid fill">
            <a:extLst>
              <a:ext uri="{FF2B5EF4-FFF2-40B4-BE49-F238E27FC236}">
                <a16:creationId xmlns:a16="http://schemas.microsoft.com/office/drawing/2014/main" id="{DD654FB1-10A8-4086-94C7-54C739D1F9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68103" y="68649"/>
            <a:ext cx="885211" cy="914400"/>
          </a:xfrm>
          <a:prstGeom prst="rect">
            <a:avLst/>
          </a:prstGeom>
        </p:spPr>
      </p:pic>
      <p:sp>
        <p:nvSpPr>
          <p:cNvPr id="18" name="Speech Bubble: Rectangle with Corners Rounded 17">
            <a:extLst>
              <a:ext uri="{FF2B5EF4-FFF2-40B4-BE49-F238E27FC236}">
                <a16:creationId xmlns:a16="http://schemas.microsoft.com/office/drawing/2014/main" id="{C376B8ED-DBCD-4415-8800-99392E0D88F8}"/>
              </a:ext>
            </a:extLst>
          </p:cNvPr>
          <p:cNvSpPr/>
          <p:nvPr/>
        </p:nvSpPr>
        <p:spPr>
          <a:xfrm>
            <a:off x="5282882" y="208671"/>
            <a:ext cx="3412801" cy="545091"/>
          </a:xfrm>
          <a:prstGeom prst="wedgeRoundRectCallout">
            <a:avLst>
              <a:gd name="adj1" fmla="val -60672"/>
              <a:gd name="adj2" fmla="val -11930"/>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Verb!</a:t>
            </a:r>
          </a:p>
        </p:txBody>
      </p:sp>
    </p:spTree>
    <p:extLst>
      <p:ext uri="{BB962C8B-B14F-4D97-AF65-F5344CB8AC3E}">
        <p14:creationId xmlns:p14="http://schemas.microsoft.com/office/powerpoint/2010/main" val="245379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C4FD-F3EE-BB41-8EA2-8CB135BA47BF}"/>
              </a:ext>
            </a:extLst>
          </p:cNvPr>
          <p:cNvSpPr>
            <a:spLocks noGrp="1"/>
          </p:cNvSpPr>
          <p:nvPr>
            <p:ph type="title"/>
          </p:nvPr>
        </p:nvSpPr>
        <p:spPr>
          <a:xfrm>
            <a:off x="5271330" y="-74416"/>
            <a:ext cx="1600200" cy="1786778"/>
          </a:xfrm>
        </p:spPr>
        <p:txBody>
          <a:bodyPr>
            <a:noAutofit/>
          </a:bodyPr>
          <a:lstStyle/>
          <a:p>
            <a:pPr algn="ctr"/>
            <a:r>
              <a:rPr lang="en-GB" sz="12000" b="1" dirty="0">
                <a:solidFill>
                  <a:srgbClr val="002060"/>
                </a:solidFill>
                <a:ea typeface="+mn-ea"/>
                <a:cs typeface="Calibri" panose="020F0502020204030204" pitchFamily="34" charset="0"/>
              </a:rPr>
              <a:t>o</a:t>
            </a:r>
            <a:endParaRPr lang="en-US" sz="12000" dirty="0"/>
          </a:p>
        </p:txBody>
      </p:sp>
      <p:sp>
        <p:nvSpPr>
          <p:cNvPr id="4" name="Rounded Rectangle 3"/>
          <p:cNvSpPr/>
          <p:nvPr/>
        </p:nvSpPr>
        <p:spPr>
          <a:xfrm>
            <a:off x="4284294" y="1837899"/>
            <a:ext cx="3802879" cy="2640096"/>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6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
        <p:nvSpPr>
          <p:cNvPr id="5" name="Rectangle 4"/>
          <p:cNvSpPr/>
          <p:nvPr/>
        </p:nvSpPr>
        <p:spPr>
          <a:xfrm>
            <a:off x="751146" y="836026"/>
            <a:ext cx="292900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303511" y="3424981"/>
            <a:ext cx="206979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4972134" y="4696412"/>
            <a:ext cx="224773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Milli</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238824" y="3429000"/>
            <a:ext cx="19319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8903562" y="836026"/>
            <a:ext cx="286969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ntag</a:t>
            </a:r>
          </a:p>
        </p:txBody>
      </p:sp>
      <p:pic>
        <p:nvPicPr>
          <p:cNvPr id="29" name="Picture 28" descr="girl search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2113" y="1863309"/>
            <a:ext cx="2083255" cy="1770692"/>
          </a:xfrm>
          <a:prstGeom prst="rect">
            <a:avLst/>
          </a:prstGeom>
        </p:spPr>
      </p:pic>
    </p:spTree>
    <p:extLst>
      <p:ext uri="{BB962C8B-B14F-4D97-AF65-F5344CB8AC3E}">
        <p14:creationId xmlns:p14="http://schemas.microsoft.com/office/powerpoint/2010/main" val="184315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Wolfgangs</a:t>
            </a:r>
            <a:r>
              <a:rPr lang="en-GB" sz="2800" b="1" dirty="0">
                <a:solidFill>
                  <a:schemeClr val="bg1"/>
                </a:solidFill>
              </a:rPr>
              <a:t> Montag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6" name="Action Button: Blank 4">
            <a:hlinkClick r:id="" action="ppaction://noaction" highlightClick="1"/>
            <a:extLst>
              <a:ext uri="{FF2B5EF4-FFF2-40B4-BE49-F238E27FC236}">
                <a16:creationId xmlns:a16="http://schemas.microsoft.com/office/drawing/2014/main" id="{FC3B4B12-4489-44D5-BC8A-02C2611BC9B9}"/>
              </a:ext>
            </a:extLst>
          </p:cNvPr>
          <p:cNvSpPr/>
          <p:nvPr/>
        </p:nvSpPr>
        <p:spPr>
          <a:xfrm>
            <a:off x="325524" y="5040430"/>
            <a:ext cx="870966" cy="869950"/>
          </a:xfrm>
          <a:prstGeom prst="actionButtonBlank">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entury Gothic" panose="020B0502020202020204" pitchFamily="34" charset="0"/>
              </a:rPr>
              <a:t>5</a:t>
            </a:r>
          </a:p>
        </p:txBody>
      </p:sp>
      <p:pic>
        <p:nvPicPr>
          <p:cNvPr id="9" name="Picture 8" descr="A picture containing text&#10;&#10;Description automatically generated">
            <a:extLst>
              <a:ext uri="{FF2B5EF4-FFF2-40B4-BE49-F238E27FC236}">
                <a16:creationId xmlns:a16="http://schemas.microsoft.com/office/drawing/2014/main" id="{1E2C1140-5261-4D68-9C59-492359D51A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4809" y="1523327"/>
            <a:ext cx="3547541" cy="3243465"/>
          </a:xfrm>
          <a:prstGeom prst="rect">
            <a:avLst/>
          </a:prstGeom>
        </p:spPr>
      </p:pic>
      <p:sp>
        <p:nvSpPr>
          <p:cNvPr id="10" name="TextBox 9">
            <a:extLst>
              <a:ext uri="{FF2B5EF4-FFF2-40B4-BE49-F238E27FC236}">
                <a16:creationId xmlns:a16="http://schemas.microsoft.com/office/drawing/2014/main" id="{5F1FC861-8B36-4896-9748-A12048343664}"/>
              </a:ext>
            </a:extLst>
          </p:cNvPr>
          <p:cNvSpPr txBox="1"/>
          <p:nvPr/>
        </p:nvSpPr>
        <p:spPr>
          <a:xfrm>
            <a:off x="1196490" y="5142838"/>
            <a:ext cx="10782300" cy="769441"/>
          </a:xfrm>
          <a:prstGeom prst="rect">
            <a:avLst/>
          </a:prstGeom>
          <a:noFill/>
        </p:spPr>
        <p:txBody>
          <a:bodyPr wrap="square" rtlCol="0">
            <a:spAutoFit/>
          </a:bodyPr>
          <a:lstStyle/>
          <a:p>
            <a:pPr algn="ctr"/>
            <a:r>
              <a:rPr lang="en-GB" sz="4400" dirty="0">
                <a:latin typeface="Century Gothic" panose="020B0502020202020204" pitchFamily="34" charset="0"/>
              </a:rPr>
              <a:t>Er _______  eine Aufgabe </a:t>
            </a:r>
            <a:r>
              <a:rPr lang="en-GB" sz="4400" dirty="0" err="1">
                <a:latin typeface="Century Gothic" panose="020B0502020202020204" pitchFamily="34" charset="0"/>
              </a:rPr>
              <a:t>im</a:t>
            </a:r>
            <a:r>
              <a:rPr lang="en-GB" sz="4400" dirty="0">
                <a:latin typeface="Century Gothic" panose="020B0502020202020204" pitchFamily="34" charset="0"/>
              </a:rPr>
              <a:t> </a:t>
            </a:r>
            <a:r>
              <a:rPr lang="en-GB" sz="4400" dirty="0" err="1">
                <a:latin typeface="Century Gothic" panose="020B0502020202020204" pitchFamily="34" charset="0"/>
              </a:rPr>
              <a:t>Unterricht</a:t>
            </a:r>
            <a:r>
              <a:rPr lang="en-GB" sz="4400" dirty="0">
                <a:latin typeface="Century Gothic" panose="020B0502020202020204" pitchFamily="34" charset="0"/>
              </a:rPr>
              <a:t>.</a:t>
            </a:r>
          </a:p>
        </p:txBody>
      </p:sp>
      <p:sp>
        <p:nvSpPr>
          <p:cNvPr id="11" name="TextBox 10">
            <a:extLst>
              <a:ext uri="{FF2B5EF4-FFF2-40B4-BE49-F238E27FC236}">
                <a16:creationId xmlns:a16="http://schemas.microsoft.com/office/drawing/2014/main" id="{6026DDF4-9D5E-4E19-AEBB-88FA6D15DD4C}"/>
              </a:ext>
            </a:extLst>
          </p:cNvPr>
          <p:cNvSpPr txBox="1"/>
          <p:nvPr/>
        </p:nvSpPr>
        <p:spPr>
          <a:xfrm>
            <a:off x="1839949" y="5127509"/>
            <a:ext cx="2114550" cy="769441"/>
          </a:xfrm>
          <a:prstGeom prst="rect">
            <a:avLst/>
          </a:prstGeom>
          <a:noFill/>
        </p:spPr>
        <p:txBody>
          <a:bodyPr wrap="square" rtlCol="0">
            <a:spAutoFit/>
          </a:bodyPr>
          <a:lstStyle/>
          <a:p>
            <a:pPr algn="ctr"/>
            <a:r>
              <a:rPr lang="en-GB" sz="4400" b="1" dirty="0" err="1">
                <a:latin typeface="Century Gothic" panose="020B0502020202020204" pitchFamily="34" charset="0"/>
              </a:rPr>
              <a:t>macht</a:t>
            </a:r>
            <a:endParaRPr lang="en-GB" sz="1200" b="1" dirty="0">
              <a:latin typeface="Century Gothic" panose="020B0502020202020204" pitchFamily="34" charset="0"/>
            </a:endParaRPr>
          </a:p>
        </p:txBody>
      </p:sp>
      <p:pic>
        <p:nvPicPr>
          <p:cNvPr id="17" name="Graphic 16" descr="Teacher with solid fill">
            <a:extLst>
              <a:ext uri="{FF2B5EF4-FFF2-40B4-BE49-F238E27FC236}">
                <a16:creationId xmlns:a16="http://schemas.microsoft.com/office/drawing/2014/main" id="{F347FD0D-142B-46FB-8077-772B863D0E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68103" y="68649"/>
            <a:ext cx="885211" cy="914400"/>
          </a:xfrm>
          <a:prstGeom prst="rect">
            <a:avLst/>
          </a:prstGeom>
        </p:spPr>
      </p:pic>
      <p:sp>
        <p:nvSpPr>
          <p:cNvPr id="18" name="Speech Bubble: Rectangle with Corners Rounded 17">
            <a:extLst>
              <a:ext uri="{FF2B5EF4-FFF2-40B4-BE49-F238E27FC236}">
                <a16:creationId xmlns:a16="http://schemas.microsoft.com/office/drawing/2014/main" id="{C9E8BF41-BF24-4D0E-99D2-956D619050D3}"/>
              </a:ext>
            </a:extLst>
          </p:cNvPr>
          <p:cNvSpPr/>
          <p:nvPr/>
        </p:nvSpPr>
        <p:spPr>
          <a:xfrm>
            <a:off x="5282882" y="208671"/>
            <a:ext cx="3412801" cy="545091"/>
          </a:xfrm>
          <a:prstGeom prst="wedgeRoundRectCallout">
            <a:avLst>
              <a:gd name="adj1" fmla="val -60672"/>
              <a:gd name="adj2" fmla="val -11930"/>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Verb!</a:t>
            </a:r>
          </a:p>
        </p:txBody>
      </p:sp>
    </p:spTree>
    <p:extLst>
      <p:ext uri="{BB962C8B-B14F-4D97-AF65-F5344CB8AC3E}">
        <p14:creationId xmlns:p14="http://schemas.microsoft.com/office/powerpoint/2010/main" val="282303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Wolfgangs</a:t>
            </a:r>
            <a:r>
              <a:rPr lang="en-GB" sz="2800" b="1" dirty="0">
                <a:solidFill>
                  <a:schemeClr val="bg1"/>
                </a:solidFill>
              </a:rPr>
              <a:t> Montag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6" name="Action Button: Blank 4">
            <a:hlinkClick r:id="" action="ppaction://noaction" highlightClick="1"/>
            <a:extLst>
              <a:ext uri="{FF2B5EF4-FFF2-40B4-BE49-F238E27FC236}">
                <a16:creationId xmlns:a16="http://schemas.microsoft.com/office/drawing/2014/main" id="{FC3B4B12-4489-44D5-BC8A-02C2611BC9B9}"/>
              </a:ext>
            </a:extLst>
          </p:cNvPr>
          <p:cNvSpPr/>
          <p:nvPr/>
        </p:nvSpPr>
        <p:spPr>
          <a:xfrm>
            <a:off x="2075167" y="5042329"/>
            <a:ext cx="870966" cy="869950"/>
          </a:xfrm>
          <a:prstGeom prst="actionButtonBlank">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entury Gothic" panose="020B0502020202020204" pitchFamily="34" charset="0"/>
              </a:rPr>
              <a:t>6</a:t>
            </a:r>
          </a:p>
        </p:txBody>
      </p:sp>
      <p:sp>
        <p:nvSpPr>
          <p:cNvPr id="10" name="TextBox 9">
            <a:extLst>
              <a:ext uri="{FF2B5EF4-FFF2-40B4-BE49-F238E27FC236}">
                <a16:creationId xmlns:a16="http://schemas.microsoft.com/office/drawing/2014/main" id="{5F1FC861-8B36-4896-9748-A12048343664}"/>
              </a:ext>
            </a:extLst>
          </p:cNvPr>
          <p:cNvSpPr txBox="1"/>
          <p:nvPr/>
        </p:nvSpPr>
        <p:spPr>
          <a:xfrm>
            <a:off x="1196490" y="5142838"/>
            <a:ext cx="10782300" cy="769441"/>
          </a:xfrm>
          <a:prstGeom prst="rect">
            <a:avLst/>
          </a:prstGeom>
          <a:noFill/>
        </p:spPr>
        <p:txBody>
          <a:bodyPr wrap="square" rtlCol="0">
            <a:spAutoFit/>
          </a:bodyPr>
          <a:lstStyle/>
          <a:p>
            <a:pPr algn="ctr"/>
            <a:r>
              <a:rPr lang="en-GB" sz="4400" dirty="0">
                <a:latin typeface="Century Gothic" panose="020B0502020202020204" pitchFamily="34" charset="0"/>
              </a:rPr>
              <a:t>Er _______  auf Deutsch.</a:t>
            </a:r>
          </a:p>
        </p:txBody>
      </p:sp>
      <p:sp>
        <p:nvSpPr>
          <p:cNvPr id="11" name="TextBox 10">
            <a:extLst>
              <a:ext uri="{FF2B5EF4-FFF2-40B4-BE49-F238E27FC236}">
                <a16:creationId xmlns:a16="http://schemas.microsoft.com/office/drawing/2014/main" id="{6026DDF4-9D5E-4E19-AEBB-88FA6D15DD4C}"/>
              </a:ext>
            </a:extLst>
          </p:cNvPr>
          <p:cNvSpPr txBox="1"/>
          <p:nvPr/>
        </p:nvSpPr>
        <p:spPr>
          <a:xfrm>
            <a:off x="3824809" y="5090684"/>
            <a:ext cx="2433471" cy="769441"/>
          </a:xfrm>
          <a:prstGeom prst="rect">
            <a:avLst/>
          </a:prstGeom>
          <a:noFill/>
        </p:spPr>
        <p:txBody>
          <a:bodyPr wrap="square" rtlCol="0">
            <a:spAutoFit/>
          </a:bodyPr>
          <a:lstStyle/>
          <a:p>
            <a:pPr algn="ctr"/>
            <a:r>
              <a:rPr lang="en-GB" sz="4400" b="1" dirty="0" err="1">
                <a:latin typeface="Century Gothic" panose="020B0502020202020204" pitchFamily="34" charset="0"/>
              </a:rPr>
              <a:t>schreibt</a:t>
            </a:r>
            <a:endParaRPr lang="en-GB" sz="1200" b="1" dirty="0">
              <a:latin typeface="Century Gothic" panose="020B0502020202020204" pitchFamily="34" charset="0"/>
            </a:endParaRPr>
          </a:p>
        </p:txBody>
      </p:sp>
      <p:pic>
        <p:nvPicPr>
          <p:cNvPr id="13" name="Picture 12" descr="A close up of a logo&#10;&#10;Description automatically generated">
            <a:extLst>
              <a:ext uri="{FF2B5EF4-FFF2-40B4-BE49-F238E27FC236}">
                <a16:creationId xmlns:a16="http://schemas.microsoft.com/office/drawing/2014/main" id="{384AAFF1-D68D-4766-B84F-CBDC27953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122" y="1535174"/>
            <a:ext cx="2883677" cy="3451772"/>
          </a:xfrm>
          <a:prstGeom prst="rect">
            <a:avLst/>
          </a:prstGeom>
        </p:spPr>
      </p:pic>
      <p:pic>
        <p:nvPicPr>
          <p:cNvPr id="14" name="Graphic 13" descr="Teacher with solid fill">
            <a:extLst>
              <a:ext uri="{FF2B5EF4-FFF2-40B4-BE49-F238E27FC236}">
                <a16:creationId xmlns:a16="http://schemas.microsoft.com/office/drawing/2014/main" id="{1D8F08F1-B3E6-470E-97CC-A77FE0323C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68103" y="68649"/>
            <a:ext cx="885211" cy="914400"/>
          </a:xfrm>
          <a:prstGeom prst="rect">
            <a:avLst/>
          </a:prstGeom>
        </p:spPr>
      </p:pic>
      <p:sp>
        <p:nvSpPr>
          <p:cNvPr id="15" name="Speech Bubble: Rectangle with Corners Rounded 14">
            <a:extLst>
              <a:ext uri="{FF2B5EF4-FFF2-40B4-BE49-F238E27FC236}">
                <a16:creationId xmlns:a16="http://schemas.microsoft.com/office/drawing/2014/main" id="{9BE29711-5335-4970-BD21-C47D01523A06}"/>
              </a:ext>
            </a:extLst>
          </p:cNvPr>
          <p:cNvSpPr/>
          <p:nvPr/>
        </p:nvSpPr>
        <p:spPr>
          <a:xfrm>
            <a:off x="5282882" y="208671"/>
            <a:ext cx="3412801" cy="545091"/>
          </a:xfrm>
          <a:prstGeom prst="wedgeRoundRectCallout">
            <a:avLst>
              <a:gd name="adj1" fmla="val -60672"/>
              <a:gd name="adj2" fmla="val -11930"/>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Verb!</a:t>
            </a:r>
          </a:p>
        </p:txBody>
      </p:sp>
    </p:spTree>
    <p:extLst>
      <p:ext uri="{BB962C8B-B14F-4D97-AF65-F5344CB8AC3E}">
        <p14:creationId xmlns:p14="http://schemas.microsoft.com/office/powerpoint/2010/main" val="144612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Wolfgangs</a:t>
            </a:r>
            <a:r>
              <a:rPr lang="en-GB" sz="2800" b="1" dirty="0">
                <a:solidFill>
                  <a:schemeClr val="bg1"/>
                </a:solidFill>
              </a:rPr>
              <a:t> Montag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5F1FC861-8B36-4896-9748-A12048343664}"/>
              </a:ext>
            </a:extLst>
          </p:cNvPr>
          <p:cNvSpPr txBox="1"/>
          <p:nvPr/>
        </p:nvSpPr>
        <p:spPr>
          <a:xfrm>
            <a:off x="1196490" y="5142838"/>
            <a:ext cx="10782300" cy="769441"/>
          </a:xfrm>
          <a:prstGeom prst="rect">
            <a:avLst/>
          </a:prstGeom>
          <a:noFill/>
        </p:spPr>
        <p:txBody>
          <a:bodyPr wrap="square" rtlCol="0">
            <a:spAutoFit/>
          </a:bodyPr>
          <a:lstStyle/>
          <a:p>
            <a:pPr algn="ctr"/>
            <a:r>
              <a:rPr lang="en-GB" sz="4400" dirty="0">
                <a:latin typeface="Century Gothic" panose="020B0502020202020204" pitchFamily="34" charset="0"/>
              </a:rPr>
              <a:t>Er _______  </a:t>
            </a:r>
            <a:r>
              <a:rPr lang="en-GB" sz="4400" dirty="0" err="1">
                <a:latin typeface="Century Gothic" panose="020B0502020202020204" pitchFamily="34" charset="0"/>
              </a:rPr>
              <a:t>Gitarre</a:t>
            </a:r>
            <a:r>
              <a:rPr lang="en-GB" sz="4400" dirty="0">
                <a:latin typeface="Century Gothic" panose="020B0502020202020204" pitchFamily="34" charset="0"/>
              </a:rPr>
              <a:t>.</a:t>
            </a:r>
          </a:p>
        </p:txBody>
      </p:sp>
      <p:sp>
        <p:nvSpPr>
          <p:cNvPr id="11" name="TextBox 10">
            <a:extLst>
              <a:ext uri="{FF2B5EF4-FFF2-40B4-BE49-F238E27FC236}">
                <a16:creationId xmlns:a16="http://schemas.microsoft.com/office/drawing/2014/main" id="{6026DDF4-9D5E-4E19-AEBB-88FA6D15DD4C}"/>
              </a:ext>
            </a:extLst>
          </p:cNvPr>
          <p:cNvSpPr txBox="1"/>
          <p:nvPr/>
        </p:nvSpPr>
        <p:spPr>
          <a:xfrm>
            <a:off x="4504224" y="5092583"/>
            <a:ext cx="2433471" cy="769441"/>
          </a:xfrm>
          <a:prstGeom prst="rect">
            <a:avLst/>
          </a:prstGeom>
          <a:noFill/>
        </p:spPr>
        <p:txBody>
          <a:bodyPr wrap="square" rtlCol="0">
            <a:spAutoFit/>
          </a:bodyPr>
          <a:lstStyle/>
          <a:p>
            <a:pPr algn="ctr"/>
            <a:r>
              <a:rPr lang="en-GB" sz="4400" b="1" dirty="0" err="1">
                <a:latin typeface="Century Gothic" panose="020B0502020202020204" pitchFamily="34" charset="0"/>
              </a:rPr>
              <a:t>spielt</a:t>
            </a:r>
            <a:endParaRPr lang="en-GB" sz="1200" b="1" dirty="0">
              <a:latin typeface="Century Gothic" panose="020B0502020202020204" pitchFamily="34" charset="0"/>
            </a:endParaRPr>
          </a:p>
        </p:txBody>
      </p:sp>
      <p:sp>
        <p:nvSpPr>
          <p:cNvPr id="16" name="Action Button: Blank 4">
            <a:hlinkClick r:id="" action="ppaction://noaction" highlightClick="1"/>
            <a:extLst>
              <a:ext uri="{FF2B5EF4-FFF2-40B4-BE49-F238E27FC236}">
                <a16:creationId xmlns:a16="http://schemas.microsoft.com/office/drawing/2014/main" id="{FC3B4B12-4489-44D5-BC8A-02C2611BC9B9}"/>
              </a:ext>
            </a:extLst>
          </p:cNvPr>
          <p:cNvSpPr/>
          <p:nvPr/>
        </p:nvSpPr>
        <p:spPr>
          <a:xfrm>
            <a:off x="2075167" y="5042329"/>
            <a:ext cx="870966" cy="869950"/>
          </a:xfrm>
          <a:prstGeom prst="actionButtonBlank">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entury Gothic" panose="020B0502020202020204" pitchFamily="34" charset="0"/>
              </a:rPr>
              <a:t>7</a:t>
            </a:r>
          </a:p>
        </p:txBody>
      </p:sp>
      <p:pic>
        <p:nvPicPr>
          <p:cNvPr id="9" name="Picture 8" descr="A picture containing toy, doll&#10;&#10;Description automatically generated">
            <a:extLst>
              <a:ext uri="{FF2B5EF4-FFF2-40B4-BE49-F238E27FC236}">
                <a16:creationId xmlns:a16="http://schemas.microsoft.com/office/drawing/2014/main" id="{BD8701F2-BE23-49E6-A7F9-9426432A2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945" y="796337"/>
            <a:ext cx="2215516" cy="4245991"/>
          </a:xfrm>
          <a:prstGeom prst="rect">
            <a:avLst/>
          </a:prstGeom>
        </p:spPr>
      </p:pic>
      <p:pic>
        <p:nvPicPr>
          <p:cNvPr id="14" name="Graphic 13" descr="Teacher with solid fill">
            <a:extLst>
              <a:ext uri="{FF2B5EF4-FFF2-40B4-BE49-F238E27FC236}">
                <a16:creationId xmlns:a16="http://schemas.microsoft.com/office/drawing/2014/main" id="{A93F4885-FF9D-4ABA-AEA1-D2EA1B9F70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68103" y="68649"/>
            <a:ext cx="885211" cy="914400"/>
          </a:xfrm>
          <a:prstGeom prst="rect">
            <a:avLst/>
          </a:prstGeom>
        </p:spPr>
      </p:pic>
      <p:sp>
        <p:nvSpPr>
          <p:cNvPr id="15" name="Speech Bubble: Rectangle with Corners Rounded 14">
            <a:extLst>
              <a:ext uri="{FF2B5EF4-FFF2-40B4-BE49-F238E27FC236}">
                <a16:creationId xmlns:a16="http://schemas.microsoft.com/office/drawing/2014/main" id="{4791A357-C766-44B3-ACA9-56616204DA56}"/>
              </a:ext>
            </a:extLst>
          </p:cNvPr>
          <p:cNvSpPr/>
          <p:nvPr/>
        </p:nvSpPr>
        <p:spPr>
          <a:xfrm>
            <a:off x="5282882" y="208671"/>
            <a:ext cx="3412801" cy="545091"/>
          </a:xfrm>
          <a:prstGeom prst="wedgeRoundRectCallout">
            <a:avLst>
              <a:gd name="adj1" fmla="val -60672"/>
              <a:gd name="adj2" fmla="val -11930"/>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Verb!</a:t>
            </a:r>
          </a:p>
        </p:txBody>
      </p:sp>
    </p:spTree>
    <p:extLst>
      <p:ext uri="{BB962C8B-B14F-4D97-AF65-F5344CB8AC3E}">
        <p14:creationId xmlns:p14="http://schemas.microsoft.com/office/powerpoint/2010/main" val="68856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Wolfgangs</a:t>
            </a:r>
            <a:r>
              <a:rPr lang="en-GB" sz="2800" b="1" dirty="0">
                <a:solidFill>
                  <a:schemeClr val="bg1"/>
                </a:solidFill>
              </a:rPr>
              <a:t> Montag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6" name="Action Button: Blank 4">
            <a:hlinkClick r:id="" action="ppaction://noaction" highlightClick="1"/>
            <a:extLst>
              <a:ext uri="{FF2B5EF4-FFF2-40B4-BE49-F238E27FC236}">
                <a16:creationId xmlns:a16="http://schemas.microsoft.com/office/drawing/2014/main" id="{FC3B4B12-4489-44D5-BC8A-02C2611BC9B9}"/>
              </a:ext>
            </a:extLst>
          </p:cNvPr>
          <p:cNvSpPr/>
          <p:nvPr/>
        </p:nvSpPr>
        <p:spPr>
          <a:xfrm>
            <a:off x="2075167" y="5042329"/>
            <a:ext cx="870966" cy="869950"/>
          </a:xfrm>
          <a:prstGeom prst="actionButtonBlank">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entury Gothic" panose="020B0502020202020204" pitchFamily="34" charset="0"/>
              </a:rPr>
              <a:t>8</a:t>
            </a:r>
          </a:p>
        </p:txBody>
      </p:sp>
      <p:pic>
        <p:nvPicPr>
          <p:cNvPr id="13" name="Picture 12" descr="A close up of a logo&#10;&#10;Description automatically generated">
            <a:extLst>
              <a:ext uri="{FF2B5EF4-FFF2-40B4-BE49-F238E27FC236}">
                <a16:creationId xmlns:a16="http://schemas.microsoft.com/office/drawing/2014/main" id="{40BDA6FA-1A12-4692-8363-2DFB13893B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484" y="1637637"/>
            <a:ext cx="4804841" cy="3020756"/>
          </a:xfrm>
          <a:prstGeom prst="rect">
            <a:avLst/>
          </a:prstGeom>
        </p:spPr>
      </p:pic>
      <p:sp>
        <p:nvSpPr>
          <p:cNvPr id="14" name="TextBox 13">
            <a:extLst>
              <a:ext uri="{FF2B5EF4-FFF2-40B4-BE49-F238E27FC236}">
                <a16:creationId xmlns:a16="http://schemas.microsoft.com/office/drawing/2014/main" id="{87BAB924-E388-4BFB-BD7C-C64E971B5057}"/>
              </a:ext>
            </a:extLst>
          </p:cNvPr>
          <p:cNvSpPr txBox="1"/>
          <p:nvPr/>
        </p:nvSpPr>
        <p:spPr>
          <a:xfrm>
            <a:off x="992155" y="5142838"/>
            <a:ext cx="10782300" cy="769441"/>
          </a:xfrm>
          <a:prstGeom prst="rect">
            <a:avLst/>
          </a:prstGeom>
          <a:noFill/>
        </p:spPr>
        <p:txBody>
          <a:bodyPr wrap="square" rtlCol="0">
            <a:spAutoFit/>
          </a:bodyPr>
          <a:lstStyle/>
          <a:p>
            <a:pPr algn="ctr"/>
            <a:r>
              <a:rPr lang="en-GB" sz="4400" dirty="0" err="1">
                <a:latin typeface="Century Gothic" panose="020B0502020202020204" pitchFamily="34" charset="0"/>
              </a:rPr>
              <a:t>Er</a:t>
            </a:r>
            <a:r>
              <a:rPr lang="en-GB" sz="4400" dirty="0">
                <a:latin typeface="Century Gothic" panose="020B0502020202020204" pitchFamily="34" charset="0"/>
              </a:rPr>
              <a:t> _______  </a:t>
            </a:r>
            <a:r>
              <a:rPr lang="en-GB" sz="4400" dirty="0" err="1">
                <a:latin typeface="Century Gothic" panose="020B0502020202020204" pitchFamily="34" charset="0"/>
              </a:rPr>
              <a:t>mit</a:t>
            </a:r>
            <a:r>
              <a:rPr lang="en-GB" sz="4400" dirty="0">
                <a:latin typeface="Century Gothic" panose="020B0502020202020204" pitchFamily="34" charset="0"/>
              </a:rPr>
              <a:t> </a:t>
            </a:r>
            <a:r>
              <a:rPr lang="en-GB" sz="4400" dirty="0" err="1">
                <a:latin typeface="Century Gothic" panose="020B0502020202020204" pitchFamily="34" charset="0"/>
              </a:rPr>
              <a:t>Freunden</a:t>
            </a:r>
            <a:r>
              <a:rPr lang="en-GB" sz="4400" dirty="0">
                <a:latin typeface="Century Gothic" panose="020B0502020202020204" pitchFamily="34" charset="0"/>
              </a:rPr>
              <a:t>.</a:t>
            </a:r>
          </a:p>
        </p:txBody>
      </p:sp>
      <p:sp>
        <p:nvSpPr>
          <p:cNvPr id="15" name="TextBox 14">
            <a:extLst>
              <a:ext uri="{FF2B5EF4-FFF2-40B4-BE49-F238E27FC236}">
                <a16:creationId xmlns:a16="http://schemas.microsoft.com/office/drawing/2014/main" id="{4990F6C5-5673-41F5-92A1-0E6D1D8634C0}"/>
              </a:ext>
            </a:extLst>
          </p:cNvPr>
          <p:cNvSpPr txBox="1"/>
          <p:nvPr/>
        </p:nvSpPr>
        <p:spPr>
          <a:xfrm>
            <a:off x="3582955" y="5140455"/>
            <a:ext cx="2114550" cy="769441"/>
          </a:xfrm>
          <a:prstGeom prst="rect">
            <a:avLst/>
          </a:prstGeom>
          <a:noFill/>
        </p:spPr>
        <p:txBody>
          <a:bodyPr wrap="square" rtlCol="0">
            <a:spAutoFit/>
          </a:bodyPr>
          <a:lstStyle/>
          <a:p>
            <a:pPr algn="ctr"/>
            <a:r>
              <a:rPr lang="en-GB" sz="4400" b="1" dirty="0" err="1">
                <a:latin typeface="Century Gothic" panose="020B0502020202020204" pitchFamily="34" charset="0"/>
              </a:rPr>
              <a:t>redet</a:t>
            </a:r>
            <a:endParaRPr lang="en-GB" sz="1200" b="1" dirty="0">
              <a:latin typeface="Century Gothic" panose="020B0502020202020204" pitchFamily="34" charset="0"/>
            </a:endParaRPr>
          </a:p>
        </p:txBody>
      </p:sp>
      <p:pic>
        <p:nvPicPr>
          <p:cNvPr id="17" name="Graphic 16" descr="Teacher with solid fill">
            <a:extLst>
              <a:ext uri="{FF2B5EF4-FFF2-40B4-BE49-F238E27FC236}">
                <a16:creationId xmlns:a16="http://schemas.microsoft.com/office/drawing/2014/main" id="{40083612-5251-41F5-8A8D-9206A5F8B3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68103" y="68649"/>
            <a:ext cx="885211" cy="914400"/>
          </a:xfrm>
          <a:prstGeom prst="rect">
            <a:avLst/>
          </a:prstGeom>
        </p:spPr>
      </p:pic>
      <p:sp>
        <p:nvSpPr>
          <p:cNvPr id="18" name="Speech Bubble: Rectangle with Corners Rounded 17">
            <a:extLst>
              <a:ext uri="{FF2B5EF4-FFF2-40B4-BE49-F238E27FC236}">
                <a16:creationId xmlns:a16="http://schemas.microsoft.com/office/drawing/2014/main" id="{2840FA1E-F7D6-4664-8B66-0709E1DBB97E}"/>
              </a:ext>
            </a:extLst>
          </p:cNvPr>
          <p:cNvSpPr/>
          <p:nvPr/>
        </p:nvSpPr>
        <p:spPr>
          <a:xfrm>
            <a:off x="5282882" y="208671"/>
            <a:ext cx="3412801" cy="545091"/>
          </a:xfrm>
          <a:prstGeom prst="wedgeRoundRectCallout">
            <a:avLst>
              <a:gd name="adj1" fmla="val -60672"/>
              <a:gd name="adj2" fmla="val -11930"/>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Verb!</a:t>
            </a:r>
          </a:p>
        </p:txBody>
      </p:sp>
    </p:spTree>
    <p:extLst>
      <p:ext uri="{BB962C8B-B14F-4D97-AF65-F5344CB8AC3E}">
        <p14:creationId xmlns:p14="http://schemas.microsoft.com/office/powerpoint/2010/main" val="22393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1.2 – Week 1 – Lesson 16</a:t>
            </a:r>
            <a:br>
              <a:rPr lang="en-GB" sz="1800" dirty="0"/>
            </a:br>
            <a:br>
              <a:rPr lang="en-GB" sz="1800" dirty="0"/>
            </a:br>
            <a:r>
              <a:rPr lang="en-GB" sz="1800" dirty="0"/>
              <a:t>Leigh McClelland</a:t>
            </a:r>
            <a:br>
              <a:rPr lang="en-GB" sz="1800" dirty="0"/>
            </a:br>
            <a:r>
              <a:rPr lang="en-GB" sz="1800" dirty="0"/>
              <a:t>Artwork: Steve Clarke</a:t>
            </a:r>
            <a:br>
              <a:rPr lang="en-GB" sz="1800" dirty="0"/>
            </a:br>
            <a:br>
              <a:rPr lang="en-GB" sz="1800" dirty="0"/>
            </a:br>
            <a:r>
              <a:rPr lang="en-GB" sz="1800" dirty="0"/>
              <a:t>Date updated: 17.08.23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363537" y="2136361"/>
            <a:ext cx="7413217" cy="1410028"/>
          </a:xfrm>
        </p:spPr>
        <p:txBody>
          <a:bodyPr>
            <a:normAutofit/>
          </a:bodyPr>
          <a:lstStyle/>
          <a:p>
            <a:pPr algn="l"/>
            <a:r>
              <a:rPr lang="en-GB" sz="2000" dirty="0">
                <a:solidFill>
                  <a:schemeClr val="tx1"/>
                </a:solidFill>
              </a:rPr>
              <a:t>Present tense (weak) verbs:</a:t>
            </a:r>
            <a:br>
              <a:rPr lang="en-GB" sz="2000" dirty="0">
                <a:solidFill>
                  <a:schemeClr val="tx1"/>
                </a:solidFill>
              </a:rPr>
            </a:br>
            <a:r>
              <a:rPr lang="en-GB" sz="2000" dirty="0">
                <a:solidFill>
                  <a:schemeClr val="tx1"/>
                </a:solidFill>
              </a:rPr>
              <a:t>Long (infinitive) and short (3rd person singular) forms</a:t>
            </a:r>
          </a:p>
          <a:p>
            <a:pPr algn="l"/>
            <a:r>
              <a:rPr lang="en-GB" sz="2000" dirty="0">
                <a:solidFill>
                  <a:schemeClr val="tx1"/>
                </a:solidFill>
              </a:rPr>
              <a:t>SSC long and short [o]</a:t>
            </a:r>
            <a:endParaRPr lang="en-US" sz="2000" dirty="0">
              <a:solidFill>
                <a:schemeClr val="tx1"/>
              </a:solidFill>
            </a:endParaRPr>
          </a:p>
        </p:txBody>
      </p:sp>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244860" y="1291811"/>
            <a:ext cx="7038749" cy="844550"/>
          </a:xfrm>
        </p:spPr>
        <p:txBody>
          <a:bodyPr>
            <a:normAutofit/>
          </a:bodyPr>
          <a:lstStyle/>
          <a:p>
            <a:r>
              <a:rPr lang="en-GB" sz="4800" dirty="0" err="1"/>
              <a:t>Wer</a:t>
            </a:r>
            <a:r>
              <a:rPr lang="en-GB" sz="4800" dirty="0"/>
              <a:t> </a:t>
            </a:r>
            <a:r>
              <a:rPr lang="en-GB" sz="4800" dirty="0" err="1"/>
              <a:t>macht</a:t>
            </a:r>
            <a:r>
              <a:rPr lang="en-GB" sz="4800" dirty="0"/>
              <a:t> was?</a:t>
            </a:r>
          </a:p>
        </p:txBody>
      </p:sp>
      <p:pic>
        <p:nvPicPr>
          <p:cNvPr id="7" name="Picture 6" descr="A red building with a clock tower&#10;&#10;Description automatically generated">
            <a:extLst>
              <a:ext uri="{FF2B5EF4-FFF2-40B4-BE49-F238E27FC236}">
                <a16:creationId xmlns:a16="http://schemas.microsoft.com/office/drawing/2014/main" id="{B2637DDE-9068-463B-B20C-EC1EFC43E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003" y="3374046"/>
            <a:ext cx="3531190" cy="2564315"/>
          </a:xfrm>
          <a:prstGeom prst="rect">
            <a:avLst/>
          </a:prstGeom>
        </p:spPr>
      </p:pic>
      <p:sp>
        <p:nvSpPr>
          <p:cNvPr id="6" name="Speech Bubble: Rectangle with Corners Rounded 5">
            <a:extLst>
              <a:ext uri="{FF2B5EF4-FFF2-40B4-BE49-F238E27FC236}">
                <a16:creationId xmlns:a16="http://schemas.microsoft.com/office/drawing/2014/main" id="{D94632AE-7DD9-4757-960D-12925A4211AD}"/>
              </a:ext>
            </a:extLst>
          </p:cNvPr>
          <p:cNvSpPr/>
          <p:nvPr/>
        </p:nvSpPr>
        <p:spPr>
          <a:xfrm>
            <a:off x="9780980" y="4458566"/>
            <a:ext cx="1989812" cy="978176"/>
          </a:xfrm>
          <a:prstGeom prst="wedgeRoundRectCallout">
            <a:avLst>
              <a:gd name="adj1" fmla="val -119761"/>
              <a:gd name="adj2" fmla="val 3280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Ich bin in der Schule.</a:t>
            </a:r>
          </a:p>
        </p:txBody>
      </p:sp>
      <p:pic>
        <p:nvPicPr>
          <p:cNvPr id="8" name="Picture 7" descr="A close up of a logo&#10;&#10;Description automatically generated">
            <a:extLst>
              <a:ext uri="{FF2B5EF4-FFF2-40B4-BE49-F238E27FC236}">
                <a16:creationId xmlns:a16="http://schemas.microsoft.com/office/drawing/2014/main" id="{EE489A26-522F-491E-9F8F-F346315171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4845079"/>
            <a:ext cx="3634594" cy="2285034"/>
          </a:xfrm>
          <a:prstGeom prst="rect">
            <a:avLst/>
          </a:prstGeom>
        </p:spPr>
      </p:pic>
    </p:spTree>
    <p:extLst>
      <p:ext uri="{BB962C8B-B14F-4D97-AF65-F5344CB8AC3E}">
        <p14:creationId xmlns:p14="http://schemas.microsoft.com/office/powerpoint/2010/main" val="28204053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D6CCCA1-FF3C-401D-9A11-D417E1CE5334}"/>
              </a:ext>
            </a:extLst>
          </p:cNvPr>
          <p:cNvPicPr>
            <a:picLocks noChangeAspect="1"/>
          </p:cNvPicPr>
          <p:nvPr/>
        </p:nvPicPr>
        <p:blipFill>
          <a:blip r:embed="rId3"/>
          <a:stretch>
            <a:fillRect/>
          </a:stretch>
        </p:blipFill>
        <p:spPr>
          <a:xfrm>
            <a:off x="4036111" y="247046"/>
            <a:ext cx="1337663" cy="1043927"/>
          </a:xfrm>
          <a:prstGeom prst="rect">
            <a:avLst/>
          </a:prstGeom>
        </p:spPr>
      </p:pic>
      <p:sp>
        <p:nvSpPr>
          <p:cNvPr id="4" name="Title 3"/>
          <p:cNvSpPr>
            <a:spLocks noGrp="1"/>
          </p:cNvSpPr>
          <p:nvPr>
            <p:ph type="title"/>
          </p:nvPr>
        </p:nvSpPr>
        <p:spPr/>
        <p:txBody>
          <a:bodyPr>
            <a:normAutofit/>
          </a:bodyPr>
          <a:lstStyle/>
          <a:p>
            <a:r>
              <a:rPr lang="en-GB" sz="3600" b="1">
                <a:solidFill>
                  <a:schemeClr val="bg1"/>
                </a:solidFill>
              </a:rPr>
              <a:t>Lang oder kurz?</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Action Button: Custom 7">
            <a:hlinkClick r:id="" action="ppaction://noaction" highlightClick="1">
              <a:snd r:embed="rId4" name="noch.wav"/>
            </a:hlinkClick>
          </p:cNvPr>
          <p:cNvSpPr/>
          <p:nvPr/>
        </p:nvSpPr>
        <p:spPr>
          <a:xfrm>
            <a:off x="261109" y="1199930"/>
            <a:ext cx="560693" cy="519835"/>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1</a:t>
            </a:r>
          </a:p>
        </p:txBody>
      </p:sp>
      <p:sp>
        <p:nvSpPr>
          <p:cNvPr id="9" name="Action Button: Custom 8">
            <a:hlinkClick r:id="" action="ppaction://noaction" highlightClick="1">
              <a:snd r:embed="rId5" name="ohne.wav"/>
            </a:hlinkClick>
          </p:cNvPr>
          <p:cNvSpPr/>
          <p:nvPr/>
        </p:nvSpPr>
        <p:spPr>
          <a:xfrm>
            <a:off x="1008926" y="1199929"/>
            <a:ext cx="560693" cy="519835"/>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2</a:t>
            </a:r>
          </a:p>
        </p:txBody>
      </p:sp>
      <p:sp>
        <p:nvSpPr>
          <p:cNvPr id="10" name="Action Button: Custom 9">
            <a:hlinkClick r:id="" action="ppaction://noaction" highlightClick="1">
              <a:snd r:embed="rId6" name="Million.wav"/>
            </a:hlinkClick>
          </p:cNvPr>
          <p:cNvSpPr/>
          <p:nvPr/>
        </p:nvSpPr>
        <p:spPr>
          <a:xfrm>
            <a:off x="1767996" y="1199928"/>
            <a:ext cx="560693" cy="519835"/>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3</a:t>
            </a:r>
          </a:p>
        </p:txBody>
      </p:sp>
      <p:sp>
        <p:nvSpPr>
          <p:cNvPr id="11" name="Action Button: Custom 10">
            <a:hlinkClick r:id="" action="ppaction://noaction" highlightClick="1">
              <a:snd r:embed="rId7" name="wollen.wav"/>
            </a:hlinkClick>
          </p:cNvPr>
          <p:cNvSpPr/>
          <p:nvPr/>
        </p:nvSpPr>
        <p:spPr>
          <a:xfrm>
            <a:off x="2527066" y="1199928"/>
            <a:ext cx="560693" cy="519835"/>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4</a:t>
            </a:r>
          </a:p>
        </p:txBody>
      </p:sp>
      <p:pic>
        <p:nvPicPr>
          <p:cNvPr id="12" name="Picture 11" descr="A picture containing black, darkness&#10;&#10;Description automatically generated">
            <a:extLst>
              <a:ext uri="{FF2B5EF4-FFF2-40B4-BE49-F238E27FC236}">
                <a16:creationId xmlns:a16="http://schemas.microsoft.com/office/drawing/2014/main" id="{F9A120A7-9BFC-4C17-A84E-FC3D71177549}"/>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5209763" y="213557"/>
            <a:ext cx="2089586" cy="1044793"/>
          </a:xfrm>
          <a:prstGeom prst="rect">
            <a:avLst/>
          </a:prstGeom>
        </p:spPr>
      </p:pic>
      <p:sp>
        <p:nvSpPr>
          <p:cNvPr id="14" name="TextBox 13">
            <a:extLst>
              <a:ext uri="{FF2B5EF4-FFF2-40B4-BE49-F238E27FC236}">
                <a16:creationId xmlns:a16="http://schemas.microsoft.com/office/drawing/2014/main" id="{3404F2E4-2313-47D6-8C13-A164BA270DE1}"/>
              </a:ext>
            </a:extLst>
          </p:cNvPr>
          <p:cNvSpPr txBox="1"/>
          <p:nvPr/>
        </p:nvSpPr>
        <p:spPr>
          <a:xfrm>
            <a:off x="5962296" y="334778"/>
            <a:ext cx="1064871" cy="584775"/>
          </a:xfrm>
          <a:prstGeom prst="rect">
            <a:avLst/>
          </a:prstGeom>
          <a:noFill/>
        </p:spPr>
        <p:txBody>
          <a:bodyPr wrap="square" rtlCol="0">
            <a:spAutoFit/>
          </a:bodyPr>
          <a:lstStyle/>
          <a:p>
            <a:r>
              <a:rPr lang="en-GB" sz="3200" b="1" dirty="0">
                <a:solidFill>
                  <a:schemeClr val="accent4">
                    <a:lumMod val="20000"/>
                    <a:lumOff val="80000"/>
                  </a:schemeClr>
                </a:solidFill>
              </a:rPr>
              <a:t>lang</a:t>
            </a:r>
          </a:p>
        </p:txBody>
      </p:sp>
      <p:pic>
        <p:nvPicPr>
          <p:cNvPr id="20" name="Picture 19">
            <a:extLst>
              <a:ext uri="{FF2B5EF4-FFF2-40B4-BE49-F238E27FC236}">
                <a16:creationId xmlns:a16="http://schemas.microsoft.com/office/drawing/2014/main" id="{17523C38-2294-457E-958E-8221E7B5DCC6}"/>
              </a:ext>
            </a:extLst>
          </p:cNvPr>
          <p:cNvPicPr>
            <a:picLocks noChangeAspect="1"/>
          </p:cNvPicPr>
          <p:nvPr/>
        </p:nvPicPr>
        <p:blipFill>
          <a:blip r:embed="rId9"/>
          <a:stretch>
            <a:fillRect/>
          </a:stretch>
        </p:blipFill>
        <p:spPr>
          <a:xfrm>
            <a:off x="9518516" y="155137"/>
            <a:ext cx="1281693" cy="1044793"/>
          </a:xfrm>
          <a:prstGeom prst="rect">
            <a:avLst/>
          </a:prstGeom>
        </p:spPr>
      </p:pic>
      <p:pic>
        <p:nvPicPr>
          <p:cNvPr id="15" name="Picture 14" descr="A picture containing black, darkness&#10;&#10;Description automatically generated">
            <a:extLst>
              <a:ext uri="{FF2B5EF4-FFF2-40B4-BE49-F238E27FC236}">
                <a16:creationId xmlns:a16="http://schemas.microsoft.com/office/drawing/2014/main" id="{121A3CF0-EA1E-4A52-AEE0-4592A08B697D}"/>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635609" y="155137"/>
            <a:ext cx="2254450" cy="1044793"/>
          </a:xfrm>
          <a:prstGeom prst="rect">
            <a:avLst/>
          </a:prstGeom>
        </p:spPr>
      </p:pic>
      <p:sp>
        <p:nvSpPr>
          <p:cNvPr id="16" name="TextBox 15">
            <a:extLst>
              <a:ext uri="{FF2B5EF4-FFF2-40B4-BE49-F238E27FC236}">
                <a16:creationId xmlns:a16="http://schemas.microsoft.com/office/drawing/2014/main" id="{161F1910-5DA8-4943-A3E5-67704D18B08A}"/>
              </a:ext>
            </a:extLst>
          </p:cNvPr>
          <p:cNvSpPr txBox="1"/>
          <p:nvPr/>
        </p:nvSpPr>
        <p:spPr>
          <a:xfrm>
            <a:off x="8074294" y="276359"/>
            <a:ext cx="1064871" cy="584775"/>
          </a:xfrm>
          <a:prstGeom prst="rect">
            <a:avLst/>
          </a:prstGeom>
          <a:noFill/>
        </p:spPr>
        <p:txBody>
          <a:bodyPr wrap="square" rtlCol="0">
            <a:spAutoFit/>
          </a:bodyPr>
          <a:lstStyle/>
          <a:p>
            <a:r>
              <a:rPr lang="en-GB" sz="3200" b="1" dirty="0" err="1">
                <a:solidFill>
                  <a:schemeClr val="accent4">
                    <a:lumMod val="20000"/>
                    <a:lumOff val="80000"/>
                  </a:schemeClr>
                </a:solidFill>
              </a:rPr>
              <a:t>kurz</a:t>
            </a:r>
            <a:endParaRPr lang="en-GB" sz="3200" b="1" dirty="0">
              <a:solidFill>
                <a:schemeClr val="accent4">
                  <a:lumMod val="20000"/>
                  <a:lumOff val="80000"/>
                </a:schemeClr>
              </a:solidFill>
            </a:endParaRPr>
          </a:p>
        </p:txBody>
      </p:sp>
      <p:sp>
        <p:nvSpPr>
          <p:cNvPr id="21" name="TextBox 20">
            <a:extLst>
              <a:ext uri="{FF2B5EF4-FFF2-40B4-BE49-F238E27FC236}">
                <a16:creationId xmlns:a16="http://schemas.microsoft.com/office/drawing/2014/main" id="{D87503AB-C4EE-456D-AF79-09A8640E0F42}"/>
              </a:ext>
            </a:extLst>
          </p:cNvPr>
          <p:cNvSpPr txBox="1"/>
          <p:nvPr/>
        </p:nvSpPr>
        <p:spPr>
          <a:xfrm>
            <a:off x="9017062" y="2436919"/>
            <a:ext cx="2284600" cy="1538883"/>
          </a:xfrm>
          <a:prstGeom prst="rect">
            <a:avLst/>
          </a:prstGeom>
          <a:noFill/>
        </p:spPr>
        <p:txBody>
          <a:bodyPr wrap="none" rtlCol="0">
            <a:spAutoFit/>
          </a:bodyPr>
          <a:lstStyle/>
          <a:p>
            <a:pPr algn="ctr"/>
            <a:r>
              <a:rPr lang="en-US" sz="6600" b="1" dirty="0" err="1">
                <a:latin typeface="Century Gothic" panose="020B0502020202020204" pitchFamily="34" charset="0"/>
              </a:rPr>
              <a:t>n</a:t>
            </a:r>
            <a:r>
              <a:rPr lang="en-US" sz="6600" b="1" dirty="0" err="1">
                <a:solidFill>
                  <a:srgbClr val="FFCC00"/>
                </a:solidFill>
                <a:latin typeface="Century Gothic" panose="020B0502020202020204" pitchFamily="34" charset="0"/>
              </a:rPr>
              <a:t>o</a:t>
            </a:r>
            <a:r>
              <a:rPr lang="en-US" sz="6600" b="1" dirty="0" err="1">
                <a:latin typeface="Century Gothic" panose="020B0502020202020204" pitchFamily="34" charset="0"/>
              </a:rPr>
              <a:t>ch</a:t>
            </a:r>
            <a:br>
              <a:rPr lang="en-US" sz="6600" b="1" dirty="0">
                <a:latin typeface="Century Gothic" panose="020B0502020202020204" pitchFamily="34" charset="0"/>
              </a:rPr>
            </a:br>
            <a:r>
              <a:rPr lang="en-US" sz="2800" dirty="0">
                <a:latin typeface="Century Gothic" panose="020B0502020202020204" pitchFamily="34" charset="0"/>
              </a:rPr>
              <a:t>[still]</a:t>
            </a:r>
            <a:endParaRPr lang="en-US" sz="6600" dirty="0">
              <a:latin typeface="Century Gothic" panose="020B0502020202020204" pitchFamily="34" charset="0"/>
            </a:endParaRPr>
          </a:p>
        </p:txBody>
      </p:sp>
      <p:sp>
        <p:nvSpPr>
          <p:cNvPr id="22" name="TextBox 21">
            <a:extLst>
              <a:ext uri="{FF2B5EF4-FFF2-40B4-BE49-F238E27FC236}">
                <a16:creationId xmlns:a16="http://schemas.microsoft.com/office/drawing/2014/main" id="{3DA36CCF-E155-4281-B4B1-33F333DF9E6B}"/>
              </a:ext>
            </a:extLst>
          </p:cNvPr>
          <p:cNvSpPr txBox="1"/>
          <p:nvPr/>
        </p:nvSpPr>
        <p:spPr>
          <a:xfrm>
            <a:off x="803159" y="2436919"/>
            <a:ext cx="2284600" cy="1538883"/>
          </a:xfrm>
          <a:prstGeom prst="rect">
            <a:avLst/>
          </a:prstGeom>
          <a:noFill/>
        </p:spPr>
        <p:txBody>
          <a:bodyPr wrap="none" rtlCol="0">
            <a:spAutoFit/>
          </a:bodyPr>
          <a:lstStyle/>
          <a:p>
            <a:pPr algn="ctr"/>
            <a:r>
              <a:rPr lang="en-US" sz="6600" b="1" dirty="0" err="1">
                <a:solidFill>
                  <a:srgbClr val="FFCC00"/>
                </a:solidFill>
                <a:latin typeface="Century Gothic" panose="020B0502020202020204" pitchFamily="34" charset="0"/>
              </a:rPr>
              <a:t>o</a:t>
            </a:r>
            <a:r>
              <a:rPr lang="en-US" sz="6600" b="1" dirty="0" err="1">
                <a:latin typeface="Century Gothic" panose="020B0502020202020204" pitchFamily="34" charset="0"/>
              </a:rPr>
              <a:t>hne</a:t>
            </a:r>
            <a:br>
              <a:rPr lang="en-US" sz="6600" b="1" dirty="0">
                <a:latin typeface="Century Gothic" panose="020B0502020202020204" pitchFamily="34" charset="0"/>
              </a:rPr>
            </a:br>
            <a:r>
              <a:rPr lang="en-US" sz="2800" dirty="0">
                <a:latin typeface="Century Gothic" panose="020B0502020202020204" pitchFamily="34" charset="0"/>
              </a:rPr>
              <a:t>[without]</a:t>
            </a:r>
            <a:endParaRPr lang="en-US" sz="6600" dirty="0">
              <a:latin typeface="Century Gothic" panose="020B0502020202020204" pitchFamily="34" charset="0"/>
            </a:endParaRPr>
          </a:p>
        </p:txBody>
      </p:sp>
      <p:sp>
        <p:nvSpPr>
          <p:cNvPr id="23" name="TextBox 22">
            <a:extLst>
              <a:ext uri="{FF2B5EF4-FFF2-40B4-BE49-F238E27FC236}">
                <a16:creationId xmlns:a16="http://schemas.microsoft.com/office/drawing/2014/main" id="{5B76923C-964B-48B0-89E2-27E734A60F62}"/>
              </a:ext>
            </a:extLst>
          </p:cNvPr>
          <p:cNvSpPr txBox="1"/>
          <p:nvPr/>
        </p:nvSpPr>
        <p:spPr>
          <a:xfrm>
            <a:off x="540266" y="4368794"/>
            <a:ext cx="2810385" cy="1538883"/>
          </a:xfrm>
          <a:prstGeom prst="rect">
            <a:avLst/>
          </a:prstGeom>
          <a:noFill/>
        </p:spPr>
        <p:txBody>
          <a:bodyPr wrap="none" rtlCol="0">
            <a:spAutoFit/>
          </a:bodyPr>
          <a:lstStyle/>
          <a:p>
            <a:pPr algn="ctr"/>
            <a:r>
              <a:rPr lang="en-US" sz="6600" b="1" dirty="0">
                <a:latin typeface="Century Gothic" panose="020B0502020202020204" pitchFamily="34" charset="0"/>
              </a:rPr>
              <a:t>Milli</a:t>
            </a:r>
            <a:r>
              <a:rPr lang="en-US" sz="6600" b="1" dirty="0">
                <a:solidFill>
                  <a:srgbClr val="FFCC00"/>
                </a:solidFill>
                <a:latin typeface="Century Gothic" panose="020B0502020202020204" pitchFamily="34" charset="0"/>
              </a:rPr>
              <a:t>o</a:t>
            </a:r>
            <a:r>
              <a:rPr lang="en-US" sz="6600" b="1" dirty="0">
                <a:latin typeface="Century Gothic" panose="020B0502020202020204" pitchFamily="34" charset="0"/>
              </a:rPr>
              <a:t>n</a:t>
            </a:r>
            <a:br>
              <a:rPr lang="en-US" sz="6600" b="1" dirty="0">
                <a:latin typeface="Century Gothic" panose="020B0502020202020204" pitchFamily="34" charset="0"/>
              </a:rPr>
            </a:br>
            <a:r>
              <a:rPr lang="en-US" sz="2800" dirty="0">
                <a:latin typeface="Century Gothic" panose="020B0502020202020204" pitchFamily="34" charset="0"/>
              </a:rPr>
              <a:t>[million]</a:t>
            </a:r>
            <a:endParaRPr lang="en-US" sz="6600" dirty="0">
              <a:latin typeface="Century Gothic" panose="020B0502020202020204" pitchFamily="34" charset="0"/>
            </a:endParaRPr>
          </a:p>
        </p:txBody>
      </p:sp>
      <p:sp>
        <p:nvSpPr>
          <p:cNvPr id="24" name="TextBox 23">
            <a:extLst>
              <a:ext uri="{FF2B5EF4-FFF2-40B4-BE49-F238E27FC236}">
                <a16:creationId xmlns:a16="http://schemas.microsoft.com/office/drawing/2014/main" id="{6E02D5A4-7AFA-47A6-B3B9-C32DB0279B59}"/>
              </a:ext>
            </a:extLst>
          </p:cNvPr>
          <p:cNvSpPr txBox="1"/>
          <p:nvPr/>
        </p:nvSpPr>
        <p:spPr>
          <a:xfrm>
            <a:off x="8729323" y="4225873"/>
            <a:ext cx="2860078" cy="1538883"/>
          </a:xfrm>
          <a:prstGeom prst="rect">
            <a:avLst/>
          </a:prstGeom>
          <a:noFill/>
        </p:spPr>
        <p:txBody>
          <a:bodyPr wrap="none" rtlCol="0">
            <a:spAutoFit/>
          </a:bodyPr>
          <a:lstStyle/>
          <a:p>
            <a:pPr algn="ctr"/>
            <a:r>
              <a:rPr lang="en-US" sz="6600" b="1" dirty="0" err="1">
                <a:latin typeface="Century Gothic" panose="020B0502020202020204" pitchFamily="34" charset="0"/>
              </a:rPr>
              <a:t>w</a:t>
            </a:r>
            <a:r>
              <a:rPr lang="en-US" sz="6600" b="1" dirty="0" err="1">
                <a:solidFill>
                  <a:srgbClr val="FFCC00"/>
                </a:solidFill>
                <a:latin typeface="Century Gothic" panose="020B0502020202020204" pitchFamily="34" charset="0"/>
              </a:rPr>
              <a:t>o</a:t>
            </a:r>
            <a:r>
              <a:rPr lang="en-US" sz="6600" b="1" dirty="0" err="1">
                <a:latin typeface="Century Gothic" panose="020B0502020202020204" pitchFamily="34" charset="0"/>
              </a:rPr>
              <a:t>llen</a:t>
            </a:r>
            <a:br>
              <a:rPr lang="en-US" sz="6600" b="1" dirty="0">
                <a:latin typeface="Century Gothic" panose="020B0502020202020204" pitchFamily="34" charset="0"/>
              </a:rPr>
            </a:br>
            <a:r>
              <a:rPr lang="en-US" sz="2800" dirty="0">
                <a:latin typeface="Century Gothic" panose="020B0502020202020204" pitchFamily="34" charset="0"/>
              </a:rPr>
              <a:t>[to want (to)]</a:t>
            </a:r>
            <a:endParaRPr lang="en-US" sz="6600" dirty="0">
              <a:latin typeface="Century Gothic" panose="020B0502020202020204" pitchFamily="34" charset="0"/>
            </a:endParaRP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21DA0210-541F-4702-B471-FB93D46407A2}"/>
              </a:ext>
            </a:extLst>
          </p:cNvPr>
          <p:cNvGraphicFramePr>
            <a:graphicFrameLocks noGrp="1" noChangeAspect="1"/>
          </p:cNvGraphicFramePr>
          <p:nvPr>
            <p:extLst>
              <p:ext uri="{D42A27DB-BD31-4B8C-83A1-F6EECF244321}">
                <p14:modId xmlns:p14="http://schemas.microsoft.com/office/powerpoint/2010/main" val="2797624184"/>
              </p:ext>
            </p:extLst>
          </p:nvPr>
        </p:nvGraphicFramePr>
        <p:xfrm>
          <a:off x="5392532" y="831749"/>
          <a:ext cx="6130284" cy="5303520"/>
        </p:xfrm>
        <a:graphic>
          <a:graphicData uri="http://schemas.openxmlformats.org/drawingml/2006/table">
            <a:tbl>
              <a:tblPr firstRow="1" bandRow="1">
                <a:tableStyleId>{5940675A-B579-460E-94D1-54222C63F5DA}</a:tableStyleId>
              </a:tblPr>
              <a:tblGrid>
                <a:gridCol w="510857">
                  <a:extLst>
                    <a:ext uri="{9D8B030D-6E8A-4147-A177-3AD203B41FA5}">
                      <a16:colId xmlns:a16="http://schemas.microsoft.com/office/drawing/2014/main" val="1049649419"/>
                    </a:ext>
                  </a:extLst>
                </a:gridCol>
                <a:gridCol w="510857">
                  <a:extLst>
                    <a:ext uri="{9D8B030D-6E8A-4147-A177-3AD203B41FA5}">
                      <a16:colId xmlns:a16="http://schemas.microsoft.com/office/drawing/2014/main" val="1248181875"/>
                    </a:ext>
                  </a:extLst>
                </a:gridCol>
                <a:gridCol w="510857">
                  <a:extLst>
                    <a:ext uri="{9D8B030D-6E8A-4147-A177-3AD203B41FA5}">
                      <a16:colId xmlns:a16="http://schemas.microsoft.com/office/drawing/2014/main" val="3564413966"/>
                    </a:ext>
                  </a:extLst>
                </a:gridCol>
                <a:gridCol w="510857">
                  <a:extLst>
                    <a:ext uri="{9D8B030D-6E8A-4147-A177-3AD203B41FA5}">
                      <a16:colId xmlns:a16="http://schemas.microsoft.com/office/drawing/2014/main" val="114711089"/>
                    </a:ext>
                  </a:extLst>
                </a:gridCol>
                <a:gridCol w="510857">
                  <a:extLst>
                    <a:ext uri="{9D8B030D-6E8A-4147-A177-3AD203B41FA5}">
                      <a16:colId xmlns:a16="http://schemas.microsoft.com/office/drawing/2014/main" val="26634639"/>
                    </a:ext>
                  </a:extLst>
                </a:gridCol>
                <a:gridCol w="510857">
                  <a:extLst>
                    <a:ext uri="{9D8B030D-6E8A-4147-A177-3AD203B41FA5}">
                      <a16:colId xmlns:a16="http://schemas.microsoft.com/office/drawing/2014/main" val="598403284"/>
                    </a:ext>
                  </a:extLst>
                </a:gridCol>
                <a:gridCol w="510857">
                  <a:extLst>
                    <a:ext uri="{9D8B030D-6E8A-4147-A177-3AD203B41FA5}">
                      <a16:colId xmlns:a16="http://schemas.microsoft.com/office/drawing/2014/main" val="1666373889"/>
                    </a:ext>
                  </a:extLst>
                </a:gridCol>
                <a:gridCol w="510857">
                  <a:extLst>
                    <a:ext uri="{9D8B030D-6E8A-4147-A177-3AD203B41FA5}">
                      <a16:colId xmlns:a16="http://schemas.microsoft.com/office/drawing/2014/main" val="2062381804"/>
                    </a:ext>
                  </a:extLst>
                </a:gridCol>
                <a:gridCol w="510857">
                  <a:extLst>
                    <a:ext uri="{9D8B030D-6E8A-4147-A177-3AD203B41FA5}">
                      <a16:colId xmlns:a16="http://schemas.microsoft.com/office/drawing/2014/main" val="235059003"/>
                    </a:ext>
                  </a:extLst>
                </a:gridCol>
                <a:gridCol w="510857">
                  <a:extLst>
                    <a:ext uri="{9D8B030D-6E8A-4147-A177-3AD203B41FA5}">
                      <a16:colId xmlns:a16="http://schemas.microsoft.com/office/drawing/2014/main" val="2639381592"/>
                    </a:ext>
                  </a:extLst>
                </a:gridCol>
                <a:gridCol w="510857">
                  <a:extLst>
                    <a:ext uri="{9D8B030D-6E8A-4147-A177-3AD203B41FA5}">
                      <a16:colId xmlns:a16="http://schemas.microsoft.com/office/drawing/2014/main" val="3837001063"/>
                    </a:ext>
                  </a:extLst>
                </a:gridCol>
                <a:gridCol w="510857">
                  <a:extLst>
                    <a:ext uri="{9D8B030D-6E8A-4147-A177-3AD203B41FA5}">
                      <a16:colId xmlns:a16="http://schemas.microsoft.com/office/drawing/2014/main" val="4148563882"/>
                    </a:ext>
                  </a:extLst>
                </a:gridCol>
              </a:tblGrid>
              <a:tr h="503229">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R</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E</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D</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1994396"/>
                  </a:ext>
                </a:extLst>
              </a:tr>
              <a:tr h="503229">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I</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N</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271268"/>
                  </a:ext>
                </a:extLst>
              </a:tr>
              <a:tr h="503229">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N</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1133087"/>
                  </a:ext>
                </a:extLst>
              </a:tr>
              <a:tr h="0">
                <a:tc gridSpan="11">
                  <a:txBody>
                    <a:bodyPr/>
                    <a:lstStyle/>
                    <a:p>
                      <a:pPr algn="ctr"/>
                      <a:endParaRPr lang="en-GB" sz="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6937761"/>
                  </a:ext>
                </a:extLst>
              </a:tr>
              <a:tr h="503229">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H</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A</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1258709"/>
                  </a:ext>
                </a:extLst>
              </a:tr>
              <a:tr h="503229">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U</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2531051"/>
                  </a:ext>
                </a:extLst>
              </a:tr>
              <a:tr h="503229">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F</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800" b="0" i="0" u="none" strike="noStrike" kern="1200" cap="none" baseline="0">
                          <a:solidFill>
                            <a:schemeClr val="tx1"/>
                          </a:solidFill>
                          <a:effectLst/>
                          <a:latin typeface="+mn-lt"/>
                          <a:ea typeface="Calibri"/>
                          <a:cs typeface="Calibri"/>
                          <a:sym typeface="Calibri"/>
                        </a:rPr>
                        <a:t>ß</a:t>
                      </a: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9278727"/>
                  </a:ext>
                </a:extLst>
              </a:tr>
              <a:tr h="503229">
                <a:tc>
                  <a:txBody>
                    <a:bodyPr/>
                    <a:lstStyle/>
                    <a:p>
                      <a:pPr algn="ctr"/>
                      <a:r>
                        <a:rPr lang="en-GB" sz="2800">
                          <a:solidFill>
                            <a:schemeClr val="tx1"/>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G</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6880543"/>
                  </a:ext>
                </a:extLst>
              </a:tr>
              <a:tr h="503229">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A</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6413612"/>
                  </a:ext>
                </a:extLst>
              </a:tr>
              <a:tr h="503229">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B</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703023"/>
                  </a:ext>
                </a:extLst>
              </a:tr>
              <a:tr h="503229">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E</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solidFill>
                            <a:schemeClr val="tx1"/>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381272"/>
                  </a:ext>
                </a:extLst>
              </a:tr>
            </a:tbl>
          </a:graphicData>
        </a:graphic>
      </p:graphicFrame>
      <p:sp>
        <p:nvSpPr>
          <p:cNvPr id="4" name="Title 3"/>
          <p:cNvSpPr>
            <a:spLocks noGrp="1"/>
          </p:cNvSpPr>
          <p:nvPr>
            <p:ph type="title"/>
          </p:nvPr>
        </p:nvSpPr>
        <p:spPr/>
        <p:txBody>
          <a:bodyPr>
            <a:normAutofit/>
          </a:bodyPr>
          <a:lstStyle/>
          <a:p>
            <a:r>
              <a:rPr lang="en-GB" sz="2800" b="1" dirty="0" err="1">
                <a:solidFill>
                  <a:schemeClr val="bg1"/>
                </a:solidFill>
              </a:rPr>
              <a:t>ein</a:t>
            </a:r>
            <a:r>
              <a:rPr lang="en-GB" sz="2800" b="1" dirty="0">
                <a:solidFill>
                  <a:schemeClr val="bg1"/>
                </a:solidFill>
              </a:rPr>
              <a:t> </a:t>
            </a:r>
            <a:r>
              <a:rPr lang="en-GB" sz="2800" b="1" dirty="0" err="1">
                <a:solidFill>
                  <a:schemeClr val="bg1"/>
                </a:solidFill>
              </a:rPr>
              <a:t>Kreuzworträtsel</a:t>
            </a:r>
            <a:r>
              <a:rPr lang="en-GB" sz="2800" b="1" dirty="0">
                <a:solidFill>
                  <a:schemeClr val="bg1"/>
                </a:solidFill>
              </a:rPr>
              <a:t>*</a:t>
            </a:r>
            <a:endParaRPr lang="en-GB" sz="28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8" name="Action Button: Custom 16">
            <a:hlinkClick r:id="" action="ppaction://noaction" highlightClick="1">
              <a:snd r:embed="rId3" name="slide 63 1.wav"/>
            </a:hlinkClick>
            <a:extLst>
              <a:ext uri="{FF2B5EF4-FFF2-40B4-BE49-F238E27FC236}">
                <a16:creationId xmlns:a16="http://schemas.microsoft.com/office/drawing/2014/main" id="{4ADE1D05-CF06-4DC3-AD23-CA8C047D8692}"/>
              </a:ext>
            </a:extLst>
          </p:cNvPr>
          <p:cNvSpPr/>
          <p:nvPr/>
        </p:nvSpPr>
        <p:spPr>
          <a:xfrm>
            <a:off x="4890195" y="849557"/>
            <a:ext cx="432000" cy="432000"/>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1</a:t>
            </a:r>
          </a:p>
        </p:txBody>
      </p:sp>
      <p:sp>
        <p:nvSpPr>
          <p:cNvPr id="79" name="Action Button: Custom 16">
            <a:hlinkClick r:id="" action="ppaction://noaction" highlightClick="1">
              <a:snd r:embed="rId4" name="slide 63 2.wav"/>
            </a:hlinkClick>
            <a:extLst>
              <a:ext uri="{FF2B5EF4-FFF2-40B4-BE49-F238E27FC236}">
                <a16:creationId xmlns:a16="http://schemas.microsoft.com/office/drawing/2014/main" id="{4ADE1D05-CF06-4DC3-AD23-CA8C047D8692}"/>
              </a:ext>
            </a:extLst>
          </p:cNvPr>
          <p:cNvSpPr/>
          <p:nvPr/>
        </p:nvSpPr>
        <p:spPr>
          <a:xfrm>
            <a:off x="4899908" y="1386511"/>
            <a:ext cx="432000" cy="432000"/>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2</a:t>
            </a:r>
          </a:p>
        </p:txBody>
      </p:sp>
      <p:sp>
        <p:nvSpPr>
          <p:cNvPr id="80" name="Action Button: Custom 16">
            <a:hlinkClick r:id="" action="ppaction://noaction" highlightClick="1">
              <a:snd r:embed="rId5" name="slide 63 3.wav"/>
            </a:hlinkClick>
            <a:extLst>
              <a:ext uri="{FF2B5EF4-FFF2-40B4-BE49-F238E27FC236}">
                <a16:creationId xmlns:a16="http://schemas.microsoft.com/office/drawing/2014/main" id="{4ADE1D05-CF06-4DC3-AD23-CA8C047D8692}"/>
              </a:ext>
            </a:extLst>
          </p:cNvPr>
          <p:cNvSpPr/>
          <p:nvPr/>
        </p:nvSpPr>
        <p:spPr>
          <a:xfrm>
            <a:off x="4902014" y="1908763"/>
            <a:ext cx="432000" cy="432000"/>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3</a:t>
            </a:r>
          </a:p>
        </p:txBody>
      </p:sp>
      <p:sp>
        <p:nvSpPr>
          <p:cNvPr id="81" name="Action Button: Custom 16">
            <a:hlinkClick r:id="" action="ppaction://noaction" highlightClick="1">
              <a:snd r:embed="rId6" name="slide 63 4.wav"/>
            </a:hlinkClick>
            <a:extLst>
              <a:ext uri="{FF2B5EF4-FFF2-40B4-BE49-F238E27FC236}">
                <a16:creationId xmlns:a16="http://schemas.microsoft.com/office/drawing/2014/main" id="{4ADE1D05-CF06-4DC3-AD23-CA8C047D8692}"/>
              </a:ext>
            </a:extLst>
          </p:cNvPr>
          <p:cNvSpPr/>
          <p:nvPr/>
        </p:nvSpPr>
        <p:spPr>
          <a:xfrm>
            <a:off x="4889040" y="2544150"/>
            <a:ext cx="432000" cy="432000"/>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4</a:t>
            </a:r>
          </a:p>
        </p:txBody>
      </p:sp>
      <p:sp>
        <p:nvSpPr>
          <p:cNvPr id="82" name="Action Button: Custom 16">
            <a:hlinkClick r:id="" action="ppaction://noaction" highlightClick="1">
              <a:snd r:embed="rId7" name="slide 63 5.wav"/>
            </a:hlinkClick>
            <a:extLst>
              <a:ext uri="{FF2B5EF4-FFF2-40B4-BE49-F238E27FC236}">
                <a16:creationId xmlns:a16="http://schemas.microsoft.com/office/drawing/2014/main" id="{4ADE1D05-CF06-4DC3-AD23-CA8C047D8692}"/>
              </a:ext>
            </a:extLst>
          </p:cNvPr>
          <p:cNvSpPr/>
          <p:nvPr/>
        </p:nvSpPr>
        <p:spPr>
          <a:xfrm>
            <a:off x="4892323" y="3061785"/>
            <a:ext cx="432000" cy="432000"/>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5</a:t>
            </a:r>
          </a:p>
        </p:txBody>
      </p:sp>
      <p:sp>
        <p:nvSpPr>
          <p:cNvPr id="83" name="Action Button: Custom 16">
            <a:hlinkClick r:id="" action="ppaction://noaction" highlightClick="1">
              <a:snd r:embed="rId8" name="slide 63 6.wav"/>
            </a:hlinkClick>
            <a:extLst>
              <a:ext uri="{FF2B5EF4-FFF2-40B4-BE49-F238E27FC236}">
                <a16:creationId xmlns:a16="http://schemas.microsoft.com/office/drawing/2014/main" id="{4ADE1D05-CF06-4DC3-AD23-CA8C047D8692}"/>
              </a:ext>
            </a:extLst>
          </p:cNvPr>
          <p:cNvSpPr/>
          <p:nvPr/>
        </p:nvSpPr>
        <p:spPr>
          <a:xfrm>
            <a:off x="4890139" y="3584711"/>
            <a:ext cx="432000" cy="432000"/>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6</a:t>
            </a:r>
          </a:p>
        </p:txBody>
      </p:sp>
      <p:sp>
        <p:nvSpPr>
          <p:cNvPr id="84" name="Action Button: Custom 16">
            <a:hlinkClick r:id="" action="ppaction://noaction" highlightClick="1">
              <a:snd r:embed="rId9" name="slide 63 7.wav"/>
            </a:hlinkClick>
            <a:extLst>
              <a:ext uri="{FF2B5EF4-FFF2-40B4-BE49-F238E27FC236}">
                <a16:creationId xmlns:a16="http://schemas.microsoft.com/office/drawing/2014/main" id="{4ADE1D05-CF06-4DC3-AD23-CA8C047D8692}"/>
              </a:ext>
            </a:extLst>
          </p:cNvPr>
          <p:cNvSpPr/>
          <p:nvPr/>
        </p:nvSpPr>
        <p:spPr>
          <a:xfrm>
            <a:off x="4890983" y="4111516"/>
            <a:ext cx="432000" cy="432000"/>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7</a:t>
            </a:r>
          </a:p>
        </p:txBody>
      </p:sp>
      <p:sp>
        <p:nvSpPr>
          <p:cNvPr id="85" name="Action Button: Custom 16">
            <a:hlinkClick r:id="" action="ppaction://noaction" highlightClick="1">
              <a:snd r:embed="rId10" name="slide 63 8.wav"/>
            </a:hlinkClick>
            <a:extLst>
              <a:ext uri="{FF2B5EF4-FFF2-40B4-BE49-F238E27FC236}">
                <a16:creationId xmlns:a16="http://schemas.microsoft.com/office/drawing/2014/main" id="{4ADE1D05-CF06-4DC3-AD23-CA8C047D8692}"/>
              </a:ext>
            </a:extLst>
          </p:cNvPr>
          <p:cNvSpPr/>
          <p:nvPr/>
        </p:nvSpPr>
        <p:spPr>
          <a:xfrm>
            <a:off x="4885588" y="4609255"/>
            <a:ext cx="438653" cy="432000"/>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8</a:t>
            </a:r>
          </a:p>
        </p:txBody>
      </p:sp>
      <p:sp>
        <p:nvSpPr>
          <p:cNvPr id="86" name="Action Button: Custom 16">
            <a:hlinkClick r:id="" action="ppaction://noaction" highlightClick="1">
              <a:snd r:embed="rId11" name="slide 63 9.wav"/>
            </a:hlinkClick>
            <a:extLst>
              <a:ext uri="{FF2B5EF4-FFF2-40B4-BE49-F238E27FC236}">
                <a16:creationId xmlns:a16="http://schemas.microsoft.com/office/drawing/2014/main" id="{4ADE1D05-CF06-4DC3-AD23-CA8C047D8692}"/>
              </a:ext>
            </a:extLst>
          </p:cNvPr>
          <p:cNvSpPr/>
          <p:nvPr/>
        </p:nvSpPr>
        <p:spPr>
          <a:xfrm>
            <a:off x="4889040" y="5136060"/>
            <a:ext cx="432000" cy="432000"/>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9</a:t>
            </a:r>
          </a:p>
        </p:txBody>
      </p:sp>
      <p:sp>
        <p:nvSpPr>
          <p:cNvPr id="87" name="Action Button: Custom 16">
            <a:hlinkClick r:id="" action="ppaction://noaction" highlightClick="1">
              <a:snd r:embed="rId12" name="slide 63 10.wav"/>
            </a:hlinkClick>
            <a:extLst>
              <a:ext uri="{FF2B5EF4-FFF2-40B4-BE49-F238E27FC236}">
                <a16:creationId xmlns:a16="http://schemas.microsoft.com/office/drawing/2014/main" id="{4ADE1D05-CF06-4DC3-AD23-CA8C047D8692}"/>
              </a:ext>
            </a:extLst>
          </p:cNvPr>
          <p:cNvSpPr/>
          <p:nvPr/>
        </p:nvSpPr>
        <p:spPr>
          <a:xfrm>
            <a:off x="4897463" y="5664096"/>
            <a:ext cx="432000" cy="432000"/>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10</a:t>
            </a:r>
          </a:p>
        </p:txBody>
      </p:sp>
      <p:sp>
        <p:nvSpPr>
          <p:cNvPr id="2" name="TextBox 1"/>
          <p:cNvSpPr txBox="1">
            <a:spLocks noChangeAspect="1"/>
          </p:cNvSpPr>
          <p:nvPr/>
        </p:nvSpPr>
        <p:spPr>
          <a:xfrm>
            <a:off x="7967077" y="862733"/>
            <a:ext cx="44612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a:spLocks noChangeAspect="1"/>
          </p:cNvSpPr>
          <p:nvPr/>
        </p:nvSpPr>
        <p:spPr>
          <a:xfrm>
            <a:off x="8488146" y="86273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a:spLocks noChangeAspect="1"/>
          </p:cNvSpPr>
          <p:nvPr/>
        </p:nvSpPr>
        <p:spPr>
          <a:xfrm>
            <a:off x="9006295" y="851679"/>
            <a:ext cx="43421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a:spLocks noChangeAspect="1"/>
          </p:cNvSpPr>
          <p:nvPr/>
        </p:nvSpPr>
        <p:spPr>
          <a:xfrm>
            <a:off x="6969086" y="862734"/>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a:spLocks noChangeAspect="1"/>
          </p:cNvSpPr>
          <p:nvPr/>
        </p:nvSpPr>
        <p:spPr>
          <a:xfrm>
            <a:off x="7994585" y="1379880"/>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a:spLocks noChangeAspect="1"/>
          </p:cNvSpPr>
          <p:nvPr/>
        </p:nvSpPr>
        <p:spPr>
          <a:xfrm>
            <a:off x="8517777" y="1368044"/>
            <a:ext cx="385739"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a:spLocks noChangeAspect="1"/>
          </p:cNvSpPr>
          <p:nvPr/>
        </p:nvSpPr>
        <p:spPr>
          <a:xfrm>
            <a:off x="9003112" y="1368674"/>
            <a:ext cx="43739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a:spLocks noChangeAspect="1"/>
          </p:cNvSpPr>
          <p:nvPr/>
        </p:nvSpPr>
        <p:spPr>
          <a:xfrm>
            <a:off x="6450194" y="1903714"/>
            <a:ext cx="43012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a:spLocks noChangeAspect="1"/>
          </p:cNvSpPr>
          <p:nvPr/>
        </p:nvSpPr>
        <p:spPr>
          <a:xfrm>
            <a:off x="6955263" y="1888758"/>
            <a:ext cx="43553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a:spLocks noChangeAspect="1"/>
          </p:cNvSpPr>
          <p:nvPr/>
        </p:nvSpPr>
        <p:spPr>
          <a:xfrm>
            <a:off x="7483510" y="1903714"/>
            <a:ext cx="41483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a:spLocks noChangeAspect="1"/>
          </p:cNvSpPr>
          <p:nvPr/>
        </p:nvSpPr>
        <p:spPr>
          <a:xfrm>
            <a:off x="7977949" y="1896889"/>
            <a:ext cx="43536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a:spLocks noChangeAspect="1"/>
          </p:cNvSpPr>
          <p:nvPr/>
        </p:nvSpPr>
        <p:spPr>
          <a:xfrm>
            <a:off x="8524656" y="1889518"/>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a:spLocks noChangeAspect="1"/>
          </p:cNvSpPr>
          <p:nvPr/>
        </p:nvSpPr>
        <p:spPr>
          <a:xfrm>
            <a:off x="9014862" y="1890090"/>
            <a:ext cx="43572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a:spLocks noChangeAspect="1"/>
          </p:cNvSpPr>
          <p:nvPr/>
        </p:nvSpPr>
        <p:spPr>
          <a:xfrm>
            <a:off x="9524655" y="1888758"/>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a:spLocks noChangeAspect="1"/>
          </p:cNvSpPr>
          <p:nvPr/>
        </p:nvSpPr>
        <p:spPr>
          <a:xfrm>
            <a:off x="7973080" y="2534205"/>
            <a:ext cx="42632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a:spLocks noChangeAspect="1"/>
          </p:cNvSpPr>
          <p:nvPr/>
        </p:nvSpPr>
        <p:spPr>
          <a:xfrm>
            <a:off x="8512458" y="2541436"/>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a:spLocks noChangeAspect="1"/>
          </p:cNvSpPr>
          <p:nvPr/>
        </p:nvSpPr>
        <p:spPr>
          <a:xfrm>
            <a:off x="9011871" y="2534204"/>
            <a:ext cx="426706"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a:spLocks noChangeAspect="1"/>
          </p:cNvSpPr>
          <p:nvPr/>
        </p:nvSpPr>
        <p:spPr>
          <a:xfrm>
            <a:off x="6461054" y="3060238"/>
            <a:ext cx="43875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a:spLocks noChangeAspect="1"/>
          </p:cNvSpPr>
          <p:nvPr/>
        </p:nvSpPr>
        <p:spPr>
          <a:xfrm>
            <a:off x="6986420" y="3046744"/>
            <a:ext cx="40879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a:spLocks noChangeAspect="1"/>
          </p:cNvSpPr>
          <p:nvPr/>
        </p:nvSpPr>
        <p:spPr>
          <a:xfrm>
            <a:off x="7472893" y="3060239"/>
            <a:ext cx="430666"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p:cNvSpPr txBox="1">
            <a:spLocks noChangeAspect="1"/>
          </p:cNvSpPr>
          <p:nvPr/>
        </p:nvSpPr>
        <p:spPr>
          <a:xfrm>
            <a:off x="7995138" y="3046745"/>
            <a:ext cx="428426"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a:spLocks noChangeAspect="1"/>
          </p:cNvSpPr>
          <p:nvPr/>
        </p:nvSpPr>
        <p:spPr>
          <a:xfrm>
            <a:off x="9011871" y="3046746"/>
            <a:ext cx="42247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p:cNvSpPr txBox="1">
            <a:spLocks noChangeAspect="1"/>
          </p:cNvSpPr>
          <p:nvPr/>
        </p:nvSpPr>
        <p:spPr>
          <a:xfrm>
            <a:off x="8524656" y="3046746"/>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p:cNvSpPr txBox="1">
            <a:spLocks noChangeAspect="1"/>
          </p:cNvSpPr>
          <p:nvPr/>
        </p:nvSpPr>
        <p:spPr>
          <a:xfrm>
            <a:off x="8507532" y="3572252"/>
            <a:ext cx="41146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a:spLocks noChangeAspect="1"/>
          </p:cNvSpPr>
          <p:nvPr/>
        </p:nvSpPr>
        <p:spPr>
          <a:xfrm>
            <a:off x="9037653" y="3575953"/>
            <a:ext cx="43739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p:cNvSpPr txBox="1">
            <a:spLocks noChangeAspect="1"/>
          </p:cNvSpPr>
          <p:nvPr/>
        </p:nvSpPr>
        <p:spPr>
          <a:xfrm>
            <a:off x="9517268" y="3575953"/>
            <a:ext cx="43739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p:cNvSpPr txBox="1">
            <a:spLocks noChangeAspect="1"/>
          </p:cNvSpPr>
          <p:nvPr/>
        </p:nvSpPr>
        <p:spPr>
          <a:xfrm>
            <a:off x="5942928" y="4089288"/>
            <a:ext cx="42958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p:cNvSpPr txBox="1">
            <a:spLocks noChangeAspect="1"/>
          </p:cNvSpPr>
          <p:nvPr/>
        </p:nvSpPr>
        <p:spPr>
          <a:xfrm>
            <a:off x="6455299" y="4084276"/>
            <a:ext cx="41877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p:cNvSpPr txBox="1">
            <a:spLocks noChangeAspect="1"/>
          </p:cNvSpPr>
          <p:nvPr/>
        </p:nvSpPr>
        <p:spPr>
          <a:xfrm>
            <a:off x="6968402" y="4089288"/>
            <a:ext cx="42958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p:cNvSpPr txBox="1">
            <a:spLocks noChangeAspect="1"/>
          </p:cNvSpPr>
          <p:nvPr/>
        </p:nvSpPr>
        <p:spPr>
          <a:xfrm>
            <a:off x="7496189" y="4084276"/>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p:cNvSpPr txBox="1">
            <a:spLocks noChangeAspect="1"/>
          </p:cNvSpPr>
          <p:nvPr/>
        </p:nvSpPr>
        <p:spPr>
          <a:xfrm>
            <a:off x="7993143" y="4086425"/>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p:cNvSpPr txBox="1">
            <a:spLocks noChangeAspect="1"/>
          </p:cNvSpPr>
          <p:nvPr/>
        </p:nvSpPr>
        <p:spPr>
          <a:xfrm>
            <a:off x="5454326" y="4084275"/>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p:cNvSpPr txBox="1">
            <a:spLocks noChangeAspect="1"/>
          </p:cNvSpPr>
          <p:nvPr/>
        </p:nvSpPr>
        <p:spPr>
          <a:xfrm>
            <a:off x="10028210" y="3573268"/>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p:cNvSpPr txBox="1">
            <a:spLocks noChangeAspect="1"/>
          </p:cNvSpPr>
          <p:nvPr/>
        </p:nvSpPr>
        <p:spPr>
          <a:xfrm>
            <a:off x="9002434" y="5645726"/>
            <a:ext cx="43875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p:cNvSpPr txBox="1">
            <a:spLocks noChangeAspect="1"/>
          </p:cNvSpPr>
          <p:nvPr/>
        </p:nvSpPr>
        <p:spPr>
          <a:xfrm>
            <a:off x="9509996" y="5653702"/>
            <a:ext cx="424916"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p:cNvSpPr txBox="1">
            <a:spLocks noChangeAspect="1"/>
          </p:cNvSpPr>
          <p:nvPr/>
        </p:nvSpPr>
        <p:spPr>
          <a:xfrm>
            <a:off x="7502893" y="4609255"/>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p:cNvSpPr txBox="1">
            <a:spLocks noChangeAspect="1"/>
          </p:cNvSpPr>
          <p:nvPr/>
        </p:nvSpPr>
        <p:spPr>
          <a:xfrm>
            <a:off x="8008489" y="4603581"/>
            <a:ext cx="40404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p:cNvSpPr txBox="1">
            <a:spLocks noChangeAspect="1"/>
          </p:cNvSpPr>
          <p:nvPr/>
        </p:nvSpPr>
        <p:spPr>
          <a:xfrm>
            <a:off x="8529141" y="4609255"/>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p:cNvSpPr txBox="1">
            <a:spLocks noChangeAspect="1"/>
          </p:cNvSpPr>
          <p:nvPr/>
        </p:nvSpPr>
        <p:spPr>
          <a:xfrm>
            <a:off x="9014668" y="4617702"/>
            <a:ext cx="42111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p:cNvSpPr txBox="1">
            <a:spLocks noChangeAspect="1"/>
          </p:cNvSpPr>
          <p:nvPr/>
        </p:nvSpPr>
        <p:spPr>
          <a:xfrm>
            <a:off x="9524655" y="4617702"/>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p:cNvSpPr txBox="1">
            <a:spLocks noChangeAspect="1"/>
          </p:cNvSpPr>
          <p:nvPr/>
        </p:nvSpPr>
        <p:spPr>
          <a:xfrm>
            <a:off x="10026212" y="4609254"/>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p:cNvSpPr txBox="1">
            <a:spLocks noChangeAspect="1"/>
          </p:cNvSpPr>
          <p:nvPr/>
        </p:nvSpPr>
        <p:spPr>
          <a:xfrm>
            <a:off x="6969449" y="5131832"/>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p:cNvSpPr txBox="1">
            <a:spLocks noChangeAspect="1"/>
          </p:cNvSpPr>
          <p:nvPr/>
        </p:nvSpPr>
        <p:spPr>
          <a:xfrm>
            <a:off x="7465143" y="512808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p:cNvSpPr txBox="1">
            <a:spLocks noChangeAspect="1"/>
          </p:cNvSpPr>
          <p:nvPr/>
        </p:nvSpPr>
        <p:spPr>
          <a:xfrm>
            <a:off x="7977949" y="5141289"/>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p:cNvSpPr txBox="1">
            <a:spLocks noChangeAspect="1"/>
          </p:cNvSpPr>
          <p:nvPr/>
        </p:nvSpPr>
        <p:spPr>
          <a:xfrm>
            <a:off x="8507532" y="5136060"/>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p:cNvSpPr txBox="1">
            <a:spLocks noChangeAspect="1"/>
          </p:cNvSpPr>
          <p:nvPr/>
        </p:nvSpPr>
        <p:spPr>
          <a:xfrm>
            <a:off x="9008585" y="5136059"/>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p:cNvSpPr txBox="1">
            <a:spLocks noChangeAspect="1"/>
          </p:cNvSpPr>
          <p:nvPr/>
        </p:nvSpPr>
        <p:spPr>
          <a:xfrm>
            <a:off x="10035551" y="5653701"/>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p:cNvSpPr txBox="1">
            <a:spLocks noChangeAspect="1"/>
          </p:cNvSpPr>
          <p:nvPr/>
        </p:nvSpPr>
        <p:spPr>
          <a:xfrm>
            <a:off x="7472506" y="5637750"/>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p:cNvSpPr txBox="1">
            <a:spLocks noChangeAspect="1"/>
          </p:cNvSpPr>
          <p:nvPr/>
        </p:nvSpPr>
        <p:spPr>
          <a:xfrm>
            <a:off x="7975197" y="565370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p:cNvSpPr txBox="1">
            <a:spLocks noChangeAspect="1"/>
          </p:cNvSpPr>
          <p:nvPr/>
        </p:nvSpPr>
        <p:spPr>
          <a:xfrm>
            <a:off x="8488145" y="5660985"/>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p:cNvSpPr txBox="1">
            <a:spLocks noChangeAspect="1"/>
          </p:cNvSpPr>
          <p:nvPr/>
        </p:nvSpPr>
        <p:spPr>
          <a:xfrm>
            <a:off x="7993142" y="358445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8" name="TextBox 87"/>
          <p:cNvSpPr txBox="1">
            <a:spLocks noChangeAspect="1"/>
          </p:cNvSpPr>
          <p:nvPr/>
        </p:nvSpPr>
        <p:spPr>
          <a:xfrm>
            <a:off x="7482057" y="868428"/>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9" name="TextBox 88"/>
          <p:cNvSpPr txBox="1">
            <a:spLocks noChangeAspect="1"/>
          </p:cNvSpPr>
          <p:nvPr/>
        </p:nvSpPr>
        <p:spPr>
          <a:xfrm>
            <a:off x="6969086" y="1380194"/>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0" name="TextBox 89"/>
          <p:cNvSpPr txBox="1">
            <a:spLocks noChangeAspect="1"/>
          </p:cNvSpPr>
          <p:nvPr/>
        </p:nvSpPr>
        <p:spPr>
          <a:xfrm>
            <a:off x="7481387" y="1377883"/>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TextBox 90"/>
          <p:cNvSpPr txBox="1">
            <a:spLocks noChangeAspect="1"/>
          </p:cNvSpPr>
          <p:nvPr/>
        </p:nvSpPr>
        <p:spPr>
          <a:xfrm>
            <a:off x="9521454" y="1370354"/>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TextBox 91"/>
          <p:cNvSpPr txBox="1">
            <a:spLocks noChangeAspect="1"/>
          </p:cNvSpPr>
          <p:nvPr/>
        </p:nvSpPr>
        <p:spPr>
          <a:xfrm>
            <a:off x="10029690" y="1366659"/>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3" name="TextBox 92"/>
          <p:cNvSpPr txBox="1">
            <a:spLocks noChangeAspect="1"/>
          </p:cNvSpPr>
          <p:nvPr/>
        </p:nvSpPr>
        <p:spPr>
          <a:xfrm>
            <a:off x="5933147" y="1888758"/>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p:cNvSpPr txBox="1">
            <a:spLocks noChangeAspect="1"/>
          </p:cNvSpPr>
          <p:nvPr/>
        </p:nvSpPr>
        <p:spPr>
          <a:xfrm>
            <a:off x="10026213" y="1888758"/>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5" name="TextBox 94"/>
          <p:cNvSpPr txBox="1">
            <a:spLocks noChangeAspect="1"/>
          </p:cNvSpPr>
          <p:nvPr/>
        </p:nvSpPr>
        <p:spPr>
          <a:xfrm>
            <a:off x="7472506" y="2536252"/>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TextBox 95"/>
          <p:cNvSpPr txBox="1">
            <a:spLocks noChangeAspect="1"/>
          </p:cNvSpPr>
          <p:nvPr/>
        </p:nvSpPr>
        <p:spPr>
          <a:xfrm>
            <a:off x="10538383" y="357595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7" name="TextBox 96"/>
          <p:cNvSpPr txBox="1">
            <a:spLocks noChangeAspect="1"/>
          </p:cNvSpPr>
          <p:nvPr/>
        </p:nvSpPr>
        <p:spPr>
          <a:xfrm>
            <a:off x="11063882" y="3568758"/>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5"/>
          <p:cNvSpPr/>
          <p:nvPr/>
        </p:nvSpPr>
        <p:spPr>
          <a:xfrm flipH="1" flipV="1">
            <a:off x="7863353" y="696941"/>
            <a:ext cx="683217" cy="5545811"/>
          </a:xfrm>
          <a:prstGeom prst="rect">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p:cNvSpPr txBox="1"/>
          <p:nvPr/>
        </p:nvSpPr>
        <p:spPr>
          <a:xfrm>
            <a:off x="509812" y="1526764"/>
            <a:ext cx="1496291" cy="461665"/>
          </a:xfrm>
          <a:prstGeom prst="rect">
            <a:avLst/>
          </a:prstGeom>
          <a:noFill/>
        </p:spPr>
        <p:txBody>
          <a:bodyPr wrap="square" rtlCol="0">
            <a:spAutoFit/>
          </a:bodyPr>
          <a:lstStyle/>
          <a:p>
            <a:pPr algn="l"/>
            <a:r>
              <a:rPr lang="en-GB" sz="2400"/>
              <a:t>lernen</a:t>
            </a:r>
            <a:endParaRPr lang="en-GB" sz="2400" dirty="0"/>
          </a:p>
        </p:txBody>
      </p:sp>
      <p:sp>
        <p:nvSpPr>
          <p:cNvPr id="98" name="TextBox 97"/>
          <p:cNvSpPr txBox="1"/>
          <p:nvPr/>
        </p:nvSpPr>
        <p:spPr>
          <a:xfrm>
            <a:off x="2005809" y="4005622"/>
            <a:ext cx="1496291" cy="461665"/>
          </a:xfrm>
          <a:prstGeom prst="rect">
            <a:avLst/>
          </a:prstGeom>
          <a:noFill/>
        </p:spPr>
        <p:txBody>
          <a:bodyPr wrap="square" rtlCol="0">
            <a:spAutoFit/>
          </a:bodyPr>
          <a:lstStyle/>
          <a:p>
            <a:pPr algn="l"/>
            <a:r>
              <a:rPr lang="en-GB" sz="2400"/>
              <a:t>haben</a:t>
            </a:r>
            <a:endParaRPr lang="en-GB" sz="2400" dirty="0"/>
          </a:p>
        </p:txBody>
      </p:sp>
      <p:sp>
        <p:nvSpPr>
          <p:cNvPr id="99" name="TextBox 98"/>
          <p:cNvSpPr txBox="1"/>
          <p:nvPr/>
        </p:nvSpPr>
        <p:spPr>
          <a:xfrm>
            <a:off x="2276036" y="5624038"/>
            <a:ext cx="1496291" cy="461665"/>
          </a:xfrm>
          <a:prstGeom prst="rect">
            <a:avLst/>
          </a:prstGeom>
          <a:noFill/>
        </p:spPr>
        <p:txBody>
          <a:bodyPr wrap="square" rtlCol="0">
            <a:spAutoFit/>
          </a:bodyPr>
          <a:lstStyle/>
          <a:p>
            <a:pPr algn="l"/>
            <a:r>
              <a:rPr lang="en-GB" sz="2400"/>
              <a:t>spielen</a:t>
            </a:r>
            <a:endParaRPr lang="en-GB" sz="2400" dirty="0"/>
          </a:p>
        </p:txBody>
      </p:sp>
      <p:sp>
        <p:nvSpPr>
          <p:cNvPr id="100" name="TextBox 99"/>
          <p:cNvSpPr txBox="1"/>
          <p:nvPr/>
        </p:nvSpPr>
        <p:spPr>
          <a:xfrm>
            <a:off x="2236684" y="2294431"/>
            <a:ext cx="1496291" cy="461665"/>
          </a:xfrm>
          <a:prstGeom prst="rect">
            <a:avLst/>
          </a:prstGeom>
          <a:noFill/>
        </p:spPr>
        <p:txBody>
          <a:bodyPr wrap="square" rtlCol="0">
            <a:spAutoFit/>
          </a:bodyPr>
          <a:lstStyle/>
          <a:p>
            <a:pPr algn="l"/>
            <a:r>
              <a:rPr lang="en-GB" sz="2400"/>
              <a:t>Freund</a:t>
            </a:r>
            <a:endParaRPr lang="en-GB" sz="2400" dirty="0"/>
          </a:p>
        </p:txBody>
      </p:sp>
      <p:sp>
        <p:nvSpPr>
          <p:cNvPr id="101" name="TextBox 100"/>
          <p:cNvSpPr txBox="1"/>
          <p:nvPr/>
        </p:nvSpPr>
        <p:spPr>
          <a:xfrm>
            <a:off x="609264" y="5070681"/>
            <a:ext cx="1496291" cy="461665"/>
          </a:xfrm>
          <a:prstGeom prst="rect">
            <a:avLst/>
          </a:prstGeom>
          <a:noFill/>
        </p:spPr>
        <p:txBody>
          <a:bodyPr wrap="square" rtlCol="0">
            <a:spAutoFit/>
          </a:bodyPr>
          <a:lstStyle/>
          <a:p>
            <a:pPr algn="l"/>
            <a:r>
              <a:rPr lang="en-GB" sz="2400" dirty="0"/>
              <a:t>Haus</a:t>
            </a:r>
          </a:p>
        </p:txBody>
      </p:sp>
      <p:sp>
        <p:nvSpPr>
          <p:cNvPr id="102" name="TextBox 101"/>
          <p:cNvSpPr txBox="1"/>
          <p:nvPr/>
        </p:nvSpPr>
        <p:spPr>
          <a:xfrm>
            <a:off x="469714" y="2867841"/>
            <a:ext cx="1496291" cy="461665"/>
          </a:xfrm>
          <a:prstGeom prst="rect">
            <a:avLst/>
          </a:prstGeom>
          <a:noFill/>
        </p:spPr>
        <p:txBody>
          <a:bodyPr wrap="square" rtlCol="0">
            <a:spAutoFit/>
          </a:bodyPr>
          <a:lstStyle/>
          <a:p>
            <a:pPr algn="l"/>
            <a:r>
              <a:rPr lang="en-GB" sz="2400"/>
              <a:t>Montag</a:t>
            </a:r>
            <a:endParaRPr lang="en-GB" sz="2400" dirty="0"/>
          </a:p>
        </p:txBody>
      </p:sp>
      <p:sp>
        <p:nvSpPr>
          <p:cNvPr id="103" name="TextBox 102"/>
          <p:cNvSpPr txBox="1"/>
          <p:nvPr/>
        </p:nvSpPr>
        <p:spPr>
          <a:xfrm>
            <a:off x="2696010" y="4833230"/>
            <a:ext cx="1496291" cy="461665"/>
          </a:xfrm>
          <a:prstGeom prst="rect">
            <a:avLst/>
          </a:prstGeom>
          <a:noFill/>
        </p:spPr>
        <p:txBody>
          <a:bodyPr wrap="square" rtlCol="0">
            <a:spAutoFit/>
          </a:bodyPr>
          <a:lstStyle/>
          <a:p>
            <a:r>
              <a:rPr lang="en-GB" sz="2400"/>
              <a:t>FuBball</a:t>
            </a:r>
            <a:endParaRPr lang="en-GB" sz="2400" dirty="0"/>
          </a:p>
        </p:txBody>
      </p:sp>
      <p:sp>
        <p:nvSpPr>
          <p:cNvPr id="104" name="TextBox 103"/>
          <p:cNvSpPr txBox="1"/>
          <p:nvPr/>
        </p:nvSpPr>
        <p:spPr>
          <a:xfrm>
            <a:off x="2493818" y="3178014"/>
            <a:ext cx="1496291" cy="461665"/>
          </a:xfrm>
          <a:prstGeom prst="rect">
            <a:avLst/>
          </a:prstGeom>
          <a:noFill/>
        </p:spPr>
        <p:txBody>
          <a:bodyPr wrap="square" rtlCol="0">
            <a:spAutoFit/>
          </a:bodyPr>
          <a:lstStyle/>
          <a:p>
            <a:pPr algn="l"/>
            <a:r>
              <a:rPr lang="en-GB" sz="2400"/>
              <a:t>reden</a:t>
            </a:r>
            <a:endParaRPr lang="en-GB" sz="2400" dirty="0"/>
          </a:p>
        </p:txBody>
      </p:sp>
      <p:sp>
        <p:nvSpPr>
          <p:cNvPr id="105" name="TextBox 104"/>
          <p:cNvSpPr txBox="1"/>
          <p:nvPr/>
        </p:nvSpPr>
        <p:spPr>
          <a:xfrm>
            <a:off x="249382" y="3808429"/>
            <a:ext cx="1646685" cy="461665"/>
          </a:xfrm>
          <a:prstGeom prst="rect">
            <a:avLst/>
          </a:prstGeom>
          <a:noFill/>
        </p:spPr>
        <p:txBody>
          <a:bodyPr wrap="square" rtlCol="0">
            <a:spAutoFit/>
          </a:bodyPr>
          <a:lstStyle/>
          <a:p>
            <a:pPr algn="l"/>
            <a:r>
              <a:rPr lang="en-GB" sz="2400"/>
              <a:t>schreiben</a:t>
            </a:r>
            <a:endParaRPr lang="en-GB" sz="2400" dirty="0"/>
          </a:p>
        </p:txBody>
      </p:sp>
      <p:sp>
        <p:nvSpPr>
          <p:cNvPr id="106" name="TextBox 105"/>
          <p:cNvSpPr txBox="1"/>
          <p:nvPr/>
        </p:nvSpPr>
        <p:spPr>
          <a:xfrm>
            <a:off x="2499656" y="1420390"/>
            <a:ext cx="1496291" cy="461665"/>
          </a:xfrm>
          <a:prstGeom prst="rect">
            <a:avLst/>
          </a:prstGeom>
          <a:noFill/>
        </p:spPr>
        <p:txBody>
          <a:bodyPr wrap="square" rtlCol="0">
            <a:spAutoFit/>
          </a:bodyPr>
          <a:lstStyle/>
          <a:p>
            <a:pPr algn="l"/>
            <a:r>
              <a:rPr lang="en-GB" sz="2400"/>
              <a:t>machen</a:t>
            </a:r>
            <a:endParaRPr lang="en-GB" sz="2400" dirty="0"/>
          </a:p>
        </p:txBody>
      </p:sp>
      <p:sp>
        <p:nvSpPr>
          <p:cNvPr id="10" name="TextBox 9">
            <a:extLst>
              <a:ext uri="{FF2B5EF4-FFF2-40B4-BE49-F238E27FC236}">
                <a16:creationId xmlns:a16="http://schemas.microsoft.com/office/drawing/2014/main" id="{A3ADE2E3-DEBE-450C-8A41-085A1B14C075}"/>
              </a:ext>
            </a:extLst>
          </p:cNvPr>
          <p:cNvSpPr txBox="1"/>
          <p:nvPr/>
        </p:nvSpPr>
        <p:spPr>
          <a:xfrm>
            <a:off x="1241002" y="6400789"/>
            <a:ext cx="5684093" cy="400110"/>
          </a:xfrm>
          <a:prstGeom prst="rect">
            <a:avLst/>
          </a:prstGeom>
          <a:noFill/>
        </p:spPr>
        <p:txBody>
          <a:bodyPr wrap="square" rtlCol="0">
            <a:spAutoFit/>
          </a:bodyPr>
          <a:lstStyle/>
          <a:p>
            <a:r>
              <a:rPr lang="en-GB" sz="2000" b="1" dirty="0"/>
              <a:t>das </a:t>
            </a:r>
            <a:r>
              <a:rPr lang="en-GB" sz="2000" b="1" dirty="0" err="1"/>
              <a:t>Kreuzworträtsel</a:t>
            </a:r>
            <a:r>
              <a:rPr lang="en-GB" sz="2000" b="1" dirty="0"/>
              <a:t> – cross word puzzle</a:t>
            </a:r>
          </a:p>
        </p:txBody>
      </p:sp>
    </p:spTree>
    <p:extLst>
      <p:ext uri="{BB962C8B-B14F-4D97-AF65-F5344CB8AC3E}">
        <p14:creationId xmlns:p14="http://schemas.microsoft.com/office/powerpoint/2010/main" val="306776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9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9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9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3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76"/>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45"/>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46"/>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4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5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96"/>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97"/>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54"/>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49"/>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50"/>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51"/>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52"/>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53"/>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58"/>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59"/>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60"/>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61"/>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0" nodeType="clickEffect">
                                  <p:stCondLst>
                                    <p:cond delay="0"/>
                                  </p:stCondLst>
                                  <p:childTnLst>
                                    <p:set>
                                      <p:cBhvr>
                                        <p:cTn id="198" dur="1" fill="hold">
                                          <p:stCondLst>
                                            <p:cond delay="0"/>
                                          </p:stCondLst>
                                        </p:cTn>
                                        <p:tgtEl>
                                          <p:spTgt spid="62"/>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0" nodeType="clickEffect">
                                  <p:stCondLst>
                                    <p:cond delay="0"/>
                                  </p:stCondLst>
                                  <p:childTnLst>
                                    <p:set>
                                      <p:cBhvr>
                                        <p:cTn id="202" dur="1" fill="hold">
                                          <p:stCondLst>
                                            <p:cond delay="0"/>
                                          </p:stCondLst>
                                        </p:cTn>
                                        <p:tgtEl>
                                          <p:spTgt spid="63"/>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64"/>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65"/>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66"/>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67"/>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grpId="0" nodeType="clickEffect">
                                  <p:stCondLst>
                                    <p:cond delay="0"/>
                                  </p:stCondLst>
                                  <p:childTnLst>
                                    <p:set>
                                      <p:cBhvr>
                                        <p:cTn id="222" dur="1" fill="hold">
                                          <p:stCondLst>
                                            <p:cond delay="0"/>
                                          </p:stCondLst>
                                        </p:cTn>
                                        <p:tgtEl>
                                          <p:spTgt spid="68"/>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0" nodeType="clickEffect">
                                  <p:stCondLst>
                                    <p:cond delay="0"/>
                                  </p:stCondLst>
                                  <p:childTnLst>
                                    <p:set>
                                      <p:cBhvr>
                                        <p:cTn id="226" dur="1" fill="hold">
                                          <p:stCondLst>
                                            <p:cond delay="0"/>
                                          </p:stCondLst>
                                        </p:cTn>
                                        <p:tgtEl>
                                          <p:spTgt spid="72"/>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73"/>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1" presetClass="exit" presetSubtype="0" fill="hold" grpId="0" nodeType="clickEffect">
                                  <p:stCondLst>
                                    <p:cond delay="0"/>
                                  </p:stCondLst>
                                  <p:childTnLst>
                                    <p:set>
                                      <p:cBhvr>
                                        <p:cTn id="234" dur="1" fill="hold">
                                          <p:stCondLst>
                                            <p:cond delay="0"/>
                                          </p:stCondLst>
                                        </p:cTn>
                                        <p:tgtEl>
                                          <p:spTgt spid="74"/>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 presetClass="exit" presetSubtype="0" fill="hold" grpId="0" nodeType="clickEffect">
                                  <p:stCondLst>
                                    <p:cond delay="0"/>
                                  </p:stCondLst>
                                  <p:childTnLst>
                                    <p:set>
                                      <p:cBhvr>
                                        <p:cTn id="238" dur="1" fill="hold">
                                          <p:stCondLst>
                                            <p:cond delay="0"/>
                                          </p:stCondLst>
                                        </p:cTn>
                                        <p:tgtEl>
                                          <p:spTgt spid="56"/>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57"/>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 presetClass="exit" presetSubtype="0" fill="hold" grpId="0" nodeType="clickEffect">
                                  <p:stCondLst>
                                    <p:cond delay="0"/>
                                  </p:stCondLst>
                                  <p:childTnLst>
                                    <p:set>
                                      <p:cBhvr>
                                        <p:cTn id="246" dur="1" fill="hold">
                                          <p:stCondLst>
                                            <p:cond delay="0"/>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31" grpId="0" animBg="1"/>
      <p:bldP spid="32" grpId="0" animBg="1"/>
      <p:bldP spid="33" grpId="0" animBg="1"/>
      <p:bldP spid="34" grpId="0" animBg="1"/>
      <p:bldP spid="35" grpId="0" animBg="1"/>
      <p:bldP spid="36" grpId="0" animBg="1"/>
      <p:bldP spid="45" grpId="0" animBg="1"/>
      <p:bldP spid="46" grpId="0" animBg="1"/>
      <p:bldP spid="47"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0" grpId="0" animBg="1"/>
      <p:bldP spid="72" grpId="0" animBg="1"/>
      <p:bldP spid="73" grpId="0" animBg="1"/>
      <p:bldP spid="74" grpId="0" animBg="1"/>
      <p:bldP spid="76"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23E499E-20E4-5B40-8548-E558C0B60A37}"/>
              </a:ext>
            </a:extLst>
          </p:cNvPr>
          <p:cNvSpPr/>
          <p:nvPr/>
        </p:nvSpPr>
        <p:spPr>
          <a:xfrm>
            <a:off x="1867433" y="821075"/>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092180"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1867432" y="266216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1867432" y="455769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092178" y="26503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316923" y="82107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541666"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316924" y="265031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692703" y="272135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134382" y="464021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422663" y="46099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574273" y="46297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p:cNvSpPr txBox="1"/>
          <p:nvPr/>
        </p:nvSpPr>
        <p:spPr>
          <a:xfrm>
            <a:off x="2187142" y="3186587"/>
            <a:ext cx="11095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[with]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p:cNvSpPr txBox="1"/>
          <p:nvPr/>
        </p:nvSpPr>
        <p:spPr>
          <a:xfrm>
            <a:off x="8714753" y="5737453"/>
            <a:ext cx="15321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[true]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p:cNvSpPr txBox="1"/>
          <p:nvPr/>
        </p:nvSpPr>
        <p:spPr>
          <a:xfrm>
            <a:off x="4428869" y="5700803"/>
            <a:ext cx="1854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[word]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6" name="TextBox 85"/>
          <p:cNvSpPr txBox="1"/>
          <p:nvPr/>
        </p:nvSpPr>
        <p:spPr>
          <a:xfrm>
            <a:off x="1825065" y="5124004"/>
            <a:ext cx="17465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489785" y="158883"/>
            <a:ext cx="1472527" cy="366897"/>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3" name="TextBox 52"/>
          <p:cNvSpPr txBox="1"/>
          <p:nvPr/>
        </p:nvSpPr>
        <p:spPr>
          <a:xfrm>
            <a:off x="8587123" y="1933654"/>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[isn’t 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5562" y="2776962"/>
            <a:ext cx="1092900" cy="1045085"/>
          </a:xfrm>
          <a:prstGeom prst="rect">
            <a:avLst/>
          </a:prstGeom>
        </p:spPr>
      </p:pic>
      <p:sp>
        <p:nvSpPr>
          <p:cNvPr id="17" name="Title 16"/>
          <p:cNvSpPr>
            <a:spLocks noGrp="1"/>
          </p:cNvSpPr>
          <p:nvPr>
            <p:ph type="title"/>
          </p:nvPr>
        </p:nvSpPr>
        <p:spPr>
          <a:xfrm>
            <a:off x="0" y="117598"/>
            <a:ext cx="4427580" cy="491524"/>
          </a:xfrm>
        </p:spPr>
        <p:txBody>
          <a:bodyPr>
            <a:normAutofit/>
          </a:bodyPr>
          <a:lstStyle/>
          <a:p>
            <a:r>
              <a:rPr lang="en-GB" sz="2400" b="1" dirty="0" err="1">
                <a:solidFill>
                  <a:schemeClr val="bg1"/>
                </a:solidFill>
              </a:rPr>
              <a:t>Wie</a:t>
            </a:r>
            <a:r>
              <a:rPr lang="en-GB" sz="2400" b="1" dirty="0">
                <a:solidFill>
                  <a:schemeClr val="bg1"/>
                </a:solidFill>
              </a:rPr>
              <a:t> </a:t>
            </a:r>
            <a:r>
              <a:rPr lang="en-GB" sz="2400" b="1" dirty="0" err="1">
                <a:solidFill>
                  <a:schemeClr val="bg1"/>
                </a:solidFill>
              </a:rPr>
              <a:t>schreibt</a:t>
            </a:r>
            <a:r>
              <a:rPr lang="en-GB" sz="2400" b="1" dirty="0">
                <a:solidFill>
                  <a:schemeClr val="bg1"/>
                </a:solidFill>
              </a:rPr>
              <a:t> man das?</a:t>
            </a:r>
          </a:p>
        </p:txBody>
      </p:sp>
      <p:pic>
        <p:nvPicPr>
          <p:cNvPr id="1026" name="Picture 2" descr="Teacher Chemistry Classroom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7142" y="1114432"/>
            <a:ext cx="1112496" cy="8036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8451" y="868335"/>
            <a:ext cx="564847" cy="11334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emistry Professor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8458" y="2720860"/>
            <a:ext cx="761044" cy="10534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lass Of Water 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8611" y="4750753"/>
            <a:ext cx="809302" cy="10972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aboom 3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8993" y="5101623"/>
            <a:ext cx="1500338" cy="51011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4344297" y="3741318"/>
            <a:ext cx="1854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[lesson]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p:cNvSpPr txBox="1"/>
          <p:nvPr/>
        </p:nvSpPr>
        <p:spPr>
          <a:xfrm>
            <a:off x="1793482" y="1890139"/>
            <a:ext cx="22360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[classroom]</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p:cNvSpPr txBox="1"/>
          <p:nvPr/>
        </p:nvSpPr>
        <p:spPr>
          <a:xfrm>
            <a:off x="6424545" y="1918108"/>
            <a:ext cx="1854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[teacher]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p:cNvSpPr txBox="1"/>
          <p:nvPr/>
        </p:nvSpPr>
        <p:spPr>
          <a:xfrm>
            <a:off x="6694460" y="5728916"/>
            <a:ext cx="1854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[water]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6" name="Picture 12" descr="True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77734" y="4770249"/>
            <a:ext cx="981476" cy="9814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uestion Mark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29439" y="1045065"/>
            <a:ext cx="767971" cy="755129"/>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9007508" y="3803351"/>
            <a:ext cx="1854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[who?]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0" name="Picture 16" descr="Who?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94438" y="2877751"/>
            <a:ext cx="922032" cy="872527"/>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6603233" y="3782928"/>
            <a:ext cx="1854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[world]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p:cNvSpPr txBox="1"/>
          <p:nvPr/>
        </p:nvSpPr>
        <p:spPr>
          <a:xfrm>
            <a:off x="4068878" y="1951265"/>
            <a:ext cx="17465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play]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2" name="Picture 18" descr="http://www.clker.com/cliparts/f/b/c/e/1194984631377607546io_bambina_architetto_fr_01.svg.me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81436" y="882940"/>
            <a:ext cx="925024" cy="118130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92328F57-76B0-D348-833E-8D535BF4B1A9}"/>
              </a:ext>
            </a:extLst>
          </p:cNvPr>
          <p:cNvSpPr/>
          <p:nvPr/>
        </p:nvSpPr>
        <p:spPr>
          <a:xfrm>
            <a:off x="1700840" y="673780"/>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A</a:t>
            </a:r>
          </a:p>
        </p:txBody>
      </p:sp>
      <p:sp>
        <p:nvSpPr>
          <p:cNvPr id="40" name="Rounded Rectangle 39">
            <a:extLst>
              <a:ext uri="{FF2B5EF4-FFF2-40B4-BE49-F238E27FC236}">
                <a16:creationId xmlns:a16="http://schemas.microsoft.com/office/drawing/2014/main" id="{B2128A51-AC73-0F4A-A2FF-37029B469359}"/>
              </a:ext>
            </a:extLst>
          </p:cNvPr>
          <p:cNvSpPr/>
          <p:nvPr/>
        </p:nvSpPr>
        <p:spPr>
          <a:xfrm>
            <a:off x="1676282" y="2567537"/>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E</a:t>
            </a:r>
          </a:p>
        </p:txBody>
      </p:sp>
      <p:sp>
        <p:nvSpPr>
          <p:cNvPr id="46" name="Rounded Rectangle 45">
            <a:extLst>
              <a:ext uri="{FF2B5EF4-FFF2-40B4-BE49-F238E27FC236}">
                <a16:creationId xmlns:a16="http://schemas.microsoft.com/office/drawing/2014/main" id="{578D22FC-BFAD-534E-B6F9-F050A36A2FDF}"/>
              </a:ext>
            </a:extLst>
          </p:cNvPr>
          <p:cNvSpPr/>
          <p:nvPr/>
        </p:nvSpPr>
        <p:spPr>
          <a:xfrm>
            <a:off x="1676282" y="4475362"/>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I</a:t>
            </a:r>
          </a:p>
        </p:txBody>
      </p:sp>
      <p:sp>
        <p:nvSpPr>
          <p:cNvPr id="37" name="Rounded Rectangle 36">
            <a:extLst>
              <a:ext uri="{FF2B5EF4-FFF2-40B4-BE49-F238E27FC236}">
                <a16:creationId xmlns:a16="http://schemas.microsoft.com/office/drawing/2014/main" id="{B55332C8-B400-4D42-9614-F77F0D1EC641}"/>
              </a:ext>
            </a:extLst>
          </p:cNvPr>
          <p:cNvSpPr/>
          <p:nvPr/>
        </p:nvSpPr>
        <p:spPr>
          <a:xfrm>
            <a:off x="3980523" y="672669"/>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B</a:t>
            </a:r>
          </a:p>
        </p:txBody>
      </p:sp>
      <p:sp>
        <p:nvSpPr>
          <p:cNvPr id="38" name="Rounded Rectangle 37">
            <a:extLst>
              <a:ext uri="{FF2B5EF4-FFF2-40B4-BE49-F238E27FC236}">
                <a16:creationId xmlns:a16="http://schemas.microsoft.com/office/drawing/2014/main" id="{D6B98A7C-709F-0B43-AF11-C1DD5D1AD0E0}"/>
              </a:ext>
            </a:extLst>
          </p:cNvPr>
          <p:cNvSpPr/>
          <p:nvPr/>
        </p:nvSpPr>
        <p:spPr>
          <a:xfrm>
            <a:off x="6236513" y="670369"/>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C</a:t>
            </a:r>
          </a:p>
        </p:txBody>
      </p:sp>
      <p:sp>
        <p:nvSpPr>
          <p:cNvPr id="39" name="Rounded Rectangle 38">
            <a:extLst>
              <a:ext uri="{FF2B5EF4-FFF2-40B4-BE49-F238E27FC236}">
                <a16:creationId xmlns:a16="http://schemas.microsoft.com/office/drawing/2014/main" id="{FDE1FA54-BEC9-504C-AE35-60509D07AAEF}"/>
              </a:ext>
            </a:extLst>
          </p:cNvPr>
          <p:cNvSpPr/>
          <p:nvPr/>
        </p:nvSpPr>
        <p:spPr>
          <a:xfrm>
            <a:off x="8452941" y="679318"/>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D</a:t>
            </a:r>
          </a:p>
        </p:txBody>
      </p:sp>
      <p:sp>
        <p:nvSpPr>
          <p:cNvPr id="41" name="Rounded Rectangle 40">
            <a:extLst>
              <a:ext uri="{FF2B5EF4-FFF2-40B4-BE49-F238E27FC236}">
                <a16:creationId xmlns:a16="http://schemas.microsoft.com/office/drawing/2014/main" id="{22A6BD2D-F877-4E4D-8A10-4AE6B1EBEFFA}"/>
              </a:ext>
            </a:extLst>
          </p:cNvPr>
          <p:cNvSpPr/>
          <p:nvPr/>
        </p:nvSpPr>
        <p:spPr>
          <a:xfrm>
            <a:off x="3994872" y="2573272"/>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F</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6236512" y="2570394"/>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G</a:t>
            </a:r>
          </a:p>
        </p:txBody>
      </p:sp>
      <p:sp>
        <p:nvSpPr>
          <p:cNvPr id="43" name="Rounded Rectangle 42">
            <a:extLst>
              <a:ext uri="{FF2B5EF4-FFF2-40B4-BE49-F238E27FC236}">
                <a16:creationId xmlns:a16="http://schemas.microsoft.com/office/drawing/2014/main" id="{6F0204D1-18D3-6744-9248-8DD3887EE8C1}"/>
              </a:ext>
            </a:extLst>
          </p:cNvPr>
          <p:cNvSpPr/>
          <p:nvPr/>
        </p:nvSpPr>
        <p:spPr>
          <a:xfrm>
            <a:off x="8448715" y="2572198"/>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H</a:t>
            </a:r>
          </a:p>
        </p:txBody>
      </p:sp>
      <p:sp>
        <p:nvSpPr>
          <p:cNvPr id="47" name="Rounded Rectangle 46">
            <a:extLst>
              <a:ext uri="{FF2B5EF4-FFF2-40B4-BE49-F238E27FC236}">
                <a16:creationId xmlns:a16="http://schemas.microsoft.com/office/drawing/2014/main" id="{DB369CDD-2655-D446-AD48-353DAD27FF48}"/>
              </a:ext>
            </a:extLst>
          </p:cNvPr>
          <p:cNvSpPr/>
          <p:nvPr/>
        </p:nvSpPr>
        <p:spPr>
          <a:xfrm>
            <a:off x="3994871" y="4479300"/>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J</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6287960" y="4475362"/>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K</a:t>
            </a:r>
          </a:p>
        </p:txBody>
      </p:sp>
      <p:sp>
        <p:nvSpPr>
          <p:cNvPr id="49" name="Rounded Rectangle 48">
            <a:extLst>
              <a:ext uri="{FF2B5EF4-FFF2-40B4-BE49-F238E27FC236}">
                <a16:creationId xmlns:a16="http://schemas.microsoft.com/office/drawing/2014/main" id="{8F937E00-FBDB-0D4E-BCCC-234A27EE8685}"/>
              </a:ext>
            </a:extLst>
          </p:cNvPr>
          <p:cNvSpPr/>
          <p:nvPr/>
        </p:nvSpPr>
        <p:spPr>
          <a:xfrm>
            <a:off x="8448714" y="4475362"/>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L</a:t>
            </a:r>
          </a:p>
        </p:txBody>
      </p:sp>
    </p:spTree>
    <p:extLst>
      <p:ext uri="{BB962C8B-B14F-4D97-AF65-F5344CB8AC3E}">
        <p14:creationId xmlns:p14="http://schemas.microsoft.com/office/powerpoint/2010/main" val="128313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1" nodeType="afterEffect">
                                  <p:stCondLst>
                                    <p:cond delay="4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1" nodeType="afterEffect">
                                  <p:stCondLst>
                                    <p:cond delay="400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grpId="1" nodeType="afterEffect">
                                  <p:stCondLst>
                                    <p:cond delay="400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hidden"/>
                                      </p:to>
                                    </p:set>
                                  </p:childTnLst>
                                </p:cTn>
                              </p:par>
                            </p:childTnLst>
                          </p:cTn>
                        </p:par>
                        <p:par>
                          <p:cTn id="28" fill="hold">
                            <p:stCondLst>
                              <p:cond delay="0"/>
                            </p:stCondLst>
                            <p:childTnLst>
                              <p:par>
                                <p:cTn id="29" presetID="1" presetClass="entr" presetSubtype="0" fill="hold" grpId="1" nodeType="afterEffect">
                                  <p:stCondLst>
                                    <p:cond delay="400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par>
                          <p:cTn id="35" fill="hold">
                            <p:stCondLst>
                              <p:cond delay="0"/>
                            </p:stCondLst>
                            <p:childTnLst>
                              <p:par>
                                <p:cTn id="36" presetID="1" presetClass="entr" presetSubtype="0" fill="hold" grpId="1" nodeType="afterEffect">
                                  <p:stCondLst>
                                    <p:cond delay="4000"/>
                                  </p:stCondLst>
                                  <p:childTnLst>
                                    <p:set>
                                      <p:cBhvr>
                                        <p:cTn id="37" dur="1" fill="hold">
                                          <p:stCondLst>
                                            <p:cond delay="0"/>
                                          </p:stCondLst>
                                        </p:cTn>
                                        <p:tgtEl>
                                          <p:spTgt spid="4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40"/>
                                        </p:tgtEl>
                                        <p:attrNameLst>
                                          <p:attrName>style.visibility</p:attrName>
                                        </p:attrNameLst>
                                      </p:cBhvr>
                                      <p:to>
                                        <p:strVal val="hidden"/>
                                      </p:to>
                                    </p:set>
                                  </p:childTnLst>
                                </p:cTn>
                              </p:par>
                            </p:childTnLst>
                          </p:cTn>
                        </p:par>
                        <p:par>
                          <p:cTn id="42" fill="hold">
                            <p:stCondLst>
                              <p:cond delay="0"/>
                            </p:stCondLst>
                            <p:childTnLst>
                              <p:par>
                                <p:cTn id="43" presetID="1" presetClass="entr" presetSubtype="0" fill="hold" grpId="1" nodeType="afterEffect">
                                  <p:stCondLst>
                                    <p:cond delay="400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grpId="1" nodeType="afterEffect">
                                  <p:stCondLst>
                                    <p:cond delay="4000"/>
                                  </p:stCondLst>
                                  <p:childTnLst>
                                    <p:set>
                                      <p:cBhvr>
                                        <p:cTn id="51" dur="1" fill="hold">
                                          <p:stCondLst>
                                            <p:cond delay="0"/>
                                          </p:stCondLst>
                                        </p:cTn>
                                        <p:tgtEl>
                                          <p:spTgt spid="3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38"/>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grpId="1" nodeType="afterEffect">
                                  <p:stCondLst>
                                    <p:cond delay="400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hidden"/>
                                      </p:to>
                                    </p:set>
                                  </p:childTnLst>
                                </p:cTn>
                              </p:par>
                            </p:childTnLst>
                          </p:cTn>
                        </p:par>
                        <p:par>
                          <p:cTn id="63" fill="hold">
                            <p:stCondLst>
                              <p:cond delay="0"/>
                            </p:stCondLst>
                            <p:childTnLst>
                              <p:par>
                                <p:cTn id="64" presetID="1" presetClass="entr" presetSubtype="0" fill="hold" grpId="1" nodeType="afterEffect">
                                  <p:stCondLst>
                                    <p:cond delay="4000"/>
                                  </p:stCondLst>
                                  <p:childTnLst>
                                    <p:set>
                                      <p:cBhvr>
                                        <p:cTn id="65" dur="1" fill="hold">
                                          <p:stCondLst>
                                            <p:cond delay="0"/>
                                          </p:stCondLst>
                                        </p:cTn>
                                        <p:tgtEl>
                                          <p:spTgt spid="4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41"/>
                                        </p:tgtEl>
                                        <p:attrNameLst>
                                          <p:attrName>style.visibility</p:attrName>
                                        </p:attrNameLst>
                                      </p:cBhvr>
                                      <p:to>
                                        <p:strVal val="hidden"/>
                                      </p:to>
                                    </p:set>
                                  </p:childTnLst>
                                </p:cTn>
                              </p:par>
                            </p:childTnLst>
                          </p:cTn>
                        </p:par>
                        <p:par>
                          <p:cTn id="70" fill="hold">
                            <p:stCondLst>
                              <p:cond delay="0"/>
                            </p:stCondLst>
                            <p:childTnLst>
                              <p:par>
                                <p:cTn id="71" presetID="1" presetClass="entr" presetSubtype="0" fill="hold" grpId="1" nodeType="afterEffect">
                                  <p:stCondLst>
                                    <p:cond delay="4000"/>
                                  </p:stCondLst>
                                  <p:childTnLst>
                                    <p:set>
                                      <p:cBhvr>
                                        <p:cTn id="72" dur="1" fill="hold">
                                          <p:stCondLst>
                                            <p:cond delay="0"/>
                                          </p:stCondLst>
                                        </p:cTn>
                                        <p:tgtEl>
                                          <p:spTgt spid="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hidden"/>
                                      </p:to>
                                    </p:set>
                                  </p:childTnLst>
                                </p:cTn>
                              </p:par>
                            </p:childTnLst>
                          </p:cTn>
                        </p:par>
                        <p:par>
                          <p:cTn id="77" fill="hold">
                            <p:stCondLst>
                              <p:cond delay="0"/>
                            </p:stCondLst>
                            <p:childTnLst>
                              <p:par>
                                <p:cTn id="78" presetID="1" presetClass="entr" presetSubtype="0" fill="hold" grpId="1" nodeType="afterEffect">
                                  <p:stCondLst>
                                    <p:cond delay="4000"/>
                                  </p:stCondLst>
                                  <p:childTnLst>
                                    <p:set>
                                      <p:cBhvr>
                                        <p:cTn id="79" dur="1" fill="hold">
                                          <p:stCondLst>
                                            <p:cond delay="0"/>
                                          </p:stCondLst>
                                        </p:cTn>
                                        <p:tgtEl>
                                          <p:spTgt spid="4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0" nodeType="clickEffect">
                                  <p:stCondLst>
                                    <p:cond delay="0"/>
                                  </p:stCondLst>
                                  <p:childTnLst>
                                    <p:set>
                                      <p:cBhvr>
                                        <p:cTn id="83" dur="1" fill="hold">
                                          <p:stCondLst>
                                            <p:cond delay="0"/>
                                          </p:stCondLst>
                                        </p:cTn>
                                        <p:tgtEl>
                                          <p:spTgt spid="43"/>
                                        </p:tgtEl>
                                        <p:attrNameLst>
                                          <p:attrName>style.visibility</p:attrName>
                                        </p:attrNameLst>
                                      </p:cBhvr>
                                      <p:to>
                                        <p:strVal val="hidden"/>
                                      </p:to>
                                    </p:set>
                                  </p:childTnLst>
                                </p:cTn>
                              </p:par>
                            </p:childTnLst>
                          </p:cTn>
                        </p:par>
                        <p:par>
                          <p:cTn id="84" fill="hold">
                            <p:stCondLst>
                              <p:cond delay="0"/>
                            </p:stCondLst>
                            <p:childTnLst>
                              <p:par>
                                <p:cTn id="85" presetID="1" presetClass="entr" presetSubtype="0" fill="hold" grpId="1" nodeType="afterEffect">
                                  <p:stCondLst>
                                    <p:cond delay="400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0" grpId="0" animBg="1"/>
      <p:bldP spid="40" grpId="1" animBg="1"/>
      <p:bldP spid="46" grpId="0" animBg="1"/>
      <p:bldP spid="46" grpId="1" animBg="1"/>
      <p:bldP spid="37" grpId="0" animBg="1"/>
      <p:bldP spid="37" grpId="1" animBg="1"/>
      <p:bldP spid="38" grpId="0" animBg="1"/>
      <p:bldP spid="38" grpId="1" animBg="1"/>
      <p:bldP spid="39" grpId="0" animBg="1"/>
      <p:bldP spid="39" grpId="1" animBg="1"/>
      <p:bldP spid="41" grpId="0" animBg="1"/>
      <p:bldP spid="41" grpId="1" animBg="1"/>
      <p:bldP spid="42" grpId="0" animBg="1"/>
      <p:bldP spid="42" grpId="1" animBg="1"/>
      <p:bldP spid="43" grpId="0" animBg="1"/>
      <p:bldP spid="43" grpId="1" animBg="1"/>
      <p:bldP spid="47" grpId="0" animBg="1"/>
      <p:bldP spid="47" grpId="1" animBg="1"/>
      <p:bldP spid="48" grpId="0" animBg="1"/>
      <p:bldP spid="48" grpId="1" animBg="1"/>
      <p:bldP spid="49" grpId="0" animBg="1"/>
      <p:bldP spid="4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23E499E-20E4-5B40-8548-E558C0B60A37}"/>
              </a:ext>
            </a:extLst>
          </p:cNvPr>
          <p:cNvSpPr/>
          <p:nvPr/>
        </p:nvSpPr>
        <p:spPr>
          <a:xfrm>
            <a:off x="1878227" y="821075"/>
            <a:ext cx="1879428"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092180"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1867432" y="266216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1867432" y="455769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092178" y="26503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316923" y="82107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541666"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316924" y="265031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692703" y="272135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134382" y="464021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422663" y="46099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574273" y="462974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p:cNvSpPr txBox="1"/>
          <p:nvPr/>
        </p:nvSpPr>
        <p:spPr>
          <a:xfrm>
            <a:off x="2187142" y="3186587"/>
            <a:ext cx="11095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mit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p:cNvSpPr txBox="1"/>
          <p:nvPr/>
        </p:nvSpPr>
        <p:spPr>
          <a:xfrm>
            <a:off x="8710944" y="5782145"/>
            <a:ext cx="15321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wahr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p:cNvSpPr txBox="1"/>
          <p:nvPr/>
        </p:nvSpPr>
        <p:spPr>
          <a:xfrm>
            <a:off x="4391798" y="5750231"/>
            <a:ext cx="18549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das Wort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6" name="TextBox 85"/>
          <p:cNvSpPr txBox="1"/>
          <p:nvPr/>
        </p:nvSpPr>
        <p:spPr>
          <a:xfrm>
            <a:off x="1825065" y="5124004"/>
            <a:ext cx="17465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418206" y="158883"/>
            <a:ext cx="1544106" cy="366897"/>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3" name="TextBox 52"/>
          <p:cNvSpPr txBox="1"/>
          <p:nvPr/>
        </p:nvSpPr>
        <p:spPr>
          <a:xfrm>
            <a:off x="8549445" y="1980407"/>
            <a:ext cx="17934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nicht wahr?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5562" y="2776962"/>
            <a:ext cx="1092900" cy="1045085"/>
          </a:xfrm>
          <a:prstGeom prst="rect">
            <a:avLst/>
          </a:prstGeom>
        </p:spPr>
      </p:pic>
      <p:sp>
        <p:nvSpPr>
          <p:cNvPr id="17" name="Title 16"/>
          <p:cNvSpPr>
            <a:spLocks noGrp="1"/>
          </p:cNvSpPr>
          <p:nvPr>
            <p:ph type="title"/>
          </p:nvPr>
        </p:nvSpPr>
        <p:spPr>
          <a:xfrm>
            <a:off x="0" y="103371"/>
            <a:ext cx="2235579" cy="647577"/>
          </a:xfrm>
        </p:spPr>
        <p:txBody>
          <a:bodyPr>
            <a:normAutofit/>
          </a:bodyPr>
          <a:lstStyle/>
          <a:p>
            <a:r>
              <a:rPr lang="en-GB" sz="2800" b="1" dirty="0" err="1">
                <a:solidFill>
                  <a:schemeClr val="bg1"/>
                </a:solidFill>
              </a:rPr>
              <a:t>Antworten</a:t>
            </a:r>
            <a:endParaRPr lang="en-GB" sz="2800" b="1" dirty="0">
              <a:solidFill>
                <a:schemeClr val="bg1"/>
              </a:solidFill>
            </a:endParaRPr>
          </a:p>
        </p:txBody>
      </p:sp>
      <p:pic>
        <p:nvPicPr>
          <p:cNvPr id="1026" name="Picture 2" descr="Teacher Chemistry Classroom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5579" y="947692"/>
            <a:ext cx="1112496" cy="8036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8451" y="868335"/>
            <a:ext cx="564847" cy="11334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emistry Professor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8458" y="2720860"/>
            <a:ext cx="761044" cy="10534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lass Of Water 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8611" y="4750753"/>
            <a:ext cx="809302" cy="10972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aboom 3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8993" y="5101623"/>
            <a:ext cx="1500338" cy="51011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4027299" y="3782928"/>
            <a:ext cx="18549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der Unterricht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p:cNvSpPr txBox="1"/>
          <p:nvPr/>
        </p:nvSpPr>
        <p:spPr>
          <a:xfrm>
            <a:off x="1714738" y="1714063"/>
            <a:ext cx="22360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Klassenzimmer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p:cNvSpPr txBox="1"/>
          <p:nvPr/>
        </p:nvSpPr>
        <p:spPr>
          <a:xfrm>
            <a:off x="6481638" y="2008517"/>
            <a:ext cx="18549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der Lehrer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4" name="TextBox 63"/>
          <p:cNvSpPr txBox="1"/>
          <p:nvPr/>
        </p:nvSpPr>
        <p:spPr>
          <a:xfrm>
            <a:off x="6584214" y="5782145"/>
            <a:ext cx="18549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das Wasser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036" name="Picture 12" descr="True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77734" y="4770249"/>
            <a:ext cx="981476" cy="9814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uestion Mark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29439" y="1045065"/>
            <a:ext cx="767971" cy="755129"/>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9205383" y="3806369"/>
            <a:ext cx="18549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0" name="Picture 16" descr="Who?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94438" y="2877751"/>
            <a:ext cx="922032" cy="872527"/>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6584215" y="3822047"/>
            <a:ext cx="18549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die Welt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p:cNvSpPr txBox="1"/>
          <p:nvPr/>
        </p:nvSpPr>
        <p:spPr>
          <a:xfrm>
            <a:off x="4068878" y="2013050"/>
            <a:ext cx="17465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spielen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042" name="Picture 18" descr="http://www.clker.com/cliparts/f/b/c/e/1194984631377607546io_bambina_architetto_fr_01.svg.me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81436" y="882940"/>
            <a:ext cx="925024" cy="118130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92328F57-76B0-D348-833E-8D535BF4B1A9}"/>
              </a:ext>
            </a:extLst>
          </p:cNvPr>
          <p:cNvSpPr/>
          <p:nvPr/>
        </p:nvSpPr>
        <p:spPr>
          <a:xfrm>
            <a:off x="1757503" y="673780"/>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A</a:t>
            </a:r>
          </a:p>
        </p:txBody>
      </p:sp>
      <p:sp>
        <p:nvSpPr>
          <p:cNvPr id="40" name="Rounded Rectangle 39">
            <a:extLst>
              <a:ext uri="{FF2B5EF4-FFF2-40B4-BE49-F238E27FC236}">
                <a16:creationId xmlns:a16="http://schemas.microsoft.com/office/drawing/2014/main" id="{B2128A51-AC73-0F4A-A2FF-37029B469359}"/>
              </a:ext>
            </a:extLst>
          </p:cNvPr>
          <p:cNvSpPr/>
          <p:nvPr/>
        </p:nvSpPr>
        <p:spPr>
          <a:xfrm>
            <a:off x="1732945" y="2567537"/>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E</a:t>
            </a:r>
          </a:p>
        </p:txBody>
      </p:sp>
      <p:sp>
        <p:nvSpPr>
          <p:cNvPr id="46" name="Rounded Rectangle 45">
            <a:extLst>
              <a:ext uri="{FF2B5EF4-FFF2-40B4-BE49-F238E27FC236}">
                <a16:creationId xmlns:a16="http://schemas.microsoft.com/office/drawing/2014/main" id="{578D22FC-BFAD-534E-B6F9-F050A36A2FDF}"/>
              </a:ext>
            </a:extLst>
          </p:cNvPr>
          <p:cNvSpPr/>
          <p:nvPr/>
        </p:nvSpPr>
        <p:spPr>
          <a:xfrm>
            <a:off x="1732945" y="4475362"/>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I</a:t>
            </a:r>
          </a:p>
        </p:txBody>
      </p:sp>
      <p:sp>
        <p:nvSpPr>
          <p:cNvPr id="37" name="Rounded Rectangle 36">
            <a:extLst>
              <a:ext uri="{FF2B5EF4-FFF2-40B4-BE49-F238E27FC236}">
                <a16:creationId xmlns:a16="http://schemas.microsoft.com/office/drawing/2014/main" id="{B55332C8-B400-4D42-9614-F77F0D1EC641}"/>
              </a:ext>
            </a:extLst>
          </p:cNvPr>
          <p:cNvSpPr/>
          <p:nvPr/>
        </p:nvSpPr>
        <p:spPr>
          <a:xfrm>
            <a:off x="4037186" y="672669"/>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B</a:t>
            </a:r>
          </a:p>
        </p:txBody>
      </p:sp>
      <p:sp>
        <p:nvSpPr>
          <p:cNvPr id="38" name="Rounded Rectangle 37">
            <a:extLst>
              <a:ext uri="{FF2B5EF4-FFF2-40B4-BE49-F238E27FC236}">
                <a16:creationId xmlns:a16="http://schemas.microsoft.com/office/drawing/2014/main" id="{D6B98A7C-709F-0B43-AF11-C1DD5D1AD0E0}"/>
              </a:ext>
            </a:extLst>
          </p:cNvPr>
          <p:cNvSpPr/>
          <p:nvPr/>
        </p:nvSpPr>
        <p:spPr>
          <a:xfrm>
            <a:off x="6293176" y="670369"/>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C</a:t>
            </a:r>
          </a:p>
        </p:txBody>
      </p:sp>
      <p:sp>
        <p:nvSpPr>
          <p:cNvPr id="39" name="Rounded Rectangle 38">
            <a:extLst>
              <a:ext uri="{FF2B5EF4-FFF2-40B4-BE49-F238E27FC236}">
                <a16:creationId xmlns:a16="http://schemas.microsoft.com/office/drawing/2014/main" id="{FDE1FA54-BEC9-504C-AE35-60509D07AAEF}"/>
              </a:ext>
            </a:extLst>
          </p:cNvPr>
          <p:cNvSpPr/>
          <p:nvPr/>
        </p:nvSpPr>
        <p:spPr>
          <a:xfrm>
            <a:off x="8509604" y="679318"/>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D</a:t>
            </a:r>
          </a:p>
        </p:txBody>
      </p:sp>
      <p:sp>
        <p:nvSpPr>
          <p:cNvPr id="41" name="Rounded Rectangle 40">
            <a:extLst>
              <a:ext uri="{FF2B5EF4-FFF2-40B4-BE49-F238E27FC236}">
                <a16:creationId xmlns:a16="http://schemas.microsoft.com/office/drawing/2014/main" id="{22A6BD2D-F877-4E4D-8A10-4AE6B1EBEFFA}"/>
              </a:ext>
            </a:extLst>
          </p:cNvPr>
          <p:cNvSpPr/>
          <p:nvPr/>
        </p:nvSpPr>
        <p:spPr>
          <a:xfrm>
            <a:off x="4051535" y="2573272"/>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F</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6293175" y="2570394"/>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G</a:t>
            </a:r>
          </a:p>
        </p:txBody>
      </p:sp>
      <p:sp>
        <p:nvSpPr>
          <p:cNvPr id="43" name="Rounded Rectangle 42">
            <a:extLst>
              <a:ext uri="{FF2B5EF4-FFF2-40B4-BE49-F238E27FC236}">
                <a16:creationId xmlns:a16="http://schemas.microsoft.com/office/drawing/2014/main" id="{6F0204D1-18D3-6744-9248-8DD3887EE8C1}"/>
              </a:ext>
            </a:extLst>
          </p:cNvPr>
          <p:cNvSpPr/>
          <p:nvPr/>
        </p:nvSpPr>
        <p:spPr>
          <a:xfrm>
            <a:off x="8505378" y="2572198"/>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H</a:t>
            </a:r>
          </a:p>
        </p:txBody>
      </p:sp>
      <p:sp>
        <p:nvSpPr>
          <p:cNvPr id="47" name="Rounded Rectangle 46">
            <a:extLst>
              <a:ext uri="{FF2B5EF4-FFF2-40B4-BE49-F238E27FC236}">
                <a16:creationId xmlns:a16="http://schemas.microsoft.com/office/drawing/2014/main" id="{DB369CDD-2655-D446-AD48-353DAD27FF48}"/>
              </a:ext>
            </a:extLst>
          </p:cNvPr>
          <p:cNvSpPr/>
          <p:nvPr/>
        </p:nvSpPr>
        <p:spPr>
          <a:xfrm>
            <a:off x="4051534" y="4479300"/>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J</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6344623" y="4475362"/>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K</a:t>
            </a:r>
          </a:p>
        </p:txBody>
      </p:sp>
      <p:sp>
        <p:nvSpPr>
          <p:cNvPr id="49" name="Rounded Rectangle 48">
            <a:extLst>
              <a:ext uri="{FF2B5EF4-FFF2-40B4-BE49-F238E27FC236}">
                <a16:creationId xmlns:a16="http://schemas.microsoft.com/office/drawing/2014/main" id="{8F937E00-FBDB-0D4E-BCCC-234A27EE8685}"/>
              </a:ext>
            </a:extLst>
          </p:cNvPr>
          <p:cNvSpPr/>
          <p:nvPr/>
        </p:nvSpPr>
        <p:spPr>
          <a:xfrm>
            <a:off x="8505377" y="4475362"/>
            <a:ext cx="2041071" cy="18777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L</a:t>
            </a:r>
          </a:p>
        </p:txBody>
      </p:sp>
    </p:spTree>
    <p:extLst>
      <p:ext uri="{BB962C8B-B14F-4D97-AF65-F5344CB8AC3E}">
        <p14:creationId xmlns:p14="http://schemas.microsoft.com/office/powerpoint/2010/main" val="412788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P spid="46" grpId="0" animBg="1"/>
      <p:bldP spid="37" grpId="0" animBg="1"/>
      <p:bldP spid="38" grpId="0" animBg="1"/>
      <p:bldP spid="39" grpId="0" animBg="1"/>
      <p:bldP spid="41" grpId="0" animBg="1"/>
      <p:bldP spid="42" grpId="0" animBg="1"/>
      <p:bldP spid="43" grpId="0" animBg="1"/>
      <p:bldP spid="47" grpId="0" animBg="1"/>
      <p:bldP spid="48" grpId="0" animBg="1"/>
      <p:bldP spid="4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oll, toy&#10;&#10;Description automatically generated">
            <a:extLst>
              <a:ext uri="{FF2B5EF4-FFF2-40B4-BE49-F238E27FC236}">
                <a16:creationId xmlns:a16="http://schemas.microsoft.com/office/drawing/2014/main" id="{3367D99D-98E1-4AFB-9176-1B5C025CB6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088"/>
          <a:stretch/>
        </p:blipFill>
        <p:spPr>
          <a:xfrm>
            <a:off x="-290571" y="896355"/>
            <a:ext cx="2448042" cy="5510613"/>
          </a:xfrm>
          <a:prstGeom prst="rect">
            <a:avLst/>
          </a:prstGeom>
        </p:spPr>
      </p:pic>
      <p:sp>
        <p:nvSpPr>
          <p:cNvPr id="4" name="Title 3"/>
          <p:cNvSpPr>
            <a:spLocks noGrp="1"/>
          </p:cNvSpPr>
          <p:nvPr>
            <p:ph type="title"/>
          </p:nvPr>
        </p:nvSpPr>
        <p:spPr/>
        <p:txBody>
          <a:bodyPr>
            <a:normAutofit/>
          </a:bodyPr>
          <a:lstStyle/>
          <a:p>
            <a:r>
              <a:rPr lang="en-GB" sz="3600" b="1">
                <a:solidFill>
                  <a:schemeClr val="bg1"/>
                </a:solidFill>
              </a:rPr>
              <a:t>Was macht Mia? </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21C5020D-3E34-4B4B-AC55-F01008D59939}"/>
              </a:ext>
            </a:extLst>
          </p:cNvPr>
          <p:cNvSpPr txBox="1"/>
          <p:nvPr/>
        </p:nvSpPr>
        <p:spPr>
          <a:xfrm>
            <a:off x="1557164" y="1245453"/>
            <a:ext cx="10487891" cy="2677656"/>
          </a:xfrm>
          <a:prstGeom prst="rect">
            <a:avLst/>
          </a:prstGeom>
          <a:solidFill>
            <a:schemeClr val="accent4">
              <a:lumMod val="20000"/>
              <a:lumOff val="80000"/>
            </a:schemeClr>
          </a:solidFill>
        </p:spPr>
        <p:txBody>
          <a:bodyPr wrap="square" rtlCol="0">
            <a:spAutoFit/>
          </a:bodyPr>
          <a:lstStyle/>
          <a:p>
            <a:r>
              <a:rPr lang="en-GB" sz="2400" dirty="0">
                <a:latin typeface="Century Gothic" panose="020B0502020202020204" pitchFamily="34" charset="0"/>
              </a:rPr>
              <a:t>Es </a:t>
            </a:r>
            <a:r>
              <a:rPr lang="en-GB" sz="2400" dirty="0" err="1">
                <a:latin typeface="Century Gothic" panose="020B0502020202020204" pitchFamily="34" charset="0"/>
              </a:rPr>
              <a:t>ist</a:t>
            </a:r>
            <a:r>
              <a:rPr lang="en-GB" sz="2400" dirty="0">
                <a:latin typeface="Century Gothic" panose="020B0502020202020204" pitchFamily="34" charset="0"/>
              </a:rPr>
              <a:t> Montag und Mia hat Schule, </a:t>
            </a:r>
            <a:r>
              <a:rPr lang="en-GB" sz="2400" dirty="0" err="1">
                <a:latin typeface="Century Gothic" panose="020B0502020202020204" pitchFamily="34" charset="0"/>
              </a:rPr>
              <a:t>aber</a:t>
            </a:r>
            <a:r>
              <a:rPr lang="en-GB" sz="2400" dirty="0">
                <a:latin typeface="Century Gothic" panose="020B0502020202020204" pitchFamily="34" charset="0"/>
              </a:rPr>
              <a:t> Montag </a:t>
            </a:r>
            <a:r>
              <a:rPr lang="en-GB" sz="2400" dirty="0" err="1">
                <a:latin typeface="Century Gothic" panose="020B0502020202020204" pitchFamily="34" charset="0"/>
              </a:rPr>
              <a:t>ist</a:t>
            </a:r>
            <a:r>
              <a:rPr lang="en-GB" sz="2400" dirty="0">
                <a:latin typeface="Century Gothic" panose="020B0502020202020204" pitchFamily="34" charset="0"/>
              </a:rPr>
              <a:t> </a:t>
            </a:r>
            <a:r>
              <a:rPr lang="en-GB" sz="2400" dirty="0" err="1">
                <a:latin typeface="Century Gothic" panose="020B0502020202020204" pitchFamily="34" charset="0"/>
              </a:rPr>
              <a:t>nicht</a:t>
            </a:r>
            <a:r>
              <a:rPr lang="en-GB" sz="2400" dirty="0">
                <a:latin typeface="Century Gothic" panose="020B0502020202020204" pitchFamily="34" charset="0"/>
              </a:rPr>
              <a:t> </a:t>
            </a:r>
            <a:r>
              <a:rPr lang="en-GB" sz="2400" dirty="0" err="1">
                <a:latin typeface="Century Gothic" panose="020B0502020202020204" pitchFamily="34" charset="0"/>
              </a:rPr>
              <a:t>Mias</a:t>
            </a:r>
            <a:r>
              <a:rPr lang="en-GB" sz="2400" dirty="0">
                <a:latin typeface="Century Gothic" panose="020B0502020202020204" pitchFamily="34" charset="0"/>
              </a:rPr>
              <a:t> </a:t>
            </a:r>
            <a:r>
              <a:rPr lang="en-GB" sz="2400" dirty="0" err="1">
                <a:latin typeface="Century Gothic" panose="020B0502020202020204" pitchFamily="34" charset="0"/>
              </a:rPr>
              <a:t>Lieblingstag</a:t>
            </a:r>
            <a:r>
              <a:rPr lang="en-GB" sz="2400" dirty="0">
                <a:latin typeface="Century Gothic" panose="020B0502020202020204" pitchFamily="34" charset="0"/>
              </a:rPr>
              <a:t>… </a:t>
            </a:r>
          </a:p>
          <a:p>
            <a:r>
              <a:rPr lang="en-GB" sz="2400" dirty="0">
                <a:latin typeface="Century Gothic" panose="020B0502020202020204" pitchFamily="34" charset="0"/>
              </a:rPr>
              <a:t>Sie </a:t>
            </a:r>
            <a:r>
              <a:rPr lang="en-GB" sz="2400" dirty="0" err="1">
                <a:latin typeface="Century Gothic" panose="020B0502020202020204" pitchFamily="34" charset="0"/>
              </a:rPr>
              <a:t>macht</a:t>
            </a:r>
            <a:r>
              <a:rPr lang="en-GB" sz="2400" dirty="0">
                <a:latin typeface="Century Gothic" panose="020B0502020202020204" pitchFamily="34" charset="0"/>
              </a:rPr>
              <a:t> </a:t>
            </a:r>
            <a:r>
              <a:rPr lang="en-GB" sz="2400" dirty="0" err="1">
                <a:latin typeface="Century Gothic" panose="020B0502020202020204" pitchFamily="34" charset="0"/>
              </a:rPr>
              <a:t>eine</a:t>
            </a:r>
            <a:r>
              <a:rPr lang="en-GB" sz="2400" dirty="0">
                <a:latin typeface="Century Gothic" panose="020B0502020202020204" pitchFamily="34" charset="0"/>
              </a:rPr>
              <a:t> </a:t>
            </a:r>
            <a:r>
              <a:rPr lang="en-GB" sz="2400" dirty="0" err="1">
                <a:latin typeface="Century Gothic" panose="020B0502020202020204" pitchFamily="34" charset="0"/>
              </a:rPr>
              <a:t>Englischaufgabe</a:t>
            </a:r>
            <a:r>
              <a:rPr lang="en-GB" sz="2400" dirty="0">
                <a:latin typeface="Century Gothic" panose="020B0502020202020204" pitchFamily="34" charset="0"/>
              </a:rPr>
              <a:t> </a:t>
            </a:r>
            <a:r>
              <a:rPr lang="en-GB" sz="2400" dirty="0" err="1">
                <a:latin typeface="Century Gothic" panose="020B0502020202020204" pitchFamily="34" charset="0"/>
              </a:rPr>
              <a:t>falsch</a:t>
            </a:r>
            <a:r>
              <a:rPr lang="en-GB" sz="2400" dirty="0">
                <a:latin typeface="Century Gothic" panose="020B0502020202020204" pitchFamily="34" charset="0"/>
              </a:rPr>
              <a:t> - </a:t>
            </a:r>
            <a:r>
              <a:rPr lang="en-GB" sz="2400" dirty="0" err="1">
                <a:latin typeface="Century Gothic" panose="020B0502020202020204" pitchFamily="34" charset="0"/>
              </a:rPr>
              <a:t>sie</a:t>
            </a:r>
            <a:r>
              <a:rPr lang="en-GB" sz="2400" dirty="0">
                <a:latin typeface="Century Gothic" panose="020B0502020202020204" pitchFamily="34" charset="0"/>
              </a:rPr>
              <a:t> </a:t>
            </a:r>
            <a:r>
              <a:rPr lang="en-GB" sz="2400" dirty="0" err="1">
                <a:latin typeface="Century Gothic" panose="020B0502020202020204" pitchFamily="34" charset="0"/>
              </a:rPr>
              <a:t>redet</a:t>
            </a:r>
            <a:r>
              <a:rPr lang="en-GB" sz="2400" dirty="0">
                <a:latin typeface="Century Gothic" panose="020B0502020202020204" pitchFamily="34" charset="0"/>
              </a:rPr>
              <a:t> </a:t>
            </a:r>
            <a:r>
              <a:rPr lang="en-GB" sz="2400" dirty="0" err="1">
                <a:latin typeface="Century Gothic" panose="020B0502020202020204" pitchFamily="34" charset="0"/>
              </a:rPr>
              <a:t>mit</a:t>
            </a:r>
            <a:r>
              <a:rPr lang="en-GB" sz="2400" dirty="0">
                <a:latin typeface="Century Gothic" panose="020B0502020202020204" pitchFamily="34" charset="0"/>
              </a:rPr>
              <a:t> </a:t>
            </a:r>
            <a:r>
              <a:rPr lang="en-GB" sz="2400" dirty="0" err="1">
                <a:latin typeface="Century Gothic" panose="020B0502020202020204" pitchFamily="34" charset="0"/>
              </a:rPr>
              <a:t>Freunden</a:t>
            </a:r>
            <a:r>
              <a:rPr lang="en-GB" sz="2400" dirty="0">
                <a:latin typeface="Century Gothic" panose="020B0502020202020204" pitchFamily="34" charset="0"/>
              </a:rPr>
              <a:t> </a:t>
            </a:r>
            <a:r>
              <a:rPr lang="en-GB" sz="2400" dirty="0" err="1">
                <a:latin typeface="Century Gothic" panose="020B0502020202020204" pitchFamily="34" charset="0"/>
              </a:rPr>
              <a:t>im</a:t>
            </a:r>
            <a:r>
              <a:rPr lang="en-GB" sz="2400" dirty="0">
                <a:latin typeface="Century Gothic" panose="020B0502020202020204" pitchFamily="34" charset="0"/>
              </a:rPr>
              <a:t> </a:t>
            </a:r>
            <a:r>
              <a:rPr lang="en-GB" sz="2400" dirty="0" err="1">
                <a:latin typeface="Century Gothic" panose="020B0502020202020204" pitchFamily="34" charset="0"/>
              </a:rPr>
              <a:t>Unterricht</a:t>
            </a:r>
            <a:r>
              <a:rPr lang="en-GB" sz="2400" dirty="0">
                <a:latin typeface="Century Gothic" panose="020B0502020202020204" pitchFamily="34" charset="0"/>
              </a:rPr>
              <a:t> und </a:t>
            </a:r>
            <a:r>
              <a:rPr lang="en-GB" sz="2400" dirty="0" err="1">
                <a:latin typeface="Century Gothic" panose="020B0502020202020204" pitchFamily="34" charset="0"/>
              </a:rPr>
              <a:t>schreibt</a:t>
            </a:r>
            <a:r>
              <a:rPr lang="en-GB" sz="2400" dirty="0">
                <a:latin typeface="Century Gothic" panose="020B0502020202020204" pitchFamily="34" charset="0"/>
              </a:rPr>
              <a:t> auf Deutsch, </a:t>
            </a:r>
            <a:r>
              <a:rPr lang="en-GB" sz="2400" dirty="0" err="1">
                <a:latin typeface="Century Gothic" panose="020B0502020202020204" pitchFamily="34" charset="0"/>
              </a:rPr>
              <a:t>nicht</a:t>
            </a:r>
            <a:r>
              <a:rPr lang="en-GB" sz="2400" dirty="0">
                <a:latin typeface="Century Gothic" panose="020B0502020202020204" pitchFamily="34" charset="0"/>
              </a:rPr>
              <a:t> auf </a:t>
            </a:r>
            <a:r>
              <a:rPr lang="en-GB" sz="2400" dirty="0" err="1">
                <a:latin typeface="Century Gothic" panose="020B0502020202020204" pitchFamily="34" charset="0"/>
              </a:rPr>
              <a:t>Englisch</a:t>
            </a:r>
            <a:r>
              <a:rPr lang="en-GB" sz="2400" dirty="0">
                <a:latin typeface="Century Gothic" panose="020B0502020202020204" pitchFamily="34" charset="0"/>
              </a:rPr>
              <a:t>! Das </a:t>
            </a:r>
            <a:r>
              <a:rPr lang="en-GB" sz="2400" dirty="0" err="1">
                <a:latin typeface="Century Gothic" panose="020B0502020202020204" pitchFamily="34" charset="0"/>
              </a:rPr>
              <a:t>ist</a:t>
            </a:r>
            <a:r>
              <a:rPr lang="en-GB" sz="2400" dirty="0">
                <a:latin typeface="Century Gothic" panose="020B0502020202020204" pitchFamily="34" charset="0"/>
              </a:rPr>
              <a:t> </a:t>
            </a:r>
            <a:r>
              <a:rPr lang="en-GB" sz="2400" dirty="0" err="1">
                <a:latin typeface="Century Gothic" panose="020B0502020202020204" pitchFamily="34" charset="0"/>
              </a:rPr>
              <a:t>ein</a:t>
            </a:r>
            <a:r>
              <a:rPr lang="en-GB" sz="2400" dirty="0">
                <a:latin typeface="Century Gothic" panose="020B0502020202020204" pitchFamily="34" charset="0"/>
              </a:rPr>
              <a:t> Problem! Ein Freund </a:t>
            </a:r>
            <a:r>
              <a:rPr lang="en-GB" sz="2400" dirty="0" err="1">
                <a:latin typeface="Century Gothic" panose="020B0502020202020204" pitchFamily="34" charset="0"/>
              </a:rPr>
              <a:t>spielt</a:t>
            </a:r>
            <a:r>
              <a:rPr lang="en-GB" sz="2400" dirty="0">
                <a:latin typeface="Century Gothic" panose="020B0502020202020204" pitchFamily="34" charset="0"/>
              </a:rPr>
              <a:t> </a:t>
            </a:r>
            <a:r>
              <a:rPr lang="en-GB" sz="2400" dirty="0" err="1">
                <a:latin typeface="Century Gothic" panose="020B0502020202020204" pitchFamily="34" charset="0"/>
              </a:rPr>
              <a:t>Gitarre</a:t>
            </a:r>
            <a:r>
              <a:rPr lang="en-GB" sz="2400" dirty="0">
                <a:latin typeface="Century Gothic" panose="020B0502020202020204" pitchFamily="34" charset="0"/>
              </a:rPr>
              <a:t> </a:t>
            </a:r>
            <a:r>
              <a:rPr lang="en-GB" sz="2400" dirty="0" err="1">
                <a:latin typeface="Century Gothic" panose="020B0502020202020204" pitchFamily="34" charset="0"/>
              </a:rPr>
              <a:t>im</a:t>
            </a:r>
            <a:r>
              <a:rPr lang="en-GB" sz="2400" dirty="0">
                <a:latin typeface="Century Gothic" panose="020B0502020202020204" pitchFamily="34" charset="0"/>
              </a:rPr>
              <a:t> </a:t>
            </a:r>
            <a:r>
              <a:rPr lang="en-GB" sz="2400" dirty="0" err="1">
                <a:latin typeface="Century Gothic" panose="020B0502020202020204" pitchFamily="34" charset="0"/>
              </a:rPr>
              <a:t>Klassenzimmer</a:t>
            </a:r>
            <a:r>
              <a:rPr lang="en-GB" sz="2400" dirty="0">
                <a:latin typeface="Century Gothic" panose="020B0502020202020204" pitchFamily="34" charset="0"/>
              </a:rPr>
              <a:t>, </a:t>
            </a:r>
            <a:r>
              <a:rPr lang="en-GB" sz="2400" dirty="0" err="1">
                <a:latin typeface="Century Gothic" panose="020B0502020202020204" pitchFamily="34" charset="0"/>
              </a:rPr>
              <a:t>aber</a:t>
            </a:r>
            <a:r>
              <a:rPr lang="en-GB" sz="2400" dirty="0">
                <a:latin typeface="Century Gothic" panose="020B0502020202020204" pitchFamily="34" charset="0"/>
              </a:rPr>
              <a:t> Mia </a:t>
            </a:r>
            <a:r>
              <a:rPr lang="en-GB" sz="2400" dirty="0" err="1">
                <a:latin typeface="Century Gothic" panose="020B0502020202020204" pitchFamily="34" charset="0"/>
              </a:rPr>
              <a:t>spielt</a:t>
            </a:r>
            <a:r>
              <a:rPr lang="en-GB" sz="2400" dirty="0">
                <a:latin typeface="Century Gothic" panose="020B0502020202020204" pitchFamily="34" charset="0"/>
              </a:rPr>
              <a:t> </a:t>
            </a:r>
            <a:r>
              <a:rPr lang="en-GB" sz="2400" dirty="0" err="1">
                <a:latin typeface="Century Gothic" panose="020B0502020202020204" pitchFamily="34" charset="0"/>
              </a:rPr>
              <a:t>nicht</a:t>
            </a:r>
            <a:r>
              <a:rPr lang="en-GB" sz="2400" dirty="0">
                <a:latin typeface="Century Gothic" panose="020B0502020202020204" pitchFamily="34" charset="0"/>
              </a:rPr>
              <a:t>. Sie </a:t>
            </a:r>
            <a:r>
              <a:rPr lang="en-GB" sz="2400" dirty="0" err="1">
                <a:latin typeface="Century Gothic" panose="020B0502020202020204" pitchFamily="34" charset="0"/>
              </a:rPr>
              <a:t>singt</a:t>
            </a:r>
            <a:r>
              <a:rPr lang="en-GB" sz="2400" dirty="0">
                <a:latin typeface="Century Gothic" panose="020B0502020202020204" pitchFamily="34" charset="0"/>
              </a:rPr>
              <a:t> </a:t>
            </a:r>
            <a:r>
              <a:rPr lang="en-GB" sz="2400" dirty="0" err="1">
                <a:latin typeface="Century Gothic" panose="020B0502020202020204" pitchFamily="34" charset="0"/>
              </a:rPr>
              <a:t>ein</a:t>
            </a:r>
            <a:r>
              <a:rPr lang="en-GB" sz="2400" dirty="0">
                <a:latin typeface="Century Gothic" panose="020B0502020202020204" pitchFamily="34" charset="0"/>
              </a:rPr>
              <a:t> Lied. </a:t>
            </a:r>
          </a:p>
          <a:p>
            <a:r>
              <a:rPr lang="en-GB" sz="2400" dirty="0">
                <a:latin typeface="Century Gothic" panose="020B0502020202020204" pitchFamily="34" charset="0"/>
              </a:rPr>
              <a:t>Sie </a:t>
            </a:r>
            <a:r>
              <a:rPr lang="en-GB" sz="2400" dirty="0" err="1">
                <a:latin typeface="Century Gothic" panose="020B0502020202020204" pitchFamily="34" charset="0"/>
              </a:rPr>
              <a:t>ist</a:t>
            </a:r>
            <a:r>
              <a:rPr lang="en-GB" sz="2400" dirty="0">
                <a:latin typeface="Century Gothic" panose="020B0502020202020204" pitchFamily="34" charset="0"/>
              </a:rPr>
              <a:t> </a:t>
            </a:r>
            <a:r>
              <a:rPr lang="en-GB" sz="2400" dirty="0" err="1">
                <a:latin typeface="Century Gothic" panose="020B0502020202020204" pitchFamily="34" charset="0"/>
              </a:rPr>
              <a:t>eine</a:t>
            </a:r>
            <a:r>
              <a:rPr lang="en-GB" sz="2400" dirty="0">
                <a:latin typeface="Century Gothic" panose="020B0502020202020204" pitchFamily="34" charset="0"/>
              </a:rPr>
              <a:t> super </a:t>
            </a:r>
            <a:r>
              <a:rPr lang="en-GB" sz="2400" dirty="0" err="1">
                <a:latin typeface="Century Gothic" panose="020B0502020202020204" pitchFamily="34" charset="0"/>
              </a:rPr>
              <a:t>Sängerin</a:t>
            </a:r>
            <a:r>
              <a:rPr lang="en-GB" sz="2400" dirty="0">
                <a:latin typeface="Century Gothic" panose="020B0502020202020204" pitchFamily="34" charset="0"/>
              </a:rPr>
              <a:t>!</a:t>
            </a:r>
          </a:p>
        </p:txBody>
      </p:sp>
      <p:sp>
        <p:nvSpPr>
          <p:cNvPr id="9" name="TextBox 8">
            <a:extLst>
              <a:ext uri="{FF2B5EF4-FFF2-40B4-BE49-F238E27FC236}">
                <a16:creationId xmlns:a16="http://schemas.microsoft.com/office/drawing/2014/main" id="{43CAB54D-00C2-42EE-91FD-9F9AF90F430B}"/>
              </a:ext>
            </a:extLst>
          </p:cNvPr>
          <p:cNvSpPr txBox="1"/>
          <p:nvPr/>
        </p:nvSpPr>
        <p:spPr>
          <a:xfrm>
            <a:off x="1557164" y="4320915"/>
            <a:ext cx="5295900" cy="461665"/>
          </a:xfrm>
          <a:prstGeom prst="rect">
            <a:avLst/>
          </a:prstGeom>
          <a:noFill/>
        </p:spPr>
        <p:txBody>
          <a:bodyPr wrap="square" rtlCol="0">
            <a:spAutoFit/>
          </a:bodyPr>
          <a:lstStyle/>
          <a:p>
            <a:r>
              <a:rPr lang="en-GB" sz="2400" dirty="0">
                <a:latin typeface="Century Gothic" panose="020B0502020202020204" pitchFamily="34" charset="0"/>
              </a:rPr>
              <a:t>1. She does an English task wrong.</a:t>
            </a:r>
          </a:p>
        </p:txBody>
      </p:sp>
      <p:sp>
        <p:nvSpPr>
          <p:cNvPr id="10" name="TextBox 9">
            <a:extLst>
              <a:ext uri="{FF2B5EF4-FFF2-40B4-BE49-F238E27FC236}">
                <a16:creationId xmlns:a16="http://schemas.microsoft.com/office/drawing/2014/main" id="{52AB73D3-72CB-450A-A038-710F6FC81764}"/>
              </a:ext>
            </a:extLst>
          </p:cNvPr>
          <p:cNvSpPr txBox="1"/>
          <p:nvPr/>
        </p:nvSpPr>
        <p:spPr>
          <a:xfrm>
            <a:off x="1557164" y="4740015"/>
            <a:ext cx="5295900" cy="461665"/>
          </a:xfrm>
          <a:prstGeom prst="rect">
            <a:avLst/>
          </a:prstGeom>
          <a:noFill/>
        </p:spPr>
        <p:txBody>
          <a:bodyPr wrap="square" rtlCol="0">
            <a:spAutoFit/>
          </a:bodyPr>
          <a:lstStyle/>
          <a:p>
            <a:r>
              <a:rPr lang="en-GB" sz="2400" dirty="0">
                <a:latin typeface="Century Gothic" panose="020B0502020202020204" pitchFamily="34" charset="0"/>
              </a:rPr>
              <a:t>2. She talks to friends in lessons. </a:t>
            </a:r>
          </a:p>
        </p:txBody>
      </p:sp>
      <p:sp>
        <p:nvSpPr>
          <p:cNvPr id="11" name="TextBox 10">
            <a:extLst>
              <a:ext uri="{FF2B5EF4-FFF2-40B4-BE49-F238E27FC236}">
                <a16:creationId xmlns:a16="http://schemas.microsoft.com/office/drawing/2014/main" id="{19B53A10-9970-4A94-91F7-6AC3D2626F0E}"/>
              </a:ext>
            </a:extLst>
          </p:cNvPr>
          <p:cNvSpPr txBox="1"/>
          <p:nvPr/>
        </p:nvSpPr>
        <p:spPr>
          <a:xfrm>
            <a:off x="1557164" y="5128397"/>
            <a:ext cx="6934200" cy="461665"/>
          </a:xfrm>
          <a:prstGeom prst="rect">
            <a:avLst/>
          </a:prstGeom>
          <a:noFill/>
        </p:spPr>
        <p:txBody>
          <a:bodyPr wrap="square" rtlCol="0">
            <a:spAutoFit/>
          </a:bodyPr>
          <a:lstStyle/>
          <a:p>
            <a:r>
              <a:rPr lang="en-GB" sz="2400" dirty="0">
                <a:latin typeface="Century Gothic" panose="020B0502020202020204" pitchFamily="34" charset="0"/>
              </a:rPr>
              <a:t>3. She writes in German, (not in English).</a:t>
            </a:r>
          </a:p>
        </p:txBody>
      </p:sp>
      <p:sp>
        <p:nvSpPr>
          <p:cNvPr id="12" name="TextBox 11">
            <a:extLst>
              <a:ext uri="{FF2B5EF4-FFF2-40B4-BE49-F238E27FC236}">
                <a16:creationId xmlns:a16="http://schemas.microsoft.com/office/drawing/2014/main" id="{971F89F6-9F03-45B7-8AE1-7B153EFA10A1}"/>
              </a:ext>
            </a:extLst>
          </p:cNvPr>
          <p:cNvSpPr txBox="1"/>
          <p:nvPr/>
        </p:nvSpPr>
        <p:spPr>
          <a:xfrm>
            <a:off x="1557164" y="5547497"/>
            <a:ext cx="3619500" cy="461665"/>
          </a:xfrm>
          <a:prstGeom prst="rect">
            <a:avLst/>
          </a:prstGeom>
          <a:noFill/>
        </p:spPr>
        <p:txBody>
          <a:bodyPr wrap="square" rtlCol="0">
            <a:spAutoFit/>
          </a:bodyPr>
          <a:lstStyle/>
          <a:p>
            <a:r>
              <a:rPr lang="en-GB" sz="2400" dirty="0">
                <a:latin typeface="Century Gothic" panose="020B0502020202020204" pitchFamily="34" charset="0"/>
              </a:rPr>
              <a:t>4. She sings a song.</a:t>
            </a:r>
          </a:p>
        </p:txBody>
      </p:sp>
      <p:pic>
        <p:nvPicPr>
          <p:cNvPr id="16" name="Mia Montag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338465"/>
            <a:ext cx="609600" cy="609600"/>
          </a:xfrm>
          <a:prstGeom prst="rect">
            <a:avLst/>
          </a:prstGeom>
        </p:spPr>
      </p:pic>
      <p:pic>
        <p:nvPicPr>
          <p:cNvPr id="14" name="Graphic 13" descr="Teacher with solid fill">
            <a:extLst>
              <a:ext uri="{FF2B5EF4-FFF2-40B4-BE49-F238E27FC236}">
                <a16:creationId xmlns:a16="http://schemas.microsoft.com/office/drawing/2014/main" id="{957AA9C7-6F94-4066-B2EE-E9C29AE32B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68103" y="68649"/>
            <a:ext cx="885211" cy="914400"/>
          </a:xfrm>
          <a:prstGeom prst="rect">
            <a:avLst/>
          </a:prstGeom>
        </p:spPr>
      </p:pic>
      <p:sp>
        <p:nvSpPr>
          <p:cNvPr id="17" name="Speech Bubble: Rectangle with Corners Rounded 16">
            <a:extLst>
              <a:ext uri="{FF2B5EF4-FFF2-40B4-BE49-F238E27FC236}">
                <a16:creationId xmlns:a16="http://schemas.microsoft.com/office/drawing/2014/main" id="{D69FD285-1D1B-43CF-B8B5-41156E6DC174}"/>
              </a:ext>
            </a:extLst>
          </p:cNvPr>
          <p:cNvSpPr/>
          <p:nvPr/>
        </p:nvSpPr>
        <p:spPr>
          <a:xfrm>
            <a:off x="5282882" y="208671"/>
            <a:ext cx="5551373" cy="545091"/>
          </a:xfrm>
          <a:prstGeom prst="wedgeRoundRectCallout">
            <a:avLst>
              <a:gd name="adj1" fmla="val -57178"/>
              <a:gd name="adj2" fmla="val -1763"/>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4 Details auf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Englisch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8496" fill="hold"/>
                                        <p:tgtEl>
                                          <p:spTgt spid="16"/>
                                        </p:tgtEl>
                                      </p:cBhvr>
                                    </p:cmd>
                                  </p:childTnLst>
                                </p:cTn>
                              </p:par>
                            </p:childTnLst>
                          </p:cTn>
                        </p:par>
                      </p:childTnLst>
                    </p:cTn>
                  </p:par>
                </p:childTnLst>
              </p:cTn>
              <p:nextCondLst>
                <p:cond evt="onClick" delay="0">
                  <p:tgtEl>
                    <p:spTgt spid="16"/>
                  </p:tgtEl>
                </p:cond>
              </p:nextCondLst>
            </p:seq>
            <p:audio>
              <p:cMediaNode vol="80000">
                <p:cTn id="24" fill="hold" display="0">
                  <p:stCondLst>
                    <p:cond delay="indefinite"/>
                  </p:stCondLst>
                  <p:endCondLst>
                    <p:cond evt="onStopAudio" delay="0">
                      <p:tgtEl>
                        <p:sldTgt/>
                      </p:tgtEl>
                    </p:cond>
                  </p:endCondLst>
                </p:cTn>
                <p:tgtEl>
                  <p:spTgt spid="16"/>
                </p:tgtEl>
              </p:cMediaNode>
            </p:audio>
          </p:childTnLst>
        </p:cTn>
      </p:par>
    </p:tnLst>
    <p:bldLst>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32679"/>
            <a:ext cx="10515600" cy="1325563"/>
          </a:xfrm>
        </p:spPr>
        <p:txBody>
          <a:bodyPr>
            <a:normAutofit fontScale="90000"/>
          </a:bodyPr>
          <a:lstStyle/>
          <a:p>
            <a:r>
              <a:rPr lang="en-GB" sz="26700" b="1" dirty="0">
                <a:solidFill>
                  <a:srgbClr val="FFCC00"/>
                </a:solidFill>
              </a:rPr>
              <a:t>o</a:t>
            </a:r>
            <a:br>
              <a:rPr lang="en-GB" sz="9600" b="1" dirty="0"/>
            </a:br>
            <a:endParaRPr lang="en-GB" dirty="0"/>
          </a:p>
        </p:txBody>
      </p:sp>
      <p:pic>
        <p:nvPicPr>
          <p:cNvPr id="4" name="Picture 3" descr="back of a man's head"/>
          <p:cNvPicPr>
            <a:picLocks noChangeAspect="1"/>
          </p:cNvPicPr>
          <p:nvPr/>
        </p:nvPicPr>
        <p:blipFill rotWithShape="1">
          <a:blip r:embed="rId5" cstate="print">
            <a:extLst>
              <a:ext uri="{28A0092B-C50C-407E-A947-70E740481C1C}">
                <a14:useLocalDpi xmlns:a14="http://schemas.microsoft.com/office/drawing/2010/main" val="0"/>
              </a:ext>
            </a:extLst>
          </a:blip>
          <a:srcRect r="3063"/>
          <a:stretch/>
        </p:blipFill>
        <p:spPr>
          <a:xfrm>
            <a:off x="4298166" y="437372"/>
            <a:ext cx="3366658" cy="3861791"/>
          </a:xfrm>
          <a:prstGeom prst="rect">
            <a:avLst/>
          </a:prstGeom>
        </p:spPr>
      </p:pic>
      <p:sp>
        <p:nvSpPr>
          <p:cNvPr id="2" name="Rectangle 1"/>
          <p:cNvSpPr/>
          <p:nvPr/>
        </p:nvSpPr>
        <p:spPr>
          <a:xfrm>
            <a:off x="4298166" y="4299163"/>
            <a:ext cx="363432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o</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spTree>
    <p:extLst>
      <p:ext uri="{BB962C8B-B14F-4D97-AF65-F5344CB8AC3E}">
        <p14:creationId xmlns:p14="http://schemas.microsoft.com/office/powerpoint/2010/main" val="302881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Kopf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Kop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765964" cy="647577"/>
          </a:xfrm>
        </p:spPr>
        <p:txBody>
          <a:bodyPr>
            <a:normAutofit/>
          </a:bodyPr>
          <a:lstStyle/>
          <a:p>
            <a:r>
              <a:rPr lang="en-GB" sz="2800" b="1" dirty="0">
                <a:solidFill>
                  <a:schemeClr val="bg1"/>
                </a:solidFill>
              </a:rPr>
              <a:t>Was </a:t>
            </a:r>
            <a:r>
              <a:rPr lang="en-GB" sz="2800" b="1" dirty="0" err="1">
                <a:solidFill>
                  <a:schemeClr val="bg1"/>
                </a:solidFill>
              </a:rPr>
              <a:t>macht</a:t>
            </a:r>
            <a:r>
              <a:rPr lang="en-GB" sz="2800" b="1" dirty="0">
                <a:solidFill>
                  <a:schemeClr val="bg1"/>
                </a:solidFill>
              </a:rPr>
              <a:t> Wolf /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Oval 7">
            <a:extLst>
              <a:ext uri="{FF2B5EF4-FFF2-40B4-BE49-F238E27FC236}">
                <a16:creationId xmlns:a16="http://schemas.microsoft.com/office/drawing/2014/main" id="{BCB57AED-2E26-8544-9B32-8BFF2857135B}"/>
              </a:ext>
            </a:extLst>
          </p:cNvPr>
          <p:cNvSpPr/>
          <p:nvPr/>
        </p:nvSpPr>
        <p:spPr>
          <a:xfrm>
            <a:off x="2428605" y="2230143"/>
            <a:ext cx="4499846" cy="405653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CA5A4E9-44E5-9048-A6C2-3850537C3635}"/>
              </a:ext>
            </a:extLst>
          </p:cNvPr>
          <p:cNvSpPr txBox="1"/>
          <p:nvPr/>
        </p:nvSpPr>
        <p:spPr>
          <a:xfrm>
            <a:off x="3181996" y="2898183"/>
            <a:ext cx="184731" cy="369332"/>
          </a:xfrm>
          <a:prstGeom prst="rect">
            <a:avLst/>
          </a:prstGeom>
          <a:noFill/>
        </p:spPr>
        <p:txBody>
          <a:bodyPr wrap="none" rtlCol="0">
            <a:spAutoFit/>
          </a:bodyPr>
          <a:lstStyle/>
          <a:p>
            <a:endParaRPr lang="en-US" dirty="0"/>
          </a:p>
        </p:txBody>
      </p:sp>
      <p:sp>
        <p:nvSpPr>
          <p:cNvPr id="10" name="Oval 9">
            <a:extLst>
              <a:ext uri="{FF2B5EF4-FFF2-40B4-BE49-F238E27FC236}">
                <a16:creationId xmlns:a16="http://schemas.microsoft.com/office/drawing/2014/main" id="{96E811CE-AE9D-41EF-B5C2-94AF228E8FB1}"/>
              </a:ext>
            </a:extLst>
          </p:cNvPr>
          <p:cNvSpPr/>
          <p:nvPr/>
        </p:nvSpPr>
        <p:spPr>
          <a:xfrm>
            <a:off x="6221270" y="857250"/>
            <a:ext cx="5837380" cy="540515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0F9946C-C0A0-4C75-8F3C-C335D1856D84}"/>
              </a:ext>
            </a:extLst>
          </p:cNvPr>
          <p:cNvSpPr/>
          <p:nvPr/>
        </p:nvSpPr>
        <p:spPr>
          <a:xfrm>
            <a:off x="1033048" y="3078739"/>
            <a:ext cx="1723448" cy="142029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D8C7B8-D68A-443B-A23D-4EDDBB9FC8CA}"/>
              </a:ext>
            </a:extLst>
          </p:cNvPr>
          <p:cNvSpPr txBox="1"/>
          <p:nvPr/>
        </p:nvSpPr>
        <p:spPr>
          <a:xfrm>
            <a:off x="1061700" y="3400847"/>
            <a:ext cx="1790700" cy="707886"/>
          </a:xfrm>
          <a:prstGeom prst="rect">
            <a:avLst/>
          </a:prstGeom>
          <a:noFill/>
        </p:spPr>
        <p:txBody>
          <a:bodyPr wrap="square" rtlCol="0">
            <a:spAutoFit/>
          </a:bodyPr>
          <a:lstStyle/>
          <a:p>
            <a:pPr algn="ctr"/>
            <a:r>
              <a:rPr lang="en-GB" sz="4000" dirty="0" err="1">
                <a:latin typeface="Century Gothic" panose="020B0502020202020204" pitchFamily="34" charset="0"/>
              </a:rPr>
              <a:t>Er</a:t>
            </a:r>
            <a:r>
              <a:rPr lang="en-GB" sz="4000" dirty="0">
                <a:latin typeface="Century Gothic" panose="020B0502020202020204" pitchFamily="34" charset="0"/>
              </a:rPr>
              <a:t>/Sie</a:t>
            </a:r>
          </a:p>
        </p:txBody>
      </p:sp>
      <p:sp>
        <p:nvSpPr>
          <p:cNvPr id="13" name="TextBox 12">
            <a:extLst>
              <a:ext uri="{FF2B5EF4-FFF2-40B4-BE49-F238E27FC236}">
                <a16:creationId xmlns:a16="http://schemas.microsoft.com/office/drawing/2014/main" id="{36D053BC-5F24-4B5B-993F-07BB3A8105A7}"/>
              </a:ext>
            </a:extLst>
          </p:cNvPr>
          <p:cNvSpPr txBox="1"/>
          <p:nvPr/>
        </p:nvSpPr>
        <p:spPr>
          <a:xfrm>
            <a:off x="3521388" y="2354973"/>
            <a:ext cx="2533004" cy="4401205"/>
          </a:xfrm>
          <a:prstGeom prst="rect">
            <a:avLst/>
          </a:prstGeom>
          <a:noFill/>
        </p:spPr>
        <p:txBody>
          <a:bodyPr wrap="square" rtlCol="0">
            <a:spAutoFit/>
          </a:bodyPr>
          <a:lstStyle/>
          <a:p>
            <a:pPr algn="ctr"/>
            <a:r>
              <a:rPr lang="en-GB" sz="4000" dirty="0" err="1">
                <a:latin typeface="Century Gothic" panose="020B0502020202020204" pitchFamily="34" charset="0"/>
              </a:rPr>
              <a:t>lernt</a:t>
            </a:r>
            <a:endParaRPr lang="en-GB" sz="4000" dirty="0">
              <a:latin typeface="Century Gothic" panose="020B0502020202020204" pitchFamily="34" charset="0"/>
            </a:endParaRPr>
          </a:p>
          <a:p>
            <a:pPr algn="ctr"/>
            <a:r>
              <a:rPr lang="en-GB" sz="4000" dirty="0" err="1">
                <a:latin typeface="Century Gothic" panose="020B0502020202020204" pitchFamily="34" charset="0"/>
              </a:rPr>
              <a:t>spielt</a:t>
            </a:r>
            <a:endParaRPr lang="en-GB" sz="4000" dirty="0">
              <a:latin typeface="Century Gothic" panose="020B0502020202020204" pitchFamily="34" charset="0"/>
            </a:endParaRPr>
          </a:p>
          <a:p>
            <a:pPr algn="ctr"/>
            <a:r>
              <a:rPr lang="en-GB" sz="4000" dirty="0" err="1">
                <a:latin typeface="Century Gothic" panose="020B0502020202020204" pitchFamily="34" charset="0"/>
              </a:rPr>
              <a:t>schreibt</a:t>
            </a:r>
            <a:endParaRPr lang="en-GB" sz="4000" dirty="0">
              <a:latin typeface="Century Gothic" panose="020B0502020202020204" pitchFamily="34" charset="0"/>
            </a:endParaRPr>
          </a:p>
          <a:p>
            <a:pPr algn="ctr"/>
            <a:r>
              <a:rPr lang="en-GB" sz="4000" dirty="0" err="1">
                <a:latin typeface="Century Gothic" panose="020B0502020202020204" pitchFamily="34" charset="0"/>
              </a:rPr>
              <a:t>wohnt</a:t>
            </a:r>
            <a:endParaRPr lang="en-GB" sz="4000" dirty="0">
              <a:latin typeface="Century Gothic" panose="020B0502020202020204" pitchFamily="34" charset="0"/>
            </a:endParaRPr>
          </a:p>
          <a:p>
            <a:pPr algn="ctr"/>
            <a:r>
              <a:rPr lang="en-GB" sz="4000" dirty="0" err="1">
                <a:latin typeface="Century Gothic" panose="020B0502020202020204" pitchFamily="34" charset="0"/>
              </a:rPr>
              <a:t>redet</a:t>
            </a:r>
            <a:endParaRPr lang="en-GB" sz="4000" dirty="0">
              <a:latin typeface="Century Gothic" panose="020B0502020202020204" pitchFamily="34" charset="0"/>
            </a:endParaRPr>
          </a:p>
          <a:p>
            <a:pPr algn="ctr"/>
            <a:r>
              <a:rPr lang="en-GB" sz="4000" dirty="0" err="1">
                <a:latin typeface="Century Gothic" panose="020B0502020202020204" pitchFamily="34" charset="0"/>
              </a:rPr>
              <a:t>macht</a:t>
            </a:r>
            <a:endParaRPr lang="en-GB" sz="4000" dirty="0">
              <a:latin typeface="Century Gothic" panose="020B0502020202020204" pitchFamily="34" charset="0"/>
            </a:endParaRPr>
          </a:p>
          <a:p>
            <a:pPr algn="ctr"/>
            <a:endParaRPr lang="en-GB" sz="4000" dirty="0">
              <a:latin typeface="Century Gothic" panose="020B0502020202020204" pitchFamily="34" charset="0"/>
            </a:endParaRPr>
          </a:p>
        </p:txBody>
      </p:sp>
      <p:sp>
        <p:nvSpPr>
          <p:cNvPr id="14" name="TextBox 13">
            <a:extLst>
              <a:ext uri="{FF2B5EF4-FFF2-40B4-BE49-F238E27FC236}">
                <a16:creationId xmlns:a16="http://schemas.microsoft.com/office/drawing/2014/main" id="{F11408D3-1CAD-4B70-A835-D526D3123890}"/>
              </a:ext>
            </a:extLst>
          </p:cNvPr>
          <p:cNvSpPr txBox="1"/>
          <p:nvPr/>
        </p:nvSpPr>
        <p:spPr>
          <a:xfrm>
            <a:off x="6934200" y="1135280"/>
            <a:ext cx="4648200" cy="5016758"/>
          </a:xfrm>
          <a:prstGeom prst="rect">
            <a:avLst/>
          </a:prstGeom>
          <a:noFill/>
        </p:spPr>
        <p:txBody>
          <a:bodyPr wrap="square" rtlCol="0">
            <a:spAutoFit/>
          </a:bodyPr>
          <a:lstStyle/>
          <a:p>
            <a:pPr algn="ctr"/>
            <a:r>
              <a:rPr lang="en-GB" sz="4000" dirty="0" err="1">
                <a:latin typeface="Century Gothic" panose="020B0502020202020204" pitchFamily="34" charset="0"/>
              </a:rPr>
              <a:t>Gitarre</a:t>
            </a:r>
            <a:r>
              <a:rPr lang="en-GB" sz="4000" dirty="0">
                <a:latin typeface="Century Gothic" panose="020B0502020202020204" pitchFamily="34" charset="0"/>
              </a:rPr>
              <a:t>.</a:t>
            </a:r>
          </a:p>
          <a:p>
            <a:pPr algn="ctr"/>
            <a:r>
              <a:rPr lang="en-GB" sz="4000" dirty="0">
                <a:latin typeface="Century Gothic" panose="020B0502020202020204" pitchFamily="34" charset="0"/>
              </a:rPr>
              <a:t>auf Deutsch.</a:t>
            </a:r>
          </a:p>
          <a:p>
            <a:pPr algn="ctr"/>
            <a:r>
              <a:rPr lang="en-GB" sz="4000" dirty="0" err="1">
                <a:latin typeface="Century Gothic" panose="020B0502020202020204" pitchFamily="34" charset="0"/>
              </a:rPr>
              <a:t>im</a:t>
            </a:r>
            <a:r>
              <a:rPr lang="en-GB" sz="4000" dirty="0">
                <a:latin typeface="Century Gothic" panose="020B0502020202020204" pitchFamily="34" charset="0"/>
              </a:rPr>
              <a:t> </a:t>
            </a:r>
            <a:r>
              <a:rPr lang="en-GB" sz="4000" dirty="0" err="1">
                <a:latin typeface="Century Gothic" panose="020B0502020202020204" pitchFamily="34" charset="0"/>
              </a:rPr>
              <a:t>Unterricht</a:t>
            </a:r>
            <a:r>
              <a:rPr lang="en-GB" sz="4000" dirty="0">
                <a:latin typeface="Century Gothic" panose="020B0502020202020204" pitchFamily="34" charset="0"/>
              </a:rPr>
              <a:t>.</a:t>
            </a:r>
          </a:p>
          <a:p>
            <a:pPr algn="ctr"/>
            <a:r>
              <a:rPr lang="en-GB" sz="4000" dirty="0" err="1">
                <a:latin typeface="Century Gothic" panose="020B0502020202020204" pitchFamily="34" charset="0"/>
              </a:rPr>
              <a:t>im</a:t>
            </a:r>
            <a:r>
              <a:rPr lang="en-GB" sz="4000" dirty="0">
                <a:latin typeface="Century Gothic" panose="020B0502020202020204" pitchFamily="34" charset="0"/>
              </a:rPr>
              <a:t> </a:t>
            </a:r>
            <a:r>
              <a:rPr lang="en-GB" sz="4000" dirty="0" err="1">
                <a:latin typeface="Century Gothic" panose="020B0502020202020204" pitchFamily="34" charset="0"/>
              </a:rPr>
              <a:t>Klassenzimmer</a:t>
            </a:r>
            <a:r>
              <a:rPr lang="en-GB" sz="4000" dirty="0">
                <a:latin typeface="Century Gothic" panose="020B0502020202020204" pitchFamily="34" charset="0"/>
              </a:rPr>
              <a:t>.</a:t>
            </a:r>
          </a:p>
          <a:p>
            <a:pPr algn="ctr"/>
            <a:r>
              <a:rPr lang="en-GB" sz="4000" dirty="0">
                <a:latin typeface="Century Gothic" panose="020B0502020202020204" pitchFamily="34" charset="0"/>
              </a:rPr>
              <a:t>in der Schule.</a:t>
            </a:r>
          </a:p>
          <a:p>
            <a:pPr algn="ctr"/>
            <a:r>
              <a:rPr lang="en-GB" sz="4000" dirty="0" err="1">
                <a:latin typeface="Century Gothic" panose="020B0502020202020204" pitchFamily="34" charset="0"/>
              </a:rPr>
              <a:t>mit</a:t>
            </a:r>
            <a:r>
              <a:rPr lang="en-GB" sz="4000" dirty="0">
                <a:latin typeface="Century Gothic" panose="020B0502020202020204" pitchFamily="34" charset="0"/>
              </a:rPr>
              <a:t> </a:t>
            </a:r>
            <a:r>
              <a:rPr lang="en-GB" sz="4000" dirty="0" err="1">
                <a:latin typeface="Century Gothic" panose="020B0502020202020204" pitchFamily="34" charset="0"/>
              </a:rPr>
              <a:t>Freunden</a:t>
            </a:r>
            <a:r>
              <a:rPr lang="en-GB" sz="4000" dirty="0">
                <a:latin typeface="Century Gothic" panose="020B0502020202020204" pitchFamily="34" charset="0"/>
              </a:rPr>
              <a:t>.</a:t>
            </a:r>
          </a:p>
          <a:p>
            <a:pPr algn="ctr"/>
            <a:r>
              <a:rPr lang="en-GB" sz="4000" dirty="0">
                <a:latin typeface="Century Gothic" panose="020B0502020202020204" pitchFamily="34" charset="0"/>
              </a:rPr>
              <a:t>eine Aufgabe.</a:t>
            </a:r>
          </a:p>
          <a:p>
            <a:pPr algn="ctr"/>
            <a:r>
              <a:rPr lang="en-GB" sz="4000" dirty="0">
                <a:latin typeface="Century Gothic" panose="020B0502020202020204" pitchFamily="34" charset="0"/>
              </a:rPr>
              <a:t>in Berlin.</a:t>
            </a:r>
          </a:p>
        </p:txBody>
      </p:sp>
      <p:pic>
        <p:nvPicPr>
          <p:cNvPr id="3" name="Picture 2">
            <a:extLst>
              <a:ext uri="{FF2B5EF4-FFF2-40B4-BE49-F238E27FC236}">
                <a16:creationId xmlns:a16="http://schemas.microsoft.com/office/drawing/2014/main" id="{4A5970DA-AAB4-4EBF-B489-91CCA75657D0}"/>
              </a:ext>
            </a:extLst>
          </p:cNvPr>
          <p:cNvPicPr>
            <a:picLocks noChangeAspect="1"/>
          </p:cNvPicPr>
          <p:nvPr/>
        </p:nvPicPr>
        <p:blipFill>
          <a:blip r:embed="rId3"/>
          <a:stretch>
            <a:fillRect/>
          </a:stretch>
        </p:blipFill>
        <p:spPr>
          <a:xfrm>
            <a:off x="-94964" y="4438900"/>
            <a:ext cx="3261643" cy="1865538"/>
          </a:xfrm>
          <a:prstGeom prst="ellipse">
            <a:avLst/>
          </a:prstGeom>
        </p:spPr>
      </p:pic>
      <p:pic>
        <p:nvPicPr>
          <p:cNvPr id="20" name="Picture 19" descr="A person with a letter on it&#10;&#10;Description automatically generated">
            <a:extLst>
              <a:ext uri="{FF2B5EF4-FFF2-40B4-BE49-F238E27FC236}">
                <a16:creationId xmlns:a16="http://schemas.microsoft.com/office/drawing/2014/main" id="{05EE7876-BCF5-4A1B-9214-1428F912A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36" y="705962"/>
            <a:ext cx="911269" cy="1020185"/>
          </a:xfrm>
          <a:prstGeom prst="rect">
            <a:avLst/>
          </a:prstGeom>
        </p:spPr>
      </p:pic>
      <p:pic>
        <p:nvPicPr>
          <p:cNvPr id="22" name="Picture 21" descr="A person with a letter b&#10;&#10;Description automatically generated">
            <a:extLst>
              <a:ext uri="{FF2B5EF4-FFF2-40B4-BE49-F238E27FC236}">
                <a16:creationId xmlns:a16="http://schemas.microsoft.com/office/drawing/2014/main" id="{C3A41FDD-2C5D-43C8-AA7E-C3E8DA586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85" y="1436105"/>
            <a:ext cx="910880" cy="1020186"/>
          </a:xfrm>
          <a:prstGeom prst="rect">
            <a:avLst/>
          </a:prstGeom>
        </p:spPr>
      </p:pic>
      <p:pic>
        <p:nvPicPr>
          <p:cNvPr id="24" name="Picture 23" descr="A yellow and red ovals&#10;&#10;Description automatically generated">
            <a:extLst>
              <a:ext uri="{FF2B5EF4-FFF2-40B4-BE49-F238E27FC236}">
                <a16:creationId xmlns:a16="http://schemas.microsoft.com/office/drawing/2014/main" id="{FF969058-F82B-42F7-A5B5-BF6B586145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0045" y="705962"/>
            <a:ext cx="1578605" cy="918889"/>
          </a:xfrm>
          <a:prstGeom prst="rect">
            <a:avLst/>
          </a:prstGeom>
        </p:spPr>
      </p:pic>
      <p:sp>
        <p:nvSpPr>
          <p:cNvPr id="25" name="TextBox 24">
            <a:extLst>
              <a:ext uri="{FF2B5EF4-FFF2-40B4-BE49-F238E27FC236}">
                <a16:creationId xmlns:a16="http://schemas.microsoft.com/office/drawing/2014/main" id="{FF302398-C767-47A7-BD97-4419C5094135}"/>
              </a:ext>
            </a:extLst>
          </p:cNvPr>
          <p:cNvSpPr txBox="1"/>
          <p:nvPr/>
        </p:nvSpPr>
        <p:spPr>
          <a:xfrm>
            <a:off x="784326" y="1037150"/>
            <a:ext cx="4346644" cy="461665"/>
          </a:xfrm>
          <a:prstGeom prst="rect">
            <a:avLst/>
          </a:prstGeom>
          <a:noFill/>
        </p:spPr>
        <p:txBody>
          <a:bodyPr wrap="square" rtlCol="0">
            <a:spAutoFit/>
          </a:bodyPr>
          <a:lstStyle/>
          <a:p>
            <a:r>
              <a:rPr lang="en-GB" sz="2400" dirty="0"/>
              <a:t>Was </a:t>
            </a:r>
            <a:r>
              <a:rPr lang="en-GB" sz="2400" dirty="0" err="1"/>
              <a:t>macht</a:t>
            </a:r>
            <a:r>
              <a:rPr lang="en-GB" sz="2400" dirty="0"/>
              <a:t> Wolf?</a:t>
            </a:r>
          </a:p>
        </p:txBody>
      </p:sp>
      <p:sp>
        <p:nvSpPr>
          <p:cNvPr id="26" name="TextBox 25">
            <a:extLst>
              <a:ext uri="{FF2B5EF4-FFF2-40B4-BE49-F238E27FC236}">
                <a16:creationId xmlns:a16="http://schemas.microsoft.com/office/drawing/2014/main" id="{8AC76691-0B6D-4925-9539-2CA6A7EA7423}"/>
              </a:ext>
            </a:extLst>
          </p:cNvPr>
          <p:cNvSpPr txBox="1"/>
          <p:nvPr/>
        </p:nvSpPr>
        <p:spPr>
          <a:xfrm>
            <a:off x="814634" y="1804216"/>
            <a:ext cx="4346644" cy="461665"/>
          </a:xfrm>
          <a:prstGeom prst="rect">
            <a:avLst/>
          </a:prstGeom>
          <a:noFill/>
        </p:spPr>
        <p:txBody>
          <a:bodyPr wrap="square" rtlCol="0">
            <a:spAutoFit/>
          </a:bodyPr>
          <a:lstStyle/>
          <a:p>
            <a:r>
              <a:rPr lang="en-GB" sz="2400" dirty="0"/>
              <a:t>Er </a:t>
            </a:r>
            <a:r>
              <a:rPr lang="en-GB" sz="2400" dirty="0" err="1"/>
              <a:t>spielt</a:t>
            </a:r>
            <a:r>
              <a:rPr lang="en-GB" sz="2400" dirty="0"/>
              <a:t> </a:t>
            </a:r>
            <a:r>
              <a:rPr lang="en-GB" sz="2400" dirty="0" err="1"/>
              <a:t>mit</a:t>
            </a:r>
            <a:r>
              <a:rPr lang="en-GB" sz="2400" dirty="0"/>
              <a:t> </a:t>
            </a:r>
            <a:r>
              <a:rPr lang="en-GB" sz="2400" dirty="0" err="1"/>
              <a:t>Freunden</a:t>
            </a:r>
            <a:r>
              <a:rPr lang="en-GB" sz="2400" dirty="0"/>
              <a:t>.</a:t>
            </a:r>
          </a:p>
        </p:txBody>
      </p:sp>
    </p:spTree>
    <p:extLst>
      <p:ext uri="{BB962C8B-B14F-4D97-AF65-F5344CB8AC3E}">
        <p14:creationId xmlns:p14="http://schemas.microsoft.com/office/powerpoint/2010/main" val="136291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P spid="26"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765964" cy="647577"/>
          </a:xfrm>
        </p:spPr>
        <p:txBody>
          <a:bodyPr>
            <a:normAutofit/>
          </a:bodyPr>
          <a:lstStyle/>
          <a:p>
            <a:r>
              <a:rPr lang="en-GB" sz="2800" b="1" dirty="0">
                <a:solidFill>
                  <a:schemeClr val="bg1"/>
                </a:solidFill>
              </a:rPr>
              <a:t>Was </a:t>
            </a:r>
            <a:r>
              <a:rPr lang="en-GB" sz="2800" b="1" dirty="0" err="1">
                <a:solidFill>
                  <a:schemeClr val="bg1"/>
                </a:solidFill>
              </a:rPr>
              <a:t>macht</a:t>
            </a:r>
            <a:r>
              <a:rPr lang="en-GB" sz="2800" b="1" dirty="0">
                <a:solidFill>
                  <a:schemeClr val="bg1"/>
                </a:solidFill>
              </a:rPr>
              <a:t> Wolf /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80045" y="247046"/>
            <a:ext cx="147728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Oval 7">
            <a:extLst>
              <a:ext uri="{FF2B5EF4-FFF2-40B4-BE49-F238E27FC236}">
                <a16:creationId xmlns:a16="http://schemas.microsoft.com/office/drawing/2014/main" id="{BCB57AED-2E26-8544-9B32-8BFF2857135B}"/>
              </a:ext>
            </a:extLst>
          </p:cNvPr>
          <p:cNvSpPr/>
          <p:nvPr/>
        </p:nvSpPr>
        <p:spPr>
          <a:xfrm>
            <a:off x="2428605" y="2230143"/>
            <a:ext cx="4499846" cy="405653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CA5A4E9-44E5-9048-A6C2-3850537C3635}"/>
              </a:ext>
            </a:extLst>
          </p:cNvPr>
          <p:cNvSpPr txBox="1"/>
          <p:nvPr/>
        </p:nvSpPr>
        <p:spPr>
          <a:xfrm>
            <a:off x="3181996" y="2898183"/>
            <a:ext cx="184731" cy="369332"/>
          </a:xfrm>
          <a:prstGeom prst="rect">
            <a:avLst/>
          </a:prstGeom>
          <a:noFill/>
        </p:spPr>
        <p:txBody>
          <a:bodyPr wrap="none" rtlCol="0">
            <a:spAutoFit/>
          </a:bodyPr>
          <a:lstStyle/>
          <a:p>
            <a:endParaRPr lang="en-US" dirty="0"/>
          </a:p>
        </p:txBody>
      </p:sp>
      <p:sp>
        <p:nvSpPr>
          <p:cNvPr id="10" name="Oval 9">
            <a:extLst>
              <a:ext uri="{FF2B5EF4-FFF2-40B4-BE49-F238E27FC236}">
                <a16:creationId xmlns:a16="http://schemas.microsoft.com/office/drawing/2014/main" id="{96E811CE-AE9D-41EF-B5C2-94AF228E8FB1}"/>
              </a:ext>
            </a:extLst>
          </p:cNvPr>
          <p:cNvSpPr/>
          <p:nvPr/>
        </p:nvSpPr>
        <p:spPr>
          <a:xfrm>
            <a:off x="6221270" y="857250"/>
            <a:ext cx="5837380" cy="540515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6D053BC-5F24-4B5B-993F-07BB3A8105A7}"/>
              </a:ext>
            </a:extLst>
          </p:cNvPr>
          <p:cNvSpPr txBox="1"/>
          <p:nvPr/>
        </p:nvSpPr>
        <p:spPr>
          <a:xfrm>
            <a:off x="3166679" y="2354973"/>
            <a:ext cx="2887713" cy="4401205"/>
          </a:xfrm>
          <a:prstGeom prst="rect">
            <a:avLst/>
          </a:prstGeom>
          <a:noFill/>
        </p:spPr>
        <p:txBody>
          <a:bodyPr wrap="square" rtlCol="0">
            <a:spAutoFit/>
          </a:bodyPr>
          <a:lstStyle/>
          <a:p>
            <a:pPr algn="ctr"/>
            <a:r>
              <a:rPr lang="en-GB" sz="4000" dirty="0" err="1">
                <a:latin typeface="Century Gothic" panose="020B0502020202020204" pitchFamily="34" charset="0"/>
              </a:rPr>
              <a:t>lernen</a:t>
            </a:r>
            <a:endParaRPr lang="en-GB" sz="4000" dirty="0">
              <a:latin typeface="Century Gothic" panose="020B0502020202020204" pitchFamily="34" charset="0"/>
            </a:endParaRPr>
          </a:p>
          <a:p>
            <a:pPr algn="ctr"/>
            <a:r>
              <a:rPr lang="en-GB" sz="4000" dirty="0" err="1">
                <a:latin typeface="Century Gothic" panose="020B0502020202020204" pitchFamily="34" charset="0"/>
              </a:rPr>
              <a:t>spielen</a:t>
            </a:r>
            <a:endParaRPr lang="en-GB" sz="4000" dirty="0">
              <a:latin typeface="Century Gothic" panose="020B0502020202020204" pitchFamily="34" charset="0"/>
            </a:endParaRPr>
          </a:p>
          <a:p>
            <a:pPr algn="ctr"/>
            <a:r>
              <a:rPr lang="en-GB" sz="4000" dirty="0" err="1">
                <a:latin typeface="Century Gothic" panose="020B0502020202020204" pitchFamily="34" charset="0"/>
              </a:rPr>
              <a:t>schreiben</a:t>
            </a:r>
            <a:endParaRPr lang="en-GB" sz="4000" dirty="0">
              <a:latin typeface="Century Gothic" panose="020B0502020202020204" pitchFamily="34" charset="0"/>
            </a:endParaRPr>
          </a:p>
          <a:p>
            <a:pPr algn="ctr"/>
            <a:r>
              <a:rPr lang="en-GB" sz="4000" dirty="0" err="1">
                <a:latin typeface="Century Gothic" panose="020B0502020202020204" pitchFamily="34" charset="0"/>
              </a:rPr>
              <a:t>wohnen</a:t>
            </a:r>
            <a:endParaRPr lang="en-GB" sz="4000" dirty="0">
              <a:latin typeface="Century Gothic" panose="020B0502020202020204" pitchFamily="34" charset="0"/>
            </a:endParaRPr>
          </a:p>
          <a:p>
            <a:pPr algn="ctr"/>
            <a:r>
              <a:rPr lang="en-GB" sz="4000" dirty="0" err="1">
                <a:latin typeface="Century Gothic" panose="020B0502020202020204" pitchFamily="34" charset="0"/>
              </a:rPr>
              <a:t>reden</a:t>
            </a:r>
            <a:endParaRPr lang="en-GB" sz="4000" dirty="0">
              <a:latin typeface="Century Gothic" panose="020B0502020202020204" pitchFamily="34" charset="0"/>
            </a:endParaRPr>
          </a:p>
          <a:p>
            <a:pPr algn="ctr"/>
            <a:r>
              <a:rPr lang="en-GB" sz="4000" dirty="0" err="1">
                <a:latin typeface="Century Gothic" panose="020B0502020202020204" pitchFamily="34" charset="0"/>
              </a:rPr>
              <a:t>machen</a:t>
            </a:r>
            <a:endParaRPr lang="en-GB" sz="4000" dirty="0">
              <a:latin typeface="Century Gothic" panose="020B0502020202020204" pitchFamily="34" charset="0"/>
            </a:endParaRPr>
          </a:p>
          <a:p>
            <a:pPr algn="ctr"/>
            <a:endParaRPr lang="en-GB" sz="4000" dirty="0">
              <a:latin typeface="Century Gothic" panose="020B0502020202020204" pitchFamily="34" charset="0"/>
            </a:endParaRPr>
          </a:p>
        </p:txBody>
      </p:sp>
      <p:sp>
        <p:nvSpPr>
          <p:cNvPr id="14" name="TextBox 13">
            <a:extLst>
              <a:ext uri="{FF2B5EF4-FFF2-40B4-BE49-F238E27FC236}">
                <a16:creationId xmlns:a16="http://schemas.microsoft.com/office/drawing/2014/main" id="{F11408D3-1CAD-4B70-A835-D526D3123890}"/>
              </a:ext>
            </a:extLst>
          </p:cNvPr>
          <p:cNvSpPr txBox="1"/>
          <p:nvPr/>
        </p:nvSpPr>
        <p:spPr>
          <a:xfrm>
            <a:off x="6934200" y="1135280"/>
            <a:ext cx="4648200" cy="5016758"/>
          </a:xfrm>
          <a:prstGeom prst="rect">
            <a:avLst/>
          </a:prstGeom>
          <a:noFill/>
        </p:spPr>
        <p:txBody>
          <a:bodyPr wrap="square" rtlCol="0">
            <a:spAutoFit/>
          </a:bodyPr>
          <a:lstStyle/>
          <a:p>
            <a:pPr algn="ctr"/>
            <a:r>
              <a:rPr lang="en-GB" sz="4000" dirty="0" err="1">
                <a:latin typeface="Century Gothic" panose="020B0502020202020204" pitchFamily="34" charset="0"/>
              </a:rPr>
              <a:t>Gitarre</a:t>
            </a:r>
            <a:r>
              <a:rPr lang="en-GB" sz="4000" dirty="0">
                <a:latin typeface="Century Gothic" panose="020B0502020202020204" pitchFamily="34" charset="0"/>
              </a:rPr>
              <a:t>.</a:t>
            </a:r>
          </a:p>
          <a:p>
            <a:pPr algn="ctr"/>
            <a:r>
              <a:rPr lang="en-GB" sz="4000" dirty="0">
                <a:latin typeface="Century Gothic" panose="020B0502020202020204" pitchFamily="34" charset="0"/>
              </a:rPr>
              <a:t>auf Deutsch.</a:t>
            </a:r>
          </a:p>
          <a:p>
            <a:pPr algn="ctr"/>
            <a:r>
              <a:rPr lang="en-GB" sz="4000" dirty="0" err="1">
                <a:latin typeface="Century Gothic" panose="020B0502020202020204" pitchFamily="34" charset="0"/>
              </a:rPr>
              <a:t>im</a:t>
            </a:r>
            <a:r>
              <a:rPr lang="en-GB" sz="4000" dirty="0">
                <a:latin typeface="Century Gothic" panose="020B0502020202020204" pitchFamily="34" charset="0"/>
              </a:rPr>
              <a:t> </a:t>
            </a:r>
            <a:r>
              <a:rPr lang="en-GB" sz="4000" dirty="0" err="1">
                <a:latin typeface="Century Gothic" panose="020B0502020202020204" pitchFamily="34" charset="0"/>
              </a:rPr>
              <a:t>Unterricht</a:t>
            </a:r>
            <a:r>
              <a:rPr lang="en-GB" sz="4000" dirty="0">
                <a:latin typeface="Century Gothic" panose="020B0502020202020204" pitchFamily="34" charset="0"/>
              </a:rPr>
              <a:t>.</a:t>
            </a:r>
          </a:p>
          <a:p>
            <a:pPr algn="ctr"/>
            <a:r>
              <a:rPr lang="en-GB" sz="4000" dirty="0" err="1">
                <a:latin typeface="Century Gothic" panose="020B0502020202020204" pitchFamily="34" charset="0"/>
              </a:rPr>
              <a:t>im</a:t>
            </a:r>
            <a:r>
              <a:rPr lang="en-GB" sz="4000" dirty="0">
                <a:latin typeface="Century Gothic" panose="020B0502020202020204" pitchFamily="34" charset="0"/>
              </a:rPr>
              <a:t> </a:t>
            </a:r>
            <a:r>
              <a:rPr lang="en-GB" sz="4000" dirty="0" err="1">
                <a:latin typeface="Century Gothic" panose="020B0502020202020204" pitchFamily="34" charset="0"/>
              </a:rPr>
              <a:t>Klassenzimmer</a:t>
            </a:r>
            <a:r>
              <a:rPr lang="en-GB" sz="4000" dirty="0">
                <a:latin typeface="Century Gothic" panose="020B0502020202020204" pitchFamily="34" charset="0"/>
              </a:rPr>
              <a:t>.</a:t>
            </a:r>
          </a:p>
          <a:p>
            <a:pPr algn="ctr"/>
            <a:r>
              <a:rPr lang="en-GB" sz="4000" dirty="0">
                <a:latin typeface="Century Gothic" panose="020B0502020202020204" pitchFamily="34" charset="0"/>
              </a:rPr>
              <a:t>in der Schule.</a:t>
            </a:r>
          </a:p>
          <a:p>
            <a:pPr algn="ctr"/>
            <a:r>
              <a:rPr lang="en-GB" sz="4000" dirty="0" err="1">
                <a:latin typeface="Century Gothic" panose="020B0502020202020204" pitchFamily="34" charset="0"/>
              </a:rPr>
              <a:t>mit</a:t>
            </a:r>
            <a:r>
              <a:rPr lang="en-GB" sz="4000" dirty="0">
                <a:latin typeface="Century Gothic" panose="020B0502020202020204" pitchFamily="34" charset="0"/>
              </a:rPr>
              <a:t> </a:t>
            </a:r>
            <a:r>
              <a:rPr lang="en-GB" sz="4000" dirty="0" err="1">
                <a:latin typeface="Century Gothic" panose="020B0502020202020204" pitchFamily="34" charset="0"/>
              </a:rPr>
              <a:t>Freunden</a:t>
            </a:r>
            <a:r>
              <a:rPr lang="en-GB" sz="4000" dirty="0">
                <a:latin typeface="Century Gothic" panose="020B0502020202020204" pitchFamily="34" charset="0"/>
              </a:rPr>
              <a:t>.</a:t>
            </a:r>
          </a:p>
          <a:p>
            <a:pPr algn="ctr"/>
            <a:r>
              <a:rPr lang="en-GB" sz="4000" dirty="0">
                <a:latin typeface="Century Gothic" panose="020B0502020202020204" pitchFamily="34" charset="0"/>
              </a:rPr>
              <a:t>eine Aufgabe.</a:t>
            </a:r>
          </a:p>
          <a:p>
            <a:pPr algn="ctr"/>
            <a:r>
              <a:rPr lang="en-GB" sz="4000" dirty="0">
                <a:latin typeface="Century Gothic" panose="020B0502020202020204" pitchFamily="34" charset="0"/>
              </a:rPr>
              <a:t>in Berlin.</a:t>
            </a:r>
          </a:p>
        </p:txBody>
      </p:sp>
      <p:pic>
        <p:nvPicPr>
          <p:cNvPr id="3" name="Picture 2">
            <a:extLst>
              <a:ext uri="{FF2B5EF4-FFF2-40B4-BE49-F238E27FC236}">
                <a16:creationId xmlns:a16="http://schemas.microsoft.com/office/drawing/2014/main" id="{4A5970DA-AAB4-4EBF-B489-91CCA75657D0}"/>
              </a:ext>
            </a:extLst>
          </p:cNvPr>
          <p:cNvPicPr>
            <a:picLocks noChangeAspect="1"/>
          </p:cNvPicPr>
          <p:nvPr/>
        </p:nvPicPr>
        <p:blipFill>
          <a:blip r:embed="rId3"/>
          <a:stretch>
            <a:fillRect/>
          </a:stretch>
        </p:blipFill>
        <p:spPr>
          <a:xfrm>
            <a:off x="-94964" y="4438900"/>
            <a:ext cx="3261643" cy="1865538"/>
          </a:xfrm>
          <a:prstGeom prst="ellipse">
            <a:avLst/>
          </a:prstGeom>
        </p:spPr>
      </p:pic>
    </p:spTree>
    <p:extLst>
      <p:ext uri="{BB962C8B-B14F-4D97-AF65-F5344CB8AC3E}">
        <p14:creationId xmlns:p14="http://schemas.microsoft.com/office/powerpoint/2010/main" val="9759560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0038" y="861134"/>
            <a:ext cx="4301770" cy="5450690"/>
          </a:xfrm>
          <a:prstGeom prst="rect">
            <a:avLst/>
          </a:prstGeom>
          <a:ln>
            <a:solidFill>
              <a:srgbClr val="115076"/>
            </a:solidFill>
          </a:ln>
          <a:effectLst>
            <a:outerShdw blurRad="50800" dist="38100" dir="5400000" algn="t" rotWithShape="0">
              <a:prstClr val="black">
                <a:alpha val="40000"/>
              </a:prstClr>
            </a:outerShdw>
          </a:effectLst>
        </p:spPr>
      </p:pic>
      <p:sp>
        <p:nvSpPr>
          <p:cNvPr id="2" name="Title 1"/>
          <p:cNvSpPr>
            <a:spLocks noGrp="1"/>
          </p:cNvSpPr>
          <p:nvPr>
            <p:ph type="title"/>
          </p:nvPr>
        </p:nvSpPr>
        <p:spPr>
          <a:xfrm>
            <a:off x="-1" y="213557"/>
            <a:ext cx="5578997" cy="647577"/>
          </a:xfrm>
        </p:spPr>
        <p:txBody>
          <a:bodyPr>
            <a:noAutofit/>
          </a:bodyPr>
          <a:lstStyle/>
          <a:p>
            <a:r>
              <a:rPr lang="en-GB" sz="2400" dirty="0">
                <a:solidFill>
                  <a:schemeClr val="bg1"/>
                </a:solidFill>
              </a:rPr>
              <a:t>Vocabulary learning homework</a:t>
            </a:r>
          </a:p>
        </p:txBody>
      </p:sp>
    </p:spTree>
    <p:extLst>
      <p:ext uri="{BB962C8B-B14F-4D97-AF65-F5344CB8AC3E}">
        <p14:creationId xmlns:p14="http://schemas.microsoft.com/office/powerpoint/2010/main" val="22583319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2800" b="1" dirty="0" err="1">
                <a:solidFill>
                  <a:schemeClr val="bg1"/>
                </a:solidFill>
              </a:rPr>
              <a:t>Hausaufgaben</a:t>
            </a:r>
            <a:endParaRPr lang="en-GB" sz="2800" b="1" dirty="0">
              <a:solidFill>
                <a:schemeClr val="bg1"/>
              </a:solidFill>
            </a:endParaRPr>
          </a:p>
        </p:txBody>
      </p:sp>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latin typeface="Century Gothic" panose="020B0502020202020204" pitchFamily="34" charset="0"/>
                <a:ea typeface="Calibri" panose="020F0502020204030204" pitchFamily="34" charset="0"/>
                <a:cs typeface="Calibri" panose="020F0502020204030204" pitchFamily="34" charset="0"/>
              </a:rPr>
              <a:t>Term 1.2, Week 2)</a:t>
            </a:r>
            <a:endParaRPr lang="en-GB" sz="28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3"/>
              </a:rPr>
              <a:t>Audio file</a:t>
            </a:r>
            <a:endParaRPr lang="en-GB" sz="2400" dirty="0">
              <a:solidFill>
                <a:srgbClr val="115076"/>
              </a:solidFill>
              <a:latin typeface="Century Gothic" panose="020B0502020202020204" pitchFamily="34" charset="0"/>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4"/>
              </a:rPr>
              <a:t>Student worksheet</a:t>
            </a: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830997"/>
          </a:xfrm>
          <a:prstGeom prst="rect">
            <a:avLst/>
          </a:prstGeom>
        </p:spPr>
        <p:txBody>
          <a:bodyPr wrap="square">
            <a:spAutoFit/>
          </a:bodyPr>
          <a:lstStyle/>
          <a:p>
            <a:pPr lvl="0">
              <a:defRPr/>
            </a:pPr>
            <a:r>
              <a:rPr lang="en-GB" sz="2400" b="1" dirty="0">
                <a:latin typeface="Century Gothic" panose="020B0502020202020204" pitchFamily="34" charset="0"/>
              </a:rPr>
              <a:t>In addition, revisit:</a:t>
            </a:r>
            <a:r>
              <a:rPr lang="en-GB" sz="2400" dirty="0">
                <a:latin typeface="Century Gothic" panose="020B0502020202020204" pitchFamily="34" charset="0"/>
              </a:rPr>
              <a:t>	 Term 1.1 Week 6</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endParaRPr lang="en-GB" sz="2000" dirty="0"/>
          </a:p>
        </p:txBody>
      </p:sp>
      <p:pic>
        <p:nvPicPr>
          <p:cNvPr id="10" name="Picture 9" descr="A blue cartoon face with orange headphones&#10;&#10;Description automatically generated">
            <a:extLst>
              <a:ext uri="{FF2B5EF4-FFF2-40B4-BE49-F238E27FC236}">
                <a16:creationId xmlns:a16="http://schemas.microsoft.com/office/drawing/2014/main" id="{46316224-28CF-4B12-B72C-D7DFF59BCC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551"/>
            <a:ext cx="10515600" cy="515625"/>
          </a:xfrm>
        </p:spPr>
        <p:txBody>
          <a:bodyPr>
            <a:normAutofit/>
          </a:bodyPr>
          <a:lstStyle/>
          <a:p>
            <a:r>
              <a:rPr lang="en-GB" sz="1000" b="1" dirty="0">
                <a:solidFill>
                  <a:schemeClr val="bg2"/>
                </a:solidFill>
              </a:rPr>
              <a:t>cards</a:t>
            </a:r>
          </a:p>
        </p:txBody>
      </p:sp>
      <p:pic>
        <p:nvPicPr>
          <p:cNvPr id="6" name="Picture 5">
            <a:extLst>
              <a:ext uri="{FF2B5EF4-FFF2-40B4-BE49-F238E27FC236}">
                <a16:creationId xmlns:a16="http://schemas.microsoft.com/office/drawing/2014/main" id="{9D2BA062-7E0A-4EFC-95BB-34F6FF570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829" y="261363"/>
            <a:ext cx="2983750" cy="2440192"/>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C8554185-AC9E-4728-9441-23BB50CB45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7826" y="3308479"/>
            <a:ext cx="1557731" cy="2985360"/>
          </a:xfrm>
          <a:prstGeom prst="rect">
            <a:avLst/>
          </a:prstGeom>
        </p:spPr>
      </p:pic>
      <p:pic>
        <p:nvPicPr>
          <p:cNvPr id="9" name="Picture 8" descr="A close up of a logo&#10;&#10;Description automatically generated">
            <a:extLst>
              <a:ext uri="{FF2B5EF4-FFF2-40B4-BE49-F238E27FC236}">
                <a16:creationId xmlns:a16="http://schemas.microsoft.com/office/drawing/2014/main" id="{45677699-8804-4357-82FD-33B9B1BDBE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6524" y="0"/>
            <a:ext cx="1646065" cy="2879303"/>
          </a:xfrm>
          <a:prstGeom prst="rect">
            <a:avLst/>
          </a:prstGeom>
        </p:spPr>
      </p:pic>
      <p:pic>
        <p:nvPicPr>
          <p:cNvPr id="10" name="Picture 9" descr="A close up of a logo&#10;&#10;Description automatically generated">
            <a:extLst>
              <a:ext uri="{FF2B5EF4-FFF2-40B4-BE49-F238E27FC236}">
                <a16:creationId xmlns:a16="http://schemas.microsoft.com/office/drawing/2014/main" id="{74C972A8-9377-4906-900A-DE25B57CCA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8967" y="3819580"/>
            <a:ext cx="4052249" cy="2547609"/>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7392AF03-2622-4A4C-B30A-06907B62CC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53577" y="28143"/>
            <a:ext cx="2924045" cy="2673412"/>
          </a:xfrm>
          <a:prstGeom prst="rect">
            <a:avLst/>
          </a:prstGeom>
        </p:spPr>
      </p:pic>
      <p:pic>
        <p:nvPicPr>
          <p:cNvPr id="12" name="Picture 11" descr="A close up of a logo&#10;&#10;Description automatically generated">
            <a:extLst>
              <a:ext uri="{FF2B5EF4-FFF2-40B4-BE49-F238E27FC236}">
                <a16:creationId xmlns:a16="http://schemas.microsoft.com/office/drawing/2014/main" id="{DC34ED49-B19B-4D3B-88BC-53A7001309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238" y="3477611"/>
            <a:ext cx="2211434" cy="2647095"/>
          </a:xfrm>
          <a:prstGeom prst="rect">
            <a:avLst/>
          </a:prstGeom>
        </p:spPr>
      </p:pic>
    </p:spTree>
    <p:extLst>
      <p:ext uri="{BB962C8B-B14F-4D97-AF65-F5344CB8AC3E}">
        <p14:creationId xmlns:p14="http://schemas.microsoft.com/office/powerpoint/2010/main" val="4213923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D4CCBD6-1907-6541-BE51-193675210D27}"/>
              </a:ext>
            </a:extLst>
          </p:cNvPr>
          <p:cNvSpPr>
            <a:spLocks noGrp="1"/>
          </p:cNvSpPr>
          <p:nvPr>
            <p:ph type="title"/>
          </p:nvPr>
        </p:nvSpPr>
        <p:spPr>
          <a:xfrm>
            <a:off x="4814081" y="124329"/>
            <a:ext cx="2563835" cy="1592674"/>
          </a:xfrm>
        </p:spPr>
        <p:txBody>
          <a:bodyPr>
            <a:noAutofit/>
          </a:bodyPr>
          <a:lstStyle/>
          <a:p>
            <a:pPr algn="ctr"/>
            <a:r>
              <a:rPr lang="en-GB" sz="12000" b="1" dirty="0">
                <a:solidFill>
                  <a:srgbClr val="002060"/>
                </a:solidFill>
                <a:ea typeface="+mn-ea"/>
                <a:cs typeface="Calibri" panose="020F0502020204030204" pitchFamily="34" charset="0"/>
              </a:rPr>
              <a:t>o</a:t>
            </a:r>
            <a:endParaRPr lang="en-US" sz="12000" dirty="0"/>
          </a:p>
        </p:txBody>
      </p:sp>
      <p:sp>
        <p:nvSpPr>
          <p:cNvPr id="4" name="Rounded Rectangle 3"/>
          <p:cNvSpPr/>
          <p:nvPr/>
        </p:nvSpPr>
        <p:spPr>
          <a:xfrm>
            <a:off x="4211979" y="2035749"/>
            <a:ext cx="3802879" cy="2791619"/>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K</a:t>
            </a:r>
            <a:r>
              <a:rPr lang="en-GB" sz="6600" dirty="0">
                <a:solidFill>
                  <a:srgbClr val="FFCC00"/>
                </a:solidFill>
                <a:latin typeface="Century Gothic" panose="020B0502020202020204" pitchFamily="34" charset="0"/>
              </a:rPr>
              <a:t>o</a:t>
            </a:r>
            <a:r>
              <a:rPr lang="en-GB" sz="6600" dirty="0">
                <a:solidFill>
                  <a:srgbClr val="002060"/>
                </a:solidFill>
                <a:latin typeface="Century Gothic" panose="020B0502020202020204" pitchFamily="34" charset="0"/>
              </a:rPr>
              <a:t>pf</a:t>
            </a:r>
          </a:p>
        </p:txBody>
      </p:sp>
      <p:sp>
        <p:nvSpPr>
          <p:cNvPr id="5" name="Rectangle 4"/>
          <p:cNvSpPr/>
          <p:nvPr/>
        </p:nvSpPr>
        <p:spPr>
          <a:xfrm>
            <a:off x="5170803" y="5043126"/>
            <a:ext cx="192873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
        <p:nvSpPr>
          <p:cNvPr id="6" name="Rectangle 5"/>
          <p:cNvSpPr/>
          <p:nvPr/>
        </p:nvSpPr>
        <p:spPr>
          <a:xfrm>
            <a:off x="8611801" y="3526500"/>
            <a:ext cx="31566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mmen</a:t>
            </a:r>
            <a:endParaRPr lang="en-GB" sz="5400" dirty="0">
              <a:solidFill>
                <a:srgbClr val="002060"/>
              </a:solidFill>
              <a:latin typeface="Century Gothic" panose="020B0502020202020204" pitchFamily="34" charset="0"/>
            </a:endParaRPr>
          </a:p>
        </p:txBody>
      </p:sp>
      <p:sp>
        <p:nvSpPr>
          <p:cNvPr id="7" name="Rectangle 6"/>
          <p:cNvSpPr/>
          <p:nvPr/>
        </p:nvSpPr>
        <p:spPr>
          <a:xfrm>
            <a:off x="8789964" y="976901"/>
            <a:ext cx="26228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che</a:t>
            </a:r>
            <a:endParaRPr lang="en-GB" sz="5400" i="1" dirty="0">
              <a:solidFill>
                <a:srgbClr val="002060"/>
              </a:solidFill>
              <a:latin typeface="Century Gothic" panose="020B0502020202020204" pitchFamily="34" charset="0"/>
            </a:endParaRPr>
          </a:p>
        </p:txBody>
      </p:sp>
      <p:sp>
        <p:nvSpPr>
          <p:cNvPr id="8" name="Rectangle 7"/>
          <p:cNvSpPr/>
          <p:nvPr/>
        </p:nvSpPr>
        <p:spPr>
          <a:xfrm>
            <a:off x="1059321" y="3526500"/>
            <a:ext cx="1946367"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ffen</a:t>
            </a:r>
            <a:endParaRPr lang="en-GB" sz="5400" dirty="0">
              <a:solidFill>
                <a:srgbClr val="002060"/>
              </a:solidFill>
              <a:latin typeface="Century Gothic" panose="020B0502020202020204" pitchFamily="34" charset="0"/>
            </a:endParaRPr>
          </a:p>
        </p:txBody>
      </p:sp>
      <p:sp>
        <p:nvSpPr>
          <p:cNvPr id="9" name="Rectangle 8"/>
          <p:cNvSpPr/>
          <p:nvPr/>
        </p:nvSpPr>
        <p:spPr>
          <a:xfrm>
            <a:off x="967952" y="976901"/>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llen</a:t>
            </a:r>
            <a:endParaRPr lang="en-GB" sz="5400" dirty="0">
              <a:solidFill>
                <a:srgbClr val="002060"/>
              </a:solidFill>
              <a:latin typeface="Century Gothic" panose="020B0502020202020204" pitchFamily="34" charset="0"/>
            </a:endParaRPr>
          </a:p>
        </p:txBody>
      </p:sp>
      <p:pic>
        <p:nvPicPr>
          <p:cNvPr id="10" name="Picture 9" descr="back of a man's hea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398" y="2234720"/>
            <a:ext cx="1471956" cy="1636711"/>
          </a:xfrm>
          <a:prstGeom prst="rect">
            <a:avLst/>
          </a:prstGeom>
        </p:spPr>
      </p:pic>
      <p:grpSp>
        <p:nvGrpSpPr>
          <p:cNvPr id="18" name="Group 17" descr="the week"/>
          <p:cNvGrpSpPr/>
          <p:nvPr/>
        </p:nvGrpSpPr>
        <p:grpSpPr>
          <a:xfrm>
            <a:off x="9205121" y="2035749"/>
            <a:ext cx="1905326" cy="1394247"/>
            <a:chOff x="9205121" y="2035749"/>
            <a:chExt cx="1905326" cy="1394247"/>
          </a:xfrm>
        </p:grpSpPr>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3395" t="42005" r="3182" b="2583"/>
            <a:stretch/>
          </p:blipFill>
          <p:spPr>
            <a:xfrm>
              <a:off x="9205121" y="2072599"/>
              <a:ext cx="1830810" cy="1357397"/>
            </a:xfrm>
            <a:prstGeom prst="rect">
              <a:avLst/>
            </a:prstGeom>
          </p:spPr>
        </p:pic>
        <p:sp>
          <p:nvSpPr>
            <p:cNvPr id="12" name="Oval 11"/>
            <p:cNvSpPr/>
            <p:nvPr/>
          </p:nvSpPr>
          <p:spPr>
            <a:xfrm>
              <a:off x="9205121" y="2035749"/>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pic>
        <p:nvPicPr>
          <p:cNvPr id="2" name="Picture 1" descr="emoji with hear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2344" y="1918451"/>
            <a:ext cx="1152676" cy="1045093"/>
          </a:xfrm>
          <a:prstGeom prst="rect">
            <a:avLst/>
          </a:prstGeom>
        </p:spPr>
      </p:pic>
      <p:sp>
        <p:nvSpPr>
          <p:cNvPr id="13" name="TextBox 12"/>
          <p:cNvSpPr txBox="1"/>
          <p:nvPr/>
        </p:nvSpPr>
        <p:spPr>
          <a:xfrm>
            <a:off x="5216630" y="5796969"/>
            <a:ext cx="1837083" cy="365760"/>
          </a:xfrm>
          <a:prstGeom prst="rect">
            <a:avLst/>
          </a:prstGeom>
          <a:noFill/>
        </p:spPr>
        <p:txBody>
          <a:bodyPr wrap="square" rtlCol="0">
            <a:spAutoFit/>
          </a:bodyPr>
          <a:lstStyle/>
          <a:p>
            <a:pPr algn="ctr"/>
            <a:r>
              <a:rPr lang="en-GB" dirty="0">
                <a:latin typeface="Century Gothic" panose="020B0502020202020204" pitchFamily="34" charset="0"/>
              </a:rPr>
              <a:t>[still]</a:t>
            </a:r>
          </a:p>
        </p:txBody>
      </p:sp>
      <p:sp>
        <p:nvSpPr>
          <p:cNvPr id="14" name="TextBox 13"/>
          <p:cNvSpPr txBox="1"/>
          <p:nvPr/>
        </p:nvSpPr>
        <p:spPr>
          <a:xfrm>
            <a:off x="9334409" y="4266950"/>
            <a:ext cx="1837083" cy="365760"/>
          </a:xfrm>
          <a:prstGeom prst="rect">
            <a:avLst/>
          </a:prstGeom>
          <a:noFill/>
        </p:spPr>
        <p:txBody>
          <a:bodyPr wrap="square" rtlCol="0">
            <a:spAutoFit/>
          </a:bodyPr>
          <a:lstStyle/>
          <a:p>
            <a:pPr algn="ctr"/>
            <a:r>
              <a:rPr lang="en-GB" dirty="0">
                <a:latin typeface="Century Gothic" panose="020B0502020202020204" pitchFamily="34" charset="0"/>
              </a:rPr>
              <a:t>[to come]</a:t>
            </a:r>
          </a:p>
        </p:txBody>
      </p:sp>
      <p:pic>
        <p:nvPicPr>
          <p:cNvPr id="3" name="Picture 2" descr="open window"/>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7263" y="4449830"/>
            <a:ext cx="1964252" cy="1378252"/>
          </a:xfrm>
          <a:prstGeom prst="rect">
            <a:avLst/>
          </a:prstGeom>
        </p:spPr>
      </p:pic>
      <p:pic>
        <p:nvPicPr>
          <p:cNvPr id="15" name="Picture 14" descr="person wavi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50808" y="4827368"/>
            <a:ext cx="878620" cy="1175452"/>
          </a:xfrm>
          <a:prstGeom prst="rect">
            <a:avLst/>
          </a:prstGeom>
        </p:spPr>
      </p:pic>
    </p:spTree>
    <p:extLst>
      <p:ext uri="{BB962C8B-B14F-4D97-AF65-F5344CB8AC3E}">
        <p14:creationId xmlns:p14="http://schemas.microsoft.com/office/powerpoint/2010/main" val="248002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o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Kopf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wol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woll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Woch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6" name="Woch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off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off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noch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noch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komm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kommen new.wav"/>
                                        </p:tgtEl>
                                      </p:cMediaNode>
                                    </p:audio>
                                  </p:subTnLst>
                                </p:cTn>
                              </p:par>
                              <p:par>
                                <p:cTn id="66" presetID="10"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FCB8-949B-624F-8293-252CF2309E15}"/>
              </a:ext>
            </a:extLst>
          </p:cNvPr>
          <p:cNvSpPr>
            <a:spLocks noGrp="1"/>
          </p:cNvSpPr>
          <p:nvPr>
            <p:ph type="title"/>
          </p:nvPr>
        </p:nvSpPr>
        <p:spPr>
          <a:xfrm>
            <a:off x="5016862" y="59599"/>
            <a:ext cx="2158275" cy="1711405"/>
          </a:xfrm>
        </p:spPr>
        <p:txBody>
          <a:bodyPr>
            <a:noAutofit/>
          </a:bodyPr>
          <a:lstStyle/>
          <a:p>
            <a:pPr algn="ctr"/>
            <a:r>
              <a:rPr lang="en-GB" sz="12000" b="1" dirty="0">
                <a:solidFill>
                  <a:srgbClr val="002060"/>
                </a:solidFill>
                <a:cs typeface="Calibri" panose="020F0502020204030204" pitchFamily="34" charset="0"/>
              </a:rPr>
              <a:t>o</a:t>
            </a:r>
            <a:endParaRPr lang="en-US" sz="12000" dirty="0"/>
          </a:p>
        </p:txBody>
      </p:sp>
      <p:sp>
        <p:nvSpPr>
          <p:cNvPr id="4" name="Rounded Rectangle 3"/>
          <p:cNvSpPr/>
          <p:nvPr/>
        </p:nvSpPr>
        <p:spPr>
          <a:xfrm>
            <a:off x="4211979" y="2035749"/>
            <a:ext cx="3802879" cy="2791619"/>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K</a:t>
            </a:r>
            <a:r>
              <a:rPr lang="en-GB" sz="6600" dirty="0">
                <a:solidFill>
                  <a:srgbClr val="FFCC00"/>
                </a:solidFill>
                <a:latin typeface="Century Gothic" panose="020B0502020202020204" pitchFamily="34" charset="0"/>
              </a:rPr>
              <a:t>o</a:t>
            </a:r>
            <a:r>
              <a:rPr lang="en-GB" sz="6600" dirty="0">
                <a:solidFill>
                  <a:srgbClr val="002060"/>
                </a:solidFill>
                <a:latin typeface="Century Gothic" panose="020B0502020202020204" pitchFamily="34" charset="0"/>
              </a:rPr>
              <a:t>pf</a:t>
            </a:r>
          </a:p>
        </p:txBody>
      </p:sp>
      <p:sp>
        <p:nvSpPr>
          <p:cNvPr id="5" name="Rectangle 4"/>
          <p:cNvSpPr/>
          <p:nvPr/>
        </p:nvSpPr>
        <p:spPr>
          <a:xfrm>
            <a:off x="5170803" y="5043126"/>
            <a:ext cx="192873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
        <p:nvSpPr>
          <p:cNvPr id="6" name="Rectangle 5"/>
          <p:cNvSpPr/>
          <p:nvPr/>
        </p:nvSpPr>
        <p:spPr>
          <a:xfrm>
            <a:off x="8611801" y="3526500"/>
            <a:ext cx="31566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mmen</a:t>
            </a:r>
            <a:endParaRPr lang="en-GB" sz="5400" dirty="0">
              <a:solidFill>
                <a:srgbClr val="002060"/>
              </a:solidFill>
              <a:latin typeface="Century Gothic" panose="020B0502020202020204" pitchFamily="34" charset="0"/>
            </a:endParaRPr>
          </a:p>
        </p:txBody>
      </p:sp>
      <p:sp>
        <p:nvSpPr>
          <p:cNvPr id="7" name="Rectangle 6"/>
          <p:cNvSpPr/>
          <p:nvPr/>
        </p:nvSpPr>
        <p:spPr>
          <a:xfrm>
            <a:off x="8789964" y="976901"/>
            <a:ext cx="26228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che</a:t>
            </a:r>
            <a:endParaRPr lang="en-GB" sz="5400" i="1" dirty="0">
              <a:solidFill>
                <a:srgbClr val="002060"/>
              </a:solidFill>
              <a:latin typeface="Century Gothic" panose="020B0502020202020204" pitchFamily="34" charset="0"/>
            </a:endParaRPr>
          </a:p>
        </p:txBody>
      </p:sp>
      <p:sp>
        <p:nvSpPr>
          <p:cNvPr id="8" name="Rectangle 7"/>
          <p:cNvSpPr/>
          <p:nvPr/>
        </p:nvSpPr>
        <p:spPr>
          <a:xfrm>
            <a:off x="1059321" y="3526500"/>
            <a:ext cx="1946367"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ffen</a:t>
            </a:r>
            <a:endParaRPr lang="en-GB" sz="5400" dirty="0">
              <a:solidFill>
                <a:srgbClr val="002060"/>
              </a:solidFill>
              <a:latin typeface="Century Gothic" panose="020B0502020202020204" pitchFamily="34" charset="0"/>
            </a:endParaRPr>
          </a:p>
        </p:txBody>
      </p:sp>
      <p:sp>
        <p:nvSpPr>
          <p:cNvPr id="9" name="Rectangle 8"/>
          <p:cNvSpPr/>
          <p:nvPr/>
        </p:nvSpPr>
        <p:spPr>
          <a:xfrm>
            <a:off x="967952" y="976901"/>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llen</a:t>
            </a:r>
            <a:endParaRPr lang="en-GB" sz="5400" dirty="0">
              <a:solidFill>
                <a:srgbClr val="002060"/>
              </a:solidFill>
              <a:latin typeface="Century Gothic" panose="020B0502020202020204" pitchFamily="34" charset="0"/>
            </a:endParaRPr>
          </a:p>
        </p:txBody>
      </p:sp>
      <p:pic>
        <p:nvPicPr>
          <p:cNvPr id="10" name="Picture 9" descr="back of a man's hea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398" y="2234720"/>
            <a:ext cx="1471956" cy="1636711"/>
          </a:xfrm>
          <a:prstGeom prst="rect">
            <a:avLst/>
          </a:prstGeom>
        </p:spPr>
      </p:pic>
    </p:spTree>
    <p:extLst>
      <p:ext uri="{BB962C8B-B14F-4D97-AF65-F5344CB8AC3E}">
        <p14:creationId xmlns:p14="http://schemas.microsoft.com/office/powerpoint/2010/main" val="217024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Kopf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wol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Woch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off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no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komm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C49EF-06C5-9343-941A-B8C8153C6B59}"/>
              </a:ext>
            </a:extLst>
          </p:cNvPr>
          <p:cNvSpPr>
            <a:spLocks noGrp="1"/>
          </p:cNvSpPr>
          <p:nvPr>
            <p:ph type="title"/>
          </p:nvPr>
        </p:nvSpPr>
        <p:spPr>
          <a:xfrm>
            <a:off x="5012255" y="182235"/>
            <a:ext cx="2167489" cy="1458699"/>
          </a:xfrm>
        </p:spPr>
        <p:txBody>
          <a:bodyPr>
            <a:noAutofit/>
          </a:bodyPr>
          <a:lstStyle/>
          <a:p>
            <a:pPr algn="ctr"/>
            <a:r>
              <a:rPr lang="en-GB" sz="12000" b="1" dirty="0">
                <a:solidFill>
                  <a:srgbClr val="002060"/>
                </a:solidFill>
                <a:cs typeface="Calibri" panose="020F0502020204030204" pitchFamily="34" charset="0"/>
              </a:rPr>
              <a:t>o</a:t>
            </a:r>
            <a:endParaRPr lang="en-US" sz="12000" dirty="0"/>
          </a:p>
        </p:txBody>
      </p:sp>
      <p:sp>
        <p:nvSpPr>
          <p:cNvPr id="4" name="Rounded Rectangle 3"/>
          <p:cNvSpPr/>
          <p:nvPr/>
        </p:nvSpPr>
        <p:spPr>
          <a:xfrm>
            <a:off x="4211979" y="2035749"/>
            <a:ext cx="3802879" cy="2791619"/>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sp>
        <p:nvSpPr>
          <p:cNvPr id="5" name="Rectangle 4"/>
          <p:cNvSpPr/>
          <p:nvPr/>
        </p:nvSpPr>
        <p:spPr>
          <a:xfrm>
            <a:off x="5170803" y="5043126"/>
            <a:ext cx="192873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611801" y="3526500"/>
            <a:ext cx="31566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mmen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789964" y="976901"/>
            <a:ext cx="26228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59321" y="3526500"/>
            <a:ext cx="194636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ffen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67952" y="976901"/>
            <a:ext cx="236154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ack of a man's hea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398" y="2234720"/>
            <a:ext cx="1471956" cy="1636711"/>
          </a:xfrm>
          <a:prstGeom prst="rect">
            <a:avLst/>
          </a:prstGeom>
        </p:spPr>
      </p:pic>
    </p:spTree>
    <p:extLst>
      <p:ext uri="{BB962C8B-B14F-4D97-AF65-F5344CB8AC3E}">
        <p14:creationId xmlns:p14="http://schemas.microsoft.com/office/powerpoint/2010/main" val="351910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2854</TotalTime>
  <Words>5293</Words>
  <Application>Microsoft Office PowerPoint</Application>
  <PresentationFormat>Widescreen</PresentationFormat>
  <Paragraphs>809</Paragraphs>
  <Slides>64</Slides>
  <Notes>64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Calibri</vt:lpstr>
      <vt:lpstr>Century Gothic</vt:lpstr>
      <vt:lpstr>NCELP_German_2022</vt:lpstr>
      <vt:lpstr>PowerPoint Presentation</vt:lpstr>
      <vt:lpstr>o</vt:lpstr>
      <vt:lpstr>o</vt:lpstr>
      <vt:lpstr>o</vt:lpstr>
      <vt:lpstr>o</vt:lpstr>
      <vt:lpstr>o </vt:lpstr>
      <vt:lpstr>o</vt:lpstr>
      <vt:lpstr>o</vt:lpstr>
      <vt:lpstr>o</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Wie sagt man das auf Deutsch?</vt:lpstr>
      <vt:lpstr>Wie sagt man das auf Deutsch?</vt:lpstr>
      <vt:lpstr>Wie sagt man das auf Deutsch?</vt:lpstr>
      <vt:lpstr>Wie sagt man das auf Deutsch?</vt:lpstr>
      <vt:lpstr>Wie sagt man das auf Deutsch?</vt:lpstr>
      <vt:lpstr>Wie sagt man das auf Deutsch?</vt:lpstr>
      <vt:lpstr>Dictionary verb vs he/she form</vt:lpstr>
      <vt:lpstr>Infinitiv oder er/sie?</vt:lpstr>
      <vt:lpstr>Infinitiv oder er/sie?</vt:lpstr>
      <vt:lpstr>Infinitiv oder er/sie?</vt:lpstr>
      <vt:lpstr>Infinitiv oder er/sie?</vt:lpstr>
      <vt:lpstr>Infinitiv oder er/sie?</vt:lpstr>
      <vt:lpstr>Infinitiv oder er/sie?</vt:lpstr>
      <vt:lpstr>Infinitiv oder er/sie?</vt:lpstr>
      <vt:lpstr>Infinitiv oder er/sie?</vt:lpstr>
      <vt:lpstr>Infinitiv oder er/sie?</vt:lpstr>
      <vt:lpstr>Infinitiv oder er/sie?</vt:lpstr>
      <vt:lpstr>Spot the difference!</vt:lpstr>
      <vt:lpstr>Infinitiv oder er/sie?</vt:lpstr>
      <vt:lpstr>Wer ist Wolfgang?</vt:lpstr>
      <vt:lpstr>Was macht Wolfgang?</vt:lpstr>
      <vt:lpstr>Was macht Wolfgang?</vt:lpstr>
      <vt:lpstr>Was macht Wolfgang?</vt:lpstr>
      <vt:lpstr>Wolfgangs Montag</vt:lpstr>
      <vt:lpstr>Wolfgangs Montag</vt:lpstr>
      <vt:lpstr>Wolfgangs Montag</vt:lpstr>
      <vt:lpstr>Wolfgangs Montag</vt:lpstr>
      <vt:lpstr>Wolfgangs Montag</vt:lpstr>
      <vt:lpstr>Wolfgangs Montag</vt:lpstr>
      <vt:lpstr>Wolfgangs Montag</vt:lpstr>
      <vt:lpstr>Wolfgangs Montag</vt:lpstr>
      <vt:lpstr>PowerPoint Presentation</vt:lpstr>
      <vt:lpstr>Lang oder kurz?</vt:lpstr>
      <vt:lpstr>ein Kreuzworträtsel*</vt:lpstr>
      <vt:lpstr>Wie schreibt man das?</vt:lpstr>
      <vt:lpstr>Antworten</vt:lpstr>
      <vt:lpstr>Was macht Mia? </vt:lpstr>
      <vt:lpstr>Was macht Wolf / Mia?</vt:lpstr>
      <vt:lpstr>Was macht Wolf / Mia?</vt:lpstr>
      <vt:lpstr>Vocabulary learning homework</vt:lpstr>
      <vt:lpstr>Hausaufgaben</vt:lpstr>
      <vt:lpstr>cards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23</cp:revision>
  <dcterms:created xsi:type="dcterms:W3CDTF">2023-08-18T03:16:59Z</dcterms:created>
  <dcterms:modified xsi:type="dcterms:W3CDTF">2023-09-06T07:30:02Z</dcterms:modified>
</cp:coreProperties>
</file>