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810" r:id="rId2"/>
    <p:sldId id="319" r:id="rId3"/>
    <p:sldId id="320"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609" r:id="rId23"/>
    <p:sldId id="612" r:id="rId24"/>
    <p:sldId id="613" r:id="rId25"/>
    <p:sldId id="614" r:id="rId26"/>
    <p:sldId id="357" r:id="rId27"/>
    <p:sldId id="353" r:id="rId28"/>
    <p:sldId id="953" r:id="rId29"/>
    <p:sldId id="354" r:id="rId30"/>
    <p:sldId id="344" r:id="rId31"/>
    <p:sldId id="345" r:id="rId32"/>
    <p:sldId id="347" r:id="rId33"/>
    <p:sldId id="348" r:id="rId34"/>
    <p:sldId id="349" r:id="rId35"/>
    <p:sldId id="350" r:id="rId36"/>
    <p:sldId id="35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9342" autoAdjust="0"/>
  </p:normalViewPr>
  <p:slideViewPr>
    <p:cSldViewPr snapToGrid="0">
      <p:cViewPr varScale="1">
        <p:scale>
          <a:sx n="64" d="100"/>
          <a:sy n="64" d="100"/>
        </p:scale>
        <p:origin x="2196" y="48"/>
      </p:cViewPr>
      <p:guideLst/>
    </p:cSldViewPr>
  </p:slideViewPr>
  <p:notesTextViewPr>
    <p:cViewPr>
      <p:scale>
        <a:sx n="1" d="1"/>
        <a:sy n="1" d="1"/>
      </p:scale>
      <p:origin x="0" y="0"/>
    </p:cViewPr>
  </p:notesTextViewPr>
  <p:sorterViewPr>
    <p:cViewPr varScale="1">
      <p:scale>
        <a:sx n="100" d="100"/>
        <a:sy n="100" d="100"/>
      </p:scale>
      <p:origin x="0" y="-56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F11D3-1B65-447F-B23A-ACBE091F0FDD}"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0FFC01-45F6-4C2C-81E3-423C74CECD98}" type="slidenum">
              <a:rPr lang="en-GB" smtClean="0"/>
              <a:t>‹#›</a:t>
            </a:fld>
            <a:endParaRPr lang="en-GB"/>
          </a:p>
        </p:txBody>
      </p:sp>
    </p:spTree>
    <p:extLst>
      <p:ext uri="{BB962C8B-B14F-4D97-AF65-F5344CB8AC3E}">
        <p14:creationId xmlns:p14="http://schemas.microsoft.com/office/powerpoint/2010/main" val="2913155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no exceptions.</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ie</a:t>
            </a:r>
            <a:r>
              <a:rPr lang="en-GB" sz="1200" b="1" dirty="0"/>
              <a:t>]</a:t>
            </a:r>
          </a:p>
          <a:p>
            <a:pPr algn="l"/>
            <a:r>
              <a:rPr lang="en-GB" sz="1200" b="0" dirty="0"/>
              <a:t>Introduction</a:t>
            </a:r>
            <a:r>
              <a:rPr lang="en-GB" sz="1200" b="0" baseline="0" dirty="0"/>
              <a:t> of </a:t>
            </a:r>
            <a:r>
              <a:rPr lang="en-GB" sz="1200" dirty="0">
                <a:solidFill>
                  <a:prstClr val="white"/>
                </a:solidFill>
              </a:rPr>
              <a:t>VSO (verb-subject-object)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Band [&lt;5009] Buch [300] Film [505] Lehrerin [695] Lied [1733] Sänger [3029] Sängerin [3916] leider [643] Lieblings-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wissen [78] bist [4] du [54] Farbe [1079] Nummer [806] Ort [341] Tier [614] aber [31] kein [46] ich weiß nicht [n/a] wie sagt man [n/a] wie schreibt man [n/a]  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60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Ask: ‘Wie </a:t>
            </a:r>
            <a:r>
              <a:rPr lang="en-GB" dirty="0" err="1"/>
              <a:t>schreibt</a:t>
            </a:r>
            <a:r>
              <a:rPr lang="en-GB" dirty="0"/>
              <a:t> man</a:t>
            </a:r>
            <a:r>
              <a:rPr lang="en-GB" i="1" dirty="0"/>
              <a:t> song </a:t>
            </a:r>
            <a:r>
              <a:rPr lang="en-GB" dirty="0"/>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a:t>
            </a:r>
            <a:r>
              <a:rPr lang="en-GB" baseline="0" dirty="0"/>
              <a:t> respond: </a:t>
            </a:r>
            <a:r>
              <a:rPr lang="en-GB" dirty="0"/>
              <a:t>- ‘Ich </a:t>
            </a:r>
            <a:r>
              <a:rPr lang="en-GB" baseline="0" dirty="0" err="1"/>
              <a:t>weiß</a:t>
            </a:r>
            <a:r>
              <a:rPr lang="en-GB" baseline="0" dirty="0"/>
              <a:t> – L-I-E-D’, spelling out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The contrast between this and the next slide provides a useful introduction to this week’s SSC. Draw attention to the [</a:t>
            </a:r>
            <a:r>
              <a:rPr lang="en-GB" baseline="0" dirty="0" err="1"/>
              <a:t>ie</a:t>
            </a:r>
            <a:r>
              <a:rPr lang="en-GB" baseline="0" dirty="0"/>
              <a:t>] combination. Take the opportunity to emphasise the SSC ‘</a:t>
            </a:r>
            <a:r>
              <a:rPr lang="en-GB" baseline="0" dirty="0" err="1"/>
              <a:t>ie</a:t>
            </a:r>
            <a:r>
              <a:rPr lang="en-GB" baseline="0" dirty="0"/>
              <a:t>’ by repeating and eliciting the spelling from students, pointing out each letter. This is one of the trickiest SSCs for students learning German, so it’s worth taking every opportunity to reinforce it.</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400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Ask: ‘Wie </a:t>
            </a:r>
            <a:r>
              <a:rPr lang="en-GB" dirty="0" err="1"/>
              <a:t>schreibt</a:t>
            </a:r>
            <a:r>
              <a:rPr lang="en-GB" dirty="0"/>
              <a:t> man</a:t>
            </a:r>
            <a:r>
              <a:rPr lang="en-GB" i="1" dirty="0"/>
              <a:t> unfortunately </a:t>
            </a:r>
            <a:r>
              <a:rPr lang="en-GB" dirty="0"/>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a:t>
            </a:r>
            <a:r>
              <a:rPr lang="en-GB" baseline="0" dirty="0"/>
              <a:t> respond: </a:t>
            </a:r>
            <a:r>
              <a:rPr lang="en-GB" dirty="0"/>
              <a:t>- ‘Ich </a:t>
            </a:r>
            <a:r>
              <a:rPr lang="en-GB" baseline="0" dirty="0" err="1"/>
              <a:t>weiß</a:t>
            </a:r>
            <a:r>
              <a:rPr lang="en-GB" baseline="0" dirty="0"/>
              <a:t> – L-E-I-D-E-R’, spelling out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The contrast between this and the next slide provides a useful introduction to this week’s SSC.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80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Ask: ‘Wie </a:t>
            </a:r>
            <a:r>
              <a:rPr lang="en-GB" dirty="0" err="1"/>
              <a:t>schreibt</a:t>
            </a:r>
            <a:r>
              <a:rPr lang="en-GB" dirty="0"/>
              <a:t> man</a:t>
            </a:r>
            <a:r>
              <a:rPr lang="en-GB" i="1" dirty="0"/>
              <a:t> favourite</a:t>
            </a:r>
            <a:r>
              <a:rPr lang="en-GB" i="1" baseline="0" dirty="0"/>
              <a:t> </a:t>
            </a:r>
            <a:r>
              <a:rPr lang="en-GB" dirty="0"/>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a:t>
            </a:r>
            <a:r>
              <a:rPr lang="en-GB" baseline="0" dirty="0"/>
              <a:t> respond: </a:t>
            </a:r>
            <a:r>
              <a:rPr lang="en-GB" dirty="0"/>
              <a:t>- ‘Ich </a:t>
            </a:r>
            <a:r>
              <a:rPr lang="en-GB" baseline="0" dirty="0" err="1"/>
              <a:t>weiß</a:t>
            </a:r>
            <a:r>
              <a:rPr lang="en-GB" baseline="0" dirty="0"/>
              <a:t> – L-I-E-B-L-I-N-G-S’, spelling out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The contrast between this and the previous slide provides a useful introduction to this week’s SSC. Draw attention to the [</a:t>
            </a:r>
            <a:r>
              <a:rPr lang="en-GB" baseline="0" dirty="0" err="1"/>
              <a:t>ie</a:t>
            </a:r>
            <a:r>
              <a:rPr lang="en-GB" baseline="0" dirty="0"/>
              <a:t>] combination.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6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(4 slides)</a:t>
            </a:r>
            <a:br>
              <a:rPr lang="en-GB" dirty="0"/>
            </a:br>
            <a:br>
              <a:rPr lang="en-GB" b="1" dirty="0"/>
            </a:br>
            <a:r>
              <a:rPr lang="en-GB" b="1" dirty="0"/>
              <a:t>Aim: </a:t>
            </a:r>
            <a:r>
              <a:rPr lang="en-GB" b="0" dirty="0"/>
              <a:t>To consolidate</a:t>
            </a:r>
            <a:r>
              <a:rPr lang="en-GB" b="0" baseline="0" dirty="0"/>
              <a:t> knowledge of this week’s new vocabulary.</a:t>
            </a:r>
            <a:br>
              <a:rPr lang="en-GB" b="0" dirty="0"/>
            </a:br>
            <a:br>
              <a:rPr lang="en-GB" dirty="0"/>
            </a:br>
            <a:r>
              <a:rPr lang="en-GB" b="1" dirty="0"/>
              <a:t>Procedure:</a:t>
            </a:r>
            <a:br>
              <a:rPr lang="en-GB" dirty="0"/>
            </a:br>
            <a:r>
              <a:rPr lang="en-GB" dirty="0"/>
              <a:t>1. Students spend 2 minutes creating their own paper flashcards with </a:t>
            </a:r>
            <a:r>
              <a:rPr lang="en-GB" b="1" dirty="0"/>
              <a:t>words only</a:t>
            </a:r>
            <a:r>
              <a:rPr lang="en-GB" dirty="0"/>
              <a:t> (English words on one side German on the other).</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We</a:t>
            </a:r>
            <a:r>
              <a:rPr lang="en-GB" b="0" baseline="0" dirty="0"/>
              <a:t> are not expecting at this stage that students can write all of these words accurately in German/English.  Therefore provide access to a list of the vocabulary.  It does make sense, however, to make this a learning activity, rather than just a copying one.  One way to do this is to provide access to the English meanings first, give students 1 minute to write those on each portion of their paper (which they’ve folded into 9 equal rectangular shapes), then to tear them up.  Then provide the German list.  Students will then need to ensure that they select the correct English piece to write the matching German meaning on the back.</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sz="1200" b="1" i="0" u="none" strike="noStrike" kern="1200" cap="none" dirty="0">
                <a:solidFill>
                  <a:schemeClr val="tx1"/>
                </a:solidFill>
                <a:effectLst/>
                <a:latin typeface="+mn-lt"/>
                <a:ea typeface="Calibri"/>
                <a:cs typeface="Calibri"/>
                <a:sym typeface="Calibri"/>
              </a:rPr>
              <a:t>7.1.1.7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Band [&lt;5009] Buch [300] Film [505] Lehrerin [695] Lied [1733] Sänger [3029] Sängerin [3916] leider [643] Lieblings- [n/a]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48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provide practice</a:t>
            </a:r>
            <a:r>
              <a:rPr lang="en-GB" b="0" baseline="0" dirty="0"/>
              <a:t> in recognising the new vocabulary in the listening modality.</a:t>
            </a:r>
            <a:br>
              <a:rPr lang="en-GB" b="0" dirty="0"/>
            </a:br>
            <a:br>
              <a:rPr lang="en-GB" dirty="0"/>
            </a:br>
            <a:r>
              <a:rPr lang="en-GB" b="1" dirty="0"/>
              <a:t>Procedure:</a:t>
            </a:r>
            <a:br>
              <a:rPr lang="en-GB" dirty="0"/>
            </a:br>
            <a:r>
              <a:rPr lang="en-GB" dirty="0"/>
              <a:t>1. Explain to students that they are going to hear nine German words, and that they should arrange their cards in a 3x3 grid as shown (working from A-I), English-side up, in the order they hear the words. </a:t>
            </a:r>
          </a:p>
          <a:p>
            <a:r>
              <a:rPr lang="en-GB" dirty="0"/>
              <a:t>NB: Students don’t add letters to their flashcards, these are just to show the order that they need to place the cards in, according to</a:t>
            </a:r>
            <a:r>
              <a:rPr lang="en-GB" baseline="0" dirty="0"/>
              <a:t> the order in which the teacher says the words. It’s easier to model this task than explain too much about it.  The first time students do it, a few might be unsure, but after the first time, they will immediately know from this slide exactly what they have to do. It’s worth reassuring them of this, the first time you do it!</a:t>
            </a:r>
            <a:endParaRPr lang="en-GB" dirty="0"/>
          </a:p>
          <a:p>
            <a:r>
              <a:rPr lang="en-GB" dirty="0"/>
              <a:t>2. Teacher reads the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Teacher then asks the students ‘Was </a:t>
            </a:r>
            <a:r>
              <a:rPr lang="en-GB" baseline="0" dirty="0" err="1"/>
              <a:t>ist</a:t>
            </a:r>
            <a:r>
              <a:rPr lang="en-GB" baseline="0" dirty="0"/>
              <a:t> A? Was </a:t>
            </a:r>
            <a:r>
              <a:rPr lang="en-GB" baseline="0" dirty="0" err="1"/>
              <a:t>ist</a:t>
            </a:r>
            <a:r>
              <a:rPr lang="en-GB" baseline="0" dirty="0"/>
              <a:t> B?’ to elicit the response ‘</a:t>
            </a:r>
            <a:r>
              <a:rPr lang="en-GB" i="0" baseline="0" dirty="0"/>
              <a:t>A </a:t>
            </a:r>
            <a:r>
              <a:rPr lang="en-GB" i="0" baseline="0" dirty="0" err="1"/>
              <a:t>ist</a:t>
            </a:r>
            <a:r>
              <a:rPr lang="en-GB" i="0" baseline="0" dirty="0"/>
              <a:t> </a:t>
            </a:r>
            <a:r>
              <a:rPr lang="en-GB" i="1" baseline="0" dirty="0"/>
              <a:t>das Buch, B </a:t>
            </a:r>
            <a:r>
              <a:rPr lang="en-GB" i="1" baseline="0" dirty="0" err="1"/>
              <a:t>ist</a:t>
            </a:r>
            <a:r>
              <a:rPr lang="en-GB" i="1" baseline="0" dirty="0"/>
              <a:t> der </a:t>
            </a:r>
            <a:r>
              <a:rPr lang="en-GB" i="1" baseline="0" dirty="0" err="1"/>
              <a:t>Sänger</a:t>
            </a:r>
            <a:r>
              <a:rPr lang="en-GB" i="1" baseline="0" dirty="0"/>
              <a:t> etc..</a:t>
            </a:r>
            <a:br>
              <a:rPr lang="en-GB" i="1" baseline="0" dirty="0"/>
            </a:br>
            <a:r>
              <a:rPr lang="en-GB" i="1" baseline="0" dirty="0"/>
              <a:t>Note: The answers appear in English on the screen under each letter, so all can see/read/check their answers and know if they heard correctly, BUT this task additionally elicits the German from students that can already produce it, so it offers ideal differentiation.  On the other hand, if the whole class is already able to produce the language, then the teacher can elicit the answers chorally from the whole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Answers revealed by clicking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i="0" dirty="0"/>
              <a:t>das Buch,</a:t>
            </a:r>
            <a:r>
              <a:rPr lang="en-GB" i="0" baseline="0" dirty="0"/>
              <a:t> der </a:t>
            </a:r>
            <a:r>
              <a:rPr lang="en-GB" i="0" baseline="0" dirty="0" err="1"/>
              <a:t>Sänger</a:t>
            </a:r>
            <a:r>
              <a:rPr lang="en-GB" i="0" baseline="0" dirty="0"/>
              <a:t>, </a:t>
            </a:r>
            <a:r>
              <a:rPr lang="en-GB" i="0" baseline="0" dirty="0" err="1"/>
              <a:t>leider</a:t>
            </a:r>
            <a:r>
              <a:rPr lang="en-GB" i="0" baseline="0" dirty="0"/>
              <a:t>, der Film, </a:t>
            </a:r>
            <a:r>
              <a:rPr lang="en-GB" i="0" baseline="0" dirty="0" err="1"/>
              <a:t>Lieblings</a:t>
            </a:r>
            <a:r>
              <a:rPr lang="en-GB" i="0" baseline="0" dirty="0"/>
              <a:t>-, die Band, das Lied, die </a:t>
            </a:r>
            <a:r>
              <a:rPr lang="en-GB" i="0" baseline="0" dirty="0" err="1"/>
              <a:t>Lehrerin</a:t>
            </a:r>
            <a:r>
              <a:rPr lang="en-GB" i="0" baseline="0" dirty="0"/>
              <a:t>, die </a:t>
            </a:r>
            <a:r>
              <a:rPr lang="en-GB" i="0" baseline="0" dirty="0" err="1"/>
              <a:t>Sängerin</a:t>
            </a:r>
            <a:r>
              <a:rPr lang="en-GB" i="0" baseline="0" dirty="0"/>
              <a:t>.</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300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br>
              <a:rPr lang="en-GB" b="1" baseline="0" dirty="0"/>
            </a:br>
            <a:r>
              <a:rPr lang="en-GB" b="1" baseline="0" dirty="0"/>
              <a:t>As the previous slide or:</a:t>
            </a:r>
            <a:br>
              <a:rPr lang="en-GB" b="1" baseline="0" dirty="0"/>
            </a:br>
            <a:r>
              <a:rPr lang="en-GB" baseline="0" dirty="0"/>
              <a:t>1. As an alternative, or additional version, the teacher can give students the transcript to read to a partner, rather than reading it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listen to the words and arrange their flashcards in a 3 x 3 grid as shown, in the order they hear the words (from A – 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Teacher then asks the students ‘Was </a:t>
            </a:r>
            <a:r>
              <a:rPr lang="en-GB" baseline="0" dirty="0" err="1"/>
              <a:t>ist</a:t>
            </a:r>
            <a:r>
              <a:rPr lang="en-GB" baseline="0" dirty="0"/>
              <a:t> A? Was </a:t>
            </a:r>
            <a:r>
              <a:rPr lang="en-GB" baseline="0" dirty="0" err="1"/>
              <a:t>ist</a:t>
            </a:r>
            <a:r>
              <a:rPr lang="en-GB" baseline="0" dirty="0"/>
              <a:t> B?’ to elicit the response ‘‘</a:t>
            </a:r>
            <a:r>
              <a:rPr lang="en-GB" i="0" baseline="0" dirty="0"/>
              <a:t>A </a:t>
            </a:r>
            <a:r>
              <a:rPr lang="en-GB" i="0" baseline="0" dirty="0" err="1"/>
              <a:t>ist</a:t>
            </a:r>
            <a:r>
              <a:rPr lang="en-GB" i="0" baseline="0" dirty="0"/>
              <a:t> </a:t>
            </a:r>
            <a:r>
              <a:rPr lang="en-GB" i="1" baseline="0" dirty="0"/>
              <a:t>die Band, B </a:t>
            </a:r>
            <a:r>
              <a:rPr lang="en-GB" i="1" baseline="0" dirty="0" err="1"/>
              <a:t>ist</a:t>
            </a:r>
            <a:r>
              <a:rPr lang="en-GB" i="1" baseline="0" dirty="0"/>
              <a:t> das Lied etc..</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Answers revealed on clicking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die Band, das Lied, </a:t>
            </a:r>
            <a:r>
              <a:rPr lang="en-GB" baseline="0" dirty="0" err="1"/>
              <a:t>Lieblings</a:t>
            </a:r>
            <a:r>
              <a:rPr lang="en-GB" baseline="0" dirty="0"/>
              <a:t>-, der Film, das </a:t>
            </a:r>
            <a:r>
              <a:rPr lang="en-GB" dirty="0"/>
              <a:t>Buch,</a:t>
            </a:r>
            <a:r>
              <a:rPr lang="en-GB" baseline="0" dirty="0"/>
              <a:t> der </a:t>
            </a:r>
            <a:r>
              <a:rPr lang="en-GB" baseline="0" dirty="0" err="1"/>
              <a:t>Sänger</a:t>
            </a:r>
            <a:r>
              <a:rPr lang="en-GB" baseline="0" dirty="0"/>
              <a:t>, die </a:t>
            </a:r>
            <a:r>
              <a:rPr lang="en-GB" baseline="0" dirty="0" err="1"/>
              <a:t>Sängerin</a:t>
            </a:r>
            <a:r>
              <a:rPr lang="en-GB" baseline="0" dirty="0"/>
              <a:t>,  </a:t>
            </a:r>
            <a:r>
              <a:rPr lang="en-GB" baseline="0" dirty="0" err="1"/>
              <a:t>leider</a:t>
            </a:r>
            <a:r>
              <a:rPr lang="en-GB" baseline="0" dirty="0"/>
              <a:t>, die </a:t>
            </a:r>
            <a:r>
              <a:rPr lang="en-GB" baseline="0" dirty="0" err="1"/>
              <a:t>Lehrerin</a:t>
            </a:r>
            <a:r>
              <a:rPr lang="en-GB" baseline="0"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640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This third slide could either be a 2</a:t>
            </a:r>
            <a:r>
              <a:rPr lang="en-GB" baseline="30000" dirty="0"/>
              <a:t>nd</a:t>
            </a:r>
            <a:r>
              <a:rPr lang="en-GB" baseline="0" dirty="0"/>
              <a:t> slide for pairs to swap roles, or the teacher can do a quicker, whole class round, speeding up delivery and reducing the pauses between each vocabulary item to increase the processing challenge for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listen to the words and arrange their flashcards in a 3 x 3 grid as shown, in the order they hear the words (from A – 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Teacher then asks the students ‘Was </a:t>
            </a:r>
            <a:r>
              <a:rPr lang="en-GB" baseline="0" dirty="0" err="1"/>
              <a:t>ist</a:t>
            </a:r>
            <a:r>
              <a:rPr lang="en-GB" baseline="0" dirty="0"/>
              <a:t> A? Was </a:t>
            </a:r>
            <a:r>
              <a:rPr lang="en-GB" baseline="0" dirty="0" err="1"/>
              <a:t>ist</a:t>
            </a:r>
            <a:r>
              <a:rPr lang="en-GB" baseline="0" dirty="0"/>
              <a:t> B?’ to elicit the response ‘</a:t>
            </a:r>
            <a:r>
              <a:rPr lang="en-GB" i="0" baseline="0" dirty="0"/>
              <a:t>A </a:t>
            </a:r>
            <a:r>
              <a:rPr lang="en-GB" i="0" baseline="0" dirty="0" err="1"/>
              <a:t>ist</a:t>
            </a:r>
            <a:r>
              <a:rPr lang="en-GB" i="0" baseline="0" dirty="0"/>
              <a:t> </a:t>
            </a:r>
            <a:r>
              <a:rPr lang="en-GB" i="1" baseline="0" dirty="0"/>
              <a:t>der </a:t>
            </a:r>
            <a:r>
              <a:rPr lang="en-GB" i="1" baseline="0" dirty="0" err="1"/>
              <a:t>Sänger</a:t>
            </a:r>
            <a:r>
              <a:rPr lang="en-GB" i="0" baseline="0" dirty="0"/>
              <a:t>, B </a:t>
            </a:r>
            <a:r>
              <a:rPr lang="en-GB" i="0" baseline="0" dirty="0" err="1"/>
              <a:t>ist</a:t>
            </a:r>
            <a:r>
              <a:rPr lang="en-GB" i="0" baseline="0" dirty="0"/>
              <a:t> </a:t>
            </a:r>
            <a:r>
              <a:rPr lang="en-GB" i="1" baseline="0" dirty="0"/>
              <a:t>die </a:t>
            </a:r>
            <a:r>
              <a:rPr lang="en-GB" i="1" baseline="0" dirty="0" err="1"/>
              <a:t>Lehrerin</a:t>
            </a:r>
            <a:r>
              <a:rPr lang="en-GB" baseline="0" dirty="0"/>
              <a:t>’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Answers revealed on clicking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der </a:t>
            </a:r>
            <a:r>
              <a:rPr lang="en-GB" baseline="0" dirty="0" err="1"/>
              <a:t>Sänger</a:t>
            </a:r>
            <a:r>
              <a:rPr lang="en-GB" baseline="0" dirty="0"/>
              <a:t>, die </a:t>
            </a:r>
            <a:r>
              <a:rPr lang="en-GB" baseline="0" dirty="0" err="1"/>
              <a:t>Lehrerin</a:t>
            </a:r>
            <a:r>
              <a:rPr lang="en-GB" baseline="0" dirty="0"/>
              <a:t>, die Band, der Film, das </a:t>
            </a:r>
            <a:r>
              <a:rPr lang="en-GB" dirty="0"/>
              <a:t>Buch,</a:t>
            </a:r>
            <a:r>
              <a:rPr lang="en-GB" baseline="0" dirty="0"/>
              <a:t> die </a:t>
            </a:r>
            <a:r>
              <a:rPr lang="en-GB" baseline="0" dirty="0" err="1"/>
              <a:t>Sängerin</a:t>
            </a:r>
            <a:r>
              <a:rPr lang="en-GB" baseline="0" dirty="0"/>
              <a:t>, das Lied, </a:t>
            </a:r>
            <a:r>
              <a:rPr lang="en-GB" baseline="0" dirty="0" err="1"/>
              <a:t>leider</a:t>
            </a:r>
            <a:r>
              <a:rPr lang="en-GB" baseline="0" dirty="0"/>
              <a:t>, </a:t>
            </a:r>
            <a:r>
              <a:rPr lang="en-GB" baseline="0" dirty="0" err="1"/>
              <a:t>Lieblings</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045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VSO (verb-subject-object) or yes/no questions.</a:t>
            </a:r>
            <a:br>
              <a:rPr lang="en-GB" b="0" dirty="0"/>
            </a:br>
            <a:br>
              <a:rPr lang="en-GB" dirty="0"/>
            </a:br>
            <a:r>
              <a:rPr lang="en-GB" b="1" dirty="0"/>
              <a:t>Procedure:</a:t>
            </a:r>
            <a:br>
              <a:rPr lang="en-GB" dirty="0"/>
            </a:br>
            <a:r>
              <a:rPr lang="en-GB"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Check students’ understanding at each stage.</a:t>
            </a:r>
            <a:br>
              <a:rPr lang="en-GB" dirty="0"/>
            </a:br>
            <a:r>
              <a:rPr lang="en-GB" dirty="0"/>
              <a:t>3. Tell</a:t>
            </a:r>
            <a:r>
              <a:rPr lang="en-GB" baseline="0" dirty="0"/>
              <a:t> students that they might find it tricky to remember this because a) the English construction is different, and b) additional clues are provided by intonation in spoken form, and punctuation in written form.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962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(2 slides)</a:t>
            </a:r>
            <a:br>
              <a:rPr lang="en-GB" dirty="0"/>
            </a:br>
            <a:br>
              <a:rPr lang="en-GB" b="1" dirty="0"/>
            </a:br>
            <a:r>
              <a:rPr lang="en-GB" b="1" dirty="0"/>
              <a:t>Aim: </a:t>
            </a:r>
            <a:r>
              <a:rPr lang="en-GB" b="0" dirty="0"/>
              <a:t>To provide practice in recognising VSO questions (reading modality).</a:t>
            </a:r>
            <a:br>
              <a:rPr lang="en-GB" b="0" dirty="0"/>
            </a:br>
            <a:br>
              <a:rPr lang="en-GB" dirty="0"/>
            </a:br>
            <a:r>
              <a:rPr lang="en-GB" b="1" dirty="0"/>
              <a:t>Procedure:</a:t>
            </a:r>
            <a:br>
              <a:rPr lang="en-GB" dirty="0"/>
            </a:br>
            <a:r>
              <a:rPr lang="en-GB" dirty="0"/>
              <a:t>1. Students can </a:t>
            </a:r>
            <a:r>
              <a:rPr lang="en-GB" baseline="0" dirty="0"/>
              <a:t>do the task by writing numbers 1-6 and noting ? or . next to each. </a:t>
            </a:r>
            <a:endParaRPr lang="en-GB" dirty="0"/>
          </a:p>
          <a:p>
            <a:r>
              <a:rPr lang="en-GB" dirty="0"/>
              <a:t>2. Use the next slide to give the answers and ensure comprehension.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056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b="1" dirty="0"/>
              <a:t>Aim: </a:t>
            </a:r>
            <a:r>
              <a:rPr lang="en-GB" b="0" dirty="0"/>
              <a:t>To provide the answers to the task</a:t>
            </a:r>
            <a:r>
              <a:rPr lang="en-GB" b="0" baseline="0" dirty="0"/>
              <a:t> </a:t>
            </a:r>
            <a:r>
              <a:rPr lang="en-GB" b="0" dirty="0"/>
              <a:t>on the previous slide.</a:t>
            </a:r>
            <a:br>
              <a:rPr lang="en-GB" b="0" dirty="0"/>
            </a:br>
            <a:br>
              <a:rPr lang="en-GB" dirty="0"/>
            </a:br>
            <a:r>
              <a:rPr lang="en-GB" b="1" dirty="0"/>
              <a:t>Procedure:</a:t>
            </a:r>
            <a:br>
              <a:rPr lang="en-GB" dirty="0"/>
            </a:br>
            <a:r>
              <a:rPr lang="en-GB" dirty="0"/>
              <a:t>1. </a:t>
            </a:r>
            <a:r>
              <a:rPr lang="en-US" sz="1200" b="0" kern="1200" dirty="0">
                <a:solidFill>
                  <a:schemeClr val="tx1"/>
                </a:solidFill>
                <a:effectLst/>
                <a:latin typeface="+mn-lt"/>
                <a:ea typeface="+mn-ea"/>
                <a:cs typeface="+mn-cs"/>
              </a:rPr>
              <a:t>Teacher elicits responses by asking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das eine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(Ja/</a:t>
            </a:r>
            <a:r>
              <a:rPr lang="en-US" sz="1200" b="0" kern="1200" dirty="0" err="1">
                <a:solidFill>
                  <a:schemeClr val="tx1"/>
                </a:solidFill>
                <a:effectLst/>
                <a:latin typeface="+mn-lt"/>
                <a:ea typeface="+mn-ea"/>
                <a:cs typeface="+mn-cs"/>
              </a:rPr>
              <a:t>nein</a:t>
            </a:r>
            <a:r>
              <a:rPr lang="en-US" sz="1200" b="0" kern="1200" dirty="0">
                <a:solidFill>
                  <a:schemeClr val="tx1"/>
                </a:solidFill>
                <a:effectLst/>
                <a:latin typeface="+mn-lt"/>
                <a:ea typeface="+mn-ea"/>
                <a:cs typeface="+mn-cs"/>
              </a:rPr>
              <a:t>) and pointing to the item. Students</a:t>
            </a:r>
            <a:r>
              <a:rPr lang="en-US" sz="1200" b="0" kern="1200" baseline="0" dirty="0">
                <a:solidFill>
                  <a:schemeClr val="tx1"/>
                </a:solidFill>
                <a:effectLst/>
                <a:latin typeface="+mn-lt"/>
                <a:ea typeface="+mn-ea"/>
                <a:cs typeface="+mn-cs"/>
              </a:rPr>
              <a:t> already know ‘</a:t>
            </a:r>
            <a:r>
              <a:rPr lang="en-US" sz="1200" b="0" kern="1200" baseline="0" dirty="0" err="1">
                <a:solidFill>
                  <a:schemeClr val="tx1"/>
                </a:solidFill>
                <a:effectLst/>
                <a:latin typeface="+mn-lt"/>
                <a:ea typeface="+mn-ea"/>
                <a:cs typeface="+mn-cs"/>
              </a:rPr>
              <a:t>Frage</a:t>
            </a:r>
            <a:r>
              <a:rPr lang="en-US" sz="1200" b="0" kern="1200" baseline="0" dirty="0">
                <a:solidFill>
                  <a:schemeClr val="tx1"/>
                </a:solidFill>
                <a:effectLst/>
                <a:latin typeface="+mn-lt"/>
                <a:ea typeface="+mn-ea"/>
                <a:cs typeface="+mn-cs"/>
              </a:rPr>
              <a:t>’, and the grammatical focus of this week is yes/no questions so the use of those here in input serves to reinforce the pattern. The word for sentence ‘</a:t>
            </a:r>
            <a:r>
              <a:rPr lang="en-US" sz="1200" b="0" kern="1200" baseline="0" dirty="0" err="1">
                <a:solidFill>
                  <a:schemeClr val="tx1"/>
                </a:solidFill>
                <a:effectLst/>
                <a:latin typeface="+mn-lt"/>
                <a:ea typeface="+mn-ea"/>
                <a:cs typeface="+mn-cs"/>
              </a:rPr>
              <a:t>Satz</a:t>
            </a:r>
            <a:r>
              <a:rPr lang="en-US" sz="1200" b="0" kern="1200" baseline="0" dirty="0">
                <a:solidFill>
                  <a:schemeClr val="tx1"/>
                </a:solidFill>
                <a:effectLst/>
                <a:latin typeface="+mn-lt"/>
                <a:ea typeface="+mn-ea"/>
                <a:cs typeface="+mn-cs"/>
              </a:rPr>
              <a:t>’ [582] is also a high-frequency word, and some teachers might find themselves naturally introducing it here.</a:t>
            </a:r>
            <a:br>
              <a:rPr lang="en-US" sz="1200" b="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Note: </a:t>
            </a:r>
            <a:r>
              <a:rPr lang="en-US" sz="1200" b="0" kern="1200" dirty="0">
                <a:solidFill>
                  <a:schemeClr val="tx1"/>
                </a:solidFill>
                <a:effectLst/>
                <a:latin typeface="+mn-lt"/>
                <a:ea typeface="+mn-ea"/>
                <a:cs typeface="+mn-cs"/>
              </a:rPr>
              <a:t>Students have not yet been taught</a:t>
            </a:r>
            <a:r>
              <a:rPr lang="en-US" sz="1200" b="0" kern="1200" baseline="0" dirty="0">
                <a:solidFill>
                  <a:schemeClr val="tx1"/>
                </a:solidFill>
                <a:effectLst/>
                <a:latin typeface="+mn-lt"/>
                <a:ea typeface="+mn-ea"/>
                <a:cs typeface="+mn-cs"/>
              </a:rPr>
              <a:t> numbers in the SOW so at this point there is no direction to use them.  Depending on the class, some teachers may feel that they can begin to use them in tasks receptively, priming for subsequent teaching.</a:t>
            </a:r>
            <a:r>
              <a:rPr lang="en-US" sz="1200" kern="1200" dirty="0">
                <a:solidFill>
                  <a:schemeClr val="tx1"/>
                </a:solidFill>
                <a:effectLst/>
                <a:latin typeface="+mn-lt"/>
                <a:ea typeface="+mn-ea"/>
                <a:cs typeface="+mn-cs"/>
              </a:rPr>
              <a:t> </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2. Click to reveal answers one at time.</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16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(11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revise use of ‘</a:t>
            </a:r>
            <a:r>
              <a:rPr lang="en-GB" b="0" dirty="0" err="1"/>
              <a:t>wie</a:t>
            </a:r>
            <a:r>
              <a:rPr lang="en-GB" b="0" dirty="0"/>
              <a:t> </a:t>
            </a:r>
            <a:r>
              <a:rPr lang="en-GB" b="0" dirty="0" err="1"/>
              <a:t>sagt</a:t>
            </a:r>
            <a:r>
              <a:rPr lang="en-GB" b="0" dirty="0"/>
              <a:t> man...?’</a:t>
            </a:r>
            <a:br>
              <a:rPr lang="en-GB" b="0" dirty="0"/>
            </a:br>
            <a:br>
              <a:rPr lang="en-GB" dirty="0"/>
            </a:br>
            <a:r>
              <a:rPr lang="en-GB" b="1" dirty="0"/>
              <a:t>Procedure:</a:t>
            </a:r>
            <a:br>
              <a:rPr lang="en-GB" dirty="0"/>
            </a:br>
            <a:r>
              <a:rPr lang="en-GB" dirty="0"/>
              <a:t>1. </a:t>
            </a:r>
            <a:r>
              <a:rPr lang="en-GB" baseline="0" dirty="0"/>
              <a:t>Revise use of ‘</a:t>
            </a:r>
            <a:r>
              <a:rPr lang="en-GB" baseline="0" dirty="0" err="1"/>
              <a:t>wie</a:t>
            </a:r>
            <a:r>
              <a:rPr lang="en-GB" baseline="0" dirty="0"/>
              <a:t> </a:t>
            </a:r>
            <a:r>
              <a:rPr lang="en-GB" baseline="0" dirty="0" err="1"/>
              <a:t>sagt</a:t>
            </a:r>
            <a:r>
              <a:rPr lang="en-GB" baseline="0" dirty="0"/>
              <a:t> man…’ and responses ‘ich </a:t>
            </a:r>
            <a:r>
              <a:rPr lang="en-GB" baseline="0" dirty="0" err="1"/>
              <a:t>weiß</a:t>
            </a:r>
            <a:r>
              <a:rPr lang="en-GB" baseline="0" dirty="0"/>
              <a:t>/ich </a:t>
            </a:r>
            <a:r>
              <a:rPr lang="en-GB" baseline="0" dirty="0" err="1"/>
              <a:t>weiß</a:t>
            </a:r>
            <a:r>
              <a:rPr lang="en-GB" baseline="0" dirty="0"/>
              <a:t> </a:t>
            </a:r>
            <a:r>
              <a:rPr lang="en-GB" baseline="0" dirty="0" err="1"/>
              <a:t>nicht</a:t>
            </a:r>
            <a:r>
              <a:rPr lang="en-GB" baseline="0" dirty="0"/>
              <a:t>’ in whole class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80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dirty="0"/>
              <a:t>Timing: 7 minutes (two slides)</a:t>
            </a:r>
            <a:br>
              <a:rPr lang="en-GB" dirty="0"/>
            </a:br>
            <a:br>
              <a:rPr lang="en-GB" b="1" dirty="0"/>
            </a:br>
            <a:r>
              <a:rPr lang="en-GB" b="1" dirty="0"/>
              <a:t>Aim: </a:t>
            </a:r>
            <a:r>
              <a:rPr lang="en-GB" b="0" dirty="0"/>
              <a:t>To explain</a:t>
            </a:r>
            <a:r>
              <a:rPr lang="en-GB" b="0" baseline="0" dirty="0"/>
              <a:t> the task which follows.</a:t>
            </a:r>
          </a:p>
          <a:p>
            <a:pPr hangingPunct="0"/>
            <a:br>
              <a:rPr lang="en-GB" dirty="0"/>
            </a:br>
            <a:r>
              <a:rPr lang="en-GB" b="1" dirty="0"/>
              <a:t>Procedure:</a:t>
            </a:r>
            <a:br>
              <a:rPr lang="en-GB" dirty="0"/>
            </a:br>
            <a:r>
              <a:rPr lang="en-GB" b="0" dirty="0"/>
              <a:t>1. </a:t>
            </a:r>
            <a:r>
              <a:rPr lang="en-US" sz="1200" b="0" kern="1200" dirty="0">
                <a:solidFill>
                  <a:schemeClr val="tx1"/>
                </a:solidFill>
                <a:effectLst/>
                <a:latin typeface="+mn-lt"/>
                <a:ea typeface="+mn-ea"/>
                <a:cs typeface="+mn-cs"/>
              </a:rPr>
              <a:t>NB: This slide is an example to</a:t>
            </a:r>
            <a:r>
              <a:rPr lang="en-US" sz="1200" b="0" kern="1200" baseline="0" dirty="0">
                <a:solidFill>
                  <a:schemeClr val="tx1"/>
                </a:solidFill>
                <a:effectLst/>
                <a:latin typeface="+mn-lt"/>
                <a:ea typeface="+mn-ea"/>
                <a:cs typeface="+mn-cs"/>
              </a:rPr>
              <a:t> do first with students and correct. It has the answers for A and B.</a:t>
            </a:r>
          </a:p>
          <a:p>
            <a:pPr hangingPunct="0"/>
            <a:r>
              <a:rPr lang="en-US" sz="1200" b="0" kern="1200" baseline="0" dirty="0">
                <a:solidFill>
                  <a:schemeClr val="tx1"/>
                </a:solidFill>
                <a:effectLst/>
                <a:latin typeface="+mn-lt"/>
                <a:ea typeface="+mn-ea"/>
                <a:cs typeface="+mn-cs"/>
              </a:rPr>
              <a:t>2. Then go to the next slide for the full exercise. The next slide has the audio and the answers.</a:t>
            </a:r>
          </a:p>
          <a:p>
            <a:pPr hangingPunct="0"/>
            <a:r>
              <a:rPr lang="en-US" sz="1200" b="0" kern="1200" baseline="0" dirty="0">
                <a:solidFill>
                  <a:schemeClr val="tx1"/>
                </a:solidFill>
                <a:effectLst/>
                <a:latin typeface="+mn-lt"/>
                <a:ea typeface="+mn-ea"/>
                <a:cs typeface="+mn-cs"/>
              </a:rPr>
              <a:t>3. NB: If it seems strange to students that we have so many appearances from Zorg, the robot, explain that it is important that we remove the audible clues (i.e. raised intonation) that come with questions, so that they only focus on the syntax.</a:t>
            </a:r>
            <a:br>
              <a:rPr lang="en-US" sz="1200" b="0" kern="1200" baseline="0" dirty="0">
                <a:solidFill>
                  <a:schemeClr val="tx1"/>
                </a:solidFill>
                <a:effectLst/>
                <a:latin typeface="+mn-lt"/>
                <a:ea typeface="+mn-ea"/>
                <a:cs typeface="+mn-cs"/>
              </a:rPr>
            </a:br>
            <a:br>
              <a:rPr lang="en-US" sz="1200" b="0" kern="1200" baseline="0" dirty="0">
                <a:solidFill>
                  <a:schemeClr val="tx1"/>
                </a:solidFill>
                <a:effectLst/>
                <a:latin typeface="+mn-lt"/>
                <a:ea typeface="+mn-ea"/>
                <a:cs typeface="+mn-cs"/>
              </a:rPr>
            </a:br>
            <a:r>
              <a:rPr lang="en-US" sz="1200" b="1" kern="1200" dirty="0">
                <a:solidFill>
                  <a:schemeClr val="tx1"/>
                </a:solidFill>
                <a:effectLst/>
                <a:latin typeface="+mn-lt"/>
                <a:ea typeface="+mn-ea"/>
                <a:cs typeface="+mn-cs"/>
              </a:rPr>
              <a:t>Transcript:</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Haustier</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b) Du hast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Lehrer</a:t>
            </a:r>
          </a:p>
          <a:p>
            <a:pPr hangingPunct="0"/>
            <a:r>
              <a:rPr lang="en-US" sz="1200" kern="1200" dirty="0">
                <a:solidFill>
                  <a:schemeClr val="tx1"/>
                </a:solidFill>
                <a:effectLst/>
                <a:latin typeface="+mn-lt"/>
                <a:ea typeface="+mn-ea"/>
                <a:cs typeface="+mn-cs"/>
              </a:rPr>
              <a:t>c) Hast du eine Hand</a:t>
            </a:r>
          </a:p>
          <a:p>
            <a:pPr hangingPunct="0"/>
            <a:r>
              <a:rPr lang="en-US" sz="1200" kern="1200" dirty="0">
                <a:solidFill>
                  <a:schemeClr val="tx1"/>
                </a:solidFill>
                <a:effectLst/>
                <a:latin typeface="+mn-lt"/>
                <a:ea typeface="+mn-ea"/>
                <a:cs typeface="+mn-cs"/>
              </a:rPr>
              <a:t>d) Hast du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Tisch</a:t>
            </a:r>
          </a:p>
          <a:p>
            <a:pPr hangingPunct="0"/>
            <a:r>
              <a:rPr lang="en-US" sz="1200" kern="1200" dirty="0">
                <a:solidFill>
                  <a:schemeClr val="tx1"/>
                </a:solidFill>
                <a:effectLst/>
                <a:latin typeface="+mn-lt"/>
                <a:ea typeface="+mn-ea"/>
                <a:cs typeface="+mn-cs"/>
              </a:rPr>
              <a:t>e) Du hast eine Tafel</a:t>
            </a:r>
          </a:p>
          <a:p>
            <a:pPr hangingPunct="0"/>
            <a:r>
              <a:rPr lang="en-US" sz="1200" kern="1200" dirty="0">
                <a:solidFill>
                  <a:schemeClr val="tx1"/>
                </a:solidFill>
                <a:effectLst/>
                <a:latin typeface="+mn-lt"/>
                <a:ea typeface="+mn-ea"/>
                <a:cs typeface="+mn-cs"/>
              </a:rPr>
              <a:t>f) Du hast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Haus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478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dirty="0"/>
              <a:t>Procedure:</a:t>
            </a:r>
            <a:br>
              <a:rPr lang="en-GB" dirty="0"/>
            </a:br>
            <a:r>
              <a:rPr lang="en-GB" dirty="0"/>
              <a:t>1. Again, students can</a:t>
            </a:r>
            <a:r>
              <a:rPr lang="en-GB" baseline="0" dirty="0"/>
              <a:t> do the task by writing numbers 1-6 and noting ? or . next to each. </a:t>
            </a:r>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2. Audio is activated by clicking the individual letters.</a:t>
            </a:r>
          </a:p>
          <a:p>
            <a:pPr hangingPunct="0"/>
            <a:r>
              <a:rPr lang="en-US" sz="1200" b="0" kern="1200" dirty="0">
                <a:solidFill>
                  <a:schemeClr val="tx1"/>
                </a:solidFill>
                <a:effectLst/>
                <a:latin typeface="+mn-lt"/>
                <a:ea typeface="+mn-ea"/>
                <a:cs typeface="+mn-cs"/>
              </a:rPr>
              <a:t>3. Answers revealed on clicking</a:t>
            </a:r>
            <a:r>
              <a:rPr lang="en-US" sz="1200" b="0" kern="1200" baseline="0" dirty="0">
                <a:solidFill>
                  <a:schemeClr val="tx1"/>
                </a:solidFill>
                <a:effectLst/>
                <a:latin typeface="+mn-lt"/>
                <a:ea typeface="+mn-ea"/>
                <a:cs typeface="+mn-cs"/>
              </a:rPr>
              <a:t> the gaps</a:t>
            </a:r>
            <a:r>
              <a:rPr lang="en-US" sz="1200" b="0" kern="1200" dirty="0">
                <a:solidFill>
                  <a:schemeClr val="tx1"/>
                </a:solidFill>
                <a:effectLst/>
                <a:latin typeface="+mn-lt"/>
                <a:ea typeface="+mn-ea"/>
                <a:cs typeface="+mn-cs"/>
              </a:rPr>
              <a:t>. Teacher elicits responses by asking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 eine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(Ja/</a:t>
            </a:r>
            <a:r>
              <a:rPr lang="en-US" sz="1200" b="0" kern="1200" dirty="0" err="1">
                <a:solidFill>
                  <a:schemeClr val="tx1"/>
                </a:solidFill>
                <a:effectLst/>
                <a:latin typeface="+mn-lt"/>
                <a:ea typeface="+mn-ea"/>
                <a:cs typeface="+mn-cs"/>
              </a:rPr>
              <a:t>nein</a:t>
            </a:r>
            <a:r>
              <a:rPr lang="en-US" sz="1200" b="0" kern="1200" dirty="0">
                <a:solidFill>
                  <a:schemeClr val="tx1"/>
                </a:solidFill>
                <a:effectLst/>
                <a:latin typeface="+mn-lt"/>
                <a:ea typeface="+mn-ea"/>
                <a:cs typeface="+mn-cs"/>
              </a:rPr>
              <a:t>)</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Haustier</a:t>
            </a:r>
            <a:endParaRPr lang="en-GB"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b) Du hast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Lehrer</a:t>
            </a:r>
          </a:p>
          <a:p>
            <a:pPr hangingPunct="0"/>
            <a:r>
              <a:rPr lang="en-US" sz="1200" kern="1200" dirty="0">
                <a:solidFill>
                  <a:schemeClr val="tx1"/>
                </a:solidFill>
                <a:effectLst/>
                <a:latin typeface="+mn-lt"/>
                <a:ea typeface="+mn-ea"/>
                <a:cs typeface="+mn-cs"/>
              </a:rPr>
              <a:t>c) Hast du eine Hand</a:t>
            </a:r>
          </a:p>
          <a:p>
            <a:pPr hangingPunct="0"/>
            <a:r>
              <a:rPr lang="en-US" sz="1200" kern="1200" dirty="0">
                <a:solidFill>
                  <a:schemeClr val="tx1"/>
                </a:solidFill>
                <a:effectLst/>
                <a:latin typeface="+mn-lt"/>
                <a:ea typeface="+mn-ea"/>
                <a:cs typeface="+mn-cs"/>
              </a:rPr>
              <a:t>d) Hast du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Tisch</a:t>
            </a:r>
          </a:p>
          <a:p>
            <a:pPr hangingPunct="0"/>
            <a:r>
              <a:rPr lang="en-US" sz="1200" kern="1200" dirty="0">
                <a:solidFill>
                  <a:schemeClr val="tx1"/>
                </a:solidFill>
                <a:effectLst/>
                <a:latin typeface="+mn-lt"/>
                <a:ea typeface="+mn-ea"/>
                <a:cs typeface="+mn-cs"/>
              </a:rPr>
              <a:t>e) Hast du eine Tafel</a:t>
            </a:r>
          </a:p>
          <a:p>
            <a:pPr hangingPunct="0"/>
            <a:r>
              <a:rPr lang="en-US" sz="1200" kern="1200" dirty="0">
                <a:solidFill>
                  <a:schemeClr val="tx1"/>
                </a:solidFill>
                <a:effectLst/>
                <a:latin typeface="+mn-lt"/>
                <a:ea typeface="+mn-ea"/>
                <a:cs typeface="+mn-cs"/>
              </a:rPr>
              <a:t>f) Du hast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Haus.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720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Liebe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fold both hands over your heart, and smile!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ie</a:t>
            </a:r>
            <a:r>
              <a:rPr lang="en-GB" b="1" dirty="0"/>
              <a:t>] </a:t>
            </a:r>
            <a:r>
              <a:rPr lang="en-GB" baseline="0" dirty="0"/>
              <a:t>sound, pronouncing </a:t>
            </a:r>
            <a:r>
              <a:rPr lang="en-GB" b="0" baseline="0" dirty="0"/>
              <a:t>”</a:t>
            </a:r>
            <a:r>
              <a:rPr lang="en-GB" b="1" baseline="0" dirty="0"/>
              <a:t>Liebe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Liebe </a:t>
            </a:r>
            <a:r>
              <a:rPr lang="en-GB" baseline="0" dirty="0"/>
              <a:t>[843]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83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ie</a:t>
            </a:r>
            <a:r>
              <a:rPr lang="en-GB" b="1" baseline="0" dirty="0"/>
              <a:t>] </a:t>
            </a:r>
            <a:r>
              <a:rPr lang="en-GB" baseline="0" dirty="0"/>
              <a:t>and then the </a:t>
            </a:r>
            <a:r>
              <a:rPr lang="en-GB" b="1" baseline="0" dirty="0"/>
              <a:t>source</a:t>
            </a:r>
            <a:r>
              <a:rPr lang="en-GB" baseline="0" dirty="0"/>
              <a:t> word again ‘</a:t>
            </a:r>
            <a:r>
              <a:rPr lang="en-GB" b="1" baseline="0" dirty="0"/>
              <a:t>Liebe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Liebe </a:t>
            </a:r>
            <a:r>
              <a:rPr lang="en-GB" baseline="0" dirty="0"/>
              <a:t>[843]; </a:t>
            </a:r>
            <a:r>
              <a:rPr lang="en-GB" b="1" baseline="0" dirty="0" err="1"/>
              <a:t>ziehen</a:t>
            </a:r>
            <a:r>
              <a:rPr lang="en-GB" b="0" baseline="0" dirty="0"/>
              <a:t>[266]</a:t>
            </a:r>
            <a:r>
              <a:rPr lang="en-GB" baseline="0" dirty="0"/>
              <a:t> </a:t>
            </a:r>
            <a:r>
              <a:rPr lang="en-GB" b="1" baseline="0" dirty="0" err="1"/>
              <a:t>sie</a:t>
            </a:r>
            <a:r>
              <a:rPr lang="en-GB" baseline="0" dirty="0"/>
              <a:t> [10]; </a:t>
            </a:r>
            <a:r>
              <a:rPr lang="en-GB" b="1" baseline="0" dirty="0" err="1"/>
              <a:t>tief</a:t>
            </a:r>
            <a:r>
              <a:rPr lang="en-GB" b="1" baseline="0" dirty="0"/>
              <a:t> </a:t>
            </a:r>
            <a:r>
              <a:rPr lang="en-GB" baseline="0" dirty="0"/>
              <a:t>[506]; </a:t>
            </a:r>
            <a:r>
              <a:rPr lang="en-GB" b="1" baseline="0" dirty="0" err="1"/>
              <a:t>liegen</a:t>
            </a:r>
            <a:r>
              <a:rPr lang="en-GB" b="1" baseline="0" dirty="0"/>
              <a:t> </a:t>
            </a:r>
            <a:r>
              <a:rPr lang="en-GB" baseline="0" dirty="0"/>
              <a:t>[118]; </a:t>
            </a:r>
            <a:r>
              <a:rPr lang="en-GB" b="1" baseline="0" dirty="0"/>
              <a:t>Brief </a:t>
            </a:r>
            <a:r>
              <a:rPr lang="en-GB" baseline="0" dirty="0"/>
              <a:t>[813].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2476293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2561380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4089270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provide aural practice in distinguishing</a:t>
            </a:r>
            <a:r>
              <a:rPr lang="en-GB" b="0" baseline="0" dirty="0"/>
              <a:t> between </a:t>
            </a:r>
            <a:r>
              <a:rPr lang="en-GB" b="0" dirty="0"/>
              <a:t>this</a:t>
            </a:r>
            <a:r>
              <a:rPr lang="en-GB" b="0" baseline="0" dirty="0"/>
              <a:t> week’s SSC [</a:t>
            </a:r>
            <a:r>
              <a:rPr lang="en-GB" b="0" baseline="0" dirty="0" err="1"/>
              <a:t>ie</a:t>
            </a:r>
            <a:r>
              <a:rPr lang="en-GB" b="0" baseline="0" dirty="0"/>
              <a:t>] and the previously taught SSC long [e], here represented by the letters </a:t>
            </a:r>
            <a:r>
              <a:rPr lang="en-GB" b="0" i="1" baseline="0" dirty="0" err="1"/>
              <a:t>ee</a:t>
            </a:r>
            <a:r>
              <a:rPr lang="en-GB" b="0" i="1" baseline="0" dirty="0"/>
              <a:t>, </a:t>
            </a:r>
            <a:r>
              <a:rPr lang="en-GB" b="0" i="0" baseline="0" dirty="0"/>
              <a:t>specifically because this SSC is pronounced in English in the same way as [</a:t>
            </a:r>
            <a:r>
              <a:rPr lang="en-GB" b="0" i="0" baseline="0" dirty="0" err="1"/>
              <a:t>ie</a:t>
            </a:r>
            <a:r>
              <a:rPr lang="en-GB" b="0" i="0" baseline="0" dirty="0"/>
              <a:t>] in German.</a:t>
            </a:r>
            <a:br>
              <a:rPr lang="en-GB" b="0" dirty="0"/>
            </a:br>
            <a:br>
              <a:rPr lang="en-GB" dirty="0"/>
            </a:br>
            <a:r>
              <a:rPr lang="en-GB" b="1" dirty="0"/>
              <a:t>Procedure:</a:t>
            </a:r>
            <a:br>
              <a:rPr lang="en-GB" dirty="0"/>
            </a:br>
            <a:r>
              <a:rPr lang="en-GB" dirty="0"/>
              <a:t>1. Students write 1-8, listen to each unknown word and transcribe the missing letters (or the whole word).</a:t>
            </a:r>
            <a:br>
              <a:rPr lang="en-GB" dirty="0"/>
            </a:br>
            <a:r>
              <a:rPr lang="en-GB" dirty="0"/>
              <a:t>2. Click to reveal answers.</a:t>
            </a:r>
            <a:br>
              <a:rPr lang="en-GB" dirty="0"/>
            </a:br>
            <a:r>
              <a:rPr lang="en-GB" dirty="0"/>
              <a:t>3. Pictures and/or words are provided to make meanings clear to students.</a:t>
            </a:r>
          </a:p>
          <a:p>
            <a:endParaRPr lang="en-GB" dirty="0"/>
          </a:p>
          <a:p>
            <a:r>
              <a:rPr lang="en-GB" b="1" dirty="0"/>
              <a:t>Transcript:</a:t>
            </a:r>
            <a:br>
              <a:rPr lang="en-GB" dirty="0"/>
            </a:br>
            <a:r>
              <a:rPr lang="en-GB" dirty="0"/>
              <a:t>1. </a:t>
            </a:r>
            <a:r>
              <a:rPr lang="en-GB" dirty="0" err="1"/>
              <a:t>Kaffee</a:t>
            </a:r>
            <a:br>
              <a:rPr lang="en-GB" dirty="0"/>
            </a:br>
            <a:r>
              <a:rPr lang="en-GB" dirty="0"/>
              <a:t>2. See</a:t>
            </a:r>
            <a:br>
              <a:rPr lang="en-GB" dirty="0"/>
            </a:br>
            <a:r>
              <a:rPr lang="en-GB" dirty="0"/>
              <a:t>3. </a:t>
            </a:r>
            <a:r>
              <a:rPr lang="en-GB" dirty="0" err="1"/>
              <a:t>niemand</a:t>
            </a:r>
            <a:br>
              <a:rPr lang="en-GB" dirty="0"/>
            </a:br>
            <a:r>
              <a:rPr lang="en-GB" dirty="0"/>
              <a:t>4. Frieden</a:t>
            </a:r>
            <a:br>
              <a:rPr lang="en-GB" dirty="0"/>
            </a:br>
            <a:r>
              <a:rPr lang="en-GB" dirty="0"/>
              <a:t>5. Tee</a:t>
            </a:r>
            <a:br>
              <a:rPr lang="en-GB" dirty="0"/>
            </a:br>
            <a:r>
              <a:rPr lang="en-GB" dirty="0"/>
              <a:t>6. Nee!</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Kaffee</a:t>
            </a:r>
            <a:r>
              <a:rPr lang="en-GB" baseline="0" dirty="0"/>
              <a:t> [1299] See [1317] </a:t>
            </a:r>
            <a:r>
              <a:rPr lang="en-GB" baseline="0" dirty="0" err="1"/>
              <a:t>niemand</a:t>
            </a:r>
            <a:r>
              <a:rPr lang="en-GB" baseline="0" dirty="0"/>
              <a:t> [362] Tee [2617] nee [148] Frieden [1696]</a:t>
            </a: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r>
              <a:rPr lang="en-GB" b="1" dirty="0"/>
              <a:t>Note: </a:t>
            </a:r>
            <a:r>
              <a:rPr lang="en-GB" b="0" dirty="0"/>
              <a:t>most of these words are on all 3 GCSE word lists.  Exceptions: </a:t>
            </a:r>
            <a:r>
              <a:rPr lang="en-GB" b="1" dirty="0"/>
              <a:t>Tee</a:t>
            </a:r>
            <a:r>
              <a:rPr lang="en-GB" b="0" dirty="0"/>
              <a:t> not on AQA, but on Edexcel and </a:t>
            </a:r>
            <a:r>
              <a:rPr lang="en-GB" b="0" dirty="0" err="1"/>
              <a:t>Eduqas</a:t>
            </a:r>
            <a:r>
              <a:rPr lang="en-GB" b="0" dirty="0"/>
              <a:t>. </a:t>
            </a:r>
            <a:r>
              <a:rPr lang="en-GB" b="1" dirty="0"/>
              <a:t>Nee</a:t>
            </a:r>
            <a:r>
              <a:rPr lang="en-GB" b="0" dirty="0"/>
              <a:t> not on Edexcel, but on AQA and </a:t>
            </a:r>
            <a:r>
              <a:rPr lang="en-GB" b="0" dirty="0" err="1"/>
              <a:t>Eduqas</a:t>
            </a:r>
            <a:r>
              <a:rPr lang="en-GB" b="0" dirty="0"/>
              <a:t>.</a:t>
            </a: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524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provide spoken production practice of SSC [</a:t>
            </a:r>
            <a:r>
              <a:rPr lang="en-GB" b="0" dirty="0" err="1"/>
              <a:t>ie</a:t>
            </a:r>
            <a:r>
              <a:rPr lang="en-GB" b="0" dirty="0"/>
              <a:t>] and [</a:t>
            </a:r>
            <a:r>
              <a:rPr lang="en-GB" b="0" dirty="0" err="1"/>
              <a:t>ee</a:t>
            </a:r>
            <a:r>
              <a:rPr lang="en-GB" b="0" dirty="0"/>
              <a:t>] in a range of unknown words and words from this week’s vocabulary list.</a:t>
            </a:r>
            <a:br>
              <a:rPr lang="en-GB" b="0" dirty="0"/>
            </a:br>
            <a:br>
              <a:rPr lang="en-GB" dirty="0"/>
            </a:br>
            <a:r>
              <a:rPr lang="en-GB" b="1" dirty="0"/>
              <a:t>Procedure:</a:t>
            </a:r>
            <a:br>
              <a:rPr lang="en-GB" dirty="0"/>
            </a:br>
            <a:r>
              <a:rPr lang="en-GB" dirty="0"/>
              <a:t>1. Student A selects five words and writes them down, without Student B’s knowledge.</a:t>
            </a:r>
            <a:br>
              <a:rPr lang="en-GB" dirty="0"/>
            </a:br>
            <a:r>
              <a:rPr lang="en-GB" dirty="0"/>
              <a:t>2. Student B has 40 seconds to pronounce correctly all five words on Student A’s list by saying as many of the words as s/he can as quickly as s/he can.</a:t>
            </a:r>
          </a:p>
          <a:p>
            <a:r>
              <a:rPr lang="en-GB" dirty="0"/>
              <a:t>3. If Student B pronounces a word incorrectly, Student A may interrupt to correct, thereby taking up some of Student B’s task time.</a:t>
            </a:r>
            <a:br>
              <a:rPr lang="en-GB" dirty="0"/>
            </a:br>
            <a:r>
              <a:rPr lang="en-GB" dirty="0"/>
              <a:t>4. The number of words Student B correctly pronounces (from Student A’s selection) is the score to beat.</a:t>
            </a:r>
            <a:br>
              <a:rPr lang="en-GB" dirty="0"/>
            </a:br>
            <a:r>
              <a:rPr lang="en-GB" dirty="0"/>
              <a:t>5. Students then swap roles.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Lied [1726] Liebe</a:t>
            </a:r>
            <a:r>
              <a:rPr lang="de-DE" sz="1200" b="0" i="0" u="none" strike="noStrike" kern="1200" cap="none" baseline="0" dirty="0">
                <a:solidFill>
                  <a:schemeClr val="tx1"/>
                </a:solidFill>
                <a:effectLst/>
                <a:latin typeface="+mn-lt"/>
                <a:ea typeface="Calibri"/>
                <a:cs typeface="Calibri"/>
                <a:sym typeface="Calibri"/>
              </a:rPr>
              <a:t> [843] liegen [83] Brief [813] sie [10] Haustier [&gt;5000] wie [28] ziehen [266] tief [506] </a:t>
            </a:r>
            <a:r>
              <a:rPr lang="en-GB" baseline="0" dirty="0" err="1"/>
              <a:t>Kaffee</a:t>
            </a:r>
            <a:r>
              <a:rPr lang="en-GB" baseline="0" dirty="0"/>
              <a:t> [1299] See [1317] </a:t>
            </a:r>
            <a:r>
              <a:rPr lang="en-GB" baseline="0" dirty="0" err="1"/>
              <a:t>Sieg</a:t>
            </a:r>
            <a:r>
              <a:rPr lang="en-GB" baseline="0" dirty="0"/>
              <a:t> [1040] </a:t>
            </a:r>
            <a:r>
              <a:rPr lang="en-GB" baseline="0" dirty="0" err="1"/>
              <a:t>niemand</a:t>
            </a:r>
            <a:r>
              <a:rPr lang="en-GB" baseline="0" dirty="0"/>
              <a:t> [362] Krieg [575] Tee [2617] nee [148] Frieden [1696] </a:t>
            </a:r>
            <a:r>
              <a:rPr lang="en-GB" baseline="0" dirty="0" err="1"/>
              <a:t>Armee</a:t>
            </a:r>
            <a:r>
              <a:rPr lang="en-GB" baseline="0" dirty="0"/>
              <a:t> [2209] Schnee [1761] Meer [852] </a:t>
            </a:r>
            <a:r>
              <a:rPr lang="en-GB" baseline="0" dirty="0" err="1"/>
              <a:t>Idee</a:t>
            </a:r>
            <a:r>
              <a:rPr lang="en-GB" baseline="0" dirty="0"/>
              <a:t> [451]</a:t>
            </a: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Note: </a:t>
            </a:r>
            <a:r>
              <a:rPr lang="en-GB" b="0" dirty="0"/>
              <a:t>most words on all 3 GCSE lists. Exceptions: </a:t>
            </a:r>
            <a:r>
              <a:rPr lang="en-GB" b="1" dirty="0" err="1"/>
              <a:t>Sieg</a:t>
            </a:r>
            <a:r>
              <a:rPr lang="en-GB" b="0" dirty="0"/>
              <a:t> on Edexcel + </a:t>
            </a:r>
            <a:r>
              <a:rPr lang="en-GB" b="0" dirty="0" err="1"/>
              <a:t>Eduqas</a:t>
            </a:r>
            <a:r>
              <a:rPr lang="en-GB" b="0" dirty="0"/>
              <a:t> not AQA;  </a:t>
            </a:r>
            <a:r>
              <a:rPr lang="en-GB" b="1" dirty="0"/>
              <a:t>Nee, Krieg </a:t>
            </a:r>
            <a:r>
              <a:rPr lang="en-GB" b="0" dirty="0"/>
              <a:t>on AQA + </a:t>
            </a:r>
            <a:r>
              <a:rPr lang="en-GB" b="0" dirty="0" err="1"/>
              <a:t>Eduqas</a:t>
            </a:r>
            <a:r>
              <a:rPr lang="en-GB" b="0" dirty="0"/>
              <a:t> but not Edexcel. Note that </a:t>
            </a:r>
            <a:r>
              <a:rPr lang="en-GB" b="1" dirty="0" err="1"/>
              <a:t>Haustier</a:t>
            </a:r>
            <a:r>
              <a:rPr lang="en-GB" b="0" dirty="0"/>
              <a:t> is not an item on any list, but could be tested as a compound, because of the transparency of the individual words Haus + Tier, which are on all 3 GCSE lists.</a:t>
            </a: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344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ie</a:t>
            </a:r>
            <a:r>
              <a:rPr lang="en-GB" sz="1200" b="1" dirty="0"/>
              <a:t>]</a:t>
            </a:r>
          </a:p>
          <a:p>
            <a:pPr algn="l"/>
            <a:r>
              <a:rPr lang="en-GB" sz="1200" b="0" dirty="0"/>
              <a:t>Consolidation</a:t>
            </a:r>
            <a:r>
              <a:rPr lang="en-GB" sz="1200" b="0" baseline="0" dirty="0"/>
              <a:t> of </a:t>
            </a:r>
            <a:r>
              <a:rPr lang="en-GB" sz="1200" dirty="0">
                <a:solidFill>
                  <a:prstClr val="white"/>
                </a:solidFill>
              </a:rPr>
              <a:t>VSO questions </a:t>
            </a:r>
          </a:p>
          <a:p>
            <a:pPr algn="l"/>
            <a:r>
              <a:rPr lang="en-GB" sz="1200" dirty="0">
                <a:solidFill>
                  <a:prstClr val="white"/>
                </a:solidFill>
              </a:rPr>
              <a:t>Introduction</a:t>
            </a:r>
            <a:r>
              <a:rPr lang="en-GB" sz="1200" baseline="0" dirty="0">
                <a:solidFill>
                  <a:prstClr val="white"/>
                </a:solidFill>
              </a:rPr>
              <a:t> of </a:t>
            </a:r>
            <a:r>
              <a:rPr lang="en-GB" sz="1200" dirty="0">
                <a:solidFill>
                  <a:prstClr val="white"/>
                </a:solidFill>
              </a:rPr>
              <a:t>negation with </a:t>
            </a:r>
            <a:r>
              <a:rPr lang="en-GB" sz="1200" dirty="0" err="1">
                <a:solidFill>
                  <a:prstClr val="white"/>
                </a:solidFill>
              </a:rPr>
              <a:t>kein</a:t>
            </a:r>
            <a:r>
              <a:rPr lang="en-GB" sz="1200" dirty="0">
                <a:solidFill>
                  <a:prstClr val="white"/>
                </a:solidFill>
              </a:rPr>
              <a:t> + nouns R2 (accusative)</a:t>
            </a:r>
          </a:p>
          <a:p>
            <a:pPr algn="l"/>
            <a:r>
              <a:rPr lang="en-GB" sz="1200" dirty="0">
                <a:solidFill>
                  <a:prstClr val="white"/>
                </a:solidFill>
              </a:rPr>
              <a:t>Introduction of </a:t>
            </a:r>
            <a:r>
              <a:rPr lang="en-GB" sz="1200" dirty="0" err="1">
                <a:solidFill>
                  <a:prstClr val="white"/>
                </a:solidFill>
              </a:rPr>
              <a:t>mein</a:t>
            </a:r>
            <a:r>
              <a:rPr lang="en-GB" sz="1200" dirty="0">
                <a:solidFill>
                  <a:prstClr val="white"/>
                </a:solidFill>
              </a:rPr>
              <a:t>/</a:t>
            </a:r>
            <a:r>
              <a:rPr lang="en-GB" sz="1200" dirty="0" err="1">
                <a:solidFill>
                  <a:prstClr val="white"/>
                </a:solidFill>
              </a:rPr>
              <a:t>meine</a:t>
            </a:r>
            <a:r>
              <a:rPr lang="en-GB" sz="1200" dirty="0">
                <a:solidFill>
                  <a:prstClr val="white"/>
                </a:solidFill>
              </a:rPr>
              <a:t>/</a:t>
            </a:r>
            <a:r>
              <a:rPr lang="en-GB" sz="1200" dirty="0" err="1">
                <a:solidFill>
                  <a:prstClr val="white"/>
                </a:solidFill>
              </a:rPr>
              <a:t>mein</a:t>
            </a:r>
            <a:r>
              <a:rPr lang="en-GB" sz="1200" dirty="0">
                <a:solidFill>
                  <a:prstClr val="white"/>
                </a:solidFill>
              </a:rPr>
              <a:t> R1 (nominative)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Band [&lt;5009] Buch [300] Film [505] Lehrerin [695] Lied [1733] Sänger [3029] Sängerin [3916] leider [643] Lieblings-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wissen [78] bist [4] du [54] Farbe [1079] Nummer [806] Ort [341] Tier [614] aber [31] kein [46] ich weiß nicht [n/a] wie sagt man [n/a] wie schreibt man [n/a]  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289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revise this week’s vocabulary,</a:t>
            </a:r>
            <a:r>
              <a:rPr lang="en-GB" b="0" baseline="0" dirty="0"/>
              <a:t> new and revisited.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Elicit the German for the words shown in turn, working down each column, top to bottom and then left to right.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Click to check answers one by one, in the same order.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965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a:t>
            </a:r>
            <a:r>
              <a:rPr lang="en-GB" b="0" baseline="0" dirty="0"/>
              <a:t> introduce the new vocabulary for this week.</a:t>
            </a:r>
            <a:br>
              <a:rPr lang="en-GB" b="0" dirty="0"/>
            </a:br>
            <a:br>
              <a:rPr lang="en-GB" dirty="0"/>
            </a:br>
            <a:r>
              <a:rPr lang="en-GB" b="1" dirty="0"/>
              <a:t>Procedure:</a:t>
            </a:r>
            <a:br>
              <a:rPr lang="en-GB" dirty="0"/>
            </a:br>
            <a:r>
              <a:rPr lang="en-GB" dirty="0"/>
              <a:t>1. Ask ‘Wie </a:t>
            </a:r>
            <a:r>
              <a:rPr lang="en-GB" dirty="0" err="1"/>
              <a:t>sagt</a:t>
            </a:r>
            <a:r>
              <a:rPr lang="en-GB" dirty="0"/>
              <a:t> man </a:t>
            </a:r>
            <a:r>
              <a:rPr lang="en-GB" b="1" i="1" dirty="0"/>
              <a:t>female teacher </a:t>
            </a:r>
            <a:r>
              <a:rPr lang="en-GB" dirty="0"/>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-‘Ich </a:t>
            </a:r>
            <a:r>
              <a:rPr lang="en-GB" baseline="0" dirty="0" err="1"/>
              <a:t>weiß</a:t>
            </a:r>
            <a:r>
              <a:rPr lang="en-GB" baseline="0" dirty="0"/>
              <a:t>! die </a:t>
            </a:r>
            <a:r>
              <a:rPr lang="en-GB" baseline="0" dirty="0" err="1"/>
              <a:t>Lehrerin</a:t>
            </a:r>
            <a:r>
              <a:rPr lang="en-GB" baseline="0" dirty="0"/>
              <a:t>’</a:t>
            </a:r>
            <a:br>
              <a:rPr lang="en-GB" baseline="0" dirty="0"/>
            </a:br>
            <a:r>
              <a:rPr lang="en-GB" baseline="0" dirty="0"/>
              <a:t>2. Ensure that students give the correct definite article as per the homework vocabulary list.</a:t>
            </a:r>
            <a:br>
              <a:rPr lang="en-GB" baseline="0" dirty="0"/>
            </a:br>
            <a:r>
              <a:rPr lang="en-GB" baseline="0" dirty="0"/>
              <a:t>3. Answer revealed on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Draw attention to the –in suffix. Ask: ‘Und </a:t>
            </a:r>
            <a:r>
              <a:rPr lang="en-GB" baseline="0" dirty="0" err="1"/>
              <a:t>wie</a:t>
            </a:r>
            <a:r>
              <a:rPr lang="en-GB" baseline="0" dirty="0"/>
              <a:t> </a:t>
            </a:r>
            <a:r>
              <a:rPr lang="en-GB" baseline="0" dirty="0" err="1"/>
              <a:t>sagt</a:t>
            </a:r>
            <a:r>
              <a:rPr lang="en-GB" baseline="0" dirty="0"/>
              <a:t> man </a:t>
            </a:r>
            <a:r>
              <a:rPr lang="en-GB" b="1" i="1" baseline="0" dirty="0"/>
              <a:t>male teacher</a:t>
            </a:r>
            <a:r>
              <a:rPr lang="en-GB" b="1" i="0" baseline="0" dirty="0"/>
              <a:t> </a:t>
            </a:r>
            <a:r>
              <a:rPr lang="en-GB" i="0" baseline="0" dirty="0"/>
              <a:t>auf Deutsch?’</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989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the use of </a:t>
            </a:r>
            <a:r>
              <a:rPr lang="en-GB" b="0" i="1" dirty="0" err="1"/>
              <a:t>kein</a:t>
            </a:r>
            <a:r>
              <a:rPr lang="en-GB" b="0" i="0" dirty="0"/>
              <a:t> after </a:t>
            </a:r>
            <a:r>
              <a:rPr lang="en-GB" b="0" i="1" dirty="0" err="1"/>
              <a:t>haben</a:t>
            </a:r>
            <a:r>
              <a:rPr lang="en-GB" b="0" i="1" dirty="0"/>
              <a:t>.</a:t>
            </a:r>
            <a:endParaRPr lang="en-GB" b="0" i="0" dirty="0"/>
          </a:p>
          <a:p>
            <a:br>
              <a:rPr lang="en-GB" dirty="0"/>
            </a:br>
            <a:r>
              <a:rPr lang="en-GB" b="1" dirty="0"/>
              <a:t>Procedure:</a:t>
            </a:r>
            <a:br>
              <a:rPr lang="en-GB" dirty="0"/>
            </a:br>
            <a:r>
              <a:rPr lang="en-GB"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Explain that this happens because of the verb </a:t>
            </a:r>
            <a:r>
              <a:rPr lang="en-GB" i="1" dirty="0" err="1"/>
              <a:t>haben</a:t>
            </a:r>
            <a:r>
              <a:rPr lang="en-GB" i="0" dirty="0"/>
              <a:t>, and draw attention to the Row</a:t>
            </a:r>
            <a:r>
              <a:rPr lang="en-GB" i="0" baseline="0" dirty="0"/>
              <a:t> 2 gender pattern, which mirrors that of </a:t>
            </a:r>
            <a:r>
              <a:rPr lang="en-GB" i="0" baseline="0" dirty="0" err="1"/>
              <a:t>einen</a:t>
            </a:r>
            <a:r>
              <a:rPr lang="en-GB" i="0" baseline="0" dirty="0"/>
              <a:t>, eine, </a:t>
            </a:r>
            <a:r>
              <a:rPr lang="en-GB" i="0" baseline="0" dirty="0" err="1"/>
              <a:t>ein</a:t>
            </a:r>
            <a:r>
              <a:rPr lang="en-GB" i="0" baseline="0" dirty="0"/>
              <a:t>, which they have already encountered.</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 Elicit the missing articles (revealed on click) from the full class in chorus.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4. Draw comparisons between the ‘I have no football’ structure and the English ‘I have no idea’ (see week 5 grammar explanation), while acknowledging that this may be confusing because the typical English construction is ‘I don’t have’.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46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a:t>Timing: 10 minutes</a:t>
            </a:r>
            <a:br>
              <a:rPr lang="en-GB" dirty="0"/>
            </a:br>
            <a:br>
              <a:rPr lang="en-GB" b="1" dirty="0"/>
            </a:br>
            <a:r>
              <a:rPr lang="en-GB" b="1" dirty="0"/>
              <a:t>Aim: </a:t>
            </a:r>
            <a:r>
              <a:rPr lang="en-GB" b="0" dirty="0"/>
              <a:t>To provide practice in noticing negation with </a:t>
            </a:r>
            <a:r>
              <a:rPr lang="en-GB" b="0" i="1" dirty="0" err="1"/>
              <a:t>kein</a:t>
            </a:r>
            <a:r>
              <a:rPr lang="en-GB" b="0" i="1" dirty="0"/>
              <a:t>.</a:t>
            </a:r>
            <a:br>
              <a:rPr lang="en-GB" b="0" dirty="0"/>
            </a:br>
            <a:br>
              <a:rPr lang="en-GB" dirty="0"/>
            </a:br>
            <a:r>
              <a:rPr lang="en-GB" b="1" dirty="0"/>
              <a:t>Procedure:</a:t>
            </a:r>
            <a:br>
              <a:rPr lang="en-GB" dirty="0"/>
            </a:br>
            <a:r>
              <a:rPr lang="en-GB" dirty="0"/>
              <a:t>1. </a:t>
            </a:r>
            <a:r>
              <a:rPr lang="en-GB" sz="1200" b="0" kern="1200" dirty="0">
                <a:solidFill>
                  <a:schemeClr val="tx1"/>
                </a:solidFill>
                <a:effectLst/>
                <a:latin typeface="+mn-lt"/>
                <a:ea typeface="+mn-ea"/>
                <a:cs typeface="+mn-cs"/>
              </a:rPr>
              <a:t>This listening activity and the reading activity that follows focus on connecting articles </a:t>
            </a:r>
            <a:r>
              <a:rPr lang="en-GB" sz="1200" b="1" kern="1200" dirty="0" err="1">
                <a:solidFill>
                  <a:schemeClr val="tx1"/>
                </a:solidFill>
                <a:effectLst/>
                <a:latin typeface="+mn-lt"/>
                <a:ea typeface="+mn-ea"/>
                <a:cs typeface="+mn-cs"/>
              </a:rPr>
              <a:t>ein</a:t>
            </a:r>
            <a:r>
              <a:rPr lang="en-GB" sz="1200" b="0" kern="1200" dirty="0">
                <a:solidFill>
                  <a:schemeClr val="tx1"/>
                </a:solidFill>
                <a:effectLst/>
                <a:latin typeface="+mn-lt"/>
                <a:ea typeface="+mn-ea"/>
                <a:cs typeface="+mn-cs"/>
              </a:rPr>
              <a:t>- and </a:t>
            </a:r>
            <a:r>
              <a:rPr lang="en-GB" sz="1200" b="1" kern="1200" dirty="0" err="1">
                <a:solidFill>
                  <a:schemeClr val="tx1"/>
                </a:solidFill>
                <a:effectLst/>
                <a:latin typeface="+mn-lt"/>
                <a:ea typeface="+mn-ea"/>
                <a:cs typeface="+mn-cs"/>
              </a:rPr>
              <a:t>kein</a:t>
            </a:r>
            <a:r>
              <a:rPr lang="en-GB" sz="1200" b="0" kern="1200" dirty="0">
                <a:solidFill>
                  <a:schemeClr val="tx1"/>
                </a:solidFill>
                <a:effectLst/>
                <a:latin typeface="+mn-lt"/>
                <a:ea typeface="+mn-ea"/>
                <a:cs typeface="+mn-cs"/>
              </a:rPr>
              <a:t>- to nouns, in order to decide what someone does and doesn’t have. The articles are all in </a:t>
            </a:r>
            <a:r>
              <a:rPr lang="en-GB" sz="1200" b="1" kern="1200" dirty="0">
                <a:solidFill>
                  <a:schemeClr val="tx1"/>
                </a:solidFill>
                <a:effectLst/>
                <a:latin typeface="+mn-lt"/>
                <a:ea typeface="+mn-ea"/>
                <a:cs typeface="+mn-cs"/>
              </a:rPr>
              <a:t>accusative (Row 2)</a:t>
            </a:r>
            <a:r>
              <a:rPr lang="en-GB" sz="1200" b="0" kern="1200" dirty="0">
                <a:solidFill>
                  <a:schemeClr val="tx1"/>
                </a:solidFill>
                <a:effectLst/>
                <a:latin typeface="+mn-lt"/>
                <a:ea typeface="+mn-ea"/>
                <a:cs typeface="+mn-cs"/>
              </a:rPr>
              <a:t>. </a:t>
            </a:r>
          </a:p>
          <a:p>
            <a:pPr lvl="0"/>
            <a:r>
              <a:rPr lang="en-GB" sz="1200" b="0" kern="1200" dirty="0">
                <a:solidFill>
                  <a:schemeClr val="tx1"/>
                </a:solidFill>
                <a:effectLst/>
                <a:latin typeface="+mn-lt"/>
                <a:ea typeface="+mn-ea"/>
                <a:cs typeface="+mn-cs"/>
              </a:rPr>
              <a:t>2.</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 nouns in the recording are obscured by noises. The students decide based on the </a:t>
            </a:r>
            <a:r>
              <a:rPr lang="en-GB" sz="1200" b="1" kern="1200" dirty="0">
                <a:solidFill>
                  <a:schemeClr val="tx1"/>
                </a:solidFill>
                <a:effectLst/>
                <a:latin typeface="+mn-lt"/>
                <a:ea typeface="+mn-ea"/>
                <a:cs typeface="+mn-cs"/>
              </a:rPr>
              <a:t>article</a:t>
            </a:r>
            <a:r>
              <a:rPr lang="en-GB" sz="1200" b="0" kern="1200" dirty="0">
                <a:solidFill>
                  <a:schemeClr val="tx1"/>
                </a:solidFill>
                <a:effectLst/>
                <a:latin typeface="+mn-lt"/>
                <a:ea typeface="+mn-ea"/>
                <a:cs typeface="+mn-cs"/>
              </a:rPr>
              <a:t> they hear whether Heike has a favourite or not. The objects in each pair have </a:t>
            </a:r>
            <a:r>
              <a:rPr lang="en-GB" sz="1200" b="1" kern="1200" dirty="0">
                <a:solidFill>
                  <a:schemeClr val="tx1"/>
                </a:solidFill>
                <a:effectLst/>
                <a:latin typeface="+mn-lt"/>
                <a:ea typeface="+mn-ea"/>
                <a:cs typeface="+mn-cs"/>
              </a:rPr>
              <a:t>different genders</a:t>
            </a:r>
            <a:r>
              <a:rPr lang="en-GB" sz="1200" b="0" kern="1200" dirty="0">
                <a:solidFill>
                  <a:schemeClr val="tx1"/>
                </a:solidFill>
                <a:effectLst/>
                <a:latin typeface="+mn-lt"/>
                <a:ea typeface="+mn-ea"/>
                <a:cs typeface="+mn-cs"/>
              </a:rPr>
              <a:t> to allow for this. </a:t>
            </a:r>
          </a:p>
          <a:p>
            <a:pPr lvl="0"/>
            <a:r>
              <a:rPr lang="en-GB" sz="1200" b="0" kern="1200" dirty="0">
                <a:solidFill>
                  <a:schemeClr val="tx1"/>
                </a:solidFill>
                <a:effectLst/>
                <a:latin typeface="+mn-lt"/>
                <a:ea typeface="+mn-ea"/>
                <a:cs typeface="+mn-cs"/>
              </a:rPr>
              <a:t>3. The order in which nouns with </a:t>
            </a:r>
            <a:r>
              <a:rPr lang="en-GB" sz="1200" b="0" kern="1200" dirty="0" err="1">
                <a:solidFill>
                  <a:schemeClr val="tx1"/>
                </a:solidFill>
                <a:effectLst/>
                <a:latin typeface="+mn-lt"/>
                <a:ea typeface="+mn-ea"/>
                <a:cs typeface="+mn-cs"/>
              </a:rPr>
              <a:t>ein</a:t>
            </a:r>
            <a:r>
              <a:rPr lang="en-GB" sz="1200" b="0" kern="1200" dirty="0">
                <a:solidFill>
                  <a:schemeClr val="tx1"/>
                </a:solidFill>
                <a:effectLst/>
                <a:latin typeface="+mn-lt"/>
                <a:ea typeface="+mn-ea"/>
                <a:cs typeface="+mn-cs"/>
              </a:rPr>
              <a:t>- and </a:t>
            </a:r>
            <a:r>
              <a:rPr lang="en-GB" sz="1200" b="0" kern="1200" dirty="0" err="1">
                <a:solidFill>
                  <a:schemeClr val="tx1"/>
                </a:solidFill>
                <a:effectLst/>
                <a:latin typeface="+mn-lt"/>
                <a:ea typeface="+mn-ea"/>
                <a:cs typeface="+mn-cs"/>
              </a:rPr>
              <a:t>kein</a:t>
            </a:r>
            <a:r>
              <a:rPr lang="en-GB" sz="1200" b="0" kern="1200" dirty="0">
                <a:solidFill>
                  <a:schemeClr val="tx1"/>
                </a:solidFill>
                <a:effectLst/>
                <a:latin typeface="+mn-lt"/>
                <a:ea typeface="+mn-ea"/>
                <a:cs typeface="+mn-cs"/>
              </a:rPr>
              <a:t>- appear varies so that students cannot guess based o:n word order. It is worth telling students this.  </a:t>
            </a:r>
            <a:r>
              <a:rPr lang="en-GB" sz="1200" b="1" i="1" kern="1200" dirty="0" err="1">
                <a:solidFill>
                  <a:schemeClr val="tx1"/>
                </a:solidFill>
                <a:effectLst/>
                <a:latin typeface="+mn-lt"/>
                <a:ea typeface="+mn-ea"/>
                <a:cs typeface="+mn-cs"/>
              </a:rPr>
              <a:t>ie</a:t>
            </a:r>
            <a:r>
              <a:rPr lang="en-GB" sz="1200" b="1" i="1" kern="1200" dirty="0">
                <a:solidFill>
                  <a:schemeClr val="tx1"/>
                </a:solidFill>
                <a:effectLst/>
                <a:latin typeface="+mn-lt"/>
                <a:ea typeface="+mn-ea"/>
                <a:cs typeface="+mn-cs"/>
              </a:rPr>
              <a:t>. In the answer the noun on the right could be mentioned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Recording plays on clicking individual letters.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5. Elicit responses – for this teachers might use ‘Sie hat </a:t>
            </a:r>
            <a:r>
              <a:rPr lang="en-GB" sz="1200" b="0" kern="1200" dirty="0" err="1">
                <a:solidFill>
                  <a:schemeClr val="tx1"/>
                </a:solidFill>
                <a:effectLst/>
                <a:latin typeface="+mn-lt"/>
                <a:ea typeface="+mn-ea"/>
                <a:cs typeface="+mn-cs"/>
              </a:rPr>
              <a:t>ein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Lieblingsbuch</a:t>
            </a:r>
            <a:r>
              <a:rPr lang="en-GB" sz="1200" b="0" kern="1200" dirty="0">
                <a:solidFill>
                  <a:schemeClr val="tx1"/>
                </a:solidFill>
                <a:effectLst/>
                <a:latin typeface="+mn-lt"/>
                <a:ea typeface="+mn-ea"/>
                <a:cs typeface="+mn-cs"/>
              </a:rPr>
              <a:t> – </a:t>
            </a:r>
            <a:r>
              <a:rPr lang="en-GB" sz="1200" b="0" kern="1200" dirty="0" err="1">
                <a:solidFill>
                  <a:schemeClr val="tx1"/>
                </a:solidFill>
                <a:effectLst/>
                <a:latin typeface="+mn-lt"/>
                <a:ea typeface="+mn-ea"/>
                <a:cs typeface="+mn-cs"/>
              </a:rPr>
              <a:t>falsch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oder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richtig</a:t>
            </a:r>
            <a:r>
              <a:rPr lang="en-GB" sz="1200" b="0" kern="1200" dirty="0">
                <a:solidFill>
                  <a:schemeClr val="tx1"/>
                </a:solidFill>
                <a:effectLst/>
                <a:latin typeface="+mn-lt"/>
                <a:ea typeface="+mn-ea"/>
                <a:cs typeface="+mn-cs"/>
              </a:rPr>
              <a:t>?’ or ‘Hat </a:t>
            </a:r>
            <a:r>
              <a:rPr lang="en-GB" sz="1200" b="0" kern="1200" dirty="0" err="1">
                <a:solidFill>
                  <a:schemeClr val="tx1"/>
                </a:solidFill>
                <a:effectLst/>
                <a:latin typeface="+mn-lt"/>
                <a:ea typeface="+mn-ea"/>
                <a:cs typeface="+mn-cs"/>
              </a:rPr>
              <a:t>sie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Lieblingsbuch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Ja</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Nein</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6. Full recording (including answers) plays on clicking individual letters of the 2</a:t>
            </a:r>
            <a:r>
              <a:rPr lang="en-GB" sz="1200" b="0" kern="1200" baseline="30000" dirty="0">
                <a:solidFill>
                  <a:schemeClr val="tx1"/>
                </a:solidFill>
                <a:effectLst/>
                <a:latin typeface="+mn-lt"/>
                <a:ea typeface="+mn-ea"/>
                <a:cs typeface="+mn-cs"/>
              </a:rPr>
              <a:t>nd</a:t>
            </a:r>
            <a:r>
              <a:rPr lang="en-GB" sz="1200" b="0" kern="1200" dirty="0">
                <a:solidFill>
                  <a:schemeClr val="tx1"/>
                </a:solidFill>
                <a:effectLst/>
                <a:latin typeface="+mn-lt"/>
                <a:ea typeface="+mn-ea"/>
                <a:cs typeface="+mn-cs"/>
              </a:rPr>
              <a:t> set of audio buttons.</a:t>
            </a:r>
          </a:p>
          <a:p>
            <a:pPr lvl="0"/>
            <a:endParaRPr lang="en-GB" sz="1200" b="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 1:</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Lieblingsfilm</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Lieblingsfilm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Lieblingsbuch</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eine </a:t>
            </a:r>
            <a:r>
              <a:rPr lang="en-GB" sz="1200" kern="1200" baseline="0" dirty="0" err="1">
                <a:solidFill>
                  <a:schemeClr val="tx1"/>
                </a:solidFill>
                <a:effectLst/>
                <a:latin typeface="+mn-lt"/>
                <a:ea typeface="+mn-ea"/>
                <a:cs typeface="+mn-cs"/>
              </a:rPr>
              <a:t>Lieblingssängerin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keinen</a:t>
            </a:r>
            <a:r>
              <a:rPr lang="en-GB" sz="1200" kern="1200" dirty="0">
                <a:solidFill>
                  <a:schemeClr val="tx1"/>
                </a:solidFill>
                <a:effectLst/>
                <a:latin typeface="+mn-lt"/>
                <a:ea typeface="+mn-ea"/>
                <a:cs typeface="+mn-cs"/>
              </a:rPr>
              <a:t> ____ [</a:t>
            </a:r>
            <a:r>
              <a:rPr lang="en-GB" sz="1200" kern="1200" baseline="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eine ____ [</a:t>
            </a:r>
            <a:r>
              <a:rPr lang="en-GB" sz="1200" kern="1200" baseline="0" dirty="0" err="1">
                <a:solidFill>
                  <a:schemeClr val="tx1"/>
                </a:solidFill>
                <a:effectLst/>
                <a:latin typeface="+mn-lt"/>
                <a:ea typeface="+mn-ea"/>
                <a:cs typeface="+mn-cs"/>
              </a:rPr>
              <a:t>Lieblingssängerin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Lieblingslied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eine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Lieblingslied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eine ____ [</a:t>
            </a:r>
            <a:r>
              <a:rPr lang="en-GB" sz="1200" kern="1200" dirty="0" err="1">
                <a:solidFill>
                  <a:schemeClr val="tx1"/>
                </a:solidFill>
                <a:effectLst/>
                <a:latin typeface="+mn-lt"/>
                <a:ea typeface="+mn-ea"/>
                <a:cs typeface="+mn-cs"/>
              </a:rPr>
              <a:t>Lieblingslehrerin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Lieblingslehrer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Lieblingslehrerin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Lieblingslehrer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   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_____ [</a:t>
            </a:r>
            <a:r>
              <a:rPr lang="en-GB" sz="1200" kern="1200" dirty="0" err="1">
                <a:solidFill>
                  <a:schemeClr val="tx1"/>
                </a:solidFill>
                <a:effectLst/>
                <a:latin typeface="+mn-lt"/>
                <a:ea typeface="+mn-ea"/>
                <a:cs typeface="+mn-cs"/>
              </a:rPr>
              <a:t>Lieblingstier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Lieblingsort</a:t>
            </a:r>
            <a:r>
              <a:rPr lang="en-GB"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      Ich </a:t>
            </a:r>
            <a:r>
              <a:rPr lang="en-GB" sz="1200" kern="1200" baseline="0" dirty="0" err="1">
                <a:solidFill>
                  <a:schemeClr val="tx1"/>
                </a:solidFill>
                <a:effectLst/>
                <a:latin typeface="+mn-lt"/>
                <a:ea typeface="+mn-ea"/>
                <a:cs typeface="+mn-cs"/>
              </a:rPr>
              <a:t>habe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____ [</a:t>
            </a:r>
            <a:r>
              <a:rPr lang="en-GB" sz="1200" kern="1200" dirty="0" err="1">
                <a:solidFill>
                  <a:schemeClr val="tx1"/>
                </a:solidFill>
                <a:effectLst/>
                <a:latin typeface="+mn-lt"/>
                <a:ea typeface="+mn-ea"/>
                <a:cs typeface="+mn-cs"/>
              </a:rPr>
              <a:t>Lieblingsort</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kein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___ [</a:t>
            </a:r>
            <a:r>
              <a:rPr lang="en-GB" sz="1200" kern="1200" dirty="0" err="1">
                <a:solidFill>
                  <a:schemeClr val="tx1"/>
                </a:solidFill>
                <a:effectLst/>
                <a:latin typeface="+mn-lt"/>
                <a:ea typeface="+mn-ea"/>
                <a:cs typeface="+mn-cs"/>
              </a:rPr>
              <a:t>Lieblingstier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kern="1200" dirty="0">
                <a:solidFill>
                  <a:schemeClr val="tx1"/>
                </a:solidFill>
                <a:effectLst/>
                <a:latin typeface="+mn-lt"/>
                <a:ea typeface="+mn-ea"/>
                <a:cs typeface="+mn-cs"/>
              </a:rPr>
              <a:t>Transcript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Lieblingsfilm</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Lieblingsfilm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Lieblingsbuch</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eine </a:t>
            </a:r>
            <a:r>
              <a:rPr lang="en-GB" sz="1200" kern="1200" baseline="0" dirty="0" err="1">
                <a:solidFill>
                  <a:schemeClr val="tx1"/>
                </a:solidFill>
                <a:effectLst/>
                <a:latin typeface="+mn-lt"/>
                <a:ea typeface="+mn-ea"/>
                <a:cs typeface="+mn-cs"/>
              </a:rPr>
              <a:t>Lieblingssängerin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keinen</a:t>
            </a:r>
            <a:r>
              <a:rPr lang="en-GB" sz="1200" kern="120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eine </a:t>
            </a:r>
            <a:r>
              <a:rPr lang="en-GB" sz="1200" kern="1200" baseline="0" dirty="0" err="1">
                <a:solidFill>
                  <a:schemeClr val="tx1"/>
                </a:solidFill>
                <a:effectLst/>
                <a:latin typeface="+mn-lt"/>
                <a:ea typeface="+mn-ea"/>
                <a:cs typeface="+mn-cs"/>
              </a:rPr>
              <a:t>Lieblingssängerin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Lieblingslied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eine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Lieblingslied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eine </a:t>
            </a:r>
            <a:r>
              <a:rPr lang="en-GB" sz="1200" kern="1200" dirty="0" err="1">
                <a:solidFill>
                  <a:schemeClr val="tx1"/>
                </a:solidFill>
                <a:effectLst/>
                <a:latin typeface="+mn-lt"/>
                <a:ea typeface="+mn-ea"/>
                <a:cs typeface="+mn-cs"/>
              </a:rPr>
              <a:t>Lieblingslehrerin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Lieblingslehrer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Lieblingslehrerin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Lieblingslehrer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   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Lieblingstier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Lieblingsort</a:t>
            </a:r>
            <a:r>
              <a:rPr lang="en-GB"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      Ich </a:t>
            </a:r>
            <a:r>
              <a:rPr lang="en-GB" sz="1200" kern="1200" baseline="0" dirty="0" err="1">
                <a:solidFill>
                  <a:schemeClr val="tx1"/>
                </a:solidFill>
                <a:effectLst/>
                <a:latin typeface="+mn-lt"/>
                <a:ea typeface="+mn-ea"/>
                <a:cs typeface="+mn-cs"/>
              </a:rPr>
              <a:t>habe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Lieblingsort</a:t>
            </a:r>
            <a:r>
              <a:rPr lang="en-GB" sz="1200" kern="120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kein</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Lieblingstier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01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a:t>Timing: 10 minutes</a:t>
            </a:r>
            <a:br>
              <a:rPr lang="en-GB" dirty="0"/>
            </a:br>
            <a:br>
              <a:rPr lang="en-GB" b="1" dirty="0"/>
            </a:br>
            <a:r>
              <a:rPr lang="en-GB" b="1" dirty="0"/>
              <a:t>Aim: </a:t>
            </a:r>
            <a:r>
              <a:rPr lang="en-GB" b="0" dirty="0"/>
              <a:t>to provide</a:t>
            </a:r>
            <a:r>
              <a:rPr lang="en-GB" b="0" baseline="0" dirty="0"/>
              <a:t> production practice (writing) of the use of </a:t>
            </a:r>
            <a:r>
              <a:rPr lang="en-GB" b="0" i="1" baseline="0" dirty="0" err="1"/>
              <a:t>kein</a:t>
            </a:r>
            <a:r>
              <a:rPr lang="en-GB" b="0" i="0" baseline="0" dirty="0"/>
              <a:t> versus the indefinite article.</a:t>
            </a:r>
            <a:br>
              <a:rPr lang="en-GB" dirty="0"/>
            </a:br>
            <a:br>
              <a:rPr lang="en-GB" dirty="0"/>
            </a:br>
            <a:r>
              <a:rPr lang="en-GB" b="1" dirty="0"/>
              <a:t>Procedure:</a:t>
            </a:r>
            <a:br>
              <a:rPr lang="en-GB" dirty="0"/>
            </a:br>
            <a:r>
              <a:rPr lang="en-GB" sz="1200" b="0" kern="1200" dirty="0">
                <a:solidFill>
                  <a:schemeClr val="tx1"/>
                </a:solidFill>
                <a:effectLst/>
                <a:latin typeface="+mn-lt"/>
                <a:ea typeface="+mn-ea"/>
                <a:cs typeface="+mn-cs"/>
              </a:rPr>
              <a:t>1. Students need to use their answers to the listening to complete this, by writing </a:t>
            </a:r>
            <a:r>
              <a:rPr lang="en-GB" sz="1200" b="0" kern="1200" dirty="0" err="1">
                <a:solidFill>
                  <a:schemeClr val="tx1"/>
                </a:solidFill>
                <a:effectLst/>
                <a:latin typeface="+mn-lt"/>
                <a:ea typeface="+mn-ea"/>
                <a:cs typeface="+mn-cs"/>
              </a:rPr>
              <a:t>ein</a:t>
            </a:r>
            <a:r>
              <a:rPr lang="en-GB" sz="1200" b="0" kern="1200" dirty="0">
                <a:solidFill>
                  <a:schemeClr val="tx1"/>
                </a:solidFill>
                <a:effectLst/>
                <a:latin typeface="+mn-lt"/>
                <a:ea typeface="+mn-ea"/>
                <a:cs typeface="+mn-cs"/>
              </a:rPr>
              <a:t>(e)</a:t>
            </a:r>
            <a:r>
              <a:rPr lang="en-GB" sz="1200" b="0" kern="1200" baseline="0" dirty="0">
                <a:solidFill>
                  <a:schemeClr val="tx1"/>
                </a:solidFill>
                <a:effectLst/>
                <a:latin typeface="+mn-lt"/>
                <a:ea typeface="+mn-ea"/>
                <a:cs typeface="+mn-cs"/>
              </a:rPr>
              <a:t> or </a:t>
            </a:r>
            <a:r>
              <a:rPr lang="en-GB" sz="1200" b="0" kern="1200" baseline="0" dirty="0" err="1">
                <a:solidFill>
                  <a:schemeClr val="tx1"/>
                </a:solidFill>
                <a:effectLst/>
                <a:latin typeface="+mn-lt"/>
                <a:ea typeface="+mn-ea"/>
                <a:cs typeface="+mn-cs"/>
              </a:rPr>
              <a:t>kein</a:t>
            </a:r>
            <a:r>
              <a:rPr lang="en-GB" sz="1200" b="0" kern="1200" baseline="0" dirty="0">
                <a:solidFill>
                  <a:schemeClr val="tx1"/>
                </a:solidFill>
                <a:effectLst/>
                <a:latin typeface="+mn-lt"/>
                <a:ea typeface="+mn-ea"/>
                <a:cs typeface="+mn-cs"/>
              </a:rPr>
              <a:t>(e) before each item as appropriate, according to whether Mia does or does not have a favourite.</a:t>
            </a:r>
          </a:p>
          <a:p>
            <a:pPr lvl="0"/>
            <a:r>
              <a:rPr lang="en-GB" sz="1200" b="0" kern="1200" baseline="0" dirty="0">
                <a:solidFill>
                  <a:schemeClr val="tx1"/>
                </a:solidFill>
                <a:effectLst/>
                <a:latin typeface="+mn-lt"/>
                <a:ea typeface="+mn-ea"/>
                <a:cs typeface="+mn-cs"/>
              </a:rPr>
              <a:t>2. Click to bring up a copy of the answers for students to refer to.</a:t>
            </a:r>
            <a:endParaRPr lang="en-GB" sz="1200" b="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3.</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622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introduce </a:t>
            </a:r>
            <a:r>
              <a:rPr lang="en-GB" b="0" dirty="0" err="1"/>
              <a:t>mein</a:t>
            </a:r>
            <a:r>
              <a:rPr lang="en-GB" b="0" dirty="0"/>
              <a:t>/</a:t>
            </a:r>
            <a:r>
              <a:rPr lang="en-GB" b="0" dirty="0" err="1"/>
              <a:t>meine</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Note: </a:t>
            </a:r>
            <a:r>
              <a:rPr lang="en-GB" dirty="0"/>
              <a:t>This</a:t>
            </a:r>
            <a:r>
              <a:rPr lang="en-GB" baseline="0" dirty="0"/>
              <a:t> is not a full introduction of possessive adjectives here.  Mein/</a:t>
            </a:r>
            <a:r>
              <a:rPr lang="en-GB" baseline="0" dirty="0" err="1"/>
              <a:t>meine</a:t>
            </a:r>
            <a:r>
              <a:rPr lang="en-GB" baseline="0" dirty="0"/>
              <a:t> are introduced here because:</a:t>
            </a:r>
            <a:br>
              <a:rPr lang="en-GB" baseline="0" dirty="0"/>
            </a:br>
            <a:r>
              <a:rPr lang="en-GB" baseline="0" dirty="0"/>
              <a:t>a) they are communicatively important and students will often ask how to say ‘my’ now that they know a bank of nouns</a:t>
            </a:r>
            <a:br>
              <a:rPr lang="en-GB" baseline="0" dirty="0"/>
            </a:br>
            <a:r>
              <a:rPr lang="en-GB" baseline="0" dirty="0"/>
              <a:t>b) the words themselves are easy to remember and say, as </a:t>
            </a:r>
            <a:r>
              <a:rPr lang="en-GB" baseline="0" dirty="0" err="1"/>
              <a:t>mein</a:t>
            </a:r>
            <a:r>
              <a:rPr lang="en-GB" baseline="0" dirty="0"/>
              <a:t> sounds like ‘my’ and acts like ‘</a:t>
            </a:r>
            <a:r>
              <a:rPr lang="en-GB" baseline="0" dirty="0" err="1"/>
              <a:t>ein</a:t>
            </a:r>
            <a:r>
              <a:rPr lang="en-GB" baseline="0" dirty="0"/>
              <a:t>’.</a:t>
            </a:r>
            <a:br>
              <a:rPr lang="en-GB" baseline="0" dirty="0"/>
            </a:br>
            <a:r>
              <a:rPr lang="en-GB" baseline="0" dirty="0"/>
              <a:t>c) students have had a thorough grounding in definite and indefinite articles and the implications of noun gender, so that, with some inevitable reminding, they will use them accurately and begin to apply them to the nouns they know well.</a:t>
            </a:r>
            <a:br>
              <a:rPr lang="en-GB" dirty="0"/>
            </a:br>
            <a:br>
              <a:rPr lang="en-GB" dirty="0"/>
            </a:br>
            <a:r>
              <a:rPr lang="en-GB" b="1" dirty="0"/>
              <a:t>Procedure:</a:t>
            </a:r>
            <a:br>
              <a:rPr lang="en-GB" dirty="0"/>
            </a:br>
            <a:r>
              <a:rPr lang="en-GB"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Check students’ understanding at each stage.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987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dirty="0"/>
              <a:t>Timing: 10 minutes</a:t>
            </a:r>
            <a:br>
              <a:rPr lang="en-GB" dirty="0"/>
            </a:br>
            <a:br>
              <a:rPr lang="en-GB" b="1" dirty="0"/>
            </a:br>
            <a:r>
              <a:rPr lang="en-GB" b="1" dirty="0"/>
              <a:t>Aim: </a:t>
            </a:r>
            <a:r>
              <a:rPr lang="en-GB" b="0" dirty="0"/>
              <a:t>To provide practice (speaking</a:t>
            </a:r>
            <a:r>
              <a:rPr lang="en-GB" b="0" baseline="0" dirty="0"/>
              <a:t> modality) </a:t>
            </a:r>
            <a:r>
              <a:rPr lang="en-GB" b="0" dirty="0"/>
              <a:t>in asking and answering questions about having (favourite</a:t>
            </a:r>
            <a:r>
              <a:rPr lang="en-GB" b="0" baseline="0" dirty="0"/>
              <a:t> things).</a:t>
            </a:r>
            <a:endParaRPr lang="en-GB" b="0" dirty="0"/>
          </a:p>
          <a:p>
            <a:pPr hangingPunct="0"/>
            <a:endParaRPr lang="en-GB" b="1" dirty="0"/>
          </a:p>
          <a:p>
            <a:pPr hangingPunct="0"/>
            <a:r>
              <a:rPr lang="en-GB" b="1" dirty="0"/>
              <a:t>Procedure:</a:t>
            </a:r>
            <a:br>
              <a:rPr lang="en-GB" dirty="0"/>
            </a:br>
            <a:r>
              <a:rPr lang="en-GB" dirty="0"/>
              <a:t>1.</a:t>
            </a:r>
            <a:r>
              <a:rPr lang="en-US" sz="1200" kern="1200" dirty="0">
                <a:solidFill>
                  <a:schemeClr val="tx1"/>
                </a:solidFill>
                <a:effectLst/>
                <a:latin typeface="+mn-lt"/>
                <a:ea typeface="+mn-ea"/>
                <a:cs typeface="+mn-cs"/>
              </a:rPr>
              <a:t> Students to ask/answer each other’s questions following the model on the previous slide.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Depending on the class, the teacher could choose to prime students for this task</a:t>
            </a:r>
            <a:r>
              <a:rPr lang="en-US" sz="1200" kern="1200" baseline="0" dirty="0">
                <a:solidFill>
                  <a:schemeClr val="tx1"/>
                </a:solidFill>
                <a:effectLst/>
                <a:latin typeface="+mn-lt"/>
                <a:ea typeface="+mn-ea"/>
                <a:cs typeface="+mn-cs"/>
              </a:rPr>
              <a:t> by eliciting the questions chorally from students, giving them a </a:t>
            </a:r>
            <a:r>
              <a:rPr lang="en-US" sz="1200" kern="1200" baseline="0" dirty="0" err="1">
                <a:solidFill>
                  <a:schemeClr val="tx1"/>
                </a:solidFill>
                <a:effectLst/>
                <a:latin typeface="+mn-lt"/>
                <a:ea typeface="+mn-ea"/>
                <a:cs typeface="+mn-cs"/>
              </a:rPr>
              <a:t>drei-zwei-eins</a:t>
            </a:r>
            <a:r>
              <a:rPr lang="en-US" sz="1200" kern="1200" baseline="0" dirty="0">
                <a:solidFill>
                  <a:schemeClr val="tx1"/>
                </a:solidFill>
                <a:effectLst/>
                <a:latin typeface="+mn-lt"/>
                <a:ea typeface="+mn-ea"/>
                <a:cs typeface="+mn-cs"/>
              </a:rPr>
              <a:t> countdown to think/construct the question in their heads, then s/he can offer an answer to model the task.</a:t>
            </a:r>
            <a:br>
              <a:rPr lang="en-US" sz="1200" kern="1200" baseline="0" dirty="0">
                <a:solidFill>
                  <a:schemeClr val="tx1"/>
                </a:solidFill>
                <a:effectLst/>
                <a:latin typeface="+mn-lt"/>
                <a:ea typeface="+mn-ea"/>
                <a:cs typeface="+mn-cs"/>
              </a:rPr>
            </a:b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Sample dialogue:</a:t>
            </a:r>
          </a:p>
          <a:p>
            <a:pPr hangingPunct="0"/>
            <a:r>
              <a:rPr lang="en-US" sz="1200" kern="1200" baseline="0" dirty="0">
                <a:solidFill>
                  <a:schemeClr val="tx1"/>
                </a:solidFill>
                <a:effectLst/>
                <a:latin typeface="+mn-lt"/>
                <a:ea typeface="+mn-ea"/>
                <a:cs typeface="+mn-cs"/>
              </a:rPr>
              <a:t>Teacher: Ok. </a:t>
            </a:r>
            <a:r>
              <a:rPr lang="en-US" sz="1200" kern="1200" baseline="0" dirty="0" err="1">
                <a:solidFill>
                  <a:schemeClr val="tx1"/>
                </a:solidFill>
                <a:effectLst/>
                <a:latin typeface="+mn-lt"/>
                <a:ea typeface="+mn-ea"/>
                <a:cs typeface="+mn-cs"/>
              </a:rPr>
              <a:t>Frage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eins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Drei-zwei-eins</a:t>
            </a:r>
            <a:r>
              <a:rPr lang="en-US" sz="1200" kern="1200" baseline="0" dirty="0">
                <a:solidFill>
                  <a:schemeClr val="tx1"/>
                </a:solidFill>
                <a:effectLst/>
                <a:latin typeface="+mn-lt"/>
                <a:ea typeface="+mn-ea"/>
                <a:cs typeface="+mn-cs"/>
              </a:rPr>
              <a:t>…</a:t>
            </a: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Students all together: Hast du </a:t>
            </a:r>
            <a:r>
              <a:rPr lang="en-US" sz="1200" kern="1200" baseline="0" dirty="0" err="1">
                <a:solidFill>
                  <a:schemeClr val="tx1"/>
                </a:solidFill>
                <a:effectLst/>
                <a:latin typeface="+mn-lt"/>
                <a:ea typeface="+mn-ea"/>
                <a:cs typeface="+mn-cs"/>
              </a:rPr>
              <a:t>ein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Lieblingsbuch</a:t>
            </a:r>
            <a:r>
              <a:rPr lang="en-US" sz="1200" kern="1200" baseline="0" dirty="0">
                <a:solidFill>
                  <a:schemeClr val="tx1"/>
                </a:solidFill>
                <a:effectLst/>
                <a:latin typeface="+mn-lt"/>
                <a:ea typeface="+mn-ea"/>
                <a:cs typeface="+mn-cs"/>
              </a:rPr>
              <a:t>?</a:t>
            </a: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Teacher: Ja, </a:t>
            </a:r>
            <a:r>
              <a:rPr lang="en-US" sz="1200" kern="1200" baseline="0" dirty="0" err="1">
                <a:solidFill>
                  <a:schemeClr val="tx1"/>
                </a:solidFill>
                <a:effectLst/>
                <a:latin typeface="+mn-lt"/>
                <a:ea typeface="+mn-ea"/>
                <a:cs typeface="+mn-cs"/>
              </a:rPr>
              <a:t>mein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Lieblingsbuch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ist</a:t>
            </a:r>
            <a:r>
              <a:rPr lang="en-US" sz="1200" kern="1200" baseline="0" dirty="0">
                <a:solidFill>
                  <a:schemeClr val="tx1"/>
                </a:solidFill>
                <a:effectLst/>
                <a:latin typeface="+mn-lt"/>
                <a:ea typeface="+mn-ea"/>
                <a:cs typeface="+mn-cs"/>
              </a:rPr>
              <a:t> Born to run. Also, </a:t>
            </a:r>
            <a:r>
              <a:rPr lang="en-US" sz="1200" kern="1200" baseline="0" dirty="0" err="1">
                <a:solidFill>
                  <a:schemeClr val="tx1"/>
                </a:solidFill>
                <a:effectLst/>
                <a:latin typeface="+mn-lt"/>
                <a:ea typeface="+mn-ea"/>
                <a:cs typeface="+mn-cs"/>
              </a:rPr>
              <a:t>drei-zwei-eins</a:t>
            </a:r>
            <a:r>
              <a:rPr lang="en-US" sz="1200" kern="1200" baseline="0" dirty="0">
                <a:solidFill>
                  <a:schemeClr val="tx1"/>
                </a:solidFill>
                <a:effectLst/>
                <a:latin typeface="+mn-lt"/>
                <a:ea typeface="+mn-ea"/>
                <a:cs typeface="+mn-cs"/>
              </a:rPr>
              <a:t>…</a:t>
            </a: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Students: Hast du eine </a:t>
            </a:r>
            <a:r>
              <a:rPr lang="en-US" sz="1200" kern="1200" baseline="0" dirty="0" err="1">
                <a:solidFill>
                  <a:schemeClr val="tx1"/>
                </a:solidFill>
                <a:effectLst/>
                <a:latin typeface="+mn-lt"/>
                <a:ea typeface="+mn-ea"/>
                <a:cs typeface="+mn-cs"/>
              </a:rPr>
              <a:t>Lieblingsband</a:t>
            </a:r>
            <a:r>
              <a:rPr lang="en-US" sz="1200" kern="1200" baseline="0" dirty="0">
                <a:solidFill>
                  <a:schemeClr val="tx1"/>
                </a:solidFill>
                <a:effectLst/>
                <a:latin typeface="+mn-lt"/>
                <a:ea typeface="+mn-ea"/>
                <a:cs typeface="+mn-cs"/>
              </a:rPr>
              <a:t>?</a:t>
            </a: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Teacher: </a:t>
            </a:r>
            <a:r>
              <a:rPr lang="en-US" sz="1200" kern="1200" baseline="0" dirty="0" err="1">
                <a:solidFill>
                  <a:schemeClr val="tx1"/>
                </a:solidFill>
                <a:effectLst/>
                <a:latin typeface="+mn-lt"/>
                <a:ea typeface="+mn-ea"/>
                <a:cs typeface="+mn-cs"/>
              </a:rPr>
              <a:t>Nein</a:t>
            </a:r>
            <a:r>
              <a:rPr lang="en-US" sz="1200" kern="1200" baseline="0" dirty="0">
                <a:solidFill>
                  <a:schemeClr val="tx1"/>
                </a:solidFill>
                <a:effectLst/>
                <a:latin typeface="+mn-lt"/>
                <a:ea typeface="+mn-ea"/>
                <a:cs typeface="+mn-cs"/>
              </a:rPr>
              <a:t>, ich </a:t>
            </a:r>
            <a:r>
              <a:rPr lang="en-US" sz="1200" kern="1200" baseline="0" dirty="0" err="1">
                <a:solidFill>
                  <a:schemeClr val="tx1"/>
                </a:solidFill>
                <a:effectLst/>
                <a:latin typeface="+mn-lt"/>
                <a:ea typeface="+mn-ea"/>
                <a:cs typeface="+mn-cs"/>
              </a:rPr>
              <a:t>habe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leider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keine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Lieblingsband</a:t>
            </a:r>
            <a:r>
              <a:rPr lang="en-US" sz="1200" kern="1200" baseline="0" dirty="0">
                <a:solidFill>
                  <a:schemeClr val="tx1"/>
                </a:solidFill>
                <a:effectLst/>
                <a:latin typeface="+mn-lt"/>
                <a:ea typeface="+mn-ea"/>
                <a:cs typeface="+mn-cs"/>
              </a:rPr>
              <a:t>.</a:t>
            </a:r>
          </a:p>
          <a:p>
            <a:pPr hangingPunct="0"/>
            <a:r>
              <a:rPr lang="en-US" sz="1200" kern="1200" baseline="0" dirty="0" err="1">
                <a:solidFill>
                  <a:schemeClr val="tx1"/>
                </a:solidFill>
                <a:effectLst/>
                <a:latin typeface="+mn-lt"/>
                <a:ea typeface="+mn-ea"/>
                <a:cs typeface="+mn-cs"/>
              </a:rPr>
              <a:t>Etc</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833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b="1" dirty="0"/>
              <a:t>Timing: 5-10 minutes</a:t>
            </a:r>
            <a:br>
              <a:rPr lang="en-GB" dirty="0"/>
            </a:br>
            <a:br>
              <a:rPr lang="en-GB" b="1" dirty="0"/>
            </a:br>
            <a:r>
              <a:rPr lang="en-GB" b="1" dirty="0"/>
              <a:t>Aim: </a:t>
            </a:r>
            <a:r>
              <a:rPr lang="en-GB" b="0" dirty="0"/>
              <a:t>To provide practice (writing</a:t>
            </a:r>
            <a:r>
              <a:rPr lang="en-GB" b="0" baseline="0" dirty="0"/>
              <a:t> modality) in </a:t>
            </a:r>
            <a:r>
              <a:rPr lang="en-GB" b="0" dirty="0"/>
              <a:t>answering questions about having (favourite</a:t>
            </a:r>
            <a:r>
              <a:rPr lang="en-GB" b="0" baseline="0" dirty="0"/>
              <a:t> things).</a:t>
            </a:r>
            <a:br>
              <a:rPr lang="en-GB" b="0" dirty="0"/>
            </a:br>
            <a:br>
              <a:rPr lang="en-GB" dirty="0"/>
            </a:br>
            <a:r>
              <a:rPr lang="en-GB" b="1" dirty="0"/>
              <a:t>Procedure:</a:t>
            </a:r>
            <a:br>
              <a:rPr lang="en-GB" dirty="0"/>
            </a:br>
            <a:r>
              <a:rPr lang="en-GB" dirty="0"/>
              <a:t>1.</a:t>
            </a:r>
            <a:r>
              <a:rPr lang="en-US" sz="1200" kern="1200" dirty="0">
                <a:solidFill>
                  <a:schemeClr val="tx1"/>
                </a:solidFill>
                <a:effectLst/>
                <a:latin typeface="+mn-lt"/>
                <a:ea typeface="+mn-ea"/>
                <a:cs typeface="+mn-cs"/>
              </a:rPr>
              <a:t> This task may be an additional homework task, if lesson time is short. Students</a:t>
            </a:r>
            <a:r>
              <a:rPr lang="en-US" sz="1200" kern="1200" baseline="0" dirty="0">
                <a:solidFill>
                  <a:schemeClr val="tx1"/>
                </a:solidFill>
                <a:effectLst/>
                <a:latin typeface="+mn-lt"/>
                <a:ea typeface="+mn-ea"/>
                <a:cs typeface="+mn-cs"/>
              </a:rPr>
              <a:t> write sentences to describe their partner’s </a:t>
            </a:r>
            <a:r>
              <a:rPr lang="en-US" sz="1200" kern="1200" baseline="0" dirty="0" err="1">
                <a:solidFill>
                  <a:schemeClr val="tx1"/>
                </a:solidFill>
                <a:effectLst/>
                <a:latin typeface="+mn-lt"/>
                <a:ea typeface="+mn-ea"/>
                <a:cs typeface="+mn-cs"/>
              </a:rPr>
              <a:t>favourite</a:t>
            </a:r>
            <a:r>
              <a:rPr lang="en-US" sz="1200" kern="1200" baseline="0" dirty="0">
                <a:solidFill>
                  <a:schemeClr val="tx1"/>
                </a:solidFill>
                <a:effectLst/>
                <a:latin typeface="+mn-lt"/>
                <a:ea typeface="+mn-ea"/>
                <a:cs typeface="+mn-cs"/>
              </a:rPr>
              <a:t> things.</a:t>
            </a:r>
          </a:p>
          <a:p>
            <a:pPr hangingPunct="0"/>
            <a:r>
              <a:rPr lang="en-US" sz="1200" kern="1200" baseline="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The first three answers</a:t>
            </a:r>
            <a:r>
              <a:rPr lang="en-US" sz="1200" kern="1200" baseline="0" dirty="0">
                <a:solidFill>
                  <a:schemeClr val="tx1"/>
                </a:solidFill>
                <a:effectLst/>
                <a:latin typeface="+mn-lt"/>
                <a:ea typeface="+mn-ea"/>
                <a:cs typeface="+mn-cs"/>
              </a:rPr>
              <a:t> are modelled to give full sentence examples.</a:t>
            </a:r>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3. This can be expanded into a speaking activity in which answers are presented orally. The teacher asks students about their partners’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things. Where the pupil does not have a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thing, use this as a chance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leider</a:t>
            </a:r>
            <a:r>
              <a:rPr lang="en-US" sz="1200" kern="1200" dirty="0">
                <a:solidFill>
                  <a:schemeClr val="tx1"/>
                </a:solidFill>
                <a:effectLst/>
                <a:latin typeface="+mn-lt"/>
                <a:ea typeface="+mn-ea"/>
                <a:cs typeface="+mn-cs"/>
              </a:rPr>
              <a:t>’ e.g. ‘Wolfgang, hat Mia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Lieblingsbuch</a:t>
            </a:r>
            <a:r>
              <a:rPr lang="en-US" sz="1200" kern="1200" dirty="0">
                <a:solidFill>
                  <a:schemeClr val="tx1"/>
                </a:solidFill>
                <a:effectLst/>
                <a:latin typeface="+mn-lt"/>
                <a:ea typeface="+mn-ea"/>
                <a:cs typeface="+mn-cs"/>
              </a:rPr>
              <a:t>?’ ‘Ja, </a:t>
            </a:r>
            <a:r>
              <a:rPr lang="en-US" sz="1200" kern="1200" dirty="0" err="1">
                <a:solidFill>
                  <a:schemeClr val="tx1"/>
                </a:solidFill>
                <a:effectLst/>
                <a:latin typeface="+mn-lt"/>
                <a:ea typeface="+mn-ea"/>
                <a:cs typeface="+mn-cs"/>
              </a:rPr>
              <a:t>Mias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Lieblingsbuch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Leider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nicht</a:t>
            </a:r>
            <a:r>
              <a:rPr lang="en-US" sz="1200" kern="1200" dirty="0">
                <a:solidFill>
                  <a:schemeClr val="tx1"/>
                </a:solidFill>
                <a:effectLst/>
                <a:latin typeface="+mn-lt"/>
                <a:ea typeface="+mn-ea"/>
                <a:cs typeface="+mn-cs"/>
              </a:rPr>
              <a:t>’</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52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Possessive adjectives agreement; Question formation.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008239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Ask ‘Wie </a:t>
            </a:r>
            <a:r>
              <a:rPr lang="en-GB" dirty="0" err="1"/>
              <a:t>sagt</a:t>
            </a:r>
            <a:r>
              <a:rPr lang="en-GB" dirty="0"/>
              <a:t> man </a:t>
            </a:r>
            <a:r>
              <a:rPr lang="en-GB" b="1" i="1" dirty="0"/>
              <a:t>... </a:t>
            </a:r>
            <a:r>
              <a:rPr lang="en-GB" dirty="0"/>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-‘Ich </a:t>
            </a:r>
            <a:r>
              <a:rPr lang="en-GB" baseline="0" dirty="0" err="1"/>
              <a:t>weiß</a:t>
            </a:r>
            <a:r>
              <a:rPr lang="en-GB" baseline="0" dirty="0"/>
              <a:t>! ....’</a:t>
            </a:r>
            <a:br>
              <a:rPr lang="en-GB" baseline="0" dirty="0"/>
            </a:br>
            <a:r>
              <a:rPr lang="en-GB" baseline="0" dirty="0"/>
              <a:t>2. Ensure that students give the correct definite article as per the vocabulary list in the homework.</a:t>
            </a:r>
            <a:br>
              <a:rPr lang="en-GB" baseline="0" dirty="0"/>
            </a:br>
            <a:r>
              <a:rPr lang="en-GB" baseline="0" dirty="0"/>
              <a:t>3. Answer revealed 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87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Ask ‘Wie </a:t>
            </a:r>
            <a:r>
              <a:rPr lang="en-GB" dirty="0" err="1"/>
              <a:t>sagt</a:t>
            </a:r>
            <a:r>
              <a:rPr lang="en-GB" dirty="0"/>
              <a:t> man </a:t>
            </a:r>
            <a:r>
              <a:rPr lang="en-GB" b="1" i="1" dirty="0"/>
              <a:t>... </a:t>
            </a:r>
            <a:r>
              <a:rPr lang="en-GB" dirty="0"/>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-‘Ich </a:t>
            </a:r>
            <a:r>
              <a:rPr lang="en-GB" baseline="0" dirty="0" err="1"/>
              <a:t>weiß</a:t>
            </a:r>
            <a:r>
              <a:rPr lang="en-GB" baseline="0" dirty="0"/>
              <a:t>! ....’</a:t>
            </a:r>
            <a:br>
              <a:rPr lang="en-GB" baseline="0" dirty="0"/>
            </a:br>
            <a:r>
              <a:rPr lang="en-GB" baseline="0" dirty="0"/>
              <a:t>2. Ensure that students give the correct definite article as per the homework vocabulary list.</a:t>
            </a:r>
            <a:br>
              <a:rPr lang="en-GB" baseline="0" dirty="0"/>
            </a:br>
            <a:r>
              <a:rPr lang="en-GB" baseline="0" dirty="0"/>
              <a:t>3. Answer revealed 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30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Ask ‘Wie </a:t>
            </a:r>
            <a:r>
              <a:rPr lang="en-GB" dirty="0" err="1"/>
              <a:t>sagt</a:t>
            </a:r>
            <a:r>
              <a:rPr lang="en-GB" dirty="0"/>
              <a:t> man </a:t>
            </a:r>
            <a:r>
              <a:rPr lang="en-GB" b="1" i="1" dirty="0"/>
              <a:t>... </a:t>
            </a:r>
            <a:r>
              <a:rPr lang="en-GB" dirty="0"/>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-‘Ich </a:t>
            </a:r>
            <a:r>
              <a:rPr lang="en-GB" baseline="0" dirty="0" err="1"/>
              <a:t>weiß</a:t>
            </a:r>
            <a:r>
              <a:rPr lang="en-GB" baseline="0" dirty="0"/>
              <a:t>! ....’</a:t>
            </a:r>
            <a:br>
              <a:rPr lang="en-GB" baseline="0" dirty="0"/>
            </a:br>
            <a:r>
              <a:rPr lang="en-GB" baseline="0" dirty="0"/>
              <a:t>2. Ensure that students give the correct definite article as per the homework vocabulary list.</a:t>
            </a:r>
            <a:br>
              <a:rPr lang="en-GB" baseline="0" dirty="0"/>
            </a:br>
            <a:r>
              <a:rPr lang="en-GB" baseline="0" dirty="0"/>
              <a:t>3. Answer revealed 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896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Ask ‘Wie </a:t>
            </a:r>
            <a:r>
              <a:rPr lang="en-GB" dirty="0" err="1"/>
              <a:t>sagt</a:t>
            </a:r>
            <a:r>
              <a:rPr lang="en-GB" dirty="0"/>
              <a:t> man </a:t>
            </a:r>
            <a:r>
              <a:rPr lang="en-GB" b="1" i="1" dirty="0"/>
              <a:t>... </a:t>
            </a:r>
            <a:r>
              <a:rPr lang="en-GB" dirty="0"/>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-‘Ich </a:t>
            </a:r>
            <a:r>
              <a:rPr lang="en-GB" baseline="0" dirty="0" err="1"/>
              <a:t>weiß</a:t>
            </a:r>
            <a:r>
              <a:rPr lang="en-GB" baseline="0" dirty="0"/>
              <a:t>! ....’</a:t>
            </a:r>
            <a:br>
              <a:rPr lang="en-GB" baseline="0" dirty="0"/>
            </a:br>
            <a:r>
              <a:rPr lang="en-GB" baseline="0" dirty="0"/>
              <a:t>2. Ensure that students give the correct definite article as per the homework vocabulary list.</a:t>
            </a:r>
            <a:br>
              <a:rPr lang="en-GB" baseline="0" dirty="0"/>
            </a:br>
            <a:r>
              <a:rPr lang="en-GB" baseline="0" dirty="0"/>
              <a:t>3. Answer revealed 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125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Ask ‘Wie </a:t>
            </a:r>
            <a:r>
              <a:rPr lang="en-GB" dirty="0" err="1"/>
              <a:t>sagt</a:t>
            </a:r>
            <a:r>
              <a:rPr lang="en-GB" dirty="0"/>
              <a:t> man </a:t>
            </a:r>
            <a:r>
              <a:rPr lang="en-GB" b="1" i="1" dirty="0"/>
              <a:t>... </a:t>
            </a:r>
            <a:r>
              <a:rPr lang="en-GB" dirty="0"/>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-‘Ich </a:t>
            </a:r>
            <a:r>
              <a:rPr lang="en-GB" baseline="0" dirty="0" err="1"/>
              <a:t>weiß</a:t>
            </a:r>
            <a:r>
              <a:rPr lang="en-GB" baseline="0" dirty="0"/>
              <a:t>! ....’</a:t>
            </a:r>
            <a:br>
              <a:rPr lang="en-GB" baseline="0" dirty="0"/>
            </a:br>
            <a:r>
              <a:rPr lang="en-GB" baseline="0" dirty="0"/>
              <a:t>2. Ensure that students give the correct definite article as per the homework vocabulary list.</a:t>
            </a:r>
            <a:br>
              <a:rPr lang="en-GB" baseline="0" dirty="0"/>
            </a:br>
            <a:r>
              <a:rPr lang="en-GB" baseline="0" dirty="0"/>
              <a:t>3. Answer revealed 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453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baseline="0" dirty="0"/>
              <a:t>Revise use of ‘</a:t>
            </a:r>
            <a:r>
              <a:rPr lang="en-GB" baseline="0" dirty="0" err="1"/>
              <a:t>wie</a:t>
            </a:r>
            <a:r>
              <a:rPr lang="en-GB" baseline="0" dirty="0"/>
              <a:t> </a:t>
            </a:r>
            <a:r>
              <a:rPr lang="en-GB" baseline="0" dirty="0" err="1"/>
              <a:t>schreibt</a:t>
            </a:r>
            <a:r>
              <a:rPr lang="en-GB" baseline="0" dirty="0"/>
              <a:t> man…?’.</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729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712714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1926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561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055927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10869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605956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6477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38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62297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62429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36779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51118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8818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8848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8170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17882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8.gif"/><Relationship Id="rId7" Type="http://schemas.openxmlformats.org/officeDocument/2006/relationships/audio" Target="../media/audio4.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audio" Target="../media/audio6.wav"/></Relationships>
</file>

<file path=ppt/slides/_rels/slide2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20.jpg"/><Relationship Id="rId4" Type="http://schemas.openxmlformats.org/officeDocument/2006/relationships/audio" Target="../media/audio8.wav"/></Relationships>
</file>

<file path=ppt/slides/_rels/slide23.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24.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audio" Target="../media/audio10.wav"/><Relationship Id="rId11" Type="http://schemas.openxmlformats.org/officeDocument/2006/relationships/image" Target="../media/image22.PNG"/><Relationship Id="rId5" Type="http://schemas.openxmlformats.org/officeDocument/2006/relationships/audio" Target="../media/audio9.wav"/><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21.jpeg"/><Relationship Id="rId4" Type="http://schemas.openxmlformats.org/officeDocument/2006/relationships/audio" Target="../media/audio8.wav"/><Relationship Id="rId9" Type="http://schemas.openxmlformats.org/officeDocument/2006/relationships/audio" Target="../media/audio13.wav"/></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31.png"/><Relationship Id="rId2" Type="http://schemas.openxmlformats.org/officeDocument/2006/relationships/notesSlide" Target="../notesSlides/notesSlide26.xml"/><Relationship Id="rId16" Type="http://schemas.openxmlformats.org/officeDocument/2006/relationships/audio" Target="../media/audio19.wav"/><Relationship Id="rId1" Type="http://schemas.openxmlformats.org/officeDocument/2006/relationships/slideLayout" Target="../slideLayouts/slideLayout3.xml"/><Relationship Id="rId6" Type="http://schemas.openxmlformats.org/officeDocument/2006/relationships/audio" Target="../media/audio17.wav"/><Relationship Id="rId11" Type="http://schemas.openxmlformats.org/officeDocument/2006/relationships/image" Target="../media/image30.png"/><Relationship Id="rId5" Type="http://schemas.openxmlformats.org/officeDocument/2006/relationships/audio" Target="../media/audio16.wav"/><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audio" Target="../media/audio15.wav"/><Relationship Id="rId9" Type="http://schemas.openxmlformats.org/officeDocument/2006/relationships/image" Target="../media/image28.png"/><Relationship Id="rId1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18" Type="http://schemas.openxmlformats.org/officeDocument/2006/relationships/image" Target="../media/image30.png"/><Relationship Id="rId3" Type="http://schemas.openxmlformats.org/officeDocument/2006/relationships/image" Target="../media/image35.png"/><Relationship Id="rId21" Type="http://schemas.microsoft.com/office/2007/relationships/hdphoto" Target="../media/hdphoto1.wdp"/><Relationship Id="rId7" Type="http://schemas.openxmlformats.org/officeDocument/2006/relationships/image" Target="../media/image39.png"/><Relationship Id="rId12" Type="http://schemas.openxmlformats.org/officeDocument/2006/relationships/image" Target="../media/image28.png"/><Relationship Id="rId17" Type="http://schemas.openxmlformats.org/officeDocument/2006/relationships/image" Target="../media/image44.png"/><Relationship Id="rId25" Type="http://schemas.openxmlformats.org/officeDocument/2006/relationships/image" Target="../media/image48.png"/><Relationship Id="rId2" Type="http://schemas.openxmlformats.org/officeDocument/2006/relationships/notesSlide" Target="../notesSlides/notesSlide27.xml"/><Relationship Id="rId16" Type="http://schemas.openxmlformats.org/officeDocument/2006/relationships/image" Target="../media/image43.png"/><Relationship Id="rId20"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31.png"/><Relationship Id="rId24" Type="http://schemas.openxmlformats.org/officeDocument/2006/relationships/image" Target="../media/image34.svg"/><Relationship Id="rId5" Type="http://schemas.openxmlformats.org/officeDocument/2006/relationships/image" Target="../media/image37.png"/><Relationship Id="rId15" Type="http://schemas.openxmlformats.org/officeDocument/2006/relationships/image" Target="../media/image32.png"/><Relationship Id="rId23" Type="http://schemas.openxmlformats.org/officeDocument/2006/relationships/image" Target="../media/image33.png"/><Relationship Id="rId10" Type="http://schemas.openxmlformats.org/officeDocument/2006/relationships/image" Target="../media/image27.png"/><Relationship Id="rId19"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29.png"/><Relationship Id="rId22"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18" Type="http://schemas.openxmlformats.org/officeDocument/2006/relationships/image" Target="../media/image62.svg"/><Relationship Id="rId26" Type="http://schemas.openxmlformats.org/officeDocument/2006/relationships/audio" Target="../media/audio29.wav"/><Relationship Id="rId3" Type="http://schemas.openxmlformats.org/officeDocument/2006/relationships/image" Target="../media/image52.png"/><Relationship Id="rId21" Type="http://schemas.openxmlformats.org/officeDocument/2006/relationships/image" Target="../media/image18.gif"/><Relationship Id="rId7" Type="http://schemas.openxmlformats.org/officeDocument/2006/relationships/audio" Target="../media/audio23.wav"/><Relationship Id="rId12" Type="http://schemas.openxmlformats.org/officeDocument/2006/relationships/audio" Target="../media/audio24.wav"/><Relationship Id="rId17" Type="http://schemas.openxmlformats.org/officeDocument/2006/relationships/image" Target="../media/image61.png"/><Relationship Id="rId25" Type="http://schemas.openxmlformats.org/officeDocument/2006/relationships/audio" Target="../media/audio28.wav"/><Relationship Id="rId2" Type="http://schemas.openxmlformats.org/officeDocument/2006/relationships/notesSlide" Target="../notesSlides/notesSlide31.xml"/><Relationship Id="rId16" Type="http://schemas.openxmlformats.org/officeDocument/2006/relationships/image" Target="../media/image60.png"/><Relationship Id="rId20" Type="http://schemas.openxmlformats.org/officeDocument/2006/relationships/image" Target="../media/image64.gif"/><Relationship Id="rId1" Type="http://schemas.openxmlformats.org/officeDocument/2006/relationships/slideLayout" Target="../slideLayouts/slideLayout3.xml"/><Relationship Id="rId6" Type="http://schemas.openxmlformats.org/officeDocument/2006/relationships/audio" Target="../media/audio22.wav"/><Relationship Id="rId11" Type="http://schemas.openxmlformats.org/officeDocument/2006/relationships/image" Target="../media/image56.png"/><Relationship Id="rId24"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image" Target="../media/image59.png"/><Relationship Id="rId23" Type="http://schemas.openxmlformats.org/officeDocument/2006/relationships/audio" Target="../media/audio26.wav"/><Relationship Id="rId10" Type="http://schemas.openxmlformats.org/officeDocument/2006/relationships/image" Target="../media/image55.png"/><Relationship Id="rId19" Type="http://schemas.openxmlformats.org/officeDocument/2006/relationships/image" Target="../media/image63.png"/><Relationship Id="rId4" Type="http://schemas.openxmlformats.org/officeDocument/2006/relationships/audio" Target="../media/audio20.wav"/><Relationship Id="rId9" Type="http://schemas.openxmlformats.org/officeDocument/2006/relationships/image" Target="../media/image54.png"/><Relationship Id="rId14" Type="http://schemas.openxmlformats.org/officeDocument/2006/relationships/image" Target="../media/image58.jpeg"/><Relationship Id="rId22" Type="http://schemas.openxmlformats.org/officeDocument/2006/relationships/audio" Target="../media/audio25.wav"/></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gif"/></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rachelhawkes.com/LDPresources/Yr7German/German_Y7_Term1ii_Wk1_audio.html"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hyperlink" Target="https://www.rachelhawkes.com/LDPresources/Yr7German/German_Y7_Term1ii_Wk1_audio_HW_sheet.doc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363537" y="1714086"/>
            <a:ext cx="7038749" cy="844550"/>
          </a:xfrm>
        </p:spPr>
        <p:txBody>
          <a:bodyPr>
            <a:normAutofit fontScale="62500" lnSpcReduction="20000"/>
          </a:bodyPr>
          <a:lstStyle/>
          <a:p>
            <a:r>
              <a:rPr lang="en-GB" dirty="0"/>
              <a:t>Asking and answering questions</a:t>
            </a:r>
          </a:p>
        </p:txBody>
      </p:sp>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1.1 – Week 7 – Lesson 13</a:t>
            </a:r>
            <a:br>
              <a:rPr lang="en-GB" sz="1800" dirty="0"/>
            </a:br>
            <a:br>
              <a:rPr lang="en-GB" sz="1800" dirty="0"/>
            </a:br>
            <a:r>
              <a:rPr lang="en-GB" sz="1800" dirty="0"/>
              <a:t>Natalie Finlayson / Rachel Hawkes</a:t>
            </a:r>
            <a:br>
              <a:rPr lang="en-GB" sz="1800" dirty="0"/>
            </a:br>
            <a:r>
              <a:rPr lang="en-GB" sz="1800" dirty="0"/>
              <a:t>Artwork: Steve Clarke</a:t>
            </a:r>
            <a:br>
              <a:rPr lang="en-GB" sz="1800" dirty="0"/>
            </a:br>
            <a:br>
              <a:rPr lang="en-GB" sz="1800" dirty="0"/>
            </a:br>
            <a:r>
              <a:rPr lang="en-GB" sz="1800" dirty="0"/>
              <a:t>Date updated: 16.08.23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363537" y="2136361"/>
            <a:ext cx="9259434" cy="1928043"/>
          </a:xfrm>
        </p:spPr>
        <p:txBody>
          <a:bodyPr>
            <a:normAutofit/>
          </a:bodyPr>
          <a:lstStyle/>
          <a:p>
            <a:pPr algn="l"/>
            <a:r>
              <a:rPr lang="en-GB" dirty="0">
                <a:solidFill>
                  <a:schemeClr val="tx1"/>
                </a:solidFill>
              </a:rPr>
              <a:t>Yes/no</a:t>
            </a:r>
            <a:r>
              <a:rPr lang="en-GB" sz="2400" dirty="0">
                <a:solidFill>
                  <a:schemeClr val="tx1"/>
                </a:solidFill>
              </a:rPr>
              <a:t> questions </a:t>
            </a:r>
            <a:br>
              <a:rPr lang="en-GB" sz="2400" dirty="0">
                <a:solidFill>
                  <a:schemeClr val="tx1"/>
                </a:solidFill>
              </a:rPr>
            </a:br>
            <a:br>
              <a:rPr lang="en-GB" sz="2400" dirty="0">
                <a:solidFill>
                  <a:schemeClr val="tx1"/>
                </a:solidFill>
              </a:rPr>
            </a:br>
            <a:r>
              <a:rPr lang="en-GB" sz="2400" dirty="0">
                <a:solidFill>
                  <a:schemeClr val="tx1"/>
                </a:solidFill>
              </a:rPr>
              <a:t>SSC [</a:t>
            </a:r>
            <a:r>
              <a:rPr lang="en-GB" sz="2400" dirty="0" err="1">
                <a:solidFill>
                  <a:schemeClr val="tx1"/>
                </a:solidFill>
              </a:rPr>
              <a:t>ie</a:t>
            </a:r>
            <a:r>
              <a:rPr lang="en-GB" sz="2400" dirty="0">
                <a:solidFill>
                  <a:schemeClr val="tx1"/>
                </a:solidFill>
              </a:rPr>
              <a:t>]</a:t>
            </a:r>
            <a:endParaRPr lang="en-US" dirty="0">
              <a:solidFill>
                <a:schemeClr val="tx1"/>
              </a:solidFill>
            </a:endParaRPr>
          </a:p>
        </p:txBody>
      </p:sp>
      <p:pic>
        <p:nvPicPr>
          <p:cNvPr id="7" name="Picture 6">
            <a:extLst>
              <a:ext uri="{FF2B5EF4-FFF2-40B4-BE49-F238E27FC236}">
                <a16:creationId xmlns:a16="http://schemas.microsoft.com/office/drawing/2014/main" id="{A770D72F-D701-41F7-AF6D-3BE802446A31}"/>
              </a:ext>
            </a:extLst>
          </p:cNvPr>
          <p:cNvPicPr>
            <a:picLocks noChangeAspect="1"/>
          </p:cNvPicPr>
          <p:nvPr/>
        </p:nvPicPr>
        <p:blipFill>
          <a:blip r:embed="rId3"/>
          <a:stretch>
            <a:fillRect/>
          </a:stretch>
        </p:blipFill>
        <p:spPr>
          <a:xfrm>
            <a:off x="8155895" y="3886200"/>
            <a:ext cx="2725148" cy="2700762"/>
          </a:xfrm>
          <a:prstGeom prst="rect">
            <a:avLst/>
          </a:prstGeom>
        </p:spPr>
      </p:pic>
      <p:sp>
        <p:nvSpPr>
          <p:cNvPr id="8" name="Speech Bubble: Rectangle with Corners Rounded 7">
            <a:extLst>
              <a:ext uri="{FF2B5EF4-FFF2-40B4-BE49-F238E27FC236}">
                <a16:creationId xmlns:a16="http://schemas.microsoft.com/office/drawing/2014/main" id="{C8D40BC6-E787-4203-BC30-0243B1F08641}"/>
              </a:ext>
            </a:extLst>
          </p:cNvPr>
          <p:cNvSpPr/>
          <p:nvPr/>
        </p:nvSpPr>
        <p:spPr>
          <a:xfrm>
            <a:off x="9780814" y="3428999"/>
            <a:ext cx="2047649" cy="874187"/>
          </a:xfrm>
          <a:prstGeom prst="wedgeRoundRectCallout">
            <a:avLst>
              <a:gd name="adj1" fmla="val -15189"/>
              <a:gd name="adj2" fmla="val 9222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Nein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aber</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ich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habe</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einen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Lieblingsfilm</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6" name="Speech Bubble: Rectangle with Corners Rounded 5">
            <a:extLst>
              <a:ext uri="{FF2B5EF4-FFF2-40B4-BE49-F238E27FC236}">
                <a16:creationId xmlns:a16="http://schemas.microsoft.com/office/drawing/2014/main" id="{D94632AE-7DD9-4757-960D-12925A4211AD}"/>
              </a:ext>
            </a:extLst>
          </p:cNvPr>
          <p:cNvSpPr/>
          <p:nvPr/>
        </p:nvSpPr>
        <p:spPr>
          <a:xfrm>
            <a:off x="6302829" y="5306786"/>
            <a:ext cx="1932168" cy="681678"/>
          </a:xfrm>
          <a:prstGeom prst="wedgeRoundRectCallout">
            <a:avLst>
              <a:gd name="adj1" fmla="val 65760"/>
              <a:gd name="adj2" fmla="val -4897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Hast du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ein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Lieblingsbuch</a:t>
            </a:r>
            <a:r>
              <a:rPr lang="en-GB" dirty="0">
                <a:solidFill>
                  <a:srgbClr val="3D3C3C"/>
                </a:solidFill>
                <a:latin typeface="Century Gothic"/>
              </a:rPr>
              <a:t>?</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323369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717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4957428"/>
            <a:ext cx="3734400" cy="584775"/>
          </a:xfrm>
          <a:prstGeom prst="rect">
            <a:avLst/>
          </a:prstGeom>
          <a:solidFill>
            <a:schemeClr val="bg2"/>
          </a:solidFill>
        </p:spPr>
        <p:txBody>
          <a:bodyPr wrap="square" rtlCol="0">
            <a:spAutoFit/>
          </a:bodyPr>
          <a:lstStyle/>
          <a:p>
            <a:pPr algn="ctr"/>
            <a:r>
              <a:rPr lang="en-GB" sz="3200" dirty="0">
                <a:latin typeface="Century Gothic" panose="020B0502020202020204" pitchFamily="34" charset="0"/>
              </a:rPr>
              <a:t>das Lied </a:t>
            </a:r>
          </a:p>
        </p:txBody>
      </p:sp>
      <p:sp>
        <p:nvSpPr>
          <p:cNvPr id="7" name="TextBox 6">
            <a:extLst>
              <a:ext uri="{FF2B5EF4-FFF2-40B4-BE49-F238E27FC236}">
                <a16:creationId xmlns:a16="http://schemas.microsoft.com/office/drawing/2014/main" id="{F204D7E1-CAF7-4C39-9F98-74EFF26FA7DF}"/>
              </a:ext>
            </a:extLst>
          </p:cNvPr>
          <p:cNvSpPr txBox="1"/>
          <p:nvPr/>
        </p:nvSpPr>
        <p:spPr>
          <a:xfrm>
            <a:off x="4074648" y="5542203"/>
            <a:ext cx="3734400" cy="769441"/>
          </a:xfrm>
          <a:prstGeom prst="rect">
            <a:avLst/>
          </a:prstGeom>
          <a:solidFill>
            <a:schemeClr val="bg2"/>
          </a:solidFill>
        </p:spPr>
        <p:txBody>
          <a:bodyPr wrap="square" rtlCol="0">
            <a:spAutoFit/>
          </a:bodyPr>
          <a:lstStyle/>
          <a:p>
            <a:pPr algn="ctr"/>
            <a:r>
              <a:rPr lang="en-GB" sz="4400" dirty="0">
                <a:latin typeface="Century Gothic" panose="020B0502020202020204" pitchFamily="34" charset="0"/>
              </a:rPr>
              <a:t>L – </a:t>
            </a:r>
            <a:r>
              <a:rPr lang="en-GB" sz="4400" b="1" dirty="0">
                <a:latin typeface="Century Gothic" panose="020B0502020202020204" pitchFamily="34" charset="0"/>
              </a:rPr>
              <a:t>I – E </a:t>
            </a:r>
            <a:r>
              <a:rPr lang="en-GB" sz="4400" dirty="0">
                <a:latin typeface="Century Gothic" panose="020B0502020202020204" pitchFamily="34" charset="0"/>
              </a:rPr>
              <a:t>- 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070" y="1183338"/>
            <a:ext cx="3089555" cy="3209925"/>
          </a:xfrm>
          <a:prstGeom prst="rect">
            <a:avLst/>
          </a:prstGeom>
        </p:spPr>
      </p:pic>
    </p:spTree>
    <p:extLst>
      <p:ext uri="{BB962C8B-B14F-4D97-AF65-F5344CB8AC3E}">
        <p14:creationId xmlns:p14="http://schemas.microsoft.com/office/powerpoint/2010/main" val="22338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971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ACA71FC-D9BB-44BE-9FE7-818BD5ED425A}"/>
              </a:ext>
            </a:extLst>
          </p:cNvPr>
          <p:cNvSpPr txBox="1"/>
          <p:nvPr/>
        </p:nvSpPr>
        <p:spPr>
          <a:xfrm>
            <a:off x="1341867" y="2515713"/>
            <a:ext cx="9199962" cy="923330"/>
          </a:xfrm>
          <a:prstGeom prst="rect">
            <a:avLst/>
          </a:prstGeom>
          <a:noFill/>
        </p:spPr>
        <p:txBody>
          <a:bodyPr wrap="square" rtlCol="0">
            <a:spAutoFit/>
          </a:bodyPr>
          <a:lstStyle/>
          <a:p>
            <a:pPr algn="ctr"/>
            <a:r>
              <a:rPr lang="en-GB" sz="5400" dirty="0">
                <a:latin typeface="Century Gothic" panose="020B0502020202020204" pitchFamily="34" charset="0"/>
              </a:rPr>
              <a:t>[unfortunately]</a:t>
            </a:r>
          </a:p>
        </p:txBody>
      </p:sp>
      <p:sp>
        <p:nvSpPr>
          <p:cNvPr id="7" name="TextBox 6">
            <a:extLst>
              <a:ext uri="{FF2B5EF4-FFF2-40B4-BE49-F238E27FC236}">
                <a16:creationId xmlns:a16="http://schemas.microsoft.com/office/drawing/2014/main" id="{F204D7E1-CAF7-4C39-9F98-74EFF26FA7DF}"/>
              </a:ext>
            </a:extLst>
          </p:cNvPr>
          <p:cNvSpPr txBox="1"/>
          <p:nvPr/>
        </p:nvSpPr>
        <p:spPr>
          <a:xfrm>
            <a:off x="4074648" y="4217880"/>
            <a:ext cx="3734400" cy="1107996"/>
          </a:xfrm>
          <a:prstGeom prst="rect">
            <a:avLst/>
          </a:prstGeom>
          <a:solidFill>
            <a:schemeClr val="bg2"/>
          </a:solidFill>
        </p:spPr>
        <p:txBody>
          <a:bodyPr wrap="square" rtlCol="0">
            <a:spAutoFit/>
          </a:bodyPr>
          <a:lstStyle/>
          <a:p>
            <a:pPr algn="ctr"/>
            <a:r>
              <a:rPr lang="en-GB" sz="6600" dirty="0" err="1">
                <a:latin typeface="Century Gothic" panose="020B0502020202020204" pitchFamily="34" charset="0"/>
              </a:rPr>
              <a:t>leider</a:t>
            </a:r>
            <a:endParaRPr lang="en-GB" sz="6600" dirty="0">
              <a:latin typeface="Century Gothic" panose="020B0502020202020204" pitchFamily="34" charset="0"/>
            </a:endParaRPr>
          </a:p>
        </p:txBody>
      </p:sp>
      <p:sp>
        <p:nvSpPr>
          <p:cNvPr id="8" name="TextBox 7">
            <a:extLst>
              <a:ext uri="{FF2B5EF4-FFF2-40B4-BE49-F238E27FC236}">
                <a16:creationId xmlns:a16="http://schemas.microsoft.com/office/drawing/2014/main" id="{F204D7E1-CAF7-4C39-9F98-74EFF26FA7DF}"/>
              </a:ext>
            </a:extLst>
          </p:cNvPr>
          <p:cNvSpPr txBox="1"/>
          <p:nvPr/>
        </p:nvSpPr>
        <p:spPr>
          <a:xfrm>
            <a:off x="3166119" y="5334164"/>
            <a:ext cx="5551457" cy="830997"/>
          </a:xfrm>
          <a:prstGeom prst="rect">
            <a:avLst/>
          </a:prstGeom>
          <a:noFill/>
        </p:spPr>
        <p:txBody>
          <a:bodyPr wrap="square" rtlCol="0">
            <a:spAutoFit/>
          </a:bodyPr>
          <a:lstStyle/>
          <a:p>
            <a:pPr algn="ctr"/>
            <a:r>
              <a:rPr lang="en-GB" sz="4800" dirty="0">
                <a:latin typeface="Century Gothic" panose="020B0502020202020204" pitchFamily="34" charset="0"/>
              </a:rPr>
              <a:t>L – </a:t>
            </a:r>
            <a:r>
              <a:rPr lang="en-GB" sz="4800" b="1" dirty="0">
                <a:latin typeface="Century Gothic" panose="020B0502020202020204" pitchFamily="34" charset="0"/>
              </a:rPr>
              <a:t>E – I </a:t>
            </a:r>
            <a:r>
              <a:rPr lang="en-GB" sz="4800" dirty="0">
                <a:latin typeface="Century Gothic" panose="020B0502020202020204" pitchFamily="34" charset="0"/>
              </a:rPr>
              <a:t>– D – E - R</a:t>
            </a:r>
          </a:p>
        </p:txBody>
      </p:sp>
    </p:spTree>
    <p:extLst>
      <p:ext uri="{BB962C8B-B14F-4D97-AF65-F5344CB8AC3E}">
        <p14:creationId xmlns:p14="http://schemas.microsoft.com/office/powerpoint/2010/main" val="211687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463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5013706"/>
            <a:ext cx="3734400" cy="584775"/>
          </a:xfrm>
          <a:prstGeom prst="rect">
            <a:avLst/>
          </a:prstGeom>
          <a:noFill/>
        </p:spPr>
        <p:txBody>
          <a:bodyPr wrap="square" rtlCol="0">
            <a:spAutoFit/>
          </a:bodyPr>
          <a:lstStyle/>
          <a:p>
            <a:pPr algn="ctr"/>
            <a:r>
              <a:rPr lang="en-GB" sz="3200" dirty="0" err="1">
                <a:latin typeface="Century Gothic" panose="020B0502020202020204" pitchFamily="34" charset="0"/>
              </a:rPr>
              <a:t>L</a:t>
            </a:r>
            <a:r>
              <a:rPr lang="en-GB" sz="3200" b="1" dirty="0" err="1">
                <a:latin typeface="Century Gothic" panose="020B0502020202020204" pitchFamily="34" charset="0"/>
              </a:rPr>
              <a:t>ie</a:t>
            </a:r>
            <a:r>
              <a:rPr lang="en-GB" sz="3200" dirty="0" err="1">
                <a:latin typeface="Century Gothic" panose="020B0502020202020204" pitchFamily="34" charset="0"/>
              </a:rPr>
              <a:t>blings</a:t>
            </a:r>
            <a:r>
              <a:rPr lang="en-GB" sz="3200" dirty="0">
                <a:latin typeface="Century Gothic" panose="020B0502020202020204" pitchFamily="34" charset="0"/>
              </a:rPr>
              <a:t>-</a:t>
            </a:r>
          </a:p>
        </p:txBody>
      </p:sp>
      <p:pic>
        <p:nvPicPr>
          <p:cNvPr id="7" name="Picture 2" descr="Favourites, Favorites, Folder, Office, Bookmarks">
            <a:extLst>
              <a:ext uri="{FF2B5EF4-FFF2-40B4-BE49-F238E27FC236}">
                <a16:creationId xmlns:a16="http://schemas.microsoft.com/office/drawing/2014/main" id="{530D51BB-30A3-40CF-9372-9891FD7F8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280" y="1046074"/>
            <a:ext cx="4301135" cy="34370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04D7E1-CAF7-4C39-9F98-74EFF26FA7DF}"/>
              </a:ext>
            </a:extLst>
          </p:cNvPr>
          <p:cNvSpPr txBox="1"/>
          <p:nvPr/>
        </p:nvSpPr>
        <p:spPr>
          <a:xfrm>
            <a:off x="3043867" y="5598481"/>
            <a:ext cx="6114201" cy="646331"/>
          </a:xfrm>
          <a:prstGeom prst="rect">
            <a:avLst/>
          </a:prstGeom>
          <a:noFill/>
        </p:spPr>
        <p:txBody>
          <a:bodyPr wrap="square" rtlCol="0">
            <a:spAutoFit/>
          </a:bodyPr>
          <a:lstStyle/>
          <a:p>
            <a:pPr algn="ctr"/>
            <a:r>
              <a:rPr lang="en-GB" sz="3600" dirty="0">
                <a:latin typeface="Century Gothic" panose="020B0502020202020204" pitchFamily="34" charset="0"/>
              </a:rPr>
              <a:t>L – </a:t>
            </a:r>
            <a:r>
              <a:rPr lang="en-GB" sz="3600" b="1" dirty="0">
                <a:latin typeface="Century Gothic" panose="020B0502020202020204" pitchFamily="34" charset="0"/>
              </a:rPr>
              <a:t>I – E </a:t>
            </a:r>
            <a:r>
              <a:rPr lang="en-GB" sz="3600" dirty="0">
                <a:latin typeface="Century Gothic" panose="020B0502020202020204" pitchFamily="34" charset="0"/>
              </a:rPr>
              <a:t>– B – L – I – N – G - S</a:t>
            </a:r>
          </a:p>
        </p:txBody>
      </p:sp>
    </p:spTree>
    <p:extLst>
      <p:ext uri="{BB962C8B-B14F-4D97-AF65-F5344CB8AC3E}">
        <p14:creationId xmlns:p14="http://schemas.microsoft.com/office/powerpoint/2010/main" val="24063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844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494861947"/>
              </p:ext>
            </p:extLst>
          </p:nvPr>
        </p:nvGraphicFramePr>
        <p:xfrm>
          <a:off x="2779295" y="1566746"/>
          <a:ext cx="6464859" cy="4316530"/>
        </p:xfrm>
        <a:graphic>
          <a:graphicData uri="http://schemas.openxmlformats.org/drawingml/2006/table">
            <a:tbl>
              <a:tblPr firstRow="1" firstCol="1" bandRow="1">
                <a:tableStyleId>{5940675A-B579-460E-94D1-54222C63F5DA}</a:tableStyleId>
              </a:tblPr>
              <a:tblGrid>
                <a:gridCol w="427393">
                  <a:extLst>
                    <a:ext uri="{9D8B030D-6E8A-4147-A177-3AD203B41FA5}">
                      <a16:colId xmlns:a16="http://schemas.microsoft.com/office/drawing/2014/main" val="20000"/>
                    </a:ext>
                  </a:extLst>
                </a:gridCol>
                <a:gridCol w="2793126">
                  <a:extLst>
                    <a:ext uri="{9D8B030D-6E8A-4147-A177-3AD203B41FA5}">
                      <a16:colId xmlns:a16="http://schemas.microsoft.com/office/drawing/2014/main" val="20001"/>
                    </a:ext>
                  </a:extLst>
                </a:gridCol>
                <a:gridCol w="3244340">
                  <a:extLst>
                    <a:ext uri="{9D8B030D-6E8A-4147-A177-3AD203B41FA5}">
                      <a16:colId xmlns:a16="http://schemas.microsoft.com/office/drawing/2014/main" val="20002"/>
                    </a:ext>
                  </a:extLst>
                </a:gridCol>
              </a:tblGrid>
              <a:tr h="431653">
                <a:tc>
                  <a:txBody>
                    <a:bodyPr/>
                    <a:lstStyle/>
                    <a:p>
                      <a:pPr>
                        <a:lnSpc>
                          <a:spcPct val="107000"/>
                        </a:lnSpc>
                        <a:spcAft>
                          <a:spcPts val="0"/>
                        </a:spcAft>
                      </a:pPr>
                      <a:r>
                        <a:rPr lang="en-GB" sz="2000" b="1" dirty="0">
                          <a:solidFill>
                            <a:schemeClr val="tx1"/>
                          </a:solidFill>
                          <a:effectLst/>
                          <a:latin typeface="Century Gothic" panose="020B0502020202020204" pitchFamily="34" charset="0"/>
                        </a:rPr>
                        <a:t> </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Word</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English meaning</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0"/>
                  </a:ext>
                </a:extLst>
              </a:tr>
              <a:tr h="431653">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1</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der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Sänger</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singer (m)</a:t>
                      </a:r>
                    </a:p>
                  </a:txBody>
                  <a:tcPr marL="68580" marR="68580" marT="0" marB="0" anchor="ctr">
                    <a:solidFill>
                      <a:schemeClr val="bg2"/>
                    </a:solidFill>
                  </a:tcPr>
                </a:tc>
                <a:extLst>
                  <a:ext uri="{0D108BD9-81ED-4DB2-BD59-A6C34878D82A}">
                    <a16:rowId xmlns:a16="http://schemas.microsoft.com/office/drawing/2014/main" val="10001"/>
                  </a:ext>
                </a:extLst>
              </a:tr>
              <a:tr h="431653">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2</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der</a:t>
                      </a:r>
                      <a:r>
                        <a:rPr lang="en-GB" sz="20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Film</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film</a:t>
                      </a:r>
                    </a:p>
                  </a:txBody>
                  <a:tcPr marL="68580" marR="68580" marT="0" marB="0" anchor="ctr">
                    <a:solidFill>
                      <a:schemeClr val="bg2"/>
                    </a:solidFill>
                  </a:tcPr>
                </a:tc>
                <a:extLst>
                  <a:ext uri="{0D108BD9-81ED-4DB2-BD59-A6C34878D82A}">
                    <a16:rowId xmlns:a16="http://schemas.microsoft.com/office/drawing/2014/main" val="10002"/>
                  </a:ext>
                </a:extLst>
              </a:tr>
              <a:tr h="431653">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3</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 Band</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band</a:t>
                      </a:r>
                    </a:p>
                  </a:txBody>
                  <a:tcPr marL="68580" marR="68580" marT="0" marB="0" anchor="ctr">
                    <a:solidFill>
                      <a:schemeClr val="bg2"/>
                    </a:solidFill>
                  </a:tcPr>
                </a:tc>
                <a:extLst>
                  <a:ext uri="{0D108BD9-81ED-4DB2-BD59-A6C34878D82A}">
                    <a16:rowId xmlns:a16="http://schemas.microsoft.com/office/drawing/2014/main" val="10006"/>
                  </a:ext>
                </a:extLst>
              </a:tr>
              <a:tr h="431653">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4</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Lehrerin</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teacher (f)</a:t>
                      </a:r>
                    </a:p>
                  </a:txBody>
                  <a:tcPr marL="68580" marR="68580" marT="0" marB="0" anchor="ctr">
                    <a:solidFill>
                      <a:schemeClr val="bg2"/>
                    </a:solidFill>
                  </a:tcPr>
                </a:tc>
                <a:extLst>
                  <a:ext uri="{0D108BD9-81ED-4DB2-BD59-A6C34878D82A}">
                    <a16:rowId xmlns:a16="http://schemas.microsoft.com/office/drawing/2014/main" val="10003"/>
                  </a:ext>
                </a:extLst>
              </a:tr>
              <a:tr h="431653">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5</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Sängerin</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singer (f)</a:t>
                      </a:r>
                    </a:p>
                  </a:txBody>
                  <a:tcPr marL="68580" marR="68580" marT="0" marB="0" anchor="ctr">
                    <a:solidFill>
                      <a:schemeClr val="bg2"/>
                    </a:solidFill>
                  </a:tcPr>
                </a:tc>
                <a:extLst>
                  <a:ext uri="{0D108BD9-81ED-4DB2-BD59-A6C34878D82A}">
                    <a16:rowId xmlns:a16="http://schemas.microsoft.com/office/drawing/2014/main" val="10004"/>
                  </a:ext>
                </a:extLst>
              </a:tr>
              <a:tr h="43165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das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Buch</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book</a:t>
                      </a:r>
                    </a:p>
                  </a:txBody>
                  <a:tcPr marL="68580" marR="68580" marT="0" marB="0" anchor="ctr">
                    <a:solidFill>
                      <a:schemeClr val="bg2"/>
                    </a:solidFill>
                  </a:tcPr>
                </a:tc>
                <a:extLst>
                  <a:ext uri="{0D108BD9-81ED-4DB2-BD59-A6C34878D82A}">
                    <a16:rowId xmlns:a16="http://schemas.microsoft.com/office/drawing/2014/main" val="10005"/>
                  </a:ext>
                </a:extLst>
              </a:tr>
              <a:tr h="43165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das Lied</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song</a:t>
                      </a:r>
                    </a:p>
                  </a:txBody>
                  <a:tcPr marL="68580" marR="68580" marT="0" marB="0" anchor="ctr">
                    <a:solidFill>
                      <a:schemeClr val="bg2"/>
                    </a:solidFill>
                  </a:tcPr>
                </a:tc>
                <a:extLst>
                  <a:ext uri="{0D108BD9-81ED-4DB2-BD59-A6C34878D82A}">
                    <a16:rowId xmlns:a16="http://schemas.microsoft.com/office/drawing/2014/main" val="10007"/>
                  </a:ext>
                </a:extLst>
              </a:tr>
              <a:tr h="43165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Lieblings</a:t>
                      </a: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favourite</a:t>
                      </a:r>
                    </a:p>
                  </a:txBody>
                  <a:tcPr marL="68580" marR="68580" marT="0" marB="0" anchor="ctr">
                    <a:solidFill>
                      <a:schemeClr val="bg2"/>
                    </a:solidFill>
                  </a:tcPr>
                </a:tc>
                <a:extLst>
                  <a:ext uri="{0D108BD9-81ED-4DB2-BD59-A6C34878D82A}">
                    <a16:rowId xmlns:a16="http://schemas.microsoft.com/office/drawing/2014/main" val="10008"/>
                  </a:ext>
                </a:extLst>
              </a:tr>
              <a:tr h="431653">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leider</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unfortunately</a:t>
                      </a:r>
                    </a:p>
                  </a:txBody>
                  <a:tcPr marL="68580" marR="68580" marT="0" marB="0" anchor="ctr">
                    <a:solidFill>
                      <a:schemeClr val="bg2"/>
                    </a:solidFill>
                  </a:tcPr>
                </a:tc>
                <a:extLst>
                  <a:ext uri="{0D108BD9-81ED-4DB2-BD59-A6C34878D82A}">
                    <a16:rowId xmlns:a16="http://schemas.microsoft.com/office/drawing/2014/main" val="10009"/>
                  </a:ext>
                </a:extLst>
              </a:tr>
            </a:tbl>
          </a:graphicData>
        </a:graphic>
      </p:graphicFrame>
      <p:grpSp>
        <p:nvGrpSpPr>
          <p:cNvPr id="8" name="Group 7"/>
          <p:cNvGrpSpPr/>
          <p:nvPr/>
        </p:nvGrpSpPr>
        <p:grpSpPr>
          <a:xfrm>
            <a:off x="6011724" y="2054104"/>
            <a:ext cx="2798610" cy="3802791"/>
            <a:chOff x="13569081" y="820564"/>
            <a:chExt cx="2798610" cy="3802791"/>
          </a:xfrm>
          <a:solidFill>
            <a:schemeClr val="bg2"/>
          </a:solidFill>
        </p:grpSpPr>
        <p:sp>
          <p:nvSpPr>
            <p:cNvPr id="9" name="Rectangle 8"/>
            <p:cNvSpPr/>
            <p:nvPr/>
          </p:nvSpPr>
          <p:spPr>
            <a:xfrm>
              <a:off x="13569081" y="820564"/>
              <a:ext cx="2798609"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0" name="Rectangle 9"/>
            <p:cNvSpPr/>
            <p:nvPr/>
          </p:nvSpPr>
          <p:spPr>
            <a:xfrm>
              <a:off x="13569082" y="1257102"/>
              <a:ext cx="2798609"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1" name="Rectangle 10"/>
            <p:cNvSpPr/>
            <p:nvPr/>
          </p:nvSpPr>
          <p:spPr>
            <a:xfrm>
              <a:off x="13569082" y="1675381"/>
              <a:ext cx="2798609"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2" name="Rectangle 11"/>
            <p:cNvSpPr/>
            <p:nvPr/>
          </p:nvSpPr>
          <p:spPr>
            <a:xfrm>
              <a:off x="13569082" y="2136649"/>
              <a:ext cx="2798609"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3" name="Rectangle 12"/>
            <p:cNvSpPr/>
            <p:nvPr/>
          </p:nvSpPr>
          <p:spPr>
            <a:xfrm>
              <a:off x="13569082" y="2553125"/>
              <a:ext cx="2798609" cy="339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4" name="Rectangle 13"/>
            <p:cNvSpPr/>
            <p:nvPr/>
          </p:nvSpPr>
          <p:spPr>
            <a:xfrm>
              <a:off x="13569082" y="2961339"/>
              <a:ext cx="2798609"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5" name="Rectangle 14"/>
            <p:cNvSpPr/>
            <p:nvPr/>
          </p:nvSpPr>
          <p:spPr>
            <a:xfrm>
              <a:off x="13569082" y="3401069"/>
              <a:ext cx="2798609"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6" name="Rectangle 15"/>
            <p:cNvSpPr/>
            <p:nvPr/>
          </p:nvSpPr>
          <p:spPr>
            <a:xfrm>
              <a:off x="13569081" y="3835627"/>
              <a:ext cx="2798609"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7" name="Rectangle 16"/>
            <p:cNvSpPr/>
            <p:nvPr/>
          </p:nvSpPr>
          <p:spPr>
            <a:xfrm>
              <a:off x="13569082" y="4267206"/>
              <a:ext cx="2798609"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grpSp>
        <p:nvGrpSpPr>
          <p:cNvPr id="18" name="Group 17"/>
          <p:cNvGrpSpPr/>
          <p:nvPr/>
        </p:nvGrpSpPr>
        <p:grpSpPr>
          <a:xfrm>
            <a:off x="3292990" y="2020962"/>
            <a:ext cx="2698414" cy="3835933"/>
            <a:chOff x="-3920019" y="370628"/>
            <a:chExt cx="2698414" cy="3835933"/>
          </a:xfrm>
          <a:solidFill>
            <a:schemeClr val="bg2"/>
          </a:solidFill>
        </p:grpSpPr>
        <p:sp>
          <p:nvSpPr>
            <p:cNvPr id="19" name="Rectangle 18"/>
            <p:cNvSpPr/>
            <p:nvPr/>
          </p:nvSpPr>
          <p:spPr>
            <a:xfrm>
              <a:off x="-3920019" y="370628"/>
              <a:ext cx="2698413" cy="340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0" name="Rectangle 19"/>
            <p:cNvSpPr/>
            <p:nvPr/>
          </p:nvSpPr>
          <p:spPr>
            <a:xfrm>
              <a:off x="-3920018" y="810970"/>
              <a:ext cx="2698413" cy="3522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1" name="Rectangle 20"/>
            <p:cNvSpPr/>
            <p:nvPr/>
          </p:nvSpPr>
          <p:spPr>
            <a:xfrm>
              <a:off x="-3920018" y="1232895"/>
              <a:ext cx="2698413" cy="3440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2" name="Rectangle 21"/>
            <p:cNvSpPr/>
            <p:nvPr/>
          </p:nvSpPr>
          <p:spPr>
            <a:xfrm>
              <a:off x="-3920018" y="1698183"/>
              <a:ext cx="2698413" cy="3104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3" name="Rectangle 22"/>
            <p:cNvSpPr/>
            <p:nvPr/>
          </p:nvSpPr>
          <p:spPr>
            <a:xfrm>
              <a:off x="-3920018" y="2118288"/>
              <a:ext cx="2698413" cy="342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4" name="Rectangle 23"/>
            <p:cNvSpPr/>
            <p:nvPr/>
          </p:nvSpPr>
          <p:spPr>
            <a:xfrm>
              <a:off x="-3920018" y="2530060"/>
              <a:ext cx="2698413" cy="3587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5" name="Rectangle 24"/>
            <p:cNvSpPr/>
            <p:nvPr/>
          </p:nvSpPr>
          <p:spPr>
            <a:xfrm>
              <a:off x="-3920018" y="2973622"/>
              <a:ext cx="2698413" cy="360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6" name="Rectangle 25"/>
            <p:cNvSpPr/>
            <p:nvPr/>
          </p:nvSpPr>
          <p:spPr>
            <a:xfrm>
              <a:off x="-3920019" y="3411968"/>
              <a:ext cx="2698413" cy="3655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7" name="Rectangle 26"/>
            <p:cNvSpPr/>
            <p:nvPr/>
          </p:nvSpPr>
          <p:spPr>
            <a:xfrm>
              <a:off x="-3920018" y="3847308"/>
              <a:ext cx="2698413" cy="3592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345398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42699"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A3B4C1D9-F928-45D7-AAA2-4785C137F51E}"/>
              </a:ext>
            </a:extLst>
          </p:cNvPr>
          <p:cNvGrpSpPr/>
          <p:nvPr/>
        </p:nvGrpSpPr>
        <p:grpSpPr>
          <a:xfrm>
            <a:off x="3741417" y="1469527"/>
            <a:ext cx="4544700" cy="4539372"/>
            <a:chOff x="8185463" y="737481"/>
            <a:chExt cx="4544700" cy="4539372"/>
          </a:xfrm>
          <a:noFill/>
        </p:grpSpPr>
        <p:grpSp>
          <p:nvGrpSpPr>
            <p:cNvPr id="8" name="Group 7">
              <a:extLst>
                <a:ext uri="{FF2B5EF4-FFF2-40B4-BE49-F238E27FC236}">
                  <a16:creationId xmlns:a16="http://schemas.microsoft.com/office/drawing/2014/main" id="{53EF8A6E-6A9F-412B-99CE-242CAE469339}"/>
                </a:ext>
              </a:extLst>
            </p:cNvPr>
            <p:cNvGrpSpPr/>
            <p:nvPr/>
          </p:nvGrpSpPr>
          <p:grpSpPr>
            <a:xfrm>
              <a:off x="8197589" y="737481"/>
              <a:ext cx="4519434" cy="4539372"/>
              <a:chOff x="6833484" y="215311"/>
              <a:chExt cx="4519434" cy="4539372"/>
            </a:xfrm>
            <a:grpFill/>
          </p:grpSpPr>
          <p:grpSp>
            <p:nvGrpSpPr>
              <p:cNvPr id="15" name="Group 14">
                <a:extLst>
                  <a:ext uri="{FF2B5EF4-FFF2-40B4-BE49-F238E27FC236}">
                    <a16:creationId xmlns:a16="http://schemas.microsoft.com/office/drawing/2014/main" id="{720FED06-A096-4A7B-B227-CE51298D4F9D}"/>
                  </a:ext>
                </a:extLst>
              </p:cNvPr>
              <p:cNvGrpSpPr/>
              <p:nvPr/>
            </p:nvGrpSpPr>
            <p:grpSpPr>
              <a:xfrm>
                <a:off x="6833484" y="215311"/>
                <a:ext cx="4519434" cy="4539372"/>
                <a:chOff x="1963600" y="1447259"/>
                <a:chExt cx="4519434" cy="4539372"/>
              </a:xfrm>
              <a:grpFill/>
            </p:grpSpPr>
            <p:grpSp>
              <p:nvGrpSpPr>
                <p:cNvPr id="18" name="Group 17">
                  <a:extLst>
                    <a:ext uri="{FF2B5EF4-FFF2-40B4-BE49-F238E27FC236}">
                      <a16:creationId xmlns:a16="http://schemas.microsoft.com/office/drawing/2014/main" id="{8A3F774B-674E-4191-B009-DB6E66C330C7}"/>
                    </a:ext>
                  </a:extLst>
                </p:cNvPr>
                <p:cNvGrpSpPr/>
                <p:nvPr/>
              </p:nvGrpSpPr>
              <p:grpSpPr>
                <a:xfrm>
                  <a:off x="1963600" y="1447259"/>
                  <a:ext cx="1466284" cy="1440000"/>
                  <a:chOff x="4385389" y="1642187"/>
                  <a:chExt cx="1653160" cy="1623600"/>
                </a:xfrm>
                <a:grpFill/>
              </p:grpSpPr>
              <p:sp>
                <p:nvSpPr>
                  <p:cNvPr id="27" name="Rounded Rectangle 80">
                    <a:extLst>
                      <a:ext uri="{FF2B5EF4-FFF2-40B4-BE49-F238E27FC236}">
                        <a16:creationId xmlns:a16="http://schemas.microsoft.com/office/drawing/2014/main" id="{E28D2EE8-D7C7-4E60-83AF-23A0EB2FB6FC}"/>
                      </a:ext>
                    </a:extLst>
                  </p:cNvPr>
                  <p:cNvSpPr/>
                  <p:nvPr/>
                </p:nvSpPr>
                <p:spPr>
                  <a:xfrm>
                    <a:off x="4385389" y="1642187"/>
                    <a:ext cx="1623526" cy="16236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6E67DD6F-EFAB-47E4-9B45-2F7E23E21B5A}"/>
                      </a:ext>
                    </a:extLst>
                  </p:cNvPr>
                  <p:cNvSpPr txBox="1"/>
                  <p:nvPr/>
                </p:nvSpPr>
                <p:spPr>
                  <a:xfrm>
                    <a:off x="4385389" y="2226062"/>
                    <a:ext cx="1653160" cy="347019"/>
                  </a:xfrm>
                  <a:prstGeom prst="rect">
                    <a:avLst/>
                  </a:prstGeom>
                  <a:grpFill/>
                </p:spPr>
                <p:txBody>
                  <a:bodyPr wrap="square" rtlCol="0">
                    <a:spAutoFit/>
                  </a:bodyPr>
                  <a:lstStyle/>
                  <a:p>
                    <a:pPr algn="ctr"/>
                    <a:r>
                      <a:rPr lang="en-GB" sz="1400" dirty="0">
                        <a:latin typeface="Century Gothic" panose="020B0502020202020204" pitchFamily="34" charset="0"/>
                      </a:rPr>
                      <a:t>book</a:t>
                    </a:r>
                  </a:p>
                </p:txBody>
              </p:sp>
            </p:grpSp>
            <p:sp>
              <p:nvSpPr>
                <p:cNvPr id="19" name="Rounded Rectangle 78">
                  <a:extLst>
                    <a:ext uri="{FF2B5EF4-FFF2-40B4-BE49-F238E27FC236}">
                      <a16:creationId xmlns:a16="http://schemas.microsoft.com/office/drawing/2014/main" id="{DC07BE91-2B99-46C5-85B3-EE84F3AD714F}"/>
                    </a:ext>
                  </a:extLst>
                </p:cNvPr>
                <p:cNvSpPr/>
                <p:nvPr/>
              </p:nvSpPr>
              <p:spPr>
                <a:xfrm>
                  <a:off x="1963600" y="2996945"/>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ounded Rectangle 76">
                  <a:extLst>
                    <a:ext uri="{FF2B5EF4-FFF2-40B4-BE49-F238E27FC236}">
                      <a16:creationId xmlns:a16="http://schemas.microsoft.com/office/drawing/2014/main" id="{63AB0AFF-5BC1-4157-A0F2-ACC763C761B4}"/>
                    </a:ext>
                  </a:extLst>
                </p:cNvPr>
                <p:cNvSpPr/>
                <p:nvPr/>
              </p:nvSpPr>
              <p:spPr>
                <a:xfrm>
                  <a:off x="1963600" y="4546631"/>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ounded Rectangle 74">
                  <a:extLst>
                    <a:ext uri="{FF2B5EF4-FFF2-40B4-BE49-F238E27FC236}">
                      <a16:creationId xmlns:a16="http://schemas.microsoft.com/office/drawing/2014/main" id="{7DCBDE31-9996-4E33-8AE8-C9534ECAFB55}"/>
                    </a:ext>
                  </a:extLst>
                </p:cNvPr>
                <p:cNvSpPr/>
                <p:nvPr/>
              </p:nvSpPr>
              <p:spPr>
                <a:xfrm>
                  <a:off x="3503317" y="1447259"/>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ounded Rectangle 72">
                  <a:extLst>
                    <a:ext uri="{FF2B5EF4-FFF2-40B4-BE49-F238E27FC236}">
                      <a16:creationId xmlns:a16="http://schemas.microsoft.com/office/drawing/2014/main" id="{0B0E1D72-83C5-407B-AA24-542005461972}"/>
                    </a:ext>
                  </a:extLst>
                </p:cNvPr>
                <p:cNvSpPr/>
                <p:nvPr/>
              </p:nvSpPr>
              <p:spPr>
                <a:xfrm>
                  <a:off x="3510396" y="2986892"/>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ounded Rectangle 70">
                  <a:extLst>
                    <a:ext uri="{FF2B5EF4-FFF2-40B4-BE49-F238E27FC236}">
                      <a16:creationId xmlns:a16="http://schemas.microsoft.com/office/drawing/2014/main" id="{CB5BE85D-EED4-4F57-87BF-C169951D69F7}"/>
                    </a:ext>
                  </a:extLst>
                </p:cNvPr>
                <p:cNvSpPr/>
                <p:nvPr/>
              </p:nvSpPr>
              <p:spPr>
                <a:xfrm>
                  <a:off x="3497752" y="4543608"/>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Rounded Rectangle 68">
                  <a:extLst>
                    <a:ext uri="{FF2B5EF4-FFF2-40B4-BE49-F238E27FC236}">
                      <a16:creationId xmlns:a16="http://schemas.microsoft.com/office/drawing/2014/main" id="{BA11CAA5-3133-4900-A382-04B5CED52455}"/>
                    </a:ext>
                  </a:extLst>
                </p:cNvPr>
                <p:cNvSpPr/>
                <p:nvPr/>
              </p:nvSpPr>
              <p:spPr>
                <a:xfrm>
                  <a:off x="5043034" y="1447259"/>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ounded Rectangle 66">
                  <a:extLst>
                    <a:ext uri="{FF2B5EF4-FFF2-40B4-BE49-F238E27FC236}">
                      <a16:creationId xmlns:a16="http://schemas.microsoft.com/office/drawing/2014/main" id="{46F5EF1E-BA1F-4038-B631-D45F82367639}"/>
                    </a:ext>
                  </a:extLst>
                </p:cNvPr>
                <p:cNvSpPr/>
                <p:nvPr/>
              </p:nvSpPr>
              <p:spPr>
                <a:xfrm>
                  <a:off x="5043034" y="2976839"/>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Rounded Rectangle 64">
                  <a:extLst>
                    <a:ext uri="{FF2B5EF4-FFF2-40B4-BE49-F238E27FC236}">
                      <a16:creationId xmlns:a16="http://schemas.microsoft.com/office/drawing/2014/main" id="{35935867-7B14-44BB-BEED-ABA859C8176B}"/>
                    </a:ext>
                  </a:extLst>
                </p:cNvPr>
                <p:cNvSpPr/>
                <p:nvPr/>
              </p:nvSpPr>
              <p:spPr>
                <a:xfrm>
                  <a:off x="5043034" y="4546631"/>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6" name="TextBox 15">
                <a:extLst>
                  <a:ext uri="{FF2B5EF4-FFF2-40B4-BE49-F238E27FC236}">
                    <a16:creationId xmlns:a16="http://schemas.microsoft.com/office/drawing/2014/main" id="{FF26CBA2-1B5B-4419-9FD1-350BE27D403C}"/>
                  </a:ext>
                </a:extLst>
              </p:cNvPr>
              <p:cNvSpPr txBox="1"/>
              <p:nvPr/>
            </p:nvSpPr>
            <p:spPr>
              <a:xfrm>
                <a:off x="8420350" y="733160"/>
                <a:ext cx="1392851" cy="307777"/>
              </a:xfrm>
              <a:prstGeom prst="rect">
                <a:avLst/>
              </a:prstGeom>
              <a:grpFill/>
            </p:spPr>
            <p:txBody>
              <a:bodyPr wrap="square" rtlCol="0">
                <a:spAutoFit/>
              </a:bodyPr>
              <a:lstStyle/>
              <a:p>
                <a:pPr algn="ctr"/>
                <a:r>
                  <a:rPr lang="en-GB" sz="1400" dirty="0">
                    <a:latin typeface="Century Gothic" panose="020B0502020202020204" pitchFamily="34" charset="0"/>
                  </a:rPr>
                  <a:t>singer (m.)</a:t>
                </a:r>
              </a:p>
            </p:txBody>
          </p:sp>
          <p:sp>
            <p:nvSpPr>
              <p:cNvPr id="17" name="TextBox 16">
                <a:extLst>
                  <a:ext uri="{FF2B5EF4-FFF2-40B4-BE49-F238E27FC236}">
                    <a16:creationId xmlns:a16="http://schemas.microsoft.com/office/drawing/2014/main" id="{4E6DD0EA-9F37-4395-8548-28AE1E690B01}"/>
                  </a:ext>
                </a:extLst>
              </p:cNvPr>
              <p:cNvSpPr txBox="1"/>
              <p:nvPr/>
            </p:nvSpPr>
            <p:spPr>
              <a:xfrm>
                <a:off x="9936491" y="750645"/>
                <a:ext cx="1392851" cy="307777"/>
              </a:xfrm>
              <a:prstGeom prst="rect">
                <a:avLst/>
              </a:prstGeom>
              <a:grpFill/>
            </p:spPr>
            <p:txBody>
              <a:bodyPr wrap="square" rtlCol="0">
                <a:spAutoFit/>
              </a:bodyPr>
              <a:lstStyle/>
              <a:p>
                <a:pPr algn="ctr"/>
                <a:r>
                  <a:rPr lang="en-GB" sz="1400" dirty="0">
                    <a:latin typeface="Century Gothic" panose="020B0502020202020204" pitchFamily="34" charset="0"/>
                  </a:rPr>
                  <a:t>unfortunately</a:t>
                </a:r>
              </a:p>
            </p:txBody>
          </p:sp>
        </p:grpSp>
        <p:sp>
          <p:nvSpPr>
            <p:cNvPr id="9" name="TextBox 8">
              <a:extLst>
                <a:ext uri="{FF2B5EF4-FFF2-40B4-BE49-F238E27FC236}">
                  <a16:creationId xmlns:a16="http://schemas.microsoft.com/office/drawing/2014/main" id="{BAADE930-4DF3-47CC-9B32-1952DD616A6A}"/>
                </a:ext>
              </a:extLst>
            </p:cNvPr>
            <p:cNvSpPr txBox="1"/>
            <p:nvPr/>
          </p:nvSpPr>
          <p:spPr>
            <a:xfrm>
              <a:off x="8185463" y="2833172"/>
              <a:ext cx="1466284" cy="307777"/>
            </a:xfrm>
            <a:prstGeom prst="rect">
              <a:avLst/>
            </a:prstGeom>
            <a:grpFill/>
          </p:spPr>
          <p:txBody>
            <a:bodyPr wrap="square" rtlCol="0">
              <a:spAutoFit/>
            </a:bodyPr>
            <a:lstStyle/>
            <a:p>
              <a:pPr algn="ctr"/>
              <a:r>
                <a:rPr lang="en-GB" sz="1400" dirty="0">
                  <a:latin typeface="Century Gothic" panose="020B0502020202020204" pitchFamily="34" charset="0"/>
                </a:rPr>
                <a:t>film</a:t>
              </a:r>
            </a:p>
          </p:txBody>
        </p:sp>
        <p:sp>
          <p:nvSpPr>
            <p:cNvPr id="10" name="TextBox 9">
              <a:extLst>
                <a:ext uri="{FF2B5EF4-FFF2-40B4-BE49-F238E27FC236}">
                  <a16:creationId xmlns:a16="http://schemas.microsoft.com/office/drawing/2014/main" id="{E7F8310C-01E9-4AA9-A175-77C356AAB6C4}"/>
                </a:ext>
              </a:extLst>
            </p:cNvPr>
            <p:cNvSpPr txBox="1"/>
            <p:nvPr/>
          </p:nvSpPr>
          <p:spPr>
            <a:xfrm>
              <a:off x="9725180" y="2833171"/>
              <a:ext cx="1466284" cy="307777"/>
            </a:xfrm>
            <a:prstGeom prst="rect">
              <a:avLst/>
            </a:prstGeom>
            <a:grpFill/>
          </p:spPr>
          <p:txBody>
            <a:bodyPr wrap="square" rtlCol="0">
              <a:spAutoFit/>
            </a:bodyPr>
            <a:lstStyle/>
            <a:p>
              <a:pPr algn="ctr"/>
              <a:r>
                <a:rPr lang="en-GB" sz="1400" dirty="0">
                  <a:latin typeface="Century Gothic" panose="020B0502020202020204" pitchFamily="34" charset="0"/>
                </a:rPr>
                <a:t>favourite</a:t>
              </a:r>
            </a:p>
          </p:txBody>
        </p:sp>
        <p:sp>
          <p:nvSpPr>
            <p:cNvPr id="11" name="TextBox 10">
              <a:extLst>
                <a:ext uri="{FF2B5EF4-FFF2-40B4-BE49-F238E27FC236}">
                  <a16:creationId xmlns:a16="http://schemas.microsoft.com/office/drawing/2014/main" id="{E003A2D0-906C-428B-97FC-84863E347F71}"/>
                </a:ext>
              </a:extLst>
            </p:cNvPr>
            <p:cNvSpPr txBox="1"/>
            <p:nvPr/>
          </p:nvSpPr>
          <p:spPr>
            <a:xfrm>
              <a:off x="11263879" y="2843225"/>
              <a:ext cx="1466284" cy="307777"/>
            </a:xfrm>
            <a:prstGeom prst="rect">
              <a:avLst/>
            </a:prstGeom>
            <a:grpFill/>
          </p:spPr>
          <p:txBody>
            <a:bodyPr wrap="square" rtlCol="0">
              <a:spAutoFit/>
            </a:bodyPr>
            <a:lstStyle/>
            <a:p>
              <a:pPr algn="ctr"/>
              <a:r>
                <a:rPr lang="en-GB" sz="1400" dirty="0">
                  <a:latin typeface="Century Gothic" panose="020B0502020202020204" pitchFamily="34" charset="0"/>
                </a:rPr>
                <a:t>band</a:t>
              </a:r>
            </a:p>
          </p:txBody>
        </p:sp>
        <p:sp>
          <p:nvSpPr>
            <p:cNvPr id="12" name="TextBox 11">
              <a:extLst>
                <a:ext uri="{FF2B5EF4-FFF2-40B4-BE49-F238E27FC236}">
                  <a16:creationId xmlns:a16="http://schemas.microsoft.com/office/drawing/2014/main" id="{A669AB04-20F0-4D28-8EA2-7F62906337B6}"/>
                </a:ext>
              </a:extLst>
            </p:cNvPr>
            <p:cNvSpPr txBox="1"/>
            <p:nvPr/>
          </p:nvSpPr>
          <p:spPr>
            <a:xfrm>
              <a:off x="8239176" y="4411014"/>
              <a:ext cx="1368101" cy="307777"/>
            </a:xfrm>
            <a:prstGeom prst="rect">
              <a:avLst/>
            </a:prstGeom>
            <a:grpFill/>
          </p:spPr>
          <p:txBody>
            <a:bodyPr wrap="square" rtlCol="0">
              <a:spAutoFit/>
            </a:bodyPr>
            <a:lstStyle/>
            <a:p>
              <a:pPr algn="ctr"/>
              <a:r>
                <a:rPr lang="en-GB" sz="1400" dirty="0">
                  <a:latin typeface="Century Gothic" panose="020B0502020202020204" pitchFamily="34" charset="0"/>
                </a:rPr>
                <a:t>song</a:t>
              </a:r>
            </a:p>
          </p:txBody>
        </p:sp>
        <p:sp>
          <p:nvSpPr>
            <p:cNvPr id="13" name="TextBox 12">
              <a:extLst>
                <a:ext uri="{FF2B5EF4-FFF2-40B4-BE49-F238E27FC236}">
                  <a16:creationId xmlns:a16="http://schemas.microsoft.com/office/drawing/2014/main" id="{24CE18AE-51A9-4C7B-8A25-AAF368E9FB99}"/>
                </a:ext>
              </a:extLst>
            </p:cNvPr>
            <p:cNvSpPr txBox="1"/>
            <p:nvPr/>
          </p:nvSpPr>
          <p:spPr>
            <a:xfrm>
              <a:off x="9784455" y="4402964"/>
              <a:ext cx="1368101" cy="307777"/>
            </a:xfrm>
            <a:prstGeom prst="rect">
              <a:avLst/>
            </a:prstGeom>
            <a:grpFill/>
          </p:spPr>
          <p:txBody>
            <a:bodyPr wrap="square" rtlCol="0">
              <a:spAutoFit/>
            </a:bodyPr>
            <a:lstStyle/>
            <a:p>
              <a:pPr algn="ctr"/>
              <a:r>
                <a:rPr lang="en-GB" sz="1400" dirty="0">
                  <a:latin typeface="Century Gothic" panose="020B0502020202020204" pitchFamily="34" charset="0"/>
                </a:rPr>
                <a:t>teacher (f.)</a:t>
              </a:r>
            </a:p>
          </p:txBody>
        </p:sp>
        <p:sp>
          <p:nvSpPr>
            <p:cNvPr id="14" name="TextBox 13">
              <a:extLst>
                <a:ext uri="{FF2B5EF4-FFF2-40B4-BE49-F238E27FC236}">
                  <a16:creationId xmlns:a16="http://schemas.microsoft.com/office/drawing/2014/main" id="{25C96602-ECD8-427D-A70B-0E0FC3EC7859}"/>
                </a:ext>
              </a:extLst>
            </p:cNvPr>
            <p:cNvSpPr txBox="1"/>
            <p:nvPr/>
          </p:nvSpPr>
          <p:spPr>
            <a:xfrm>
              <a:off x="11312970" y="4388926"/>
              <a:ext cx="1368101" cy="307777"/>
            </a:xfrm>
            <a:prstGeom prst="rect">
              <a:avLst/>
            </a:prstGeom>
            <a:grpFill/>
          </p:spPr>
          <p:txBody>
            <a:bodyPr wrap="square" rtlCol="0">
              <a:spAutoFit/>
            </a:bodyPr>
            <a:lstStyle/>
            <a:p>
              <a:pPr algn="ctr"/>
              <a:r>
                <a:rPr lang="en-GB" sz="1400" dirty="0">
                  <a:latin typeface="Century Gothic" panose="020B0502020202020204" pitchFamily="34" charset="0"/>
                </a:rPr>
                <a:t>singer (f.)</a:t>
              </a:r>
            </a:p>
          </p:txBody>
        </p:sp>
      </p:grpSp>
      <p:grpSp>
        <p:nvGrpSpPr>
          <p:cNvPr id="29" name="Group 28"/>
          <p:cNvGrpSpPr/>
          <p:nvPr/>
        </p:nvGrpSpPr>
        <p:grpSpPr>
          <a:xfrm>
            <a:off x="3753543" y="1469527"/>
            <a:ext cx="1440000" cy="1440000"/>
            <a:chOff x="4385389" y="1642187"/>
            <a:chExt cx="1623526" cy="1623600"/>
          </a:xfrm>
          <a:solidFill>
            <a:schemeClr val="bg2"/>
          </a:solidFill>
        </p:grpSpPr>
        <p:sp>
          <p:nvSpPr>
            <p:cNvPr id="30" name="Rounded Rectangle 29"/>
            <p:cNvSpPr/>
            <p:nvPr/>
          </p:nvSpPr>
          <p:spPr>
            <a:xfrm>
              <a:off x="4385389" y="1642187"/>
              <a:ext cx="1623526" cy="16236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TextBox 30"/>
            <p:cNvSpPr txBox="1"/>
            <p:nvPr/>
          </p:nvSpPr>
          <p:spPr>
            <a:xfrm>
              <a:off x="4893926" y="2005820"/>
              <a:ext cx="605960" cy="832844"/>
            </a:xfrm>
            <a:prstGeom prst="rect">
              <a:avLst/>
            </a:prstGeom>
            <a:grpFill/>
          </p:spPr>
          <p:txBody>
            <a:bodyPr wrap="square" rtlCol="0">
              <a:spAutoFit/>
            </a:bodyPr>
            <a:lstStyle/>
            <a:p>
              <a:pPr algn="ctr"/>
              <a:r>
                <a:rPr lang="en-GB" sz="4200" dirty="0">
                  <a:latin typeface="Century Gothic" panose="020B0502020202020204" pitchFamily="34" charset="0"/>
                </a:rPr>
                <a:t>A</a:t>
              </a:r>
            </a:p>
          </p:txBody>
        </p:sp>
      </p:grpSp>
      <p:grpSp>
        <p:nvGrpSpPr>
          <p:cNvPr id="32" name="Group 31">
            <a:extLst>
              <a:ext uri="{FF2B5EF4-FFF2-40B4-BE49-F238E27FC236}">
                <a16:creationId xmlns:a16="http://schemas.microsoft.com/office/drawing/2014/main" id="{6A987AA9-CE6C-4773-8EC2-F865B72C55A2}"/>
              </a:ext>
            </a:extLst>
          </p:cNvPr>
          <p:cNvGrpSpPr/>
          <p:nvPr/>
        </p:nvGrpSpPr>
        <p:grpSpPr>
          <a:xfrm>
            <a:off x="5293260" y="1469527"/>
            <a:ext cx="1440000" cy="1440000"/>
            <a:chOff x="5293260" y="1469527"/>
            <a:chExt cx="1440000" cy="1440000"/>
          </a:xfrm>
          <a:solidFill>
            <a:schemeClr val="bg2"/>
          </a:solidFill>
        </p:grpSpPr>
        <p:sp>
          <p:nvSpPr>
            <p:cNvPr id="33" name="Rounded Rectangle 32"/>
            <p:cNvSpPr/>
            <p:nvPr/>
          </p:nvSpPr>
          <p:spPr>
            <a:xfrm>
              <a:off x="5293260" y="1469527"/>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TextBox 33">
              <a:extLst>
                <a:ext uri="{FF2B5EF4-FFF2-40B4-BE49-F238E27FC236}">
                  <a16:creationId xmlns:a16="http://schemas.microsoft.com/office/drawing/2014/main" id="{49BFBF02-78D4-49B6-AC87-3D274603E8A7}"/>
                </a:ext>
              </a:extLst>
            </p:cNvPr>
            <p:cNvSpPr txBox="1"/>
            <p:nvPr/>
          </p:nvSpPr>
          <p:spPr>
            <a:xfrm>
              <a:off x="5744529" y="1812895"/>
              <a:ext cx="537461" cy="738664"/>
            </a:xfrm>
            <a:prstGeom prst="rect">
              <a:avLst/>
            </a:prstGeom>
            <a:grpFill/>
          </p:spPr>
          <p:txBody>
            <a:bodyPr wrap="square" rtlCol="0">
              <a:spAutoFit/>
            </a:bodyPr>
            <a:lstStyle/>
            <a:p>
              <a:pPr algn="ctr"/>
              <a:r>
                <a:rPr lang="en-GB" sz="4200" dirty="0">
                  <a:latin typeface="Century Gothic" panose="020B0502020202020204" pitchFamily="34" charset="0"/>
                </a:rPr>
                <a:t>B</a:t>
              </a:r>
            </a:p>
          </p:txBody>
        </p:sp>
      </p:grpSp>
      <p:grpSp>
        <p:nvGrpSpPr>
          <p:cNvPr id="35" name="Group 34">
            <a:extLst>
              <a:ext uri="{FF2B5EF4-FFF2-40B4-BE49-F238E27FC236}">
                <a16:creationId xmlns:a16="http://schemas.microsoft.com/office/drawing/2014/main" id="{DF490909-AE5B-4B91-A84A-E895A8A0D918}"/>
              </a:ext>
            </a:extLst>
          </p:cNvPr>
          <p:cNvGrpSpPr/>
          <p:nvPr/>
        </p:nvGrpSpPr>
        <p:grpSpPr>
          <a:xfrm>
            <a:off x="6832974" y="1469527"/>
            <a:ext cx="1440000" cy="1440000"/>
            <a:chOff x="6832977" y="1469527"/>
            <a:chExt cx="1440000" cy="1440000"/>
          </a:xfrm>
          <a:solidFill>
            <a:schemeClr val="bg2"/>
          </a:solidFill>
        </p:grpSpPr>
        <p:sp>
          <p:nvSpPr>
            <p:cNvPr id="36" name="Rounded Rectangle 35"/>
            <p:cNvSpPr/>
            <p:nvPr/>
          </p:nvSpPr>
          <p:spPr>
            <a:xfrm>
              <a:off x="6832977" y="1469527"/>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TextBox 36">
              <a:extLst>
                <a:ext uri="{FF2B5EF4-FFF2-40B4-BE49-F238E27FC236}">
                  <a16:creationId xmlns:a16="http://schemas.microsoft.com/office/drawing/2014/main" id="{10ACD655-779A-42D6-A7A5-B50B4E282E28}"/>
                </a:ext>
              </a:extLst>
            </p:cNvPr>
            <p:cNvSpPr txBox="1"/>
            <p:nvPr/>
          </p:nvSpPr>
          <p:spPr>
            <a:xfrm>
              <a:off x="7298209" y="1792040"/>
              <a:ext cx="537461" cy="738664"/>
            </a:xfrm>
            <a:prstGeom prst="rect">
              <a:avLst/>
            </a:prstGeom>
            <a:grpFill/>
          </p:spPr>
          <p:txBody>
            <a:bodyPr wrap="square" rtlCol="0">
              <a:spAutoFit/>
            </a:bodyPr>
            <a:lstStyle/>
            <a:p>
              <a:pPr algn="ctr"/>
              <a:r>
                <a:rPr lang="en-GB" sz="4200" dirty="0">
                  <a:latin typeface="Century Gothic" panose="020B0502020202020204" pitchFamily="34" charset="0"/>
                </a:rPr>
                <a:t>C</a:t>
              </a:r>
            </a:p>
          </p:txBody>
        </p:sp>
      </p:grpSp>
      <p:grpSp>
        <p:nvGrpSpPr>
          <p:cNvPr id="38" name="Group 37">
            <a:extLst>
              <a:ext uri="{FF2B5EF4-FFF2-40B4-BE49-F238E27FC236}">
                <a16:creationId xmlns:a16="http://schemas.microsoft.com/office/drawing/2014/main" id="{EF41723D-7217-4DDF-8AD2-06535C60AB20}"/>
              </a:ext>
            </a:extLst>
          </p:cNvPr>
          <p:cNvGrpSpPr/>
          <p:nvPr/>
        </p:nvGrpSpPr>
        <p:grpSpPr>
          <a:xfrm>
            <a:off x="3753543" y="3019213"/>
            <a:ext cx="1440000" cy="1440000"/>
            <a:chOff x="3753543" y="3019213"/>
            <a:chExt cx="1440000" cy="1440000"/>
          </a:xfrm>
          <a:solidFill>
            <a:schemeClr val="bg2"/>
          </a:solidFill>
        </p:grpSpPr>
        <p:sp>
          <p:nvSpPr>
            <p:cNvPr id="39" name="Rounded Rectangle 38"/>
            <p:cNvSpPr/>
            <p:nvPr/>
          </p:nvSpPr>
          <p:spPr>
            <a:xfrm>
              <a:off x="3753543" y="3019213"/>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TextBox 39">
              <a:extLst>
                <a:ext uri="{FF2B5EF4-FFF2-40B4-BE49-F238E27FC236}">
                  <a16:creationId xmlns:a16="http://schemas.microsoft.com/office/drawing/2014/main" id="{C2BE7500-C1D6-431E-BA46-01A48EBA02AE}"/>
                </a:ext>
              </a:extLst>
            </p:cNvPr>
            <p:cNvSpPr txBox="1"/>
            <p:nvPr/>
          </p:nvSpPr>
          <p:spPr>
            <a:xfrm>
              <a:off x="4196675" y="3375243"/>
              <a:ext cx="537461" cy="738664"/>
            </a:xfrm>
            <a:prstGeom prst="rect">
              <a:avLst/>
            </a:prstGeom>
            <a:grpFill/>
          </p:spPr>
          <p:txBody>
            <a:bodyPr wrap="square" rtlCol="0">
              <a:spAutoFit/>
            </a:bodyPr>
            <a:lstStyle/>
            <a:p>
              <a:pPr algn="ctr"/>
              <a:r>
                <a:rPr lang="en-GB" sz="4200" dirty="0">
                  <a:latin typeface="Century Gothic" panose="020B0502020202020204" pitchFamily="34" charset="0"/>
                </a:rPr>
                <a:t>D</a:t>
              </a:r>
            </a:p>
          </p:txBody>
        </p:sp>
      </p:grpSp>
      <p:grpSp>
        <p:nvGrpSpPr>
          <p:cNvPr id="41" name="Group 40">
            <a:extLst>
              <a:ext uri="{FF2B5EF4-FFF2-40B4-BE49-F238E27FC236}">
                <a16:creationId xmlns:a16="http://schemas.microsoft.com/office/drawing/2014/main" id="{CC80A98F-7749-48D2-8407-26A595C8EE25}"/>
              </a:ext>
            </a:extLst>
          </p:cNvPr>
          <p:cNvGrpSpPr/>
          <p:nvPr/>
        </p:nvGrpSpPr>
        <p:grpSpPr>
          <a:xfrm>
            <a:off x="5300339" y="3009160"/>
            <a:ext cx="1440000" cy="1440000"/>
            <a:chOff x="5300339" y="3009160"/>
            <a:chExt cx="1440000" cy="1440000"/>
          </a:xfrm>
          <a:solidFill>
            <a:schemeClr val="bg2"/>
          </a:solidFill>
        </p:grpSpPr>
        <p:sp>
          <p:nvSpPr>
            <p:cNvPr id="42" name="Rounded Rectangle 41"/>
            <p:cNvSpPr/>
            <p:nvPr/>
          </p:nvSpPr>
          <p:spPr>
            <a:xfrm>
              <a:off x="5300339" y="3009160"/>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TextBox 42">
              <a:extLst>
                <a:ext uri="{FF2B5EF4-FFF2-40B4-BE49-F238E27FC236}">
                  <a16:creationId xmlns:a16="http://schemas.microsoft.com/office/drawing/2014/main" id="{6BCEE9E7-FA8E-45CD-9FFA-1A589DFE5059}"/>
                </a:ext>
              </a:extLst>
            </p:cNvPr>
            <p:cNvSpPr txBox="1"/>
            <p:nvPr/>
          </p:nvSpPr>
          <p:spPr>
            <a:xfrm>
              <a:off x="5751608" y="3375243"/>
              <a:ext cx="537461" cy="738664"/>
            </a:xfrm>
            <a:prstGeom prst="rect">
              <a:avLst/>
            </a:prstGeom>
            <a:grpFill/>
          </p:spPr>
          <p:txBody>
            <a:bodyPr wrap="square" rtlCol="0">
              <a:spAutoFit/>
            </a:bodyPr>
            <a:lstStyle/>
            <a:p>
              <a:pPr algn="ctr"/>
              <a:r>
                <a:rPr lang="en-GB" sz="4200" dirty="0">
                  <a:latin typeface="Century Gothic" panose="020B0502020202020204" pitchFamily="34" charset="0"/>
                </a:rPr>
                <a:t>E</a:t>
              </a:r>
            </a:p>
          </p:txBody>
        </p:sp>
      </p:grpSp>
      <p:grpSp>
        <p:nvGrpSpPr>
          <p:cNvPr id="44" name="Group 43">
            <a:extLst>
              <a:ext uri="{FF2B5EF4-FFF2-40B4-BE49-F238E27FC236}">
                <a16:creationId xmlns:a16="http://schemas.microsoft.com/office/drawing/2014/main" id="{A832D4D8-1E7A-4CA7-8B1E-466A4E3A9F44}"/>
              </a:ext>
            </a:extLst>
          </p:cNvPr>
          <p:cNvGrpSpPr/>
          <p:nvPr/>
        </p:nvGrpSpPr>
        <p:grpSpPr>
          <a:xfrm>
            <a:off x="6832977" y="2999107"/>
            <a:ext cx="1440000" cy="1440000"/>
            <a:chOff x="6832977" y="2999107"/>
            <a:chExt cx="1440000" cy="1440000"/>
          </a:xfrm>
          <a:solidFill>
            <a:schemeClr val="bg2"/>
          </a:solidFill>
        </p:grpSpPr>
        <p:sp>
          <p:nvSpPr>
            <p:cNvPr id="45" name="Rounded Rectangle 44"/>
            <p:cNvSpPr/>
            <p:nvPr/>
          </p:nvSpPr>
          <p:spPr>
            <a:xfrm>
              <a:off x="6832977" y="2999107"/>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TextBox 45">
              <a:extLst>
                <a:ext uri="{FF2B5EF4-FFF2-40B4-BE49-F238E27FC236}">
                  <a16:creationId xmlns:a16="http://schemas.microsoft.com/office/drawing/2014/main" id="{493BF04A-2944-43F4-926B-03AED49765E5}"/>
                </a:ext>
              </a:extLst>
            </p:cNvPr>
            <p:cNvSpPr txBox="1"/>
            <p:nvPr/>
          </p:nvSpPr>
          <p:spPr>
            <a:xfrm>
              <a:off x="7294261" y="3342036"/>
              <a:ext cx="537461" cy="738664"/>
            </a:xfrm>
            <a:prstGeom prst="rect">
              <a:avLst/>
            </a:prstGeom>
            <a:grpFill/>
          </p:spPr>
          <p:txBody>
            <a:bodyPr wrap="square" rtlCol="0">
              <a:spAutoFit/>
            </a:bodyPr>
            <a:lstStyle/>
            <a:p>
              <a:pPr algn="ctr"/>
              <a:r>
                <a:rPr lang="en-GB" sz="4200" dirty="0">
                  <a:latin typeface="Century Gothic" panose="020B0502020202020204" pitchFamily="34" charset="0"/>
                </a:rPr>
                <a:t>F</a:t>
              </a:r>
            </a:p>
          </p:txBody>
        </p:sp>
      </p:grpSp>
      <p:grpSp>
        <p:nvGrpSpPr>
          <p:cNvPr id="47" name="Group 46">
            <a:extLst>
              <a:ext uri="{FF2B5EF4-FFF2-40B4-BE49-F238E27FC236}">
                <a16:creationId xmlns:a16="http://schemas.microsoft.com/office/drawing/2014/main" id="{A060647B-9812-46D0-B534-2B96CF317976}"/>
              </a:ext>
            </a:extLst>
          </p:cNvPr>
          <p:cNvGrpSpPr/>
          <p:nvPr/>
        </p:nvGrpSpPr>
        <p:grpSpPr>
          <a:xfrm>
            <a:off x="3753543" y="4568899"/>
            <a:ext cx="1440000" cy="1440000"/>
            <a:chOff x="3753543" y="4568899"/>
            <a:chExt cx="1440000" cy="1440000"/>
          </a:xfrm>
          <a:solidFill>
            <a:schemeClr val="bg2"/>
          </a:solidFill>
        </p:grpSpPr>
        <p:sp>
          <p:nvSpPr>
            <p:cNvPr id="48" name="Rounded Rectangle 47"/>
            <p:cNvSpPr/>
            <p:nvPr/>
          </p:nvSpPr>
          <p:spPr>
            <a:xfrm>
              <a:off x="3753543" y="4568899"/>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TextBox 48">
              <a:extLst>
                <a:ext uri="{FF2B5EF4-FFF2-40B4-BE49-F238E27FC236}">
                  <a16:creationId xmlns:a16="http://schemas.microsoft.com/office/drawing/2014/main" id="{2795096D-6F89-4A0A-8019-36837A89B55C}"/>
                </a:ext>
              </a:extLst>
            </p:cNvPr>
            <p:cNvSpPr txBox="1"/>
            <p:nvPr/>
          </p:nvSpPr>
          <p:spPr>
            <a:xfrm>
              <a:off x="4188089" y="4899461"/>
              <a:ext cx="537461" cy="738664"/>
            </a:xfrm>
            <a:prstGeom prst="rect">
              <a:avLst/>
            </a:prstGeom>
            <a:grpFill/>
          </p:spPr>
          <p:txBody>
            <a:bodyPr wrap="square" rtlCol="0">
              <a:spAutoFit/>
            </a:bodyPr>
            <a:lstStyle/>
            <a:p>
              <a:pPr algn="ctr"/>
              <a:r>
                <a:rPr lang="en-GB" sz="4200" dirty="0">
                  <a:latin typeface="Century Gothic" panose="020B0502020202020204" pitchFamily="34" charset="0"/>
                </a:rPr>
                <a:t>G</a:t>
              </a:r>
            </a:p>
          </p:txBody>
        </p:sp>
      </p:grpSp>
      <p:grpSp>
        <p:nvGrpSpPr>
          <p:cNvPr id="50" name="Group 49">
            <a:extLst>
              <a:ext uri="{FF2B5EF4-FFF2-40B4-BE49-F238E27FC236}">
                <a16:creationId xmlns:a16="http://schemas.microsoft.com/office/drawing/2014/main" id="{E193859B-EE12-4ADB-868C-AAA4824F5980}"/>
              </a:ext>
            </a:extLst>
          </p:cNvPr>
          <p:cNvGrpSpPr/>
          <p:nvPr/>
        </p:nvGrpSpPr>
        <p:grpSpPr>
          <a:xfrm>
            <a:off x="5287695" y="4565876"/>
            <a:ext cx="1440000" cy="1440000"/>
            <a:chOff x="5293260" y="4548793"/>
            <a:chExt cx="1440000" cy="1440000"/>
          </a:xfrm>
          <a:solidFill>
            <a:schemeClr val="bg2"/>
          </a:solidFill>
        </p:grpSpPr>
        <p:sp>
          <p:nvSpPr>
            <p:cNvPr id="51" name="Rounded Rectangle 50"/>
            <p:cNvSpPr/>
            <p:nvPr/>
          </p:nvSpPr>
          <p:spPr>
            <a:xfrm>
              <a:off x="5293260" y="4548793"/>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TextBox 51">
              <a:extLst>
                <a:ext uri="{FF2B5EF4-FFF2-40B4-BE49-F238E27FC236}">
                  <a16:creationId xmlns:a16="http://schemas.microsoft.com/office/drawing/2014/main" id="{6EFD4A5A-AE09-4A0A-B32F-FC464C5F0AF4}"/>
                </a:ext>
              </a:extLst>
            </p:cNvPr>
            <p:cNvSpPr txBox="1"/>
            <p:nvPr/>
          </p:nvSpPr>
          <p:spPr>
            <a:xfrm>
              <a:off x="5751608" y="4869261"/>
              <a:ext cx="537461" cy="738664"/>
            </a:xfrm>
            <a:prstGeom prst="rect">
              <a:avLst/>
            </a:prstGeom>
            <a:grpFill/>
          </p:spPr>
          <p:txBody>
            <a:bodyPr wrap="square" rtlCol="0">
              <a:spAutoFit/>
            </a:bodyPr>
            <a:lstStyle/>
            <a:p>
              <a:pPr algn="ctr"/>
              <a:r>
                <a:rPr lang="en-GB" sz="4200" dirty="0">
                  <a:latin typeface="Century Gothic" panose="020B0502020202020204" pitchFamily="34" charset="0"/>
                </a:rPr>
                <a:t>H</a:t>
              </a:r>
            </a:p>
          </p:txBody>
        </p:sp>
      </p:grpSp>
      <p:grpSp>
        <p:nvGrpSpPr>
          <p:cNvPr id="53" name="Group 52">
            <a:extLst>
              <a:ext uri="{FF2B5EF4-FFF2-40B4-BE49-F238E27FC236}">
                <a16:creationId xmlns:a16="http://schemas.microsoft.com/office/drawing/2014/main" id="{16508996-50D1-4944-B572-CDAB1AD8003A}"/>
              </a:ext>
            </a:extLst>
          </p:cNvPr>
          <p:cNvGrpSpPr/>
          <p:nvPr/>
        </p:nvGrpSpPr>
        <p:grpSpPr>
          <a:xfrm>
            <a:off x="6832974" y="4565876"/>
            <a:ext cx="1440000" cy="1440000"/>
            <a:chOff x="6832974" y="4565876"/>
            <a:chExt cx="1440000" cy="1440000"/>
          </a:xfrm>
          <a:solidFill>
            <a:schemeClr val="bg2"/>
          </a:solidFill>
        </p:grpSpPr>
        <p:sp>
          <p:nvSpPr>
            <p:cNvPr id="54" name="Rounded Rectangle 53"/>
            <p:cNvSpPr/>
            <p:nvPr/>
          </p:nvSpPr>
          <p:spPr>
            <a:xfrm>
              <a:off x="6832974" y="4565876"/>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TextBox 54">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grpFill/>
          </p:spPr>
          <p:txBody>
            <a:bodyPr wrap="square" rtlCol="0">
              <a:spAutoFit/>
            </a:bodyPr>
            <a:lstStyle/>
            <a:p>
              <a:pPr algn="ctr"/>
              <a:r>
                <a:rPr lang="en-GB" sz="4200" dirty="0">
                  <a:latin typeface="Century Gothic" panose="020B0502020202020204" pitchFamily="34" charset="0"/>
                </a:rPr>
                <a:t>I</a:t>
              </a:r>
            </a:p>
          </p:txBody>
        </p:sp>
      </p:grpSp>
      <p:sp>
        <p:nvSpPr>
          <p:cNvPr id="56" name="Rectangle 55"/>
          <p:cNvSpPr/>
          <p:nvPr/>
        </p:nvSpPr>
        <p:spPr>
          <a:xfrm>
            <a:off x="5625072" y="130566"/>
            <a:ext cx="633508" cy="1107996"/>
          </a:xfrm>
          <a:prstGeom prst="rect">
            <a:avLst/>
          </a:prstGeom>
          <a:noFill/>
        </p:spPr>
        <p:txBody>
          <a:bodyPr wrap="non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spTree>
    <p:extLst>
      <p:ext uri="{BB962C8B-B14F-4D97-AF65-F5344CB8AC3E}">
        <p14:creationId xmlns:p14="http://schemas.microsoft.com/office/powerpoint/2010/main" val="327159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42699"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2482C2FE-FB96-4F96-AF18-49C98634E9C3}"/>
              </a:ext>
            </a:extLst>
          </p:cNvPr>
          <p:cNvGrpSpPr/>
          <p:nvPr/>
        </p:nvGrpSpPr>
        <p:grpSpPr>
          <a:xfrm>
            <a:off x="3741417" y="1469527"/>
            <a:ext cx="4544700" cy="4539372"/>
            <a:chOff x="8185463" y="737481"/>
            <a:chExt cx="4544700" cy="4539372"/>
          </a:xfrm>
        </p:grpSpPr>
        <p:grpSp>
          <p:nvGrpSpPr>
            <p:cNvPr id="7" name="Group 6">
              <a:extLst>
                <a:ext uri="{FF2B5EF4-FFF2-40B4-BE49-F238E27FC236}">
                  <a16:creationId xmlns:a16="http://schemas.microsoft.com/office/drawing/2014/main" id="{6360A669-1612-4EB5-8D0E-D4B604A1FA2E}"/>
                </a:ext>
              </a:extLst>
            </p:cNvPr>
            <p:cNvGrpSpPr/>
            <p:nvPr/>
          </p:nvGrpSpPr>
          <p:grpSpPr>
            <a:xfrm>
              <a:off x="8197589" y="737481"/>
              <a:ext cx="4519434" cy="4539372"/>
              <a:chOff x="6833484" y="215311"/>
              <a:chExt cx="4519434" cy="4539372"/>
            </a:xfrm>
          </p:grpSpPr>
          <p:grpSp>
            <p:nvGrpSpPr>
              <p:cNvPr id="14" name="Group 13">
                <a:extLst>
                  <a:ext uri="{FF2B5EF4-FFF2-40B4-BE49-F238E27FC236}">
                    <a16:creationId xmlns:a16="http://schemas.microsoft.com/office/drawing/2014/main" id="{3A8871E0-E41A-4194-8E4D-42F19A4990DD}"/>
                  </a:ext>
                </a:extLst>
              </p:cNvPr>
              <p:cNvGrpSpPr/>
              <p:nvPr/>
            </p:nvGrpSpPr>
            <p:grpSpPr>
              <a:xfrm>
                <a:off x="6833484" y="215311"/>
                <a:ext cx="4519434" cy="4539372"/>
                <a:chOff x="1963600" y="1447259"/>
                <a:chExt cx="4519434" cy="4539372"/>
              </a:xfrm>
            </p:grpSpPr>
            <p:grpSp>
              <p:nvGrpSpPr>
                <p:cNvPr id="17" name="Group 16">
                  <a:extLst>
                    <a:ext uri="{FF2B5EF4-FFF2-40B4-BE49-F238E27FC236}">
                      <a16:creationId xmlns:a16="http://schemas.microsoft.com/office/drawing/2014/main" id="{514777B9-4DA7-4CC5-975C-03F78F1C7F57}"/>
                    </a:ext>
                  </a:extLst>
                </p:cNvPr>
                <p:cNvGrpSpPr/>
                <p:nvPr/>
              </p:nvGrpSpPr>
              <p:grpSpPr>
                <a:xfrm>
                  <a:off x="1963600" y="1447259"/>
                  <a:ext cx="1466284" cy="1440000"/>
                  <a:chOff x="4385389" y="1642187"/>
                  <a:chExt cx="1653160" cy="1623600"/>
                </a:xfrm>
              </p:grpSpPr>
              <p:sp>
                <p:nvSpPr>
                  <p:cNvPr id="26" name="Rounded Rectangle 80">
                    <a:extLst>
                      <a:ext uri="{FF2B5EF4-FFF2-40B4-BE49-F238E27FC236}">
                        <a16:creationId xmlns:a16="http://schemas.microsoft.com/office/drawing/2014/main" id="{2BB05863-8AFD-405A-84A4-4400F01B1397}"/>
                      </a:ext>
                    </a:extLst>
                  </p:cNvPr>
                  <p:cNvSpPr/>
                  <p:nvPr/>
                </p:nvSpPr>
                <p:spPr>
                  <a:xfrm>
                    <a:off x="4385389" y="1642187"/>
                    <a:ext cx="1623526" cy="1623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FF9849D-5A3D-41D1-9202-BACDEB0C3329}"/>
                      </a:ext>
                    </a:extLst>
                  </p:cNvPr>
                  <p:cNvSpPr txBox="1"/>
                  <p:nvPr/>
                </p:nvSpPr>
                <p:spPr>
                  <a:xfrm>
                    <a:off x="4385389" y="2226062"/>
                    <a:ext cx="1653160" cy="347019"/>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band</a:t>
                    </a:r>
                  </a:p>
                </p:txBody>
              </p:sp>
            </p:grpSp>
            <p:sp>
              <p:nvSpPr>
                <p:cNvPr id="18" name="Rounded Rectangle 78">
                  <a:extLst>
                    <a:ext uri="{FF2B5EF4-FFF2-40B4-BE49-F238E27FC236}">
                      <a16:creationId xmlns:a16="http://schemas.microsoft.com/office/drawing/2014/main" id="{A2C309EA-C9E4-4A08-88BD-5403C36CD9DD}"/>
                    </a:ext>
                  </a:extLst>
                </p:cNvPr>
                <p:cNvSpPr/>
                <p:nvPr/>
              </p:nvSpPr>
              <p:spPr>
                <a:xfrm>
                  <a:off x="1963600" y="2996945"/>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76">
                  <a:extLst>
                    <a:ext uri="{FF2B5EF4-FFF2-40B4-BE49-F238E27FC236}">
                      <a16:creationId xmlns:a16="http://schemas.microsoft.com/office/drawing/2014/main" id="{F05C4B2B-48A1-4CA9-ADD8-204CBD9092BE}"/>
                    </a:ext>
                  </a:extLst>
                </p:cNvPr>
                <p:cNvSpPr/>
                <p:nvPr/>
              </p:nvSpPr>
              <p:spPr>
                <a:xfrm>
                  <a:off x="1963600" y="454663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74">
                  <a:extLst>
                    <a:ext uri="{FF2B5EF4-FFF2-40B4-BE49-F238E27FC236}">
                      <a16:creationId xmlns:a16="http://schemas.microsoft.com/office/drawing/2014/main" id="{790B6A7B-2140-4502-AC47-3648FD944599}"/>
                    </a:ext>
                  </a:extLst>
                </p:cNvPr>
                <p:cNvSpPr/>
                <p:nvPr/>
              </p:nvSpPr>
              <p:spPr>
                <a:xfrm>
                  <a:off x="3503317" y="144725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72">
                  <a:extLst>
                    <a:ext uri="{FF2B5EF4-FFF2-40B4-BE49-F238E27FC236}">
                      <a16:creationId xmlns:a16="http://schemas.microsoft.com/office/drawing/2014/main" id="{D2FA8C03-7B5E-4C7B-BD13-E00088C2AA5C}"/>
                    </a:ext>
                  </a:extLst>
                </p:cNvPr>
                <p:cNvSpPr/>
                <p:nvPr/>
              </p:nvSpPr>
              <p:spPr>
                <a:xfrm>
                  <a:off x="3510396" y="298689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70">
                  <a:extLst>
                    <a:ext uri="{FF2B5EF4-FFF2-40B4-BE49-F238E27FC236}">
                      <a16:creationId xmlns:a16="http://schemas.microsoft.com/office/drawing/2014/main" id="{BE596A30-DA6E-414D-82B0-ABCABCCA7A7A}"/>
                    </a:ext>
                  </a:extLst>
                </p:cNvPr>
                <p:cNvSpPr/>
                <p:nvPr/>
              </p:nvSpPr>
              <p:spPr>
                <a:xfrm>
                  <a:off x="3510396" y="454360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68">
                  <a:extLst>
                    <a:ext uri="{FF2B5EF4-FFF2-40B4-BE49-F238E27FC236}">
                      <a16:creationId xmlns:a16="http://schemas.microsoft.com/office/drawing/2014/main" id="{436EE16D-7AA1-4687-8323-C3B48F70414E}"/>
                    </a:ext>
                  </a:extLst>
                </p:cNvPr>
                <p:cNvSpPr/>
                <p:nvPr/>
              </p:nvSpPr>
              <p:spPr>
                <a:xfrm>
                  <a:off x="5043034" y="144725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66">
                  <a:extLst>
                    <a:ext uri="{FF2B5EF4-FFF2-40B4-BE49-F238E27FC236}">
                      <a16:creationId xmlns:a16="http://schemas.microsoft.com/office/drawing/2014/main" id="{B8DF4E46-6CA4-4A89-9355-B41C97E96C78}"/>
                    </a:ext>
                  </a:extLst>
                </p:cNvPr>
                <p:cNvSpPr/>
                <p:nvPr/>
              </p:nvSpPr>
              <p:spPr>
                <a:xfrm>
                  <a:off x="5043034" y="297683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64">
                  <a:extLst>
                    <a:ext uri="{FF2B5EF4-FFF2-40B4-BE49-F238E27FC236}">
                      <a16:creationId xmlns:a16="http://schemas.microsoft.com/office/drawing/2014/main" id="{4ECC7686-6ABE-48ED-983F-60221E616EE8}"/>
                    </a:ext>
                  </a:extLst>
                </p:cNvPr>
                <p:cNvSpPr/>
                <p:nvPr/>
              </p:nvSpPr>
              <p:spPr>
                <a:xfrm>
                  <a:off x="5043034" y="454663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00FD47DF-3CBB-4847-BBE9-8137744374E7}"/>
                  </a:ext>
                </a:extLst>
              </p:cNvPr>
              <p:cNvSpPr txBox="1"/>
              <p:nvPr/>
            </p:nvSpPr>
            <p:spPr>
              <a:xfrm>
                <a:off x="8420350" y="733160"/>
                <a:ext cx="139285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song</a:t>
                </a:r>
              </a:p>
            </p:txBody>
          </p:sp>
          <p:sp>
            <p:nvSpPr>
              <p:cNvPr id="16" name="TextBox 15">
                <a:extLst>
                  <a:ext uri="{FF2B5EF4-FFF2-40B4-BE49-F238E27FC236}">
                    <a16:creationId xmlns:a16="http://schemas.microsoft.com/office/drawing/2014/main" id="{18994E1C-90F0-47F4-BC6C-A7415ABF1EFE}"/>
                  </a:ext>
                </a:extLst>
              </p:cNvPr>
              <p:cNvSpPr txBox="1"/>
              <p:nvPr/>
            </p:nvSpPr>
            <p:spPr>
              <a:xfrm>
                <a:off x="9936491" y="750645"/>
                <a:ext cx="139285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favourite</a:t>
                </a:r>
              </a:p>
            </p:txBody>
          </p:sp>
        </p:grpSp>
        <p:sp>
          <p:nvSpPr>
            <p:cNvPr id="8" name="TextBox 7">
              <a:extLst>
                <a:ext uri="{FF2B5EF4-FFF2-40B4-BE49-F238E27FC236}">
                  <a16:creationId xmlns:a16="http://schemas.microsoft.com/office/drawing/2014/main" id="{9B795DB4-6B90-4A8F-98F9-EF0F4F2457B4}"/>
                </a:ext>
              </a:extLst>
            </p:cNvPr>
            <p:cNvSpPr txBox="1"/>
            <p:nvPr/>
          </p:nvSpPr>
          <p:spPr>
            <a:xfrm>
              <a:off x="8185463" y="2833172"/>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film</a:t>
              </a:r>
            </a:p>
          </p:txBody>
        </p:sp>
        <p:sp>
          <p:nvSpPr>
            <p:cNvPr id="9" name="TextBox 8">
              <a:extLst>
                <a:ext uri="{FF2B5EF4-FFF2-40B4-BE49-F238E27FC236}">
                  <a16:creationId xmlns:a16="http://schemas.microsoft.com/office/drawing/2014/main" id="{4EDAD875-758D-4325-B889-5107339022B1}"/>
                </a:ext>
              </a:extLst>
            </p:cNvPr>
            <p:cNvSpPr txBox="1"/>
            <p:nvPr/>
          </p:nvSpPr>
          <p:spPr>
            <a:xfrm>
              <a:off x="9725180" y="2833171"/>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book</a:t>
              </a:r>
            </a:p>
          </p:txBody>
        </p:sp>
        <p:sp>
          <p:nvSpPr>
            <p:cNvPr id="10" name="TextBox 9">
              <a:extLst>
                <a:ext uri="{FF2B5EF4-FFF2-40B4-BE49-F238E27FC236}">
                  <a16:creationId xmlns:a16="http://schemas.microsoft.com/office/drawing/2014/main" id="{740976F7-3361-459B-9793-F038F8210BD1}"/>
                </a:ext>
              </a:extLst>
            </p:cNvPr>
            <p:cNvSpPr txBox="1"/>
            <p:nvPr/>
          </p:nvSpPr>
          <p:spPr>
            <a:xfrm>
              <a:off x="11263879" y="2843225"/>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singer (m.)</a:t>
              </a:r>
            </a:p>
          </p:txBody>
        </p:sp>
        <p:sp>
          <p:nvSpPr>
            <p:cNvPr id="11" name="TextBox 10">
              <a:extLst>
                <a:ext uri="{FF2B5EF4-FFF2-40B4-BE49-F238E27FC236}">
                  <a16:creationId xmlns:a16="http://schemas.microsoft.com/office/drawing/2014/main" id="{75668194-46EB-4704-8E9E-7FD0136CE91B}"/>
                </a:ext>
              </a:extLst>
            </p:cNvPr>
            <p:cNvSpPr txBox="1"/>
            <p:nvPr/>
          </p:nvSpPr>
          <p:spPr>
            <a:xfrm>
              <a:off x="8239176" y="4411014"/>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singer (f.)</a:t>
              </a:r>
            </a:p>
          </p:txBody>
        </p:sp>
        <p:sp>
          <p:nvSpPr>
            <p:cNvPr id="12" name="TextBox 11">
              <a:extLst>
                <a:ext uri="{FF2B5EF4-FFF2-40B4-BE49-F238E27FC236}">
                  <a16:creationId xmlns:a16="http://schemas.microsoft.com/office/drawing/2014/main" id="{54630CF0-431D-4B4B-B771-B7B16D307AF6}"/>
                </a:ext>
              </a:extLst>
            </p:cNvPr>
            <p:cNvSpPr txBox="1"/>
            <p:nvPr/>
          </p:nvSpPr>
          <p:spPr>
            <a:xfrm>
              <a:off x="9784455" y="4402964"/>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unfortunately</a:t>
              </a:r>
            </a:p>
          </p:txBody>
        </p:sp>
        <p:sp>
          <p:nvSpPr>
            <p:cNvPr id="13" name="TextBox 12">
              <a:extLst>
                <a:ext uri="{FF2B5EF4-FFF2-40B4-BE49-F238E27FC236}">
                  <a16:creationId xmlns:a16="http://schemas.microsoft.com/office/drawing/2014/main" id="{51E11DB3-4FD1-4865-B760-B49A768FEFD0}"/>
                </a:ext>
              </a:extLst>
            </p:cNvPr>
            <p:cNvSpPr txBox="1"/>
            <p:nvPr/>
          </p:nvSpPr>
          <p:spPr>
            <a:xfrm>
              <a:off x="11312970" y="4388926"/>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teacher (f.)</a:t>
              </a:r>
            </a:p>
          </p:txBody>
        </p:sp>
      </p:grpSp>
      <p:grpSp>
        <p:nvGrpSpPr>
          <p:cNvPr id="28" name="Group 27">
            <a:extLst>
              <a:ext uri="{FF2B5EF4-FFF2-40B4-BE49-F238E27FC236}">
                <a16:creationId xmlns:a16="http://schemas.microsoft.com/office/drawing/2014/main" id="{20F9915F-3B5F-4CD3-AAF6-5463F852D975}"/>
              </a:ext>
            </a:extLst>
          </p:cNvPr>
          <p:cNvGrpSpPr/>
          <p:nvPr/>
        </p:nvGrpSpPr>
        <p:grpSpPr>
          <a:xfrm>
            <a:off x="3753543" y="1469527"/>
            <a:ext cx="1440000" cy="1440000"/>
            <a:chOff x="4385389" y="1642187"/>
            <a:chExt cx="1623526" cy="1623600"/>
          </a:xfrm>
          <a:solidFill>
            <a:schemeClr val="bg2"/>
          </a:solidFill>
        </p:grpSpPr>
        <p:sp>
          <p:nvSpPr>
            <p:cNvPr id="29" name="Rounded Rectangle 80">
              <a:extLst>
                <a:ext uri="{FF2B5EF4-FFF2-40B4-BE49-F238E27FC236}">
                  <a16:creationId xmlns:a16="http://schemas.microsoft.com/office/drawing/2014/main" id="{26496D8E-EEFB-4FFB-A018-2DEE304ADB6B}"/>
                </a:ext>
              </a:extLst>
            </p:cNvPr>
            <p:cNvSpPr/>
            <p:nvPr/>
          </p:nvSpPr>
          <p:spPr>
            <a:xfrm>
              <a:off x="4385389" y="1642187"/>
              <a:ext cx="1623526" cy="16236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TextBox 29">
              <a:extLst>
                <a:ext uri="{FF2B5EF4-FFF2-40B4-BE49-F238E27FC236}">
                  <a16:creationId xmlns:a16="http://schemas.microsoft.com/office/drawing/2014/main" id="{FCB346C5-3BB4-4B1C-A749-4CC742AC5307}"/>
                </a:ext>
              </a:extLst>
            </p:cNvPr>
            <p:cNvSpPr txBox="1"/>
            <p:nvPr/>
          </p:nvSpPr>
          <p:spPr>
            <a:xfrm>
              <a:off x="4893926" y="2005820"/>
              <a:ext cx="605960" cy="832844"/>
            </a:xfrm>
            <a:prstGeom prst="rect">
              <a:avLst/>
            </a:prstGeom>
            <a:grpFill/>
          </p:spPr>
          <p:txBody>
            <a:bodyPr wrap="square" rtlCol="0">
              <a:spAutoFit/>
            </a:bodyPr>
            <a:lstStyle/>
            <a:p>
              <a:pPr algn="ctr"/>
              <a:r>
                <a:rPr lang="en-GB" sz="4200" dirty="0">
                  <a:latin typeface="Century Gothic" panose="020B0502020202020204" pitchFamily="34" charset="0"/>
                </a:rPr>
                <a:t>A</a:t>
              </a:r>
            </a:p>
          </p:txBody>
        </p:sp>
      </p:grpSp>
      <p:grpSp>
        <p:nvGrpSpPr>
          <p:cNvPr id="31" name="Group 30">
            <a:extLst>
              <a:ext uri="{FF2B5EF4-FFF2-40B4-BE49-F238E27FC236}">
                <a16:creationId xmlns:a16="http://schemas.microsoft.com/office/drawing/2014/main" id="{4D653EA8-EEA1-4F83-B467-980E673F4825}"/>
              </a:ext>
            </a:extLst>
          </p:cNvPr>
          <p:cNvGrpSpPr/>
          <p:nvPr/>
        </p:nvGrpSpPr>
        <p:grpSpPr>
          <a:xfrm>
            <a:off x="5293260" y="1469527"/>
            <a:ext cx="1440000" cy="1440000"/>
            <a:chOff x="5293260" y="1469527"/>
            <a:chExt cx="1440000" cy="1440000"/>
          </a:xfrm>
          <a:solidFill>
            <a:schemeClr val="bg2"/>
          </a:solidFill>
        </p:grpSpPr>
        <p:sp>
          <p:nvSpPr>
            <p:cNvPr id="32" name="Rounded Rectangle 74">
              <a:extLst>
                <a:ext uri="{FF2B5EF4-FFF2-40B4-BE49-F238E27FC236}">
                  <a16:creationId xmlns:a16="http://schemas.microsoft.com/office/drawing/2014/main" id="{F2B77B4F-C7DB-47F3-BF3B-C76A3D0747DC}"/>
                </a:ext>
              </a:extLst>
            </p:cNvPr>
            <p:cNvSpPr/>
            <p:nvPr/>
          </p:nvSpPr>
          <p:spPr>
            <a:xfrm>
              <a:off x="5293260" y="1469527"/>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TextBox 32">
              <a:extLst>
                <a:ext uri="{FF2B5EF4-FFF2-40B4-BE49-F238E27FC236}">
                  <a16:creationId xmlns:a16="http://schemas.microsoft.com/office/drawing/2014/main" id="{0261586A-2FA0-4CF0-8D3F-B4BC0FEC0B34}"/>
                </a:ext>
              </a:extLst>
            </p:cNvPr>
            <p:cNvSpPr txBox="1"/>
            <p:nvPr/>
          </p:nvSpPr>
          <p:spPr>
            <a:xfrm>
              <a:off x="5744529" y="1812895"/>
              <a:ext cx="537461" cy="738664"/>
            </a:xfrm>
            <a:prstGeom prst="rect">
              <a:avLst/>
            </a:prstGeom>
            <a:grpFill/>
          </p:spPr>
          <p:txBody>
            <a:bodyPr wrap="square" rtlCol="0">
              <a:spAutoFit/>
            </a:bodyPr>
            <a:lstStyle/>
            <a:p>
              <a:pPr algn="ctr"/>
              <a:r>
                <a:rPr lang="en-GB" sz="4200" dirty="0">
                  <a:latin typeface="Century Gothic" panose="020B0502020202020204" pitchFamily="34" charset="0"/>
                </a:rPr>
                <a:t>B</a:t>
              </a:r>
            </a:p>
          </p:txBody>
        </p:sp>
      </p:grpSp>
      <p:grpSp>
        <p:nvGrpSpPr>
          <p:cNvPr id="34" name="Group 33">
            <a:extLst>
              <a:ext uri="{FF2B5EF4-FFF2-40B4-BE49-F238E27FC236}">
                <a16:creationId xmlns:a16="http://schemas.microsoft.com/office/drawing/2014/main" id="{9DB9E5F5-2854-4496-A652-97981B30998A}"/>
              </a:ext>
            </a:extLst>
          </p:cNvPr>
          <p:cNvGrpSpPr/>
          <p:nvPr/>
        </p:nvGrpSpPr>
        <p:grpSpPr>
          <a:xfrm>
            <a:off x="6832977" y="1469527"/>
            <a:ext cx="1440000" cy="1440000"/>
            <a:chOff x="6832977" y="1469527"/>
            <a:chExt cx="1440000" cy="1440000"/>
          </a:xfrm>
          <a:solidFill>
            <a:schemeClr val="bg2"/>
          </a:solidFill>
        </p:grpSpPr>
        <p:sp>
          <p:nvSpPr>
            <p:cNvPr id="35" name="Rounded Rectangle 68">
              <a:extLst>
                <a:ext uri="{FF2B5EF4-FFF2-40B4-BE49-F238E27FC236}">
                  <a16:creationId xmlns:a16="http://schemas.microsoft.com/office/drawing/2014/main" id="{85CA8451-334C-4DF8-AD20-30DC63E42886}"/>
                </a:ext>
              </a:extLst>
            </p:cNvPr>
            <p:cNvSpPr/>
            <p:nvPr/>
          </p:nvSpPr>
          <p:spPr>
            <a:xfrm>
              <a:off x="6832977" y="1469527"/>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TextBox 35">
              <a:extLst>
                <a:ext uri="{FF2B5EF4-FFF2-40B4-BE49-F238E27FC236}">
                  <a16:creationId xmlns:a16="http://schemas.microsoft.com/office/drawing/2014/main" id="{6B1A886D-623F-4347-AC22-920E6E02D818}"/>
                </a:ext>
              </a:extLst>
            </p:cNvPr>
            <p:cNvSpPr txBox="1"/>
            <p:nvPr/>
          </p:nvSpPr>
          <p:spPr>
            <a:xfrm>
              <a:off x="7298209" y="1792040"/>
              <a:ext cx="537461" cy="738664"/>
            </a:xfrm>
            <a:prstGeom prst="rect">
              <a:avLst/>
            </a:prstGeom>
            <a:grpFill/>
          </p:spPr>
          <p:txBody>
            <a:bodyPr wrap="square" rtlCol="0">
              <a:spAutoFit/>
            </a:bodyPr>
            <a:lstStyle/>
            <a:p>
              <a:pPr algn="ctr"/>
              <a:r>
                <a:rPr lang="en-GB" sz="4200" dirty="0">
                  <a:latin typeface="Century Gothic" panose="020B0502020202020204" pitchFamily="34" charset="0"/>
                </a:rPr>
                <a:t>C</a:t>
              </a:r>
            </a:p>
          </p:txBody>
        </p:sp>
      </p:grpSp>
      <p:grpSp>
        <p:nvGrpSpPr>
          <p:cNvPr id="37" name="Group 36">
            <a:extLst>
              <a:ext uri="{FF2B5EF4-FFF2-40B4-BE49-F238E27FC236}">
                <a16:creationId xmlns:a16="http://schemas.microsoft.com/office/drawing/2014/main" id="{A9DDD468-5247-4A01-98E9-B3AD071EE34F}"/>
              </a:ext>
            </a:extLst>
          </p:cNvPr>
          <p:cNvGrpSpPr/>
          <p:nvPr/>
        </p:nvGrpSpPr>
        <p:grpSpPr>
          <a:xfrm>
            <a:off x="3753543" y="3019213"/>
            <a:ext cx="1440000" cy="1440000"/>
            <a:chOff x="3753543" y="3019213"/>
            <a:chExt cx="1440000" cy="1440000"/>
          </a:xfrm>
          <a:solidFill>
            <a:schemeClr val="bg2"/>
          </a:solidFill>
        </p:grpSpPr>
        <p:sp>
          <p:nvSpPr>
            <p:cNvPr id="38" name="Rounded Rectangle 78">
              <a:extLst>
                <a:ext uri="{FF2B5EF4-FFF2-40B4-BE49-F238E27FC236}">
                  <a16:creationId xmlns:a16="http://schemas.microsoft.com/office/drawing/2014/main" id="{A2A510BC-D33C-474B-B134-DB0CB1209DCB}"/>
                </a:ext>
              </a:extLst>
            </p:cNvPr>
            <p:cNvSpPr/>
            <p:nvPr/>
          </p:nvSpPr>
          <p:spPr>
            <a:xfrm>
              <a:off x="3753543" y="3019213"/>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TextBox 38">
              <a:extLst>
                <a:ext uri="{FF2B5EF4-FFF2-40B4-BE49-F238E27FC236}">
                  <a16:creationId xmlns:a16="http://schemas.microsoft.com/office/drawing/2014/main" id="{9659090F-11CA-43D2-8D5A-720D286B2C37}"/>
                </a:ext>
              </a:extLst>
            </p:cNvPr>
            <p:cNvSpPr txBox="1"/>
            <p:nvPr/>
          </p:nvSpPr>
          <p:spPr>
            <a:xfrm>
              <a:off x="4196675" y="3375243"/>
              <a:ext cx="537461" cy="738664"/>
            </a:xfrm>
            <a:prstGeom prst="rect">
              <a:avLst/>
            </a:prstGeom>
            <a:grpFill/>
          </p:spPr>
          <p:txBody>
            <a:bodyPr wrap="square" rtlCol="0">
              <a:spAutoFit/>
            </a:bodyPr>
            <a:lstStyle/>
            <a:p>
              <a:pPr algn="ctr"/>
              <a:r>
                <a:rPr lang="en-GB" sz="4200" dirty="0">
                  <a:latin typeface="Century Gothic" panose="020B0502020202020204" pitchFamily="34" charset="0"/>
                </a:rPr>
                <a:t>D</a:t>
              </a:r>
            </a:p>
          </p:txBody>
        </p:sp>
      </p:grpSp>
      <p:grpSp>
        <p:nvGrpSpPr>
          <p:cNvPr id="40" name="Group 39">
            <a:extLst>
              <a:ext uri="{FF2B5EF4-FFF2-40B4-BE49-F238E27FC236}">
                <a16:creationId xmlns:a16="http://schemas.microsoft.com/office/drawing/2014/main" id="{83409886-A27E-44AC-B1EF-CA1B383EC092}"/>
              </a:ext>
            </a:extLst>
          </p:cNvPr>
          <p:cNvGrpSpPr/>
          <p:nvPr/>
        </p:nvGrpSpPr>
        <p:grpSpPr>
          <a:xfrm>
            <a:off x="5300339" y="3009160"/>
            <a:ext cx="1440000" cy="1440000"/>
            <a:chOff x="5300339" y="3009160"/>
            <a:chExt cx="1440000" cy="1440000"/>
          </a:xfrm>
          <a:solidFill>
            <a:schemeClr val="bg2"/>
          </a:solidFill>
        </p:grpSpPr>
        <p:sp>
          <p:nvSpPr>
            <p:cNvPr id="41" name="Rounded Rectangle 72">
              <a:extLst>
                <a:ext uri="{FF2B5EF4-FFF2-40B4-BE49-F238E27FC236}">
                  <a16:creationId xmlns:a16="http://schemas.microsoft.com/office/drawing/2014/main" id="{CCDAA275-F3BF-4FEE-96B7-5EC81E285B42}"/>
                </a:ext>
              </a:extLst>
            </p:cNvPr>
            <p:cNvSpPr/>
            <p:nvPr/>
          </p:nvSpPr>
          <p:spPr>
            <a:xfrm>
              <a:off x="5300339" y="3009160"/>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TextBox 41">
              <a:extLst>
                <a:ext uri="{FF2B5EF4-FFF2-40B4-BE49-F238E27FC236}">
                  <a16:creationId xmlns:a16="http://schemas.microsoft.com/office/drawing/2014/main" id="{A303B27F-F234-4A67-AE6A-6E38A353CAB6}"/>
                </a:ext>
              </a:extLst>
            </p:cNvPr>
            <p:cNvSpPr txBox="1"/>
            <p:nvPr/>
          </p:nvSpPr>
          <p:spPr>
            <a:xfrm>
              <a:off x="5751608" y="3375243"/>
              <a:ext cx="537461" cy="738664"/>
            </a:xfrm>
            <a:prstGeom prst="rect">
              <a:avLst/>
            </a:prstGeom>
            <a:grpFill/>
          </p:spPr>
          <p:txBody>
            <a:bodyPr wrap="square" rtlCol="0">
              <a:spAutoFit/>
            </a:bodyPr>
            <a:lstStyle/>
            <a:p>
              <a:pPr algn="ctr"/>
              <a:r>
                <a:rPr lang="en-GB" sz="4200" dirty="0">
                  <a:latin typeface="Century Gothic" panose="020B0502020202020204" pitchFamily="34" charset="0"/>
                </a:rPr>
                <a:t>E</a:t>
              </a:r>
            </a:p>
          </p:txBody>
        </p:sp>
      </p:grpSp>
      <p:grpSp>
        <p:nvGrpSpPr>
          <p:cNvPr id="43" name="Group 42">
            <a:extLst>
              <a:ext uri="{FF2B5EF4-FFF2-40B4-BE49-F238E27FC236}">
                <a16:creationId xmlns:a16="http://schemas.microsoft.com/office/drawing/2014/main" id="{0DF0EA28-22A3-4204-A5A9-F40554E30211}"/>
              </a:ext>
            </a:extLst>
          </p:cNvPr>
          <p:cNvGrpSpPr/>
          <p:nvPr/>
        </p:nvGrpSpPr>
        <p:grpSpPr>
          <a:xfrm>
            <a:off x="6832977" y="2999107"/>
            <a:ext cx="1440000" cy="1440000"/>
            <a:chOff x="6832977" y="2999107"/>
            <a:chExt cx="1440000" cy="1440000"/>
          </a:xfrm>
          <a:solidFill>
            <a:schemeClr val="bg2"/>
          </a:solidFill>
        </p:grpSpPr>
        <p:sp>
          <p:nvSpPr>
            <p:cNvPr id="44" name="Rounded Rectangle 66">
              <a:extLst>
                <a:ext uri="{FF2B5EF4-FFF2-40B4-BE49-F238E27FC236}">
                  <a16:creationId xmlns:a16="http://schemas.microsoft.com/office/drawing/2014/main" id="{F15FE258-28AF-4804-BF6A-81E6B1ED7D51}"/>
                </a:ext>
              </a:extLst>
            </p:cNvPr>
            <p:cNvSpPr/>
            <p:nvPr/>
          </p:nvSpPr>
          <p:spPr>
            <a:xfrm>
              <a:off x="6832977" y="2999107"/>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TextBox 44">
              <a:extLst>
                <a:ext uri="{FF2B5EF4-FFF2-40B4-BE49-F238E27FC236}">
                  <a16:creationId xmlns:a16="http://schemas.microsoft.com/office/drawing/2014/main" id="{21F6287A-C1AA-4DAE-A7C8-01EF2CE8A945}"/>
                </a:ext>
              </a:extLst>
            </p:cNvPr>
            <p:cNvSpPr txBox="1"/>
            <p:nvPr/>
          </p:nvSpPr>
          <p:spPr>
            <a:xfrm>
              <a:off x="7294261" y="3342036"/>
              <a:ext cx="537461" cy="738664"/>
            </a:xfrm>
            <a:prstGeom prst="rect">
              <a:avLst/>
            </a:prstGeom>
            <a:grpFill/>
          </p:spPr>
          <p:txBody>
            <a:bodyPr wrap="square" rtlCol="0">
              <a:spAutoFit/>
            </a:bodyPr>
            <a:lstStyle/>
            <a:p>
              <a:pPr algn="ctr"/>
              <a:r>
                <a:rPr lang="en-GB" sz="4200" dirty="0">
                  <a:latin typeface="Century Gothic" panose="020B0502020202020204" pitchFamily="34" charset="0"/>
                </a:rPr>
                <a:t>F</a:t>
              </a:r>
            </a:p>
          </p:txBody>
        </p:sp>
      </p:grpSp>
      <p:grpSp>
        <p:nvGrpSpPr>
          <p:cNvPr id="46" name="Group 45">
            <a:extLst>
              <a:ext uri="{FF2B5EF4-FFF2-40B4-BE49-F238E27FC236}">
                <a16:creationId xmlns:a16="http://schemas.microsoft.com/office/drawing/2014/main" id="{9BDEF335-C6FF-478E-9C47-13572C928219}"/>
              </a:ext>
            </a:extLst>
          </p:cNvPr>
          <p:cNvGrpSpPr/>
          <p:nvPr/>
        </p:nvGrpSpPr>
        <p:grpSpPr>
          <a:xfrm>
            <a:off x="3753543" y="4568899"/>
            <a:ext cx="1440000" cy="1440000"/>
            <a:chOff x="3753543" y="4568899"/>
            <a:chExt cx="1440000" cy="1440000"/>
          </a:xfrm>
          <a:solidFill>
            <a:schemeClr val="bg2"/>
          </a:solidFill>
        </p:grpSpPr>
        <p:sp>
          <p:nvSpPr>
            <p:cNvPr id="47" name="Rounded Rectangle 76">
              <a:extLst>
                <a:ext uri="{FF2B5EF4-FFF2-40B4-BE49-F238E27FC236}">
                  <a16:creationId xmlns:a16="http://schemas.microsoft.com/office/drawing/2014/main" id="{6C956E30-C550-458E-B198-D87042F3A314}"/>
                </a:ext>
              </a:extLst>
            </p:cNvPr>
            <p:cNvSpPr/>
            <p:nvPr/>
          </p:nvSpPr>
          <p:spPr>
            <a:xfrm>
              <a:off x="3753543" y="4568899"/>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TextBox 47">
              <a:extLst>
                <a:ext uri="{FF2B5EF4-FFF2-40B4-BE49-F238E27FC236}">
                  <a16:creationId xmlns:a16="http://schemas.microsoft.com/office/drawing/2014/main" id="{DB68E569-EB1C-4572-9A64-16021EDE5655}"/>
                </a:ext>
              </a:extLst>
            </p:cNvPr>
            <p:cNvSpPr txBox="1"/>
            <p:nvPr/>
          </p:nvSpPr>
          <p:spPr>
            <a:xfrm>
              <a:off x="4188089" y="4899461"/>
              <a:ext cx="537461" cy="738664"/>
            </a:xfrm>
            <a:prstGeom prst="rect">
              <a:avLst/>
            </a:prstGeom>
            <a:grpFill/>
          </p:spPr>
          <p:txBody>
            <a:bodyPr wrap="square" rtlCol="0">
              <a:spAutoFit/>
            </a:bodyPr>
            <a:lstStyle/>
            <a:p>
              <a:pPr algn="ctr"/>
              <a:r>
                <a:rPr lang="en-GB" sz="4200" dirty="0">
                  <a:latin typeface="Century Gothic" panose="020B0502020202020204" pitchFamily="34" charset="0"/>
                </a:rPr>
                <a:t>G</a:t>
              </a:r>
            </a:p>
          </p:txBody>
        </p:sp>
      </p:grpSp>
      <p:grpSp>
        <p:nvGrpSpPr>
          <p:cNvPr id="49" name="Group 48">
            <a:extLst>
              <a:ext uri="{FF2B5EF4-FFF2-40B4-BE49-F238E27FC236}">
                <a16:creationId xmlns:a16="http://schemas.microsoft.com/office/drawing/2014/main" id="{97CB3DB5-6FF7-44D1-801C-214033FD17AC}"/>
              </a:ext>
            </a:extLst>
          </p:cNvPr>
          <p:cNvGrpSpPr/>
          <p:nvPr/>
        </p:nvGrpSpPr>
        <p:grpSpPr>
          <a:xfrm>
            <a:off x="5293257" y="4563374"/>
            <a:ext cx="1440000" cy="1440000"/>
            <a:chOff x="5293257" y="4563374"/>
            <a:chExt cx="1440000" cy="1440000"/>
          </a:xfrm>
          <a:solidFill>
            <a:schemeClr val="bg2"/>
          </a:solidFill>
        </p:grpSpPr>
        <p:sp>
          <p:nvSpPr>
            <p:cNvPr id="50" name="Rounded Rectangle 70">
              <a:extLst>
                <a:ext uri="{FF2B5EF4-FFF2-40B4-BE49-F238E27FC236}">
                  <a16:creationId xmlns:a16="http://schemas.microsoft.com/office/drawing/2014/main" id="{1F820BE8-34DD-4F1F-9F13-4B3C73F54D68}"/>
                </a:ext>
              </a:extLst>
            </p:cNvPr>
            <p:cNvSpPr/>
            <p:nvPr/>
          </p:nvSpPr>
          <p:spPr>
            <a:xfrm>
              <a:off x="5293257" y="4563374"/>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TextBox 50">
              <a:extLst>
                <a:ext uri="{FF2B5EF4-FFF2-40B4-BE49-F238E27FC236}">
                  <a16:creationId xmlns:a16="http://schemas.microsoft.com/office/drawing/2014/main" id="{5DFAC21F-F3FD-4CDC-944D-FB03E74C0A0E}"/>
                </a:ext>
              </a:extLst>
            </p:cNvPr>
            <p:cNvSpPr txBox="1"/>
            <p:nvPr/>
          </p:nvSpPr>
          <p:spPr>
            <a:xfrm>
              <a:off x="5751605" y="4883842"/>
              <a:ext cx="537461" cy="738664"/>
            </a:xfrm>
            <a:prstGeom prst="rect">
              <a:avLst/>
            </a:prstGeom>
            <a:grpFill/>
          </p:spPr>
          <p:txBody>
            <a:bodyPr wrap="square" rtlCol="0">
              <a:spAutoFit/>
            </a:bodyPr>
            <a:lstStyle/>
            <a:p>
              <a:pPr algn="ctr"/>
              <a:r>
                <a:rPr lang="en-GB" sz="4200" dirty="0">
                  <a:latin typeface="Century Gothic" panose="020B0502020202020204" pitchFamily="34" charset="0"/>
                </a:rPr>
                <a:t>H</a:t>
              </a:r>
            </a:p>
          </p:txBody>
        </p:sp>
      </p:grpSp>
      <p:grpSp>
        <p:nvGrpSpPr>
          <p:cNvPr id="52" name="Group 51">
            <a:extLst>
              <a:ext uri="{FF2B5EF4-FFF2-40B4-BE49-F238E27FC236}">
                <a16:creationId xmlns:a16="http://schemas.microsoft.com/office/drawing/2014/main" id="{E3BAD4DE-C33D-4A2A-9744-53E31EDA0E5D}"/>
              </a:ext>
            </a:extLst>
          </p:cNvPr>
          <p:cNvGrpSpPr/>
          <p:nvPr/>
        </p:nvGrpSpPr>
        <p:grpSpPr>
          <a:xfrm>
            <a:off x="6832974" y="4565876"/>
            <a:ext cx="1440000" cy="1440000"/>
            <a:chOff x="6832974" y="4565876"/>
            <a:chExt cx="1440000" cy="1440000"/>
          </a:xfrm>
          <a:solidFill>
            <a:schemeClr val="bg2"/>
          </a:solidFill>
        </p:grpSpPr>
        <p:sp>
          <p:nvSpPr>
            <p:cNvPr id="53" name="Rounded Rectangle 64">
              <a:extLst>
                <a:ext uri="{FF2B5EF4-FFF2-40B4-BE49-F238E27FC236}">
                  <a16:creationId xmlns:a16="http://schemas.microsoft.com/office/drawing/2014/main" id="{55FA26F5-F322-4B23-AD05-A69E38D25D0F}"/>
                </a:ext>
              </a:extLst>
            </p:cNvPr>
            <p:cNvSpPr/>
            <p:nvPr/>
          </p:nvSpPr>
          <p:spPr>
            <a:xfrm>
              <a:off x="6832974" y="4565876"/>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4" name="TextBox 53">
              <a:extLst>
                <a:ext uri="{FF2B5EF4-FFF2-40B4-BE49-F238E27FC236}">
                  <a16:creationId xmlns:a16="http://schemas.microsoft.com/office/drawing/2014/main" id="{9645D163-5127-41CE-85AC-3EEA5F105F9E}"/>
                </a:ext>
              </a:extLst>
            </p:cNvPr>
            <p:cNvSpPr txBox="1"/>
            <p:nvPr/>
          </p:nvSpPr>
          <p:spPr>
            <a:xfrm>
              <a:off x="7309484" y="4919567"/>
              <a:ext cx="537461" cy="738664"/>
            </a:xfrm>
            <a:prstGeom prst="rect">
              <a:avLst/>
            </a:prstGeom>
            <a:grpFill/>
          </p:spPr>
          <p:txBody>
            <a:bodyPr wrap="square" rtlCol="0">
              <a:spAutoFit/>
            </a:bodyPr>
            <a:lstStyle/>
            <a:p>
              <a:pPr algn="ctr"/>
              <a:r>
                <a:rPr lang="en-GB" sz="4200" dirty="0">
                  <a:latin typeface="Century Gothic" panose="020B0502020202020204" pitchFamily="34" charset="0"/>
                </a:rPr>
                <a:t>I</a:t>
              </a:r>
            </a:p>
          </p:txBody>
        </p:sp>
      </p:grpSp>
      <p:sp>
        <p:nvSpPr>
          <p:cNvPr id="55" name="Rectangle 54"/>
          <p:cNvSpPr/>
          <p:nvPr/>
        </p:nvSpPr>
        <p:spPr>
          <a:xfrm>
            <a:off x="5720080" y="12017"/>
            <a:ext cx="633508" cy="1107996"/>
          </a:xfrm>
          <a:prstGeom prst="rect">
            <a:avLst/>
          </a:prstGeom>
          <a:noFill/>
        </p:spPr>
        <p:txBody>
          <a:bodyPr wrap="non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spTree>
    <p:extLst>
      <p:ext uri="{BB962C8B-B14F-4D97-AF65-F5344CB8AC3E}">
        <p14:creationId xmlns:p14="http://schemas.microsoft.com/office/powerpoint/2010/main" val="189320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69994"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2482C2FE-FB96-4F96-AF18-49C98634E9C3}"/>
              </a:ext>
            </a:extLst>
          </p:cNvPr>
          <p:cNvGrpSpPr/>
          <p:nvPr/>
        </p:nvGrpSpPr>
        <p:grpSpPr>
          <a:xfrm>
            <a:off x="3741417" y="1469527"/>
            <a:ext cx="4544700" cy="4539372"/>
            <a:chOff x="8185463" y="737481"/>
            <a:chExt cx="4544700" cy="4539372"/>
          </a:xfrm>
        </p:grpSpPr>
        <p:grpSp>
          <p:nvGrpSpPr>
            <p:cNvPr id="7" name="Group 6">
              <a:extLst>
                <a:ext uri="{FF2B5EF4-FFF2-40B4-BE49-F238E27FC236}">
                  <a16:creationId xmlns:a16="http://schemas.microsoft.com/office/drawing/2014/main" id="{6360A669-1612-4EB5-8D0E-D4B604A1FA2E}"/>
                </a:ext>
              </a:extLst>
            </p:cNvPr>
            <p:cNvGrpSpPr/>
            <p:nvPr/>
          </p:nvGrpSpPr>
          <p:grpSpPr>
            <a:xfrm>
              <a:off x="8197589" y="737481"/>
              <a:ext cx="4519434" cy="4539372"/>
              <a:chOff x="6833484" y="215311"/>
              <a:chExt cx="4519434" cy="4539372"/>
            </a:xfrm>
          </p:grpSpPr>
          <p:grpSp>
            <p:nvGrpSpPr>
              <p:cNvPr id="14" name="Group 13">
                <a:extLst>
                  <a:ext uri="{FF2B5EF4-FFF2-40B4-BE49-F238E27FC236}">
                    <a16:creationId xmlns:a16="http://schemas.microsoft.com/office/drawing/2014/main" id="{3A8871E0-E41A-4194-8E4D-42F19A4990DD}"/>
                  </a:ext>
                </a:extLst>
              </p:cNvPr>
              <p:cNvGrpSpPr/>
              <p:nvPr/>
            </p:nvGrpSpPr>
            <p:grpSpPr>
              <a:xfrm>
                <a:off x="6833484" y="215311"/>
                <a:ext cx="4519434" cy="4539372"/>
                <a:chOff x="1963600" y="1447259"/>
                <a:chExt cx="4519434" cy="4539372"/>
              </a:xfrm>
            </p:grpSpPr>
            <p:grpSp>
              <p:nvGrpSpPr>
                <p:cNvPr id="17" name="Group 16">
                  <a:extLst>
                    <a:ext uri="{FF2B5EF4-FFF2-40B4-BE49-F238E27FC236}">
                      <a16:creationId xmlns:a16="http://schemas.microsoft.com/office/drawing/2014/main" id="{514777B9-4DA7-4CC5-975C-03F78F1C7F57}"/>
                    </a:ext>
                  </a:extLst>
                </p:cNvPr>
                <p:cNvGrpSpPr/>
                <p:nvPr/>
              </p:nvGrpSpPr>
              <p:grpSpPr>
                <a:xfrm>
                  <a:off x="1963600" y="1447259"/>
                  <a:ext cx="1466284" cy="1440000"/>
                  <a:chOff x="4385389" y="1642187"/>
                  <a:chExt cx="1653160" cy="1623600"/>
                </a:xfrm>
              </p:grpSpPr>
              <p:sp>
                <p:nvSpPr>
                  <p:cNvPr id="26" name="Rounded Rectangle 80">
                    <a:extLst>
                      <a:ext uri="{FF2B5EF4-FFF2-40B4-BE49-F238E27FC236}">
                        <a16:creationId xmlns:a16="http://schemas.microsoft.com/office/drawing/2014/main" id="{2BB05863-8AFD-405A-84A4-4400F01B1397}"/>
                      </a:ext>
                    </a:extLst>
                  </p:cNvPr>
                  <p:cNvSpPr/>
                  <p:nvPr/>
                </p:nvSpPr>
                <p:spPr>
                  <a:xfrm>
                    <a:off x="4385389" y="1642187"/>
                    <a:ext cx="1623526" cy="1623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FF9849D-5A3D-41D1-9202-BACDEB0C3329}"/>
                      </a:ext>
                    </a:extLst>
                  </p:cNvPr>
                  <p:cNvSpPr txBox="1"/>
                  <p:nvPr/>
                </p:nvSpPr>
                <p:spPr>
                  <a:xfrm>
                    <a:off x="4385389" y="2226062"/>
                    <a:ext cx="1653160" cy="347019"/>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singer (m.)</a:t>
                    </a:r>
                  </a:p>
                </p:txBody>
              </p:sp>
            </p:grpSp>
            <p:sp>
              <p:nvSpPr>
                <p:cNvPr id="18" name="Rounded Rectangle 78">
                  <a:extLst>
                    <a:ext uri="{FF2B5EF4-FFF2-40B4-BE49-F238E27FC236}">
                      <a16:creationId xmlns:a16="http://schemas.microsoft.com/office/drawing/2014/main" id="{A2C309EA-C9E4-4A08-88BD-5403C36CD9DD}"/>
                    </a:ext>
                  </a:extLst>
                </p:cNvPr>
                <p:cNvSpPr/>
                <p:nvPr/>
              </p:nvSpPr>
              <p:spPr>
                <a:xfrm>
                  <a:off x="1963600" y="2996945"/>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76">
                  <a:extLst>
                    <a:ext uri="{FF2B5EF4-FFF2-40B4-BE49-F238E27FC236}">
                      <a16:creationId xmlns:a16="http://schemas.microsoft.com/office/drawing/2014/main" id="{F05C4B2B-48A1-4CA9-ADD8-204CBD9092BE}"/>
                    </a:ext>
                  </a:extLst>
                </p:cNvPr>
                <p:cNvSpPr/>
                <p:nvPr/>
              </p:nvSpPr>
              <p:spPr>
                <a:xfrm>
                  <a:off x="1963600" y="454663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74">
                  <a:extLst>
                    <a:ext uri="{FF2B5EF4-FFF2-40B4-BE49-F238E27FC236}">
                      <a16:creationId xmlns:a16="http://schemas.microsoft.com/office/drawing/2014/main" id="{790B6A7B-2140-4502-AC47-3648FD944599}"/>
                    </a:ext>
                  </a:extLst>
                </p:cNvPr>
                <p:cNvSpPr/>
                <p:nvPr/>
              </p:nvSpPr>
              <p:spPr>
                <a:xfrm>
                  <a:off x="3503317" y="144725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72">
                  <a:extLst>
                    <a:ext uri="{FF2B5EF4-FFF2-40B4-BE49-F238E27FC236}">
                      <a16:creationId xmlns:a16="http://schemas.microsoft.com/office/drawing/2014/main" id="{D2FA8C03-7B5E-4C7B-BD13-E00088C2AA5C}"/>
                    </a:ext>
                  </a:extLst>
                </p:cNvPr>
                <p:cNvSpPr/>
                <p:nvPr/>
              </p:nvSpPr>
              <p:spPr>
                <a:xfrm>
                  <a:off x="3510396" y="298689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70">
                  <a:extLst>
                    <a:ext uri="{FF2B5EF4-FFF2-40B4-BE49-F238E27FC236}">
                      <a16:creationId xmlns:a16="http://schemas.microsoft.com/office/drawing/2014/main" id="{BE596A30-DA6E-414D-82B0-ABCABCCA7A7A}"/>
                    </a:ext>
                  </a:extLst>
                </p:cNvPr>
                <p:cNvSpPr/>
                <p:nvPr/>
              </p:nvSpPr>
              <p:spPr>
                <a:xfrm>
                  <a:off x="3510396" y="454360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68">
                  <a:extLst>
                    <a:ext uri="{FF2B5EF4-FFF2-40B4-BE49-F238E27FC236}">
                      <a16:creationId xmlns:a16="http://schemas.microsoft.com/office/drawing/2014/main" id="{436EE16D-7AA1-4687-8323-C3B48F70414E}"/>
                    </a:ext>
                  </a:extLst>
                </p:cNvPr>
                <p:cNvSpPr/>
                <p:nvPr/>
              </p:nvSpPr>
              <p:spPr>
                <a:xfrm>
                  <a:off x="5043034" y="144725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66">
                  <a:extLst>
                    <a:ext uri="{FF2B5EF4-FFF2-40B4-BE49-F238E27FC236}">
                      <a16:creationId xmlns:a16="http://schemas.microsoft.com/office/drawing/2014/main" id="{B8DF4E46-6CA4-4A89-9355-B41C97E96C78}"/>
                    </a:ext>
                  </a:extLst>
                </p:cNvPr>
                <p:cNvSpPr/>
                <p:nvPr/>
              </p:nvSpPr>
              <p:spPr>
                <a:xfrm>
                  <a:off x="5043034" y="297683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64">
                  <a:extLst>
                    <a:ext uri="{FF2B5EF4-FFF2-40B4-BE49-F238E27FC236}">
                      <a16:creationId xmlns:a16="http://schemas.microsoft.com/office/drawing/2014/main" id="{4ECC7686-6ABE-48ED-983F-60221E616EE8}"/>
                    </a:ext>
                  </a:extLst>
                </p:cNvPr>
                <p:cNvSpPr/>
                <p:nvPr/>
              </p:nvSpPr>
              <p:spPr>
                <a:xfrm>
                  <a:off x="5043034" y="454663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00FD47DF-3CBB-4847-BBE9-8137744374E7}"/>
                  </a:ext>
                </a:extLst>
              </p:cNvPr>
              <p:cNvSpPr txBox="1"/>
              <p:nvPr/>
            </p:nvSpPr>
            <p:spPr>
              <a:xfrm>
                <a:off x="8420350" y="733160"/>
                <a:ext cx="139285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teacher (f.)</a:t>
                </a:r>
              </a:p>
            </p:txBody>
          </p:sp>
          <p:sp>
            <p:nvSpPr>
              <p:cNvPr id="16" name="TextBox 15">
                <a:extLst>
                  <a:ext uri="{FF2B5EF4-FFF2-40B4-BE49-F238E27FC236}">
                    <a16:creationId xmlns:a16="http://schemas.microsoft.com/office/drawing/2014/main" id="{18994E1C-90F0-47F4-BC6C-A7415ABF1EFE}"/>
                  </a:ext>
                </a:extLst>
              </p:cNvPr>
              <p:cNvSpPr txBox="1"/>
              <p:nvPr/>
            </p:nvSpPr>
            <p:spPr>
              <a:xfrm>
                <a:off x="9936491" y="750645"/>
                <a:ext cx="139285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band</a:t>
                </a:r>
              </a:p>
            </p:txBody>
          </p:sp>
        </p:grpSp>
        <p:sp>
          <p:nvSpPr>
            <p:cNvPr id="8" name="TextBox 7">
              <a:extLst>
                <a:ext uri="{FF2B5EF4-FFF2-40B4-BE49-F238E27FC236}">
                  <a16:creationId xmlns:a16="http://schemas.microsoft.com/office/drawing/2014/main" id="{9B795DB4-6B90-4A8F-98F9-EF0F4F2457B4}"/>
                </a:ext>
              </a:extLst>
            </p:cNvPr>
            <p:cNvSpPr txBox="1"/>
            <p:nvPr/>
          </p:nvSpPr>
          <p:spPr>
            <a:xfrm>
              <a:off x="8185463" y="2833172"/>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film</a:t>
              </a:r>
            </a:p>
          </p:txBody>
        </p:sp>
        <p:sp>
          <p:nvSpPr>
            <p:cNvPr id="9" name="TextBox 8">
              <a:extLst>
                <a:ext uri="{FF2B5EF4-FFF2-40B4-BE49-F238E27FC236}">
                  <a16:creationId xmlns:a16="http://schemas.microsoft.com/office/drawing/2014/main" id="{4EDAD875-758D-4325-B889-5107339022B1}"/>
                </a:ext>
              </a:extLst>
            </p:cNvPr>
            <p:cNvSpPr txBox="1"/>
            <p:nvPr/>
          </p:nvSpPr>
          <p:spPr>
            <a:xfrm>
              <a:off x="9725180" y="2833171"/>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book</a:t>
              </a:r>
            </a:p>
          </p:txBody>
        </p:sp>
        <p:sp>
          <p:nvSpPr>
            <p:cNvPr id="10" name="TextBox 9">
              <a:extLst>
                <a:ext uri="{FF2B5EF4-FFF2-40B4-BE49-F238E27FC236}">
                  <a16:creationId xmlns:a16="http://schemas.microsoft.com/office/drawing/2014/main" id="{740976F7-3361-459B-9793-F038F8210BD1}"/>
                </a:ext>
              </a:extLst>
            </p:cNvPr>
            <p:cNvSpPr txBox="1"/>
            <p:nvPr/>
          </p:nvSpPr>
          <p:spPr>
            <a:xfrm>
              <a:off x="11263879" y="2843225"/>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singer (f.)</a:t>
              </a:r>
            </a:p>
          </p:txBody>
        </p:sp>
        <p:sp>
          <p:nvSpPr>
            <p:cNvPr id="11" name="TextBox 10">
              <a:extLst>
                <a:ext uri="{FF2B5EF4-FFF2-40B4-BE49-F238E27FC236}">
                  <a16:creationId xmlns:a16="http://schemas.microsoft.com/office/drawing/2014/main" id="{75668194-46EB-4704-8E9E-7FD0136CE91B}"/>
                </a:ext>
              </a:extLst>
            </p:cNvPr>
            <p:cNvSpPr txBox="1"/>
            <p:nvPr/>
          </p:nvSpPr>
          <p:spPr>
            <a:xfrm>
              <a:off x="8239176" y="4411014"/>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song</a:t>
              </a:r>
            </a:p>
          </p:txBody>
        </p:sp>
        <p:sp>
          <p:nvSpPr>
            <p:cNvPr id="12" name="TextBox 11">
              <a:extLst>
                <a:ext uri="{FF2B5EF4-FFF2-40B4-BE49-F238E27FC236}">
                  <a16:creationId xmlns:a16="http://schemas.microsoft.com/office/drawing/2014/main" id="{54630CF0-431D-4B4B-B771-B7B16D307AF6}"/>
                </a:ext>
              </a:extLst>
            </p:cNvPr>
            <p:cNvSpPr txBox="1"/>
            <p:nvPr/>
          </p:nvSpPr>
          <p:spPr>
            <a:xfrm>
              <a:off x="9784455" y="4402964"/>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unfortunately</a:t>
              </a:r>
            </a:p>
          </p:txBody>
        </p:sp>
        <p:sp>
          <p:nvSpPr>
            <p:cNvPr id="13" name="TextBox 12">
              <a:extLst>
                <a:ext uri="{FF2B5EF4-FFF2-40B4-BE49-F238E27FC236}">
                  <a16:creationId xmlns:a16="http://schemas.microsoft.com/office/drawing/2014/main" id="{51E11DB3-4FD1-4865-B760-B49A768FEFD0}"/>
                </a:ext>
              </a:extLst>
            </p:cNvPr>
            <p:cNvSpPr txBox="1"/>
            <p:nvPr/>
          </p:nvSpPr>
          <p:spPr>
            <a:xfrm>
              <a:off x="11312970" y="4388926"/>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favourite</a:t>
              </a:r>
            </a:p>
          </p:txBody>
        </p:sp>
      </p:grpSp>
      <p:grpSp>
        <p:nvGrpSpPr>
          <p:cNvPr id="28" name="Group 27">
            <a:extLst>
              <a:ext uri="{FF2B5EF4-FFF2-40B4-BE49-F238E27FC236}">
                <a16:creationId xmlns:a16="http://schemas.microsoft.com/office/drawing/2014/main" id="{20F9915F-3B5F-4CD3-AAF6-5463F852D975}"/>
              </a:ext>
            </a:extLst>
          </p:cNvPr>
          <p:cNvGrpSpPr/>
          <p:nvPr/>
        </p:nvGrpSpPr>
        <p:grpSpPr>
          <a:xfrm>
            <a:off x="3753324" y="1469527"/>
            <a:ext cx="1440000" cy="1440000"/>
            <a:chOff x="4385388" y="1642187"/>
            <a:chExt cx="1623526" cy="1623600"/>
          </a:xfrm>
          <a:solidFill>
            <a:schemeClr val="bg2"/>
          </a:solidFill>
        </p:grpSpPr>
        <p:sp>
          <p:nvSpPr>
            <p:cNvPr id="29" name="Rounded Rectangle 80">
              <a:extLst>
                <a:ext uri="{FF2B5EF4-FFF2-40B4-BE49-F238E27FC236}">
                  <a16:creationId xmlns:a16="http://schemas.microsoft.com/office/drawing/2014/main" id="{26496D8E-EEFB-4FFB-A018-2DEE304ADB6B}"/>
                </a:ext>
              </a:extLst>
            </p:cNvPr>
            <p:cNvSpPr/>
            <p:nvPr/>
          </p:nvSpPr>
          <p:spPr>
            <a:xfrm>
              <a:off x="4385388" y="1642187"/>
              <a:ext cx="1623526" cy="16236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TextBox 29">
              <a:extLst>
                <a:ext uri="{FF2B5EF4-FFF2-40B4-BE49-F238E27FC236}">
                  <a16:creationId xmlns:a16="http://schemas.microsoft.com/office/drawing/2014/main" id="{FCB346C5-3BB4-4B1C-A749-4CC742AC5307}"/>
                </a:ext>
              </a:extLst>
            </p:cNvPr>
            <p:cNvSpPr txBox="1"/>
            <p:nvPr/>
          </p:nvSpPr>
          <p:spPr>
            <a:xfrm>
              <a:off x="4893926" y="2005820"/>
              <a:ext cx="605960" cy="832844"/>
            </a:xfrm>
            <a:prstGeom prst="rect">
              <a:avLst/>
            </a:prstGeom>
            <a:grpFill/>
          </p:spPr>
          <p:txBody>
            <a:bodyPr wrap="square" rtlCol="0">
              <a:spAutoFit/>
            </a:bodyPr>
            <a:lstStyle/>
            <a:p>
              <a:pPr algn="ctr"/>
              <a:r>
                <a:rPr lang="en-GB" sz="4200" dirty="0">
                  <a:latin typeface="Century Gothic" panose="020B0502020202020204" pitchFamily="34" charset="0"/>
                </a:rPr>
                <a:t>A</a:t>
              </a:r>
            </a:p>
          </p:txBody>
        </p:sp>
      </p:grpSp>
      <p:grpSp>
        <p:nvGrpSpPr>
          <p:cNvPr id="31" name="Group 30">
            <a:extLst>
              <a:ext uri="{FF2B5EF4-FFF2-40B4-BE49-F238E27FC236}">
                <a16:creationId xmlns:a16="http://schemas.microsoft.com/office/drawing/2014/main" id="{4D653EA8-EEA1-4F83-B467-980E673F4825}"/>
              </a:ext>
            </a:extLst>
          </p:cNvPr>
          <p:cNvGrpSpPr/>
          <p:nvPr/>
        </p:nvGrpSpPr>
        <p:grpSpPr>
          <a:xfrm>
            <a:off x="5293255" y="1469527"/>
            <a:ext cx="1440000" cy="1440000"/>
            <a:chOff x="5293260" y="1469527"/>
            <a:chExt cx="1440000" cy="1440000"/>
          </a:xfrm>
          <a:solidFill>
            <a:schemeClr val="bg2"/>
          </a:solidFill>
        </p:grpSpPr>
        <p:sp>
          <p:nvSpPr>
            <p:cNvPr id="32" name="Rounded Rectangle 74">
              <a:extLst>
                <a:ext uri="{FF2B5EF4-FFF2-40B4-BE49-F238E27FC236}">
                  <a16:creationId xmlns:a16="http://schemas.microsoft.com/office/drawing/2014/main" id="{F2B77B4F-C7DB-47F3-BF3B-C76A3D0747DC}"/>
                </a:ext>
              </a:extLst>
            </p:cNvPr>
            <p:cNvSpPr/>
            <p:nvPr/>
          </p:nvSpPr>
          <p:spPr>
            <a:xfrm>
              <a:off x="5293260" y="1469527"/>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TextBox 32">
              <a:extLst>
                <a:ext uri="{FF2B5EF4-FFF2-40B4-BE49-F238E27FC236}">
                  <a16:creationId xmlns:a16="http://schemas.microsoft.com/office/drawing/2014/main" id="{0261586A-2FA0-4CF0-8D3F-B4BC0FEC0B34}"/>
                </a:ext>
              </a:extLst>
            </p:cNvPr>
            <p:cNvSpPr txBox="1"/>
            <p:nvPr/>
          </p:nvSpPr>
          <p:spPr>
            <a:xfrm>
              <a:off x="5744529" y="1812895"/>
              <a:ext cx="537461" cy="738664"/>
            </a:xfrm>
            <a:prstGeom prst="rect">
              <a:avLst/>
            </a:prstGeom>
            <a:grpFill/>
          </p:spPr>
          <p:txBody>
            <a:bodyPr wrap="square" rtlCol="0">
              <a:spAutoFit/>
            </a:bodyPr>
            <a:lstStyle/>
            <a:p>
              <a:pPr algn="ctr"/>
              <a:r>
                <a:rPr lang="en-GB" sz="4200" dirty="0">
                  <a:latin typeface="Century Gothic" panose="020B0502020202020204" pitchFamily="34" charset="0"/>
                </a:rPr>
                <a:t>B</a:t>
              </a:r>
            </a:p>
          </p:txBody>
        </p:sp>
      </p:grpSp>
      <p:grpSp>
        <p:nvGrpSpPr>
          <p:cNvPr id="34" name="Group 33">
            <a:extLst>
              <a:ext uri="{FF2B5EF4-FFF2-40B4-BE49-F238E27FC236}">
                <a16:creationId xmlns:a16="http://schemas.microsoft.com/office/drawing/2014/main" id="{9DB9E5F5-2854-4496-A652-97981B30998A}"/>
              </a:ext>
            </a:extLst>
          </p:cNvPr>
          <p:cNvGrpSpPr/>
          <p:nvPr/>
        </p:nvGrpSpPr>
        <p:grpSpPr>
          <a:xfrm>
            <a:off x="6832974" y="1469527"/>
            <a:ext cx="1440000" cy="1440000"/>
            <a:chOff x="6832977" y="1469527"/>
            <a:chExt cx="1440000" cy="1440000"/>
          </a:xfrm>
          <a:solidFill>
            <a:schemeClr val="bg2"/>
          </a:solidFill>
        </p:grpSpPr>
        <p:sp>
          <p:nvSpPr>
            <p:cNvPr id="35" name="Rounded Rectangle 68">
              <a:extLst>
                <a:ext uri="{FF2B5EF4-FFF2-40B4-BE49-F238E27FC236}">
                  <a16:creationId xmlns:a16="http://schemas.microsoft.com/office/drawing/2014/main" id="{85CA8451-334C-4DF8-AD20-30DC63E42886}"/>
                </a:ext>
              </a:extLst>
            </p:cNvPr>
            <p:cNvSpPr/>
            <p:nvPr/>
          </p:nvSpPr>
          <p:spPr>
            <a:xfrm>
              <a:off x="6832977" y="1469527"/>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TextBox 35">
              <a:extLst>
                <a:ext uri="{FF2B5EF4-FFF2-40B4-BE49-F238E27FC236}">
                  <a16:creationId xmlns:a16="http://schemas.microsoft.com/office/drawing/2014/main" id="{6B1A886D-623F-4347-AC22-920E6E02D818}"/>
                </a:ext>
              </a:extLst>
            </p:cNvPr>
            <p:cNvSpPr txBox="1"/>
            <p:nvPr/>
          </p:nvSpPr>
          <p:spPr>
            <a:xfrm>
              <a:off x="7298209" y="1792040"/>
              <a:ext cx="537461" cy="738664"/>
            </a:xfrm>
            <a:prstGeom prst="rect">
              <a:avLst/>
            </a:prstGeom>
            <a:grpFill/>
          </p:spPr>
          <p:txBody>
            <a:bodyPr wrap="square" rtlCol="0">
              <a:spAutoFit/>
            </a:bodyPr>
            <a:lstStyle/>
            <a:p>
              <a:pPr algn="ctr"/>
              <a:r>
                <a:rPr lang="en-GB" sz="4200" dirty="0">
                  <a:latin typeface="Century Gothic" panose="020B0502020202020204" pitchFamily="34" charset="0"/>
                </a:rPr>
                <a:t>C</a:t>
              </a:r>
            </a:p>
          </p:txBody>
        </p:sp>
      </p:grpSp>
      <p:grpSp>
        <p:nvGrpSpPr>
          <p:cNvPr id="37" name="Group 36">
            <a:extLst>
              <a:ext uri="{FF2B5EF4-FFF2-40B4-BE49-F238E27FC236}">
                <a16:creationId xmlns:a16="http://schemas.microsoft.com/office/drawing/2014/main" id="{A9DDD468-5247-4A01-98E9-B3AD071EE34F}"/>
              </a:ext>
            </a:extLst>
          </p:cNvPr>
          <p:cNvGrpSpPr/>
          <p:nvPr/>
        </p:nvGrpSpPr>
        <p:grpSpPr>
          <a:xfrm>
            <a:off x="3753543" y="3019213"/>
            <a:ext cx="1440000" cy="1440000"/>
            <a:chOff x="3753543" y="3019213"/>
            <a:chExt cx="1440000" cy="1440000"/>
          </a:xfrm>
          <a:solidFill>
            <a:schemeClr val="bg2"/>
          </a:solidFill>
        </p:grpSpPr>
        <p:sp>
          <p:nvSpPr>
            <p:cNvPr id="38" name="Rounded Rectangle 78">
              <a:extLst>
                <a:ext uri="{FF2B5EF4-FFF2-40B4-BE49-F238E27FC236}">
                  <a16:creationId xmlns:a16="http://schemas.microsoft.com/office/drawing/2014/main" id="{A2A510BC-D33C-474B-B134-DB0CB1209DCB}"/>
                </a:ext>
              </a:extLst>
            </p:cNvPr>
            <p:cNvSpPr/>
            <p:nvPr/>
          </p:nvSpPr>
          <p:spPr>
            <a:xfrm>
              <a:off x="3753543" y="3019213"/>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TextBox 38">
              <a:extLst>
                <a:ext uri="{FF2B5EF4-FFF2-40B4-BE49-F238E27FC236}">
                  <a16:creationId xmlns:a16="http://schemas.microsoft.com/office/drawing/2014/main" id="{9659090F-11CA-43D2-8D5A-720D286B2C37}"/>
                </a:ext>
              </a:extLst>
            </p:cNvPr>
            <p:cNvSpPr txBox="1"/>
            <p:nvPr/>
          </p:nvSpPr>
          <p:spPr>
            <a:xfrm>
              <a:off x="4196675" y="3375243"/>
              <a:ext cx="537461" cy="738664"/>
            </a:xfrm>
            <a:prstGeom prst="rect">
              <a:avLst/>
            </a:prstGeom>
            <a:grpFill/>
          </p:spPr>
          <p:txBody>
            <a:bodyPr wrap="square" rtlCol="0">
              <a:spAutoFit/>
            </a:bodyPr>
            <a:lstStyle/>
            <a:p>
              <a:pPr algn="ctr"/>
              <a:r>
                <a:rPr lang="en-GB" sz="4200" dirty="0">
                  <a:latin typeface="Century Gothic" panose="020B0502020202020204" pitchFamily="34" charset="0"/>
                </a:rPr>
                <a:t>D</a:t>
              </a:r>
            </a:p>
          </p:txBody>
        </p:sp>
      </p:grpSp>
      <p:grpSp>
        <p:nvGrpSpPr>
          <p:cNvPr id="40" name="Group 39">
            <a:extLst>
              <a:ext uri="{FF2B5EF4-FFF2-40B4-BE49-F238E27FC236}">
                <a16:creationId xmlns:a16="http://schemas.microsoft.com/office/drawing/2014/main" id="{83409886-A27E-44AC-B1EF-CA1B383EC092}"/>
              </a:ext>
            </a:extLst>
          </p:cNvPr>
          <p:cNvGrpSpPr/>
          <p:nvPr/>
        </p:nvGrpSpPr>
        <p:grpSpPr>
          <a:xfrm>
            <a:off x="5300339" y="3009160"/>
            <a:ext cx="1440000" cy="1440000"/>
            <a:chOff x="5300339" y="3009160"/>
            <a:chExt cx="1440000" cy="1440000"/>
          </a:xfrm>
          <a:solidFill>
            <a:schemeClr val="bg2"/>
          </a:solidFill>
        </p:grpSpPr>
        <p:sp>
          <p:nvSpPr>
            <p:cNvPr id="41" name="Rounded Rectangle 72">
              <a:extLst>
                <a:ext uri="{FF2B5EF4-FFF2-40B4-BE49-F238E27FC236}">
                  <a16:creationId xmlns:a16="http://schemas.microsoft.com/office/drawing/2014/main" id="{CCDAA275-F3BF-4FEE-96B7-5EC81E285B42}"/>
                </a:ext>
              </a:extLst>
            </p:cNvPr>
            <p:cNvSpPr/>
            <p:nvPr/>
          </p:nvSpPr>
          <p:spPr>
            <a:xfrm>
              <a:off x="5300339" y="3009160"/>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TextBox 41">
              <a:extLst>
                <a:ext uri="{FF2B5EF4-FFF2-40B4-BE49-F238E27FC236}">
                  <a16:creationId xmlns:a16="http://schemas.microsoft.com/office/drawing/2014/main" id="{A303B27F-F234-4A67-AE6A-6E38A353CAB6}"/>
                </a:ext>
              </a:extLst>
            </p:cNvPr>
            <p:cNvSpPr txBox="1"/>
            <p:nvPr/>
          </p:nvSpPr>
          <p:spPr>
            <a:xfrm>
              <a:off x="5751608" y="3375243"/>
              <a:ext cx="537461" cy="738664"/>
            </a:xfrm>
            <a:prstGeom prst="rect">
              <a:avLst/>
            </a:prstGeom>
            <a:grpFill/>
          </p:spPr>
          <p:txBody>
            <a:bodyPr wrap="square" rtlCol="0">
              <a:spAutoFit/>
            </a:bodyPr>
            <a:lstStyle/>
            <a:p>
              <a:pPr algn="ctr"/>
              <a:r>
                <a:rPr lang="en-GB" sz="4200" dirty="0">
                  <a:latin typeface="Century Gothic" panose="020B0502020202020204" pitchFamily="34" charset="0"/>
                </a:rPr>
                <a:t>E</a:t>
              </a:r>
            </a:p>
          </p:txBody>
        </p:sp>
      </p:grpSp>
      <p:grpSp>
        <p:nvGrpSpPr>
          <p:cNvPr id="43" name="Group 42">
            <a:extLst>
              <a:ext uri="{FF2B5EF4-FFF2-40B4-BE49-F238E27FC236}">
                <a16:creationId xmlns:a16="http://schemas.microsoft.com/office/drawing/2014/main" id="{0DF0EA28-22A3-4204-A5A9-F40554E30211}"/>
              </a:ext>
            </a:extLst>
          </p:cNvPr>
          <p:cNvGrpSpPr/>
          <p:nvPr/>
        </p:nvGrpSpPr>
        <p:grpSpPr>
          <a:xfrm>
            <a:off x="6835009" y="2999107"/>
            <a:ext cx="1440000" cy="1440000"/>
            <a:chOff x="6832977" y="2999107"/>
            <a:chExt cx="1440000" cy="1440000"/>
          </a:xfrm>
          <a:solidFill>
            <a:schemeClr val="bg2"/>
          </a:solidFill>
        </p:grpSpPr>
        <p:sp>
          <p:nvSpPr>
            <p:cNvPr id="44" name="Rounded Rectangle 66">
              <a:extLst>
                <a:ext uri="{FF2B5EF4-FFF2-40B4-BE49-F238E27FC236}">
                  <a16:creationId xmlns:a16="http://schemas.microsoft.com/office/drawing/2014/main" id="{F15FE258-28AF-4804-BF6A-81E6B1ED7D51}"/>
                </a:ext>
              </a:extLst>
            </p:cNvPr>
            <p:cNvSpPr/>
            <p:nvPr/>
          </p:nvSpPr>
          <p:spPr>
            <a:xfrm>
              <a:off x="6832977" y="2999107"/>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TextBox 44">
              <a:extLst>
                <a:ext uri="{FF2B5EF4-FFF2-40B4-BE49-F238E27FC236}">
                  <a16:creationId xmlns:a16="http://schemas.microsoft.com/office/drawing/2014/main" id="{21F6287A-C1AA-4DAE-A7C8-01EF2CE8A945}"/>
                </a:ext>
              </a:extLst>
            </p:cNvPr>
            <p:cNvSpPr txBox="1"/>
            <p:nvPr/>
          </p:nvSpPr>
          <p:spPr>
            <a:xfrm>
              <a:off x="7294261" y="3342036"/>
              <a:ext cx="537461" cy="738664"/>
            </a:xfrm>
            <a:prstGeom prst="rect">
              <a:avLst/>
            </a:prstGeom>
            <a:grpFill/>
          </p:spPr>
          <p:txBody>
            <a:bodyPr wrap="square" rtlCol="0">
              <a:spAutoFit/>
            </a:bodyPr>
            <a:lstStyle/>
            <a:p>
              <a:pPr algn="ctr"/>
              <a:r>
                <a:rPr lang="en-GB" sz="4200" dirty="0">
                  <a:latin typeface="Century Gothic" panose="020B0502020202020204" pitchFamily="34" charset="0"/>
                </a:rPr>
                <a:t>F</a:t>
              </a:r>
            </a:p>
          </p:txBody>
        </p:sp>
      </p:grpSp>
      <p:grpSp>
        <p:nvGrpSpPr>
          <p:cNvPr id="46" name="Group 45">
            <a:extLst>
              <a:ext uri="{FF2B5EF4-FFF2-40B4-BE49-F238E27FC236}">
                <a16:creationId xmlns:a16="http://schemas.microsoft.com/office/drawing/2014/main" id="{9BDEF335-C6FF-478E-9C47-13572C928219}"/>
              </a:ext>
            </a:extLst>
          </p:cNvPr>
          <p:cNvGrpSpPr/>
          <p:nvPr/>
        </p:nvGrpSpPr>
        <p:grpSpPr>
          <a:xfrm>
            <a:off x="3753324" y="4568899"/>
            <a:ext cx="1440000" cy="1440000"/>
            <a:chOff x="3753543" y="4582938"/>
            <a:chExt cx="1440000" cy="1440000"/>
          </a:xfrm>
          <a:solidFill>
            <a:schemeClr val="bg2"/>
          </a:solidFill>
        </p:grpSpPr>
        <p:sp>
          <p:nvSpPr>
            <p:cNvPr id="47" name="Rounded Rectangle 76">
              <a:extLst>
                <a:ext uri="{FF2B5EF4-FFF2-40B4-BE49-F238E27FC236}">
                  <a16:creationId xmlns:a16="http://schemas.microsoft.com/office/drawing/2014/main" id="{6C956E30-C550-458E-B198-D87042F3A314}"/>
                </a:ext>
              </a:extLst>
            </p:cNvPr>
            <p:cNvSpPr/>
            <p:nvPr/>
          </p:nvSpPr>
          <p:spPr>
            <a:xfrm>
              <a:off x="3753543" y="4582938"/>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TextBox 47">
              <a:extLst>
                <a:ext uri="{FF2B5EF4-FFF2-40B4-BE49-F238E27FC236}">
                  <a16:creationId xmlns:a16="http://schemas.microsoft.com/office/drawing/2014/main" id="{DB68E569-EB1C-4572-9A64-16021EDE5655}"/>
                </a:ext>
              </a:extLst>
            </p:cNvPr>
            <p:cNvSpPr txBox="1"/>
            <p:nvPr/>
          </p:nvSpPr>
          <p:spPr>
            <a:xfrm>
              <a:off x="4188089" y="4899461"/>
              <a:ext cx="537461" cy="738664"/>
            </a:xfrm>
            <a:prstGeom prst="rect">
              <a:avLst/>
            </a:prstGeom>
            <a:grpFill/>
          </p:spPr>
          <p:txBody>
            <a:bodyPr wrap="square" rtlCol="0">
              <a:spAutoFit/>
            </a:bodyPr>
            <a:lstStyle/>
            <a:p>
              <a:pPr algn="ctr"/>
              <a:r>
                <a:rPr lang="en-GB" sz="4200" dirty="0">
                  <a:latin typeface="Century Gothic" panose="020B0502020202020204" pitchFamily="34" charset="0"/>
                </a:rPr>
                <a:t>G</a:t>
              </a:r>
            </a:p>
          </p:txBody>
        </p:sp>
      </p:grpSp>
      <p:grpSp>
        <p:nvGrpSpPr>
          <p:cNvPr id="49" name="Group 48">
            <a:extLst>
              <a:ext uri="{FF2B5EF4-FFF2-40B4-BE49-F238E27FC236}">
                <a16:creationId xmlns:a16="http://schemas.microsoft.com/office/drawing/2014/main" id="{97CB3DB5-6FF7-44D1-801C-214033FD17AC}"/>
              </a:ext>
            </a:extLst>
          </p:cNvPr>
          <p:cNvGrpSpPr/>
          <p:nvPr/>
        </p:nvGrpSpPr>
        <p:grpSpPr>
          <a:xfrm>
            <a:off x="5300339" y="4565876"/>
            <a:ext cx="1440000" cy="1440000"/>
            <a:chOff x="5293257" y="4563374"/>
            <a:chExt cx="1440000" cy="1440000"/>
          </a:xfrm>
          <a:solidFill>
            <a:schemeClr val="bg2"/>
          </a:solidFill>
        </p:grpSpPr>
        <p:sp>
          <p:nvSpPr>
            <p:cNvPr id="50" name="Rounded Rectangle 70">
              <a:extLst>
                <a:ext uri="{FF2B5EF4-FFF2-40B4-BE49-F238E27FC236}">
                  <a16:creationId xmlns:a16="http://schemas.microsoft.com/office/drawing/2014/main" id="{1F820BE8-34DD-4F1F-9F13-4B3C73F54D68}"/>
                </a:ext>
              </a:extLst>
            </p:cNvPr>
            <p:cNvSpPr/>
            <p:nvPr/>
          </p:nvSpPr>
          <p:spPr>
            <a:xfrm>
              <a:off x="5293257" y="4563374"/>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TextBox 50">
              <a:extLst>
                <a:ext uri="{FF2B5EF4-FFF2-40B4-BE49-F238E27FC236}">
                  <a16:creationId xmlns:a16="http://schemas.microsoft.com/office/drawing/2014/main" id="{5DFAC21F-F3FD-4CDC-944D-FB03E74C0A0E}"/>
                </a:ext>
              </a:extLst>
            </p:cNvPr>
            <p:cNvSpPr txBox="1"/>
            <p:nvPr/>
          </p:nvSpPr>
          <p:spPr>
            <a:xfrm>
              <a:off x="5751605" y="4883842"/>
              <a:ext cx="537461" cy="738664"/>
            </a:xfrm>
            <a:prstGeom prst="rect">
              <a:avLst/>
            </a:prstGeom>
            <a:grpFill/>
          </p:spPr>
          <p:txBody>
            <a:bodyPr wrap="square" rtlCol="0">
              <a:spAutoFit/>
            </a:bodyPr>
            <a:lstStyle/>
            <a:p>
              <a:pPr algn="ctr"/>
              <a:r>
                <a:rPr lang="en-GB" sz="4200" dirty="0">
                  <a:latin typeface="Century Gothic" panose="020B0502020202020204" pitchFamily="34" charset="0"/>
                </a:rPr>
                <a:t>H</a:t>
              </a:r>
            </a:p>
          </p:txBody>
        </p:sp>
      </p:grpSp>
      <p:grpSp>
        <p:nvGrpSpPr>
          <p:cNvPr id="52" name="Group 51">
            <a:extLst>
              <a:ext uri="{FF2B5EF4-FFF2-40B4-BE49-F238E27FC236}">
                <a16:creationId xmlns:a16="http://schemas.microsoft.com/office/drawing/2014/main" id="{E3BAD4DE-C33D-4A2A-9744-53E31EDA0E5D}"/>
              </a:ext>
            </a:extLst>
          </p:cNvPr>
          <p:cNvGrpSpPr/>
          <p:nvPr/>
        </p:nvGrpSpPr>
        <p:grpSpPr>
          <a:xfrm>
            <a:off x="6832758" y="4565566"/>
            <a:ext cx="1440000" cy="1440000"/>
            <a:chOff x="6832974" y="4565876"/>
            <a:chExt cx="1440000" cy="1440000"/>
          </a:xfrm>
          <a:solidFill>
            <a:schemeClr val="bg2"/>
          </a:solidFill>
        </p:grpSpPr>
        <p:sp>
          <p:nvSpPr>
            <p:cNvPr id="53" name="Rounded Rectangle 64">
              <a:extLst>
                <a:ext uri="{FF2B5EF4-FFF2-40B4-BE49-F238E27FC236}">
                  <a16:creationId xmlns:a16="http://schemas.microsoft.com/office/drawing/2014/main" id="{55FA26F5-F322-4B23-AD05-A69E38D25D0F}"/>
                </a:ext>
              </a:extLst>
            </p:cNvPr>
            <p:cNvSpPr/>
            <p:nvPr/>
          </p:nvSpPr>
          <p:spPr>
            <a:xfrm>
              <a:off x="6832974" y="4565876"/>
              <a:ext cx="1440000" cy="1440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4" name="TextBox 53">
              <a:extLst>
                <a:ext uri="{FF2B5EF4-FFF2-40B4-BE49-F238E27FC236}">
                  <a16:creationId xmlns:a16="http://schemas.microsoft.com/office/drawing/2014/main" id="{9645D163-5127-41CE-85AC-3EEA5F105F9E}"/>
                </a:ext>
              </a:extLst>
            </p:cNvPr>
            <p:cNvSpPr txBox="1"/>
            <p:nvPr/>
          </p:nvSpPr>
          <p:spPr>
            <a:xfrm>
              <a:off x="7309484" y="4919567"/>
              <a:ext cx="537461" cy="738664"/>
            </a:xfrm>
            <a:prstGeom prst="rect">
              <a:avLst/>
            </a:prstGeom>
            <a:grpFill/>
          </p:spPr>
          <p:txBody>
            <a:bodyPr wrap="square" rtlCol="0">
              <a:spAutoFit/>
            </a:bodyPr>
            <a:lstStyle/>
            <a:p>
              <a:pPr algn="ctr"/>
              <a:r>
                <a:rPr lang="en-GB" sz="4200" dirty="0">
                  <a:latin typeface="Century Gothic" panose="020B0502020202020204" pitchFamily="34" charset="0"/>
                </a:rPr>
                <a:t>I</a:t>
              </a:r>
            </a:p>
          </p:txBody>
        </p:sp>
      </p:grpSp>
      <p:sp>
        <p:nvSpPr>
          <p:cNvPr id="55" name="Rectangle 54"/>
          <p:cNvSpPr/>
          <p:nvPr/>
        </p:nvSpPr>
        <p:spPr>
          <a:xfrm>
            <a:off x="5744524" y="202921"/>
            <a:ext cx="633508" cy="1107996"/>
          </a:xfrm>
          <a:prstGeom prst="rect">
            <a:avLst/>
          </a:prstGeom>
          <a:noFill/>
        </p:spPr>
        <p:txBody>
          <a:bodyPr wrap="non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p>
        </p:txBody>
      </p:sp>
    </p:spTree>
    <p:extLst>
      <p:ext uri="{BB962C8B-B14F-4D97-AF65-F5344CB8AC3E}">
        <p14:creationId xmlns:p14="http://schemas.microsoft.com/office/powerpoint/2010/main" val="135250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75713" cy="647577"/>
          </a:xfrm>
        </p:spPr>
        <p:txBody>
          <a:bodyPr>
            <a:normAutofit/>
          </a:bodyPr>
          <a:lstStyle/>
          <a:p>
            <a:r>
              <a:rPr lang="en-GB" sz="2800" b="1">
                <a:solidFill>
                  <a:schemeClr val="bg1"/>
                </a:solidFill>
              </a:rPr>
              <a:t>Asking questions</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7837C97D-F6F6-427A-A2FC-CE5CB72C1511}"/>
              </a:ext>
            </a:extLst>
          </p:cNvPr>
          <p:cNvSpPr txBox="1"/>
          <p:nvPr/>
        </p:nvSpPr>
        <p:spPr>
          <a:xfrm>
            <a:off x="300038" y="3520411"/>
            <a:ext cx="11719875" cy="1043619"/>
          </a:xfrm>
          <a:prstGeom prst="rect">
            <a:avLst/>
          </a:prstGeom>
          <a:noFill/>
        </p:spPr>
        <p:txBody>
          <a:bodyPr wrap="square" rtlCol="0">
            <a:spAutoFit/>
          </a:bodyPr>
          <a:lstStyle/>
          <a:p>
            <a:pPr>
              <a:lnSpc>
                <a:spcPct val="150000"/>
              </a:lnSpc>
            </a:pPr>
            <a:r>
              <a:rPr lang="en-US" sz="2200" dirty="0">
                <a:latin typeface="Century Gothic" panose="020B0502020202020204" pitchFamily="34" charset="0"/>
                <a:ea typeface="SimSun" panose="02010600030101010101" pitchFamily="2" charset="-122"/>
                <a:cs typeface="Times New Roman" panose="02020603050405020304" pitchFamily="18" charset="0"/>
              </a:rPr>
              <a:t>In German, just swap the verb and subject (e.g. ‘du’), like this:</a:t>
            </a:r>
          </a:p>
          <a:p>
            <a:pPr marL="342900" indent="-342900">
              <a:lnSpc>
                <a:spcPct val="150000"/>
              </a:lnSpc>
              <a:buFont typeface="Arial" panose="020B0604020202020204" pitchFamily="34" charset="0"/>
              <a:buChar char="•"/>
            </a:pPr>
            <a:endParaRPr lang="en-US" sz="2200" dirty="0">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7097DF9C-A7D9-8640-9AEB-3360D65533A2}"/>
              </a:ext>
            </a:extLst>
          </p:cNvPr>
          <p:cNvSpPr txBox="1"/>
          <p:nvPr/>
        </p:nvSpPr>
        <p:spPr>
          <a:xfrm>
            <a:off x="236243" y="1346837"/>
            <a:ext cx="1701107" cy="430887"/>
          </a:xfrm>
          <a:prstGeom prst="rect">
            <a:avLst/>
          </a:prstGeom>
          <a:noFill/>
        </p:spPr>
        <p:txBody>
          <a:bodyPr wrap="none" rtlCol="0">
            <a:spAutoFit/>
          </a:bodyPr>
          <a:lstStyle/>
          <a:p>
            <a:r>
              <a:rPr lang="en-US" sz="2200" b="1" dirty="0">
                <a:latin typeface="Century Gothic" panose="020B0502020202020204" pitchFamily="34" charset="0"/>
              </a:rPr>
              <a:t>Word order</a:t>
            </a:r>
          </a:p>
        </p:txBody>
      </p:sp>
      <p:sp>
        <p:nvSpPr>
          <p:cNvPr id="9" name="TextBox 8">
            <a:extLst>
              <a:ext uri="{FF2B5EF4-FFF2-40B4-BE49-F238E27FC236}">
                <a16:creationId xmlns:a16="http://schemas.microsoft.com/office/drawing/2014/main" id="{7F59C740-3069-4547-ADA3-3A2A411447BC}"/>
              </a:ext>
            </a:extLst>
          </p:cNvPr>
          <p:cNvSpPr txBox="1"/>
          <p:nvPr/>
        </p:nvSpPr>
        <p:spPr>
          <a:xfrm>
            <a:off x="225743" y="1906568"/>
            <a:ext cx="11640017" cy="430887"/>
          </a:xfrm>
          <a:prstGeom prst="rect">
            <a:avLst/>
          </a:prstGeom>
          <a:noFill/>
        </p:spPr>
        <p:txBody>
          <a:bodyPr wrap="square" rtlCol="0">
            <a:spAutoFit/>
          </a:bodyPr>
          <a:lstStyle/>
          <a:p>
            <a:r>
              <a:rPr lang="en-US" sz="2200" dirty="0">
                <a:latin typeface="Century Gothic" panose="020B0502020202020204" pitchFamily="34" charset="0"/>
                <a:ea typeface="SimSun" panose="02010600030101010101" pitchFamily="2" charset="-122"/>
                <a:cs typeface="Times New Roman" panose="02020603050405020304" pitchFamily="18" charset="0"/>
              </a:rPr>
              <a:t>To ask a ‘yes/no’ question in English, ‘do you..’ is followed by a verb. </a:t>
            </a:r>
            <a:endParaRPr lang="en-US" sz="2200" dirty="0"/>
          </a:p>
        </p:txBody>
      </p:sp>
      <p:graphicFrame>
        <p:nvGraphicFramePr>
          <p:cNvPr id="10" name="Table 9">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2065971898"/>
              </p:ext>
            </p:extLst>
          </p:nvPr>
        </p:nvGraphicFramePr>
        <p:xfrm>
          <a:off x="2465135" y="48598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1" name="Table 10">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550922685"/>
              </p:ext>
            </p:extLst>
          </p:nvPr>
        </p:nvGraphicFramePr>
        <p:xfrm>
          <a:off x="2465135" y="4262988"/>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graphicFrame>
        <p:nvGraphicFramePr>
          <p:cNvPr id="12" name="Table 11">
            <a:extLst>
              <a:ext uri="{FF2B5EF4-FFF2-40B4-BE49-F238E27FC236}">
                <a16:creationId xmlns:a16="http://schemas.microsoft.com/office/drawing/2014/main" id="{DBAA2806-4CB4-45DA-B0CE-5904D8713A88}"/>
              </a:ext>
            </a:extLst>
          </p:cNvPr>
          <p:cNvGraphicFramePr>
            <a:graphicFrameLocks noGrp="1"/>
          </p:cNvGraphicFramePr>
          <p:nvPr>
            <p:extLst>
              <p:ext uri="{D42A27DB-BD31-4B8C-83A1-F6EECF244321}">
                <p14:modId xmlns:p14="http://schemas.microsoft.com/office/powerpoint/2010/main" val="1591643171"/>
              </p:ext>
            </p:extLst>
          </p:nvPr>
        </p:nvGraphicFramePr>
        <p:xfrm>
          <a:off x="343846" y="5730740"/>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 bottle?</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pic>
        <p:nvPicPr>
          <p:cNvPr id="13" name="Picture 12">
            <a:extLst>
              <a:ext uri="{FF2B5EF4-FFF2-40B4-BE49-F238E27FC236}">
                <a16:creationId xmlns:a16="http://schemas.microsoft.com/office/drawing/2014/main" id="{5061A712-A2C9-4406-8631-37EB3CB51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8848" y="2581132"/>
            <a:ext cx="770121" cy="774010"/>
          </a:xfrm>
          <a:prstGeom prst="rect">
            <a:avLst/>
          </a:prstGeom>
        </p:spPr>
      </p:pic>
      <p:sp>
        <p:nvSpPr>
          <p:cNvPr id="14" name="TextBox 13"/>
          <p:cNvSpPr txBox="1"/>
          <p:nvPr/>
        </p:nvSpPr>
        <p:spPr>
          <a:xfrm>
            <a:off x="332913" y="2476512"/>
            <a:ext cx="1440748" cy="400110"/>
          </a:xfrm>
          <a:prstGeom prst="rect">
            <a:avLst/>
          </a:prstGeom>
          <a:noFill/>
          <a:ln w="38100">
            <a:solidFill>
              <a:srgbClr val="FFCC00"/>
            </a:solidFill>
          </a:ln>
        </p:spPr>
        <p:txBody>
          <a:bodyPr wrap="square" rtlCol="0">
            <a:spAutoFit/>
          </a:bodyPr>
          <a:lstStyle/>
          <a:p>
            <a:pPr algn="ctr"/>
            <a:r>
              <a:rPr lang="en-GB" sz="2000" b="1" dirty="0">
                <a:latin typeface="Century Gothic" panose="020B0502020202020204" pitchFamily="34" charset="0"/>
              </a:rPr>
              <a:t>Statement</a:t>
            </a:r>
          </a:p>
        </p:txBody>
      </p:sp>
      <p:sp>
        <p:nvSpPr>
          <p:cNvPr id="15" name="TextBox 14"/>
          <p:cNvSpPr txBox="1"/>
          <p:nvPr/>
        </p:nvSpPr>
        <p:spPr>
          <a:xfrm>
            <a:off x="332913" y="3045957"/>
            <a:ext cx="1428378" cy="400110"/>
          </a:xfrm>
          <a:prstGeom prst="rect">
            <a:avLst/>
          </a:prstGeom>
          <a:noFill/>
          <a:ln w="38100">
            <a:solidFill>
              <a:srgbClr val="FFCC00"/>
            </a:solidFill>
          </a:ln>
        </p:spPr>
        <p:txBody>
          <a:bodyPr wrap="square" rtlCol="0">
            <a:spAutoFit/>
          </a:bodyPr>
          <a:lstStyle/>
          <a:p>
            <a:pPr algn="ctr"/>
            <a:r>
              <a:rPr lang="en-GB" sz="2000" b="1" dirty="0">
                <a:latin typeface="Century Gothic" panose="020B0502020202020204" pitchFamily="34" charset="0"/>
              </a:rPr>
              <a:t>Question</a:t>
            </a:r>
          </a:p>
        </p:txBody>
      </p:sp>
      <p:graphicFrame>
        <p:nvGraphicFramePr>
          <p:cNvPr id="16" name="Table 15">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33765635"/>
              </p:ext>
            </p:extLst>
          </p:nvPr>
        </p:nvGraphicFramePr>
        <p:xfrm>
          <a:off x="5941848" y="5730740"/>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eine</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17" name="TextBox 16"/>
          <p:cNvSpPr txBox="1"/>
          <p:nvPr/>
        </p:nvSpPr>
        <p:spPr>
          <a:xfrm>
            <a:off x="343846" y="4230106"/>
            <a:ext cx="1485900" cy="400110"/>
          </a:xfrm>
          <a:prstGeom prst="rect">
            <a:avLst/>
          </a:prstGeom>
          <a:noFill/>
          <a:ln w="38100">
            <a:solidFill>
              <a:srgbClr val="FFCC00"/>
            </a:solidFill>
          </a:ln>
        </p:spPr>
        <p:txBody>
          <a:bodyPr wrap="square" rtlCol="0">
            <a:spAutoFit/>
          </a:bodyPr>
          <a:lstStyle/>
          <a:p>
            <a:pPr algn="ctr"/>
            <a:r>
              <a:rPr lang="en-GB" sz="2000" b="1" dirty="0">
                <a:latin typeface="Century Gothic" panose="020B0502020202020204" pitchFamily="34" charset="0"/>
              </a:rPr>
              <a:t>Statement</a:t>
            </a:r>
          </a:p>
        </p:txBody>
      </p:sp>
      <p:sp>
        <p:nvSpPr>
          <p:cNvPr id="18" name="TextBox 17"/>
          <p:cNvSpPr txBox="1"/>
          <p:nvPr/>
        </p:nvSpPr>
        <p:spPr>
          <a:xfrm>
            <a:off x="332913" y="4815843"/>
            <a:ext cx="1473530" cy="400110"/>
          </a:xfrm>
          <a:prstGeom prst="rect">
            <a:avLst/>
          </a:prstGeom>
          <a:noFill/>
          <a:ln w="38100">
            <a:solidFill>
              <a:srgbClr val="FFCC00"/>
            </a:solidFill>
          </a:ln>
        </p:spPr>
        <p:txBody>
          <a:bodyPr wrap="square" rtlCol="0">
            <a:spAutoFit/>
          </a:bodyPr>
          <a:lstStyle/>
          <a:p>
            <a:pPr algn="ctr"/>
            <a:r>
              <a:rPr lang="en-GB" sz="2000" b="1" dirty="0">
                <a:latin typeface="Century Gothic" panose="020B0502020202020204" pitchFamily="34" charset="0"/>
              </a:rPr>
              <a:t>Question</a:t>
            </a:r>
          </a:p>
        </p:txBody>
      </p:sp>
      <p:sp>
        <p:nvSpPr>
          <p:cNvPr id="19" name="Rounded Rectangular Callout 18"/>
          <p:cNvSpPr/>
          <p:nvPr/>
        </p:nvSpPr>
        <p:spPr>
          <a:xfrm>
            <a:off x="8180413" y="2361402"/>
            <a:ext cx="3986681" cy="2785983"/>
          </a:xfrm>
          <a:prstGeom prst="wedgeRoundRectCallou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Note that when you </a:t>
            </a:r>
            <a:r>
              <a:rPr lang="en-GB" sz="2400" b="1" dirty="0">
                <a:solidFill>
                  <a:schemeClr val="tx1"/>
                </a:solidFill>
                <a:latin typeface="Century Gothic" panose="020B0502020202020204" pitchFamily="34" charset="0"/>
              </a:rPr>
              <a:t>hear </a:t>
            </a:r>
            <a:r>
              <a:rPr lang="en-GB" sz="2400" dirty="0">
                <a:solidFill>
                  <a:schemeClr val="tx1"/>
                </a:solidFill>
                <a:latin typeface="Century Gothic" panose="020B0502020202020204" pitchFamily="34" charset="0"/>
              </a:rPr>
              <a:t>questions, you get an extra clue from the </a:t>
            </a:r>
            <a:r>
              <a:rPr lang="en-GB" sz="2400" b="1" dirty="0">
                <a:solidFill>
                  <a:schemeClr val="tx1"/>
                </a:solidFill>
                <a:latin typeface="Century Gothic" panose="020B0502020202020204" pitchFamily="34" charset="0"/>
              </a:rPr>
              <a:t>intonation</a:t>
            </a:r>
            <a:r>
              <a:rPr lang="en-GB" sz="2400" dirty="0">
                <a:solidFill>
                  <a:schemeClr val="tx1"/>
                </a:solidFill>
                <a:latin typeface="Century Gothic" panose="020B0502020202020204" pitchFamily="34" charset="0"/>
              </a:rPr>
              <a:t>, and when you </a:t>
            </a:r>
            <a:r>
              <a:rPr lang="en-GB" sz="2400" b="1" dirty="0">
                <a:solidFill>
                  <a:schemeClr val="tx1"/>
                </a:solidFill>
                <a:latin typeface="Century Gothic" panose="020B0502020202020204" pitchFamily="34" charset="0"/>
              </a:rPr>
              <a:t>read</a:t>
            </a:r>
            <a:r>
              <a:rPr lang="en-GB" sz="2400" dirty="0">
                <a:solidFill>
                  <a:schemeClr val="tx1"/>
                </a:solidFill>
                <a:latin typeface="Century Gothic" panose="020B0502020202020204" pitchFamily="34" charset="0"/>
              </a:rPr>
              <a:t>, you see the </a:t>
            </a:r>
            <a:r>
              <a:rPr lang="en-GB" sz="2400" b="1" dirty="0">
                <a:solidFill>
                  <a:schemeClr val="tx1"/>
                </a:solidFill>
                <a:latin typeface="Century Gothic" panose="020B0502020202020204" pitchFamily="34" charset="0"/>
              </a:rPr>
              <a:t>question mark</a:t>
            </a:r>
            <a:r>
              <a:rPr lang="en-GB" sz="2400" dirty="0">
                <a:solidFill>
                  <a:schemeClr val="tx1"/>
                </a:solidFill>
                <a:latin typeface="Century Gothic" panose="020B0502020202020204" pitchFamily="34" charset="0"/>
              </a:rPr>
              <a:t>.  </a:t>
            </a:r>
          </a:p>
        </p:txBody>
      </p:sp>
      <p:graphicFrame>
        <p:nvGraphicFramePr>
          <p:cNvPr id="20" name="Table 19">
            <a:extLst>
              <a:ext uri="{FF2B5EF4-FFF2-40B4-BE49-F238E27FC236}">
                <a16:creationId xmlns:a16="http://schemas.microsoft.com/office/drawing/2014/main" id="{52826FF5-474C-4C0A-8649-55BB68444750}"/>
              </a:ext>
            </a:extLst>
          </p:cNvPr>
          <p:cNvGraphicFramePr>
            <a:graphicFrameLocks noGrp="1"/>
          </p:cNvGraphicFramePr>
          <p:nvPr>
            <p:extLst>
              <p:ext uri="{D42A27DB-BD31-4B8C-83A1-F6EECF244321}">
                <p14:modId xmlns:p14="http://schemas.microsoft.com/office/powerpoint/2010/main" val="621941517"/>
              </p:ext>
            </p:extLst>
          </p:nvPr>
        </p:nvGraphicFramePr>
        <p:xfrm>
          <a:off x="2465136" y="2533141"/>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graphicFrame>
        <p:nvGraphicFramePr>
          <p:cNvPr id="21" name="Table 20">
            <a:extLst>
              <a:ext uri="{FF2B5EF4-FFF2-40B4-BE49-F238E27FC236}">
                <a16:creationId xmlns:a16="http://schemas.microsoft.com/office/drawing/2014/main" id="{2C0D36A0-D8A7-4129-B389-5AB25B4FA087}"/>
              </a:ext>
            </a:extLst>
          </p:cNvPr>
          <p:cNvGraphicFramePr>
            <a:graphicFrameLocks noGrp="1"/>
          </p:cNvGraphicFramePr>
          <p:nvPr>
            <p:extLst>
              <p:ext uri="{D42A27DB-BD31-4B8C-83A1-F6EECF244321}">
                <p14:modId xmlns:p14="http://schemas.microsoft.com/office/powerpoint/2010/main" val="653166714"/>
              </p:ext>
            </p:extLst>
          </p:nvPr>
        </p:nvGraphicFramePr>
        <p:xfrm>
          <a:off x="2465135" y="3080032"/>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22" name="TextBox 21"/>
          <p:cNvSpPr txBox="1"/>
          <p:nvPr/>
        </p:nvSpPr>
        <p:spPr>
          <a:xfrm>
            <a:off x="4557152" y="5561605"/>
            <a:ext cx="1349528" cy="646331"/>
          </a:xfrm>
          <a:prstGeom prst="rect">
            <a:avLst/>
          </a:prstGeom>
          <a:noFill/>
        </p:spPr>
        <p:txBody>
          <a:bodyPr wrap="square" rtlCol="0">
            <a:spAutoFit/>
          </a:bodyPr>
          <a:lstStyle/>
          <a:p>
            <a:pPr algn="ctr"/>
            <a:r>
              <a:rPr lang="en-GB" sz="3600" b="1" dirty="0">
                <a:latin typeface="Century Gothic" panose="020B0502020202020204" pitchFamily="34" charset="0"/>
                <a:sym typeface="Wingdings" panose="05000000000000000000" pitchFamily="2" charset="2"/>
              </a:rPr>
              <a:t></a:t>
            </a:r>
            <a:endParaRPr lang="en-GB" sz="3600" b="1" dirty="0">
              <a:latin typeface="Century Gothic" panose="020B0502020202020204" pitchFamily="34" charset="0"/>
            </a:endParaRPr>
          </a:p>
        </p:txBody>
      </p:sp>
    </p:spTree>
    <p:extLst>
      <p:ext uri="{BB962C8B-B14F-4D97-AF65-F5344CB8AC3E}">
        <p14:creationId xmlns:p14="http://schemas.microsoft.com/office/powerpoint/2010/main" val="29493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animBg="1"/>
      <p:bldP spid="15" grpId="0" animBg="1"/>
      <p:bldP spid="17" grpId="0" animBg="1"/>
      <p:bldP spid="18" grpId="0" animBg="1"/>
      <p:bldP spid="19"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Was </a:t>
            </a:r>
            <a:r>
              <a:rPr lang="en-GB" sz="2800" b="1" dirty="0" err="1">
                <a:solidFill>
                  <a:schemeClr val="bg1"/>
                </a:solidFill>
              </a:rPr>
              <a:t>schreibt</a:t>
            </a:r>
            <a:r>
              <a:rPr lang="en-GB" sz="2800" b="1" dirty="0">
                <a:solidFill>
                  <a:schemeClr val="bg1"/>
                </a:solidFill>
              </a:rPr>
              <a:t> Katrin?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7D77069A-5832-483F-90C1-0A720945AF94}"/>
              </a:ext>
            </a:extLst>
          </p:cNvPr>
          <p:cNvSpPr txBox="1"/>
          <p:nvPr/>
        </p:nvSpPr>
        <p:spPr>
          <a:xfrm>
            <a:off x="146803" y="1036430"/>
            <a:ext cx="11446485" cy="769441"/>
          </a:xfrm>
          <a:prstGeom prst="rect">
            <a:avLst/>
          </a:prstGeom>
          <a:noFill/>
        </p:spPr>
        <p:txBody>
          <a:bodyPr wrap="square" rtlCol="0">
            <a:spAutoFit/>
          </a:bodyPr>
          <a:lstStyle/>
          <a:p>
            <a:r>
              <a:rPr lang="en-GB" sz="2200" dirty="0" err="1">
                <a:latin typeface="Century Gothic" panose="020B0502020202020204" pitchFamily="34" charset="0"/>
              </a:rPr>
              <a:t>Mias</a:t>
            </a:r>
            <a:r>
              <a:rPr lang="en-GB" sz="2200" dirty="0">
                <a:latin typeface="Century Gothic" panose="020B0502020202020204" pitchFamily="34" charset="0"/>
              </a:rPr>
              <a:t> mum is texting Wolfgang with shopping plans.</a:t>
            </a:r>
            <a:br>
              <a:rPr lang="en-GB" sz="2200" dirty="0">
                <a:latin typeface="Century Gothic" panose="020B0502020202020204" pitchFamily="34" charset="0"/>
              </a:rPr>
            </a:br>
            <a:r>
              <a:rPr lang="en-GB" sz="2200" dirty="0">
                <a:latin typeface="Century Gothic" panose="020B0502020202020204" pitchFamily="34" charset="0"/>
              </a:rPr>
              <a:t>He is confused as there is no punctuation!</a:t>
            </a:r>
          </a:p>
        </p:txBody>
      </p:sp>
      <p:sp>
        <p:nvSpPr>
          <p:cNvPr id="35" name="TextBox 34">
            <a:extLst>
              <a:ext uri="{FF2B5EF4-FFF2-40B4-BE49-F238E27FC236}">
                <a16:creationId xmlns:a16="http://schemas.microsoft.com/office/drawing/2014/main" id="{D1255D2D-B63F-477D-8728-F86343D6D4A1}"/>
              </a:ext>
            </a:extLst>
          </p:cNvPr>
          <p:cNvSpPr txBox="1"/>
          <p:nvPr/>
        </p:nvSpPr>
        <p:spPr>
          <a:xfrm>
            <a:off x="146803" y="1886769"/>
            <a:ext cx="4184123" cy="1107996"/>
          </a:xfrm>
          <a:prstGeom prst="rect">
            <a:avLst/>
          </a:prstGeom>
          <a:noFill/>
        </p:spPr>
        <p:txBody>
          <a:bodyPr wrap="square" rtlCol="0">
            <a:spAutoFit/>
          </a:bodyPr>
          <a:lstStyle/>
          <a:p>
            <a:r>
              <a:rPr lang="en-GB" sz="2200" dirty="0">
                <a:latin typeface="Century Gothic" panose="020B0502020202020204" pitchFamily="34" charset="0"/>
              </a:rPr>
              <a:t>Help Wolfgang.</a:t>
            </a:r>
            <a:br>
              <a:rPr lang="en-GB" sz="2200" dirty="0">
                <a:latin typeface="Century Gothic" panose="020B0502020202020204" pitchFamily="34" charset="0"/>
              </a:rPr>
            </a:br>
            <a:r>
              <a:rPr lang="en-GB" sz="2200" dirty="0">
                <a:latin typeface="Century Gothic" panose="020B0502020202020204" pitchFamily="34" charset="0"/>
              </a:rPr>
              <a:t>Write "</a:t>
            </a:r>
            <a:r>
              <a:rPr lang="en-GB" sz="2200" b="1" dirty="0">
                <a:latin typeface="Century Gothic" panose="020B0502020202020204" pitchFamily="34" charset="0"/>
              </a:rPr>
              <a:t>?</a:t>
            </a:r>
            <a:r>
              <a:rPr lang="en-GB" sz="2200" dirty="0">
                <a:latin typeface="Century Gothic" panose="020B0502020202020204" pitchFamily="34" charset="0"/>
              </a:rPr>
              <a:t>" after questions and "</a:t>
            </a:r>
            <a:r>
              <a:rPr lang="en-GB" sz="2200" b="1" dirty="0">
                <a:latin typeface="Century Gothic" panose="020B0502020202020204" pitchFamily="34" charset="0"/>
              </a:rPr>
              <a:t>.</a:t>
            </a:r>
            <a:r>
              <a:rPr lang="en-GB" sz="2200" dirty="0">
                <a:latin typeface="Century Gothic" panose="020B0502020202020204" pitchFamily="34" charset="0"/>
              </a:rPr>
              <a:t>" after statements.</a:t>
            </a:r>
          </a:p>
        </p:txBody>
      </p:sp>
      <p:grpSp>
        <p:nvGrpSpPr>
          <p:cNvPr id="78" name="Group 77">
            <a:extLst>
              <a:ext uri="{FF2B5EF4-FFF2-40B4-BE49-F238E27FC236}">
                <a16:creationId xmlns:a16="http://schemas.microsoft.com/office/drawing/2014/main" id="{57D25753-6A61-4D6D-8596-687B9C240E22}"/>
              </a:ext>
            </a:extLst>
          </p:cNvPr>
          <p:cNvGrpSpPr/>
          <p:nvPr/>
        </p:nvGrpSpPr>
        <p:grpSpPr>
          <a:xfrm>
            <a:off x="4719331" y="2191837"/>
            <a:ext cx="2314515" cy="4003200"/>
            <a:chOff x="4719331" y="2191837"/>
            <a:chExt cx="2314515" cy="4003200"/>
          </a:xfrm>
        </p:grpSpPr>
        <p:grpSp>
          <p:nvGrpSpPr>
            <p:cNvPr id="79" name="Group 78">
              <a:extLst>
                <a:ext uri="{FF2B5EF4-FFF2-40B4-BE49-F238E27FC236}">
                  <a16:creationId xmlns:a16="http://schemas.microsoft.com/office/drawing/2014/main" id="{833F4564-4EF8-41EA-9C28-964AE8A0A472}"/>
                </a:ext>
              </a:extLst>
            </p:cNvPr>
            <p:cNvGrpSpPr/>
            <p:nvPr/>
          </p:nvGrpSpPr>
          <p:grpSpPr>
            <a:xfrm>
              <a:off x="4719331" y="2191837"/>
              <a:ext cx="2314515" cy="4003200"/>
              <a:chOff x="4719331" y="2191837"/>
              <a:chExt cx="2198943" cy="4003200"/>
            </a:xfrm>
          </p:grpSpPr>
          <p:grpSp>
            <p:nvGrpSpPr>
              <p:cNvPr id="84" name="Group 83">
                <a:extLst>
                  <a:ext uri="{FF2B5EF4-FFF2-40B4-BE49-F238E27FC236}">
                    <a16:creationId xmlns:a16="http://schemas.microsoft.com/office/drawing/2014/main" id="{492606C7-B6DE-4253-A520-91FFA192B5A4}"/>
                  </a:ext>
                </a:extLst>
              </p:cNvPr>
              <p:cNvGrpSpPr/>
              <p:nvPr/>
            </p:nvGrpSpPr>
            <p:grpSpPr>
              <a:xfrm>
                <a:off x="4719331" y="2191837"/>
                <a:ext cx="2198943" cy="4003200"/>
                <a:chOff x="-30480" y="22860"/>
                <a:chExt cx="3394710" cy="6004560"/>
              </a:xfrm>
            </p:grpSpPr>
            <p:grpSp>
              <p:nvGrpSpPr>
                <p:cNvPr id="86" name="Group 85">
                  <a:extLst>
                    <a:ext uri="{FF2B5EF4-FFF2-40B4-BE49-F238E27FC236}">
                      <a16:creationId xmlns:a16="http://schemas.microsoft.com/office/drawing/2014/main" id="{C55608FD-E419-49B4-BFD0-EF104395FEAD}"/>
                    </a:ext>
                  </a:extLst>
                </p:cNvPr>
                <p:cNvGrpSpPr/>
                <p:nvPr/>
              </p:nvGrpSpPr>
              <p:grpSpPr>
                <a:xfrm>
                  <a:off x="-30480" y="22860"/>
                  <a:ext cx="3394710" cy="6004560"/>
                  <a:chOff x="-30480" y="22860"/>
                  <a:chExt cx="3394710" cy="6004560"/>
                </a:xfrm>
              </p:grpSpPr>
              <p:grpSp>
                <p:nvGrpSpPr>
                  <p:cNvPr id="88" name="Group 87">
                    <a:extLst>
                      <a:ext uri="{FF2B5EF4-FFF2-40B4-BE49-F238E27FC236}">
                        <a16:creationId xmlns:a16="http://schemas.microsoft.com/office/drawing/2014/main" id="{26A73B46-1306-42C4-B5F8-7AB64EA8CDF3}"/>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D7A7D7B4-195F-49FE-9928-EF172F754980}"/>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B10E7757-0DD6-43DD-8E7F-BF90375FC2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7F59F93-174A-40DD-B9B0-B8250FCF3D4F}"/>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87" name="Speech Bubble: Rectangle with Corners Rounded 77">
                  <a:extLst>
                    <a:ext uri="{FF2B5EF4-FFF2-40B4-BE49-F238E27FC236}">
                      <a16:creationId xmlns:a16="http://schemas.microsoft.com/office/drawing/2014/main" id="{004E06A3-64EB-45B6-85C9-649EF18AE2DD}"/>
                    </a:ext>
                  </a:extLst>
                </p:cNvPr>
                <p:cNvSpPr/>
                <p:nvPr/>
              </p:nvSpPr>
              <p:spPr>
                <a:xfrm>
                  <a:off x="266309" y="525985"/>
                  <a:ext cx="2830692" cy="1228946"/>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85" name="TextBox 84">
                <a:extLst>
                  <a:ext uri="{FF2B5EF4-FFF2-40B4-BE49-F238E27FC236}">
                    <a16:creationId xmlns:a16="http://schemas.microsoft.com/office/drawing/2014/main" id="{55E519C4-6B79-4ADB-97F4-2025A459380D}"/>
                  </a:ext>
                </a:extLst>
              </p:cNvPr>
              <p:cNvSpPr txBox="1"/>
              <p:nvPr/>
            </p:nvSpPr>
            <p:spPr>
              <a:xfrm>
                <a:off x="4895789" y="2605567"/>
                <a:ext cx="1964488"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1. Hast du </a:t>
                </a:r>
                <a:r>
                  <a:rPr kumimoji="0" lang="en-GB" sz="1700" b="0" i="0" u="none" strike="noStrike" kern="0" cap="none" spc="0" normalizeH="0" baseline="0" noProof="0" dirty="0" err="1">
                    <a:ln>
                      <a:noFill/>
                    </a:ln>
                    <a:effectLst/>
                    <a:uLnTx/>
                    <a:uFillTx/>
                  </a:rPr>
                  <a:t>eine</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Flasche</a:t>
                </a:r>
                <a:r>
                  <a:rPr kumimoji="0" lang="en-GB" sz="1700" b="0" i="0" u="none" strike="noStrike" kern="0" cap="none" spc="0" normalizeH="0" baseline="0" noProof="0" dirty="0">
                    <a:ln>
                      <a:noFill/>
                    </a:ln>
                    <a:effectLst/>
                    <a:uLnTx/>
                    <a:uFillTx/>
                  </a:rPr>
                  <a:t> Cola __</a:t>
                </a:r>
              </a:p>
            </p:txBody>
          </p:sp>
        </p:grpSp>
        <p:sp>
          <p:nvSpPr>
            <p:cNvPr id="80" name="Speech Bubble: Rectangle with Corners Rounded 95">
              <a:extLst>
                <a:ext uri="{FF2B5EF4-FFF2-40B4-BE49-F238E27FC236}">
                  <a16:creationId xmlns:a16="http://schemas.microsoft.com/office/drawing/2014/main" id="{00B0D847-3805-4AA5-B891-303EA42DBF04}"/>
                </a:ext>
              </a:extLst>
            </p:cNvPr>
            <p:cNvSpPr/>
            <p:nvPr/>
          </p:nvSpPr>
          <p:spPr>
            <a:xfrm>
              <a:off x="4905063" y="3657996"/>
              <a:ext cx="1929967" cy="819330"/>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Speech Bubble: Rectangle with Corners Rounded 97">
              <a:extLst>
                <a:ext uri="{FF2B5EF4-FFF2-40B4-BE49-F238E27FC236}">
                  <a16:creationId xmlns:a16="http://schemas.microsoft.com/office/drawing/2014/main" id="{0D5669E1-9938-4E2C-B38E-8268B27448CC}"/>
                </a:ext>
              </a:extLst>
            </p:cNvPr>
            <p:cNvSpPr/>
            <p:nvPr/>
          </p:nvSpPr>
          <p:spPr>
            <a:xfrm>
              <a:off x="4905063" y="4756310"/>
              <a:ext cx="1929967" cy="819330"/>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C3DEAFE7-24FE-4A9C-BE7E-4177FFA0AEB5}"/>
                </a:ext>
              </a:extLst>
            </p:cNvPr>
            <p:cNvSpPr txBox="1"/>
            <p:nvPr/>
          </p:nvSpPr>
          <p:spPr>
            <a:xfrm>
              <a:off x="4875957" y="3744495"/>
              <a:ext cx="2067738"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2. Du hast </a:t>
              </a:r>
              <a:r>
                <a:rPr kumimoji="0" lang="en-GB" sz="1700" b="0" i="0" u="none" strike="noStrike" kern="0" cap="none" spc="0" normalizeH="0" baseline="0" noProof="0" dirty="0" err="1">
                  <a:ln>
                    <a:noFill/>
                  </a:ln>
                  <a:effectLst/>
                  <a:uLnTx/>
                  <a:uFillTx/>
                </a:rPr>
                <a:t>einen</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Fußball</a:t>
              </a:r>
              <a:r>
                <a:rPr kumimoji="0" lang="en-GB" sz="1700" b="0" i="0" u="none" strike="noStrike" kern="0" cap="none" spc="0" normalizeH="0" baseline="0" noProof="0" dirty="0">
                  <a:ln>
                    <a:noFill/>
                  </a:ln>
                  <a:effectLst/>
                  <a:uLnTx/>
                  <a:uFillTx/>
                </a:rPr>
                <a:t> __</a:t>
              </a:r>
            </a:p>
          </p:txBody>
        </p:sp>
        <p:sp>
          <p:nvSpPr>
            <p:cNvPr id="83" name="TextBox 82">
              <a:extLst>
                <a:ext uri="{FF2B5EF4-FFF2-40B4-BE49-F238E27FC236}">
                  <a16:creationId xmlns:a16="http://schemas.microsoft.com/office/drawing/2014/main" id="{1896FE17-D787-4CEB-BB20-7C3F10AD45AA}"/>
                </a:ext>
              </a:extLst>
            </p:cNvPr>
            <p:cNvSpPr txBox="1"/>
            <p:nvPr/>
          </p:nvSpPr>
          <p:spPr>
            <a:xfrm>
              <a:off x="4933749" y="4830120"/>
              <a:ext cx="1873451"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3. Hast du ein </a:t>
              </a:r>
              <a:r>
                <a:rPr kumimoji="0" lang="en-GB" sz="1700" b="0" i="0" u="none" strike="noStrike" kern="0" cap="none" spc="0" normalizeH="0" baseline="0" noProof="0" dirty="0" err="1">
                  <a:ln>
                    <a:noFill/>
                  </a:ln>
                  <a:effectLst/>
                  <a:uLnTx/>
                  <a:uFillTx/>
                </a:rPr>
                <a:t>Buch</a:t>
              </a:r>
              <a:r>
                <a:rPr kumimoji="0" lang="en-GB" sz="1700" b="0" i="0" u="none" strike="noStrike" kern="0" cap="none" spc="0" normalizeH="0" baseline="0" noProof="0" dirty="0">
                  <a:ln>
                    <a:noFill/>
                  </a:ln>
                  <a:effectLst/>
                  <a:uLnTx/>
                  <a:uFillTx/>
                </a:rPr>
                <a:t> __</a:t>
              </a:r>
            </a:p>
          </p:txBody>
        </p:sp>
      </p:grpSp>
      <p:grpSp>
        <p:nvGrpSpPr>
          <p:cNvPr id="92" name="Group 91">
            <a:extLst>
              <a:ext uri="{FF2B5EF4-FFF2-40B4-BE49-F238E27FC236}">
                <a16:creationId xmlns:a16="http://schemas.microsoft.com/office/drawing/2014/main" id="{B4766FB3-E960-4EFE-9096-D6B6074911DF}"/>
              </a:ext>
            </a:extLst>
          </p:cNvPr>
          <p:cNvGrpSpPr/>
          <p:nvPr/>
        </p:nvGrpSpPr>
        <p:grpSpPr>
          <a:xfrm>
            <a:off x="7199264" y="2211446"/>
            <a:ext cx="2314515" cy="4003200"/>
            <a:chOff x="4719331" y="2191837"/>
            <a:chExt cx="2314515" cy="4003200"/>
          </a:xfrm>
        </p:grpSpPr>
        <p:grpSp>
          <p:nvGrpSpPr>
            <p:cNvPr id="93" name="Group 92">
              <a:extLst>
                <a:ext uri="{FF2B5EF4-FFF2-40B4-BE49-F238E27FC236}">
                  <a16:creationId xmlns:a16="http://schemas.microsoft.com/office/drawing/2014/main" id="{BB7790B6-B465-453C-96A0-2E68EB0032FB}"/>
                </a:ext>
              </a:extLst>
            </p:cNvPr>
            <p:cNvGrpSpPr/>
            <p:nvPr/>
          </p:nvGrpSpPr>
          <p:grpSpPr>
            <a:xfrm>
              <a:off x="4719331" y="2191837"/>
              <a:ext cx="2314515" cy="4003200"/>
              <a:chOff x="4719331" y="2191837"/>
              <a:chExt cx="2198943" cy="4003200"/>
            </a:xfrm>
          </p:grpSpPr>
          <p:grpSp>
            <p:nvGrpSpPr>
              <p:cNvPr id="98" name="Group 97">
                <a:extLst>
                  <a:ext uri="{FF2B5EF4-FFF2-40B4-BE49-F238E27FC236}">
                    <a16:creationId xmlns:a16="http://schemas.microsoft.com/office/drawing/2014/main" id="{C951461B-DFD2-4FCD-83B8-464B1DDFDC5D}"/>
                  </a:ext>
                </a:extLst>
              </p:cNvPr>
              <p:cNvGrpSpPr/>
              <p:nvPr/>
            </p:nvGrpSpPr>
            <p:grpSpPr>
              <a:xfrm>
                <a:off x="4719331" y="2191837"/>
                <a:ext cx="2198943" cy="4003200"/>
                <a:chOff x="-30480" y="22860"/>
                <a:chExt cx="3394710" cy="6004560"/>
              </a:xfrm>
            </p:grpSpPr>
            <p:grpSp>
              <p:nvGrpSpPr>
                <p:cNvPr id="100" name="Group 99">
                  <a:extLst>
                    <a:ext uri="{FF2B5EF4-FFF2-40B4-BE49-F238E27FC236}">
                      <a16:creationId xmlns:a16="http://schemas.microsoft.com/office/drawing/2014/main" id="{B52341EA-39EC-46C9-9C99-9B1FDB1CD172}"/>
                    </a:ext>
                  </a:extLst>
                </p:cNvPr>
                <p:cNvGrpSpPr/>
                <p:nvPr/>
              </p:nvGrpSpPr>
              <p:grpSpPr>
                <a:xfrm>
                  <a:off x="-30480" y="22860"/>
                  <a:ext cx="3394710" cy="6004560"/>
                  <a:chOff x="-30480" y="22860"/>
                  <a:chExt cx="3394710" cy="6004560"/>
                </a:xfrm>
              </p:grpSpPr>
              <p:grpSp>
                <p:nvGrpSpPr>
                  <p:cNvPr id="102" name="Group 101">
                    <a:extLst>
                      <a:ext uri="{FF2B5EF4-FFF2-40B4-BE49-F238E27FC236}">
                        <a16:creationId xmlns:a16="http://schemas.microsoft.com/office/drawing/2014/main" id="{AB18C745-606C-4B21-9F69-DCF4DA642A55}"/>
                      </a:ext>
                    </a:extLst>
                  </p:cNvPr>
                  <p:cNvGrpSpPr/>
                  <p:nvPr/>
                </p:nvGrpSpPr>
                <p:grpSpPr>
                  <a:xfrm>
                    <a:off x="-30480" y="22860"/>
                    <a:ext cx="3394710" cy="6004560"/>
                    <a:chOff x="-30480" y="22860"/>
                    <a:chExt cx="3394710" cy="6004560"/>
                  </a:xfrm>
                </p:grpSpPr>
                <p:sp>
                  <p:nvSpPr>
                    <p:cNvPr id="104" name="Rectangle: Rounded Corners 123">
                      <a:extLst>
                        <a:ext uri="{FF2B5EF4-FFF2-40B4-BE49-F238E27FC236}">
                          <a16:creationId xmlns:a16="http://schemas.microsoft.com/office/drawing/2014/main" id="{8103223B-C9C5-4E41-9157-16CC3439434E}"/>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05" name="Rectangle 104">
                      <a:extLst>
                        <a:ext uri="{FF2B5EF4-FFF2-40B4-BE49-F238E27FC236}">
                          <a16:creationId xmlns:a16="http://schemas.microsoft.com/office/drawing/2014/main" id="{AD018B54-8040-46D5-AF37-3AFBF91E7D60}"/>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103" name="Oval 102">
                    <a:extLst>
                      <a:ext uri="{FF2B5EF4-FFF2-40B4-BE49-F238E27FC236}">
                        <a16:creationId xmlns:a16="http://schemas.microsoft.com/office/drawing/2014/main" id="{806BA4DE-1F95-44E9-8567-003B2047E058}"/>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101" name="Speech Bubble: Rectangle with Corners Rounded 120">
                  <a:extLst>
                    <a:ext uri="{FF2B5EF4-FFF2-40B4-BE49-F238E27FC236}">
                      <a16:creationId xmlns:a16="http://schemas.microsoft.com/office/drawing/2014/main" id="{7EA08E2B-C893-45EB-81C1-BE19BF497702}"/>
                    </a:ext>
                  </a:extLst>
                </p:cNvPr>
                <p:cNvSpPr/>
                <p:nvPr/>
              </p:nvSpPr>
              <p:spPr>
                <a:xfrm>
                  <a:off x="266309" y="525985"/>
                  <a:ext cx="2830692" cy="1228946"/>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99" name="TextBox 98">
                <a:extLst>
                  <a:ext uri="{FF2B5EF4-FFF2-40B4-BE49-F238E27FC236}">
                    <a16:creationId xmlns:a16="http://schemas.microsoft.com/office/drawing/2014/main" id="{E5152062-A8C5-4408-A4E0-B42C8EB22378}"/>
                  </a:ext>
                </a:extLst>
              </p:cNvPr>
              <p:cNvSpPr txBox="1"/>
              <p:nvPr/>
            </p:nvSpPr>
            <p:spPr>
              <a:xfrm>
                <a:off x="4895789" y="2605567"/>
                <a:ext cx="1964488"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4. Hast du ein Heft __</a:t>
                </a:r>
              </a:p>
            </p:txBody>
          </p:sp>
        </p:grpSp>
        <p:sp>
          <p:nvSpPr>
            <p:cNvPr id="94" name="Speech Bubble: Rectangle with Corners Rounded 113">
              <a:extLst>
                <a:ext uri="{FF2B5EF4-FFF2-40B4-BE49-F238E27FC236}">
                  <a16:creationId xmlns:a16="http://schemas.microsoft.com/office/drawing/2014/main" id="{A96A2953-35E0-4054-B4E9-34DFDACCE8F3}"/>
                </a:ext>
              </a:extLst>
            </p:cNvPr>
            <p:cNvSpPr/>
            <p:nvPr/>
          </p:nvSpPr>
          <p:spPr>
            <a:xfrm>
              <a:off x="4905063" y="3657996"/>
              <a:ext cx="1929967" cy="819330"/>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5" name="Speech Bubble: Rectangle with Corners Rounded 114">
              <a:extLst>
                <a:ext uri="{FF2B5EF4-FFF2-40B4-BE49-F238E27FC236}">
                  <a16:creationId xmlns:a16="http://schemas.microsoft.com/office/drawing/2014/main" id="{5AB7A918-0379-48A0-AA08-B619EE5B21F2}"/>
                </a:ext>
              </a:extLst>
            </p:cNvPr>
            <p:cNvSpPr/>
            <p:nvPr/>
          </p:nvSpPr>
          <p:spPr>
            <a:xfrm>
              <a:off x="4905063" y="4756310"/>
              <a:ext cx="1929967" cy="819330"/>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6" name="TextBox 95">
              <a:extLst>
                <a:ext uri="{FF2B5EF4-FFF2-40B4-BE49-F238E27FC236}">
                  <a16:creationId xmlns:a16="http://schemas.microsoft.com/office/drawing/2014/main" id="{7BD6CEAD-5559-421B-89D9-FF5CBE71F306}"/>
                </a:ext>
              </a:extLst>
            </p:cNvPr>
            <p:cNvSpPr txBox="1"/>
            <p:nvPr/>
          </p:nvSpPr>
          <p:spPr>
            <a:xfrm>
              <a:off x="4875957" y="3744495"/>
              <a:ext cx="2067738"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5. Du hast </a:t>
              </a:r>
              <a:r>
                <a:rPr kumimoji="0" lang="en-GB" sz="1700" b="0" i="0" u="none" strike="noStrike" kern="0" cap="none" spc="0" normalizeH="0" baseline="0" noProof="0" dirty="0" err="1">
                  <a:ln>
                    <a:noFill/>
                  </a:ln>
                  <a:effectLst/>
                  <a:uLnTx/>
                  <a:uFillTx/>
                </a:rPr>
                <a:t>eine</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Wasserflasche</a:t>
              </a:r>
              <a:r>
                <a:rPr kumimoji="0" lang="en-GB" sz="1700" b="0" i="0" u="none" strike="noStrike" kern="0" cap="none" spc="0" normalizeH="0" baseline="0" noProof="0" dirty="0">
                  <a:ln>
                    <a:noFill/>
                  </a:ln>
                  <a:effectLst/>
                  <a:uLnTx/>
                  <a:uFillTx/>
                </a:rPr>
                <a:t> __</a:t>
              </a:r>
            </a:p>
          </p:txBody>
        </p:sp>
        <p:sp>
          <p:nvSpPr>
            <p:cNvPr id="97" name="TextBox 96">
              <a:extLst>
                <a:ext uri="{FF2B5EF4-FFF2-40B4-BE49-F238E27FC236}">
                  <a16:creationId xmlns:a16="http://schemas.microsoft.com/office/drawing/2014/main" id="{081A22FC-D40E-49D0-ADB1-314AD33D9D9A}"/>
                </a:ext>
              </a:extLst>
            </p:cNvPr>
            <p:cNvSpPr txBox="1"/>
            <p:nvPr/>
          </p:nvSpPr>
          <p:spPr>
            <a:xfrm>
              <a:off x="4933749" y="4830120"/>
              <a:ext cx="1873451"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6. Du hast </a:t>
              </a:r>
              <a:r>
                <a:rPr kumimoji="0" lang="en-GB" sz="1700" b="0" i="0" u="none" strike="noStrike" kern="0" cap="none" spc="0" normalizeH="0" baseline="0" noProof="0" dirty="0" err="1">
                  <a:ln>
                    <a:noFill/>
                  </a:ln>
                  <a:effectLst/>
                  <a:uLnTx/>
                  <a:uFillTx/>
                </a:rPr>
                <a:t>einen</a:t>
              </a:r>
              <a:r>
                <a:rPr kumimoji="0" lang="en-GB" sz="1700" b="0" i="0" u="none" strike="noStrike" kern="0" cap="none" spc="0" normalizeH="0" baseline="0" noProof="0" dirty="0">
                  <a:ln>
                    <a:noFill/>
                  </a:ln>
                  <a:effectLst/>
                  <a:uLnTx/>
                  <a:uFillTx/>
                </a:rPr>
                <a:t> Tisch __</a:t>
              </a:r>
            </a:p>
          </p:txBody>
        </p:sp>
      </p:grpSp>
      <p:cxnSp>
        <p:nvCxnSpPr>
          <p:cNvPr id="120" name="Straight Connector 119">
            <a:extLst>
              <a:ext uri="{FF2B5EF4-FFF2-40B4-BE49-F238E27FC236}">
                <a16:creationId xmlns:a16="http://schemas.microsoft.com/office/drawing/2014/main" id="{20D17336-0F82-4EAB-B6E0-B050D87F393E}"/>
              </a:ext>
            </a:extLst>
          </p:cNvPr>
          <p:cNvCxnSpPr>
            <a:cxnSpLocks/>
          </p:cNvCxnSpPr>
          <p:nvPr/>
        </p:nvCxnSpPr>
        <p:spPr>
          <a:xfrm flipH="1">
            <a:off x="393693" y="3429857"/>
            <a:ext cx="2687370" cy="266859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9F3B2565-B440-4762-8734-2AF01444DC4C}"/>
              </a:ext>
            </a:extLst>
          </p:cNvPr>
          <p:cNvSpPr/>
          <p:nvPr/>
        </p:nvSpPr>
        <p:spPr>
          <a:xfrm>
            <a:off x="393693" y="3414169"/>
            <a:ext cx="2712925" cy="268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22" name="Picture 121" descr="A cartoon of a person wearing glasses&#10;&#10;Description automatically generated">
            <a:extLst>
              <a:ext uri="{FF2B5EF4-FFF2-40B4-BE49-F238E27FC236}">
                <a16:creationId xmlns:a16="http://schemas.microsoft.com/office/drawing/2014/main" id="{9B79FDDF-F8C8-4362-83EC-136EC43AD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73" y="3488030"/>
            <a:ext cx="1064151" cy="1588410"/>
          </a:xfrm>
          <a:prstGeom prst="ellipse">
            <a:avLst/>
          </a:prstGeom>
        </p:spPr>
      </p:pic>
      <p:pic>
        <p:nvPicPr>
          <p:cNvPr id="9" name="Picture 8">
            <a:extLst>
              <a:ext uri="{FF2B5EF4-FFF2-40B4-BE49-F238E27FC236}">
                <a16:creationId xmlns:a16="http://schemas.microsoft.com/office/drawing/2014/main" id="{93FB7FBF-2F3D-449F-87BF-5CF3D560E426}"/>
              </a:ext>
            </a:extLst>
          </p:cNvPr>
          <p:cNvPicPr>
            <a:picLocks noChangeAspect="1"/>
          </p:cNvPicPr>
          <p:nvPr/>
        </p:nvPicPr>
        <p:blipFill rotWithShape="1">
          <a:blip r:embed="rId4"/>
          <a:srcRect l="9261" r="35188"/>
          <a:stretch/>
        </p:blipFill>
        <p:spPr>
          <a:xfrm>
            <a:off x="1840976" y="4591049"/>
            <a:ext cx="1220091" cy="1498731"/>
          </a:xfrm>
          <a:prstGeom prst="rect">
            <a:avLst/>
          </a:prstGeom>
        </p:spPr>
      </p:pic>
    </p:spTree>
    <p:extLst>
      <p:ext uri="{BB962C8B-B14F-4D97-AF65-F5344CB8AC3E}">
        <p14:creationId xmlns:p14="http://schemas.microsoft.com/office/powerpoint/2010/main" val="1128096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43150" cy="647577"/>
          </a:xfrm>
        </p:spPr>
        <p:txBody>
          <a:bodyPr>
            <a:normAutofit/>
          </a:bodyPr>
          <a:lstStyle/>
          <a:p>
            <a:r>
              <a:rPr lang="en-GB" sz="2800" dirty="0" err="1"/>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157" name="Group 156">
            <a:extLst>
              <a:ext uri="{FF2B5EF4-FFF2-40B4-BE49-F238E27FC236}">
                <a16:creationId xmlns:a16="http://schemas.microsoft.com/office/drawing/2014/main" id="{259BEE2D-1B11-45AA-B6B9-A3F75C042D6C}"/>
              </a:ext>
            </a:extLst>
          </p:cNvPr>
          <p:cNvGrpSpPr/>
          <p:nvPr/>
        </p:nvGrpSpPr>
        <p:grpSpPr>
          <a:xfrm>
            <a:off x="3852556" y="1067887"/>
            <a:ext cx="2314515" cy="4003200"/>
            <a:chOff x="4719331" y="2191837"/>
            <a:chExt cx="2314515" cy="4003200"/>
          </a:xfrm>
        </p:grpSpPr>
        <p:grpSp>
          <p:nvGrpSpPr>
            <p:cNvPr id="158" name="Group 157">
              <a:extLst>
                <a:ext uri="{FF2B5EF4-FFF2-40B4-BE49-F238E27FC236}">
                  <a16:creationId xmlns:a16="http://schemas.microsoft.com/office/drawing/2014/main" id="{E8C83BF0-44ED-4A1A-8B0D-07727AAC7C3D}"/>
                </a:ext>
              </a:extLst>
            </p:cNvPr>
            <p:cNvGrpSpPr/>
            <p:nvPr/>
          </p:nvGrpSpPr>
          <p:grpSpPr>
            <a:xfrm>
              <a:off x="4719331" y="2191837"/>
              <a:ext cx="2314515" cy="4003200"/>
              <a:chOff x="4719331" y="2191837"/>
              <a:chExt cx="2198943" cy="4003200"/>
            </a:xfrm>
          </p:grpSpPr>
          <p:grpSp>
            <p:nvGrpSpPr>
              <p:cNvPr id="163" name="Group 162">
                <a:extLst>
                  <a:ext uri="{FF2B5EF4-FFF2-40B4-BE49-F238E27FC236}">
                    <a16:creationId xmlns:a16="http://schemas.microsoft.com/office/drawing/2014/main" id="{80D27DCC-1B4B-46A3-965F-79D2C031CCFF}"/>
                  </a:ext>
                </a:extLst>
              </p:cNvPr>
              <p:cNvGrpSpPr/>
              <p:nvPr/>
            </p:nvGrpSpPr>
            <p:grpSpPr>
              <a:xfrm>
                <a:off x="4719331" y="2191837"/>
                <a:ext cx="2198943" cy="4003200"/>
                <a:chOff x="-30480" y="22860"/>
                <a:chExt cx="3394710" cy="6004560"/>
              </a:xfrm>
            </p:grpSpPr>
            <p:grpSp>
              <p:nvGrpSpPr>
                <p:cNvPr id="165" name="Group 164">
                  <a:extLst>
                    <a:ext uri="{FF2B5EF4-FFF2-40B4-BE49-F238E27FC236}">
                      <a16:creationId xmlns:a16="http://schemas.microsoft.com/office/drawing/2014/main" id="{C4C674BD-DB36-4DB7-9851-046862895D76}"/>
                    </a:ext>
                  </a:extLst>
                </p:cNvPr>
                <p:cNvGrpSpPr/>
                <p:nvPr/>
              </p:nvGrpSpPr>
              <p:grpSpPr>
                <a:xfrm>
                  <a:off x="-30480" y="22860"/>
                  <a:ext cx="3394710" cy="6004560"/>
                  <a:chOff x="-30480" y="22860"/>
                  <a:chExt cx="3394710" cy="6004560"/>
                </a:xfrm>
              </p:grpSpPr>
              <p:grpSp>
                <p:nvGrpSpPr>
                  <p:cNvPr id="167" name="Group 166">
                    <a:extLst>
                      <a:ext uri="{FF2B5EF4-FFF2-40B4-BE49-F238E27FC236}">
                        <a16:creationId xmlns:a16="http://schemas.microsoft.com/office/drawing/2014/main" id="{BC872CCF-0434-4E9C-80D8-B6003A97E7B1}"/>
                      </a:ext>
                    </a:extLst>
                  </p:cNvPr>
                  <p:cNvGrpSpPr/>
                  <p:nvPr/>
                </p:nvGrpSpPr>
                <p:grpSpPr>
                  <a:xfrm>
                    <a:off x="-30480" y="22860"/>
                    <a:ext cx="3394710" cy="6004560"/>
                    <a:chOff x="-30480" y="22860"/>
                    <a:chExt cx="3394710" cy="6004560"/>
                  </a:xfrm>
                </p:grpSpPr>
                <p:sp>
                  <p:nvSpPr>
                    <p:cNvPr id="169" name="Rectangle: Rounded Corners 80">
                      <a:extLst>
                        <a:ext uri="{FF2B5EF4-FFF2-40B4-BE49-F238E27FC236}">
                          <a16:creationId xmlns:a16="http://schemas.microsoft.com/office/drawing/2014/main" id="{155A76D7-1239-4943-AA6F-7FF499FF0D0E}"/>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70" name="Rectangle 169">
                      <a:extLst>
                        <a:ext uri="{FF2B5EF4-FFF2-40B4-BE49-F238E27FC236}">
                          <a16:creationId xmlns:a16="http://schemas.microsoft.com/office/drawing/2014/main" id="{62764F44-FCD5-4D11-9FE0-D4726CC5F6D6}"/>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168" name="Oval 167">
                    <a:extLst>
                      <a:ext uri="{FF2B5EF4-FFF2-40B4-BE49-F238E27FC236}">
                        <a16:creationId xmlns:a16="http://schemas.microsoft.com/office/drawing/2014/main" id="{80B945E6-9C9D-440A-9432-EFF367055DE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166" name="Speech Bubble: Rectangle with Corners Rounded 77">
                  <a:extLst>
                    <a:ext uri="{FF2B5EF4-FFF2-40B4-BE49-F238E27FC236}">
                      <a16:creationId xmlns:a16="http://schemas.microsoft.com/office/drawing/2014/main" id="{3C8C4899-5667-4D5E-8C36-CB4600D12228}"/>
                    </a:ext>
                  </a:extLst>
                </p:cNvPr>
                <p:cNvSpPr/>
                <p:nvPr/>
              </p:nvSpPr>
              <p:spPr>
                <a:xfrm>
                  <a:off x="266309" y="525985"/>
                  <a:ext cx="2830692" cy="1228946"/>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64" name="TextBox 163">
                <a:extLst>
                  <a:ext uri="{FF2B5EF4-FFF2-40B4-BE49-F238E27FC236}">
                    <a16:creationId xmlns:a16="http://schemas.microsoft.com/office/drawing/2014/main" id="{6114AD34-B538-42D2-8E22-35B5D71B1919}"/>
                  </a:ext>
                </a:extLst>
              </p:cNvPr>
              <p:cNvSpPr txBox="1"/>
              <p:nvPr/>
            </p:nvSpPr>
            <p:spPr>
              <a:xfrm>
                <a:off x="4895789" y="2605567"/>
                <a:ext cx="1964488"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solidFill>
                      <a:srgbClr val="1F4E79"/>
                    </a:solidFill>
                    <a:effectLst/>
                    <a:uLnTx/>
                    <a:uFillTx/>
                  </a:rPr>
                  <a:t>1. Hast du </a:t>
                </a:r>
                <a:r>
                  <a:rPr kumimoji="0" lang="en-GB" sz="1700" b="0" i="0" u="none" strike="noStrike" kern="0" cap="none" spc="0" normalizeH="0" baseline="0" noProof="0" dirty="0" err="1">
                    <a:ln>
                      <a:noFill/>
                    </a:ln>
                    <a:solidFill>
                      <a:srgbClr val="1F4E79"/>
                    </a:solidFill>
                    <a:effectLst/>
                    <a:uLnTx/>
                    <a:uFillTx/>
                  </a:rPr>
                  <a:t>eine</a:t>
                </a:r>
                <a:r>
                  <a:rPr kumimoji="0" lang="en-GB" sz="1700" b="0" i="0" u="none" strike="noStrike" kern="0" cap="none" spc="0" normalizeH="0" baseline="0" noProof="0" dirty="0">
                    <a:ln>
                      <a:noFill/>
                    </a:ln>
                    <a:solidFill>
                      <a:srgbClr val="1F4E79"/>
                    </a:solidFill>
                    <a:effectLst/>
                    <a:uLnTx/>
                    <a:uFillTx/>
                  </a:rPr>
                  <a:t> </a:t>
                </a:r>
                <a:r>
                  <a:rPr kumimoji="0" lang="en-GB" sz="1700" b="0" i="0" u="none" strike="noStrike" kern="0" cap="none" spc="0" normalizeH="0" baseline="0" noProof="0" dirty="0" err="1">
                    <a:ln>
                      <a:noFill/>
                    </a:ln>
                    <a:solidFill>
                      <a:srgbClr val="1F4E79"/>
                    </a:solidFill>
                    <a:effectLst/>
                    <a:uLnTx/>
                    <a:uFillTx/>
                  </a:rPr>
                  <a:t>Flasche</a:t>
                </a:r>
                <a:r>
                  <a:rPr kumimoji="0" lang="en-GB" sz="1700" b="0" i="0" u="none" strike="noStrike" kern="0" cap="none" spc="0" normalizeH="0" baseline="0" noProof="0" dirty="0">
                    <a:ln>
                      <a:noFill/>
                    </a:ln>
                    <a:solidFill>
                      <a:srgbClr val="1F4E79"/>
                    </a:solidFill>
                    <a:effectLst/>
                    <a:uLnTx/>
                    <a:uFillTx/>
                  </a:rPr>
                  <a:t> Cola __</a:t>
                </a:r>
              </a:p>
            </p:txBody>
          </p:sp>
        </p:grpSp>
        <p:sp>
          <p:nvSpPr>
            <p:cNvPr id="159" name="Speech Bubble: Rectangle with Corners Rounded 95">
              <a:extLst>
                <a:ext uri="{FF2B5EF4-FFF2-40B4-BE49-F238E27FC236}">
                  <a16:creationId xmlns:a16="http://schemas.microsoft.com/office/drawing/2014/main" id="{2FFA47A0-3364-4E26-8E9C-C10B5FC37730}"/>
                </a:ext>
              </a:extLst>
            </p:cNvPr>
            <p:cNvSpPr/>
            <p:nvPr/>
          </p:nvSpPr>
          <p:spPr>
            <a:xfrm>
              <a:off x="4905063" y="3657996"/>
              <a:ext cx="1929967" cy="819330"/>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60" name="Speech Bubble: Rectangle with Corners Rounded 97">
              <a:extLst>
                <a:ext uri="{FF2B5EF4-FFF2-40B4-BE49-F238E27FC236}">
                  <a16:creationId xmlns:a16="http://schemas.microsoft.com/office/drawing/2014/main" id="{23D718E6-F03B-4688-9C14-6159775A37FA}"/>
                </a:ext>
              </a:extLst>
            </p:cNvPr>
            <p:cNvSpPr/>
            <p:nvPr/>
          </p:nvSpPr>
          <p:spPr>
            <a:xfrm>
              <a:off x="4905063" y="4756310"/>
              <a:ext cx="1929967" cy="819330"/>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61" name="TextBox 160">
              <a:extLst>
                <a:ext uri="{FF2B5EF4-FFF2-40B4-BE49-F238E27FC236}">
                  <a16:creationId xmlns:a16="http://schemas.microsoft.com/office/drawing/2014/main" id="{1C97C903-10AA-4156-8EA1-0BE353DF7920}"/>
                </a:ext>
              </a:extLst>
            </p:cNvPr>
            <p:cNvSpPr txBox="1"/>
            <p:nvPr/>
          </p:nvSpPr>
          <p:spPr>
            <a:xfrm>
              <a:off x="4875957" y="3744495"/>
              <a:ext cx="2067738"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solidFill>
                    <a:srgbClr val="1F4E79"/>
                  </a:solidFill>
                  <a:effectLst/>
                  <a:uLnTx/>
                  <a:uFillTx/>
                </a:rPr>
                <a:t>2. Du hast </a:t>
              </a:r>
              <a:r>
                <a:rPr kumimoji="0" lang="en-GB" sz="1700" b="0" i="0" u="none" strike="noStrike" kern="0" cap="none" spc="0" normalizeH="0" baseline="0" noProof="0" dirty="0" err="1">
                  <a:ln>
                    <a:noFill/>
                  </a:ln>
                  <a:solidFill>
                    <a:srgbClr val="1F4E79"/>
                  </a:solidFill>
                  <a:effectLst/>
                  <a:uLnTx/>
                  <a:uFillTx/>
                </a:rPr>
                <a:t>einen</a:t>
              </a:r>
              <a:r>
                <a:rPr kumimoji="0" lang="en-GB" sz="1700" b="0" i="0" u="none" strike="noStrike" kern="0" cap="none" spc="0" normalizeH="0" baseline="0" noProof="0" dirty="0">
                  <a:ln>
                    <a:noFill/>
                  </a:ln>
                  <a:solidFill>
                    <a:srgbClr val="1F4E79"/>
                  </a:solidFill>
                  <a:effectLst/>
                  <a:uLnTx/>
                  <a:uFillTx/>
                </a:rPr>
                <a:t> </a:t>
              </a:r>
              <a:r>
                <a:rPr kumimoji="0" lang="en-GB" sz="1700" b="0" i="0" u="none" strike="noStrike" kern="0" cap="none" spc="0" normalizeH="0" baseline="0" noProof="0" dirty="0" err="1">
                  <a:ln>
                    <a:noFill/>
                  </a:ln>
                  <a:solidFill>
                    <a:srgbClr val="1F4E79"/>
                  </a:solidFill>
                  <a:effectLst/>
                  <a:uLnTx/>
                  <a:uFillTx/>
                </a:rPr>
                <a:t>Fußball</a:t>
              </a:r>
              <a:r>
                <a:rPr kumimoji="0" lang="en-GB" sz="1700" b="0" i="0" u="none" strike="noStrike" kern="0" cap="none" spc="0" normalizeH="0" baseline="0" noProof="0" dirty="0">
                  <a:ln>
                    <a:noFill/>
                  </a:ln>
                  <a:solidFill>
                    <a:srgbClr val="1F4E79"/>
                  </a:solidFill>
                  <a:effectLst/>
                  <a:uLnTx/>
                  <a:uFillTx/>
                </a:rPr>
                <a:t> __</a:t>
              </a:r>
            </a:p>
          </p:txBody>
        </p:sp>
        <p:sp>
          <p:nvSpPr>
            <p:cNvPr id="162" name="TextBox 161">
              <a:extLst>
                <a:ext uri="{FF2B5EF4-FFF2-40B4-BE49-F238E27FC236}">
                  <a16:creationId xmlns:a16="http://schemas.microsoft.com/office/drawing/2014/main" id="{F33173A0-2EA9-4E26-824E-54D333428E29}"/>
                </a:ext>
              </a:extLst>
            </p:cNvPr>
            <p:cNvSpPr txBox="1"/>
            <p:nvPr/>
          </p:nvSpPr>
          <p:spPr>
            <a:xfrm>
              <a:off x="4933749" y="4830120"/>
              <a:ext cx="1873451"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solidFill>
                    <a:srgbClr val="1F4E79"/>
                  </a:solidFill>
                  <a:effectLst/>
                  <a:uLnTx/>
                  <a:uFillTx/>
                </a:rPr>
                <a:t>3. Hast du </a:t>
              </a:r>
              <a:r>
                <a:rPr kumimoji="0" lang="en-GB" sz="1700" b="0" i="0" u="none" strike="noStrike" kern="0" cap="none" spc="0" normalizeH="0" baseline="0" noProof="0" dirty="0" err="1">
                  <a:ln>
                    <a:noFill/>
                  </a:ln>
                  <a:solidFill>
                    <a:srgbClr val="1F4E79"/>
                  </a:solidFill>
                  <a:effectLst/>
                  <a:uLnTx/>
                  <a:uFillTx/>
                </a:rPr>
                <a:t>ein</a:t>
              </a:r>
              <a:r>
                <a:rPr kumimoji="0" lang="en-GB" sz="1700" b="0" i="0" u="none" strike="noStrike" kern="0" cap="none" spc="0" normalizeH="0" baseline="0" noProof="0" dirty="0">
                  <a:ln>
                    <a:noFill/>
                  </a:ln>
                  <a:solidFill>
                    <a:srgbClr val="1F4E79"/>
                  </a:solidFill>
                  <a:effectLst/>
                  <a:uLnTx/>
                  <a:uFillTx/>
                </a:rPr>
                <a:t> </a:t>
              </a:r>
              <a:r>
                <a:rPr kumimoji="0" lang="en-GB" sz="1700" b="0" i="0" u="none" strike="noStrike" kern="0" cap="none" spc="0" normalizeH="0" baseline="0" noProof="0" dirty="0" err="1">
                  <a:ln>
                    <a:noFill/>
                  </a:ln>
                  <a:solidFill>
                    <a:srgbClr val="1F4E79"/>
                  </a:solidFill>
                  <a:effectLst/>
                  <a:uLnTx/>
                  <a:uFillTx/>
                </a:rPr>
                <a:t>Buch</a:t>
              </a:r>
              <a:r>
                <a:rPr kumimoji="0" lang="en-GB" sz="1700" b="0" i="0" u="none" strike="noStrike" kern="0" cap="none" spc="0" normalizeH="0" baseline="0" noProof="0" dirty="0">
                  <a:ln>
                    <a:noFill/>
                  </a:ln>
                  <a:solidFill>
                    <a:srgbClr val="1F4E79"/>
                  </a:solidFill>
                  <a:effectLst/>
                  <a:uLnTx/>
                  <a:uFillTx/>
                </a:rPr>
                <a:t> __</a:t>
              </a:r>
            </a:p>
          </p:txBody>
        </p:sp>
      </p:grpSp>
      <p:grpSp>
        <p:nvGrpSpPr>
          <p:cNvPr id="171" name="Group 170">
            <a:extLst>
              <a:ext uri="{FF2B5EF4-FFF2-40B4-BE49-F238E27FC236}">
                <a16:creationId xmlns:a16="http://schemas.microsoft.com/office/drawing/2014/main" id="{F39D0098-1A09-485C-BCF0-478BCEF1B254}"/>
              </a:ext>
            </a:extLst>
          </p:cNvPr>
          <p:cNvGrpSpPr/>
          <p:nvPr/>
        </p:nvGrpSpPr>
        <p:grpSpPr>
          <a:xfrm>
            <a:off x="6332489" y="1087496"/>
            <a:ext cx="2314515" cy="4003200"/>
            <a:chOff x="4719331" y="2191837"/>
            <a:chExt cx="2314515" cy="4003200"/>
          </a:xfrm>
        </p:grpSpPr>
        <p:grpSp>
          <p:nvGrpSpPr>
            <p:cNvPr id="172" name="Group 171">
              <a:extLst>
                <a:ext uri="{FF2B5EF4-FFF2-40B4-BE49-F238E27FC236}">
                  <a16:creationId xmlns:a16="http://schemas.microsoft.com/office/drawing/2014/main" id="{25A45B2F-B90F-4F26-8E72-BFCCABDC5F4C}"/>
                </a:ext>
              </a:extLst>
            </p:cNvPr>
            <p:cNvGrpSpPr/>
            <p:nvPr/>
          </p:nvGrpSpPr>
          <p:grpSpPr>
            <a:xfrm>
              <a:off x="4719331" y="2191837"/>
              <a:ext cx="2314515" cy="4003200"/>
              <a:chOff x="4719331" y="2191837"/>
              <a:chExt cx="2198943" cy="4003200"/>
            </a:xfrm>
          </p:grpSpPr>
          <p:grpSp>
            <p:nvGrpSpPr>
              <p:cNvPr id="177" name="Group 176">
                <a:extLst>
                  <a:ext uri="{FF2B5EF4-FFF2-40B4-BE49-F238E27FC236}">
                    <a16:creationId xmlns:a16="http://schemas.microsoft.com/office/drawing/2014/main" id="{5A5E062E-910C-40F3-BEEC-56411E497644}"/>
                  </a:ext>
                </a:extLst>
              </p:cNvPr>
              <p:cNvGrpSpPr/>
              <p:nvPr/>
            </p:nvGrpSpPr>
            <p:grpSpPr>
              <a:xfrm>
                <a:off x="4719331" y="2191837"/>
                <a:ext cx="2198943" cy="4003200"/>
                <a:chOff x="-30480" y="22860"/>
                <a:chExt cx="3394710" cy="6004560"/>
              </a:xfrm>
            </p:grpSpPr>
            <p:grpSp>
              <p:nvGrpSpPr>
                <p:cNvPr id="179" name="Group 178">
                  <a:extLst>
                    <a:ext uri="{FF2B5EF4-FFF2-40B4-BE49-F238E27FC236}">
                      <a16:creationId xmlns:a16="http://schemas.microsoft.com/office/drawing/2014/main" id="{7D238C60-4741-4C3B-B354-A2DCA2B36B23}"/>
                    </a:ext>
                  </a:extLst>
                </p:cNvPr>
                <p:cNvGrpSpPr/>
                <p:nvPr/>
              </p:nvGrpSpPr>
              <p:grpSpPr>
                <a:xfrm>
                  <a:off x="-30480" y="22860"/>
                  <a:ext cx="3394710" cy="6004560"/>
                  <a:chOff x="-30480" y="22860"/>
                  <a:chExt cx="3394710" cy="6004560"/>
                </a:xfrm>
              </p:grpSpPr>
              <p:grpSp>
                <p:nvGrpSpPr>
                  <p:cNvPr id="181" name="Group 180">
                    <a:extLst>
                      <a:ext uri="{FF2B5EF4-FFF2-40B4-BE49-F238E27FC236}">
                        <a16:creationId xmlns:a16="http://schemas.microsoft.com/office/drawing/2014/main" id="{EB546F42-9765-465C-A881-5849523EE5EF}"/>
                      </a:ext>
                    </a:extLst>
                  </p:cNvPr>
                  <p:cNvGrpSpPr/>
                  <p:nvPr/>
                </p:nvGrpSpPr>
                <p:grpSpPr>
                  <a:xfrm>
                    <a:off x="-30480" y="22860"/>
                    <a:ext cx="3394710" cy="6004560"/>
                    <a:chOff x="-30480" y="22860"/>
                    <a:chExt cx="3394710" cy="6004560"/>
                  </a:xfrm>
                </p:grpSpPr>
                <p:sp>
                  <p:nvSpPr>
                    <p:cNvPr id="183" name="Rectangle: Rounded Corners 123">
                      <a:extLst>
                        <a:ext uri="{FF2B5EF4-FFF2-40B4-BE49-F238E27FC236}">
                          <a16:creationId xmlns:a16="http://schemas.microsoft.com/office/drawing/2014/main" id="{5E55F361-B668-43A5-8E9F-431C95934525}"/>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84" name="Rectangle 183">
                      <a:extLst>
                        <a:ext uri="{FF2B5EF4-FFF2-40B4-BE49-F238E27FC236}">
                          <a16:creationId xmlns:a16="http://schemas.microsoft.com/office/drawing/2014/main" id="{CE1AE3B1-4B5B-4760-A56E-4445BCA9BF0E}"/>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182" name="Oval 181">
                    <a:extLst>
                      <a:ext uri="{FF2B5EF4-FFF2-40B4-BE49-F238E27FC236}">
                        <a16:creationId xmlns:a16="http://schemas.microsoft.com/office/drawing/2014/main" id="{B00D2647-24B9-48BC-9B8F-4A53BE724EBF}"/>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180" name="Speech Bubble: Rectangle with Corners Rounded 120">
                  <a:extLst>
                    <a:ext uri="{FF2B5EF4-FFF2-40B4-BE49-F238E27FC236}">
                      <a16:creationId xmlns:a16="http://schemas.microsoft.com/office/drawing/2014/main" id="{E4ACB83B-852A-42B1-B401-B13D39C74913}"/>
                    </a:ext>
                  </a:extLst>
                </p:cNvPr>
                <p:cNvSpPr/>
                <p:nvPr/>
              </p:nvSpPr>
              <p:spPr>
                <a:xfrm>
                  <a:off x="266309" y="525985"/>
                  <a:ext cx="2830692" cy="1228946"/>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78" name="TextBox 177">
                <a:extLst>
                  <a:ext uri="{FF2B5EF4-FFF2-40B4-BE49-F238E27FC236}">
                    <a16:creationId xmlns:a16="http://schemas.microsoft.com/office/drawing/2014/main" id="{ED6DC52B-19F3-4A22-9BDB-5AB81AC78D31}"/>
                  </a:ext>
                </a:extLst>
              </p:cNvPr>
              <p:cNvSpPr txBox="1"/>
              <p:nvPr/>
            </p:nvSpPr>
            <p:spPr>
              <a:xfrm>
                <a:off x="4895789" y="2605567"/>
                <a:ext cx="1964488"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solidFill>
                      <a:srgbClr val="1F4E79"/>
                    </a:solidFill>
                    <a:effectLst/>
                    <a:uLnTx/>
                    <a:uFillTx/>
                  </a:rPr>
                  <a:t>4. Hast du ein Heft __</a:t>
                </a:r>
              </a:p>
            </p:txBody>
          </p:sp>
        </p:grpSp>
        <p:sp>
          <p:nvSpPr>
            <p:cNvPr id="173" name="Speech Bubble: Rectangle with Corners Rounded 113">
              <a:extLst>
                <a:ext uri="{FF2B5EF4-FFF2-40B4-BE49-F238E27FC236}">
                  <a16:creationId xmlns:a16="http://schemas.microsoft.com/office/drawing/2014/main" id="{57D23B79-8C78-498E-A0F9-B479654276CB}"/>
                </a:ext>
              </a:extLst>
            </p:cNvPr>
            <p:cNvSpPr/>
            <p:nvPr/>
          </p:nvSpPr>
          <p:spPr>
            <a:xfrm>
              <a:off x="4905063" y="3657996"/>
              <a:ext cx="1929967" cy="819330"/>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4" name="Speech Bubble: Rectangle with Corners Rounded 114">
              <a:extLst>
                <a:ext uri="{FF2B5EF4-FFF2-40B4-BE49-F238E27FC236}">
                  <a16:creationId xmlns:a16="http://schemas.microsoft.com/office/drawing/2014/main" id="{7ADC4866-E634-49A6-9503-6BC22A744EA0}"/>
                </a:ext>
              </a:extLst>
            </p:cNvPr>
            <p:cNvSpPr/>
            <p:nvPr/>
          </p:nvSpPr>
          <p:spPr>
            <a:xfrm>
              <a:off x="4905063" y="4756310"/>
              <a:ext cx="1929967" cy="819330"/>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5" name="TextBox 174">
              <a:extLst>
                <a:ext uri="{FF2B5EF4-FFF2-40B4-BE49-F238E27FC236}">
                  <a16:creationId xmlns:a16="http://schemas.microsoft.com/office/drawing/2014/main" id="{65E28BAF-0893-444B-9AFE-EB17EFB5FF48}"/>
                </a:ext>
              </a:extLst>
            </p:cNvPr>
            <p:cNvSpPr txBox="1"/>
            <p:nvPr/>
          </p:nvSpPr>
          <p:spPr>
            <a:xfrm>
              <a:off x="4875957" y="3744495"/>
              <a:ext cx="2067738"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solidFill>
                    <a:srgbClr val="1F4E79"/>
                  </a:solidFill>
                  <a:effectLst/>
                  <a:uLnTx/>
                  <a:uFillTx/>
                </a:rPr>
                <a:t>5. Du hast </a:t>
              </a:r>
              <a:r>
                <a:rPr kumimoji="0" lang="en-GB" sz="1700" b="0" i="0" u="none" strike="noStrike" kern="0" cap="none" spc="0" normalizeH="0" baseline="0" noProof="0" dirty="0" err="1">
                  <a:ln>
                    <a:noFill/>
                  </a:ln>
                  <a:solidFill>
                    <a:srgbClr val="1F4E79"/>
                  </a:solidFill>
                  <a:effectLst/>
                  <a:uLnTx/>
                  <a:uFillTx/>
                </a:rPr>
                <a:t>eine</a:t>
              </a:r>
              <a:r>
                <a:rPr kumimoji="0" lang="en-GB" sz="1700" b="0" i="0" u="none" strike="noStrike" kern="0" cap="none" spc="0" normalizeH="0" baseline="0" noProof="0" dirty="0">
                  <a:ln>
                    <a:noFill/>
                  </a:ln>
                  <a:solidFill>
                    <a:srgbClr val="1F4E79"/>
                  </a:solidFill>
                  <a:effectLst/>
                  <a:uLnTx/>
                  <a:uFillTx/>
                </a:rPr>
                <a:t> </a:t>
              </a:r>
              <a:r>
                <a:rPr kumimoji="0" lang="en-GB" sz="1700" b="0" i="0" u="none" strike="noStrike" kern="0" cap="none" spc="0" normalizeH="0" baseline="0" noProof="0" dirty="0" err="1">
                  <a:ln>
                    <a:noFill/>
                  </a:ln>
                  <a:solidFill>
                    <a:srgbClr val="1F4E79"/>
                  </a:solidFill>
                  <a:effectLst/>
                  <a:uLnTx/>
                  <a:uFillTx/>
                </a:rPr>
                <a:t>Wasserflasche</a:t>
              </a:r>
              <a:r>
                <a:rPr kumimoji="0" lang="en-GB" sz="1700" b="0" i="0" u="none" strike="noStrike" kern="0" cap="none" spc="0" normalizeH="0" baseline="0" noProof="0" dirty="0">
                  <a:ln>
                    <a:noFill/>
                  </a:ln>
                  <a:solidFill>
                    <a:srgbClr val="1F4E79"/>
                  </a:solidFill>
                  <a:effectLst/>
                  <a:uLnTx/>
                  <a:uFillTx/>
                </a:rPr>
                <a:t> __</a:t>
              </a:r>
            </a:p>
          </p:txBody>
        </p:sp>
        <p:sp>
          <p:nvSpPr>
            <p:cNvPr id="176" name="TextBox 175">
              <a:extLst>
                <a:ext uri="{FF2B5EF4-FFF2-40B4-BE49-F238E27FC236}">
                  <a16:creationId xmlns:a16="http://schemas.microsoft.com/office/drawing/2014/main" id="{EE810FB2-5BF2-43CF-84C9-26178E9C60A4}"/>
                </a:ext>
              </a:extLst>
            </p:cNvPr>
            <p:cNvSpPr txBox="1"/>
            <p:nvPr/>
          </p:nvSpPr>
          <p:spPr>
            <a:xfrm>
              <a:off x="4933749" y="4830120"/>
              <a:ext cx="1873451"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solidFill>
                    <a:srgbClr val="1F4E79"/>
                  </a:solidFill>
                  <a:effectLst/>
                  <a:uLnTx/>
                  <a:uFillTx/>
                </a:rPr>
                <a:t>6. Du hast </a:t>
              </a:r>
              <a:r>
                <a:rPr kumimoji="0" lang="en-GB" sz="1700" b="0" i="0" u="none" strike="noStrike" kern="0" cap="none" spc="0" normalizeH="0" baseline="0" noProof="0" dirty="0" err="1">
                  <a:ln>
                    <a:noFill/>
                  </a:ln>
                  <a:solidFill>
                    <a:srgbClr val="1F4E79"/>
                  </a:solidFill>
                  <a:effectLst/>
                  <a:uLnTx/>
                  <a:uFillTx/>
                </a:rPr>
                <a:t>einen</a:t>
              </a:r>
              <a:r>
                <a:rPr kumimoji="0" lang="en-GB" sz="1700" b="0" i="0" u="none" strike="noStrike" kern="0" cap="none" spc="0" normalizeH="0" baseline="0" noProof="0" dirty="0">
                  <a:ln>
                    <a:noFill/>
                  </a:ln>
                  <a:solidFill>
                    <a:srgbClr val="1F4E79"/>
                  </a:solidFill>
                  <a:effectLst/>
                  <a:uLnTx/>
                  <a:uFillTx/>
                </a:rPr>
                <a:t> Tisch  __</a:t>
              </a:r>
            </a:p>
          </p:txBody>
        </p:sp>
      </p:grpSp>
      <p:sp>
        <p:nvSpPr>
          <p:cNvPr id="199" name="TextBox 198">
            <a:extLst>
              <a:ext uri="{FF2B5EF4-FFF2-40B4-BE49-F238E27FC236}">
                <a16:creationId xmlns:a16="http://schemas.microsoft.com/office/drawing/2014/main" id="{E0B6B50D-6A65-4DA9-81CA-7DB481332D58}"/>
              </a:ext>
            </a:extLst>
          </p:cNvPr>
          <p:cNvSpPr txBox="1"/>
          <p:nvPr/>
        </p:nvSpPr>
        <p:spPr>
          <a:xfrm>
            <a:off x="5504650" y="1740253"/>
            <a:ext cx="360846"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1" i="0" u="none" strike="noStrike" kern="0" cap="none" spc="0" normalizeH="0" baseline="0" noProof="0" dirty="0">
                <a:ln>
                  <a:noFill/>
                </a:ln>
                <a:solidFill>
                  <a:srgbClr val="1F4E79"/>
                </a:solidFill>
                <a:effectLst/>
                <a:uLnTx/>
                <a:uFillTx/>
              </a:rPr>
              <a:t>?</a:t>
            </a:r>
            <a:endParaRPr kumimoji="0" lang="en-GB" sz="1700" b="0" i="0" u="none" strike="noStrike" kern="0" cap="none" spc="0" normalizeH="0" baseline="0" noProof="0" dirty="0">
              <a:ln>
                <a:noFill/>
              </a:ln>
              <a:solidFill>
                <a:prstClr val="black"/>
              </a:solidFill>
              <a:effectLst/>
              <a:uLnTx/>
              <a:uFillTx/>
            </a:endParaRPr>
          </a:p>
        </p:txBody>
      </p:sp>
      <p:sp>
        <p:nvSpPr>
          <p:cNvPr id="200" name="TextBox 199">
            <a:extLst>
              <a:ext uri="{FF2B5EF4-FFF2-40B4-BE49-F238E27FC236}">
                <a16:creationId xmlns:a16="http://schemas.microsoft.com/office/drawing/2014/main" id="{1A9F8AD8-971B-4159-9B64-DAB80D32BA04}"/>
              </a:ext>
            </a:extLst>
          </p:cNvPr>
          <p:cNvSpPr txBox="1"/>
          <p:nvPr/>
        </p:nvSpPr>
        <p:spPr>
          <a:xfrm>
            <a:off x="7041185" y="1759862"/>
            <a:ext cx="360846"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1" i="0" u="none" strike="noStrike" kern="0" cap="none" spc="0" normalizeH="0" baseline="0" noProof="0" dirty="0">
                <a:ln>
                  <a:noFill/>
                </a:ln>
                <a:solidFill>
                  <a:srgbClr val="1F4E79"/>
                </a:solidFill>
                <a:effectLst/>
                <a:uLnTx/>
                <a:uFillTx/>
              </a:rPr>
              <a:t>?</a:t>
            </a:r>
            <a:endParaRPr kumimoji="0" lang="en-GB" sz="1700" b="0" i="0" u="none" strike="noStrike" kern="0" cap="none" spc="0" normalizeH="0" baseline="0" noProof="0" dirty="0">
              <a:ln>
                <a:noFill/>
              </a:ln>
              <a:solidFill>
                <a:prstClr val="black"/>
              </a:solidFill>
              <a:effectLst/>
              <a:uLnTx/>
              <a:uFillTx/>
            </a:endParaRPr>
          </a:p>
        </p:txBody>
      </p:sp>
      <p:sp>
        <p:nvSpPr>
          <p:cNvPr id="203" name="TextBox 202">
            <a:extLst>
              <a:ext uri="{FF2B5EF4-FFF2-40B4-BE49-F238E27FC236}">
                <a16:creationId xmlns:a16="http://schemas.microsoft.com/office/drawing/2014/main" id="{BA727857-6248-4AEE-B367-A940C352E622}"/>
              </a:ext>
            </a:extLst>
          </p:cNvPr>
          <p:cNvSpPr txBox="1"/>
          <p:nvPr/>
        </p:nvSpPr>
        <p:spPr>
          <a:xfrm>
            <a:off x="4702738" y="3962739"/>
            <a:ext cx="360846"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1" i="0" u="none" strike="noStrike" kern="0" cap="none" spc="0" normalizeH="0" baseline="0" noProof="0" dirty="0">
                <a:ln>
                  <a:noFill/>
                </a:ln>
                <a:solidFill>
                  <a:srgbClr val="1F4E79"/>
                </a:solidFill>
                <a:effectLst/>
                <a:uLnTx/>
                <a:uFillTx/>
              </a:rPr>
              <a:t>?</a:t>
            </a:r>
            <a:endParaRPr kumimoji="0" lang="en-GB" sz="1700" b="0" i="0" u="none" strike="noStrike" kern="0" cap="none" spc="0" normalizeH="0" baseline="0" noProof="0" dirty="0">
              <a:ln>
                <a:noFill/>
              </a:ln>
              <a:solidFill>
                <a:prstClr val="black"/>
              </a:solidFill>
              <a:effectLst/>
              <a:uLnTx/>
              <a:uFillTx/>
            </a:endParaRPr>
          </a:p>
        </p:txBody>
      </p:sp>
      <p:sp>
        <p:nvSpPr>
          <p:cNvPr id="204" name="TextBox 203">
            <a:extLst>
              <a:ext uri="{FF2B5EF4-FFF2-40B4-BE49-F238E27FC236}">
                <a16:creationId xmlns:a16="http://schemas.microsoft.com/office/drawing/2014/main" id="{74256B76-9C68-4E57-A5FD-5BCF33E411A5}"/>
              </a:ext>
            </a:extLst>
          </p:cNvPr>
          <p:cNvSpPr txBox="1"/>
          <p:nvPr/>
        </p:nvSpPr>
        <p:spPr>
          <a:xfrm>
            <a:off x="4883538" y="2879181"/>
            <a:ext cx="360846"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1" i="0" u="none" strike="noStrike" kern="0" cap="none" spc="0" normalizeH="0" baseline="0" noProof="0" dirty="0">
                <a:ln>
                  <a:noFill/>
                </a:ln>
                <a:solidFill>
                  <a:srgbClr val="1F4E79"/>
                </a:solidFill>
                <a:effectLst/>
                <a:uLnTx/>
                <a:uFillTx/>
              </a:rPr>
              <a:t>.</a:t>
            </a:r>
            <a:endParaRPr kumimoji="0" lang="en-GB" sz="1700" b="0" i="0" u="none" strike="noStrike" kern="0" cap="none" spc="0" normalizeH="0" baseline="0" noProof="0" dirty="0">
              <a:ln>
                <a:noFill/>
              </a:ln>
              <a:solidFill>
                <a:prstClr val="black"/>
              </a:solidFill>
              <a:effectLst/>
              <a:uLnTx/>
              <a:uFillTx/>
            </a:endParaRPr>
          </a:p>
        </p:txBody>
      </p:sp>
      <p:sp>
        <p:nvSpPr>
          <p:cNvPr id="205" name="TextBox 204">
            <a:extLst>
              <a:ext uri="{FF2B5EF4-FFF2-40B4-BE49-F238E27FC236}">
                <a16:creationId xmlns:a16="http://schemas.microsoft.com/office/drawing/2014/main" id="{5637A454-FB20-4B5E-A741-40E3DD370AEA}"/>
              </a:ext>
            </a:extLst>
          </p:cNvPr>
          <p:cNvSpPr txBox="1"/>
          <p:nvPr/>
        </p:nvSpPr>
        <p:spPr>
          <a:xfrm>
            <a:off x="8116448" y="2886073"/>
            <a:ext cx="360846"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1" i="0" u="none" strike="noStrike" kern="0" cap="none" spc="0" normalizeH="0" baseline="0" noProof="0" dirty="0">
                <a:ln>
                  <a:noFill/>
                </a:ln>
                <a:solidFill>
                  <a:srgbClr val="1F4E79"/>
                </a:solidFill>
                <a:effectLst/>
                <a:uLnTx/>
                <a:uFillTx/>
              </a:rPr>
              <a:t>.</a:t>
            </a:r>
            <a:endParaRPr kumimoji="0" lang="en-GB" sz="1700" b="0" i="0" u="none" strike="noStrike" kern="0" cap="none" spc="0" normalizeH="0" baseline="0" noProof="0" dirty="0">
              <a:ln>
                <a:noFill/>
              </a:ln>
              <a:solidFill>
                <a:prstClr val="black"/>
              </a:solidFill>
              <a:effectLst/>
              <a:uLnTx/>
              <a:uFillTx/>
            </a:endParaRPr>
          </a:p>
        </p:txBody>
      </p:sp>
      <p:sp>
        <p:nvSpPr>
          <p:cNvPr id="207" name="TextBox 206">
            <a:extLst>
              <a:ext uri="{FF2B5EF4-FFF2-40B4-BE49-F238E27FC236}">
                <a16:creationId xmlns:a16="http://schemas.microsoft.com/office/drawing/2014/main" id="{8A04808A-F2C3-49C0-BBD7-8D833F011C44}"/>
              </a:ext>
            </a:extLst>
          </p:cNvPr>
          <p:cNvSpPr txBox="1"/>
          <p:nvPr/>
        </p:nvSpPr>
        <p:spPr>
          <a:xfrm>
            <a:off x="7248278" y="3958093"/>
            <a:ext cx="360846"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1" i="0" u="none" strike="noStrike" kern="0" cap="none" spc="0" normalizeH="0" baseline="0" noProof="0" dirty="0">
                <a:ln>
                  <a:noFill/>
                </a:ln>
                <a:solidFill>
                  <a:srgbClr val="1F4E79"/>
                </a:solidFill>
                <a:effectLst/>
                <a:uLnTx/>
                <a:uFillTx/>
              </a:rPr>
              <a:t>.</a:t>
            </a:r>
            <a:endParaRPr kumimoji="0" lang="en-GB" sz="1700" b="0" i="0" u="none" strike="noStrike" kern="0" cap="none" spc="0" normalizeH="0" baseline="0" noProof="0" dirty="0">
              <a:ln>
                <a:noFill/>
              </a:ln>
              <a:solidFill>
                <a:prstClr val="black"/>
              </a:solidFill>
              <a:effectLst/>
              <a:uLnTx/>
              <a:uFillTx/>
            </a:endParaRPr>
          </a:p>
        </p:txBody>
      </p:sp>
      <p:cxnSp>
        <p:nvCxnSpPr>
          <p:cNvPr id="208" name="Straight Connector 207">
            <a:extLst>
              <a:ext uri="{FF2B5EF4-FFF2-40B4-BE49-F238E27FC236}">
                <a16:creationId xmlns:a16="http://schemas.microsoft.com/office/drawing/2014/main" id="{51397ED7-EF26-4AFB-A105-FBDCBB14B3DE}"/>
              </a:ext>
            </a:extLst>
          </p:cNvPr>
          <p:cNvCxnSpPr>
            <a:cxnSpLocks/>
          </p:cNvCxnSpPr>
          <p:nvPr/>
        </p:nvCxnSpPr>
        <p:spPr>
          <a:xfrm flipH="1">
            <a:off x="619422" y="1711063"/>
            <a:ext cx="2687370" cy="266859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09" name="Rectangle 208">
            <a:extLst>
              <a:ext uri="{FF2B5EF4-FFF2-40B4-BE49-F238E27FC236}">
                <a16:creationId xmlns:a16="http://schemas.microsoft.com/office/drawing/2014/main" id="{209B3443-6FCE-459F-BDB0-BF932FB55321}"/>
              </a:ext>
            </a:extLst>
          </p:cNvPr>
          <p:cNvSpPr/>
          <p:nvPr/>
        </p:nvSpPr>
        <p:spPr>
          <a:xfrm>
            <a:off x="619422" y="1695375"/>
            <a:ext cx="2712925" cy="268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10" name="Picture 209" descr="A cartoon of a person wearing glasses&#10;&#10;Description automatically generated">
            <a:extLst>
              <a:ext uri="{FF2B5EF4-FFF2-40B4-BE49-F238E27FC236}">
                <a16:creationId xmlns:a16="http://schemas.microsoft.com/office/drawing/2014/main" id="{D095A052-60B4-4FA2-AE2F-9B1811C2B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802" y="1769236"/>
            <a:ext cx="1064151" cy="1588410"/>
          </a:xfrm>
          <a:prstGeom prst="ellipse">
            <a:avLst/>
          </a:prstGeom>
        </p:spPr>
      </p:pic>
      <p:pic>
        <p:nvPicPr>
          <p:cNvPr id="211" name="Picture 210">
            <a:extLst>
              <a:ext uri="{FF2B5EF4-FFF2-40B4-BE49-F238E27FC236}">
                <a16:creationId xmlns:a16="http://schemas.microsoft.com/office/drawing/2014/main" id="{5A27E015-4113-4744-A0F8-FEAAA51F6964}"/>
              </a:ext>
            </a:extLst>
          </p:cNvPr>
          <p:cNvPicPr>
            <a:picLocks noChangeAspect="1"/>
          </p:cNvPicPr>
          <p:nvPr/>
        </p:nvPicPr>
        <p:blipFill rotWithShape="1">
          <a:blip r:embed="rId4"/>
          <a:srcRect l="9261" r="35188"/>
          <a:stretch/>
        </p:blipFill>
        <p:spPr>
          <a:xfrm>
            <a:off x="2066705" y="2872255"/>
            <a:ext cx="1220091" cy="1498731"/>
          </a:xfrm>
          <a:prstGeom prst="rect">
            <a:avLst/>
          </a:prstGeom>
        </p:spPr>
      </p:pic>
    </p:spTree>
    <p:extLst>
      <p:ext uri="{BB962C8B-B14F-4D97-AF65-F5344CB8AC3E}">
        <p14:creationId xmlns:p14="http://schemas.microsoft.com/office/powerpoint/2010/main" val="29027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p:bldP spid="200" grpId="0"/>
      <p:bldP spid="203" grpId="0"/>
      <p:bldP spid="204" grpId="0"/>
      <p:bldP spid="205" grpId="0"/>
      <p:bldP spid="20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463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C5B6AB3-7F34-E544-97A3-138315B8599D}"/>
              </a:ext>
            </a:extLst>
          </p:cNvPr>
          <p:cNvSpPr txBox="1"/>
          <p:nvPr/>
        </p:nvSpPr>
        <p:spPr>
          <a:xfrm>
            <a:off x="104707" y="1369600"/>
            <a:ext cx="12192000" cy="4339650"/>
          </a:xfrm>
          <a:prstGeom prst="rect">
            <a:avLst/>
          </a:prstGeom>
          <a:noFill/>
        </p:spPr>
        <p:txBody>
          <a:bodyPr wrap="square" rtlCol="0">
            <a:spAutoFit/>
          </a:bodyPr>
          <a:lstStyle/>
          <a:p>
            <a:pPr algn="ctr"/>
            <a:r>
              <a:rPr lang="en-GB" sz="13800" b="1" dirty="0">
                <a:latin typeface="Century Gothic" panose="020B0502020202020204" pitchFamily="34" charset="0"/>
              </a:rPr>
              <a:t>Wie </a:t>
            </a:r>
            <a:r>
              <a:rPr lang="en-GB" sz="13800" b="1" dirty="0" err="1">
                <a:latin typeface="Century Gothic" panose="020B0502020202020204" pitchFamily="34" charset="0"/>
              </a:rPr>
              <a:t>sagt</a:t>
            </a:r>
            <a:r>
              <a:rPr lang="en-GB" sz="13800" b="1" dirty="0">
                <a:latin typeface="Century Gothic" panose="020B0502020202020204" pitchFamily="34" charset="0"/>
              </a:rPr>
              <a:t> man…?</a:t>
            </a:r>
          </a:p>
        </p:txBody>
      </p:sp>
    </p:spTree>
    <p:extLst>
      <p:ext uri="{BB962C8B-B14F-4D97-AF65-F5344CB8AC3E}">
        <p14:creationId xmlns:p14="http://schemas.microsoft.com/office/powerpoint/2010/main" val="3657344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821429" cy="647577"/>
          </a:xfrm>
        </p:spPr>
        <p:txBody>
          <a:bodyPr>
            <a:noAutofit/>
          </a:bodyPr>
          <a:lstStyle/>
          <a:p>
            <a:r>
              <a:rPr lang="en-GB" sz="2800" b="1" dirty="0" err="1">
                <a:solidFill>
                  <a:schemeClr val="tx1"/>
                </a:solidFill>
              </a:rPr>
              <a:t>Ist</a:t>
            </a:r>
            <a:r>
              <a:rPr lang="en-GB" sz="2800" b="1" dirty="0">
                <a:solidFill>
                  <a:schemeClr val="tx1"/>
                </a:solidFill>
              </a:rPr>
              <a:t> das eine </a:t>
            </a:r>
            <a:r>
              <a:rPr lang="en-GB" sz="2800" b="1" dirty="0" err="1">
                <a:solidFill>
                  <a:schemeClr val="tx1"/>
                </a:solidFill>
              </a:rPr>
              <a:t>Frage</a:t>
            </a:r>
            <a:r>
              <a:rPr lang="en-GB" sz="2800" b="1" dirty="0">
                <a:solidFill>
                  <a:schemeClr val="tx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7D77069A-5832-483F-90C1-0A720945AF94}"/>
              </a:ext>
            </a:extLst>
          </p:cNvPr>
          <p:cNvSpPr txBox="1"/>
          <p:nvPr/>
        </p:nvSpPr>
        <p:spPr>
          <a:xfrm>
            <a:off x="445477" y="1468835"/>
            <a:ext cx="11446485" cy="1415772"/>
          </a:xfrm>
          <a:prstGeom prst="rect">
            <a:avLst/>
          </a:prstGeom>
          <a:noFill/>
        </p:spPr>
        <p:txBody>
          <a:bodyPr wrap="square" rtlCol="0">
            <a:spAutoFit/>
          </a:bodyPr>
          <a:lstStyle/>
          <a:p>
            <a:r>
              <a:rPr lang="en-GB" sz="2200" dirty="0">
                <a:latin typeface="Century Gothic" panose="020B0502020202020204" pitchFamily="34" charset="0"/>
              </a:rPr>
              <a:t>Zorg knows a lot of words but his voice is flat.</a:t>
            </a:r>
          </a:p>
          <a:p>
            <a:endParaRPr lang="en-GB" sz="2200" dirty="0">
              <a:latin typeface="Century Gothic" panose="020B0502020202020204" pitchFamily="34" charset="0"/>
            </a:endParaRPr>
          </a:p>
          <a:p>
            <a:r>
              <a:rPr lang="en-GB" sz="2200" dirty="0">
                <a:latin typeface="Century Gothic" panose="020B0502020202020204" pitchFamily="34" charset="0"/>
              </a:rPr>
              <a:t>Is </a:t>
            </a:r>
            <a:r>
              <a:rPr lang="en-GB" sz="2200" dirty="0" err="1">
                <a:latin typeface="Century Gothic" panose="020B0502020202020204" pitchFamily="34" charset="0"/>
              </a:rPr>
              <a:t>Zorg</a:t>
            </a:r>
            <a:r>
              <a:rPr lang="en-GB" sz="2200" dirty="0">
                <a:latin typeface="Century Gothic" panose="020B0502020202020204" pitchFamily="34" charset="0"/>
              </a:rPr>
              <a:t> asking a question or making a statement? Write </a:t>
            </a:r>
            <a:r>
              <a:rPr lang="en-GB" sz="2200" b="1" dirty="0">
                <a:latin typeface="Century Gothic" panose="020B0502020202020204" pitchFamily="34" charset="0"/>
              </a:rPr>
              <a:t>?</a:t>
            </a:r>
            <a:r>
              <a:rPr lang="en-GB" sz="2200" dirty="0">
                <a:latin typeface="Century Gothic" panose="020B0502020202020204" pitchFamily="34" charset="0"/>
              </a:rPr>
              <a:t> or </a:t>
            </a:r>
            <a:r>
              <a:rPr lang="en-GB" sz="2200" b="1" dirty="0">
                <a:latin typeface="Century Gothic" panose="020B0502020202020204" pitchFamily="34" charset="0"/>
              </a:rPr>
              <a:t>.</a:t>
            </a:r>
          </a:p>
          <a:p>
            <a:endParaRPr lang="en-GB" sz="2000" dirty="0">
              <a:latin typeface="Century Gothic" panose="020B0502020202020204" pitchFamily="34" charset="0"/>
            </a:endParaRPr>
          </a:p>
        </p:txBody>
      </p:sp>
      <p:pic>
        <p:nvPicPr>
          <p:cNvPr id="62" name="Picture 61">
            <a:extLst>
              <a:ext uri="{FF2B5EF4-FFF2-40B4-BE49-F238E27FC236}">
                <a16:creationId xmlns:a16="http://schemas.microsoft.com/office/drawing/2014/main" id="{79FB5B63-FA04-4368-8330-CD7303741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192" y="4169715"/>
            <a:ext cx="1687204" cy="1722019"/>
          </a:xfrm>
          <a:prstGeom prst="ellipse">
            <a:avLst/>
          </a:prstGeom>
        </p:spPr>
      </p:pic>
      <p:sp>
        <p:nvSpPr>
          <p:cNvPr id="65" name="TextBox 64">
            <a:extLst>
              <a:ext uri="{FF2B5EF4-FFF2-40B4-BE49-F238E27FC236}">
                <a16:creationId xmlns:a16="http://schemas.microsoft.com/office/drawing/2014/main" id="{272B529C-96BC-405E-B968-187F2F31F274}"/>
              </a:ext>
            </a:extLst>
          </p:cNvPr>
          <p:cNvSpPr txBox="1"/>
          <p:nvPr/>
        </p:nvSpPr>
        <p:spPr>
          <a:xfrm>
            <a:off x="3278514" y="4483154"/>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square" rtlCol="0" anchor="ctr">
            <a:spAutoFit/>
          </a:bodyPr>
          <a:lstStyle/>
          <a:p>
            <a:r>
              <a:rPr lang="en-US" sz="2400" b="1" dirty="0">
                <a:latin typeface="Century Gothic" panose="020B0502020202020204" pitchFamily="34" charset="0"/>
              </a:rPr>
              <a:t>   </a:t>
            </a:r>
          </a:p>
        </p:txBody>
      </p:sp>
      <p:sp>
        <p:nvSpPr>
          <p:cNvPr id="67" name="TextBox 66">
            <a:extLst>
              <a:ext uri="{FF2B5EF4-FFF2-40B4-BE49-F238E27FC236}">
                <a16:creationId xmlns:a16="http://schemas.microsoft.com/office/drawing/2014/main" id="{B17DCE48-0415-4D8E-B7A0-3B4F143BC6BC}"/>
              </a:ext>
            </a:extLst>
          </p:cNvPr>
          <p:cNvSpPr txBox="1"/>
          <p:nvPr/>
        </p:nvSpPr>
        <p:spPr>
          <a:xfrm>
            <a:off x="5320569" y="4483153"/>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none" rtlCol="0" anchor="ctr">
            <a:spAutoFit/>
          </a:bodyPr>
          <a:lstStyle/>
          <a:p>
            <a:r>
              <a:rPr lang="en-US" sz="2400" b="1" dirty="0">
                <a:latin typeface="Century Gothic" panose="020B0502020202020204" pitchFamily="34" charset="0"/>
              </a:rPr>
              <a:t>    </a:t>
            </a:r>
          </a:p>
        </p:txBody>
      </p:sp>
      <p:sp>
        <p:nvSpPr>
          <p:cNvPr id="68" name="TextBox 67">
            <a:extLst>
              <a:ext uri="{FF2B5EF4-FFF2-40B4-BE49-F238E27FC236}">
                <a16:creationId xmlns:a16="http://schemas.microsoft.com/office/drawing/2014/main" id="{7B005C32-A3AF-4582-B817-EC1C0455393C}"/>
              </a:ext>
            </a:extLst>
          </p:cNvPr>
          <p:cNvSpPr txBox="1"/>
          <p:nvPr/>
        </p:nvSpPr>
        <p:spPr>
          <a:xfrm>
            <a:off x="5320570" y="3608925"/>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none" rtlCol="0" anchor="ctr">
            <a:spAutoFit/>
          </a:bodyPr>
          <a:lstStyle/>
          <a:p>
            <a:r>
              <a:rPr lang="en-US" sz="2400" b="1" dirty="0">
                <a:latin typeface="Century Gothic" panose="020B0502020202020204" pitchFamily="34" charset="0"/>
              </a:rPr>
              <a:t>    </a:t>
            </a:r>
          </a:p>
        </p:txBody>
      </p:sp>
      <p:sp>
        <p:nvSpPr>
          <p:cNvPr id="70" name="TextBox 69">
            <a:extLst>
              <a:ext uri="{FF2B5EF4-FFF2-40B4-BE49-F238E27FC236}">
                <a16:creationId xmlns:a16="http://schemas.microsoft.com/office/drawing/2014/main" id="{0BD6FE3A-0861-4B0F-84C6-9E9D7C5291CF}"/>
              </a:ext>
            </a:extLst>
          </p:cNvPr>
          <p:cNvSpPr txBox="1"/>
          <p:nvPr/>
        </p:nvSpPr>
        <p:spPr>
          <a:xfrm>
            <a:off x="7325765" y="4502949"/>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none" rtlCol="0" anchor="ctr">
            <a:spAutoFit/>
          </a:bodyPr>
          <a:lstStyle/>
          <a:p>
            <a:r>
              <a:rPr lang="en-US" sz="2400" b="1" dirty="0">
                <a:latin typeface="Century Gothic" panose="020B0502020202020204" pitchFamily="34" charset="0"/>
              </a:rPr>
              <a:t>    </a:t>
            </a:r>
          </a:p>
        </p:txBody>
      </p:sp>
      <p:sp>
        <p:nvSpPr>
          <p:cNvPr id="71" name="TextBox 70">
            <a:extLst>
              <a:ext uri="{FF2B5EF4-FFF2-40B4-BE49-F238E27FC236}">
                <a16:creationId xmlns:a16="http://schemas.microsoft.com/office/drawing/2014/main" id="{74D6E07D-6939-4926-82A5-0902988B7E92}"/>
              </a:ext>
            </a:extLst>
          </p:cNvPr>
          <p:cNvSpPr txBox="1"/>
          <p:nvPr/>
        </p:nvSpPr>
        <p:spPr>
          <a:xfrm>
            <a:off x="7327240" y="3603668"/>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none" rtlCol="0" anchor="ctr">
            <a:spAutoFit/>
          </a:bodyPr>
          <a:lstStyle/>
          <a:p>
            <a:r>
              <a:rPr lang="en-US" sz="2400" b="1" dirty="0">
                <a:latin typeface="Century Gothic" panose="020B0502020202020204" pitchFamily="34" charset="0"/>
              </a:rPr>
              <a:t>    </a:t>
            </a:r>
          </a:p>
        </p:txBody>
      </p:sp>
      <p:cxnSp>
        <p:nvCxnSpPr>
          <p:cNvPr id="72" name="Straight Connector 71">
            <a:extLst>
              <a:ext uri="{FF2B5EF4-FFF2-40B4-BE49-F238E27FC236}">
                <a16:creationId xmlns:a16="http://schemas.microsoft.com/office/drawing/2014/main" id="{215A6631-F59C-4FE9-8809-A61B9356386A}"/>
              </a:ext>
            </a:extLst>
          </p:cNvPr>
          <p:cNvCxnSpPr/>
          <p:nvPr/>
        </p:nvCxnSpPr>
        <p:spPr>
          <a:xfrm>
            <a:off x="3971167" y="4133032"/>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073A9-FCE2-46F1-B352-3AA104C906B6}"/>
              </a:ext>
            </a:extLst>
          </p:cNvPr>
          <p:cNvCxnSpPr/>
          <p:nvPr/>
        </p:nvCxnSpPr>
        <p:spPr>
          <a:xfrm>
            <a:off x="3971166" y="4977242"/>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7B3B303-0B20-43C5-9D67-24A276A65E25}"/>
              </a:ext>
            </a:extLst>
          </p:cNvPr>
          <p:cNvCxnSpPr/>
          <p:nvPr/>
        </p:nvCxnSpPr>
        <p:spPr>
          <a:xfrm>
            <a:off x="5968792" y="4116735"/>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9813D2C-9E80-44A3-BAC4-11C01BC63B5F}"/>
              </a:ext>
            </a:extLst>
          </p:cNvPr>
          <p:cNvCxnSpPr/>
          <p:nvPr/>
        </p:nvCxnSpPr>
        <p:spPr>
          <a:xfrm>
            <a:off x="5968791" y="4960945"/>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CC4FFDA-6F79-4EE1-BDF2-75A56EBC27CD}"/>
              </a:ext>
            </a:extLst>
          </p:cNvPr>
          <p:cNvCxnSpPr/>
          <p:nvPr/>
        </p:nvCxnSpPr>
        <p:spPr>
          <a:xfrm>
            <a:off x="8059842" y="4126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208BA66-ED85-46A3-8A2A-D8036948C5FD}"/>
              </a:ext>
            </a:extLst>
          </p:cNvPr>
          <p:cNvCxnSpPr/>
          <p:nvPr/>
        </p:nvCxnSpPr>
        <p:spPr>
          <a:xfrm>
            <a:off x="8059841" y="4970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B7D500D4-6C41-4E67-BB3F-9FE6B29D5381}"/>
              </a:ext>
            </a:extLst>
          </p:cNvPr>
          <p:cNvSpPr txBox="1"/>
          <p:nvPr/>
        </p:nvSpPr>
        <p:spPr>
          <a:xfrm>
            <a:off x="4276747" y="3437119"/>
            <a:ext cx="576506" cy="707886"/>
          </a:xfrm>
          <a:prstGeom prst="rect">
            <a:avLst/>
          </a:prstGeom>
          <a:noFill/>
        </p:spPr>
        <p:txBody>
          <a:bodyPr wrap="square" rtlCol="0" anchor="ctr">
            <a:spAutoFit/>
          </a:bodyPr>
          <a:lstStyle/>
          <a:p>
            <a:r>
              <a:rPr lang="en-US" sz="4000" b="1" dirty="0">
                <a:latin typeface="Century Gothic" panose="020B0502020202020204" pitchFamily="34" charset="0"/>
              </a:rPr>
              <a:t>?</a:t>
            </a:r>
          </a:p>
        </p:txBody>
      </p:sp>
      <p:sp>
        <p:nvSpPr>
          <p:cNvPr id="137" name="TextBox 136">
            <a:extLst>
              <a:ext uri="{FF2B5EF4-FFF2-40B4-BE49-F238E27FC236}">
                <a16:creationId xmlns:a16="http://schemas.microsoft.com/office/drawing/2014/main" id="{EEAEF16C-43C2-494E-91AB-D0C85787895E}"/>
              </a:ext>
            </a:extLst>
          </p:cNvPr>
          <p:cNvSpPr txBox="1"/>
          <p:nvPr/>
        </p:nvSpPr>
        <p:spPr>
          <a:xfrm>
            <a:off x="6274371" y="3452135"/>
            <a:ext cx="576506" cy="707886"/>
          </a:xfrm>
          <a:prstGeom prst="rect">
            <a:avLst/>
          </a:prstGeom>
          <a:noFill/>
        </p:spPr>
        <p:txBody>
          <a:bodyPr wrap="square" rtlCol="0" anchor="ctr">
            <a:spAutoFit/>
          </a:bodyPr>
          <a:lstStyle/>
          <a:p>
            <a:pPr algn="ctr"/>
            <a:r>
              <a:rPr lang="en-US" sz="4000" b="1" dirty="0">
                <a:latin typeface="Century Gothic" panose="020B0502020202020204" pitchFamily="34" charset="0"/>
              </a:rPr>
              <a:t>.</a:t>
            </a:r>
          </a:p>
        </p:txBody>
      </p:sp>
      <p:sp>
        <p:nvSpPr>
          <p:cNvPr id="138" name="TextBox 137">
            <a:extLst>
              <a:ext uri="{FF2B5EF4-FFF2-40B4-BE49-F238E27FC236}">
                <a16:creationId xmlns:a16="http://schemas.microsoft.com/office/drawing/2014/main" id="{667289FA-A0BE-4F62-BDA4-C76EBA4F3B85}"/>
              </a:ext>
            </a:extLst>
          </p:cNvPr>
          <p:cNvSpPr txBox="1"/>
          <p:nvPr/>
        </p:nvSpPr>
        <p:spPr>
          <a:xfrm>
            <a:off x="3278515" y="3608925"/>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none" rtlCol="0" anchor="ctr">
            <a:spAutoFit/>
          </a:bodyPr>
          <a:lstStyle/>
          <a:p>
            <a:r>
              <a:rPr lang="en-US" sz="2400" b="1" dirty="0">
                <a:latin typeface="Century Gothic" panose="020B0502020202020204" pitchFamily="34" charset="0"/>
              </a:rPr>
              <a:t>    </a:t>
            </a:r>
          </a:p>
        </p:txBody>
      </p:sp>
      <p:sp>
        <p:nvSpPr>
          <p:cNvPr id="139" name="TextBox 138">
            <a:extLst>
              <a:ext uri="{FF2B5EF4-FFF2-40B4-BE49-F238E27FC236}">
                <a16:creationId xmlns:a16="http://schemas.microsoft.com/office/drawing/2014/main" id="{2B50F119-534E-42C7-87C1-857304298DC3}"/>
              </a:ext>
            </a:extLst>
          </p:cNvPr>
          <p:cNvSpPr txBox="1"/>
          <p:nvPr/>
        </p:nvSpPr>
        <p:spPr>
          <a:xfrm>
            <a:off x="7388679" y="3585379"/>
            <a:ext cx="468000" cy="461665"/>
          </a:xfrm>
          <a:prstGeom prst="rect">
            <a:avLst/>
          </a:prstGeom>
          <a:noFill/>
        </p:spPr>
        <p:txBody>
          <a:bodyPr wrap="square" rtlCol="0" anchor="ctr">
            <a:spAutoFit/>
          </a:bodyPr>
          <a:lstStyle/>
          <a:p>
            <a:r>
              <a:rPr lang="en-GB" sz="2400" b="1" dirty="0">
                <a:latin typeface="Century Gothic" panose="020B0502020202020204" pitchFamily="34" charset="0"/>
                <a:cs typeface="Calibri" panose="020F0502020204030204" pitchFamily="34" charset="0"/>
              </a:rPr>
              <a:t>C</a:t>
            </a:r>
          </a:p>
        </p:txBody>
      </p:sp>
      <p:sp>
        <p:nvSpPr>
          <p:cNvPr id="140" name="TextBox 139">
            <a:extLst>
              <a:ext uri="{FF2B5EF4-FFF2-40B4-BE49-F238E27FC236}">
                <a16:creationId xmlns:a16="http://schemas.microsoft.com/office/drawing/2014/main" id="{6D96A3B6-F1D6-4EE5-91B4-C8DC300E73EE}"/>
              </a:ext>
            </a:extLst>
          </p:cNvPr>
          <p:cNvSpPr txBox="1"/>
          <p:nvPr/>
        </p:nvSpPr>
        <p:spPr>
          <a:xfrm>
            <a:off x="3353429" y="4472748"/>
            <a:ext cx="468000" cy="461665"/>
          </a:xfrm>
          <a:prstGeom prst="rect">
            <a:avLst/>
          </a:prstGeom>
          <a:noFill/>
        </p:spPr>
        <p:txBody>
          <a:bodyPr wrap="square" rtlCol="0" anchor="ctr">
            <a:spAutoFit/>
          </a:bodyPr>
          <a:lstStyle/>
          <a:p>
            <a:r>
              <a:rPr lang="en-GB" sz="2400" b="1" dirty="0">
                <a:latin typeface="Century Gothic" panose="020B0502020202020204" pitchFamily="34" charset="0"/>
                <a:cs typeface="Calibri" panose="020F0502020204030204" pitchFamily="34" charset="0"/>
              </a:rPr>
              <a:t>D</a:t>
            </a:r>
          </a:p>
        </p:txBody>
      </p:sp>
      <p:sp>
        <p:nvSpPr>
          <p:cNvPr id="141" name="TextBox 140">
            <a:extLst>
              <a:ext uri="{FF2B5EF4-FFF2-40B4-BE49-F238E27FC236}">
                <a16:creationId xmlns:a16="http://schemas.microsoft.com/office/drawing/2014/main" id="{682FAEAD-C46D-49EA-9208-B08C0B7755A3}"/>
              </a:ext>
            </a:extLst>
          </p:cNvPr>
          <p:cNvSpPr txBox="1"/>
          <p:nvPr/>
        </p:nvSpPr>
        <p:spPr>
          <a:xfrm>
            <a:off x="5419582" y="4472748"/>
            <a:ext cx="468000" cy="461665"/>
          </a:xfrm>
          <a:prstGeom prst="rect">
            <a:avLst/>
          </a:prstGeom>
          <a:noFill/>
        </p:spPr>
        <p:txBody>
          <a:bodyPr wrap="square" rtlCol="0" anchor="ctr">
            <a:spAutoFit/>
          </a:bodyPr>
          <a:lstStyle/>
          <a:p>
            <a:r>
              <a:rPr lang="en-GB" sz="2400" b="1" dirty="0">
                <a:latin typeface="Century Gothic" panose="020B0502020202020204" pitchFamily="34" charset="0"/>
                <a:cs typeface="Calibri" panose="020F0502020204030204" pitchFamily="34" charset="0"/>
              </a:rPr>
              <a:t>E</a:t>
            </a:r>
          </a:p>
        </p:txBody>
      </p:sp>
      <p:sp>
        <p:nvSpPr>
          <p:cNvPr id="142" name="TextBox 141">
            <a:extLst>
              <a:ext uri="{FF2B5EF4-FFF2-40B4-BE49-F238E27FC236}">
                <a16:creationId xmlns:a16="http://schemas.microsoft.com/office/drawing/2014/main" id="{60701447-C612-4316-A37D-E00F01E92C9B}"/>
              </a:ext>
            </a:extLst>
          </p:cNvPr>
          <p:cNvSpPr txBox="1"/>
          <p:nvPr/>
        </p:nvSpPr>
        <p:spPr>
          <a:xfrm>
            <a:off x="7388679" y="4483152"/>
            <a:ext cx="468000" cy="461665"/>
          </a:xfrm>
          <a:prstGeom prst="rect">
            <a:avLst/>
          </a:prstGeom>
          <a:noFill/>
        </p:spPr>
        <p:txBody>
          <a:bodyPr wrap="square" rtlCol="0" anchor="ctr">
            <a:spAutoFit/>
          </a:bodyPr>
          <a:lstStyle/>
          <a:p>
            <a:r>
              <a:rPr lang="en-GB" sz="2400" b="1" dirty="0">
                <a:latin typeface="Century Gothic" panose="020B0502020202020204" pitchFamily="34" charset="0"/>
                <a:cs typeface="Calibri" panose="020F0502020204030204" pitchFamily="34" charset="0"/>
              </a:rPr>
              <a:t>F</a:t>
            </a:r>
          </a:p>
        </p:txBody>
      </p:sp>
      <p:sp>
        <p:nvSpPr>
          <p:cNvPr id="146" name="TextBox 145">
            <a:hlinkClick r:id="" action="ppaction://noaction" highlightClick="1">
              <a:snd r:embed="rId4" name="A.wav"/>
            </a:hlinkClick>
            <a:extLst>
              <a:ext uri="{FF2B5EF4-FFF2-40B4-BE49-F238E27FC236}">
                <a16:creationId xmlns:a16="http://schemas.microsoft.com/office/drawing/2014/main" id="{935A1588-B2C1-44B8-8345-A31E6880DAA3}"/>
              </a:ext>
            </a:extLst>
          </p:cNvPr>
          <p:cNvSpPr txBox="1"/>
          <p:nvPr/>
        </p:nvSpPr>
        <p:spPr>
          <a:xfrm>
            <a:off x="3341089" y="3598519"/>
            <a:ext cx="468000" cy="461665"/>
          </a:xfrm>
          <a:prstGeom prst="rect">
            <a:avLst/>
          </a:prstGeom>
          <a:noFill/>
        </p:spPr>
        <p:txBody>
          <a:bodyPr wrap="square" rtlCol="0" anchor="ctr">
            <a:spAutoFit/>
          </a:bodyPr>
          <a:lstStyle/>
          <a:p>
            <a:r>
              <a:rPr lang="en-GB" sz="2400" b="1" dirty="0">
                <a:latin typeface="Century Gothic" panose="020B0502020202020204" pitchFamily="34" charset="0"/>
                <a:cs typeface="Calibri" panose="020F0502020204030204" pitchFamily="34" charset="0"/>
              </a:rPr>
              <a:t>A</a:t>
            </a:r>
          </a:p>
        </p:txBody>
      </p:sp>
      <p:sp>
        <p:nvSpPr>
          <p:cNvPr id="147" name="TextBox 146">
            <a:hlinkClick r:id="" action="ppaction://noaction" highlightClick="1">
              <a:snd r:embed="rId5" name="B.wav"/>
            </a:hlinkClick>
            <a:extLst>
              <a:ext uri="{FF2B5EF4-FFF2-40B4-BE49-F238E27FC236}">
                <a16:creationId xmlns:a16="http://schemas.microsoft.com/office/drawing/2014/main" id="{C8C470B1-66B7-4818-9DC0-2159FB6FB107}"/>
              </a:ext>
            </a:extLst>
          </p:cNvPr>
          <p:cNvSpPr txBox="1"/>
          <p:nvPr/>
        </p:nvSpPr>
        <p:spPr>
          <a:xfrm>
            <a:off x="5419582" y="3598631"/>
            <a:ext cx="468000" cy="461665"/>
          </a:xfrm>
          <a:prstGeom prst="rect">
            <a:avLst/>
          </a:prstGeom>
          <a:noFill/>
        </p:spPr>
        <p:txBody>
          <a:bodyPr wrap="square" rtlCol="0" anchor="ctr">
            <a:spAutoFit/>
          </a:bodyPr>
          <a:lstStyle/>
          <a:p>
            <a:r>
              <a:rPr lang="en-GB" sz="2400" b="1" dirty="0">
                <a:latin typeface="Century Gothic" panose="020B0502020202020204" pitchFamily="34" charset="0"/>
                <a:cs typeface="Calibri" panose="020F0502020204030204" pitchFamily="34" charset="0"/>
              </a:rPr>
              <a:t>B</a:t>
            </a:r>
          </a:p>
        </p:txBody>
      </p:sp>
      <p:pic>
        <p:nvPicPr>
          <p:cNvPr id="7" name="Picture 6" descr="A cartoon robot with a black background&#10;&#10;Description automatically generated">
            <a:extLst>
              <a:ext uri="{FF2B5EF4-FFF2-40B4-BE49-F238E27FC236}">
                <a16:creationId xmlns:a16="http://schemas.microsoft.com/office/drawing/2014/main" id="{6E6A220A-5A6A-4AD9-A171-3388012DE4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05" y="2167376"/>
            <a:ext cx="2581635" cy="4610743"/>
          </a:xfrm>
          <a:prstGeom prst="rect">
            <a:avLst/>
          </a:prstGeom>
        </p:spPr>
      </p:pic>
    </p:spTree>
    <p:extLst>
      <p:ext uri="{BB962C8B-B14F-4D97-AF65-F5344CB8AC3E}">
        <p14:creationId xmlns:p14="http://schemas.microsoft.com/office/powerpoint/2010/main" val="184344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971165" cy="647577"/>
          </a:xfrm>
        </p:spPr>
        <p:txBody>
          <a:bodyPr>
            <a:normAutofit/>
          </a:bodyPr>
          <a:lstStyle/>
          <a:p>
            <a:r>
              <a:rPr lang="en-GB" sz="2800" b="1">
                <a:solidFill>
                  <a:schemeClr val="bg1"/>
                </a:solidFill>
              </a:rPr>
              <a:t>Ist das eine Frage?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79FB5B63-FA04-4368-8330-CD7303741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192" y="4169715"/>
            <a:ext cx="1687204" cy="1722019"/>
          </a:xfrm>
          <a:prstGeom prst="ellipse">
            <a:avLst/>
          </a:prstGeom>
        </p:spPr>
      </p:pic>
      <p:sp>
        <p:nvSpPr>
          <p:cNvPr id="10" name="TextBox 9">
            <a:extLst>
              <a:ext uri="{FF2B5EF4-FFF2-40B4-BE49-F238E27FC236}">
                <a16:creationId xmlns:a16="http://schemas.microsoft.com/office/drawing/2014/main" id="{272B529C-96BC-405E-B968-187F2F31F274}"/>
              </a:ext>
            </a:extLst>
          </p:cNvPr>
          <p:cNvSpPr txBox="1"/>
          <p:nvPr/>
        </p:nvSpPr>
        <p:spPr>
          <a:xfrm>
            <a:off x="3278514" y="4483154"/>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r>
              <a:rPr lang="en-US" sz="2400" b="1" dirty="0">
                <a:latin typeface="Century Gothic" panose="020B0502020202020204" pitchFamily="34" charset="0"/>
              </a:rPr>
              <a:t> </a:t>
            </a:r>
          </a:p>
        </p:txBody>
      </p:sp>
      <p:sp>
        <p:nvSpPr>
          <p:cNvPr id="11" name="TextBox 10">
            <a:extLst>
              <a:ext uri="{FF2B5EF4-FFF2-40B4-BE49-F238E27FC236}">
                <a16:creationId xmlns:a16="http://schemas.microsoft.com/office/drawing/2014/main" id="{667289FA-A0BE-4F62-BDA4-C76EBA4F3B85}"/>
              </a:ext>
            </a:extLst>
          </p:cNvPr>
          <p:cNvSpPr txBox="1"/>
          <p:nvPr/>
        </p:nvSpPr>
        <p:spPr>
          <a:xfrm>
            <a:off x="3278515" y="3608925"/>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latin typeface="Century Gothic" panose="020B0502020202020204" pitchFamily="34" charset="0"/>
              </a:rPr>
              <a:t>    </a:t>
            </a:r>
          </a:p>
        </p:txBody>
      </p:sp>
      <p:sp>
        <p:nvSpPr>
          <p:cNvPr id="13" name="TextBox 12">
            <a:hlinkClick r:id="" action="ppaction://noaction" highlightClick="1">
              <a:snd r:embed="rId4" name="E.wav"/>
            </a:hlinkClick>
            <a:extLst>
              <a:ext uri="{FF2B5EF4-FFF2-40B4-BE49-F238E27FC236}">
                <a16:creationId xmlns:a16="http://schemas.microsoft.com/office/drawing/2014/main" id="{B17DCE48-0415-4D8E-B7A0-3B4F143BC6BC}"/>
              </a:ext>
            </a:extLst>
          </p:cNvPr>
          <p:cNvSpPr txBox="1"/>
          <p:nvPr/>
        </p:nvSpPr>
        <p:spPr>
          <a:xfrm>
            <a:off x="5320569" y="4483153"/>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latin typeface="Century Gothic" panose="020B0502020202020204" pitchFamily="34" charset="0"/>
              </a:rPr>
              <a:t>    </a:t>
            </a:r>
          </a:p>
        </p:txBody>
      </p:sp>
      <p:sp>
        <p:nvSpPr>
          <p:cNvPr id="14" name="TextBox 13">
            <a:extLst>
              <a:ext uri="{FF2B5EF4-FFF2-40B4-BE49-F238E27FC236}">
                <a16:creationId xmlns:a16="http://schemas.microsoft.com/office/drawing/2014/main" id="{7B005C32-A3AF-4582-B817-EC1C0455393C}"/>
              </a:ext>
            </a:extLst>
          </p:cNvPr>
          <p:cNvSpPr txBox="1"/>
          <p:nvPr/>
        </p:nvSpPr>
        <p:spPr>
          <a:xfrm>
            <a:off x="5320570" y="3608925"/>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latin typeface="Century Gothic" panose="020B0502020202020204" pitchFamily="34" charset="0"/>
              </a:rPr>
              <a:t>    </a:t>
            </a:r>
          </a:p>
        </p:txBody>
      </p:sp>
      <p:sp>
        <p:nvSpPr>
          <p:cNvPr id="16" name="TextBox 15">
            <a:extLst>
              <a:ext uri="{FF2B5EF4-FFF2-40B4-BE49-F238E27FC236}">
                <a16:creationId xmlns:a16="http://schemas.microsoft.com/office/drawing/2014/main" id="{0BD6FE3A-0861-4B0F-84C6-9E9D7C5291CF}"/>
              </a:ext>
            </a:extLst>
          </p:cNvPr>
          <p:cNvSpPr txBox="1"/>
          <p:nvPr/>
        </p:nvSpPr>
        <p:spPr>
          <a:xfrm>
            <a:off x="7325765" y="4502949"/>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latin typeface="Century Gothic" panose="020B0502020202020204" pitchFamily="34" charset="0"/>
              </a:rPr>
              <a:t>    </a:t>
            </a:r>
          </a:p>
        </p:txBody>
      </p:sp>
      <p:sp>
        <p:nvSpPr>
          <p:cNvPr id="17" name="TextBox 16">
            <a:extLst>
              <a:ext uri="{FF2B5EF4-FFF2-40B4-BE49-F238E27FC236}">
                <a16:creationId xmlns:a16="http://schemas.microsoft.com/office/drawing/2014/main" id="{74D6E07D-6939-4926-82A5-0902988B7E92}"/>
              </a:ext>
            </a:extLst>
          </p:cNvPr>
          <p:cNvSpPr txBox="1"/>
          <p:nvPr/>
        </p:nvSpPr>
        <p:spPr>
          <a:xfrm>
            <a:off x="7327240" y="3603668"/>
            <a:ext cx="530915" cy="461665"/>
          </a:xfrm>
          <a:prstGeom prst="rect">
            <a:avLst/>
          </a:prstGeom>
          <a:solidFill>
            <a:srgbClr val="FFCC0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latin typeface="Century Gothic" panose="020B0502020202020204" pitchFamily="34" charset="0"/>
              </a:rPr>
              <a:t>    </a:t>
            </a:r>
          </a:p>
        </p:txBody>
      </p:sp>
      <p:cxnSp>
        <p:nvCxnSpPr>
          <p:cNvPr id="18" name="Straight Connector 17">
            <a:extLst>
              <a:ext uri="{FF2B5EF4-FFF2-40B4-BE49-F238E27FC236}">
                <a16:creationId xmlns:a16="http://schemas.microsoft.com/office/drawing/2014/main" id="{215A6631-F59C-4FE9-8809-A61B9356386A}"/>
              </a:ext>
            </a:extLst>
          </p:cNvPr>
          <p:cNvCxnSpPr/>
          <p:nvPr/>
        </p:nvCxnSpPr>
        <p:spPr>
          <a:xfrm>
            <a:off x="3971167" y="4133032"/>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F073A9-FCE2-46F1-B352-3AA104C906B6}"/>
              </a:ext>
            </a:extLst>
          </p:cNvPr>
          <p:cNvCxnSpPr/>
          <p:nvPr/>
        </p:nvCxnSpPr>
        <p:spPr>
          <a:xfrm>
            <a:off x="3971166" y="4977242"/>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B3B303-0B20-43C5-9D67-24A276A65E25}"/>
              </a:ext>
            </a:extLst>
          </p:cNvPr>
          <p:cNvCxnSpPr/>
          <p:nvPr/>
        </p:nvCxnSpPr>
        <p:spPr>
          <a:xfrm>
            <a:off x="5968792" y="4116735"/>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813D2C-9E80-44A3-BAC4-11C01BC63B5F}"/>
              </a:ext>
            </a:extLst>
          </p:cNvPr>
          <p:cNvCxnSpPr/>
          <p:nvPr/>
        </p:nvCxnSpPr>
        <p:spPr>
          <a:xfrm>
            <a:off x="5968791" y="4960945"/>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C4FFDA-6F79-4EE1-BDF2-75A56EBC27CD}"/>
              </a:ext>
            </a:extLst>
          </p:cNvPr>
          <p:cNvCxnSpPr/>
          <p:nvPr/>
        </p:nvCxnSpPr>
        <p:spPr>
          <a:xfrm>
            <a:off x="8059842" y="4126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208BA66-ED85-46A3-8A2A-D8036948C5FD}"/>
              </a:ext>
            </a:extLst>
          </p:cNvPr>
          <p:cNvCxnSpPr/>
          <p:nvPr/>
        </p:nvCxnSpPr>
        <p:spPr>
          <a:xfrm>
            <a:off x="8059841" y="4970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7D500D4-6C41-4E67-BB3F-9FE6B29D5381}"/>
              </a:ext>
            </a:extLst>
          </p:cNvPr>
          <p:cNvSpPr txBox="1"/>
          <p:nvPr/>
        </p:nvSpPr>
        <p:spPr>
          <a:xfrm>
            <a:off x="4281179" y="3452135"/>
            <a:ext cx="576506" cy="707886"/>
          </a:xfrm>
          <a:prstGeom prst="rect">
            <a:avLst/>
          </a:prstGeom>
          <a:noFill/>
        </p:spPr>
        <p:txBody>
          <a:bodyPr wrap="square" rtlCol="0">
            <a:spAutoFit/>
          </a:bodyPr>
          <a:lstStyle/>
          <a:p>
            <a:r>
              <a:rPr lang="en-US" sz="4000" b="1" dirty="0">
                <a:latin typeface="Century Gothic" panose="020B0502020202020204" pitchFamily="34" charset="0"/>
              </a:rPr>
              <a:t>?</a:t>
            </a:r>
          </a:p>
        </p:txBody>
      </p:sp>
      <p:sp>
        <p:nvSpPr>
          <p:cNvPr id="28" name="TextBox 27">
            <a:extLst>
              <a:ext uri="{FF2B5EF4-FFF2-40B4-BE49-F238E27FC236}">
                <a16:creationId xmlns:a16="http://schemas.microsoft.com/office/drawing/2014/main" id="{EEAEF16C-43C2-494E-91AB-D0C85787895E}"/>
              </a:ext>
            </a:extLst>
          </p:cNvPr>
          <p:cNvSpPr txBox="1"/>
          <p:nvPr/>
        </p:nvSpPr>
        <p:spPr>
          <a:xfrm>
            <a:off x="6269943" y="3452135"/>
            <a:ext cx="576506" cy="707886"/>
          </a:xfrm>
          <a:prstGeom prst="rect">
            <a:avLst/>
          </a:prstGeom>
          <a:noFill/>
        </p:spPr>
        <p:txBody>
          <a:bodyPr wrap="square" rtlCol="0">
            <a:spAutoFit/>
          </a:bodyPr>
          <a:lstStyle/>
          <a:p>
            <a:pPr algn="ctr"/>
            <a:r>
              <a:rPr lang="en-US" sz="4000" b="1" dirty="0">
                <a:latin typeface="Century Gothic" panose="020B0502020202020204" pitchFamily="34" charset="0"/>
              </a:rPr>
              <a:t>.</a:t>
            </a:r>
          </a:p>
        </p:txBody>
      </p:sp>
      <p:sp>
        <p:nvSpPr>
          <p:cNvPr id="29" name="TextBox 28">
            <a:extLst>
              <a:ext uri="{FF2B5EF4-FFF2-40B4-BE49-F238E27FC236}">
                <a16:creationId xmlns:a16="http://schemas.microsoft.com/office/drawing/2014/main" id="{4096E1AF-8383-46FD-B0C6-18D00BA83CB3}"/>
              </a:ext>
            </a:extLst>
          </p:cNvPr>
          <p:cNvSpPr txBox="1"/>
          <p:nvPr/>
        </p:nvSpPr>
        <p:spPr>
          <a:xfrm>
            <a:off x="8365426" y="3452135"/>
            <a:ext cx="576506" cy="707886"/>
          </a:xfrm>
          <a:prstGeom prst="rect">
            <a:avLst/>
          </a:prstGeom>
          <a:noFill/>
        </p:spPr>
        <p:txBody>
          <a:bodyPr wrap="square" rtlCol="0">
            <a:spAutoFit/>
          </a:bodyPr>
          <a:lstStyle/>
          <a:p>
            <a:r>
              <a:rPr lang="en-US" sz="4000" b="1" dirty="0">
                <a:latin typeface="Century Gothic" panose="020B0502020202020204" pitchFamily="34" charset="0"/>
              </a:rPr>
              <a:t>?</a:t>
            </a:r>
          </a:p>
        </p:txBody>
      </p:sp>
      <p:sp>
        <p:nvSpPr>
          <p:cNvPr id="30" name="TextBox 29">
            <a:extLst>
              <a:ext uri="{FF2B5EF4-FFF2-40B4-BE49-F238E27FC236}">
                <a16:creationId xmlns:a16="http://schemas.microsoft.com/office/drawing/2014/main" id="{DBC0F265-5ACE-48CB-A9D9-2FB5A9891C0F}"/>
              </a:ext>
            </a:extLst>
          </p:cNvPr>
          <p:cNvSpPr txBox="1"/>
          <p:nvPr/>
        </p:nvSpPr>
        <p:spPr>
          <a:xfrm>
            <a:off x="4276746" y="4288468"/>
            <a:ext cx="576506" cy="707886"/>
          </a:xfrm>
          <a:prstGeom prst="rect">
            <a:avLst/>
          </a:prstGeom>
          <a:noFill/>
        </p:spPr>
        <p:txBody>
          <a:bodyPr wrap="square" rtlCol="0">
            <a:spAutoFit/>
          </a:bodyPr>
          <a:lstStyle/>
          <a:p>
            <a:r>
              <a:rPr lang="en-US" sz="4000" b="1" dirty="0">
                <a:latin typeface="Century Gothic" panose="020B0502020202020204" pitchFamily="34" charset="0"/>
              </a:rPr>
              <a:t>?</a:t>
            </a:r>
          </a:p>
        </p:txBody>
      </p:sp>
      <p:sp>
        <p:nvSpPr>
          <p:cNvPr id="31" name="TextBox 30">
            <a:extLst>
              <a:ext uri="{FF2B5EF4-FFF2-40B4-BE49-F238E27FC236}">
                <a16:creationId xmlns:a16="http://schemas.microsoft.com/office/drawing/2014/main" id="{20943638-F240-42E4-AE62-9766F3FB3D6B}"/>
              </a:ext>
            </a:extLst>
          </p:cNvPr>
          <p:cNvSpPr txBox="1"/>
          <p:nvPr/>
        </p:nvSpPr>
        <p:spPr>
          <a:xfrm>
            <a:off x="6281942" y="4288468"/>
            <a:ext cx="576506" cy="707886"/>
          </a:xfrm>
          <a:prstGeom prst="rect">
            <a:avLst/>
          </a:prstGeom>
          <a:noFill/>
        </p:spPr>
        <p:txBody>
          <a:bodyPr wrap="square" rtlCol="0">
            <a:spAutoFit/>
          </a:bodyPr>
          <a:lstStyle/>
          <a:p>
            <a:pPr algn="ctr"/>
            <a:r>
              <a:rPr lang="en-US" sz="4000" b="1" dirty="0">
                <a:latin typeface="Century Gothic" panose="020B0502020202020204" pitchFamily="34" charset="0"/>
              </a:rPr>
              <a:t>?</a:t>
            </a:r>
          </a:p>
        </p:txBody>
      </p:sp>
      <p:sp>
        <p:nvSpPr>
          <p:cNvPr id="32" name="TextBox 31">
            <a:extLst>
              <a:ext uri="{FF2B5EF4-FFF2-40B4-BE49-F238E27FC236}">
                <a16:creationId xmlns:a16="http://schemas.microsoft.com/office/drawing/2014/main" id="{BEA805B6-7F0F-4DFA-9AF3-A252DE09E6CB}"/>
              </a:ext>
            </a:extLst>
          </p:cNvPr>
          <p:cNvSpPr txBox="1"/>
          <p:nvPr/>
        </p:nvSpPr>
        <p:spPr>
          <a:xfrm>
            <a:off x="8365426" y="4288468"/>
            <a:ext cx="576506" cy="707886"/>
          </a:xfrm>
          <a:prstGeom prst="rect">
            <a:avLst/>
          </a:prstGeom>
          <a:noFill/>
        </p:spPr>
        <p:txBody>
          <a:bodyPr wrap="square" rtlCol="0">
            <a:spAutoFit/>
          </a:bodyPr>
          <a:lstStyle/>
          <a:p>
            <a:pPr algn="ctr"/>
            <a:r>
              <a:rPr lang="en-US" sz="4000" b="1" dirty="0">
                <a:latin typeface="Century Gothic" panose="020B0502020202020204" pitchFamily="34" charset="0"/>
              </a:rPr>
              <a:t>.</a:t>
            </a:r>
          </a:p>
        </p:txBody>
      </p:sp>
      <p:sp>
        <p:nvSpPr>
          <p:cNvPr id="36" name="TextBox 35">
            <a:hlinkClick r:id="" action="ppaction://noaction" highlightClick="1">
              <a:snd r:embed="rId5" name="A.wav"/>
            </a:hlinkClick>
            <a:extLst>
              <a:ext uri="{FF2B5EF4-FFF2-40B4-BE49-F238E27FC236}">
                <a16:creationId xmlns:a16="http://schemas.microsoft.com/office/drawing/2014/main" id="{935A1588-B2C1-44B8-8345-A31E6880DAA3}"/>
              </a:ext>
            </a:extLst>
          </p:cNvPr>
          <p:cNvSpPr txBox="1"/>
          <p:nvPr/>
        </p:nvSpPr>
        <p:spPr>
          <a:xfrm>
            <a:off x="3341089" y="3598519"/>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A</a:t>
            </a:r>
          </a:p>
        </p:txBody>
      </p:sp>
      <p:sp>
        <p:nvSpPr>
          <p:cNvPr id="37" name="TextBox 36">
            <a:hlinkClick r:id="" action="ppaction://noaction" highlightClick="1">
              <a:snd r:embed="rId6" name="B.wav"/>
            </a:hlinkClick>
            <a:extLst>
              <a:ext uri="{FF2B5EF4-FFF2-40B4-BE49-F238E27FC236}">
                <a16:creationId xmlns:a16="http://schemas.microsoft.com/office/drawing/2014/main" id="{C8C470B1-66B7-4818-9DC0-2159FB6FB107}"/>
              </a:ext>
            </a:extLst>
          </p:cNvPr>
          <p:cNvSpPr txBox="1"/>
          <p:nvPr/>
        </p:nvSpPr>
        <p:spPr>
          <a:xfrm>
            <a:off x="5419582" y="3598631"/>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B</a:t>
            </a:r>
          </a:p>
        </p:txBody>
      </p:sp>
      <p:sp>
        <p:nvSpPr>
          <p:cNvPr id="38" name="TextBox 37">
            <a:hlinkClick r:id="" action="ppaction://noaction" highlightClick="1">
              <a:snd r:embed="rId7" name="C.wav"/>
            </a:hlinkClick>
            <a:extLst>
              <a:ext uri="{FF2B5EF4-FFF2-40B4-BE49-F238E27FC236}">
                <a16:creationId xmlns:a16="http://schemas.microsoft.com/office/drawing/2014/main" id="{E5241F59-CBD5-48F8-B924-775EE172F012}"/>
              </a:ext>
            </a:extLst>
          </p:cNvPr>
          <p:cNvSpPr txBox="1"/>
          <p:nvPr/>
        </p:nvSpPr>
        <p:spPr>
          <a:xfrm>
            <a:off x="7388679" y="3585379"/>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C</a:t>
            </a:r>
          </a:p>
        </p:txBody>
      </p:sp>
      <p:sp>
        <p:nvSpPr>
          <p:cNvPr id="39" name="TextBox 38">
            <a:hlinkClick r:id="" action="ppaction://noaction" highlightClick="1">
              <a:snd r:embed="rId8" name="D.wav"/>
            </a:hlinkClick>
            <a:extLst>
              <a:ext uri="{FF2B5EF4-FFF2-40B4-BE49-F238E27FC236}">
                <a16:creationId xmlns:a16="http://schemas.microsoft.com/office/drawing/2014/main" id="{92CAF4DD-B178-4638-832D-1FF1C74C4990}"/>
              </a:ext>
            </a:extLst>
          </p:cNvPr>
          <p:cNvSpPr txBox="1"/>
          <p:nvPr/>
        </p:nvSpPr>
        <p:spPr>
          <a:xfrm>
            <a:off x="3353429" y="4472748"/>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D</a:t>
            </a:r>
          </a:p>
        </p:txBody>
      </p:sp>
      <p:sp>
        <p:nvSpPr>
          <p:cNvPr id="40" name="TextBox 39">
            <a:hlinkClick r:id="" action="ppaction://noaction" highlightClick="1">
              <a:snd r:embed="rId4" name="E.wav"/>
            </a:hlinkClick>
            <a:extLst>
              <a:ext uri="{FF2B5EF4-FFF2-40B4-BE49-F238E27FC236}">
                <a16:creationId xmlns:a16="http://schemas.microsoft.com/office/drawing/2014/main" id="{16CCACF7-4072-4301-B803-734E73555CF9}"/>
              </a:ext>
            </a:extLst>
          </p:cNvPr>
          <p:cNvSpPr txBox="1"/>
          <p:nvPr/>
        </p:nvSpPr>
        <p:spPr>
          <a:xfrm>
            <a:off x="5419582" y="4472748"/>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E</a:t>
            </a:r>
          </a:p>
        </p:txBody>
      </p:sp>
      <p:sp>
        <p:nvSpPr>
          <p:cNvPr id="41" name="TextBox 40">
            <a:hlinkClick r:id="" action="ppaction://noaction" highlightClick="1">
              <a:snd r:embed="rId9" name="F.wav"/>
            </a:hlinkClick>
            <a:extLst>
              <a:ext uri="{FF2B5EF4-FFF2-40B4-BE49-F238E27FC236}">
                <a16:creationId xmlns:a16="http://schemas.microsoft.com/office/drawing/2014/main" id="{99D57D6F-878F-4B91-B147-ACE54012442B}"/>
              </a:ext>
            </a:extLst>
          </p:cNvPr>
          <p:cNvSpPr txBox="1"/>
          <p:nvPr/>
        </p:nvSpPr>
        <p:spPr>
          <a:xfrm>
            <a:off x="7422967" y="4480599"/>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F</a:t>
            </a:r>
          </a:p>
        </p:txBody>
      </p:sp>
      <p:sp>
        <p:nvSpPr>
          <p:cNvPr id="45" name="TextBox 44">
            <a:extLst>
              <a:ext uri="{FF2B5EF4-FFF2-40B4-BE49-F238E27FC236}">
                <a16:creationId xmlns:a16="http://schemas.microsoft.com/office/drawing/2014/main" id="{DBA16A8E-4781-48FB-93C4-70BBB57954FE}"/>
              </a:ext>
            </a:extLst>
          </p:cNvPr>
          <p:cNvSpPr txBox="1"/>
          <p:nvPr/>
        </p:nvSpPr>
        <p:spPr>
          <a:xfrm>
            <a:off x="445477" y="1468835"/>
            <a:ext cx="11446485" cy="830997"/>
          </a:xfrm>
          <a:prstGeom prst="rect">
            <a:avLst/>
          </a:prstGeom>
          <a:noFill/>
        </p:spPr>
        <p:txBody>
          <a:bodyPr wrap="square" rtlCol="0">
            <a:spAutoFit/>
          </a:bodyPr>
          <a:lstStyle/>
          <a:p>
            <a:r>
              <a:rPr lang="en-GB" sz="2400" dirty="0">
                <a:latin typeface="Century Gothic" panose="020B0502020202020204" pitchFamily="34" charset="0"/>
              </a:rPr>
              <a:t>Is Zorg asking a question or making a statement? Write </a:t>
            </a:r>
            <a:r>
              <a:rPr lang="en-GB" sz="2400" b="1" dirty="0">
                <a:latin typeface="Century Gothic" panose="020B0502020202020204" pitchFamily="34" charset="0"/>
              </a:rPr>
              <a:t>?</a:t>
            </a:r>
            <a:r>
              <a:rPr lang="en-GB" sz="2400" dirty="0">
                <a:latin typeface="Century Gothic" panose="020B0502020202020204" pitchFamily="34" charset="0"/>
              </a:rPr>
              <a:t> or </a:t>
            </a:r>
            <a:r>
              <a:rPr lang="en-GB" sz="2400" b="1" dirty="0">
                <a:latin typeface="Century Gothic" panose="020B0502020202020204" pitchFamily="34" charset="0"/>
              </a:rPr>
              <a:t>.</a:t>
            </a:r>
          </a:p>
          <a:p>
            <a:endParaRPr lang="en-GB" sz="2400" dirty="0">
              <a:latin typeface="Century Gothic" panose="020B0502020202020204" pitchFamily="34" charset="0"/>
            </a:endParaRPr>
          </a:p>
        </p:txBody>
      </p:sp>
      <p:pic>
        <p:nvPicPr>
          <p:cNvPr id="46" name="Picture 45" descr="A cartoon robot with a black background&#10;&#10;Description automatically generated">
            <a:extLst>
              <a:ext uri="{FF2B5EF4-FFF2-40B4-BE49-F238E27FC236}">
                <a16:creationId xmlns:a16="http://schemas.microsoft.com/office/drawing/2014/main" id="{1D459427-7241-4CAF-BD94-FC8661E4CA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505" y="2167376"/>
            <a:ext cx="2581635" cy="4610743"/>
          </a:xfrm>
          <a:prstGeom prst="rect">
            <a:avLst/>
          </a:prstGeom>
        </p:spPr>
      </p:pic>
    </p:spTree>
    <p:extLst>
      <p:ext uri="{BB962C8B-B14F-4D97-AF65-F5344CB8AC3E}">
        <p14:creationId xmlns:p14="http://schemas.microsoft.com/office/powerpoint/2010/main" val="52828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569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5AD6E12-F5D7-FE4D-A321-E2FE8415668C}"/>
              </a:ext>
            </a:extLst>
          </p:cNvPr>
          <p:cNvSpPr>
            <a:spLocks noGrp="1"/>
          </p:cNvSpPr>
          <p:nvPr>
            <p:ph type="title"/>
          </p:nvPr>
        </p:nvSpPr>
        <p:spPr>
          <a:xfrm>
            <a:off x="5110650" y="-3115"/>
            <a:ext cx="1970698" cy="1658441"/>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pic>
        <p:nvPicPr>
          <p:cNvPr id="2" name="Picture 1" descr="car going downhill with a man trying to pull it uphill"/>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17" y="873457"/>
            <a:ext cx="2217924" cy="2217924"/>
          </a:xfrm>
          <a:prstGeom prst="rect">
            <a:avLst/>
          </a:prstGeom>
        </p:spPr>
      </p:pic>
      <p:pic>
        <p:nvPicPr>
          <p:cNvPr id="11" name="Picture 2" descr="girl between two other childre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6432" y="1322670"/>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nvelop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9637" y="4585648"/>
            <a:ext cx="1934105" cy="1297410"/>
          </a:xfrm>
          <a:prstGeom prst="rect">
            <a:avLst/>
          </a:prstGeom>
        </p:spPr>
      </p:pic>
      <p:pic>
        <p:nvPicPr>
          <p:cNvPr id="13" name="Picture 12" descr="person lying dow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324" y="5428320"/>
            <a:ext cx="1939351" cy="766044"/>
          </a:xfrm>
          <a:prstGeom prst="rect">
            <a:avLst/>
          </a:prstGeom>
        </p:spPr>
      </p:pic>
      <p:grpSp>
        <p:nvGrpSpPr>
          <p:cNvPr id="16" name="Group 15" descr="big fish, 2000 kilometer deep in the sea"/>
          <p:cNvGrpSpPr/>
          <p:nvPr/>
        </p:nvGrpSpPr>
        <p:grpSpPr>
          <a:xfrm>
            <a:off x="547419" y="4410020"/>
            <a:ext cx="2687616" cy="1631072"/>
            <a:chOff x="547419" y="4410020"/>
            <a:chExt cx="2687616" cy="1631072"/>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5227" y="4483180"/>
              <a:ext cx="1729808" cy="1484751"/>
            </a:xfrm>
            <a:prstGeom prst="rect">
              <a:avLst/>
            </a:prstGeom>
          </p:spPr>
        </p:pic>
        <p:cxnSp>
          <p:nvCxnSpPr>
            <p:cNvPr id="14" name="Straight Arrow Connector 13"/>
            <p:cNvCxnSpPr/>
            <p:nvPr/>
          </p:nvCxnSpPr>
          <p:spPr>
            <a:xfrm flipH="1">
              <a:off x="1228055" y="4410020"/>
              <a:ext cx="19667" cy="1631072"/>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21239" y="4904174"/>
              <a:ext cx="1405063" cy="552704"/>
            </a:xfrm>
            <a:prstGeom prst="rect">
              <a:avLst/>
            </a:prstGeom>
            <a:noFill/>
          </p:spPr>
          <p:txBody>
            <a:bodyPr wrap="square" rtlCol="0">
              <a:spAutoFit/>
            </a:bodyPr>
            <a:lstStyle/>
            <a:p>
              <a:r>
                <a:rPr lang="en-GB" dirty="0">
                  <a:solidFill>
                    <a:srgbClr val="002060"/>
                  </a:solidFill>
                  <a:latin typeface="Century Gothic" panose="020B0502020202020204" pitchFamily="34" charset="0"/>
                </a:rPr>
                <a:t>2000 </a:t>
              </a:r>
              <a:r>
                <a:rPr lang="en-GB" dirty="0" err="1">
                  <a:solidFill>
                    <a:srgbClr val="002060"/>
                  </a:solidFill>
                  <a:latin typeface="Century Gothic" panose="020B0502020202020204" pitchFamily="34" charset="0"/>
                </a:rPr>
                <a:t>Kilometer</a:t>
              </a:r>
              <a:endParaRPr lang="en-GB" dirty="0">
                <a:solidFill>
                  <a:srgbClr val="002060"/>
                </a:solidFill>
                <a:latin typeface="Century Gothic" panose="020B0502020202020204" pitchFamily="34" charset="0"/>
              </a:endParaRPr>
            </a:p>
          </p:txBody>
        </p:sp>
      </p:grpSp>
    </p:spTree>
    <p:extLst>
      <p:ext uri="{BB962C8B-B14F-4D97-AF65-F5344CB8AC3E}">
        <p14:creationId xmlns:p14="http://schemas.microsoft.com/office/powerpoint/2010/main" val="5428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zie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s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s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tief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tief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lieg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lieg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Brief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4A79-5980-3744-BD76-4CE1D3219A9D}"/>
              </a:ext>
            </a:extLst>
          </p:cNvPr>
          <p:cNvSpPr>
            <a:spLocks noGrp="1"/>
          </p:cNvSpPr>
          <p:nvPr>
            <p:ph type="title"/>
          </p:nvPr>
        </p:nvSpPr>
        <p:spPr>
          <a:xfrm>
            <a:off x="4727445" y="147600"/>
            <a:ext cx="2755232" cy="1352113"/>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29451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s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tief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lieg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8872-4EC1-D24E-AE55-3BA7059571B8}"/>
              </a:ext>
            </a:extLst>
          </p:cNvPr>
          <p:cNvSpPr>
            <a:spLocks noGrp="1"/>
          </p:cNvSpPr>
          <p:nvPr>
            <p:ph type="title"/>
          </p:nvPr>
        </p:nvSpPr>
        <p:spPr>
          <a:xfrm>
            <a:off x="4655255" y="3342"/>
            <a:ext cx="2899611" cy="1642399"/>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46876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947635"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23973" y="247046"/>
            <a:ext cx="2433354" cy="46166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2" name="Table 5">
            <a:extLst>
              <a:ext uri="{FF2B5EF4-FFF2-40B4-BE49-F238E27FC236}">
                <a16:creationId xmlns:a16="http://schemas.microsoft.com/office/drawing/2014/main" id="{1A57D894-AD98-4154-93AC-174AA4565EA5}"/>
              </a:ext>
            </a:extLst>
          </p:cNvPr>
          <p:cNvGraphicFramePr>
            <a:graphicFrameLocks noGrp="1"/>
          </p:cNvGraphicFramePr>
          <p:nvPr>
            <p:extLst>
              <p:ext uri="{D42A27DB-BD31-4B8C-83A1-F6EECF244321}">
                <p14:modId xmlns:p14="http://schemas.microsoft.com/office/powerpoint/2010/main" val="3119814708"/>
              </p:ext>
            </p:extLst>
          </p:nvPr>
        </p:nvGraphicFramePr>
        <p:xfrm>
          <a:off x="334643" y="1944735"/>
          <a:ext cx="11407964" cy="2721591"/>
        </p:xfrm>
        <a:graphic>
          <a:graphicData uri="http://schemas.openxmlformats.org/drawingml/2006/table">
            <a:tbl>
              <a:tblPr firstRow="1" bandRow="1">
                <a:tableStyleId>{ED083AE6-46FA-4A59-8FB0-9F97EB10719F}</a:tableStyleId>
              </a:tblPr>
              <a:tblGrid>
                <a:gridCol w="756918">
                  <a:extLst>
                    <a:ext uri="{9D8B030D-6E8A-4147-A177-3AD203B41FA5}">
                      <a16:colId xmlns:a16="http://schemas.microsoft.com/office/drawing/2014/main" val="1386164836"/>
                    </a:ext>
                  </a:extLst>
                </a:gridCol>
                <a:gridCol w="4947064">
                  <a:extLst>
                    <a:ext uri="{9D8B030D-6E8A-4147-A177-3AD203B41FA5}">
                      <a16:colId xmlns:a16="http://schemas.microsoft.com/office/drawing/2014/main" val="775179064"/>
                    </a:ext>
                  </a:extLst>
                </a:gridCol>
                <a:gridCol w="673448">
                  <a:extLst>
                    <a:ext uri="{9D8B030D-6E8A-4147-A177-3AD203B41FA5}">
                      <a16:colId xmlns:a16="http://schemas.microsoft.com/office/drawing/2014/main" val="4259131176"/>
                    </a:ext>
                  </a:extLst>
                </a:gridCol>
                <a:gridCol w="5030534">
                  <a:extLst>
                    <a:ext uri="{9D8B030D-6E8A-4147-A177-3AD203B41FA5}">
                      <a16:colId xmlns:a16="http://schemas.microsoft.com/office/drawing/2014/main" val="2240880169"/>
                    </a:ext>
                  </a:extLst>
                </a:gridCol>
              </a:tblGrid>
              <a:tr h="907197">
                <a:tc>
                  <a:txBody>
                    <a:bodyPr/>
                    <a:lstStyle/>
                    <a:p>
                      <a:endParaRPr lang="en-GB" sz="3200" dirty="0">
                        <a:solidFill>
                          <a:srgbClr val="115076"/>
                        </a:solidFill>
                      </a:endParaRPr>
                    </a:p>
                  </a:txBody>
                  <a:tcPr/>
                </a:tc>
                <a:tc>
                  <a:txBody>
                    <a:bodyPr/>
                    <a:lstStyle/>
                    <a:p>
                      <a:r>
                        <a:rPr lang="en-GB" sz="3200" dirty="0" err="1">
                          <a:solidFill>
                            <a:schemeClr val="tx1"/>
                          </a:solidFill>
                        </a:rPr>
                        <a:t>Kaffee</a:t>
                      </a:r>
                      <a:endParaRPr lang="en-GB" sz="3200" dirty="0">
                        <a:solidFill>
                          <a:schemeClr val="tx1"/>
                        </a:solidFill>
                      </a:endParaRPr>
                    </a:p>
                  </a:txBody>
                  <a:tcPr anchor="ctr"/>
                </a:tc>
                <a:tc>
                  <a:txBody>
                    <a:bodyPr/>
                    <a:lstStyle/>
                    <a:p>
                      <a:endParaRPr lang="en-GB" sz="320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Frieden</a:t>
                      </a:r>
                    </a:p>
                  </a:txBody>
                  <a:tcPr anchor="ctr"/>
                </a:tc>
                <a:extLst>
                  <a:ext uri="{0D108BD9-81ED-4DB2-BD59-A6C34878D82A}">
                    <a16:rowId xmlns:a16="http://schemas.microsoft.com/office/drawing/2014/main" val="1011670718"/>
                  </a:ext>
                </a:extLst>
              </a:tr>
              <a:tr h="907197">
                <a:tc>
                  <a:txBody>
                    <a:bodyPr/>
                    <a:lstStyle/>
                    <a:p>
                      <a:endParaRPr lang="en-GB" sz="3200">
                        <a:solidFill>
                          <a:srgbClr val="115076"/>
                        </a:solidFill>
                      </a:endParaRPr>
                    </a:p>
                  </a:txBody>
                  <a:tcPr/>
                </a:tc>
                <a:tc>
                  <a:txBody>
                    <a:bodyPr/>
                    <a:lstStyle/>
                    <a:p>
                      <a:r>
                        <a:rPr lang="en-GB" sz="3200" b="1" dirty="0">
                          <a:solidFill>
                            <a:schemeClr val="tx1"/>
                          </a:solidFill>
                        </a:rPr>
                        <a:t>See</a:t>
                      </a:r>
                    </a:p>
                  </a:txBody>
                  <a:tcPr anchor="ctr"/>
                </a:tc>
                <a:tc>
                  <a:txBody>
                    <a:bodyPr/>
                    <a:lstStyle/>
                    <a:p>
                      <a:endParaRPr lang="en-GB" sz="3200">
                        <a:solidFill>
                          <a:schemeClr val="tx1"/>
                        </a:solidFill>
                      </a:endParaRPr>
                    </a:p>
                  </a:txBody>
                  <a:tcPr/>
                </a:tc>
                <a:tc>
                  <a:txBody>
                    <a:bodyPr/>
                    <a:lstStyle/>
                    <a:p>
                      <a:r>
                        <a:rPr lang="en-GB" sz="3200" b="1" dirty="0">
                          <a:solidFill>
                            <a:schemeClr val="tx1"/>
                          </a:solidFill>
                        </a:rPr>
                        <a:t>Tee</a:t>
                      </a:r>
                    </a:p>
                  </a:txBody>
                  <a:tcPr anchor="ctr"/>
                </a:tc>
                <a:extLst>
                  <a:ext uri="{0D108BD9-81ED-4DB2-BD59-A6C34878D82A}">
                    <a16:rowId xmlns:a16="http://schemas.microsoft.com/office/drawing/2014/main" val="2426688595"/>
                  </a:ext>
                </a:extLst>
              </a:tr>
              <a:tr h="907197">
                <a:tc>
                  <a:txBody>
                    <a:bodyPr/>
                    <a:lstStyle/>
                    <a:p>
                      <a:endParaRPr lang="en-GB" sz="32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chemeClr val="tx1"/>
                          </a:solidFill>
                        </a:rPr>
                        <a:t>niemand</a:t>
                      </a:r>
                      <a:endParaRPr lang="en-GB" sz="3200" b="1" dirty="0">
                        <a:solidFill>
                          <a:schemeClr val="tx1"/>
                        </a:solidFill>
                      </a:endParaRPr>
                    </a:p>
                  </a:txBody>
                  <a:tcPr anchor="ctr"/>
                </a:tc>
                <a:tc>
                  <a:txBody>
                    <a:bodyPr/>
                    <a:lstStyle/>
                    <a:p>
                      <a:endParaRPr lang="en-GB" sz="3200" dirty="0">
                        <a:solidFill>
                          <a:schemeClr val="tx1"/>
                        </a:solidFill>
                      </a:endParaRPr>
                    </a:p>
                  </a:txBody>
                  <a:tcPr/>
                </a:tc>
                <a:tc>
                  <a:txBody>
                    <a:bodyPr/>
                    <a:lstStyle/>
                    <a:p>
                      <a:r>
                        <a:rPr lang="en-GB" sz="3200" b="1" dirty="0">
                          <a:solidFill>
                            <a:schemeClr val="tx1"/>
                          </a:solidFill>
                        </a:rPr>
                        <a:t>nee!</a:t>
                      </a:r>
                    </a:p>
                  </a:txBody>
                  <a:tcPr anchor="ctr"/>
                </a:tc>
                <a:extLst>
                  <a:ext uri="{0D108BD9-81ED-4DB2-BD59-A6C34878D82A}">
                    <a16:rowId xmlns:a16="http://schemas.microsoft.com/office/drawing/2014/main" val="3768421445"/>
                  </a:ext>
                </a:extLst>
              </a:tr>
            </a:tbl>
          </a:graphicData>
        </a:graphic>
      </p:graphicFrame>
      <p:sp>
        <p:nvSpPr>
          <p:cNvPr id="31" name="Action Button: Custom 16">
            <a:hlinkClick r:id="" action="ppaction://noaction" highlightClick="1">
              <a:snd r:embed="rId3" name="slide 28 Kaffee.wav"/>
            </a:hlinkClick>
            <a:extLst>
              <a:ext uri="{FF2B5EF4-FFF2-40B4-BE49-F238E27FC236}">
                <a16:creationId xmlns:a16="http://schemas.microsoft.com/office/drawing/2014/main" id="{D848CF47-0175-4658-AEF9-5894EC0633AC}"/>
              </a:ext>
            </a:extLst>
          </p:cNvPr>
          <p:cNvSpPr/>
          <p:nvPr/>
        </p:nvSpPr>
        <p:spPr>
          <a:xfrm>
            <a:off x="510353" y="2213921"/>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32" name="Action Button: Custom 16">
            <a:hlinkClick r:id="" action="ppaction://noaction" highlightClick="1">
              <a:snd r:embed="rId4" name="slide 28 See.wav"/>
            </a:hlinkClick>
            <a:extLst>
              <a:ext uri="{FF2B5EF4-FFF2-40B4-BE49-F238E27FC236}">
                <a16:creationId xmlns:a16="http://schemas.microsoft.com/office/drawing/2014/main" id="{7F7CD5A9-89E2-4798-B29B-F8A288844E88}"/>
              </a:ext>
            </a:extLst>
          </p:cNvPr>
          <p:cNvSpPr/>
          <p:nvPr/>
        </p:nvSpPr>
        <p:spPr>
          <a:xfrm>
            <a:off x="508275" y="311870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5" name="slide 28 niemand.wav"/>
            </a:hlinkClick>
            <a:extLst>
              <a:ext uri="{FF2B5EF4-FFF2-40B4-BE49-F238E27FC236}">
                <a16:creationId xmlns:a16="http://schemas.microsoft.com/office/drawing/2014/main" id="{1788B3A4-5803-40FC-8D07-4744EAB09E81}"/>
              </a:ext>
            </a:extLst>
          </p:cNvPr>
          <p:cNvSpPr/>
          <p:nvPr/>
        </p:nvSpPr>
        <p:spPr>
          <a:xfrm>
            <a:off x="530708" y="405156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36" name="Action Button: Custom 16">
            <a:hlinkClick r:id="" action="ppaction://noaction" highlightClick="1">
              <a:snd r:embed="rId6" name="slide 28 Tee.wav"/>
            </a:hlinkClick>
            <a:extLst>
              <a:ext uri="{FF2B5EF4-FFF2-40B4-BE49-F238E27FC236}">
                <a16:creationId xmlns:a16="http://schemas.microsoft.com/office/drawing/2014/main" id="{13CD1E34-6D34-4575-AB62-95315FE5E713}"/>
              </a:ext>
            </a:extLst>
          </p:cNvPr>
          <p:cNvSpPr/>
          <p:nvPr/>
        </p:nvSpPr>
        <p:spPr>
          <a:xfrm>
            <a:off x="6166687" y="311765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7" name="slide 28 frieden.wav"/>
            </a:hlinkClick>
            <a:extLst>
              <a:ext uri="{FF2B5EF4-FFF2-40B4-BE49-F238E27FC236}">
                <a16:creationId xmlns:a16="http://schemas.microsoft.com/office/drawing/2014/main" id="{BB4AE095-C9DE-4D9B-8482-667AC7E00C98}"/>
              </a:ext>
            </a:extLst>
          </p:cNvPr>
          <p:cNvSpPr/>
          <p:nvPr/>
        </p:nvSpPr>
        <p:spPr>
          <a:xfrm>
            <a:off x="6195596" y="219489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7" name="Rectangle 6">
            <a:extLst>
              <a:ext uri="{FF2B5EF4-FFF2-40B4-BE49-F238E27FC236}">
                <a16:creationId xmlns:a16="http://schemas.microsoft.com/office/drawing/2014/main" id="{EAD0720C-9077-44D7-ACA9-717373C19575}"/>
              </a:ext>
            </a:extLst>
          </p:cNvPr>
          <p:cNvSpPr/>
          <p:nvPr/>
        </p:nvSpPr>
        <p:spPr>
          <a:xfrm>
            <a:off x="1947635" y="2262761"/>
            <a:ext cx="532541" cy="3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40" name="Rectangle 39">
            <a:extLst>
              <a:ext uri="{FF2B5EF4-FFF2-40B4-BE49-F238E27FC236}">
                <a16:creationId xmlns:a16="http://schemas.microsoft.com/office/drawing/2014/main" id="{8EE93DEA-0154-4DA9-A55C-1F2217C49CE1}"/>
              </a:ext>
            </a:extLst>
          </p:cNvPr>
          <p:cNvSpPr/>
          <p:nvPr/>
        </p:nvSpPr>
        <p:spPr>
          <a:xfrm>
            <a:off x="1373902" y="3117651"/>
            <a:ext cx="532541" cy="39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67" name="Rectangle 66">
            <a:extLst>
              <a:ext uri="{FF2B5EF4-FFF2-40B4-BE49-F238E27FC236}">
                <a16:creationId xmlns:a16="http://schemas.microsoft.com/office/drawing/2014/main" id="{BB1075A3-21AF-46CE-8D2E-0A0E8A517093}"/>
              </a:ext>
            </a:extLst>
          </p:cNvPr>
          <p:cNvSpPr/>
          <p:nvPr/>
        </p:nvSpPr>
        <p:spPr>
          <a:xfrm>
            <a:off x="1418398" y="4032684"/>
            <a:ext cx="396000" cy="4490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115076"/>
                </a:solidFill>
              </a:rPr>
              <a:t>_ _</a:t>
            </a:r>
          </a:p>
        </p:txBody>
      </p:sp>
      <p:sp>
        <p:nvSpPr>
          <p:cNvPr id="68" name="Rectangle 67">
            <a:extLst>
              <a:ext uri="{FF2B5EF4-FFF2-40B4-BE49-F238E27FC236}">
                <a16:creationId xmlns:a16="http://schemas.microsoft.com/office/drawing/2014/main" id="{D833373B-4701-450D-9226-4E38D56758FC}"/>
              </a:ext>
            </a:extLst>
          </p:cNvPr>
          <p:cNvSpPr/>
          <p:nvPr/>
        </p:nvSpPr>
        <p:spPr>
          <a:xfrm>
            <a:off x="7066570" y="4043914"/>
            <a:ext cx="491072" cy="3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69" name="Rectangle 68">
            <a:extLst>
              <a:ext uri="{FF2B5EF4-FFF2-40B4-BE49-F238E27FC236}">
                <a16:creationId xmlns:a16="http://schemas.microsoft.com/office/drawing/2014/main" id="{8FE3DEAC-B8BF-4FB5-8E48-A9F6C606EB7F}"/>
              </a:ext>
            </a:extLst>
          </p:cNvPr>
          <p:cNvSpPr/>
          <p:nvPr/>
        </p:nvSpPr>
        <p:spPr>
          <a:xfrm>
            <a:off x="6990144" y="3147502"/>
            <a:ext cx="532541" cy="39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70" name="Rectangle 69">
            <a:extLst>
              <a:ext uri="{FF2B5EF4-FFF2-40B4-BE49-F238E27FC236}">
                <a16:creationId xmlns:a16="http://schemas.microsoft.com/office/drawing/2014/main" id="{1770E30F-6B71-480E-8D7E-CA3AF9BCF9EC}"/>
              </a:ext>
            </a:extLst>
          </p:cNvPr>
          <p:cNvSpPr/>
          <p:nvPr/>
        </p:nvSpPr>
        <p:spPr>
          <a:xfrm>
            <a:off x="7107746" y="2194890"/>
            <a:ext cx="382571" cy="5020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115076"/>
                </a:solidFill>
              </a:rPr>
              <a:t>_ _</a:t>
            </a:r>
          </a:p>
        </p:txBody>
      </p:sp>
      <p:pic>
        <p:nvPicPr>
          <p:cNvPr id="72" name="Picture 71">
            <a:extLst>
              <a:ext uri="{FF2B5EF4-FFF2-40B4-BE49-F238E27FC236}">
                <a16:creationId xmlns:a16="http://schemas.microsoft.com/office/drawing/2014/main" id="{738D9D90-A7CB-4D30-AA2F-34BC50EA78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1132" y="1864171"/>
            <a:ext cx="798634" cy="870001"/>
          </a:xfrm>
          <a:prstGeom prst="rect">
            <a:avLst/>
          </a:prstGeom>
        </p:spPr>
      </p:pic>
      <p:pic>
        <p:nvPicPr>
          <p:cNvPr id="73" name="Picture 72" descr="Logo&#10;&#10;Description automatically generated">
            <a:extLst>
              <a:ext uri="{FF2B5EF4-FFF2-40B4-BE49-F238E27FC236}">
                <a16:creationId xmlns:a16="http://schemas.microsoft.com/office/drawing/2014/main" id="{2B004B62-3775-4ED8-B5E0-B7FDBB6C03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06527" y="1656529"/>
            <a:ext cx="817446" cy="1002232"/>
          </a:xfrm>
          <a:prstGeom prst="rect">
            <a:avLst/>
          </a:prstGeom>
        </p:spPr>
      </p:pic>
      <p:pic>
        <p:nvPicPr>
          <p:cNvPr id="74" name="Picture 73">
            <a:extLst>
              <a:ext uri="{FF2B5EF4-FFF2-40B4-BE49-F238E27FC236}">
                <a16:creationId xmlns:a16="http://schemas.microsoft.com/office/drawing/2014/main" id="{04D60C5C-47DF-4F2C-88E2-7666CA3B3C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8931" y="2799506"/>
            <a:ext cx="1017917" cy="870001"/>
          </a:xfrm>
          <a:prstGeom prst="rect">
            <a:avLst/>
          </a:prstGeom>
        </p:spPr>
      </p:pic>
      <p:pic>
        <p:nvPicPr>
          <p:cNvPr id="75" name="Picture 74" descr="Icon&#10;&#10;Description automatically generated">
            <a:extLst>
              <a:ext uri="{FF2B5EF4-FFF2-40B4-BE49-F238E27FC236}">
                <a16:creationId xmlns:a16="http://schemas.microsoft.com/office/drawing/2014/main" id="{B2F10BAF-2C74-43F6-A0A9-562EFB9552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6820" y="2880651"/>
            <a:ext cx="1036872" cy="870000"/>
          </a:xfrm>
          <a:prstGeom prst="rect">
            <a:avLst/>
          </a:prstGeom>
        </p:spPr>
      </p:pic>
      <p:pic>
        <p:nvPicPr>
          <p:cNvPr id="77" name="Picture 76">
            <a:extLst>
              <a:ext uri="{FF2B5EF4-FFF2-40B4-BE49-F238E27FC236}">
                <a16:creationId xmlns:a16="http://schemas.microsoft.com/office/drawing/2014/main" id="{84786433-B023-4A7D-A204-79F1D8D783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86621" y="3961315"/>
            <a:ext cx="396001" cy="657434"/>
          </a:xfrm>
          <a:prstGeom prst="rect">
            <a:avLst/>
          </a:prstGeom>
        </p:spPr>
      </p:pic>
      <p:pic>
        <p:nvPicPr>
          <p:cNvPr id="78" name="Picture 77" descr="A picture containing text, sign&#10;&#10;Description automatically generated">
            <a:extLst>
              <a:ext uri="{FF2B5EF4-FFF2-40B4-BE49-F238E27FC236}">
                <a16:creationId xmlns:a16="http://schemas.microsoft.com/office/drawing/2014/main" id="{45DA22CE-C114-4E49-BD88-FFAF3FF29AF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97955" y="3888753"/>
            <a:ext cx="1546668" cy="773334"/>
          </a:xfrm>
          <a:prstGeom prst="rect">
            <a:avLst/>
          </a:prstGeom>
        </p:spPr>
      </p:pic>
      <p:sp>
        <p:nvSpPr>
          <p:cNvPr id="79" name="TextBox 78">
            <a:extLst>
              <a:ext uri="{FF2B5EF4-FFF2-40B4-BE49-F238E27FC236}">
                <a16:creationId xmlns:a16="http://schemas.microsoft.com/office/drawing/2014/main" id="{60E0789D-4AB4-4786-83AD-F0C6E63734E8}"/>
              </a:ext>
            </a:extLst>
          </p:cNvPr>
          <p:cNvSpPr txBox="1"/>
          <p:nvPr/>
        </p:nvSpPr>
        <p:spPr>
          <a:xfrm>
            <a:off x="4284621" y="3999488"/>
            <a:ext cx="1988582" cy="461665"/>
          </a:xfrm>
          <a:prstGeom prst="rect">
            <a:avLst/>
          </a:prstGeom>
          <a:noFill/>
        </p:spPr>
        <p:txBody>
          <a:bodyPr wrap="square" rtlCol="0">
            <a:spAutoFit/>
          </a:bodyPr>
          <a:lstStyle/>
          <a:p>
            <a:pPr algn="ctr"/>
            <a:r>
              <a:rPr lang="en-GB" sz="2400" dirty="0">
                <a:solidFill>
                  <a:schemeClr val="accent5">
                    <a:lumMod val="50000"/>
                  </a:schemeClr>
                </a:solidFill>
              </a:rPr>
              <a:t>[no-one]</a:t>
            </a:r>
          </a:p>
        </p:txBody>
      </p:sp>
      <p:sp>
        <p:nvSpPr>
          <p:cNvPr id="82" name="TextBox 81">
            <a:extLst>
              <a:ext uri="{FF2B5EF4-FFF2-40B4-BE49-F238E27FC236}">
                <a16:creationId xmlns:a16="http://schemas.microsoft.com/office/drawing/2014/main" id="{FFF35854-63C7-4E6C-8A1E-5F83876B85D6}"/>
              </a:ext>
            </a:extLst>
          </p:cNvPr>
          <p:cNvSpPr txBox="1"/>
          <p:nvPr/>
        </p:nvSpPr>
        <p:spPr>
          <a:xfrm>
            <a:off x="9827480" y="2129225"/>
            <a:ext cx="2292553" cy="461665"/>
          </a:xfrm>
          <a:prstGeom prst="rect">
            <a:avLst/>
          </a:prstGeom>
          <a:noFill/>
        </p:spPr>
        <p:txBody>
          <a:bodyPr wrap="square" rtlCol="0">
            <a:spAutoFit/>
          </a:bodyPr>
          <a:lstStyle/>
          <a:p>
            <a:pPr algn="ctr"/>
            <a:r>
              <a:rPr lang="en-GB" sz="2400" dirty="0">
                <a:solidFill>
                  <a:schemeClr val="accent5">
                    <a:lumMod val="50000"/>
                  </a:schemeClr>
                </a:solidFill>
              </a:rPr>
              <a:t>[peace]</a:t>
            </a:r>
          </a:p>
        </p:txBody>
      </p:sp>
      <p:pic>
        <p:nvPicPr>
          <p:cNvPr id="41" name="Graphic 40" descr="Teacher with solid fill">
            <a:extLst>
              <a:ext uri="{FF2B5EF4-FFF2-40B4-BE49-F238E27FC236}">
                <a16:creationId xmlns:a16="http://schemas.microsoft.com/office/drawing/2014/main" id="{2B3D4E4D-1D73-4AFF-B230-4AB902FF409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105670" y="6440"/>
            <a:ext cx="885211" cy="914400"/>
          </a:xfrm>
          <a:prstGeom prst="rect">
            <a:avLst/>
          </a:prstGeom>
        </p:spPr>
      </p:pic>
      <p:sp>
        <p:nvSpPr>
          <p:cNvPr id="42" name="Speech Bubble: Rectangle with Corners Rounded 41">
            <a:extLst>
              <a:ext uri="{FF2B5EF4-FFF2-40B4-BE49-F238E27FC236}">
                <a16:creationId xmlns:a16="http://schemas.microsoft.com/office/drawing/2014/main" id="{E03DE025-5726-46C8-8EB2-2E70B29B7644}"/>
              </a:ext>
            </a:extLst>
          </p:cNvPr>
          <p:cNvSpPr/>
          <p:nvPr/>
        </p:nvSpPr>
        <p:spPr>
          <a:xfrm>
            <a:off x="3120449" y="146462"/>
            <a:ext cx="5799264" cy="639830"/>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Hör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es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ie</a:t>
            </a:r>
            <a:r>
              <a:rPr kumimoji="0" lang="en-GB" sz="240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40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ee</a:t>
            </a:r>
            <a:r>
              <a:rPr kumimoji="0" lang="en-GB" sz="2400" i="0" u="none" strike="noStrike" kern="1200" cap="none" spc="0" normalizeH="0" baseline="0" noProof="0" dirty="0">
                <a:ln>
                  <a:noFill/>
                </a:ln>
                <a:solidFill>
                  <a:srgbClr val="525050"/>
                </a:solidFill>
                <a:effectLst/>
                <a:uLnTx/>
                <a:uFillTx/>
                <a:latin typeface="Century Gothic"/>
                <a:ea typeface="+mn-ea"/>
                <a:cs typeface="+mn-cs"/>
              </a:rPr>
              <a:t>]?</a:t>
            </a:r>
            <a:br>
              <a:rPr kumimoji="0" lang="en-GB" sz="2400" i="0" u="none" strike="noStrike" kern="1200" cap="none" spc="0" normalizeH="0" baseline="0" noProof="0" dirty="0">
                <a:ln>
                  <a:noFill/>
                </a:ln>
                <a:solidFill>
                  <a:srgbClr val="525050"/>
                </a:solidFill>
                <a:effectLst/>
                <a:uLnTx/>
                <a:uFillTx/>
                <a:latin typeface="Century Gothic"/>
                <a:ea typeface="+mn-ea"/>
                <a:cs typeface="+mn-cs"/>
              </a:rPr>
            </a:br>
            <a:r>
              <a:rPr kumimoji="0" lang="en-GB" sz="240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i="0" u="none" strike="noStrike" kern="1200" cap="none" spc="0" normalizeH="0" baseline="0" noProof="0" dirty="0">
                <a:ln>
                  <a:noFill/>
                </a:ln>
                <a:solidFill>
                  <a:srgbClr val="525050"/>
                </a:solidFill>
                <a:effectLst/>
                <a:uLnTx/>
                <a:uFillTx/>
                <a:latin typeface="Century Gothic"/>
                <a:ea typeface="+mn-ea"/>
                <a:cs typeface="+mn-cs"/>
              </a:rPr>
              <a:t> das Wort.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Action Button: Custom 16">
            <a:hlinkClick r:id="" action="ppaction://noaction" highlightClick="1">
              <a:snd r:embed="rId16" name="slide 28 nee.wav"/>
            </a:hlinkClick>
            <a:extLst>
              <a:ext uri="{FF2B5EF4-FFF2-40B4-BE49-F238E27FC236}">
                <a16:creationId xmlns:a16="http://schemas.microsoft.com/office/drawing/2014/main" id="{838F7D6B-C9C5-48E1-BDAC-1F1214CC6F65}"/>
              </a:ext>
            </a:extLst>
          </p:cNvPr>
          <p:cNvSpPr/>
          <p:nvPr/>
        </p:nvSpPr>
        <p:spPr>
          <a:xfrm>
            <a:off x="6166687" y="399948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88684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0" grpId="0" animBg="1"/>
      <p:bldP spid="67" grpId="0" animBg="1"/>
      <p:bldP spid="68" grpId="0" animBg="1"/>
      <p:bldP spid="69" grpId="0" animBg="1"/>
      <p:bldP spid="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016013"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77449" y="247046"/>
            <a:ext cx="1879877" cy="419704"/>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39" name="Picture 38" descr="car going downhill with a man trying to pull it uphill">
            <a:extLst>
              <a:ext uri="{FF2B5EF4-FFF2-40B4-BE49-F238E27FC236}">
                <a16:creationId xmlns:a16="http://schemas.microsoft.com/office/drawing/2014/main" id="{D9C6EC6B-F31B-4C57-A5BC-DF4AE8C17D1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0738" y="1031166"/>
            <a:ext cx="924620" cy="924620"/>
          </a:xfrm>
          <a:prstGeom prst="rect">
            <a:avLst/>
          </a:prstGeom>
        </p:spPr>
      </p:pic>
      <p:pic>
        <p:nvPicPr>
          <p:cNvPr id="41" name="Picture 2" descr="girl between two other children">
            <a:extLst>
              <a:ext uri="{FF2B5EF4-FFF2-40B4-BE49-F238E27FC236}">
                <a16:creationId xmlns:a16="http://schemas.microsoft.com/office/drawing/2014/main" id="{07412053-23B7-400C-A5A8-C793F497DF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3329" y="551125"/>
            <a:ext cx="1092531" cy="83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envelope">
            <a:extLst>
              <a:ext uri="{FF2B5EF4-FFF2-40B4-BE49-F238E27FC236}">
                <a16:creationId xmlns:a16="http://schemas.microsoft.com/office/drawing/2014/main" id="{553EB09B-5DC8-42D5-B730-5B1F8B706A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3775" y="3807216"/>
            <a:ext cx="963396" cy="646252"/>
          </a:xfrm>
          <a:prstGeom prst="rect">
            <a:avLst/>
          </a:prstGeom>
        </p:spPr>
      </p:pic>
      <p:grpSp>
        <p:nvGrpSpPr>
          <p:cNvPr id="43" name="Group 42" descr="big fish, 2000 kilometer deep in the sea">
            <a:extLst>
              <a:ext uri="{FF2B5EF4-FFF2-40B4-BE49-F238E27FC236}">
                <a16:creationId xmlns:a16="http://schemas.microsoft.com/office/drawing/2014/main" id="{6EEA5104-9AC4-4653-9187-B86A61CB8DB0}"/>
              </a:ext>
            </a:extLst>
          </p:cNvPr>
          <p:cNvGrpSpPr/>
          <p:nvPr/>
        </p:nvGrpSpPr>
        <p:grpSpPr>
          <a:xfrm>
            <a:off x="73800" y="4957568"/>
            <a:ext cx="1905265" cy="1132651"/>
            <a:chOff x="491362" y="4410020"/>
            <a:chExt cx="2743673" cy="1631072"/>
          </a:xfrm>
        </p:grpSpPr>
        <p:pic>
          <p:nvPicPr>
            <p:cNvPr id="44" name="Picture 43">
              <a:extLst>
                <a:ext uri="{FF2B5EF4-FFF2-40B4-BE49-F238E27FC236}">
                  <a16:creationId xmlns:a16="http://schemas.microsoft.com/office/drawing/2014/main" id="{4EF2E06F-EF2B-41D1-B3FC-3B2C24F9CA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5227" y="4483180"/>
              <a:ext cx="1729808" cy="1484751"/>
            </a:xfrm>
            <a:prstGeom prst="rect">
              <a:avLst/>
            </a:prstGeom>
          </p:spPr>
        </p:pic>
        <p:cxnSp>
          <p:nvCxnSpPr>
            <p:cNvPr id="45" name="Straight Arrow Connector 44">
              <a:extLst>
                <a:ext uri="{FF2B5EF4-FFF2-40B4-BE49-F238E27FC236}">
                  <a16:creationId xmlns:a16="http://schemas.microsoft.com/office/drawing/2014/main" id="{4FA77C88-313B-4240-BF6C-33DF69BD7009}"/>
                </a:ext>
              </a:extLst>
            </p:cNvPr>
            <p:cNvCxnSpPr/>
            <p:nvPr/>
          </p:nvCxnSpPr>
          <p:spPr>
            <a:xfrm flipH="1">
              <a:off x="1228055" y="4410020"/>
              <a:ext cx="19667" cy="1631072"/>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F2BB9B4-F02D-475F-80AD-081FFB1F61EB}"/>
                </a:ext>
              </a:extLst>
            </p:cNvPr>
            <p:cNvSpPr txBox="1"/>
            <p:nvPr/>
          </p:nvSpPr>
          <p:spPr>
            <a:xfrm rot="16200000">
              <a:off x="121240" y="4848116"/>
              <a:ext cx="1405064" cy="664820"/>
            </a:xfrm>
            <a:prstGeom prst="rect">
              <a:avLst/>
            </a:prstGeom>
            <a:noFill/>
          </p:spPr>
          <p:txBody>
            <a:bodyPr wrap="square" rtlCol="0">
              <a:spAutoFit/>
            </a:bodyPr>
            <a:lstStyle/>
            <a:p>
              <a:r>
                <a:rPr lang="en-GB" sz="1200" dirty="0">
                  <a:latin typeface="Century Gothic" panose="020B0502020202020204" pitchFamily="34" charset="0"/>
                </a:rPr>
                <a:t>2000 </a:t>
              </a:r>
              <a:r>
                <a:rPr lang="en-GB" sz="1200" dirty="0" err="1">
                  <a:latin typeface="Century Gothic" panose="020B0502020202020204" pitchFamily="34" charset="0"/>
                </a:rPr>
                <a:t>Kilometer</a:t>
              </a:r>
              <a:endParaRPr lang="en-GB" sz="1200" dirty="0">
                <a:latin typeface="Century Gothic" panose="020B0502020202020204" pitchFamily="34" charset="0"/>
              </a:endParaRPr>
            </a:p>
          </p:txBody>
        </p:sp>
      </p:grpSp>
      <p:sp>
        <p:nvSpPr>
          <p:cNvPr id="47" name="Rectangle 2" descr="rectangle that moves down the slide to show the 60 second timer">
            <a:extLst>
              <a:ext uri="{FF2B5EF4-FFF2-40B4-BE49-F238E27FC236}">
                <a16:creationId xmlns:a16="http://schemas.microsoft.com/office/drawing/2014/main" id="{6A8623D0-C7E8-4F82-B788-77ADB56CEB9D}"/>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8" name="Rectangle 3" descr="rectangle for timer">
            <a:extLst>
              <a:ext uri="{FF2B5EF4-FFF2-40B4-BE49-F238E27FC236}">
                <a16:creationId xmlns:a16="http://schemas.microsoft.com/office/drawing/2014/main" id="{189E65E5-B4F4-4FDB-8607-E6D76AAE30EC}"/>
              </a:ext>
            </a:extLst>
          </p:cNvPr>
          <p:cNvSpPr>
            <a:spLocks noChangeArrowheads="1"/>
          </p:cNvSpPr>
          <p:nvPr/>
        </p:nvSpPr>
        <p:spPr bwMode="auto">
          <a:xfrm>
            <a:off x="10109593" y="1332884"/>
            <a:ext cx="503528" cy="4156259"/>
          </a:xfrm>
          <a:prstGeom prst="rect">
            <a:avLst/>
          </a:prstGeom>
          <a:solidFill>
            <a:srgbClr val="FFCC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9" name="Line 7" descr="top line for timer, 60 seconds">
            <a:extLst>
              <a:ext uri="{FF2B5EF4-FFF2-40B4-BE49-F238E27FC236}">
                <a16:creationId xmlns:a16="http://schemas.microsoft.com/office/drawing/2014/main" id="{B3A3D39A-63FA-48D7-8802-35830EE7A3D8}"/>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0" name="Text Box 12">
            <a:extLst>
              <a:ext uri="{FF2B5EF4-FFF2-40B4-BE49-F238E27FC236}">
                <a16:creationId xmlns:a16="http://schemas.microsoft.com/office/drawing/2014/main" id="{8E636D72-C08D-46E1-80A6-0FF4AD437F70}"/>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40</a:t>
            </a:r>
          </a:p>
        </p:txBody>
      </p:sp>
      <p:sp>
        <p:nvSpPr>
          <p:cNvPr id="59" name="Line 4" descr="line to show the length of 60 seconds">
            <a:extLst>
              <a:ext uri="{FF2B5EF4-FFF2-40B4-BE49-F238E27FC236}">
                <a16:creationId xmlns:a16="http://schemas.microsoft.com/office/drawing/2014/main" id="{146E32C3-1E71-4FFE-B2D6-5C662F6DD7CB}"/>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60" name="Text Box 10">
            <a:extLst>
              <a:ext uri="{FF2B5EF4-FFF2-40B4-BE49-F238E27FC236}">
                <a16:creationId xmlns:a16="http://schemas.microsoft.com/office/drawing/2014/main" id="{14FA2B67-05DC-476F-9B32-A064FFF1273E}"/>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
        <p:nvSpPr>
          <p:cNvPr id="61" name="Line 9" descr="bottom line for timer, 0 seconds">
            <a:extLst>
              <a:ext uri="{FF2B5EF4-FFF2-40B4-BE49-F238E27FC236}">
                <a16:creationId xmlns:a16="http://schemas.microsoft.com/office/drawing/2014/main" id="{48755A38-B7DF-4897-A798-B7B2E2320AFD}"/>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71" name="Text Box 14">
            <a:extLst>
              <a:ext uri="{FF2B5EF4-FFF2-40B4-BE49-F238E27FC236}">
                <a16:creationId xmlns:a16="http://schemas.microsoft.com/office/drawing/2014/main" id="{E0BA2A50-5BF9-4A16-AC06-7D9BC347C6D9}"/>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72" name="Rectangle 71" descr="box to hide timer as it goes off the page">
            <a:extLst>
              <a:ext uri="{FF2B5EF4-FFF2-40B4-BE49-F238E27FC236}">
                <a16:creationId xmlns:a16="http://schemas.microsoft.com/office/drawing/2014/main" id="{B6B51DD1-C492-4004-89A6-4EDCB705DAE8}"/>
              </a:ext>
            </a:extLst>
          </p:cNvPr>
          <p:cNvSpPr/>
          <p:nvPr/>
        </p:nvSpPr>
        <p:spPr>
          <a:xfrm>
            <a:off x="9958365" y="5520139"/>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AutoShape 11">
            <a:hlinkClick r:id="" action="ppaction://noaction" highlightClick="1"/>
            <a:extLst>
              <a:ext uri="{FF2B5EF4-FFF2-40B4-BE49-F238E27FC236}">
                <a16:creationId xmlns:a16="http://schemas.microsoft.com/office/drawing/2014/main" id="{12E499ED-8D30-428F-9220-F62CA6E520C1}"/>
              </a:ext>
            </a:extLst>
          </p:cNvPr>
          <p:cNvSpPr>
            <a:spLocks noChangeArrowheads="1"/>
          </p:cNvSpPr>
          <p:nvPr/>
        </p:nvSpPr>
        <p:spPr bwMode="auto">
          <a:xfrm>
            <a:off x="984869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9" name="TextBox 8">
            <a:extLst>
              <a:ext uri="{FF2B5EF4-FFF2-40B4-BE49-F238E27FC236}">
                <a16:creationId xmlns:a16="http://schemas.microsoft.com/office/drawing/2014/main" id="{C642B357-FEF8-4C8F-98E0-1DE4F7C308B1}"/>
              </a:ext>
            </a:extLst>
          </p:cNvPr>
          <p:cNvSpPr txBox="1"/>
          <p:nvPr/>
        </p:nvSpPr>
        <p:spPr>
          <a:xfrm>
            <a:off x="-385975" y="1909953"/>
            <a:ext cx="2292553" cy="461665"/>
          </a:xfrm>
          <a:prstGeom prst="rect">
            <a:avLst/>
          </a:prstGeom>
          <a:noFill/>
        </p:spPr>
        <p:txBody>
          <a:bodyPr wrap="square" rtlCol="0">
            <a:spAutoFit/>
          </a:bodyPr>
          <a:lstStyle/>
          <a:p>
            <a:pPr algn="ctr"/>
            <a:r>
              <a:rPr lang="en-GB" sz="2400" dirty="0"/>
              <a:t>[</a:t>
            </a:r>
            <a:r>
              <a:rPr lang="en-GB" sz="2400" dirty="0" err="1"/>
              <a:t>z</a:t>
            </a:r>
            <a:r>
              <a:rPr lang="en-GB" sz="2400" b="1" dirty="0" err="1"/>
              <a:t>ie</a:t>
            </a:r>
            <a:r>
              <a:rPr lang="en-GB" sz="2400" dirty="0" err="1"/>
              <a:t>hen</a:t>
            </a:r>
            <a:r>
              <a:rPr lang="en-GB" sz="2400" dirty="0"/>
              <a:t>]</a:t>
            </a:r>
          </a:p>
        </p:txBody>
      </p:sp>
      <p:sp>
        <p:nvSpPr>
          <p:cNvPr id="75" name="TextBox 74">
            <a:extLst>
              <a:ext uri="{FF2B5EF4-FFF2-40B4-BE49-F238E27FC236}">
                <a16:creationId xmlns:a16="http://schemas.microsoft.com/office/drawing/2014/main" id="{0C493F04-392A-408D-AFBF-28193E585501}"/>
              </a:ext>
            </a:extLst>
          </p:cNvPr>
          <p:cNvSpPr txBox="1"/>
          <p:nvPr/>
        </p:nvSpPr>
        <p:spPr>
          <a:xfrm>
            <a:off x="138296" y="5946010"/>
            <a:ext cx="2292553" cy="461665"/>
          </a:xfrm>
          <a:prstGeom prst="rect">
            <a:avLst/>
          </a:prstGeom>
          <a:noFill/>
        </p:spPr>
        <p:txBody>
          <a:bodyPr wrap="square" rtlCol="0">
            <a:spAutoFit/>
          </a:bodyPr>
          <a:lstStyle/>
          <a:p>
            <a:pPr algn="ctr"/>
            <a:r>
              <a:rPr lang="en-GB" sz="2400" dirty="0"/>
              <a:t>[</a:t>
            </a:r>
            <a:r>
              <a:rPr lang="en-GB" sz="2400" dirty="0" err="1"/>
              <a:t>t</a:t>
            </a:r>
            <a:r>
              <a:rPr lang="en-GB" sz="2400" b="1" dirty="0" err="1"/>
              <a:t>ie</a:t>
            </a:r>
            <a:r>
              <a:rPr lang="en-GB" sz="2400" dirty="0" err="1"/>
              <a:t>f</a:t>
            </a:r>
            <a:r>
              <a:rPr lang="en-GB" sz="2400" dirty="0"/>
              <a:t>]</a:t>
            </a:r>
          </a:p>
        </p:txBody>
      </p:sp>
      <p:sp>
        <p:nvSpPr>
          <p:cNvPr id="76" name="TextBox 75">
            <a:extLst>
              <a:ext uri="{FF2B5EF4-FFF2-40B4-BE49-F238E27FC236}">
                <a16:creationId xmlns:a16="http://schemas.microsoft.com/office/drawing/2014/main" id="{390EFEB2-11E0-4B3C-8CAA-FF7A77213348}"/>
              </a:ext>
            </a:extLst>
          </p:cNvPr>
          <p:cNvSpPr txBox="1"/>
          <p:nvPr/>
        </p:nvSpPr>
        <p:spPr>
          <a:xfrm>
            <a:off x="3771621" y="4438430"/>
            <a:ext cx="2292553" cy="461665"/>
          </a:xfrm>
          <a:prstGeom prst="rect">
            <a:avLst/>
          </a:prstGeom>
          <a:noFill/>
        </p:spPr>
        <p:txBody>
          <a:bodyPr wrap="square" rtlCol="0">
            <a:spAutoFit/>
          </a:bodyPr>
          <a:lstStyle/>
          <a:p>
            <a:pPr algn="ctr"/>
            <a:r>
              <a:rPr lang="en-GB" sz="2400" dirty="0"/>
              <a:t>[Br</a:t>
            </a:r>
            <a:r>
              <a:rPr lang="en-GB" sz="2400" b="1" dirty="0"/>
              <a:t>ie</a:t>
            </a:r>
            <a:r>
              <a:rPr lang="en-GB" sz="2400" dirty="0"/>
              <a:t>f]</a:t>
            </a:r>
          </a:p>
        </p:txBody>
      </p:sp>
      <p:sp>
        <p:nvSpPr>
          <p:cNvPr id="77" name="TextBox 76">
            <a:extLst>
              <a:ext uri="{FF2B5EF4-FFF2-40B4-BE49-F238E27FC236}">
                <a16:creationId xmlns:a16="http://schemas.microsoft.com/office/drawing/2014/main" id="{598355F4-D269-4342-8017-09DA6F6CA112}"/>
              </a:ext>
            </a:extLst>
          </p:cNvPr>
          <p:cNvSpPr txBox="1"/>
          <p:nvPr/>
        </p:nvSpPr>
        <p:spPr>
          <a:xfrm>
            <a:off x="7837833" y="1333320"/>
            <a:ext cx="2292553" cy="461665"/>
          </a:xfrm>
          <a:prstGeom prst="rect">
            <a:avLst/>
          </a:prstGeom>
          <a:noFill/>
        </p:spPr>
        <p:txBody>
          <a:bodyPr wrap="square" rtlCol="0">
            <a:spAutoFit/>
          </a:bodyPr>
          <a:lstStyle/>
          <a:p>
            <a:pPr algn="ctr"/>
            <a:r>
              <a:rPr lang="en-GB" sz="2400" dirty="0"/>
              <a:t>[</a:t>
            </a:r>
            <a:r>
              <a:rPr lang="en-GB" sz="2400" dirty="0" err="1"/>
              <a:t>s</a:t>
            </a:r>
            <a:r>
              <a:rPr lang="en-GB" sz="2400" b="1" dirty="0" err="1"/>
              <a:t>ie</a:t>
            </a:r>
            <a:r>
              <a:rPr lang="en-GB" sz="2400" dirty="0"/>
              <a:t>]</a:t>
            </a:r>
          </a:p>
        </p:txBody>
      </p:sp>
      <p:pic>
        <p:nvPicPr>
          <p:cNvPr id="13" name="Picture 12">
            <a:extLst>
              <a:ext uri="{FF2B5EF4-FFF2-40B4-BE49-F238E27FC236}">
                <a16:creationId xmlns:a16="http://schemas.microsoft.com/office/drawing/2014/main" id="{463D0352-236B-4AC3-AC77-DAD7284864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2827" y="3216944"/>
            <a:ext cx="1546668" cy="841001"/>
          </a:xfrm>
          <a:prstGeom prst="rect">
            <a:avLst/>
          </a:prstGeom>
        </p:spPr>
      </p:pic>
      <p:pic>
        <p:nvPicPr>
          <p:cNvPr id="15" name="Picture 14" descr="Shape&#10;&#10;Description automatically generated">
            <a:extLst>
              <a:ext uri="{FF2B5EF4-FFF2-40B4-BE49-F238E27FC236}">
                <a16:creationId xmlns:a16="http://schemas.microsoft.com/office/drawing/2014/main" id="{A0551D54-8EBF-4068-A5F0-F5F3D4CEAA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0754" y="980978"/>
            <a:ext cx="789798" cy="870001"/>
          </a:xfrm>
          <a:prstGeom prst="rect">
            <a:avLst/>
          </a:prstGeom>
        </p:spPr>
      </p:pic>
      <p:pic>
        <p:nvPicPr>
          <p:cNvPr id="17" name="Picture 16" descr="Icon&#10;&#10;Description automatically generated">
            <a:extLst>
              <a:ext uri="{FF2B5EF4-FFF2-40B4-BE49-F238E27FC236}">
                <a16:creationId xmlns:a16="http://schemas.microsoft.com/office/drawing/2014/main" id="{A30EE348-34D8-40C4-AA08-491F5E12F6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7983" y="970364"/>
            <a:ext cx="1048589" cy="870001"/>
          </a:xfrm>
          <a:prstGeom prst="rect">
            <a:avLst/>
          </a:prstGeom>
        </p:spPr>
      </p:pic>
      <p:pic>
        <p:nvPicPr>
          <p:cNvPr id="19" name="Picture 18">
            <a:extLst>
              <a:ext uri="{FF2B5EF4-FFF2-40B4-BE49-F238E27FC236}">
                <a16:creationId xmlns:a16="http://schemas.microsoft.com/office/drawing/2014/main" id="{04594A69-7D31-454D-B970-8613521ACD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0850" y="3486469"/>
            <a:ext cx="798634" cy="870001"/>
          </a:xfrm>
          <a:prstGeom prst="rect">
            <a:avLst/>
          </a:prstGeom>
        </p:spPr>
      </p:pic>
      <p:pic>
        <p:nvPicPr>
          <p:cNvPr id="21" name="Picture 20">
            <a:extLst>
              <a:ext uri="{FF2B5EF4-FFF2-40B4-BE49-F238E27FC236}">
                <a16:creationId xmlns:a16="http://schemas.microsoft.com/office/drawing/2014/main" id="{C6DCCCD0-01D5-402C-8648-427938A79D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7574" y="1825981"/>
            <a:ext cx="524039" cy="870000"/>
          </a:xfrm>
          <a:prstGeom prst="rect">
            <a:avLst/>
          </a:prstGeom>
        </p:spPr>
      </p:pic>
      <p:pic>
        <p:nvPicPr>
          <p:cNvPr id="23" name="Picture 22" descr="Logo&#10;&#10;Description automatically generated">
            <a:extLst>
              <a:ext uri="{FF2B5EF4-FFF2-40B4-BE49-F238E27FC236}">
                <a16:creationId xmlns:a16="http://schemas.microsoft.com/office/drawing/2014/main" id="{509A2A85-2FB2-4B91-8EAE-3147069E9A2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2012" y="3580250"/>
            <a:ext cx="817446" cy="1002232"/>
          </a:xfrm>
          <a:prstGeom prst="rect">
            <a:avLst/>
          </a:prstGeom>
        </p:spPr>
      </p:pic>
      <p:pic>
        <p:nvPicPr>
          <p:cNvPr id="27" name="Picture 26">
            <a:extLst>
              <a:ext uri="{FF2B5EF4-FFF2-40B4-BE49-F238E27FC236}">
                <a16:creationId xmlns:a16="http://schemas.microsoft.com/office/drawing/2014/main" id="{D3D3D675-C6EF-40D6-AE55-3666FFCA90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88852" y="2123874"/>
            <a:ext cx="713672" cy="870000"/>
          </a:xfrm>
          <a:prstGeom prst="rect">
            <a:avLst/>
          </a:prstGeom>
        </p:spPr>
      </p:pic>
      <p:pic>
        <p:nvPicPr>
          <p:cNvPr id="29" name="Picture 28">
            <a:extLst>
              <a:ext uri="{FF2B5EF4-FFF2-40B4-BE49-F238E27FC236}">
                <a16:creationId xmlns:a16="http://schemas.microsoft.com/office/drawing/2014/main" id="{725C98F0-A223-4D35-86C7-6BA3C98D122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10062" y="3760533"/>
            <a:ext cx="1017917" cy="870001"/>
          </a:xfrm>
          <a:prstGeom prst="rect">
            <a:avLst/>
          </a:prstGeom>
        </p:spPr>
      </p:pic>
      <p:pic>
        <p:nvPicPr>
          <p:cNvPr id="78" name="Picture 77" descr="A picture containing text, sign&#10;&#10;Description automatically generated">
            <a:extLst>
              <a:ext uri="{FF2B5EF4-FFF2-40B4-BE49-F238E27FC236}">
                <a16:creationId xmlns:a16="http://schemas.microsoft.com/office/drawing/2014/main" id="{B7039A6A-6316-43D4-81F5-5E305B3B8AB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9638" y="2441397"/>
            <a:ext cx="1546668" cy="773334"/>
          </a:xfrm>
          <a:prstGeom prst="rect">
            <a:avLst/>
          </a:prstGeom>
        </p:spPr>
      </p:pic>
      <p:pic>
        <p:nvPicPr>
          <p:cNvPr id="80" name="Picture 79">
            <a:extLst>
              <a:ext uri="{FF2B5EF4-FFF2-40B4-BE49-F238E27FC236}">
                <a16:creationId xmlns:a16="http://schemas.microsoft.com/office/drawing/2014/main" id="{A8670BAA-C673-4B64-BA76-DDF0C636CC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74740" y="4595080"/>
            <a:ext cx="699399" cy="870001"/>
          </a:xfrm>
          <a:prstGeom prst="rect">
            <a:avLst/>
          </a:prstGeom>
        </p:spPr>
      </p:pic>
      <p:pic>
        <p:nvPicPr>
          <p:cNvPr id="82" name="Picture 81" descr="A picture containing water&#10;&#10;Description automatically generated">
            <a:extLst>
              <a:ext uri="{FF2B5EF4-FFF2-40B4-BE49-F238E27FC236}">
                <a16:creationId xmlns:a16="http://schemas.microsoft.com/office/drawing/2014/main" id="{3B256848-F07E-436B-AE00-B17DB8B77D9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79895" y="2284237"/>
            <a:ext cx="868641" cy="870000"/>
          </a:xfrm>
          <a:prstGeom prst="rect">
            <a:avLst/>
          </a:prstGeom>
        </p:spPr>
      </p:pic>
      <p:pic>
        <p:nvPicPr>
          <p:cNvPr id="84" name="Picture 83" descr="Icon&#10;&#10;Description automatically generated">
            <a:extLst>
              <a:ext uri="{FF2B5EF4-FFF2-40B4-BE49-F238E27FC236}">
                <a16:creationId xmlns:a16="http://schemas.microsoft.com/office/drawing/2014/main" id="{2A173A97-7CC0-4C88-A42B-CD776924658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53082" y="993371"/>
            <a:ext cx="1036872" cy="870000"/>
          </a:xfrm>
          <a:prstGeom prst="rect">
            <a:avLst/>
          </a:prstGeom>
        </p:spPr>
      </p:pic>
      <p:pic>
        <p:nvPicPr>
          <p:cNvPr id="86" name="Picture 85" descr="Icon&#10;&#10;Description automatically generated">
            <a:extLst>
              <a:ext uri="{FF2B5EF4-FFF2-40B4-BE49-F238E27FC236}">
                <a16:creationId xmlns:a16="http://schemas.microsoft.com/office/drawing/2014/main" id="{75E61682-D150-4BC0-AF7C-11EF5C178E6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18699" y="4922253"/>
            <a:ext cx="870908" cy="870001"/>
          </a:xfrm>
          <a:prstGeom prst="rect">
            <a:avLst/>
          </a:prstGeom>
        </p:spPr>
      </p:pic>
      <p:sp>
        <p:nvSpPr>
          <p:cNvPr id="88" name="TextBox 87">
            <a:extLst>
              <a:ext uri="{FF2B5EF4-FFF2-40B4-BE49-F238E27FC236}">
                <a16:creationId xmlns:a16="http://schemas.microsoft.com/office/drawing/2014/main" id="{56C833CB-8521-486E-99C9-B6F5D19121AC}"/>
              </a:ext>
            </a:extLst>
          </p:cNvPr>
          <p:cNvSpPr txBox="1"/>
          <p:nvPr/>
        </p:nvSpPr>
        <p:spPr>
          <a:xfrm>
            <a:off x="3816885" y="5930041"/>
            <a:ext cx="2292553" cy="461665"/>
          </a:xfrm>
          <a:prstGeom prst="rect">
            <a:avLst/>
          </a:prstGeom>
          <a:noFill/>
        </p:spPr>
        <p:txBody>
          <a:bodyPr wrap="square" rtlCol="0">
            <a:spAutoFit/>
          </a:bodyPr>
          <a:lstStyle/>
          <a:p>
            <a:pPr algn="ctr"/>
            <a:r>
              <a:rPr lang="en-GB" sz="2400" dirty="0"/>
              <a:t>[</a:t>
            </a:r>
            <a:r>
              <a:rPr lang="en-GB" sz="2400" dirty="0" err="1"/>
              <a:t>S</a:t>
            </a:r>
            <a:r>
              <a:rPr lang="en-GB" sz="2400" b="1" dirty="0" err="1"/>
              <a:t>ie</a:t>
            </a:r>
            <a:r>
              <a:rPr lang="en-GB" sz="2400" dirty="0" err="1"/>
              <a:t>g</a:t>
            </a:r>
            <a:r>
              <a:rPr lang="en-GB" sz="2400" dirty="0"/>
              <a:t>]</a:t>
            </a:r>
          </a:p>
        </p:txBody>
      </p:sp>
      <p:sp>
        <p:nvSpPr>
          <p:cNvPr id="89" name="TextBox 88">
            <a:extLst>
              <a:ext uri="{FF2B5EF4-FFF2-40B4-BE49-F238E27FC236}">
                <a16:creationId xmlns:a16="http://schemas.microsoft.com/office/drawing/2014/main" id="{E6806CF4-9A34-42B5-A3E3-E23D7ADB87FF}"/>
              </a:ext>
            </a:extLst>
          </p:cNvPr>
          <p:cNvSpPr txBox="1"/>
          <p:nvPr/>
        </p:nvSpPr>
        <p:spPr>
          <a:xfrm>
            <a:off x="5772743" y="4523428"/>
            <a:ext cx="2292553" cy="461665"/>
          </a:xfrm>
          <a:prstGeom prst="rect">
            <a:avLst/>
          </a:prstGeom>
          <a:noFill/>
        </p:spPr>
        <p:txBody>
          <a:bodyPr wrap="square" rtlCol="0">
            <a:spAutoFit/>
          </a:bodyPr>
          <a:lstStyle/>
          <a:p>
            <a:pPr algn="ctr"/>
            <a:r>
              <a:rPr lang="en-GB" sz="2400" dirty="0"/>
              <a:t>[S</a:t>
            </a:r>
            <a:r>
              <a:rPr lang="en-GB" sz="2400" b="1" dirty="0"/>
              <a:t>ee</a:t>
            </a:r>
            <a:r>
              <a:rPr lang="en-GB" sz="2400" dirty="0"/>
              <a:t>]</a:t>
            </a:r>
          </a:p>
        </p:txBody>
      </p:sp>
      <p:sp>
        <p:nvSpPr>
          <p:cNvPr id="90" name="TextBox 89">
            <a:extLst>
              <a:ext uri="{FF2B5EF4-FFF2-40B4-BE49-F238E27FC236}">
                <a16:creationId xmlns:a16="http://schemas.microsoft.com/office/drawing/2014/main" id="{06C4889F-A4C8-4BA9-9E28-BC5B2BC4FF51}"/>
              </a:ext>
            </a:extLst>
          </p:cNvPr>
          <p:cNvSpPr txBox="1"/>
          <p:nvPr/>
        </p:nvSpPr>
        <p:spPr>
          <a:xfrm>
            <a:off x="8213957" y="4089317"/>
            <a:ext cx="1692209" cy="461665"/>
          </a:xfrm>
          <a:prstGeom prst="rect">
            <a:avLst/>
          </a:prstGeom>
          <a:noFill/>
        </p:spPr>
        <p:txBody>
          <a:bodyPr wrap="square" rtlCol="0">
            <a:spAutoFit/>
          </a:bodyPr>
          <a:lstStyle/>
          <a:p>
            <a:pPr algn="ctr"/>
            <a:r>
              <a:rPr lang="en-GB" sz="2400" dirty="0"/>
              <a:t>[Kr</a:t>
            </a:r>
            <a:r>
              <a:rPr lang="en-GB" sz="2400" b="1" dirty="0"/>
              <a:t>ieg</a:t>
            </a:r>
            <a:r>
              <a:rPr lang="en-GB" sz="2400" dirty="0"/>
              <a:t>]</a:t>
            </a:r>
          </a:p>
        </p:txBody>
      </p:sp>
      <p:sp>
        <p:nvSpPr>
          <p:cNvPr id="91" name="TextBox 90">
            <a:extLst>
              <a:ext uri="{FF2B5EF4-FFF2-40B4-BE49-F238E27FC236}">
                <a16:creationId xmlns:a16="http://schemas.microsoft.com/office/drawing/2014/main" id="{FF6F9727-4886-4BA8-A2E0-2F53C2487D0F}"/>
              </a:ext>
            </a:extLst>
          </p:cNvPr>
          <p:cNvSpPr txBox="1"/>
          <p:nvPr/>
        </p:nvSpPr>
        <p:spPr>
          <a:xfrm>
            <a:off x="7801373" y="5357254"/>
            <a:ext cx="2292553" cy="461665"/>
          </a:xfrm>
          <a:prstGeom prst="rect">
            <a:avLst/>
          </a:prstGeom>
          <a:noFill/>
        </p:spPr>
        <p:txBody>
          <a:bodyPr wrap="square" rtlCol="0">
            <a:spAutoFit/>
          </a:bodyPr>
          <a:lstStyle/>
          <a:p>
            <a:pPr algn="ctr"/>
            <a:r>
              <a:rPr lang="en-GB" sz="2400" dirty="0"/>
              <a:t>[</a:t>
            </a:r>
            <a:r>
              <a:rPr lang="en-GB" sz="2400" dirty="0" err="1"/>
              <a:t>Haust</a:t>
            </a:r>
            <a:r>
              <a:rPr lang="en-GB" sz="2400" b="1" dirty="0" err="1"/>
              <a:t>ie</a:t>
            </a:r>
            <a:r>
              <a:rPr lang="en-GB" sz="2400" dirty="0" err="1"/>
              <a:t>r</a:t>
            </a:r>
            <a:r>
              <a:rPr lang="en-GB" sz="2400" dirty="0"/>
              <a:t>]</a:t>
            </a:r>
          </a:p>
        </p:txBody>
      </p:sp>
      <p:sp>
        <p:nvSpPr>
          <p:cNvPr id="92" name="TextBox 91">
            <a:extLst>
              <a:ext uri="{FF2B5EF4-FFF2-40B4-BE49-F238E27FC236}">
                <a16:creationId xmlns:a16="http://schemas.microsoft.com/office/drawing/2014/main" id="{F645FCF7-AF37-4C94-A7B2-87F26D4B05DE}"/>
              </a:ext>
            </a:extLst>
          </p:cNvPr>
          <p:cNvSpPr txBox="1"/>
          <p:nvPr/>
        </p:nvSpPr>
        <p:spPr>
          <a:xfrm>
            <a:off x="1673307" y="2936859"/>
            <a:ext cx="2292553" cy="461665"/>
          </a:xfrm>
          <a:prstGeom prst="rect">
            <a:avLst/>
          </a:prstGeom>
          <a:noFill/>
        </p:spPr>
        <p:txBody>
          <a:bodyPr wrap="square" rtlCol="0">
            <a:spAutoFit/>
          </a:bodyPr>
          <a:lstStyle/>
          <a:p>
            <a:pPr algn="ctr"/>
            <a:r>
              <a:rPr lang="en-GB" sz="2400" dirty="0"/>
              <a:t>[</a:t>
            </a:r>
            <a:r>
              <a:rPr lang="en-GB" sz="2400" dirty="0" err="1"/>
              <a:t>Id</a:t>
            </a:r>
            <a:r>
              <a:rPr lang="en-GB" sz="2400" b="1" dirty="0" err="1"/>
              <a:t>ee</a:t>
            </a:r>
            <a:r>
              <a:rPr lang="en-GB" sz="2400" dirty="0"/>
              <a:t>]</a:t>
            </a:r>
          </a:p>
        </p:txBody>
      </p:sp>
      <p:sp>
        <p:nvSpPr>
          <p:cNvPr id="93" name="TextBox 92">
            <a:extLst>
              <a:ext uri="{FF2B5EF4-FFF2-40B4-BE49-F238E27FC236}">
                <a16:creationId xmlns:a16="http://schemas.microsoft.com/office/drawing/2014/main" id="{0A7F9342-D351-4D1B-BC5E-2CDB70A85109}"/>
              </a:ext>
            </a:extLst>
          </p:cNvPr>
          <p:cNvSpPr txBox="1"/>
          <p:nvPr/>
        </p:nvSpPr>
        <p:spPr>
          <a:xfrm>
            <a:off x="5780100" y="5864205"/>
            <a:ext cx="2292553" cy="461665"/>
          </a:xfrm>
          <a:prstGeom prst="rect">
            <a:avLst/>
          </a:prstGeom>
          <a:noFill/>
        </p:spPr>
        <p:txBody>
          <a:bodyPr wrap="square" rtlCol="0">
            <a:spAutoFit/>
          </a:bodyPr>
          <a:lstStyle/>
          <a:p>
            <a:pPr algn="ctr"/>
            <a:r>
              <a:rPr lang="en-GB" sz="2400" dirty="0"/>
              <a:t>[W</a:t>
            </a:r>
            <a:r>
              <a:rPr lang="en-GB" sz="2400" b="1" dirty="0"/>
              <a:t>ie?</a:t>
            </a:r>
            <a:r>
              <a:rPr lang="en-GB" sz="2400" dirty="0"/>
              <a:t>]</a:t>
            </a:r>
          </a:p>
        </p:txBody>
      </p:sp>
      <p:sp>
        <p:nvSpPr>
          <p:cNvPr id="94" name="TextBox 93">
            <a:extLst>
              <a:ext uri="{FF2B5EF4-FFF2-40B4-BE49-F238E27FC236}">
                <a16:creationId xmlns:a16="http://schemas.microsoft.com/office/drawing/2014/main" id="{EAA87C9F-E3FF-4307-88AC-B5909922734A}"/>
              </a:ext>
            </a:extLst>
          </p:cNvPr>
          <p:cNvSpPr txBox="1"/>
          <p:nvPr/>
        </p:nvSpPr>
        <p:spPr>
          <a:xfrm>
            <a:off x="3967938" y="3062039"/>
            <a:ext cx="2292553" cy="461665"/>
          </a:xfrm>
          <a:prstGeom prst="rect">
            <a:avLst/>
          </a:prstGeom>
          <a:noFill/>
        </p:spPr>
        <p:txBody>
          <a:bodyPr wrap="square" rtlCol="0">
            <a:spAutoFit/>
          </a:bodyPr>
          <a:lstStyle/>
          <a:p>
            <a:pPr algn="ctr"/>
            <a:r>
              <a:rPr lang="en-GB" sz="2400" dirty="0"/>
              <a:t>[M</a:t>
            </a:r>
            <a:r>
              <a:rPr lang="en-GB" sz="2400" b="1" dirty="0"/>
              <a:t>ee</a:t>
            </a:r>
            <a:r>
              <a:rPr lang="en-GB" sz="2400" dirty="0"/>
              <a:t>r]</a:t>
            </a:r>
          </a:p>
        </p:txBody>
      </p:sp>
      <p:sp>
        <p:nvSpPr>
          <p:cNvPr id="95" name="TextBox 94">
            <a:extLst>
              <a:ext uri="{FF2B5EF4-FFF2-40B4-BE49-F238E27FC236}">
                <a16:creationId xmlns:a16="http://schemas.microsoft.com/office/drawing/2014/main" id="{505CC2B2-4465-4533-ADC2-E9E1451E8DF5}"/>
              </a:ext>
            </a:extLst>
          </p:cNvPr>
          <p:cNvSpPr txBox="1"/>
          <p:nvPr/>
        </p:nvSpPr>
        <p:spPr>
          <a:xfrm>
            <a:off x="5698796" y="3197689"/>
            <a:ext cx="2292553" cy="461665"/>
          </a:xfrm>
          <a:prstGeom prst="rect">
            <a:avLst/>
          </a:prstGeom>
          <a:noFill/>
        </p:spPr>
        <p:txBody>
          <a:bodyPr wrap="square" rtlCol="0">
            <a:spAutoFit/>
          </a:bodyPr>
          <a:lstStyle/>
          <a:p>
            <a:pPr algn="ctr"/>
            <a:r>
              <a:rPr lang="en-GB" sz="2400" dirty="0"/>
              <a:t>[L</a:t>
            </a:r>
            <a:r>
              <a:rPr lang="en-GB" sz="2400" b="1" dirty="0"/>
              <a:t>ie</a:t>
            </a:r>
            <a:r>
              <a:rPr lang="en-GB" sz="2400" dirty="0"/>
              <a:t>be]</a:t>
            </a:r>
          </a:p>
        </p:txBody>
      </p:sp>
      <p:sp>
        <p:nvSpPr>
          <p:cNvPr id="96" name="TextBox 95">
            <a:extLst>
              <a:ext uri="{FF2B5EF4-FFF2-40B4-BE49-F238E27FC236}">
                <a16:creationId xmlns:a16="http://schemas.microsoft.com/office/drawing/2014/main" id="{350B82A0-7B2F-4982-8FDE-F632AB0590DB}"/>
              </a:ext>
            </a:extLst>
          </p:cNvPr>
          <p:cNvSpPr txBox="1"/>
          <p:nvPr/>
        </p:nvSpPr>
        <p:spPr>
          <a:xfrm>
            <a:off x="7837833" y="2583117"/>
            <a:ext cx="2292553" cy="461665"/>
          </a:xfrm>
          <a:prstGeom prst="rect">
            <a:avLst/>
          </a:prstGeom>
          <a:noFill/>
        </p:spPr>
        <p:txBody>
          <a:bodyPr wrap="square" rtlCol="0">
            <a:spAutoFit/>
          </a:bodyPr>
          <a:lstStyle/>
          <a:p>
            <a:pPr algn="ctr"/>
            <a:r>
              <a:rPr lang="en-GB" sz="2400" dirty="0"/>
              <a:t>[</a:t>
            </a:r>
            <a:r>
              <a:rPr lang="en-GB" sz="2400" dirty="0" err="1"/>
              <a:t>n</a:t>
            </a:r>
            <a:r>
              <a:rPr lang="en-GB" sz="2400" b="1" dirty="0" err="1"/>
              <a:t>ie</a:t>
            </a:r>
            <a:r>
              <a:rPr lang="en-GB" sz="2400" dirty="0" err="1"/>
              <a:t>mand</a:t>
            </a:r>
            <a:r>
              <a:rPr lang="en-GB" sz="2400" dirty="0"/>
              <a:t>]</a:t>
            </a:r>
          </a:p>
        </p:txBody>
      </p:sp>
      <p:sp>
        <p:nvSpPr>
          <p:cNvPr id="97" name="TextBox 96">
            <a:extLst>
              <a:ext uri="{FF2B5EF4-FFF2-40B4-BE49-F238E27FC236}">
                <a16:creationId xmlns:a16="http://schemas.microsoft.com/office/drawing/2014/main" id="{FD65ADB7-C2FE-4EF4-A906-FB5BE870606B}"/>
              </a:ext>
            </a:extLst>
          </p:cNvPr>
          <p:cNvSpPr txBox="1"/>
          <p:nvPr/>
        </p:nvSpPr>
        <p:spPr>
          <a:xfrm>
            <a:off x="2037810" y="1702162"/>
            <a:ext cx="2292553" cy="461665"/>
          </a:xfrm>
          <a:prstGeom prst="rect">
            <a:avLst/>
          </a:prstGeom>
          <a:noFill/>
        </p:spPr>
        <p:txBody>
          <a:bodyPr wrap="square" rtlCol="0">
            <a:spAutoFit/>
          </a:bodyPr>
          <a:lstStyle/>
          <a:p>
            <a:pPr algn="ctr"/>
            <a:r>
              <a:rPr lang="en-GB" sz="2400" dirty="0"/>
              <a:t>[Schn</a:t>
            </a:r>
            <a:r>
              <a:rPr lang="en-GB" sz="2400" b="1" dirty="0"/>
              <a:t>ee</a:t>
            </a:r>
            <a:r>
              <a:rPr lang="en-GB" sz="2400" dirty="0"/>
              <a:t>]</a:t>
            </a:r>
          </a:p>
        </p:txBody>
      </p:sp>
      <p:sp>
        <p:nvSpPr>
          <p:cNvPr id="98" name="TextBox 97">
            <a:extLst>
              <a:ext uri="{FF2B5EF4-FFF2-40B4-BE49-F238E27FC236}">
                <a16:creationId xmlns:a16="http://schemas.microsoft.com/office/drawing/2014/main" id="{BAF5BFE1-A29D-451C-9189-36D86A1F020D}"/>
              </a:ext>
            </a:extLst>
          </p:cNvPr>
          <p:cNvSpPr txBox="1"/>
          <p:nvPr/>
        </p:nvSpPr>
        <p:spPr>
          <a:xfrm>
            <a:off x="3902196" y="1760272"/>
            <a:ext cx="2292553" cy="461665"/>
          </a:xfrm>
          <a:prstGeom prst="rect">
            <a:avLst/>
          </a:prstGeom>
          <a:noFill/>
        </p:spPr>
        <p:txBody>
          <a:bodyPr wrap="square" rtlCol="0">
            <a:spAutoFit/>
          </a:bodyPr>
          <a:lstStyle/>
          <a:p>
            <a:pPr algn="ctr"/>
            <a:r>
              <a:rPr lang="en-GB" sz="2400" dirty="0"/>
              <a:t>[L</a:t>
            </a:r>
            <a:r>
              <a:rPr lang="en-GB" sz="2400" b="1" dirty="0"/>
              <a:t>ie</a:t>
            </a:r>
            <a:r>
              <a:rPr lang="en-GB" sz="2400" dirty="0"/>
              <a:t>d]</a:t>
            </a:r>
          </a:p>
        </p:txBody>
      </p:sp>
      <p:sp>
        <p:nvSpPr>
          <p:cNvPr id="99" name="TextBox 98">
            <a:extLst>
              <a:ext uri="{FF2B5EF4-FFF2-40B4-BE49-F238E27FC236}">
                <a16:creationId xmlns:a16="http://schemas.microsoft.com/office/drawing/2014/main" id="{13552C2B-8048-4481-9139-D1A692F74FDC}"/>
              </a:ext>
            </a:extLst>
          </p:cNvPr>
          <p:cNvSpPr txBox="1"/>
          <p:nvPr/>
        </p:nvSpPr>
        <p:spPr>
          <a:xfrm>
            <a:off x="5893909" y="1758901"/>
            <a:ext cx="2292553" cy="461665"/>
          </a:xfrm>
          <a:prstGeom prst="rect">
            <a:avLst/>
          </a:prstGeom>
          <a:noFill/>
        </p:spPr>
        <p:txBody>
          <a:bodyPr wrap="square" rtlCol="0">
            <a:spAutoFit/>
          </a:bodyPr>
          <a:lstStyle/>
          <a:p>
            <a:pPr algn="ctr"/>
            <a:r>
              <a:rPr lang="en-GB" sz="2400" dirty="0"/>
              <a:t>[T</a:t>
            </a:r>
            <a:r>
              <a:rPr lang="en-GB" sz="2400" b="1" dirty="0"/>
              <a:t>ee</a:t>
            </a:r>
            <a:r>
              <a:rPr lang="en-GB" sz="2400" dirty="0"/>
              <a:t>]</a:t>
            </a:r>
          </a:p>
        </p:txBody>
      </p:sp>
      <p:sp>
        <p:nvSpPr>
          <p:cNvPr id="100" name="TextBox 99">
            <a:extLst>
              <a:ext uri="{FF2B5EF4-FFF2-40B4-BE49-F238E27FC236}">
                <a16:creationId xmlns:a16="http://schemas.microsoft.com/office/drawing/2014/main" id="{CE5C1995-C8BB-454B-A088-C04E021CC6B6}"/>
              </a:ext>
            </a:extLst>
          </p:cNvPr>
          <p:cNvSpPr txBox="1"/>
          <p:nvPr/>
        </p:nvSpPr>
        <p:spPr>
          <a:xfrm>
            <a:off x="2106215" y="3774597"/>
            <a:ext cx="2292553" cy="461665"/>
          </a:xfrm>
          <a:prstGeom prst="rect">
            <a:avLst/>
          </a:prstGeom>
          <a:noFill/>
        </p:spPr>
        <p:txBody>
          <a:bodyPr wrap="square" rtlCol="0">
            <a:spAutoFit/>
          </a:bodyPr>
          <a:lstStyle/>
          <a:p>
            <a:pPr algn="ctr"/>
            <a:r>
              <a:rPr lang="en-GB" sz="2400" dirty="0"/>
              <a:t>[Fr</a:t>
            </a:r>
            <a:r>
              <a:rPr lang="en-GB" sz="2400" b="1" dirty="0"/>
              <a:t>ie</a:t>
            </a:r>
            <a:r>
              <a:rPr lang="en-GB" sz="2400" dirty="0"/>
              <a:t>den]</a:t>
            </a:r>
          </a:p>
        </p:txBody>
      </p:sp>
      <p:sp>
        <p:nvSpPr>
          <p:cNvPr id="101" name="TextBox 100">
            <a:extLst>
              <a:ext uri="{FF2B5EF4-FFF2-40B4-BE49-F238E27FC236}">
                <a16:creationId xmlns:a16="http://schemas.microsoft.com/office/drawing/2014/main" id="{74738F1E-DA14-4803-8F99-6D87113136C0}"/>
              </a:ext>
            </a:extLst>
          </p:cNvPr>
          <p:cNvSpPr txBox="1"/>
          <p:nvPr/>
        </p:nvSpPr>
        <p:spPr>
          <a:xfrm>
            <a:off x="5193" y="2946968"/>
            <a:ext cx="2292553" cy="461665"/>
          </a:xfrm>
          <a:prstGeom prst="rect">
            <a:avLst/>
          </a:prstGeom>
          <a:noFill/>
        </p:spPr>
        <p:txBody>
          <a:bodyPr wrap="square" rtlCol="0">
            <a:spAutoFit/>
          </a:bodyPr>
          <a:lstStyle/>
          <a:p>
            <a:pPr algn="ctr"/>
            <a:r>
              <a:rPr lang="en-GB" sz="2400" dirty="0"/>
              <a:t>[N</a:t>
            </a:r>
            <a:r>
              <a:rPr lang="en-GB" sz="2400" b="1" dirty="0"/>
              <a:t>ee</a:t>
            </a:r>
            <a:r>
              <a:rPr lang="en-GB" sz="2400" dirty="0"/>
              <a:t>!]</a:t>
            </a:r>
          </a:p>
        </p:txBody>
      </p:sp>
      <p:sp>
        <p:nvSpPr>
          <p:cNvPr id="102" name="TextBox 101">
            <a:extLst>
              <a:ext uri="{FF2B5EF4-FFF2-40B4-BE49-F238E27FC236}">
                <a16:creationId xmlns:a16="http://schemas.microsoft.com/office/drawing/2014/main" id="{CD679C35-5E7C-4355-A172-9BE97B9E2429}"/>
              </a:ext>
            </a:extLst>
          </p:cNvPr>
          <p:cNvSpPr txBox="1"/>
          <p:nvPr/>
        </p:nvSpPr>
        <p:spPr>
          <a:xfrm>
            <a:off x="-276540" y="4207597"/>
            <a:ext cx="2292553" cy="461665"/>
          </a:xfrm>
          <a:prstGeom prst="rect">
            <a:avLst/>
          </a:prstGeom>
          <a:noFill/>
        </p:spPr>
        <p:txBody>
          <a:bodyPr wrap="square" rtlCol="0">
            <a:spAutoFit/>
          </a:bodyPr>
          <a:lstStyle/>
          <a:p>
            <a:pPr algn="ctr"/>
            <a:r>
              <a:rPr lang="en-GB" sz="2400" dirty="0"/>
              <a:t>[</a:t>
            </a:r>
            <a:r>
              <a:rPr lang="en-GB" sz="2400" dirty="0" err="1"/>
              <a:t>Kaff</a:t>
            </a:r>
            <a:r>
              <a:rPr lang="en-GB" sz="2400" b="1" dirty="0" err="1"/>
              <a:t>ee</a:t>
            </a:r>
            <a:r>
              <a:rPr lang="en-GB" sz="2400" dirty="0"/>
              <a:t>]</a:t>
            </a:r>
          </a:p>
        </p:txBody>
      </p:sp>
      <p:pic>
        <p:nvPicPr>
          <p:cNvPr id="104" name="Picture 103" descr="A picture containing clipart&#10;&#10;Description automatically generated">
            <a:extLst>
              <a:ext uri="{FF2B5EF4-FFF2-40B4-BE49-F238E27FC236}">
                <a16:creationId xmlns:a16="http://schemas.microsoft.com/office/drawing/2014/main" id="{F2153C1C-3B1E-44B4-BC09-7ED868CE92B7}"/>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8892" b="96888" l="2237" r="94177">
                        <a14:foregroundMark x1="17084" y1="76192" x2="17084" y2="76192"/>
                        <a14:foregroundMark x1="32896" y1="64794" x2="32896" y2="64794"/>
                        <a14:foregroundMark x1="51176" y1="40986" x2="51678" y2="40986"/>
                        <a14:foregroundMark x1="20555" y1="14066" x2="20555" y2="14066"/>
                        <a14:foregroundMark x1="24990" y1="29588" x2="24990" y2="29062"/>
                        <a14:foregroundMark x1="85268" y1="80841" x2="85268" y2="80841"/>
                        <a14:foregroundMark x1="92711" y1="87591" x2="92711" y2="87591"/>
                        <a14:foregroundMark x1="86271" y1="93775" x2="86271" y2="93775"/>
                        <a14:foregroundMark x1="79830" y1="94826" x2="79830" y2="94826"/>
                        <a14:foregroundMark x1="10181" y1="80315" x2="10181" y2="80315"/>
                        <a14:foregroundMark x1="5245" y1="70493" x2="5245" y2="70493"/>
                        <a14:foregroundMark x1="4242" y1="86015" x2="4242" y2="86015"/>
                        <a14:foregroundMark x1="3278" y1="69968" x2="3278" y2="69968"/>
                        <a14:foregroundMark x1="93174" y1="75667" x2="93174" y2="75667"/>
                        <a14:foregroundMark x1="86772" y1="95877" x2="86772" y2="95877"/>
                        <a14:foregroundMark x1="94177" y1="92765" x2="94177" y2="92765"/>
                        <a14:foregroundMark x1="80332" y1="96888" x2="80332" y2="96888"/>
                        <a14:foregroundMark x1="2275" y1="89127" x2="2275" y2="89127"/>
                        <a14:foregroundMark x1="59583" y1="28052" x2="59583" y2="28052"/>
                        <a14:foregroundMark x1="49711" y1="27526" x2="49711" y2="27526"/>
                        <a14:foregroundMark x1="48708" y1="27526" x2="48245" y2="27526"/>
                        <a14:foregroundMark x1="57115" y1="20776" x2="57115" y2="20776"/>
                        <a14:foregroundMark x1="57115" y1="27001" x2="57115" y2="27001"/>
                        <a14:foregroundMark x1="52680" y1="8892" x2="52680" y2="8892"/>
                        <a14:foregroundMark x1="58619" y1="28052" x2="58619" y2="28052"/>
                        <a14:foregroundMark x1="49711" y1="27001" x2="49711" y2="27001"/>
                        <a14:foregroundMark x1="36868" y1="68432" x2="36868" y2="68432"/>
                        <a14:foregroundMark x1="54146" y1="43573" x2="54146" y2="43573"/>
                      </a14:backgroundRemoval>
                    </a14:imgEffect>
                  </a14:imgLayer>
                </a14:imgProps>
              </a:ext>
              <a:ext uri="{28A0092B-C50C-407E-A947-70E740481C1C}">
                <a14:useLocalDpi xmlns:a14="http://schemas.microsoft.com/office/drawing/2010/main" val="0"/>
              </a:ext>
            </a:extLst>
          </a:blip>
          <a:stretch>
            <a:fillRect/>
          </a:stretch>
        </p:blipFill>
        <p:spPr>
          <a:xfrm>
            <a:off x="6611492" y="5070091"/>
            <a:ext cx="860575" cy="821243"/>
          </a:xfrm>
          <a:prstGeom prst="rect">
            <a:avLst/>
          </a:prstGeom>
        </p:spPr>
      </p:pic>
      <p:pic>
        <p:nvPicPr>
          <p:cNvPr id="105" name="Picture 104" descr="Background pattern&#10;&#10;Description automatically generated">
            <a:extLst>
              <a:ext uri="{FF2B5EF4-FFF2-40B4-BE49-F238E27FC236}">
                <a16:creationId xmlns:a16="http://schemas.microsoft.com/office/drawing/2014/main" id="{C626B2C3-62DF-4BAF-A90D-13002D14249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76158" y="2378345"/>
            <a:ext cx="1341688" cy="870001"/>
          </a:xfrm>
          <a:prstGeom prst="rect">
            <a:avLst/>
          </a:prstGeom>
        </p:spPr>
      </p:pic>
      <p:pic>
        <p:nvPicPr>
          <p:cNvPr id="62" name="Graphic 61" descr="Teacher with solid fill">
            <a:extLst>
              <a:ext uri="{FF2B5EF4-FFF2-40B4-BE49-F238E27FC236}">
                <a16:creationId xmlns:a16="http://schemas.microsoft.com/office/drawing/2014/main" id="{F338D2C9-FEB0-4247-9C76-3727B19A52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105670" y="6440"/>
            <a:ext cx="885211" cy="914400"/>
          </a:xfrm>
          <a:prstGeom prst="rect">
            <a:avLst/>
          </a:prstGeom>
        </p:spPr>
      </p:pic>
      <p:sp>
        <p:nvSpPr>
          <p:cNvPr id="63" name="Speech Bubble: Rectangle with Corners Rounded 62">
            <a:extLst>
              <a:ext uri="{FF2B5EF4-FFF2-40B4-BE49-F238E27FC236}">
                <a16:creationId xmlns:a16="http://schemas.microsoft.com/office/drawing/2014/main" id="{4E6312AA-627E-47AC-BAA3-FB4968C35CAA}"/>
              </a:ext>
            </a:extLst>
          </p:cNvPr>
          <p:cNvSpPr/>
          <p:nvPr/>
        </p:nvSpPr>
        <p:spPr>
          <a:xfrm>
            <a:off x="3120449" y="146462"/>
            <a:ext cx="4680924" cy="639830"/>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000" dirty="0">
                <a:latin typeface="Century Gothic" panose="020B0502020202020204" pitchFamily="34" charset="0"/>
              </a:rPr>
              <a:t>Person A </a:t>
            </a:r>
            <a:r>
              <a:rPr lang="en-GB" sz="2000" dirty="0" err="1">
                <a:latin typeface="Century Gothic" panose="020B0502020202020204" pitchFamily="34" charset="0"/>
              </a:rPr>
              <a:t>schreibt</a:t>
            </a:r>
            <a:r>
              <a:rPr lang="en-GB" sz="2000" dirty="0">
                <a:latin typeface="Century Gothic" panose="020B0502020202020204" pitchFamily="34" charset="0"/>
              </a:rPr>
              <a:t> 5 </a:t>
            </a:r>
            <a:r>
              <a:rPr lang="en-GB" sz="2000" dirty="0" err="1">
                <a:latin typeface="Century Gothic" panose="020B0502020202020204" pitchFamily="34" charset="0"/>
              </a:rPr>
              <a:t>Wörter</a:t>
            </a:r>
            <a:r>
              <a:rPr lang="en-GB" sz="2000" dirty="0">
                <a:latin typeface="Century Gothic" panose="020B0502020202020204" pitchFamily="34" charset="0"/>
              </a:rPr>
              <a:t>.</a:t>
            </a:r>
            <a:br>
              <a:rPr lang="en-GB" sz="2000" dirty="0">
                <a:latin typeface="Century Gothic" panose="020B0502020202020204" pitchFamily="34" charset="0"/>
              </a:rPr>
            </a:br>
            <a:r>
              <a:rPr lang="en-GB" sz="2000" dirty="0">
                <a:latin typeface="Century Gothic" panose="020B0502020202020204" pitchFamily="34" charset="0"/>
              </a:rPr>
              <a:t>Person B muss alle 5 </a:t>
            </a:r>
            <a:r>
              <a:rPr lang="en-GB" sz="2000" dirty="0" err="1">
                <a:latin typeface="Century Gothic" panose="020B0502020202020204" pitchFamily="34" charset="0"/>
              </a:rPr>
              <a:t>Wörter</a:t>
            </a:r>
            <a:r>
              <a:rPr lang="en-GB" sz="2000" dirty="0">
                <a:latin typeface="Century Gothic" panose="020B0502020202020204" pitchFamily="34" charset="0"/>
              </a:rPr>
              <a:t> </a:t>
            </a:r>
            <a:r>
              <a:rPr lang="en-GB" sz="2000" dirty="0" err="1">
                <a:latin typeface="Century Gothic" panose="020B0502020202020204" pitchFamily="34" charset="0"/>
              </a:rPr>
              <a:t>sagen</a:t>
            </a:r>
            <a:r>
              <a:rPr lang="en-GB" sz="2000" dirty="0">
                <a:latin typeface="Century Gothic" panose="020B0502020202020204" pitchFamily="34" charset="0"/>
              </a:rPr>
              <a:t>.</a:t>
            </a:r>
          </a:p>
        </p:txBody>
      </p:sp>
      <p:pic>
        <p:nvPicPr>
          <p:cNvPr id="6" name="Picture 5">
            <a:extLst>
              <a:ext uri="{FF2B5EF4-FFF2-40B4-BE49-F238E27FC236}">
                <a16:creationId xmlns:a16="http://schemas.microsoft.com/office/drawing/2014/main" id="{18D27AA5-B42F-4092-B292-53218A351DC3}"/>
              </a:ext>
            </a:extLst>
          </p:cNvPr>
          <p:cNvPicPr>
            <a:picLocks noChangeAspect="1"/>
          </p:cNvPicPr>
          <p:nvPr/>
        </p:nvPicPr>
        <p:blipFill>
          <a:blip r:embed="rId25"/>
          <a:stretch>
            <a:fillRect/>
          </a:stretch>
        </p:blipFill>
        <p:spPr>
          <a:xfrm>
            <a:off x="2501945" y="5030080"/>
            <a:ext cx="1241606" cy="491957"/>
          </a:xfrm>
          <a:prstGeom prst="rect">
            <a:avLst/>
          </a:prstGeom>
        </p:spPr>
      </p:pic>
      <p:sp>
        <p:nvSpPr>
          <p:cNvPr id="64" name="TextBox 63">
            <a:extLst>
              <a:ext uri="{FF2B5EF4-FFF2-40B4-BE49-F238E27FC236}">
                <a16:creationId xmlns:a16="http://schemas.microsoft.com/office/drawing/2014/main" id="{012DFBB6-7C7A-4321-95A5-005015ACC9F2}"/>
              </a:ext>
            </a:extLst>
          </p:cNvPr>
          <p:cNvSpPr txBox="1"/>
          <p:nvPr/>
        </p:nvSpPr>
        <p:spPr>
          <a:xfrm>
            <a:off x="1984349" y="5788922"/>
            <a:ext cx="2292553" cy="461665"/>
          </a:xfrm>
          <a:prstGeom prst="rect">
            <a:avLst/>
          </a:prstGeom>
          <a:noFill/>
        </p:spPr>
        <p:txBody>
          <a:bodyPr wrap="square" rtlCol="0">
            <a:spAutoFit/>
          </a:bodyPr>
          <a:lstStyle/>
          <a:p>
            <a:pPr algn="ctr"/>
            <a:r>
              <a:rPr lang="en-GB" sz="2400" dirty="0"/>
              <a:t>[</a:t>
            </a:r>
            <a:r>
              <a:rPr lang="en-GB" sz="2400" dirty="0" err="1"/>
              <a:t>l</a:t>
            </a:r>
            <a:r>
              <a:rPr lang="en-GB" sz="2400" b="1" dirty="0" err="1"/>
              <a:t>ie</a:t>
            </a:r>
            <a:r>
              <a:rPr lang="en-GB" sz="2400" dirty="0" err="1"/>
              <a:t>gen</a:t>
            </a:r>
            <a:r>
              <a:rPr lang="en-GB" sz="2400" dirty="0"/>
              <a:t>]</a:t>
            </a:r>
          </a:p>
        </p:txBody>
      </p:sp>
    </p:spTree>
    <p:extLst>
      <p:ext uri="{BB962C8B-B14F-4D97-AF65-F5344CB8AC3E}">
        <p14:creationId xmlns:p14="http://schemas.microsoft.com/office/powerpoint/2010/main" val="4284388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40000"/>
                                        <p:tgtEl>
                                          <p:spTgt spid="48"/>
                                        </p:tgtEl>
                                      </p:cBhvr>
                                    </p:animEffect>
                                    <p:set>
                                      <p:cBhvr>
                                        <p:cTn id="7" dur="1" fill="hold">
                                          <p:stCondLst>
                                            <p:cond delay="39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363537" y="1714086"/>
            <a:ext cx="7038749" cy="844550"/>
          </a:xfrm>
        </p:spPr>
        <p:txBody>
          <a:bodyPr>
            <a:normAutofit fontScale="62500" lnSpcReduction="20000"/>
          </a:bodyPr>
          <a:lstStyle/>
          <a:p>
            <a:r>
              <a:rPr lang="en-GB" dirty="0"/>
              <a:t>Asking and answering questions</a:t>
            </a:r>
          </a:p>
        </p:txBody>
      </p:sp>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1.1 – Week 7 – Lesson 14</a:t>
            </a:r>
            <a:br>
              <a:rPr lang="en-GB" sz="1800" dirty="0"/>
            </a:br>
            <a:br>
              <a:rPr lang="en-GB" sz="1800" dirty="0"/>
            </a:br>
            <a:r>
              <a:rPr lang="en-GB" sz="1800" dirty="0"/>
              <a:t>Natalie Finlayson / Rachel Hawkes</a:t>
            </a:r>
            <a:br>
              <a:rPr lang="en-GB" sz="1800" dirty="0"/>
            </a:br>
            <a:r>
              <a:rPr lang="en-GB" sz="1800" dirty="0"/>
              <a:t>Artwork: Steve Clarke</a:t>
            </a:r>
            <a:br>
              <a:rPr lang="en-GB" sz="1800" dirty="0"/>
            </a:br>
            <a:br>
              <a:rPr lang="en-GB" sz="1800" dirty="0"/>
            </a:br>
            <a:r>
              <a:rPr lang="en-GB" sz="1800" dirty="0"/>
              <a:t>Date updated: 16.08.23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363537" y="2136361"/>
            <a:ext cx="9259434" cy="1928043"/>
          </a:xfrm>
        </p:spPr>
        <p:txBody>
          <a:bodyPr>
            <a:normAutofit/>
          </a:bodyPr>
          <a:lstStyle/>
          <a:p>
            <a:pPr algn="l"/>
            <a:r>
              <a:rPr lang="en-GB" dirty="0">
                <a:solidFill>
                  <a:schemeClr val="tx1"/>
                </a:solidFill>
              </a:rPr>
              <a:t>Yes/no</a:t>
            </a:r>
            <a:r>
              <a:rPr lang="en-GB" sz="2400" dirty="0">
                <a:solidFill>
                  <a:schemeClr val="tx1"/>
                </a:solidFill>
              </a:rPr>
              <a:t> questions </a:t>
            </a:r>
            <a:br>
              <a:rPr lang="en-GB" sz="2400" dirty="0">
                <a:solidFill>
                  <a:schemeClr val="tx1"/>
                </a:solidFill>
              </a:rPr>
            </a:br>
            <a:r>
              <a:rPr lang="en-GB" sz="2400" dirty="0">
                <a:solidFill>
                  <a:schemeClr val="tx1"/>
                </a:solidFill>
              </a:rPr>
              <a:t>Negation with </a:t>
            </a:r>
            <a:r>
              <a:rPr lang="en-GB" sz="2400" dirty="0" err="1">
                <a:solidFill>
                  <a:schemeClr val="tx1"/>
                </a:solidFill>
              </a:rPr>
              <a:t>kein</a:t>
            </a:r>
            <a:r>
              <a:rPr lang="en-GB" sz="2400" dirty="0">
                <a:solidFill>
                  <a:schemeClr val="tx1"/>
                </a:solidFill>
              </a:rPr>
              <a:t> + nouns R2 (accusative) Mein/</a:t>
            </a:r>
            <a:r>
              <a:rPr lang="en-GB" sz="2400" dirty="0" err="1">
                <a:solidFill>
                  <a:schemeClr val="tx1"/>
                </a:solidFill>
              </a:rPr>
              <a:t>meine</a:t>
            </a:r>
            <a:r>
              <a:rPr lang="en-GB" sz="2400" dirty="0">
                <a:solidFill>
                  <a:schemeClr val="tx1"/>
                </a:solidFill>
              </a:rPr>
              <a:t>/</a:t>
            </a:r>
            <a:r>
              <a:rPr lang="en-GB" sz="2400" dirty="0" err="1">
                <a:solidFill>
                  <a:schemeClr val="tx1"/>
                </a:solidFill>
              </a:rPr>
              <a:t>mein</a:t>
            </a:r>
            <a:r>
              <a:rPr lang="en-GB" sz="2400" dirty="0">
                <a:solidFill>
                  <a:schemeClr val="tx1"/>
                </a:solidFill>
              </a:rPr>
              <a:t> R1 (nominative)</a:t>
            </a:r>
            <a:br>
              <a:rPr lang="en-GB" sz="2400" dirty="0">
                <a:solidFill>
                  <a:schemeClr val="tx1"/>
                </a:solidFill>
              </a:rPr>
            </a:br>
            <a:br>
              <a:rPr lang="en-GB" sz="2400" dirty="0">
                <a:solidFill>
                  <a:schemeClr val="tx1"/>
                </a:solidFill>
              </a:rPr>
            </a:br>
            <a:r>
              <a:rPr lang="en-GB" sz="2400" dirty="0">
                <a:solidFill>
                  <a:schemeClr val="tx1"/>
                </a:solidFill>
              </a:rPr>
              <a:t>SSC [</a:t>
            </a:r>
            <a:r>
              <a:rPr lang="en-GB" sz="2400" dirty="0" err="1">
                <a:solidFill>
                  <a:schemeClr val="tx1"/>
                </a:solidFill>
              </a:rPr>
              <a:t>ie</a:t>
            </a:r>
            <a:r>
              <a:rPr lang="en-GB" sz="2400" dirty="0">
                <a:solidFill>
                  <a:schemeClr val="tx1"/>
                </a:solidFill>
              </a:rPr>
              <a:t>]</a:t>
            </a:r>
            <a:endParaRPr lang="en-US" dirty="0">
              <a:solidFill>
                <a:schemeClr val="tx1"/>
              </a:solidFill>
            </a:endParaRPr>
          </a:p>
        </p:txBody>
      </p:sp>
      <p:sp>
        <p:nvSpPr>
          <p:cNvPr id="6" name="Speech Bubble: Rectangle with Corners Rounded 5">
            <a:extLst>
              <a:ext uri="{FF2B5EF4-FFF2-40B4-BE49-F238E27FC236}">
                <a16:creationId xmlns:a16="http://schemas.microsoft.com/office/drawing/2014/main" id="{D94632AE-7DD9-4757-960D-12925A4211AD}"/>
              </a:ext>
            </a:extLst>
          </p:cNvPr>
          <p:cNvSpPr/>
          <p:nvPr/>
        </p:nvSpPr>
        <p:spPr>
          <a:xfrm>
            <a:off x="7684226" y="3973651"/>
            <a:ext cx="2168434" cy="844550"/>
          </a:xfrm>
          <a:prstGeom prst="wedgeRoundRectCallout">
            <a:avLst>
              <a:gd name="adj1" fmla="val 43170"/>
              <a:gd name="adj2" fmla="val 7476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Hast du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ein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Lieblings</a:t>
            </a:r>
            <a:r>
              <a:rPr lang="en-GB" sz="2000" dirty="0">
                <a:solidFill>
                  <a:srgbClr val="3D3C3C"/>
                </a:solidFill>
                <a:latin typeface="Century Gothic"/>
              </a:rPr>
              <a:t>film?</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Speech Bubble: Rectangle with Corners Rounded 7">
            <a:extLst>
              <a:ext uri="{FF2B5EF4-FFF2-40B4-BE49-F238E27FC236}">
                <a16:creationId xmlns:a16="http://schemas.microsoft.com/office/drawing/2014/main" id="{C8D40BC6-E787-4203-BC30-0243B1F08641}"/>
              </a:ext>
            </a:extLst>
          </p:cNvPr>
          <p:cNvSpPr/>
          <p:nvPr/>
        </p:nvSpPr>
        <p:spPr>
          <a:xfrm>
            <a:off x="10082348" y="2522118"/>
            <a:ext cx="1813561" cy="1102825"/>
          </a:xfrm>
          <a:prstGeom prst="wedgeRoundRectCallout">
            <a:avLst>
              <a:gd name="adj1" fmla="val 29829"/>
              <a:gd name="adj2" fmla="val 9026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Ja</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Mein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Lieblingsfilm</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Barbie!</a:t>
            </a:r>
          </a:p>
        </p:txBody>
      </p:sp>
      <p:pic>
        <p:nvPicPr>
          <p:cNvPr id="7" name="Picture 6" descr="A cartoon of a person&#10;&#10;Description automatically generated">
            <a:extLst>
              <a:ext uri="{FF2B5EF4-FFF2-40B4-BE49-F238E27FC236}">
                <a16:creationId xmlns:a16="http://schemas.microsoft.com/office/drawing/2014/main" id="{FE88EADA-92EC-4D3A-9298-15A1998E6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5528" y="4192828"/>
            <a:ext cx="1210611" cy="1903784"/>
          </a:xfrm>
          <a:prstGeom prst="rect">
            <a:avLst/>
          </a:prstGeom>
        </p:spPr>
      </p:pic>
      <p:pic>
        <p:nvPicPr>
          <p:cNvPr id="10" name="Picture 9" descr="A cartoon of a child with a book&#10;&#10;Description automatically generated">
            <a:extLst>
              <a:ext uri="{FF2B5EF4-FFF2-40B4-BE49-F238E27FC236}">
                <a16:creationId xmlns:a16="http://schemas.microsoft.com/office/drawing/2014/main" id="{1FF0997B-5C31-4C24-AF57-A19A1BBB3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29750" y="4929956"/>
            <a:ext cx="1653092" cy="1928044"/>
          </a:xfrm>
          <a:prstGeom prst="rect">
            <a:avLst/>
          </a:prstGeom>
        </p:spPr>
      </p:pic>
    </p:spTree>
    <p:extLst>
      <p:ext uri="{BB962C8B-B14F-4D97-AF65-F5344CB8AC3E}">
        <p14:creationId xmlns:p14="http://schemas.microsoft.com/office/powerpoint/2010/main" val="961150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F1503596-010E-4208-8B67-25630B2A2351}"/>
              </a:ext>
            </a:extLst>
          </p:cNvPr>
          <p:cNvSpPr/>
          <p:nvPr/>
        </p:nvSpPr>
        <p:spPr>
          <a:xfrm>
            <a:off x="312100" y="268280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place</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 name="Rectangle: Rounded Corners 4">
            <a:extLst>
              <a:ext uri="{FF2B5EF4-FFF2-40B4-BE49-F238E27FC236}">
                <a16:creationId xmlns:a16="http://schemas.microsoft.com/office/drawing/2014/main" id="{D4AC96D1-7952-4020-9B57-B7BF13DA7B0F}"/>
              </a:ext>
            </a:extLst>
          </p:cNvPr>
          <p:cNvSpPr/>
          <p:nvPr/>
        </p:nvSpPr>
        <p:spPr>
          <a:xfrm>
            <a:off x="312100" y="1372157"/>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chemeClr val="tx1"/>
                </a:solidFill>
                <a:effectLst/>
                <a:uLnTx/>
                <a:uFillTx/>
                <a:latin typeface="Century Gothic" panose="020F0302020204030204"/>
                <a:ea typeface="+mn-ea"/>
                <a:cs typeface="+mn-cs"/>
              </a:rPr>
              <a:t>How do you say... ?</a:t>
            </a:r>
            <a:endParaRPr kumimoji="0" lang="fr-FR"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9" name="Rectangle: Rounded Corners 10">
            <a:extLst>
              <a:ext uri="{FF2B5EF4-FFF2-40B4-BE49-F238E27FC236}">
                <a16:creationId xmlns:a16="http://schemas.microsoft.com/office/drawing/2014/main" id="{44A3A412-47FE-4A10-8943-7F2A3ED052E2}"/>
              </a:ext>
            </a:extLst>
          </p:cNvPr>
          <p:cNvSpPr/>
          <p:nvPr/>
        </p:nvSpPr>
        <p:spPr>
          <a:xfrm>
            <a:off x="309746" y="1371091"/>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Wie sagt man... ?</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0" name="Rectangle: Rounded Corners 12">
            <a:extLst>
              <a:ext uri="{FF2B5EF4-FFF2-40B4-BE49-F238E27FC236}">
                <a16:creationId xmlns:a16="http://schemas.microsoft.com/office/drawing/2014/main" id="{60120715-BF7E-4124-817D-BD9355983645}"/>
              </a:ext>
            </a:extLst>
          </p:cNvPr>
          <p:cNvSpPr/>
          <p:nvPr/>
        </p:nvSpPr>
        <p:spPr>
          <a:xfrm>
            <a:off x="309746" y="2681736"/>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der Ort</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1" name="Rectangle: Rounded Corners 13">
            <a:extLst>
              <a:ext uri="{FF2B5EF4-FFF2-40B4-BE49-F238E27FC236}">
                <a16:creationId xmlns:a16="http://schemas.microsoft.com/office/drawing/2014/main" id="{4D5BC698-5C68-422F-88EE-44B92C244715}"/>
              </a:ext>
            </a:extLst>
          </p:cNvPr>
          <p:cNvSpPr/>
          <p:nvPr/>
        </p:nvSpPr>
        <p:spPr>
          <a:xfrm>
            <a:off x="312100" y="392637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female teacher</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2" name="Rectangle: Rounded Corners 14">
            <a:extLst>
              <a:ext uri="{FF2B5EF4-FFF2-40B4-BE49-F238E27FC236}">
                <a16:creationId xmlns:a16="http://schemas.microsoft.com/office/drawing/2014/main" id="{E17BD92B-28EA-4D2C-A425-03F3B2B53A2D}"/>
              </a:ext>
            </a:extLst>
          </p:cNvPr>
          <p:cNvSpPr/>
          <p:nvPr/>
        </p:nvSpPr>
        <p:spPr>
          <a:xfrm>
            <a:off x="309746" y="3925307"/>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die Lehrerin</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3" name="Rectangle: Rounded Corners 15">
            <a:extLst>
              <a:ext uri="{FF2B5EF4-FFF2-40B4-BE49-F238E27FC236}">
                <a16:creationId xmlns:a16="http://schemas.microsoft.com/office/drawing/2014/main" id="{461DF746-E8C4-4BD3-A613-11706835AADF}"/>
              </a:ext>
            </a:extLst>
          </p:cNvPr>
          <p:cNvSpPr/>
          <p:nvPr/>
        </p:nvSpPr>
        <p:spPr>
          <a:xfrm>
            <a:off x="312100" y="5237019"/>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you are</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4" name="Rectangle: Rounded Corners 16">
            <a:extLst>
              <a:ext uri="{FF2B5EF4-FFF2-40B4-BE49-F238E27FC236}">
                <a16:creationId xmlns:a16="http://schemas.microsoft.com/office/drawing/2014/main" id="{60501D93-A200-41EC-AF92-A06F6378CB71}"/>
              </a:ext>
            </a:extLst>
          </p:cNvPr>
          <p:cNvSpPr/>
          <p:nvPr/>
        </p:nvSpPr>
        <p:spPr>
          <a:xfrm>
            <a:off x="309746" y="523595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du bist</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5" name="Rectangle: Rounded Corners 17">
            <a:extLst>
              <a:ext uri="{FF2B5EF4-FFF2-40B4-BE49-F238E27FC236}">
                <a16:creationId xmlns:a16="http://schemas.microsoft.com/office/drawing/2014/main" id="{63146861-871D-4F2A-A595-31D7CF5237F9}"/>
              </a:ext>
            </a:extLst>
          </p:cNvPr>
          <p:cNvSpPr/>
          <p:nvPr/>
        </p:nvSpPr>
        <p:spPr>
          <a:xfrm>
            <a:off x="2687902" y="1372157"/>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film</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6" name="Rectangle: Rounded Corners 18">
            <a:extLst>
              <a:ext uri="{FF2B5EF4-FFF2-40B4-BE49-F238E27FC236}">
                <a16:creationId xmlns:a16="http://schemas.microsoft.com/office/drawing/2014/main" id="{4DB2D65E-6F9A-4FBC-99D6-F474E1B166D3}"/>
              </a:ext>
            </a:extLst>
          </p:cNvPr>
          <p:cNvSpPr/>
          <p:nvPr/>
        </p:nvSpPr>
        <p:spPr>
          <a:xfrm>
            <a:off x="2689159" y="1371091"/>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der Film</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Rectangle: Rounded Corners 19">
            <a:extLst>
              <a:ext uri="{FF2B5EF4-FFF2-40B4-BE49-F238E27FC236}">
                <a16:creationId xmlns:a16="http://schemas.microsoft.com/office/drawing/2014/main" id="{DB504F0A-5DD4-46CA-A47C-3516FB51BB31}"/>
              </a:ext>
            </a:extLst>
          </p:cNvPr>
          <p:cNvSpPr/>
          <p:nvPr/>
        </p:nvSpPr>
        <p:spPr>
          <a:xfrm>
            <a:off x="2687902" y="268280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I don’t know</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8" name="Rectangle: Rounded Corners 20">
            <a:extLst>
              <a:ext uri="{FF2B5EF4-FFF2-40B4-BE49-F238E27FC236}">
                <a16:creationId xmlns:a16="http://schemas.microsoft.com/office/drawing/2014/main" id="{9E1C2947-6129-4B7C-B571-54B2DA6F721D}"/>
              </a:ext>
            </a:extLst>
          </p:cNvPr>
          <p:cNvSpPr/>
          <p:nvPr/>
        </p:nvSpPr>
        <p:spPr>
          <a:xfrm>
            <a:off x="2689159" y="2681737"/>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ich wei</a:t>
            </a: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Calibri" panose="020F0502020204030204" pitchFamily="34" charset="0"/>
              </a:rPr>
              <a:t>ß nicht</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endParaRPr>
          </a:p>
        </p:txBody>
      </p:sp>
      <p:sp>
        <p:nvSpPr>
          <p:cNvPr id="19" name="Rectangle: Rounded Corners 21">
            <a:extLst>
              <a:ext uri="{FF2B5EF4-FFF2-40B4-BE49-F238E27FC236}">
                <a16:creationId xmlns:a16="http://schemas.microsoft.com/office/drawing/2014/main" id="{0F7C7EE5-FEBB-40B6-BB00-19B9A418DC97}"/>
              </a:ext>
            </a:extLst>
          </p:cNvPr>
          <p:cNvSpPr/>
          <p:nvPr/>
        </p:nvSpPr>
        <p:spPr>
          <a:xfrm>
            <a:off x="2687902" y="392637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male singer</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0" name="Rectangle: Rounded Corners 22">
            <a:extLst>
              <a:ext uri="{FF2B5EF4-FFF2-40B4-BE49-F238E27FC236}">
                <a16:creationId xmlns:a16="http://schemas.microsoft.com/office/drawing/2014/main" id="{3DBDA8F3-D844-4E5D-93E5-E52BFADA4238}"/>
              </a:ext>
            </a:extLst>
          </p:cNvPr>
          <p:cNvSpPr/>
          <p:nvPr/>
        </p:nvSpPr>
        <p:spPr>
          <a:xfrm>
            <a:off x="2687902" y="3913731"/>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der S</a:t>
            </a: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Calibri" panose="020F0502020204030204" pitchFamily="34" charset="0"/>
              </a:rPr>
              <a:t>änger</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endParaRPr>
          </a:p>
        </p:txBody>
      </p:sp>
      <p:sp>
        <p:nvSpPr>
          <p:cNvPr id="21" name="Rectangle: Rounded Corners 23">
            <a:extLst>
              <a:ext uri="{FF2B5EF4-FFF2-40B4-BE49-F238E27FC236}">
                <a16:creationId xmlns:a16="http://schemas.microsoft.com/office/drawing/2014/main" id="{CF422864-4234-42E4-A971-C6BD434F91D7}"/>
              </a:ext>
            </a:extLst>
          </p:cNvPr>
          <p:cNvSpPr/>
          <p:nvPr/>
        </p:nvSpPr>
        <p:spPr>
          <a:xfrm>
            <a:off x="2687902" y="5237019"/>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to know</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2" name="Rectangle: Rounded Corners 24">
            <a:extLst>
              <a:ext uri="{FF2B5EF4-FFF2-40B4-BE49-F238E27FC236}">
                <a16:creationId xmlns:a16="http://schemas.microsoft.com/office/drawing/2014/main" id="{9AD2ED08-4C3E-4EB0-978C-9C38D47CADB6}"/>
              </a:ext>
            </a:extLst>
          </p:cNvPr>
          <p:cNvSpPr/>
          <p:nvPr/>
        </p:nvSpPr>
        <p:spPr>
          <a:xfrm>
            <a:off x="2689159" y="523595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wissen</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3" name="Rectangle: Rounded Corners 25">
            <a:extLst>
              <a:ext uri="{FF2B5EF4-FFF2-40B4-BE49-F238E27FC236}">
                <a16:creationId xmlns:a16="http://schemas.microsoft.com/office/drawing/2014/main" id="{FD55D4CB-935E-473B-8657-7AA378C60851}"/>
              </a:ext>
            </a:extLst>
          </p:cNvPr>
          <p:cNvSpPr/>
          <p:nvPr/>
        </p:nvSpPr>
        <p:spPr>
          <a:xfrm>
            <a:off x="5063704" y="1372157"/>
            <a:ext cx="1753785"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chemeClr val="tx1"/>
                </a:solidFill>
                <a:effectLst/>
                <a:uLnTx/>
                <a:uFillTx/>
                <a:latin typeface="Century Gothic" panose="020F0302020204030204"/>
                <a:ea typeface="+mn-ea"/>
                <a:cs typeface="+mn-cs"/>
              </a:rPr>
              <a:t>unfortunately</a:t>
            </a:r>
            <a:endParaRPr kumimoji="0" lang="fr-FR"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4" name="Rectangle: Rounded Corners 26">
            <a:extLst>
              <a:ext uri="{FF2B5EF4-FFF2-40B4-BE49-F238E27FC236}">
                <a16:creationId xmlns:a16="http://schemas.microsoft.com/office/drawing/2014/main" id="{6D3376B1-C440-47BA-AFAC-47FEE065AC3D}"/>
              </a:ext>
            </a:extLst>
          </p:cNvPr>
          <p:cNvSpPr/>
          <p:nvPr/>
        </p:nvSpPr>
        <p:spPr>
          <a:xfrm>
            <a:off x="5064962" y="1359516"/>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leider</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5" name="Rectangle: Rounded Corners 27">
            <a:extLst>
              <a:ext uri="{FF2B5EF4-FFF2-40B4-BE49-F238E27FC236}">
                <a16:creationId xmlns:a16="http://schemas.microsoft.com/office/drawing/2014/main" id="{0BF12EAE-AA02-4B89-92E1-9FF6F5C0926B}"/>
              </a:ext>
            </a:extLst>
          </p:cNvPr>
          <p:cNvSpPr/>
          <p:nvPr/>
        </p:nvSpPr>
        <p:spPr>
          <a:xfrm>
            <a:off x="5063704" y="268280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female singer</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6" name="Rectangle: Rounded Corners 28">
            <a:extLst>
              <a:ext uri="{FF2B5EF4-FFF2-40B4-BE49-F238E27FC236}">
                <a16:creationId xmlns:a16="http://schemas.microsoft.com/office/drawing/2014/main" id="{46477226-E9C1-4155-83EE-6915AC40ED6F}"/>
              </a:ext>
            </a:extLst>
          </p:cNvPr>
          <p:cNvSpPr/>
          <p:nvPr/>
        </p:nvSpPr>
        <p:spPr>
          <a:xfrm>
            <a:off x="5064962" y="2670162"/>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die S</a:t>
            </a: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Calibri" panose="020F0502020204030204" pitchFamily="34" charset="0"/>
              </a:rPr>
              <a:t>ängerin</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endParaRPr>
          </a:p>
        </p:txBody>
      </p:sp>
      <p:sp>
        <p:nvSpPr>
          <p:cNvPr id="27" name="Rectangle: Rounded Corners 29">
            <a:extLst>
              <a:ext uri="{FF2B5EF4-FFF2-40B4-BE49-F238E27FC236}">
                <a16:creationId xmlns:a16="http://schemas.microsoft.com/office/drawing/2014/main" id="{9E1C7CA6-3247-40D6-A85D-5DC238228B3B}"/>
              </a:ext>
            </a:extLst>
          </p:cNvPr>
          <p:cNvSpPr/>
          <p:nvPr/>
        </p:nvSpPr>
        <p:spPr>
          <a:xfrm>
            <a:off x="5063704" y="392637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but</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8" name="Rectangle: Rounded Corners 30">
            <a:extLst>
              <a:ext uri="{FF2B5EF4-FFF2-40B4-BE49-F238E27FC236}">
                <a16:creationId xmlns:a16="http://schemas.microsoft.com/office/drawing/2014/main" id="{7A9D328D-9D5A-41A5-B0D5-F9BAF9614248}"/>
              </a:ext>
            </a:extLst>
          </p:cNvPr>
          <p:cNvSpPr/>
          <p:nvPr/>
        </p:nvSpPr>
        <p:spPr>
          <a:xfrm>
            <a:off x="5064962" y="3913732"/>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aber</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9" name="Rectangle: Rounded Corners 31">
            <a:extLst>
              <a:ext uri="{FF2B5EF4-FFF2-40B4-BE49-F238E27FC236}">
                <a16:creationId xmlns:a16="http://schemas.microsoft.com/office/drawing/2014/main" id="{51769C11-2F7A-4F27-811A-4195BDEFAC17}"/>
              </a:ext>
            </a:extLst>
          </p:cNvPr>
          <p:cNvSpPr/>
          <p:nvPr/>
        </p:nvSpPr>
        <p:spPr>
          <a:xfrm>
            <a:off x="5063704" y="5237019"/>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book</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0" name="Rectangle: Rounded Corners 32">
            <a:extLst>
              <a:ext uri="{FF2B5EF4-FFF2-40B4-BE49-F238E27FC236}">
                <a16:creationId xmlns:a16="http://schemas.microsoft.com/office/drawing/2014/main" id="{EB23AAC2-B8BC-45BE-B55C-50509BA54564}"/>
              </a:ext>
            </a:extLst>
          </p:cNvPr>
          <p:cNvSpPr/>
          <p:nvPr/>
        </p:nvSpPr>
        <p:spPr>
          <a:xfrm>
            <a:off x="5064962" y="5224378"/>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das Buch</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1" name="Rectangle: Rounded Corners 33">
            <a:extLst>
              <a:ext uri="{FF2B5EF4-FFF2-40B4-BE49-F238E27FC236}">
                <a16:creationId xmlns:a16="http://schemas.microsoft.com/office/drawing/2014/main" id="{E49AC5DF-51D7-4CA8-8F38-1BD55721FC4E}"/>
              </a:ext>
            </a:extLst>
          </p:cNvPr>
          <p:cNvSpPr/>
          <p:nvPr/>
        </p:nvSpPr>
        <p:spPr>
          <a:xfrm>
            <a:off x="7439506" y="1376916"/>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chemeClr val="tx1"/>
                </a:solidFill>
                <a:effectLst/>
                <a:uLnTx/>
                <a:uFillTx/>
                <a:latin typeface="Century Gothic" panose="020F0302020204030204"/>
                <a:ea typeface="+mn-ea"/>
                <a:cs typeface="+mn-cs"/>
              </a:rPr>
              <a:t>How do you write that?</a:t>
            </a:r>
            <a:endParaRPr kumimoji="0" lang="fr-FR"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2" name="Rectangle: Rounded Corners 34">
            <a:extLst>
              <a:ext uri="{FF2B5EF4-FFF2-40B4-BE49-F238E27FC236}">
                <a16:creationId xmlns:a16="http://schemas.microsoft.com/office/drawing/2014/main" id="{ABCE344C-A50F-45A8-A646-B24308A8DE6A}"/>
              </a:ext>
            </a:extLst>
          </p:cNvPr>
          <p:cNvSpPr/>
          <p:nvPr/>
        </p:nvSpPr>
        <p:spPr>
          <a:xfrm>
            <a:off x="7440316" y="1372157"/>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chemeClr val="tx1"/>
                </a:solidFill>
                <a:effectLst/>
                <a:uLnTx/>
                <a:uFillTx/>
                <a:latin typeface="Century Gothic" panose="020F0302020204030204"/>
                <a:ea typeface="+mn-ea"/>
                <a:cs typeface="+mn-cs"/>
              </a:rPr>
              <a:t>Wie schreibt man das?</a:t>
            </a:r>
            <a:endParaRPr kumimoji="0" lang="fr-FR"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3" name="Rectangle: Rounded Corners 35">
            <a:extLst>
              <a:ext uri="{FF2B5EF4-FFF2-40B4-BE49-F238E27FC236}">
                <a16:creationId xmlns:a16="http://schemas.microsoft.com/office/drawing/2014/main" id="{57903CE3-7501-4FB7-95C7-C20D4CE172A0}"/>
              </a:ext>
            </a:extLst>
          </p:cNvPr>
          <p:cNvSpPr/>
          <p:nvPr/>
        </p:nvSpPr>
        <p:spPr>
          <a:xfrm>
            <a:off x="7439506" y="268280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not a</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4" name="Rectangle: Rounded Corners 36">
            <a:extLst>
              <a:ext uri="{FF2B5EF4-FFF2-40B4-BE49-F238E27FC236}">
                <a16:creationId xmlns:a16="http://schemas.microsoft.com/office/drawing/2014/main" id="{B5A24F0C-8C96-421B-BECF-9D4B05C628DC}"/>
              </a:ext>
            </a:extLst>
          </p:cNvPr>
          <p:cNvSpPr/>
          <p:nvPr/>
        </p:nvSpPr>
        <p:spPr>
          <a:xfrm>
            <a:off x="7440316" y="2678044"/>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kein</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5" name="Rectangle: Rounded Corners 37">
            <a:extLst>
              <a:ext uri="{FF2B5EF4-FFF2-40B4-BE49-F238E27FC236}">
                <a16:creationId xmlns:a16="http://schemas.microsoft.com/office/drawing/2014/main" id="{E3993942-C362-4AFF-8970-D72417E77BDD}"/>
              </a:ext>
            </a:extLst>
          </p:cNvPr>
          <p:cNvSpPr/>
          <p:nvPr/>
        </p:nvSpPr>
        <p:spPr>
          <a:xfrm>
            <a:off x="7439506" y="392637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band</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6" name="Rectangle: Rounded Corners 38">
            <a:extLst>
              <a:ext uri="{FF2B5EF4-FFF2-40B4-BE49-F238E27FC236}">
                <a16:creationId xmlns:a16="http://schemas.microsoft.com/office/drawing/2014/main" id="{DE54CFB8-9FF8-4ACB-8F3B-BBC4A384681E}"/>
              </a:ext>
            </a:extLst>
          </p:cNvPr>
          <p:cNvSpPr/>
          <p:nvPr/>
        </p:nvSpPr>
        <p:spPr>
          <a:xfrm>
            <a:off x="7440316" y="3921614"/>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die Band</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7" name="Rectangle: Rounded Corners 39">
            <a:extLst>
              <a:ext uri="{FF2B5EF4-FFF2-40B4-BE49-F238E27FC236}">
                <a16:creationId xmlns:a16="http://schemas.microsoft.com/office/drawing/2014/main" id="{F87B9A4F-4A69-405D-8AE9-D688FA6A5F4C}"/>
              </a:ext>
            </a:extLst>
          </p:cNvPr>
          <p:cNvSpPr/>
          <p:nvPr/>
        </p:nvSpPr>
        <p:spPr>
          <a:xfrm>
            <a:off x="7439506" y="5241778"/>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song</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8" name="Rectangle: Rounded Corners 40">
            <a:extLst>
              <a:ext uri="{FF2B5EF4-FFF2-40B4-BE49-F238E27FC236}">
                <a16:creationId xmlns:a16="http://schemas.microsoft.com/office/drawing/2014/main" id="{4484FD48-91F9-48EC-AE16-88498B9A52C4}"/>
              </a:ext>
            </a:extLst>
          </p:cNvPr>
          <p:cNvSpPr/>
          <p:nvPr/>
        </p:nvSpPr>
        <p:spPr>
          <a:xfrm>
            <a:off x="7440316" y="5237019"/>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das Lied</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9" name="Rectangle: Rounded Corners 41">
            <a:extLst>
              <a:ext uri="{FF2B5EF4-FFF2-40B4-BE49-F238E27FC236}">
                <a16:creationId xmlns:a16="http://schemas.microsoft.com/office/drawing/2014/main" id="{05647FB7-9835-4B45-8B45-0199A0945016}"/>
              </a:ext>
            </a:extLst>
          </p:cNvPr>
          <p:cNvSpPr/>
          <p:nvPr/>
        </p:nvSpPr>
        <p:spPr>
          <a:xfrm>
            <a:off x="9815308" y="1376916"/>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number</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0" name="Rectangle: Rounded Corners 42">
            <a:extLst>
              <a:ext uri="{FF2B5EF4-FFF2-40B4-BE49-F238E27FC236}">
                <a16:creationId xmlns:a16="http://schemas.microsoft.com/office/drawing/2014/main" id="{54D5576F-ED70-437F-9526-6172F89FEE7F}"/>
              </a:ext>
            </a:extLst>
          </p:cNvPr>
          <p:cNvSpPr/>
          <p:nvPr/>
        </p:nvSpPr>
        <p:spPr>
          <a:xfrm>
            <a:off x="9816564" y="1375851"/>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die Nummer</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1" name="Rectangle: Rounded Corners 43">
            <a:extLst>
              <a:ext uri="{FF2B5EF4-FFF2-40B4-BE49-F238E27FC236}">
                <a16:creationId xmlns:a16="http://schemas.microsoft.com/office/drawing/2014/main" id="{3B618429-9F5D-4431-AE08-5BEF25AB5015}"/>
              </a:ext>
            </a:extLst>
          </p:cNvPr>
          <p:cNvSpPr/>
          <p:nvPr/>
        </p:nvSpPr>
        <p:spPr>
          <a:xfrm>
            <a:off x="9815308" y="268280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favourite</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2" name="Rectangle: Rounded Corners 44">
            <a:extLst>
              <a:ext uri="{FF2B5EF4-FFF2-40B4-BE49-F238E27FC236}">
                <a16:creationId xmlns:a16="http://schemas.microsoft.com/office/drawing/2014/main" id="{5B69C8C7-1D3B-48A6-800A-D2BFCBE614B7}"/>
              </a:ext>
            </a:extLst>
          </p:cNvPr>
          <p:cNvSpPr/>
          <p:nvPr/>
        </p:nvSpPr>
        <p:spPr>
          <a:xfrm>
            <a:off x="9816564" y="2681738"/>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Lieblings-</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3" name="Rectangle: Rounded Corners 45">
            <a:extLst>
              <a:ext uri="{FF2B5EF4-FFF2-40B4-BE49-F238E27FC236}">
                <a16:creationId xmlns:a16="http://schemas.microsoft.com/office/drawing/2014/main" id="{D5B8DD26-07EB-4150-98BE-9124115B69CC}"/>
              </a:ext>
            </a:extLst>
          </p:cNvPr>
          <p:cNvSpPr/>
          <p:nvPr/>
        </p:nvSpPr>
        <p:spPr>
          <a:xfrm>
            <a:off x="9815308" y="392637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animal</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4" name="Rectangle: Rounded Corners 46">
            <a:extLst>
              <a:ext uri="{FF2B5EF4-FFF2-40B4-BE49-F238E27FC236}">
                <a16:creationId xmlns:a16="http://schemas.microsoft.com/office/drawing/2014/main" id="{D5CBE59F-8308-459B-975C-331B472922EB}"/>
              </a:ext>
            </a:extLst>
          </p:cNvPr>
          <p:cNvSpPr/>
          <p:nvPr/>
        </p:nvSpPr>
        <p:spPr>
          <a:xfrm>
            <a:off x="9816564" y="3925308"/>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das Tier</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5" name="Rectangle: Rounded Corners 47">
            <a:extLst>
              <a:ext uri="{FF2B5EF4-FFF2-40B4-BE49-F238E27FC236}">
                <a16:creationId xmlns:a16="http://schemas.microsoft.com/office/drawing/2014/main" id="{D73B95AB-F744-4152-AE7F-7EDBCF108061}"/>
              </a:ext>
            </a:extLst>
          </p:cNvPr>
          <p:cNvSpPr/>
          <p:nvPr/>
        </p:nvSpPr>
        <p:spPr>
          <a:xfrm>
            <a:off x="9815308" y="5241778"/>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colour</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6" name="Rectangle: Rounded Corners 48">
            <a:extLst>
              <a:ext uri="{FF2B5EF4-FFF2-40B4-BE49-F238E27FC236}">
                <a16:creationId xmlns:a16="http://schemas.microsoft.com/office/drawing/2014/main" id="{86DAEA91-BE1F-4F2E-A4BC-1D6D10269FDA}"/>
              </a:ext>
            </a:extLst>
          </p:cNvPr>
          <p:cNvSpPr/>
          <p:nvPr/>
        </p:nvSpPr>
        <p:spPr>
          <a:xfrm>
            <a:off x="9816564" y="5240713"/>
            <a:ext cx="1766170" cy="826717"/>
          </a:xfrm>
          <a:prstGeom prst="round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chemeClr val="tx1"/>
                </a:solidFill>
                <a:effectLst/>
                <a:uLnTx/>
                <a:uFillTx/>
                <a:latin typeface="Century Gothic" panose="020F0302020204030204"/>
                <a:ea typeface="+mn-ea"/>
                <a:cs typeface="+mn-cs"/>
              </a:rPr>
              <a:t>die Farbe</a:t>
            </a:r>
            <a:endParaRPr kumimoji="0" lang="fr-FR"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213557"/>
            <a:ext cx="2687902"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C5B6AB3-7F34-E544-97A3-138315B8599D}"/>
              </a:ext>
            </a:extLst>
          </p:cNvPr>
          <p:cNvSpPr txBox="1"/>
          <p:nvPr/>
        </p:nvSpPr>
        <p:spPr>
          <a:xfrm>
            <a:off x="6450046" y="567401"/>
            <a:ext cx="37450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Wie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sagt</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a:ln>
                  <a:noFill/>
                </a:ln>
                <a:effectLst/>
                <a:uLnTx/>
                <a:uFillTx/>
                <a:latin typeface="Century Gothic" panose="020B0502020202020204" pitchFamily="34" charset="0"/>
                <a:ea typeface="+mn-ea"/>
                <a:cs typeface="+mn-cs"/>
              </a:rPr>
              <a:t>man…?</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9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4" grpId="0" animBg="1"/>
      <p:bldP spid="16" grpId="0" animBg="1"/>
      <p:bldP spid="18" grpId="0" animBg="1"/>
      <p:bldP spid="20" grpId="0" animBg="1"/>
      <p:bldP spid="22" grpId="0" animBg="1"/>
      <p:bldP spid="24" grpId="0" animBg="1"/>
      <p:bldP spid="26" grpId="0" animBg="1"/>
      <p:bldP spid="28" grpId="0" animBg="1"/>
      <p:bldP spid="30" grpId="0" animBg="1"/>
      <p:bldP spid="32" grpId="0" animBg="1"/>
      <p:bldP spid="34" grpId="0" animBg="1"/>
      <p:bldP spid="36" grpId="0" animBg="1"/>
      <p:bldP spid="38" grpId="0" animBg="1"/>
      <p:bldP spid="40" grpId="0" animBg="1"/>
      <p:bldP spid="42" grpId="0" animBg="1"/>
      <p:bldP spid="44"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971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1"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3710" y="1512145"/>
            <a:ext cx="3456276" cy="34562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204D7E1-CAF7-4C39-9F98-74EFF26FA7DF}"/>
              </a:ext>
            </a:extLst>
          </p:cNvPr>
          <p:cNvSpPr txBox="1"/>
          <p:nvPr/>
        </p:nvSpPr>
        <p:spPr>
          <a:xfrm>
            <a:off x="4074648" y="5513578"/>
            <a:ext cx="3734400" cy="584775"/>
          </a:xfrm>
          <a:prstGeom prst="rect">
            <a:avLst/>
          </a:prstGeom>
          <a:solidFill>
            <a:schemeClr val="bg2"/>
          </a:solidFill>
        </p:spPr>
        <p:txBody>
          <a:bodyPr wrap="square" rtlCol="0">
            <a:spAutoFit/>
          </a:bodyPr>
          <a:lstStyle/>
          <a:p>
            <a:pPr algn="ctr"/>
            <a:r>
              <a:rPr lang="en-GB" sz="3200" dirty="0">
                <a:latin typeface="Century Gothic" panose="020B0502020202020204" pitchFamily="34" charset="0"/>
              </a:rPr>
              <a:t>die </a:t>
            </a:r>
            <a:r>
              <a:rPr lang="en-GB" sz="3200" dirty="0" err="1">
                <a:latin typeface="Century Gothic" panose="020B0502020202020204" pitchFamily="34" charset="0"/>
              </a:rPr>
              <a:t>Lehrerin</a:t>
            </a:r>
            <a:endParaRPr lang="en-GB" sz="3200" dirty="0">
              <a:latin typeface="Century Gothic" panose="020B0502020202020204" pitchFamily="34" charset="0"/>
            </a:endParaRPr>
          </a:p>
        </p:txBody>
      </p:sp>
    </p:spTree>
    <p:extLst>
      <p:ext uri="{BB962C8B-B14F-4D97-AF65-F5344CB8AC3E}">
        <p14:creationId xmlns:p14="http://schemas.microsoft.com/office/powerpoint/2010/main" val="3444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472975" cy="647577"/>
          </a:xfrm>
        </p:spPr>
        <p:txBody>
          <a:bodyPr>
            <a:noAutofit/>
          </a:bodyPr>
          <a:lstStyle/>
          <a:p>
            <a:r>
              <a:rPr lang="en-GB" sz="2800" b="1">
                <a:solidFill>
                  <a:schemeClr val="bg1"/>
                </a:solidFill>
              </a:rPr>
              <a:t>Using </a:t>
            </a:r>
            <a:r>
              <a:rPr lang="en-GB" sz="2800" b="1" i="1">
                <a:solidFill>
                  <a:schemeClr val="bg1"/>
                </a:solidFill>
              </a:rPr>
              <a:t>kein</a:t>
            </a:r>
            <a:r>
              <a:rPr lang="en-GB" sz="2800" b="1">
                <a:solidFill>
                  <a:schemeClr val="bg1"/>
                </a:solidFill>
              </a:rPr>
              <a:t> after </a:t>
            </a:r>
            <a:r>
              <a:rPr lang="en-GB" sz="2800" b="1" i="1">
                <a:solidFill>
                  <a:schemeClr val="bg1"/>
                </a:solidFill>
              </a:rPr>
              <a:t>haben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23" name="Rectangle 22"/>
          <p:cNvSpPr/>
          <p:nvPr/>
        </p:nvSpPr>
        <p:spPr>
          <a:xfrm>
            <a:off x="284884" y="5755411"/>
            <a:ext cx="10092405" cy="400110"/>
          </a:xfrm>
          <a:prstGeom prst="rect">
            <a:avLst/>
          </a:prstGeom>
        </p:spPr>
        <p:txBody>
          <a:bodyPr wrap="square">
            <a:spAutoFit/>
          </a:bodyPr>
          <a:lstStyle/>
          <a:p>
            <a:r>
              <a:rPr lang="en-US" sz="2000" dirty="0">
                <a:latin typeface="Century Gothic" panose="020B0502020202020204" pitchFamily="34" charset="0"/>
                <a:ea typeface="SimSun" panose="02010600030101010101" pitchFamily="2" charset="-122"/>
                <a:cs typeface="Times New Roman" panose="02020603050405020304" pitchFamily="18" charset="0"/>
              </a:rPr>
              <a:t>Nein. </a:t>
            </a:r>
            <a:r>
              <a:rPr lang="en-US" sz="2000" dirty="0" err="1">
                <a:latin typeface="Century Gothic" panose="020B0502020202020204" pitchFamily="34" charset="0"/>
                <a:ea typeface="SimSun" panose="02010600030101010101" pitchFamily="2" charset="-122"/>
                <a:cs typeface="Times New Roman" panose="02020603050405020304" pitchFamily="18" charset="0"/>
              </a:rPr>
              <a:t>Ich</a:t>
            </a:r>
            <a:r>
              <a:rPr lang="en-US" sz="2000" dirty="0">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latin typeface="Century Gothic" panose="020B0502020202020204" pitchFamily="34" charset="0"/>
                <a:ea typeface="SimSun" panose="02010600030101010101" pitchFamily="2" charset="-122"/>
                <a:cs typeface="Times New Roman" panose="02020603050405020304" pitchFamily="18" charset="0"/>
              </a:rPr>
              <a:t>habe</a:t>
            </a:r>
            <a:r>
              <a:rPr lang="en-US" sz="2000" dirty="0">
                <a:latin typeface="Century Gothic" panose="020B0502020202020204" pitchFamily="34" charset="0"/>
                <a:ea typeface="SimSun" panose="02010600030101010101" pitchFamily="2" charset="-122"/>
                <a:cs typeface="Times New Roman" panose="02020603050405020304" pitchFamily="18" charset="0"/>
              </a:rPr>
              <a:t> …	______</a:t>
            </a:r>
            <a:r>
              <a:rPr lang="en-US" sz="2000" b="1" dirty="0">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latin typeface="Century Gothic" panose="020B0502020202020204" pitchFamily="34" charset="0"/>
                <a:ea typeface="SimSun" panose="02010600030101010101" pitchFamily="2" charset="-122"/>
                <a:cs typeface="Times New Roman" panose="02020603050405020304" pitchFamily="18" charset="0"/>
              </a:rPr>
              <a:t>Fußball</a:t>
            </a:r>
            <a:r>
              <a:rPr lang="en-US" sz="2000" dirty="0">
                <a:latin typeface="Century Gothic" panose="020B0502020202020204" pitchFamily="34" charset="0"/>
                <a:ea typeface="SimSun" panose="02010600030101010101" pitchFamily="2" charset="-122"/>
                <a:cs typeface="Times New Roman" panose="02020603050405020304" pitchFamily="18" charset="0"/>
              </a:rPr>
              <a:t>.    _______ </a:t>
            </a:r>
            <a:r>
              <a:rPr lang="en-US" sz="2000" dirty="0" err="1">
                <a:latin typeface="Century Gothic" panose="020B0502020202020204" pitchFamily="34" charset="0"/>
                <a:ea typeface="SimSun" panose="02010600030101010101" pitchFamily="2" charset="-122"/>
                <a:cs typeface="Times New Roman" panose="02020603050405020304" pitchFamily="18" charset="0"/>
              </a:rPr>
              <a:t>Flasche</a:t>
            </a:r>
            <a:r>
              <a:rPr lang="en-US" sz="2000" dirty="0">
                <a:latin typeface="Century Gothic" panose="020B0502020202020204" pitchFamily="34" charset="0"/>
                <a:ea typeface="SimSun" panose="02010600030101010101" pitchFamily="2" charset="-122"/>
                <a:cs typeface="Times New Roman" panose="02020603050405020304" pitchFamily="18" charset="0"/>
              </a:rPr>
              <a:t>.      _____ </a:t>
            </a:r>
            <a:r>
              <a:rPr lang="en-US" sz="2000" dirty="0" err="1">
                <a:latin typeface="Century Gothic" panose="020B0502020202020204" pitchFamily="34" charset="0"/>
                <a:ea typeface="SimSun" panose="02010600030101010101" pitchFamily="2" charset="-122"/>
                <a:cs typeface="Times New Roman" panose="02020603050405020304" pitchFamily="18" charset="0"/>
              </a:rPr>
              <a:t>Buch</a:t>
            </a:r>
            <a:r>
              <a:rPr lang="en-US" sz="2000" dirty="0">
                <a:latin typeface="Century Gothic" panose="020B0502020202020204" pitchFamily="34" charset="0"/>
                <a:ea typeface="SimSun" panose="02010600030101010101" pitchFamily="2" charset="-122"/>
                <a:cs typeface="Times New Roman" panose="02020603050405020304" pitchFamily="18" charset="0"/>
              </a:rPr>
              <a:t>.	</a:t>
            </a:r>
          </a:p>
        </p:txBody>
      </p:sp>
      <p:sp>
        <p:nvSpPr>
          <p:cNvPr id="24" name="Rectangle 23"/>
          <p:cNvSpPr/>
          <p:nvPr/>
        </p:nvSpPr>
        <p:spPr>
          <a:xfrm>
            <a:off x="317670" y="2993781"/>
            <a:ext cx="9768730" cy="400110"/>
          </a:xfrm>
          <a:prstGeom prst="rect">
            <a:avLst/>
          </a:prstGeom>
        </p:spPr>
        <p:txBody>
          <a:bodyPr wrap="square">
            <a:spAutoFit/>
          </a:bodyPr>
          <a:lstStyle/>
          <a:p>
            <a:r>
              <a:rPr lang="en-US" sz="2000" dirty="0">
                <a:latin typeface="Century Gothic" panose="020B0502020202020204" pitchFamily="34" charset="0"/>
                <a:ea typeface="SimSun" panose="02010600030101010101" pitchFamily="2" charset="-122"/>
                <a:cs typeface="Times New Roman" panose="02020603050405020304" pitchFamily="18" charset="0"/>
              </a:rPr>
              <a:t>Ja. </a:t>
            </a:r>
            <a:r>
              <a:rPr lang="en-US" sz="2000" dirty="0" err="1">
                <a:latin typeface="Century Gothic" panose="020B0502020202020204" pitchFamily="34" charset="0"/>
                <a:ea typeface="SimSun" panose="02010600030101010101" pitchFamily="2" charset="-122"/>
                <a:cs typeface="Times New Roman" panose="02020603050405020304" pitchFamily="18" charset="0"/>
              </a:rPr>
              <a:t>Ich</a:t>
            </a:r>
            <a:r>
              <a:rPr lang="en-US" sz="2000" dirty="0">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latin typeface="Century Gothic" panose="020B0502020202020204" pitchFamily="34" charset="0"/>
                <a:ea typeface="SimSun" panose="02010600030101010101" pitchFamily="2" charset="-122"/>
                <a:cs typeface="Times New Roman" panose="02020603050405020304" pitchFamily="18" charset="0"/>
              </a:rPr>
              <a:t>habe</a:t>
            </a:r>
            <a:r>
              <a:rPr lang="en-US" sz="2000" dirty="0">
                <a:latin typeface="Century Gothic" panose="020B0502020202020204" pitchFamily="34" charset="0"/>
                <a:ea typeface="SimSun" panose="02010600030101010101" pitchFamily="2" charset="-122"/>
                <a:cs typeface="Times New Roman" panose="02020603050405020304" pitchFamily="18" charset="0"/>
              </a:rPr>
              <a:t>	…          ______ </a:t>
            </a:r>
            <a:r>
              <a:rPr lang="en-US" sz="2000" dirty="0" err="1">
                <a:latin typeface="Century Gothic" panose="020B0502020202020204" pitchFamily="34" charset="0"/>
                <a:ea typeface="SimSun" panose="02010600030101010101" pitchFamily="2" charset="-122"/>
                <a:cs typeface="Times New Roman" panose="02020603050405020304" pitchFamily="18" charset="0"/>
              </a:rPr>
              <a:t>Fußball</a:t>
            </a:r>
            <a:r>
              <a:rPr lang="en-US" sz="2000" dirty="0">
                <a:latin typeface="Century Gothic" panose="020B0502020202020204" pitchFamily="34" charset="0"/>
                <a:ea typeface="SimSun" panose="02010600030101010101" pitchFamily="2" charset="-122"/>
                <a:cs typeface="Times New Roman" panose="02020603050405020304" pitchFamily="18" charset="0"/>
              </a:rPr>
              <a:t>.       _____  </a:t>
            </a:r>
            <a:r>
              <a:rPr lang="en-US" sz="2000" dirty="0" err="1">
                <a:latin typeface="Century Gothic" panose="020B0502020202020204" pitchFamily="34" charset="0"/>
                <a:ea typeface="SimSun" panose="02010600030101010101" pitchFamily="2" charset="-122"/>
                <a:cs typeface="Times New Roman" panose="02020603050405020304" pitchFamily="18" charset="0"/>
              </a:rPr>
              <a:t>Flasche</a:t>
            </a:r>
            <a:r>
              <a:rPr lang="en-US" sz="2000" dirty="0">
                <a:latin typeface="Century Gothic" panose="020B0502020202020204" pitchFamily="34" charset="0"/>
                <a:ea typeface="SimSun" panose="02010600030101010101" pitchFamily="2" charset="-122"/>
                <a:cs typeface="Times New Roman" panose="02020603050405020304" pitchFamily="18" charset="0"/>
              </a:rPr>
              <a:t>. 	 _____  </a:t>
            </a:r>
            <a:r>
              <a:rPr lang="en-US" sz="2000" dirty="0" err="1">
                <a:latin typeface="Century Gothic" panose="020B0502020202020204" pitchFamily="34" charset="0"/>
                <a:ea typeface="SimSun" panose="02010600030101010101" pitchFamily="2" charset="-122"/>
                <a:cs typeface="Times New Roman" panose="02020603050405020304" pitchFamily="18" charset="0"/>
              </a:rPr>
              <a:t>Buch</a:t>
            </a:r>
            <a:r>
              <a:rPr lang="en-US" sz="2000" dirty="0">
                <a:latin typeface="Century Gothic" panose="020B0502020202020204" pitchFamily="34" charset="0"/>
                <a:ea typeface="SimSun" panose="02010600030101010101" pitchFamily="2" charset="-122"/>
                <a:cs typeface="Times New Roman" panose="02020603050405020304" pitchFamily="18" charset="0"/>
              </a:rPr>
              <a:t>.</a:t>
            </a:r>
            <a:endParaRPr lang="en-US" sz="2000" dirty="0"/>
          </a:p>
        </p:txBody>
      </p:sp>
      <p:sp>
        <p:nvSpPr>
          <p:cNvPr id="25" name="TextBox 24">
            <a:extLst>
              <a:ext uri="{FF2B5EF4-FFF2-40B4-BE49-F238E27FC236}">
                <a16:creationId xmlns:a16="http://schemas.microsoft.com/office/drawing/2014/main" id="{7097DF9C-A7D9-8640-9AEB-3360D65533A2}"/>
              </a:ext>
            </a:extLst>
          </p:cNvPr>
          <p:cNvSpPr txBox="1"/>
          <p:nvPr/>
        </p:nvSpPr>
        <p:spPr>
          <a:xfrm>
            <a:off x="317670" y="1365970"/>
            <a:ext cx="4155305" cy="430887"/>
          </a:xfrm>
          <a:prstGeom prst="rect">
            <a:avLst/>
          </a:prstGeom>
          <a:noFill/>
        </p:spPr>
        <p:txBody>
          <a:bodyPr wrap="none" rtlCol="0">
            <a:spAutoFit/>
          </a:bodyPr>
          <a:lstStyle/>
          <a:p>
            <a:r>
              <a:rPr lang="en-US" sz="2200" b="1" dirty="0">
                <a:latin typeface="Century Gothic" panose="020B0502020202020204" pitchFamily="34" charset="0"/>
              </a:rPr>
              <a:t>Saying you have a/one thing</a:t>
            </a:r>
          </a:p>
        </p:txBody>
      </p:sp>
      <p:sp>
        <p:nvSpPr>
          <p:cNvPr id="26" name="TextBox 25">
            <a:extLst>
              <a:ext uri="{FF2B5EF4-FFF2-40B4-BE49-F238E27FC236}">
                <a16:creationId xmlns:a16="http://schemas.microsoft.com/office/drawing/2014/main" id="{7F59C740-3069-4547-ADA3-3A2A411447BC}"/>
              </a:ext>
            </a:extLst>
          </p:cNvPr>
          <p:cNvSpPr txBox="1"/>
          <p:nvPr/>
        </p:nvSpPr>
        <p:spPr>
          <a:xfrm>
            <a:off x="342985" y="1931348"/>
            <a:ext cx="11506030" cy="430887"/>
          </a:xfrm>
          <a:prstGeom prst="rect">
            <a:avLst/>
          </a:prstGeom>
          <a:noFill/>
        </p:spPr>
        <p:txBody>
          <a:bodyPr wrap="square" rtlCol="0">
            <a:spAutoFit/>
          </a:bodyPr>
          <a:lstStyle/>
          <a:p>
            <a:r>
              <a:rPr lang="en-US" sz="2200" dirty="0">
                <a:latin typeface="Century Gothic" panose="020B0502020202020204" pitchFamily="34" charset="0"/>
                <a:ea typeface="SimSun" panose="02010600030101010101" pitchFamily="2" charset="-122"/>
                <a:cs typeface="Times New Roman" panose="02020603050405020304" pitchFamily="18" charset="0"/>
              </a:rPr>
              <a:t>As you know, an </a:t>
            </a:r>
            <a:r>
              <a:rPr lang="en-US" sz="2200" b="1" dirty="0">
                <a:latin typeface="Century Gothic" panose="020B0502020202020204" pitchFamily="34" charset="0"/>
                <a:ea typeface="SimSun" panose="02010600030101010101" pitchFamily="2" charset="-122"/>
                <a:cs typeface="Times New Roman" panose="02020603050405020304" pitchFamily="18" charset="0"/>
              </a:rPr>
              <a:t>indefinite article</a:t>
            </a:r>
            <a:r>
              <a:rPr lang="en-US" sz="2200" dirty="0">
                <a:latin typeface="Century Gothic" panose="020B0502020202020204" pitchFamily="34" charset="0"/>
                <a:ea typeface="SimSun" panose="02010600030101010101" pitchFamily="2" charset="-122"/>
                <a:cs typeface="Times New Roman" panose="02020603050405020304" pitchFamily="18" charset="0"/>
              </a:rPr>
              <a:t> is used after</a:t>
            </a:r>
            <a:r>
              <a:rPr lang="en-US" sz="2200" b="1" dirty="0">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latin typeface="Century Gothic" panose="020B0502020202020204" pitchFamily="34" charset="0"/>
                <a:ea typeface="SimSun" panose="02010600030101010101" pitchFamily="2" charset="-122"/>
                <a:cs typeface="Times New Roman" panose="02020603050405020304" pitchFamily="18" charset="0"/>
              </a:rPr>
              <a:t>haben</a:t>
            </a:r>
            <a:r>
              <a:rPr lang="en-US" sz="2200" dirty="0">
                <a:latin typeface="Century Gothic" panose="020B0502020202020204" pitchFamily="34" charset="0"/>
                <a:ea typeface="SimSun" panose="02010600030101010101" pitchFamily="2" charset="-122"/>
                <a:cs typeface="Times New Roman" panose="02020603050405020304" pitchFamily="18" charset="0"/>
              </a:rPr>
              <a:t> to say you </a:t>
            </a:r>
            <a:r>
              <a:rPr lang="en-US" sz="2200" b="1" dirty="0">
                <a:latin typeface="Century Gothic" panose="020B0502020202020204" pitchFamily="34" charset="0"/>
                <a:ea typeface="SimSun" panose="02010600030101010101" pitchFamily="2" charset="-122"/>
                <a:cs typeface="Times New Roman" panose="02020603050405020304" pitchFamily="18" charset="0"/>
              </a:rPr>
              <a:t>have</a:t>
            </a:r>
            <a:r>
              <a:rPr lang="en-US" sz="2200" dirty="0">
                <a:latin typeface="Century Gothic" panose="020B0502020202020204" pitchFamily="34" charset="0"/>
                <a:ea typeface="SimSun" panose="02010600030101010101" pitchFamily="2" charset="-122"/>
                <a:cs typeface="Times New Roman" panose="02020603050405020304" pitchFamily="18" charset="0"/>
              </a:rPr>
              <a:t> a/one thing.</a:t>
            </a:r>
            <a:endParaRPr lang="en-US" sz="2200" dirty="0"/>
          </a:p>
        </p:txBody>
      </p:sp>
      <p:sp>
        <p:nvSpPr>
          <p:cNvPr id="27" name="TextBox 26">
            <a:extLst>
              <a:ext uri="{FF2B5EF4-FFF2-40B4-BE49-F238E27FC236}">
                <a16:creationId xmlns:a16="http://schemas.microsoft.com/office/drawing/2014/main" id="{04E92901-3283-49D7-9BEB-2C0AD4E683EC}"/>
              </a:ext>
            </a:extLst>
          </p:cNvPr>
          <p:cNvSpPr txBox="1"/>
          <p:nvPr/>
        </p:nvSpPr>
        <p:spPr>
          <a:xfrm>
            <a:off x="343070" y="2595924"/>
            <a:ext cx="11034712" cy="430887"/>
          </a:xfrm>
          <a:prstGeom prst="rect">
            <a:avLst/>
          </a:prstGeom>
          <a:noFill/>
        </p:spPr>
        <p:txBody>
          <a:bodyPr wrap="square" rtlCol="0">
            <a:spAutoFit/>
          </a:bodyPr>
          <a:lstStyle/>
          <a:p>
            <a:r>
              <a:rPr lang="en-US" sz="2200" dirty="0">
                <a:latin typeface="Century Gothic" panose="020B0502020202020204" pitchFamily="34" charset="0"/>
                <a:ea typeface="SimSun" panose="02010600030101010101" pitchFamily="2" charset="-122"/>
                <a:cs typeface="Times New Roman" panose="02020603050405020304" pitchFamily="18" charset="0"/>
              </a:rPr>
              <a:t>Hast du …		</a:t>
            </a:r>
            <a:r>
              <a:rPr lang="en-US" sz="2200" b="1" dirty="0" err="1">
                <a:latin typeface="Century Gothic" panose="020B0502020202020204" pitchFamily="34" charset="0"/>
                <a:ea typeface="SimSun" panose="02010600030101010101" pitchFamily="2" charset="-122"/>
                <a:cs typeface="Times New Roman" panose="02020603050405020304" pitchFamily="18" charset="0"/>
              </a:rPr>
              <a:t>einen</a:t>
            </a:r>
            <a:r>
              <a:rPr lang="en-US" sz="2200" dirty="0">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latin typeface="Century Gothic" panose="020B0502020202020204" pitchFamily="34" charset="0"/>
                <a:ea typeface="SimSun" panose="02010600030101010101" pitchFamily="2" charset="-122"/>
                <a:cs typeface="Times New Roman" panose="02020603050405020304" pitchFamily="18" charset="0"/>
              </a:rPr>
              <a:t>?    _____ </a:t>
            </a:r>
            <a:r>
              <a:rPr lang="en-US" sz="2200" dirty="0" err="1">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latin typeface="Century Gothic" panose="020B0502020202020204" pitchFamily="34" charset="0"/>
                <a:ea typeface="SimSun" panose="02010600030101010101" pitchFamily="2" charset="-122"/>
                <a:cs typeface="Times New Roman" panose="02020603050405020304" pitchFamily="18" charset="0"/>
              </a:rPr>
              <a:t>? 	 _____ Buch? 	</a:t>
            </a:r>
          </a:p>
        </p:txBody>
      </p:sp>
      <p:sp>
        <p:nvSpPr>
          <p:cNvPr id="28" name="TextBox 27">
            <a:extLst>
              <a:ext uri="{FF2B5EF4-FFF2-40B4-BE49-F238E27FC236}">
                <a16:creationId xmlns:a16="http://schemas.microsoft.com/office/drawing/2014/main" id="{EF607863-570E-4E22-9E37-A6DD564C995A}"/>
              </a:ext>
            </a:extLst>
          </p:cNvPr>
          <p:cNvSpPr txBox="1"/>
          <p:nvPr/>
        </p:nvSpPr>
        <p:spPr>
          <a:xfrm>
            <a:off x="317670" y="3603093"/>
            <a:ext cx="6032730" cy="430887"/>
          </a:xfrm>
          <a:prstGeom prst="rect">
            <a:avLst/>
          </a:prstGeom>
          <a:noFill/>
        </p:spPr>
        <p:txBody>
          <a:bodyPr wrap="square" rtlCol="0">
            <a:spAutoFit/>
          </a:bodyPr>
          <a:lstStyle/>
          <a:p>
            <a:r>
              <a:rPr lang="en-US" sz="2200" b="1" dirty="0">
                <a:latin typeface="Century Gothic" panose="020B0502020202020204" pitchFamily="34" charset="0"/>
              </a:rPr>
              <a:t>Saying you don’t have a/one thing</a:t>
            </a:r>
          </a:p>
        </p:txBody>
      </p:sp>
      <p:sp>
        <p:nvSpPr>
          <p:cNvPr id="29" name="TextBox 28">
            <a:extLst>
              <a:ext uri="{FF2B5EF4-FFF2-40B4-BE49-F238E27FC236}">
                <a16:creationId xmlns:a16="http://schemas.microsoft.com/office/drawing/2014/main" id="{34B20946-5AFA-4162-8840-3DAD60585195}"/>
              </a:ext>
            </a:extLst>
          </p:cNvPr>
          <p:cNvSpPr txBox="1"/>
          <p:nvPr/>
        </p:nvSpPr>
        <p:spPr>
          <a:xfrm>
            <a:off x="317670" y="5257256"/>
            <a:ext cx="11506030" cy="430887"/>
          </a:xfrm>
          <a:prstGeom prst="rect">
            <a:avLst/>
          </a:prstGeom>
          <a:noFill/>
        </p:spPr>
        <p:txBody>
          <a:bodyPr wrap="square" rtlCol="0">
            <a:spAutoFit/>
          </a:bodyPr>
          <a:lstStyle/>
          <a:p>
            <a:r>
              <a:rPr lang="en-US" sz="2200" dirty="0">
                <a:latin typeface="Century Gothic" panose="020B0502020202020204" pitchFamily="34" charset="0"/>
                <a:ea typeface="SimSun" panose="02010600030101010101" pitchFamily="2" charset="-122"/>
                <a:cs typeface="Times New Roman" panose="02020603050405020304" pitchFamily="18" charset="0"/>
              </a:rPr>
              <a:t>Hast du …		</a:t>
            </a:r>
            <a:r>
              <a:rPr lang="en-US" sz="2200" b="1" dirty="0" err="1">
                <a:latin typeface="Century Gothic" panose="020B0502020202020204" pitchFamily="34" charset="0"/>
                <a:ea typeface="SimSun" panose="02010600030101010101" pitchFamily="2" charset="-122"/>
                <a:cs typeface="Times New Roman" panose="02020603050405020304" pitchFamily="18" charset="0"/>
              </a:rPr>
              <a:t>einen</a:t>
            </a:r>
            <a:r>
              <a:rPr lang="en-US" sz="2200" dirty="0">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latin typeface="Century Gothic" panose="020B0502020202020204" pitchFamily="34" charset="0"/>
                <a:ea typeface="SimSun" panose="02010600030101010101" pitchFamily="2" charset="-122"/>
                <a:cs typeface="Times New Roman" panose="02020603050405020304" pitchFamily="18" charset="0"/>
              </a:rPr>
              <a:t>eine</a:t>
            </a:r>
            <a:r>
              <a:rPr lang="en-US" sz="2200" b="1" dirty="0">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latin typeface="Century Gothic" panose="020B0502020202020204" pitchFamily="34" charset="0"/>
                <a:ea typeface="SimSun" panose="02010600030101010101" pitchFamily="2" charset="-122"/>
                <a:cs typeface="Times New Roman" panose="02020603050405020304" pitchFamily="18" charset="0"/>
              </a:rPr>
              <a:t>?     </a:t>
            </a:r>
            <a:r>
              <a:rPr lang="en-US" sz="2200" b="1" dirty="0">
                <a:latin typeface="Century Gothic" panose="020B0502020202020204" pitchFamily="34" charset="0"/>
                <a:ea typeface="SimSun" panose="02010600030101010101" pitchFamily="2" charset="-122"/>
                <a:cs typeface="Times New Roman" panose="02020603050405020304" pitchFamily="18" charset="0"/>
              </a:rPr>
              <a:t>ein </a:t>
            </a:r>
            <a:r>
              <a:rPr lang="en-US" sz="2200" dirty="0">
                <a:latin typeface="Century Gothic" panose="020B0502020202020204" pitchFamily="34" charset="0"/>
                <a:ea typeface="SimSun" panose="02010600030101010101" pitchFamily="2" charset="-122"/>
                <a:cs typeface="Times New Roman" panose="02020603050405020304" pitchFamily="18" charset="0"/>
              </a:rPr>
              <a:t>Buch? 	</a:t>
            </a:r>
          </a:p>
        </p:txBody>
      </p:sp>
      <p:sp>
        <p:nvSpPr>
          <p:cNvPr id="30" name="TextBox 29">
            <a:extLst>
              <a:ext uri="{FF2B5EF4-FFF2-40B4-BE49-F238E27FC236}">
                <a16:creationId xmlns:a16="http://schemas.microsoft.com/office/drawing/2014/main" id="{E00CB61A-E5B6-43D6-A353-9E3740655C07}"/>
              </a:ext>
            </a:extLst>
          </p:cNvPr>
          <p:cNvSpPr txBox="1"/>
          <p:nvPr/>
        </p:nvSpPr>
        <p:spPr>
          <a:xfrm>
            <a:off x="343070" y="4190058"/>
            <a:ext cx="11256962" cy="816890"/>
          </a:xfrm>
          <a:prstGeom prst="rect">
            <a:avLst/>
          </a:prstGeom>
          <a:noFill/>
        </p:spPr>
        <p:txBody>
          <a:bodyPr wrap="square" rtlCol="0">
            <a:spAutoFit/>
          </a:bodyPr>
          <a:lstStyle/>
          <a:p>
            <a:pPr lvl="0">
              <a:lnSpc>
                <a:spcPct val="107000"/>
              </a:lnSpc>
              <a:defRPr/>
            </a:pPr>
            <a:r>
              <a:rPr lang="en-GB" sz="2200" b="1" dirty="0" err="1">
                <a:latin typeface="Century Gothic" panose="020B0502020202020204" pitchFamily="34" charset="0"/>
                <a:ea typeface="SimSun" panose="02010600030101010101" pitchFamily="2" charset="-122"/>
                <a:cs typeface="Times New Roman" panose="02020603050405020304" pitchFamily="18" charset="0"/>
              </a:rPr>
              <a:t>Kein</a:t>
            </a:r>
            <a:r>
              <a:rPr lang="en-GB" sz="2200" b="1" dirty="0">
                <a:latin typeface="Century Gothic" panose="020B0502020202020204" pitchFamily="34" charset="0"/>
                <a:ea typeface="SimSun" panose="02010600030101010101" pitchFamily="2" charset="-122"/>
                <a:cs typeface="Times New Roman" panose="02020603050405020304" pitchFamily="18" charset="0"/>
              </a:rPr>
              <a:t> </a:t>
            </a:r>
            <a:r>
              <a:rPr lang="en-GB" sz="2200" dirty="0">
                <a:latin typeface="Century Gothic" panose="020B0502020202020204" pitchFamily="34" charset="0"/>
                <a:ea typeface="SimSun" panose="02010600030101010101" pitchFamily="2" charset="-122"/>
                <a:cs typeface="Times New Roman" panose="02020603050405020304" pitchFamily="18" charset="0"/>
              </a:rPr>
              <a:t>is used after </a:t>
            </a:r>
            <a:r>
              <a:rPr lang="en-GB" sz="2200" b="1" dirty="0" err="1">
                <a:latin typeface="Century Gothic" panose="020B0502020202020204" pitchFamily="34" charset="0"/>
                <a:ea typeface="SimSun" panose="02010600030101010101" pitchFamily="2" charset="-122"/>
                <a:cs typeface="Times New Roman" panose="02020603050405020304" pitchFamily="18" charset="0"/>
              </a:rPr>
              <a:t>haben</a:t>
            </a:r>
            <a:r>
              <a:rPr lang="en-GB" sz="2200" b="1" dirty="0">
                <a:latin typeface="Century Gothic" panose="020B0502020202020204" pitchFamily="34" charset="0"/>
                <a:ea typeface="SimSun" panose="02010600030101010101" pitchFamily="2" charset="-122"/>
                <a:cs typeface="Times New Roman" panose="02020603050405020304" pitchFamily="18" charset="0"/>
              </a:rPr>
              <a:t> </a:t>
            </a:r>
            <a:r>
              <a:rPr lang="en-GB" sz="2200" dirty="0">
                <a:latin typeface="Century Gothic" panose="020B0502020202020204" pitchFamily="34" charset="0"/>
                <a:ea typeface="SimSun" panose="02010600030101010101" pitchFamily="2" charset="-122"/>
                <a:cs typeface="Times New Roman" panose="02020603050405020304" pitchFamily="18" charset="0"/>
              </a:rPr>
              <a:t>to say you </a:t>
            </a:r>
            <a:r>
              <a:rPr lang="en-GB" sz="2200" b="1" dirty="0">
                <a:latin typeface="Century Gothic" panose="020B0502020202020204" pitchFamily="34" charset="0"/>
                <a:ea typeface="SimSun" panose="02010600030101010101" pitchFamily="2" charset="-122"/>
                <a:cs typeface="Times New Roman" panose="02020603050405020304" pitchFamily="18" charset="0"/>
              </a:rPr>
              <a:t>don’t have </a:t>
            </a:r>
            <a:r>
              <a:rPr lang="en-GB" sz="2200" dirty="0">
                <a:latin typeface="Century Gothic" panose="020B0502020202020204" pitchFamily="34" charset="0"/>
                <a:ea typeface="SimSun" panose="02010600030101010101" pitchFamily="2" charset="-122"/>
                <a:cs typeface="Times New Roman" panose="02020603050405020304" pitchFamily="18" charset="0"/>
              </a:rPr>
              <a:t>a/one thing. </a:t>
            </a:r>
          </a:p>
          <a:p>
            <a:pPr lvl="0">
              <a:lnSpc>
                <a:spcPct val="107000"/>
              </a:lnSpc>
              <a:defRPr/>
            </a:pPr>
            <a:r>
              <a:rPr lang="en-GB" sz="2200" dirty="0">
                <a:latin typeface="Century Gothic" panose="020B0502020202020204" pitchFamily="34" charset="0"/>
                <a:ea typeface="SimSun" panose="02010600030101010101" pitchFamily="2" charset="-122"/>
                <a:cs typeface="Times New Roman" panose="02020603050405020304" pitchFamily="18" charset="0"/>
              </a:rPr>
              <a:t>Like </a:t>
            </a:r>
            <a:r>
              <a:rPr lang="en-GB" sz="2200" b="1" dirty="0">
                <a:latin typeface="Century Gothic" panose="020B0502020202020204" pitchFamily="34" charset="0"/>
                <a:ea typeface="SimSun" panose="02010600030101010101" pitchFamily="2" charset="-122"/>
                <a:cs typeface="Times New Roman" panose="02020603050405020304" pitchFamily="18" charset="0"/>
              </a:rPr>
              <a:t>ein</a:t>
            </a:r>
            <a:r>
              <a:rPr lang="en-GB" sz="2200" dirty="0">
                <a:latin typeface="Century Gothic" panose="020B0502020202020204" pitchFamily="34" charset="0"/>
                <a:ea typeface="SimSun" panose="02010600030101010101" pitchFamily="2" charset="-122"/>
                <a:cs typeface="Times New Roman" panose="02020603050405020304" pitchFamily="18" charset="0"/>
              </a:rPr>
              <a:t>, it matches the gender of the noun.</a:t>
            </a:r>
          </a:p>
        </p:txBody>
      </p:sp>
      <p:pic>
        <p:nvPicPr>
          <p:cNvPr id="31" name="Picture 8" descr="Head 10 Clip Art">
            <a:extLst>
              <a:ext uri="{FF2B5EF4-FFF2-40B4-BE49-F238E27FC236}">
                <a16:creationId xmlns:a16="http://schemas.microsoft.com/office/drawing/2014/main" id="{8A20F5D9-42AC-408A-8AC4-AA9C197CB3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7735" y="2595924"/>
            <a:ext cx="862012" cy="8707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Thumbs Down Smiley Clip Art">
            <a:extLst>
              <a:ext uri="{FF2B5EF4-FFF2-40B4-BE49-F238E27FC236}">
                <a16:creationId xmlns:a16="http://schemas.microsoft.com/office/drawing/2014/main" id="{606AE732-A0DA-41CC-B0AC-1259F53007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7735" y="5257256"/>
            <a:ext cx="862012" cy="82753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9611C05-ABEC-4EED-8348-6E82E370D947}"/>
              </a:ext>
            </a:extLst>
          </p:cNvPr>
          <p:cNvSpPr txBox="1"/>
          <p:nvPr/>
        </p:nvSpPr>
        <p:spPr>
          <a:xfrm>
            <a:off x="5331087" y="2963683"/>
            <a:ext cx="873369" cy="430887"/>
          </a:xfrm>
          <a:prstGeom prst="rect">
            <a:avLst/>
          </a:prstGeom>
          <a:noFill/>
        </p:spPr>
        <p:txBody>
          <a:bodyPr wrap="square" rtlCol="0">
            <a:spAutoFit/>
          </a:bodyPr>
          <a:lstStyle/>
          <a:p>
            <a:r>
              <a:rPr lang="en-GB" sz="2200" b="1" dirty="0" err="1">
                <a:latin typeface="Century Gothic" panose="020B0502020202020204" pitchFamily="34" charset="0"/>
              </a:rPr>
              <a:t>eine</a:t>
            </a:r>
            <a:endParaRPr lang="en-GB" sz="2200" b="1" dirty="0">
              <a:latin typeface="Century Gothic" panose="020B0502020202020204" pitchFamily="34" charset="0"/>
            </a:endParaRPr>
          </a:p>
        </p:txBody>
      </p:sp>
      <p:sp>
        <p:nvSpPr>
          <p:cNvPr id="34" name="TextBox 33">
            <a:extLst>
              <a:ext uri="{FF2B5EF4-FFF2-40B4-BE49-F238E27FC236}">
                <a16:creationId xmlns:a16="http://schemas.microsoft.com/office/drawing/2014/main" id="{79EECBF5-E6EE-4679-B9DF-00DFE84360B6}"/>
              </a:ext>
            </a:extLst>
          </p:cNvPr>
          <p:cNvSpPr txBox="1"/>
          <p:nvPr/>
        </p:nvSpPr>
        <p:spPr>
          <a:xfrm>
            <a:off x="5399643" y="2579409"/>
            <a:ext cx="873369" cy="430887"/>
          </a:xfrm>
          <a:prstGeom prst="rect">
            <a:avLst/>
          </a:prstGeom>
          <a:noFill/>
        </p:spPr>
        <p:txBody>
          <a:bodyPr wrap="square" rtlCol="0">
            <a:spAutoFit/>
          </a:bodyPr>
          <a:lstStyle/>
          <a:p>
            <a:r>
              <a:rPr lang="en-GB" sz="2200" b="1" dirty="0" err="1">
                <a:latin typeface="Century Gothic" panose="020B0502020202020204" pitchFamily="34" charset="0"/>
              </a:rPr>
              <a:t>eine</a:t>
            </a:r>
            <a:endParaRPr lang="en-GB" sz="2200" b="1" dirty="0">
              <a:latin typeface="Century Gothic" panose="020B0502020202020204" pitchFamily="34" charset="0"/>
            </a:endParaRPr>
          </a:p>
        </p:txBody>
      </p:sp>
      <p:sp>
        <p:nvSpPr>
          <p:cNvPr id="35" name="TextBox 34">
            <a:extLst>
              <a:ext uri="{FF2B5EF4-FFF2-40B4-BE49-F238E27FC236}">
                <a16:creationId xmlns:a16="http://schemas.microsoft.com/office/drawing/2014/main" id="{A254492F-B8CE-4DA6-87B2-D5E0EED8CE65}"/>
              </a:ext>
            </a:extLst>
          </p:cNvPr>
          <p:cNvSpPr txBox="1"/>
          <p:nvPr/>
        </p:nvSpPr>
        <p:spPr>
          <a:xfrm>
            <a:off x="3079393" y="2958198"/>
            <a:ext cx="1014046" cy="430887"/>
          </a:xfrm>
          <a:prstGeom prst="rect">
            <a:avLst/>
          </a:prstGeom>
          <a:noFill/>
        </p:spPr>
        <p:txBody>
          <a:bodyPr wrap="square" rtlCol="0">
            <a:spAutoFit/>
          </a:bodyPr>
          <a:lstStyle/>
          <a:p>
            <a:r>
              <a:rPr lang="en-GB" sz="2200" b="1" dirty="0" err="1">
                <a:latin typeface="Century Gothic" panose="020B0502020202020204" pitchFamily="34" charset="0"/>
              </a:rPr>
              <a:t>einen</a:t>
            </a:r>
            <a:endParaRPr lang="en-GB" sz="2200" b="1" dirty="0">
              <a:latin typeface="Century Gothic" panose="020B0502020202020204" pitchFamily="34" charset="0"/>
            </a:endParaRPr>
          </a:p>
        </p:txBody>
      </p:sp>
      <p:sp>
        <p:nvSpPr>
          <p:cNvPr id="36" name="TextBox 35">
            <a:extLst>
              <a:ext uri="{FF2B5EF4-FFF2-40B4-BE49-F238E27FC236}">
                <a16:creationId xmlns:a16="http://schemas.microsoft.com/office/drawing/2014/main" id="{28DE80BA-7701-4C10-A369-FA7EF721D0C0}"/>
              </a:ext>
            </a:extLst>
          </p:cNvPr>
          <p:cNvSpPr txBox="1"/>
          <p:nvPr/>
        </p:nvSpPr>
        <p:spPr>
          <a:xfrm>
            <a:off x="7888877" y="2594058"/>
            <a:ext cx="873369" cy="430887"/>
          </a:xfrm>
          <a:prstGeom prst="rect">
            <a:avLst/>
          </a:prstGeom>
          <a:noFill/>
        </p:spPr>
        <p:txBody>
          <a:bodyPr wrap="square" rtlCol="0">
            <a:spAutoFit/>
          </a:bodyPr>
          <a:lstStyle/>
          <a:p>
            <a:r>
              <a:rPr lang="en-GB" sz="2200" b="1" dirty="0">
                <a:latin typeface="Century Gothic" panose="020B0502020202020204" pitchFamily="34" charset="0"/>
              </a:rPr>
              <a:t>ein</a:t>
            </a:r>
          </a:p>
        </p:txBody>
      </p:sp>
      <p:sp>
        <p:nvSpPr>
          <p:cNvPr id="37" name="TextBox 36">
            <a:extLst>
              <a:ext uri="{FF2B5EF4-FFF2-40B4-BE49-F238E27FC236}">
                <a16:creationId xmlns:a16="http://schemas.microsoft.com/office/drawing/2014/main" id="{BF188BBB-66BF-4E34-84DA-F61D070C4279}"/>
              </a:ext>
            </a:extLst>
          </p:cNvPr>
          <p:cNvSpPr txBox="1"/>
          <p:nvPr/>
        </p:nvSpPr>
        <p:spPr>
          <a:xfrm>
            <a:off x="7820321" y="2942958"/>
            <a:ext cx="873369" cy="430887"/>
          </a:xfrm>
          <a:prstGeom prst="rect">
            <a:avLst/>
          </a:prstGeom>
          <a:noFill/>
        </p:spPr>
        <p:txBody>
          <a:bodyPr wrap="square" rtlCol="0">
            <a:spAutoFit/>
          </a:bodyPr>
          <a:lstStyle/>
          <a:p>
            <a:r>
              <a:rPr lang="en-GB" sz="2200" b="1" dirty="0">
                <a:latin typeface="Century Gothic" panose="020B0502020202020204" pitchFamily="34" charset="0"/>
              </a:rPr>
              <a:t>ein</a:t>
            </a:r>
          </a:p>
        </p:txBody>
      </p:sp>
      <p:sp>
        <p:nvSpPr>
          <p:cNvPr id="38" name="TextBox 37">
            <a:extLst>
              <a:ext uri="{FF2B5EF4-FFF2-40B4-BE49-F238E27FC236}">
                <a16:creationId xmlns:a16="http://schemas.microsoft.com/office/drawing/2014/main" id="{CC97004C-E1CB-487A-9A14-0A3322FD4ACC}"/>
              </a:ext>
            </a:extLst>
          </p:cNvPr>
          <p:cNvSpPr txBox="1"/>
          <p:nvPr/>
        </p:nvSpPr>
        <p:spPr>
          <a:xfrm>
            <a:off x="5162865" y="5693708"/>
            <a:ext cx="1021725" cy="430887"/>
          </a:xfrm>
          <a:prstGeom prst="rect">
            <a:avLst/>
          </a:prstGeom>
          <a:noFill/>
        </p:spPr>
        <p:txBody>
          <a:bodyPr wrap="square" rtlCol="0">
            <a:spAutoFit/>
          </a:bodyPr>
          <a:lstStyle/>
          <a:p>
            <a:r>
              <a:rPr lang="en-GB" sz="2200" b="1" dirty="0" err="1">
                <a:latin typeface="Century Gothic" panose="020B0502020202020204" pitchFamily="34" charset="0"/>
              </a:rPr>
              <a:t>keine</a:t>
            </a:r>
            <a:endParaRPr lang="en-GB" sz="2200" b="1" dirty="0">
              <a:latin typeface="Century Gothic" panose="020B0502020202020204" pitchFamily="34" charset="0"/>
            </a:endParaRPr>
          </a:p>
        </p:txBody>
      </p:sp>
      <p:sp>
        <p:nvSpPr>
          <p:cNvPr id="39" name="TextBox 38">
            <a:extLst>
              <a:ext uri="{FF2B5EF4-FFF2-40B4-BE49-F238E27FC236}">
                <a16:creationId xmlns:a16="http://schemas.microsoft.com/office/drawing/2014/main" id="{407DFFF6-047F-4596-8EB2-876344D164D8}"/>
              </a:ext>
            </a:extLst>
          </p:cNvPr>
          <p:cNvSpPr txBox="1"/>
          <p:nvPr/>
        </p:nvSpPr>
        <p:spPr>
          <a:xfrm>
            <a:off x="7514646" y="5693708"/>
            <a:ext cx="1021725" cy="430887"/>
          </a:xfrm>
          <a:prstGeom prst="rect">
            <a:avLst/>
          </a:prstGeom>
          <a:noFill/>
        </p:spPr>
        <p:txBody>
          <a:bodyPr wrap="square" rtlCol="0">
            <a:spAutoFit/>
          </a:bodyPr>
          <a:lstStyle/>
          <a:p>
            <a:r>
              <a:rPr lang="en-GB" sz="2200" b="1" dirty="0" err="1">
                <a:latin typeface="Century Gothic" panose="020B0502020202020204" pitchFamily="34" charset="0"/>
              </a:rPr>
              <a:t>kein</a:t>
            </a:r>
            <a:endParaRPr lang="en-GB" sz="2200" b="1" dirty="0">
              <a:latin typeface="Century Gothic" panose="020B0502020202020204" pitchFamily="34" charset="0"/>
            </a:endParaRPr>
          </a:p>
        </p:txBody>
      </p:sp>
      <p:sp>
        <p:nvSpPr>
          <p:cNvPr id="40" name="Rectangle 39"/>
          <p:cNvSpPr/>
          <p:nvPr/>
        </p:nvSpPr>
        <p:spPr>
          <a:xfrm>
            <a:off x="2980204" y="5724485"/>
            <a:ext cx="1029449" cy="400110"/>
          </a:xfrm>
          <a:prstGeom prst="rect">
            <a:avLst/>
          </a:prstGeom>
        </p:spPr>
        <p:txBody>
          <a:bodyPr wrap="none">
            <a:spAutoFit/>
          </a:bodyPr>
          <a:lstStyle/>
          <a:p>
            <a:r>
              <a:rPr lang="en-US" sz="2000" b="1" dirty="0" err="1">
                <a:latin typeface="Century Gothic" panose="020B0502020202020204" pitchFamily="34" charset="0"/>
                <a:ea typeface="SimSun" panose="02010600030101010101" pitchFamily="2" charset="-122"/>
                <a:cs typeface="Times New Roman" panose="02020603050405020304" pitchFamily="18" charset="0"/>
              </a:rPr>
              <a:t>keinen</a:t>
            </a:r>
            <a:endParaRPr lang="en-GB" dirty="0"/>
          </a:p>
        </p:txBody>
      </p:sp>
    </p:spTree>
    <p:extLst>
      <p:ext uri="{BB962C8B-B14F-4D97-AF65-F5344CB8AC3E}">
        <p14:creationId xmlns:p14="http://schemas.microsoft.com/office/powerpoint/2010/main" val="411680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3" grpId="0"/>
      <p:bldP spid="34" grpId="0"/>
      <p:bldP spid="36" grpId="0"/>
      <p:bldP spid="37" grpId="0"/>
      <p:bldP spid="38" grpId="0"/>
      <p:bldP spid="39"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0BE0FC-9DD2-432D-B5E4-5C43142B79B8}"/>
              </a:ext>
            </a:extLst>
          </p:cNvPr>
          <p:cNvPicPr>
            <a:picLocks noChangeAspect="1"/>
          </p:cNvPicPr>
          <p:nvPr/>
        </p:nvPicPr>
        <p:blipFill>
          <a:blip r:embed="rId3"/>
          <a:stretch>
            <a:fillRect/>
          </a:stretch>
        </p:blipFill>
        <p:spPr>
          <a:xfrm>
            <a:off x="399109" y="1755393"/>
            <a:ext cx="4511301" cy="4460119"/>
          </a:xfrm>
          <a:prstGeom prst="rect">
            <a:avLst/>
          </a:prstGeom>
        </p:spPr>
      </p:pic>
      <p:sp>
        <p:nvSpPr>
          <p:cNvPr id="4" name="Title 3"/>
          <p:cNvSpPr>
            <a:spLocks noGrp="1"/>
          </p:cNvSpPr>
          <p:nvPr>
            <p:ph type="title"/>
          </p:nvPr>
        </p:nvSpPr>
        <p:spPr>
          <a:xfrm>
            <a:off x="0" y="213557"/>
            <a:ext cx="3303060" cy="647577"/>
          </a:xfrm>
        </p:spPr>
        <p:txBody>
          <a:bodyPr>
            <a:normAutofit/>
          </a:bodyPr>
          <a:lstStyle/>
          <a:p>
            <a:r>
              <a:rPr lang="en-GB" sz="2800" b="1" dirty="0" err="1">
                <a:solidFill>
                  <a:schemeClr val="bg1"/>
                </a:solidFill>
              </a:rPr>
              <a:t>Lieblingsdinge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Google Shape;653;p27">
            <a:extLst>
              <a:ext uri="{FF2B5EF4-FFF2-40B4-BE49-F238E27FC236}">
                <a16:creationId xmlns:a16="http://schemas.microsoft.com/office/drawing/2014/main" id="{C282D459-BA47-4EE6-9C4F-076EBD4B816D}"/>
              </a:ext>
            </a:extLst>
          </p:cNvPr>
          <p:cNvSpPr/>
          <p:nvPr/>
        </p:nvSpPr>
        <p:spPr>
          <a:xfrm>
            <a:off x="1353795" y="1965893"/>
            <a:ext cx="1862717" cy="869950"/>
          </a:xfrm>
          <a:prstGeom prst="wedgeRoundRectCallout">
            <a:avLst>
              <a:gd name="adj1" fmla="val -21049"/>
              <a:gd name="adj2" fmla="val 100121"/>
              <a:gd name="adj3" fmla="val 16667"/>
            </a:avLst>
          </a:prstGeom>
          <a:solidFill>
            <a:schemeClr val="accent4">
              <a:lumMod val="40000"/>
              <a:lumOff val="6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Have you got … ?</a:t>
            </a:r>
            <a:endParaRPr dirty="0"/>
          </a:p>
        </p:txBody>
      </p:sp>
      <p:sp>
        <p:nvSpPr>
          <p:cNvPr id="33" name="Google Shape;653;p27">
            <a:extLst>
              <a:ext uri="{FF2B5EF4-FFF2-40B4-BE49-F238E27FC236}">
                <a16:creationId xmlns:a16="http://schemas.microsoft.com/office/drawing/2014/main" id="{2BC1E4F9-CA49-4334-99AC-5B649AAB9CD5}"/>
              </a:ext>
            </a:extLst>
          </p:cNvPr>
          <p:cNvSpPr/>
          <p:nvPr/>
        </p:nvSpPr>
        <p:spPr>
          <a:xfrm>
            <a:off x="1669913" y="4681799"/>
            <a:ext cx="1969692" cy="1228282"/>
          </a:xfrm>
          <a:prstGeom prst="wedgeRoundRectCallout">
            <a:avLst>
              <a:gd name="adj1" fmla="val 72424"/>
              <a:gd name="adj2" fmla="val -33859"/>
              <a:gd name="adj3" fmla="val 16667"/>
            </a:avLst>
          </a:prstGeom>
          <a:solidFill>
            <a:schemeClr val="accent4">
              <a:lumMod val="40000"/>
              <a:lumOff val="6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I’ve got / I haven’t got …</a:t>
            </a:r>
            <a:endParaRPr dirty="0"/>
          </a:p>
        </p:txBody>
      </p:sp>
      <p:sp>
        <p:nvSpPr>
          <p:cNvPr id="34" name="TextBox 33">
            <a:extLst>
              <a:ext uri="{FF2B5EF4-FFF2-40B4-BE49-F238E27FC236}">
                <a16:creationId xmlns:a16="http://schemas.microsoft.com/office/drawing/2014/main" id="{3FF6D105-8F18-4B5E-BB4F-ABBF2F4C68BB}"/>
              </a:ext>
            </a:extLst>
          </p:cNvPr>
          <p:cNvSpPr txBox="1"/>
          <p:nvPr/>
        </p:nvSpPr>
        <p:spPr>
          <a:xfrm>
            <a:off x="-32711" y="917094"/>
            <a:ext cx="12290956" cy="769441"/>
          </a:xfrm>
          <a:prstGeom prst="rect">
            <a:avLst/>
          </a:prstGeom>
          <a:noFill/>
        </p:spPr>
        <p:txBody>
          <a:bodyPr wrap="square" rtlCol="0">
            <a:spAutoFit/>
          </a:bodyPr>
          <a:lstStyle/>
          <a:p>
            <a:pPr hangingPunct="0"/>
            <a:r>
              <a:rPr lang="en-US" sz="2200" dirty="0">
                <a:latin typeface="Century Gothic" panose="020B0502020202020204" pitchFamily="34" charset="0"/>
              </a:rPr>
              <a:t>Oma is talking to granddaughter, Mia, about </a:t>
            </a:r>
            <a:r>
              <a:rPr lang="en-US" sz="2200" dirty="0" err="1">
                <a:latin typeface="Century Gothic" panose="020B0502020202020204" pitchFamily="34" charset="0"/>
              </a:rPr>
              <a:t>favourite</a:t>
            </a:r>
            <a:r>
              <a:rPr lang="en-US" sz="2200" dirty="0">
                <a:latin typeface="Century Gothic" panose="020B0502020202020204" pitchFamily="34" charset="0"/>
              </a:rPr>
              <a:t> things. The line is bad. </a:t>
            </a:r>
            <a:br>
              <a:rPr lang="en-US" sz="2200" dirty="0">
                <a:latin typeface="Century Gothic" panose="020B0502020202020204" pitchFamily="34" charset="0"/>
              </a:rPr>
            </a:br>
            <a:r>
              <a:rPr lang="en-US" sz="2200" dirty="0">
                <a:latin typeface="Century Gothic" panose="020B0502020202020204" pitchFamily="34" charset="0"/>
              </a:rPr>
              <a:t>Listen and decide whether Mia does (✔) or does not (✖) have a </a:t>
            </a:r>
            <a:r>
              <a:rPr lang="en-US" sz="2200" dirty="0" err="1">
                <a:latin typeface="Century Gothic" panose="020B0502020202020204" pitchFamily="34" charset="0"/>
              </a:rPr>
              <a:t>favourite</a:t>
            </a:r>
            <a:r>
              <a:rPr lang="en-US" sz="2200" dirty="0">
                <a:latin typeface="Century Gothic" panose="020B0502020202020204" pitchFamily="34" charset="0"/>
              </a:rPr>
              <a:t>.</a:t>
            </a:r>
          </a:p>
        </p:txBody>
      </p:sp>
      <p:graphicFrame>
        <p:nvGraphicFramePr>
          <p:cNvPr id="35" name="Table 24">
            <a:extLst>
              <a:ext uri="{FF2B5EF4-FFF2-40B4-BE49-F238E27FC236}">
                <a16:creationId xmlns:a16="http://schemas.microsoft.com/office/drawing/2014/main" id="{1E39B82F-41F3-4CE0-B621-32FEC791372C}"/>
              </a:ext>
            </a:extLst>
          </p:cNvPr>
          <p:cNvGraphicFramePr>
            <a:graphicFrameLocks noGrp="1"/>
          </p:cNvGraphicFramePr>
          <p:nvPr/>
        </p:nvGraphicFramePr>
        <p:xfrm>
          <a:off x="5389530" y="2324882"/>
          <a:ext cx="6405204" cy="3825835"/>
        </p:xfrm>
        <a:graphic>
          <a:graphicData uri="http://schemas.openxmlformats.org/drawingml/2006/table">
            <a:tbl>
              <a:tblPr firstRow="1" bandRow="1">
                <a:tableStyleId>{ED083AE6-46FA-4A59-8FB0-9F97EB10719F}</a:tableStyleId>
              </a:tblPr>
              <a:tblGrid>
                <a:gridCol w="673991">
                  <a:extLst>
                    <a:ext uri="{9D8B030D-6E8A-4147-A177-3AD203B41FA5}">
                      <a16:colId xmlns:a16="http://schemas.microsoft.com/office/drawing/2014/main" val="2218395770"/>
                    </a:ext>
                  </a:extLst>
                </a:gridCol>
                <a:gridCol w="2848127">
                  <a:extLst>
                    <a:ext uri="{9D8B030D-6E8A-4147-A177-3AD203B41FA5}">
                      <a16:colId xmlns:a16="http://schemas.microsoft.com/office/drawing/2014/main" val="3328270413"/>
                    </a:ext>
                  </a:extLst>
                </a:gridCol>
                <a:gridCol w="2883086">
                  <a:extLst>
                    <a:ext uri="{9D8B030D-6E8A-4147-A177-3AD203B41FA5}">
                      <a16:colId xmlns:a16="http://schemas.microsoft.com/office/drawing/2014/main" val="4057324009"/>
                    </a:ext>
                  </a:extLst>
                </a:gridCol>
              </a:tblGrid>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latin typeface="Century" panose="02040604050505020304" pitchFamily="18" charset="0"/>
                        </a:rPr>
                        <a:t>       </a:t>
                      </a: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a:latin typeface="Century" panose="02040604050505020304" pitchFamily="18" charset="0"/>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36" name="Google Shape;613;p26">
            <a:hlinkClick r:id="" action="ppaction://noaction" highlightClick="1">
              <a:snd r:embed="rId4" name="A.wav"/>
            </a:hlinkClick>
            <a:extLst>
              <a:ext uri="{FF2B5EF4-FFF2-40B4-BE49-F238E27FC236}">
                <a16:creationId xmlns:a16="http://schemas.microsoft.com/office/drawing/2014/main" id="{E81506B0-A3F8-47F6-A818-34153DC67087}"/>
              </a:ext>
            </a:extLst>
          </p:cNvPr>
          <p:cNvSpPr/>
          <p:nvPr/>
        </p:nvSpPr>
        <p:spPr>
          <a:xfrm>
            <a:off x="5538252" y="256321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dirty="0">
                <a:solidFill>
                  <a:schemeClr val="bg1"/>
                </a:solidFill>
                <a:latin typeface="Century Gothic" panose="020B0502020202020204" pitchFamily="34" charset="0"/>
              </a:rPr>
              <a:t>A</a:t>
            </a:r>
            <a:endParaRPr sz="2200" b="1" dirty="0">
              <a:solidFill>
                <a:schemeClr val="bg1"/>
              </a:solidFill>
              <a:latin typeface="Century Gothic" panose="020B0502020202020204" pitchFamily="34" charset="0"/>
            </a:endParaRPr>
          </a:p>
        </p:txBody>
      </p:sp>
      <p:sp>
        <p:nvSpPr>
          <p:cNvPr id="37" name="Google Shape;614;p26">
            <a:hlinkClick r:id="" action="ppaction://noaction" highlightClick="1">
              <a:snd r:embed="rId5" name="B.wav"/>
            </a:hlinkClick>
            <a:extLst>
              <a:ext uri="{FF2B5EF4-FFF2-40B4-BE49-F238E27FC236}">
                <a16:creationId xmlns:a16="http://schemas.microsoft.com/office/drawing/2014/main" id="{2A2E30D2-841A-4ED1-B670-1C83F228DED0}"/>
              </a:ext>
            </a:extLst>
          </p:cNvPr>
          <p:cNvSpPr/>
          <p:nvPr/>
        </p:nvSpPr>
        <p:spPr>
          <a:xfrm>
            <a:off x="5553205" y="329004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B</a:t>
            </a:r>
            <a:endParaRPr dirty="0"/>
          </a:p>
        </p:txBody>
      </p:sp>
      <p:sp>
        <p:nvSpPr>
          <p:cNvPr id="38" name="Google Shape;615;p26">
            <a:hlinkClick r:id="" action="ppaction://noaction" highlightClick="1">
              <a:snd r:embed="rId6" name="C.wav"/>
            </a:hlinkClick>
            <a:extLst>
              <a:ext uri="{FF2B5EF4-FFF2-40B4-BE49-F238E27FC236}">
                <a16:creationId xmlns:a16="http://schemas.microsoft.com/office/drawing/2014/main" id="{598D57C1-09CA-4B85-A901-8BF5F8E2B844}"/>
              </a:ext>
            </a:extLst>
          </p:cNvPr>
          <p:cNvSpPr/>
          <p:nvPr/>
        </p:nvSpPr>
        <p:spPr>
          <a:xfrm>
            <a:off x="5553204" y="407767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C</a:t>
            </a:r>
            <a:endParaRPr dirty="0"/>
          </a:p>
        </p:txBody>
      </p:sp>
      <p:sp>
        <p:nvSpPr>
          <p:cNvPr id="39" name="Google Shape;616;p26">
            <a:hlinkClick r:id="" action="ppaction://noaction" highlightClick="1">
              <a:snd r:embed="rId7" name="D.wav"/>
            </a:hlinkClick>
            <a:extLst>
              <a:ext uri="{FF2B5EF4-FFF2-40B4-BE49-F238E27FC236}">
                <a16:creationId xmlns:a16="http://schemas.microsoft.com/office/drawing/2014/main" id="{E034BFCB-0288-4166-9636-7DA2D26FF970}"/>
              </a:ext>
            </a:extLst>
          </p:cNvPr>
          <p:cNvSpPr/>
          <p:nvPr/>
        </p:nvSpPr>
        <p:spPr>
          <a:xfrm>
            <a:off x="5535392" y="483353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D</a:t>
            </a:r>
            <a:endParaRPr dirty="0"/>
          </a:p>
        </p:txBody>
      </p:sp>
      <p:pic>
        <p:nvPicPr>
          <p:cNvPr id="40" name="Picture 39">
            <a:extLst>
              <a:ext uri="{FF2B5EF4-FFF2-40B4-BE49-F238E27FC236}">
                <a16:creationId xmlns:a16="http://schemas.microsoft.com/office/drawing/2014/main" id="{A1929581-FCA3-4751-8464-71FBC1AF9C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2039" y="2486250"/>
            <a:ext cx="453474" cy="423244"/>
          </a:xfrm>
          <a:prstGeom prst="rect">
            <a:avLst/>
          </a:prstGeom>
        </p:spPr>
      </p:pic>
      <p:pic>
        <p:nvPicPr>
          <p:cNvPr id="41" name="Picture 4" descr="Karaoke, Logo, Microphone, Singer, Man, Person, Musi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6024" y="3220503"/>
            <a:ext cx="471176" cy="4711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Silhouette, Singing, Woman, Entertainment, Emotion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90115" y="3184800"/>
            <a:ext cx="265372" cy="53074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Band, Silhouette, Drums, Guitar, Electric, R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5222" y="4058901"/>
            <a:ext cx="711834" cy="411529"/>
          </a:xfrm>
          <a:prstGeom prst="rect">
            <a:avLst/>
          </a:prstGeom>
          <a:noFill/>
          <a:extLst>
            <a:ext uri="{909E8E84-426E-40DD-AFC4-6F175D3DCCD1}">
              <a14:hiddenFill xmlns:a14="http://schemas.microsoft.com/office/drawing/2010/main">
                <a:solidFill>
                  <a:srgbClr val="FFFFFF"/>
                </a:solidFill>
              </a14:hiddenFill>
            </a:ext>
          </a:extLst>
        </p:spPr>
      </p:pic>
      <p:sp>
        <p:nvSpPr>
          <p:cNvPr id="44" name="Google Shape;616;p26">
            <a:hlinkClick r:id="" action="ppaction://noaction" highlightClick="1">
              <a:snd r:embed="rId12" name="E.wav"/>
            </a:hlinkClick>
            <a:extLst>
              <a:ext uri="{FF2B5EF4-FFF2-40B4-BE49-F238E27FC236}">
                <a16:creationId xmlns:a16="http://schemas.microsoft.com/office/drawing/2014/main" id="{E034BFCB-0288-4166-9636-7DA2D26FF970}"/>
              </a:ext>
            </a:extLst>
          </p:cNvPr>
          <p:cNvSpPr/>
          <p:nvPr/>
        </p:nvSpPr>
        <p:spPr>
          <a:xfrm>
            <a:off x="5543978" y="561661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E</a:t>
            </a:r>
            <a:endParaRPr dirty="0"/>
          </a:p>
        </p:txBody>
      </p:sp>
      <p:pic>
        <p:nvPicPr>
          <p:cNvPr id="48" name="Picture 2" descr="Video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88531" y="2434980"/>
            <a:ext cx="611370" cy="5767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15679" y="4776992"/>
            <a:ext cx="518948" cy="5189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Businessman, Cartoons, Training, Lecture, Presentatio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23990" y="4664079"/>
            <a:ext cx="711334" cy="71133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3024" y="3985453"/>
            <a:ext cx="474176" cy="492650"/>
          </a:xfrm>
          <a:prstGeom prst="rect">
            <a:avLst/>
          </a:prstGeom>
        </p:spPr>
      </p:pic>
      <p:pic>
        <p:nvPicPr>
          <p:cNvPr id="27" name="Graphic 26" descr="Beaver with solid fill">
            <a:extLst>
              <a:ext uri="{FF2B5EF4-FFF2-40B4-BE49-F238E27FC236}">
                <a16:creationId xmlns:a16="http://schemas.microsoft.com/office/drawing/2014/main" id="{910BD6CA-13A0-476F-852E-B04C9A560E3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17157" y="5446938"/>
            <a:ext cx="638998" cy="638998"/>
          </a:xfrm>
          <a:prstGeom prst="rect">
            <a:avLst/>
          </a:prstGeom>
        </p:spPr>
      </p:pic>
      <p:pic>
        <p:nvPicPr>
          <p:cNvPr id="28" name="Picture 4" descr="Related image">
            <a:extLst>
              <a:ext uri="{FF2B5EF4-FFF2-40B4-BE49-F238E27FC236}">
                <a16:creationId xmlns:a16="http://schemas.microsoft.com/office/drawing/2014/main" id="{D6ABF7B8-0EE0-49D6-AD36-ED64E7B2DC5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86181" y="5472961"/>
            <a:ext cx="586951" cy="586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of a person with glasses&#10;&#10;Description automatically generated">
            <a:extLst>
              <a:ext uri="{FF2B5EF4-FFF2-40B4-BE49-F238E27FC236}">
                <a16:creationId xmlns:a16="http://schemas.microsoft.com/office/drawing/2014/main" id="{3B74CE78-FA1A-4E8F-91FB-97768CE0651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515915" y="3174614"/>
            <a:ext cx="1372682" cy="1806118"/>
          </a:xfrm>
          <a:prstGeom prst="ellipse">
            <a:avLst/>
          </a:prstGeom>
        </p:spPr>
      </p:pic>
      <p:pic>
        <p:nvPicPr>
          <p:cNvPr id="54" name="Picture 53">
            <a:extLst>
              <a:ext uri="{FF2B5EF4-FFF2-40B4-BE49-F238E27FC236}">
                <a16:creationId xmlns:a16="http://schemas.microsoft.com/office/drawing/2014/main" id="{8F445199-1EAD-4BF6-A289-03134642F48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621946" y="4021932"/>
            <a:ext cx="1279921" cy="1568899"/>
          </a:xfrm>
          <a:prstGeom prst="ellipse">
            <a:avLst/>
          </a:prstGeom>
        </p:spPr>
      </p:pic>
      <p:sp>
        <p:nvSpPr>
          <p:cNvPr id="55" name="TextBox 54">
            <a:extLst>
              <a:ext uri="{FF2B5EF4-FFF2-40B4-BE49-F238E27FC236}">
                <a16:creationId xmlns:a16="http://schemas.microsoft.com/office/drawing/2014/main" id="{365D2409-224F-4AB6-A27B-B1F9C52E9891}"/>
              </a:ext>
            </a:extLst>
          </p:cNvPr>
          <p:cNvSpPr txBox="1"/>
          <p:nvPr/>
        </p:nvSpPr>
        <p:spPr>
          <a:xfrm>
            <a:off x="7578881" y="2507899"/>
            <a:ext cx="623263"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56" name="TextBox 55">
            <a:extLst>
              <a:ext uri="{FF2B5EF4-FFF2-40B4-BE49-F238E27FC236}">
                <a16:creationId xmlns:a16="http://schemas.microsoft.com/office/drawing/2014/main" id="{3F43BE81-6CC4-427F-BD44-C83478C8E03F}"/>
              </a:ext>
            </a:extLst>
          </p:cNvPr>
          <p:cNvSpPr txBox="1"/>
          <p:nvPr/>
        </p:nvSpPr>
        <p:spPr>
          <a:xfrm>
            <a:off x="10315528" y="2511932"/>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57" name="TextBox 56">
            <a:extLst>
              <a:ext uri="{FF2B5EF4-FFF2-40B4-BE49-F238E27FC236}">
                <a16:creationId xmlns:a16="http://schemas.microsoft.com/office/drawing/2014/main" id="{99367A82-4D22-4517-B32D-C8A6E6940C1D}"/>
              </a:ext>
            </a:extLst>
          </p:cNvPr>
          <p:cNvSpPr txBox="1"/>
          <p:nvPr/>
        </p:nvSpPr>
        <p:spPr>
          <a:xfrm>
            <a:off x="7578880" y="3254752"/>
            <a:ext cx="623263"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58" name="TextBox 57">
            <a:extLst>
              <a:ext uri="{FF2B5EF4-FFF2-40B4-BE49-F238E27FC236}">
                <a16:creationId xmlns:a16="http://schemas.microsoft.com/office/drawing/2014/main" id="{3028DEEF-3137-4BFC-936F-360ABD059DF2}"/>
              </a:ext>
            </a:extLst>
          </p:cNvPr>
          <p:cNvSpPr txBox="1"/>
          <p:nvPr/>
        </p:nvSpPr>
        <p:spPr>
          <a:xfrm>
            <a:off x="10307215" y="3249017"/>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59" name="TextBox 58">
            <a:extLst>
              <a:ext uri="{FF2B5EF4-FFF2-40B4-BE49-F238E27FC236}">
                <a16:creationId xmlns:a16="http://schemas.microsoft.com/office/drawing/2014/main" id="{4F652D40-829D-439C-B2CD-9DE4404340A4}"/>
              </a:ext>
            </a:extLst>
          </p:cNvPr>
          <p:cNvSpPr txBox="1"/>
          <p:nvPr/>
        </p:nvSpPr>
        <p:spPr>
          <a:xfrm>
            <a:off x="10307215" y="4004808"/>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60" name="TextBox 59">
            <a:extLst>
              <a:ext uri="{FF2B5EF4-FFF2-40B4-BE49-F238E27FC236}">
                <a16:creationId xmlns:a16="http://schemas.microsoft.com/office/drawing/2014/main" id="{B8429A57-BFAD-4E78-9B41-3BB6D3B8F338}"/>
              </a:ext>
            </a:extLst>
          </p:cNvPr>
          <p:cNvSpPr txBox="1"/>
          <p:nvPr/>
        </p:nvSpPr>
        <p:spPr>
          <a:xfrm>
            <a:off x="7604355" y="4039543"/>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61" name="TextBox 60">
            <a:extLst>
              <a:ext uri="{FF2B5EF4-FFF2-40B4-BE49-F238E27FC236}">
                <a16:creationId xmlns:a16="http://schemas.microsoft.com/office/drawing/2014/main" id="{AE15F4BB-20D6-4EBF-8C81-44E04CE159A2}"/>
              </a:ext>
            </a:extLst>
          </p:cNvPr>
          <p:cNvSpPr txBox="1"/>
          <p:nvPr/>
        </p:nvSpPr>
        <p:spPr>
          <a:xfrm>
            <a:off x="7615422" y="4774886"/>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62" name="TextBox 61">
            <a:extLst>
              <a:ext uri="{FF2B5EF4-FFF2-40B4-BE49-F238E27FC236}">
                <a16:creationId xmlns:a16="http://schemas.microsoft.com/office/drawing/2014/main" id="{4C431601-449D-416A-BA58-8D0522E2156F}"/>
              </a:ext>
            </a:extLst>
          </p:cNvPr>
          <p:cNvSpPr txBox="1"/>
          <p:nvPr/>
        </p:nvSpPr>
        <p:spPr>
          <a:xfrm>
            <a:off x="10296146" y="4774886"/>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63" name="TextBox 62">
            <a:extLst>
              <a:ext uri="{FF2B5EF4-FFF2-40B4-BE49-F238E27FC236}">
                <a16:creationId xmlns:a16="http://schemas.microsoft.com/office/drawing/2014/main" id="{43F14B43-B820-429F-A5B2-EB4C76C08739}"/>
              </a:ext>
            </a:extLst>
          </p:cNvPr>
          <p:cNvSpPr txBox="1"/>
          <p:nvPr/>
        </p:nvSpPr>
        <p:spPr>
          <a:xfrm>
            <a:off x="7637731" y="5581442"/>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64" name="TextBox 63">
            <a:extLst>
              <a:ext uri="{FF2B5EF4-FFF2-40B4-BE49-F238E27FC236}">
                <a16:creationId xmlns:a16="http://schemas.microsoft.com/office/drawing/2014/main" id="{BF41C8BF-0ED3-40A7-AB91-379E6E2C545E}"/>
              </a:ext>
            </a:extLst>
          </p:cNvPr>
          <p:cNvSpPr txBox="1"/>
          <p:nvPr/>
        </p:nvSpPr>
        <p:spPr>
          <a:xfrm>
            <a:off x="10318656" y="5561878"/>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65" name="Google Shape;613;p26">
            <a:hlinkClick r:id="" action="ppaction://noaction" highlightClick="1">
              <a:snd r:embed="rId22" name="Answers A.wav"/>
            </a:hlinkClick>
            <a:extLst>
              <a:ext uri="{FF2B5EF4-FFF2-40B4-BE49-F238E27FC236}">
                <a16:creationId xmlns:a16="http://schemas.microsoft.com/office/drawing/2014/main" id="{2F5153EC-8DEE-4B78-ABAC-A7090B2F1C56}"/>
              </a:ext>
            </a:extLst>
          </p:cNvPr>
          <p:cNvSpPr/>
          <p:nvPr/>
        </p:nvSpPr>
        <p:spPr>
          <a:xfrm>
            <a:off x="5652551" y="248884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40000"/>
              <a:lumOff val="6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dirty="0">
                <a:latin typeface="Century Gothic" panose="020B0502020202020204" pitchFamily="34" charset="0"/>
              </a:rPr>
              <a:t>A</a:t>
            </a:r>
            <a:endParaRPr sz="2200" b="1" dirty="0">
              <a:latin typeface="Century Gothic" panose="020B0502020202020204" pitchFamily="34" charset="0"/>
            </a:endParaRPr>
          </a:p>
        </p:txBody>
      </p:sp>
      <p:sp>
        <p:nvSpPr>
          <p:cNvPr id="66" name="Google Shape;614;p26">
            <a:hlinkClick r:id="" action="ppaction://noaction" highlightClick="1">
              <a:snd r:embed="rId23" name="B.wav"/>
            </a:hlinkClick>
            <a:extLst>
              <a:ext uri="{FF2B5EF4-FFF2-40B4-BE49-F238E27FC236}">
                <a16:creationId xmlns:a16="http://schemas.microsoft.com/office/drawing/2014/main" id="{3C7AF913-1813-4E30-A49D-861BE9E46E6D}"/>
              </a:ext>
            </a:extLst>
          </p:cNvPr>
          <p:cNvSpPr/>
          <p:nvPr/>
        </p:nvSpPr>
        <p:spPr>
          <a:xfrm>
            <a:off x="5667504" y="321567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40000"/>
              <a:lumOff val="6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latin typeface="Century Gothic"/>
                <a:sym typeface="Century Gothic"/>
              </a:rPr>
              <a:t>B</a:t>
            </a:r>
            <a:endParaRPr dirty="0"/>
          </a:p>
        </p:txBody>
      </p:sp>
      <p:sp>
        <p:nvSpPr>
          <p:cNvPr id="67" name="Google Shape;615;p26">
            <a:hlinkClick r:id="" action="ppaction://noaction" highlightClick="1">
              <a:snd r:embed="rId24" name="C.wav"/>
            </a:hlinkClick>
            <a:extLst>
              <a:ext uri="{FF2B5EF4-FFF2-40B4-BE49-F238E27FC236}">
                <a16:creationId xmlns:a16="http://schemas.microsoft.com/office/drawing/2014/main" id="{8D1C1AA6-9257-495C-BBA4-CBCF7CC5B5F0}"/>
              </a:ext>
            </a:extLst>
          </p:cNvPr>
          <p:cNvSpPr/>
          <p:nvPr/>
        </p:nvSpPr>
        <p:spPr>
          <a:xfrm>
            <a:off x="5667503" y="400330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40000"/>
              <a:lumOff val="6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latin typeface="Century Gothic"/>
                <a:sym typeface="Century Gothic"/>
              </a:rPr>
              <a:t>C</a:t>
            </a:r>
            <a:endParaRPr dirty="0"/>
          </a:p>
        </p:txBody>
      </p:sp>
      <p:sp>
        <p:nvSpPr>
          <p:cNvPr id="68" name="Google Shape;616;p26">
            <a:hlinkClick r:id="" action="ppaction://noaction" highlightClick="1">
              <a:snd r:embed="rId25" name="D.wav"/>
            </a:hlinkClick>
            <a:extLst>
              <a:ext uri="{FF2B5EF4-FFF2-40B4-BE49-F238E27FC236}">
                <a16:creationId xmlns:a16="http://schemas.microsoft.com/office/drawing/2014/main" id="{9A2B9EF0-818C-4C11-93A7-C9EFC4254377}"/>
              </a:ext>
            </a:extLst>
          </p:cNvPr>
          <p:cNvSpPr/>
          <p:nvPr/>
        </p:nvSpPr>
        <p:spPr>
          <a:xfrm>
            <a:off x="5649691" y="475916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40000"/>
              <a:lumOff val="6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latin typeface="Century Gothic"/>
                <a:sym typeface="Century Gothic"/>
              </a:rPr>
              <a:t>D</a:t>
            </a:r>
            <a:endParaRPr dirty="0"/>
          </a:p>
        </p:txBody>
      </p:sp>
      <p:sp>
        <p:nvSpPr>
          <p:cNvPr id="69" name="Google Shape;616;p26">
            <a:hlinkClick r:id="" action="ppaction://noaction" highlightClick="1">
              <a:snd r:embed="rId26" name="E.wav"/>
            </a:hlinkClick>
            <a:extLst>
              <a:ext uri="{FF2B5EF4-FFF2-40B4-BE49-F238E27FC236}">
                <a16:creationId xmlns:a16="http://schemas.microsoft.com/office/drawing/2014/main" id="{40CC5653-0BDE-41F5-A46B-155AB75F82EC}"/>
              </a:ext>
            </a:extLst>
          </p:cNvPr>
          <p:cNvSpPr/>
          <p:nvPr/>
        </p:nvSpPr>
        <p:spPr>
          <a:xfrm>
            <a:off x="5658277" y="554224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40000"/>
              <a:lumOff val="6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latin typeface="Century Gothic"/>
                <a:ea typeface="Century Gothic"/>
                <a:cs typeface="Century Gothic"/>
                <a:sym typeface="Century Gothic"/>
              </a:rPr>
              <a:t>E</a:t>
            </a:r>
            <a:endParaRPr dirty="0"/>
          </a:p>
        </p:txBody>
      </p:sp>
    </p:spTree>
    <p:extLst>
      <p:ext uri="{BB962C8B-B14F-4D97-AF65-F5344CB8AC3E}">
        <p14:creationId xmlns:p14="http://schemas.microsoft.com/office/powerpoint/2010/main" val="394905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animBg="1"/>
      <p:bldP spid="66" grpId="0" animBg="1"/>
      <p:bldP spid="67" grpId="0" animBg="1"/>
      <p:bldP spid="68" grpId="0" animBg="1"/>
      <p:bldP spid="6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Mias</a:t>
            </a:r>
            <a:r>
              <a:rPr lang="en-GB" sz="2800" b="1" dirty="0">
                <a:solidFill>
                  <a:schemeClr val="bg1"/>
                </a:solidFill>
              </a:rPr>
              <a:t> </a:t>
            </a:r>
            <a:r>
              <a:rPr lang="en-GB" sz="2800" b="1" dirty="0" err="1">
                <a:solidFill>
                  <a:schemeClr val="bg1"/>
                </a:solidFill>
              </a:rPr>
              <a:t>Lieblingsdinge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0675226-3685-4716-9703-4DD891EA2BB1}"/>
              </a:ext>
            </a:extLst>
          </p:cNvPr>
          <p:cNvSpPr txBox="1"/>
          <p:nvPr/>
        </p:nvSpPr>
        <p:spPr>
          <a:xfrm>
            <a:off x="170018" y="992529"/>
            <a:ext cx="10032863" cy="830997"/>
          </a:xfrm>
          <a:prstGeom prst="rect">
            <a:avLst/>
          </a:prstGeom>
          <a:noFill/>
        </p:spPr>
        <p:txBody>
          <a:bodyPr wrap="square" rtlCol="0">
            <a:spAutoFit/>
          </a:bodyPr>
          <a:lstStyle/>
          <a:p>
            <a:pPr hangingPunct="0"/>
            <a:r>
              <a:rPr lang="en-US" sz="2400" dirty="0">
                <a:latin typeface="Century Gothic" panose="020B0502020202020204" pitchFamily="34" charset="0"/>
              </a:rPr>
              <a:t>Oh je! Oma listed Mia’s </a:t>
            </a:r>
            <a:r>
              <a:rPr lang="en-US" sz="2400" dirty="0" err="1">
                <a:latin typeface="Century Gothic" panose="020B0502020202020204" pitchFamily="34" charset="0"/>
              </a:rPr>
              <a:t>favourite</a:t>
            </a:r>
            <a:r>
              <a:rPr lang="en-US" sz="2400" dirty="0">
                <a:latin typeface="Century Gothic" panose="020B0502020202020204" pitchFamily="34" charset="0"/>
              </a:rPr>
              <a:t> things, but smudged the articles! Help her complete the sentences.</a:t>
            </a:r>
          </a:p>
        </p:txBody>
      </p:sp>
      <p:sp>
        <p:nvSpPr>
          <p:cNvPr id="26" name="TextBox 25">
            <a:extLst>
              <a:ext uri="{FF2B5EF4-FFF2-40B4-BE49-F238E27FC236}">
                <a16:creationId xmlns:a16="http://schemas.microsoft.com/office/drawing/2014/main" id="{C508E81B-06C1-474A-929B-162A0867E135}"/>
              </a:ext>
            </a:extLst>
          </p:cNvPr>
          <p:cNvSpPr txBox="1"/>
          <p:nvPr/>
        </p:nvSpPr>
        <p:spPr>
          <a:xfrm>
            <a:off x="1431948" y="2049287"/>
            <a:ext cx="1603602"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kein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a:solidFill>
                  <a:srgbClr val="115076"/>
                </a:solidFill>
                <a:latin typeface="Segoe Script" panose="030B0504020000000003" pitchFamily="66" charset="0"/>
              </a:rPr>
              <a:t>ein</a:t>
            </a: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a:t>
            </a:r>
            <a:r>
              <a:rPr lang="en-US" sz="2100" dirty="0">
                <a:solidFill>
                  <a:srgbClr val="115076"/>
                </a:solidFill>
                <a:latin typeface="Segoe Script" panose="030B0504020000000003" pitchFamily="66" charset="0"/>
              </a:rPr>
              <a:t> </a:t>
            </a:r>
            <a:endParaRPr lang="en-GB" sz="2100" dirty="0"/>
          </a:p>
        </p:txBody>
      </p:sp>
      <p:sp>
        <p:nvSpPr>
          <p:cNvPr id="27" name="TextBox 26">
            <a:extLst>
              <a:ext uri="{FF2B5EF4-FFF2-40B4-BE49-F238E27FC236}">
                <a16:creationId xmlns:a16="http://schemas.microsoft.com/office/drawing/2014/main" id="{E13DF84D-BA01-4589-9132-3BDB6213B265}"/>
              </a:ext>
            </a:extLst>
          </p:cNvPr>
          <p:cNvSpPr txBox="1"/>
          <p:nvPr/>
        </p:nvSpPr>
        <p:spPr>
          <a:xfrm>
            <a:off x="2866569" y="2049287"/>
            <a:ext cx="3959749"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Lieblingsbuch</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Lieblingssänger</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Lieblingslied</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Lieblingslehrerin</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Lieblingstier</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GB" sz="2100" dirty="0"/>
          </a:p>
        </p:txBody>
      </p:sp>
      <p:sp>
        <p:nvSpPr>
          <p:cNvPr id="28" name="TextBox 27">
            <a:extLst>
              <a:ext uri="{FF2B5EF4-FFF2-40B4-BE49-F238E27FC236}">
                <a16:creationId xmlns:a16="http://schemas.microsoft.com/office/drawing/2014/main" id="{D101897B-CE3E-4FA8-8339-54CA30D30AC0}"/>
              </a:ext>
            </a:extLst>
          </p:cNvPr>
          <p:cNvSpPr txBox="1"/>
          <p:nvPr/>
        </p:nvSpPr>
        <p:spPr>
          <a:xfrm>
            <a:off x="6307838" y="2049287"/>
            <a:ext cx="1896256"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einen</a:t>
            </a:r>
            <a:endParaRPr lang="en-GB" sz="2100" dirty="0"/>
          </a:p>
        </p:txBody>
      </p:sp>
      <p:sp>
        <p:nvSpPr>
          <p:cNvPr id="29" name="TextBox 28">
            <a:extLst>
              <a:ext uri="{FF2B5EF4-FFF2-40B4-BE49-F238E27FC236}">
                <a16:creationId xmlns:a16="http://schemas.microsoft.com/office/drawing/2014/main" id="{FB415E57-C33A-45A6-9CE3-08848A85FB84}"/>
              </a:ext>
            </a:extLst>
          </p:cNvPr>
          <p:cNvSpPr txBox="1"/>
          <p:nvPr/>
        </p:nvSpPr>
        <p:spPr>
          <a:xfrm>
            <a:off x="8198775" y="2023716"/>
            <a:ext cx="2790975" cy="3000821"/>
          </a:xfrm>
          <a:prstGeom prst="rect">
            <a:avLst/>
          </a:prstGeom>
          <a:noFill/>
        </p:spPr>
        <p:txBody>
          <a:bodyPr wrap="square" rtlCol="0">
            <a:spAutoFit/>
          </a:bodyPr>
          <a:lstStyle/>
          <a:p>
            <a:pPr hangingPunct="0"/>
            <a:r>
              <a:rPr lang="en-US" sz="2100" dirty="0" err="1">
                <a:solidFill>
                  <a:srgbClr val="115076"/>
                </a:solidFill>
                <a:latin typeface="Segoe Script" panose="030B0504020000000003" pitchFamily="66" charset="0"/>
              </a:rPr>
              <a:t>Lieblingsfilm</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pPr hangingPunct="0"/>
            <a:r>
              <a:rPr lang="en-US" sz="2100" dirty="0" err="1">
                <a:solidFill>
                  <a:srgbClr val="115076"/>
                </a:solidFill>
                <a:latin typeface="Segoe Script" panose="030B0504020000000003" pitchFamily="66" charset="0"/>
              </a:rPr>
              <a:t>Lieblingssängerin</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pPr hangingPunct="0"/>
            <a:r>
              <a:rPr lang="en-US" sz="2100" dirty="0" err="1">
                <a:solidFill>
                  <a:srgbClr val="115076"/>
                </a:solidFill>
                <a:latin typeface="Segoe Script" panose="030B0504020000000003" pitchFamily="66" charset="0"/>
              </a:rPr>
              <a:t>Lieblingsband</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r>
              <a:rPr lang="en-US" sz="2100" dirty="0" err="1">
                <a:solidFill>
                  <a:srgbClr val="115076"/>
                </a:solidFill>
                <a:latin typeface="Segoe Script" panose="030B0504020000000003" pitchFamily="66" charset="0"/>
              </a:rPr>
              <a:t>Lieblingslehrer</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r>
              <a:rPr lang="en-US" sz="2100" dirty="0" err="1">
                <a:solidFill>
                  <a:srgbClr val="115076"/>
                </a:solidFill>
                <a:latin typeface="Segoe Script" panose="030B0504020000000003" pitchFamily="66" charset="0"/>
              </a:rPr>
              <a:t>Lieblingsort</a:t>
            </a:r>
            <a:r>
              <a:rPr lang="en-US" sz="2100" dirty="0">
                <a:solidFill>
                  <a:srgbClr val="115076"/>
                </a:solidFill>
                <a:latin typeface="Segoe Script" panose="030B0504020000000003" pitchFamily="66" charset="0"/>
              </a:rPr>
              <a:t>.</a:t>
            </a:r>
          </a:p>
        </p:txBody>
      </p:sp>
      <p:pic>
        <p:nvPicPr>
          <p:cNvPr id="30" name="Picture 2" descr="Black 2 Clip Art">
            <a:extLst>
              <a:ext uri="{FF2B5EF4-FFF2-40B4-BE49-F238E27FC236}">
                <a16:creationId xmlns:a16="http://schemas.microsoft.com/office/drawing/2014/main" id="{07A0293D-3528-4872-9F43-552AA52CD9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44410" y="1326522"/>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2 Clip Art">
            <a:extLst>
              <a:ext uri="{FF2B5EF4-FFF2-40B4-BE49-F238E27FC236}">
                <a16:creationId xmlns:a16="http://schemas.microsoft.com/office/drawing/2014/main" id="{71463F71-8DB7-4ECD-979A-5A5C08A5E8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988315" y="1336363"/>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2 Clip Art">
            <a:extLst>
              <a:ext uri="{FF2B5EF4-FFF2-40B4-BE49-F238E27FC236}">
                <a16:creationId xmlns:a16="http://schemas.microsoft.com/office/drawing/2014/main" id="{155B095B-E52D-43BE-B744-2E6BA83E89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27849" y="1994828"/>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2 Clip Art">
            <a:extLst>
              <a:ext uri="{FF2B5EF4-FFF2-40B4-BE49-F238E27FC236}">
                <a16:creationId xmlns:a16="http://schemas.microsoft.com/office/drawing/2014/main" id="{B7AB7ED1-DBD9-428B-A831-C3AE900072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988315" y="2004485"/>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2 Clip Art">
            <a:extLst>
              <a:ext uri="{FF2B5EF4-FFF2-40B4-BE49-F238E27FC236}">
                <a16:creationId xmlns:a16="http://schemas.microsoft.com/office/drawing/2014/main" id="{ED9CF5C2-FDE2-4D9B-BD98-0101DA0ED1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43729" y="2663134"/>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2 Clip Art">
            <a:extLst>
              <a:ext uri="{FF2B5EF4-FFF2-40B4-BE49-F238E27FC236}">
                <a16:creationId xmlns:a16="http://schemas.microsoft.com/office/drawing/2014/main" id="{A1A4AF1F-DC2A-4541-969A-CCA4DD59F7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026256" y="2601890"/>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2 Clip Art">
            <a:extLst>
              <a:ext uri="{FF2B5EF4-FFF2-40B4-BE49-F238E27FC236}">
                <a16:creationId xmlns:a16="http://schemas.microsoft.com/office/drawing/2014/main" id="{0C3FCBCE-72A1-428E-9267-4BB745DDE0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42072" y="3284810"/>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2 Clip Art">
            <a:extLst>
              <a:ext uri="{FF2B5EF4-FFF2-40B4-BE49-F238E27FC236}">
                <a16:creationId xmlns:a16="http://schemas.microsoft.com/office/drawing/2014/main" id="{375F029D-C5F9-4C54-B524-31959DF1A8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988315" y="3277304"/>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2 Clip Art">
            <a:extLst>
              <a:ext uri="{FF2B5EF4-FFF2-40B4-BE49-F238E27FC236}">
                <a16:creationId xmlns:a16="http://schemas.microsoft.com/office/drawing/2014/main" id="{98B5C1E3-C91F-45F2-87CF-A9D16A9D04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50613" y="3883730"/>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2 Clip Art">
            <a:extLst>
              <a:ext uri="{FF2B5EF4-FFF2-40B4-BE49-F238E27FC236}">
                <a16:creationId xmlns:a16="http://schemas.microsoft.com/office/drawing/2014/main" id="{ADE624CE-1AA3-4946-9A61-2A18673B6D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988316" y="3859204"/>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cartoon of a person wearing glasses&#10;&#10;Description automatically generated">
            <a:extLst>
              <a:ext uri="{FF2B5EF4-FFF2-40B4-BE49-F238E27FC236}">
                <a16:creationId xmlns:a16="http://schemas.microsoft.com/office/drawing/2014/main" id="{8151DF05-4C03-4B39-BF2E-1F637EE72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4908" y="695462"/>
            <a:ext cx="1622381" cy="2004992"/>
          </a:xfrm>
          <a:prstGeom prst="rect">
            <a:avLst/>
          </a:prstGeom>
        </p:spPr>
      </p:pic>
      <p:sp>
        <p:nvSpPr>
          <p:cNvPr id="23" name="TextBox 22">
            <a:extLst>
              <a:ext uri="{FF2B5EF4-FFF2-40B4-BE49-F238E27FC236}">
                <a16:creationId xmlns:a16="http://schemas.microsoft.com/office/drawing/2014/main" id="{39EBEE36-A5D9-40FD-8ED0-3F490FB96F75}"/>
              </a:ext>
            </a:extLst>
          </p:cNvPr>
          <p:cNvSpPr txBox="1"/>
          <p:nvPr/>
        </p:nvSpPr>
        <p:spPr>
          <a:xfrm>
            <a:off x="-218711" y="2061995"/>
            <a:ext cx="1954353" cy="3000821"/>
          </a:xfrm>
          <a:prstGeom prst="rect">
            <a:avLst/>
          </a:prstGeom>
          <a:noFill/>
        </p:spPr>
        <p:txBody>
          <a:bodyPr wrap="square" rtlCol="0">
            <a:spAutoFit/>
          </a:bodyPr>
          <a:lstStyle/>
          <a:p>
            <a:pPr algn="ctr"/>
            <a:r>
              <a:rPr lang="en-US" sz="2100" dirty="0">
                <a:solidFill>
                  <a:srgbClr val="115076"/>
                </a:solidFill>
                <a:latin typeface="Segoe Script" panose="030B0504020000000003" pitchFamily="66" charset="0"/>
              </a:rPr>
              <a:t>Mia hat</a:t>
            </a:r>
          </a:p>
          <a:p>
            <a:pPr algn="ctr"/>
            <a:endParaRPr lang="en-US" sz="2100" dirty="0">
              <a:solidFill>
                <a:srgbClr val="115076"/>
              </a:solidFill>
              <a:latin typeface="Segoe Script" panose="030B0504020000000003" pitchFamily="66" charset="0"/>
            </a:endParaRPr>
          </a:p>
          <a:p>
            <a:pPr algn="ctr"/>
            <a:r>
              <a:rPr lang="en-US" sz="2100" dirty="0">
                <a:solidFill>
                  <a:srgbClr val="115076"/>
                </a:solidFill>
                <a:latin typeface="Segoe Script" panose="030B0504020000000003" pitchFamily="66" charset="0"/>
              </a:rPr>
              <a:t>Sie hat</a:t>
            </a:r>
          </a:p>
          <a:p>
            <a:pPr algn="ctr"/>
            <a:endParaRPr lang="en-US" sz="2100" dirty="0">
              <a:solidFill>
                <a:srgbClr val="115076"/>
              </a:solidFill>
              <a:latin typeface="Segoe Script" panose="030B0504020000000003" pitchFamily="66" charset="0"/>
            </a:endParaRPr>
          </a:p>
          <a:p>
            <a:pPr algn="ctr"/>
            <a:r>
              <a:rPr lang="en-US" sz="2100" dirty="0">
                <a:solidFill>
                  <a:srgbClr val="115076"/>
                </a:solidFill>
                <a:latin typeface="Segoe Script" panose="030B0504020000000003" pitchFamily="66" charset="0"/>
              </a:rPr>
              <a:t>Sie hat</a:t>
            </a:r>
          </a:p>
          <a:p>
            <a:pPr algn="ctr"/>
            <a:endParaRPr lang="en-US" sz="2100" dirty="0">
              <a:solidFill>
                <a:srgbClr val="115076"/>
              </a:solidFill>
              <a:latin typeface="Segoe Script" panose="030B0504020000000003" pitchFamily="66" charset="0"/>
            </a:endParaRPr>
          </a:p>
          <a:p>
            <a:pPr algn="ctr"/>
            <a:r>
              <a:rPr lang="en-US" sz="2100" dirty="0">
                <a:solidFill>
                  <a:srgbClr val="115076"/>
                </a:solidFill>
                <a:latin typeface="Segoe Script" panose="030B0504020000000003" pitchFamily="66" charset="0"/>
              </a:rPr>
              <a:t>Sie hat</a:t>
            </a:r>
          </a:p>
          <a:p>
            <a:pPr algn="ctr"/>
            <a:endParaRPr lang="en-US" sz="2100" dirty="0">
              <a:solidFill>
                <a:srgbClr val="115076"/>
              </a:solidFill>
              <a:latin typeface="Segoe Script" panose="030B0504020000000003" pitchFamily="66" charset="0"/>
            </a:endParaRPr>
          </a:p>
          <a:p>
            <a:pPr algn="ctr"/>
            <a:r>
              <a:rPr lang="en-US" sz="2100" dirty="0">
                <a:solidFill>
                  <a:srgbClr val="115076"/>
                </a:solidFill>
                <a:latin typeface="Segoe Script" panose="030B0504020000000003" pitchFamily="66" charset="0"/>
              </a:rPr>
              <a:t>Sie hat</a:t>
            </a:r>
            <a:endParaRPr lang="en-GB" sz="2100" dirty="0"/>
          </a:p>
        </p:txBody>
      </p:sp>
      <p:pic>
        <p:nvPicPr>
          <p:cNvPr id="7" name="Picture 6">
            <a:extLst>
              <a:ext uri="{FF2B5EF4-FFF2-40B4-BE49-F238E27FC236}">
                <a16:creationId xmlns:a16="http://schemas.microsoft.com/office/drawing/2014/main" id="{CCCFF13A-99AE-4C37-905F-31EBC872A87D}"/>
              </a:ext>
            </a:extLst>
          </p:cNvPr>
          <p:cNvPicPr>
            <a:picLocks noChangeAspect="1"/>
          </p:cNvPicPr>
          <p:nvPr/>
        </p:nvPicPr>
        <p:blipFill rotWithShape="1">
          <a:blip r:embed="rId5"/>
          <a:srcRect t="58273"/>
          <a:stretch/>
        </p:blipFill>
        <p:spPr>
          <a:xfrm>
            <a:off x="5321252" y="5301285"/>
            <a:ext cx="3869428" cy="973146"/>
          </a:xfrm>
          <a:prstGeom prst="rect">
            <a:avLst/>
          </a:prstGeom>
          <a:ln>
            <a:solidFill>
              <a:schemeClr val="tx1"/>
            </a:solidFill>
          </a:ln>
          <a:effectLst>
            <a:outerShdw blurRad="50800" dist="38100" dir="5400000" algn="t" rotWithShape="0">
              <a:prstClr val="black">
                <a:alpha val="40000"/>
              </a:prstClr>
            </a:outerShdw>
          </a:effectLst>
        </p:spPr>
      </p:pic>
      <p:pic>
        <p:nvPicPr>
          <p:cNvPr id="40" name="Picture 39">
            <a:extLst>
              <a:ext uri="{FF2B5EF4-FFF2-40B4-BE49-F238E27FC236}">
                <a16:creationId xmlns:a16="http://schemas.microsoft.com/office/drawing/2014/main" id="{13AE5370-F36B-4970-A428-A9326CB535C6}"/>
              </a:ext>
            </a:extLst>
          </p:cNvPr>
          <p:cNvPicPr>
            <a:picLocks noChangeAspect="1"/>
          </p:cNvPicPr>
          <p:nvPr/>
        </p:nvPicPr>
        <p:blipFill rotWithShape="1">
          <a:blip r:embed="rId5"/>
          <a:srcRect b="39633"/>
          <a:stretch/>
        </p:blipFill>
        <p:spPr>
          <a:xfrm>
            <a:off x="1319150" y="5301285"/>
            <a:ext cx="3869428" cy="1407842"/>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3804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39443" cy="647577"/>
          </a:xfrm>
        </p:spPr>
        <p:txBody>
          <a:bodyPr>
            <a:noAutofit/>
          </a:bodyPr>
          <a:lstStyle/>
          <a:p>
            <a:r>
              <a:rPr lang="en-GB" sz="2800" b="1">
                <a:solidFill>
                  <a:schemeClr val="bg1"/>
                </a:solidFill>
              </a:rPr>
              <a:t>My </a:t>
            </a:r>
            <a:r>
              <a:rPr lang="en-GB" sz="2800" b="1">
                <a:solidFill>
                  <a:schemeClr val="bg1"/>
                </a:solidFill>
                <a:sym typeface="Wingdings" panose="05000000000000000000" pitchFamily="2" charset="2"/>
              </a:rPr>
              <a:t> mein, mein, meine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41" name="Speech Bubble: Oval 6">
            <a:extLst>
              <a:ext uri="{FF2B5EF4-FFF2-40B4-BE49-F238E27FC236}">
                <a16:creationId xmlns:a16="http://schemas.microsoft.com/office/drawing/2014/main" id="{BBFADB23-509B-4CF5-A344-F825C5C04DD2}"/>
              </a:ext>
            </a:extLst>
          </p:cNvPr>
          <p:cNvSpPr/>
          <p:nvPr/>
        </p:nvSpPr>
        <p:spPr>
          <a:xfrm>
            <a:off x="101930" y="928941"/>
            <a:ext cx="5623294" cy="2564033"/>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Century Gothic" panose="020B0502020202020204" pitchFamily="34" charset="0"/>
              </a:rPr>
              <a:t>Add the prefix </a:t>
            </a:r>
            <a:r>
              <a:rPr lang="en-GB" sz="2200" b="1" dirty="0" err="1">
                <a:solidFill>
                  <a:schemeClr val="tx1"/>
                </a:solidFill>
                <a:latin typeface="Century Gothic" panose="020B0502020202020204" pitchFamily="34" charset="0"/>
              </a:rPr>
              <a:t>Lieblings</a:t>
            </a:r>
            <a:r>
              <a:rPr lang="en-GB" sz="2200" b="1" dirty="0">
                <a:solidFill>
                  <a:schemeClr val="tx1"/>
                </a:solidFill>
                <a:latin typeface="Century Gothic" panose="020B0502020202020204" pitchFamily="34" charset="0"/>
              </a:rPr>
              <a:t>- </a:t>
            </a:r>
            <a:r>
              <a:rPr lang="en-GB" sz="2200" dirty="0">
                <a:solidFill>
                  <a:schemeClr val="tx1"/>
                </a:solidFill>
                <a:latin typeface="Century Gothic" panose="020B0502020202020204" pitchFamily="34" charset="0"/>
              </a:rPr>
              <a:t>to a noun to talk about your favourite things. Introduce them using </a:t>
            </a:r>
            <a:r>
              <a:rPr lang="en-GB" sz="2200" b="1" dirty="0" err="1">
                <a:solidFill>
                  <a:schemeClr val="tx1"/>
                </a:solidFill>
                <a:latin typeface="Century Gothic" panose="020B0502020202020204" pitchFamily="34" charset="0"/>
              </a:rPr>
              <a:t>mein</a:t>
            </a:r>
            <a:r>
              <a:rPr lang="en-GB" sz="2200" b="1" dirty="0">
                <a:solidFill>
                  <a:schemeClr val="tx1"/>
                </a:solidFill>
                <a:latin typeface="Century Gothic" panose="020B0502020202020204" pitchFamily="34" charset="0"/>
              </a:rPr>
              <a:t>/</a:t>
            </a:r>
            <a:r>
              <a:rPr lang="en-GB" sz="2200" b="1" dirty="0" err="1">
                <a:solidFill>
                  <a:schemeClr val="tx1"/>
                </a:solidFill>
                <a:latin typeface="Century Gothic" panose="020B0502020202020204" pitchFamily="34" charset="0"/>
              </a:rPr>
              <a:t>meine</a:t>
            </a:r>
            <a:r>
              <a:rPr lang="en-GB" sz="2200" dirty="0">
                <a:solidFill>
                  <a:schemeClr val="tx1"/>
                </a:solidFill>
                <a:latin typeface="Century Gothic" panose="020B0502020202020204" pitchFamily="34" charset="0"/>
              </a:rPr>
              <a:t>. </a:t>
            </a:r>
          </a:p>
          <a:p>
            <a:pPr algn="ctr"/>
            <a:endParaRPr lang="en-GB" sz="2200" b="1" dirty="0">
              <a:solidFill>
                <a:schemeClr val="tx1"/>
              </a:solidFill>
              <a:latin typeface="Century Gothic" panose="020B0502020202020204" pitchFamily="34" charset="0"/>
            </a:endParaRPr>
          </a:p>
          <a:p>
            <a:pPr algn="ctr"/>
            <a:r>
              <a:rPr lang="en-GB" sz="2200" b="1" dirty="0">
                <a:solidFill>
                  <a:schemeClr val="tx1"/>
                </a:solidFill>
                <a:latin typeface="Century Gothic" panose="020B0502020202020204" pitchFamily="34" charset="0"/>
              </a:rPr>
              <a:t>Mein</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Lieblingsbuch</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ist</a:t>
            </a:r>
            <a:r>
              <a:rPr lang="en-GB" sz="2200" dirty="0">
                <a:solidFill>
                  <a:schemeClr val="tx1"/>
                </a:solidFill>
                <a:latin typeface="Century Gothic" panose="020B0502020202020204" pitchFamily="34" charset="0"/>
              </a:rPr>
              <a:t> …</a:t>
            </a:r>
          </a:p>
        </p:txBody>
      </p:sp>
      <p:pic>
        <p:nvPicPr>
          <p:cNvPr id="42" name="Picture 41">
            <a:extLst>
              <a:ext uri="{FF2B5EF4-FFF2-40B4-BE49-F238E27FC236}">
                <a16:creationId xmlns:a16="http://schemas.microsoft.com/office/drawing/2014/main" id="{79FB5B63-FA04-4368-8330-CD73037412FC}"/>
              </a:ext>
            </a:extLst>
          </p:cNvPr>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flipH="1">
            <a:off x="58064" y="4090915"/>
            <a:ext cx="2148647" cy="2283275"/>
          </a:xfrm>
          <a:prstGeom prst="rect">
            <a:avLst/>
          </a:prstGeom>
          <a:noFill/>
        </p:spPr>
      </p:pic>
      <p:sp>
        <p:nvSpPr>
          <p:cNvPr id="43" name="Rounded Rectangular Callout 42"/>
          <p:cNvSpPr/>
          <p:nvPr/>
        </p:nvSpPr>
        <p:spPr>
          <a:xfrm>
            <a:off x="6385486" y="759882"/>
            <a:ext cx="5623560" cy="883920"/>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chemeClr val="tx1"/>
                </a:solidFill>
                <a:latin typeface="Century Gothic" panose="020B0502020202020204" pitchFamily="34" charset="0"/>
              </a:rPr>
              <a:t>Ja</a:t>
            </a:r>
            <a:r>
              <a:rPr lang="en-GB" sz="2400" dirty="0">
                <a:solidFill>
                  <a:schemeClr val="tx1"/>
                </a:solidFill>
                <a:latin typeface="Century Gothic" panose="020B0502020202020204" pitchFamily="34" charset="0"/>
              </a:rPr>
              <a:t>, m___    L______________    </a:t>
            </a:r>
            <a:r>
              <a:rPr lang="en-GB" sz="2400" dirty="0" err="1">
                <a:solidFill>
                  <a:schemeClr val="tx1"/>
                </a:solidFill>
                <a:latin typeface="Century Gothic" panose="020B0502020202020204" pitchFamily="34" charset="0"/>
              </a:rPr>
              <a:t>i</a:t>
            </a:r>
            <a:r>
              <a:rPr lang="en-GB" sz="2400" dirty="0">
                <a:solidFill>
                  <a:schemeClr val="tx1"/>
                </a:solidFill>
                <a:latin typeface="Century Gothic" panose="020B0502020202020204" pitchFamily="34" charset="0"/>
              </a:rPr>
              <a:t>__   Star Wars.</a:t>
            </a:r>
          </a:p>
        </p:txBody>
      </p:sp>
      <p:sp>
        <p:nvSpPr>
          <p:cNvPr id="45" name="Rounded Rectangular Callout 44"/>
          <p:cNvSpPr/>
          <p:nvPr/>
        </p:nvSpPr>
        <p:spPr>
          <a:xfrm>
            <a:off x="6348908" y="3272311"/>
            <a:ext cx="5684521" cy="883920"/>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chemeClr val="tx1"/>
                </a:solidFill>
                <a:latin typeface="Century Gothic" panose="020B0502020202020204" pitchFamily="34" charset="0"/>
              </a:rPr>
              <a:t>Ja</a:t>
            </a:r>
            <a:r>
              <a:rPr lang="en-GB" sz="2400" dirty="0">
                <a:solidFill>
                  <a:schemeClr val="tx1"/>
                </a:solidFill>
                <a:latin typeface="Century Gothic" panose="020B0502020202020204" pitchFamily="34" charset="0"/>
              </a:rPr>
              <a:t>, m___    L______________    </a:t>
            </a:r>
            <a:r>
              <a:rPr lang="en-GB" sz="2400" dirty="0" err="1">
                <a:solidFill>
                  <a:schemeClr val="tx1"/>
                </a:solidFill>
                <a:latin typeface="Century Gothic" panose="020B0502020202020204" pitchFamily="34" charset="0"/>
              </a:rPr>
              <a:t>i</a:t>
            </a:r>
            <a:r>
              <a:rPr lang="en-GB" sz="2400" dirty="0">
                <a:solidFill>
                  <a:schemeClr val="tx1"/>
                </a:solidFill>
                <a:latin typeface="Century Gothic" panose="020B0502020202020204" pitchFamily="34" charset="0"/>
              </a:rPr>
              <a:t>__   </a:t>
            </a:r>
            <a:br>
              <a:rPr lang="en-GB" sz="2400" dirty="0">
                <a:solidFill>
                  <a:schemeClr val="tx1"/>
                </a:solidFill>
                <a:latin typeface="Century Gothic" panose="020B0502020202020204" pitchFamily="34" charset="0"/>
              </a:rPr>
            </a:br>
            <a:r>
              <a:rPr lang="en-GB" sz="2400" dirty="0">
                <a:solidFill>
                  <a:schemeClr val="tx1"/>
                </a:solidFill>
                <a:latin typeface="Century Gothic" panose="020B0502020202020204" pitchFamily="34" charset="0"/>
              </a:rPr>
              <a:t>Frau Schmidt.</a:t>
            </a:r>
          </a:p>
        </p:txBody>
      </p:sp>
      <p:sp>
        <p:nvSpPr>
          <p:cNvPr id="46" name="Rounded Rectangular Callout 45"/>
          <p:cNvSpPr/>
          <p:nvPr/>
        </p:nvSpPr>
        <p:spPr>
          <a:xfrm>
            <a:off x="6409870" y="2126832"/>
            <a:ext cx="5623560" cy="883920"/>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chemeClr val="tx1"/>
                </a:solidFill>
                <a:latin typeface="Century Gothic" panose="020B0502020202020204" pitchFamily="34" charset="0"/>
              </a:rPr>
              <a:t>Ja</a:t>
            </a:r>
            <a:r>
              <a:rPr lang="en-GB" sz="2400" dirty="0">
                <a:solidFill>
                  <a:schemeClr val="tx1"/>
                </a:solidFill>
                <a:latin typeface="Century Gothic" panose="020B0502020202020204" pitchFamily="34" charset="0"/>
              </a:rPr>
              <a:t>, m___    L______________    </a:t>
            </a:r>
            <a:r>
              <a:rPr lang="en-GB" sz="2400" dirty="0" err="1">
                <a:solidFill>
                  <a:schemeClr val="tx1"/>
                </a:solidFill>
                <a:latin typeface="Century Gothic" panose="020B0502020202020204" pitchFamily="34" charset="0"/>
              </a:rPr>
              <a:t>i</a:t>
            </a:r>
            <a:r>
              <a:rPr lang="en-GB" sz="2400" dirty="0">
                <a:solidFill>
                  <a:schemeClr val="tx1"/>
                </a:solidFill>
                <a:latin typeface="Century Gothic" panose="020B0502020202020204" pitchFamily="34" charset="0"/>
              </a:rPr>
              <a:t>__   </a:t>
            </a:r>
            <a:br>
              <a:rPr lang="en-GB" sz="2400" dirty="0">
                <a:solidFill>
                  <a:schemeClr val="tx1"/>
                </a:solidFill>
                <a:latin typeface="Century Gothic" panose="020B0502020202020204" pitchFamily="34" charset="0"/>
              </a:rPr>
            </a:br>
            <a:r>
              <a:rPr lang="en-GB" sz="2400" dirty="0">
                <a:solidFill>
                  <a:schemeClr val="tx1"/>
                </a:solidFill>
                <a:latin typeface="Century Gothic" panose="020B0502020202020204" pitchFamily="34" charset="0"/>
              </a:rPr>
              <a:t>Rocket Man.</a:t>
            </a:r>
          </a:p>
        </p:txBody>
      </p:sp>
      <p:pic>
        <p:nvPicPr>
          <p:cNvPr id="47" name="Picture 4" descr="Image result for film file clipart">
            <a:extLst>
              <a:ext uri="{FF2B5EF4-FFF2-40B4-BE49-F238E27FC236}">
                <a16:creationId xmlns:a16="http://schemas.microsoft.com/office/drawing/2014/main" id="{32E68EE2-909A-494D-A523-0D3692E784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81804" y="798139"/>
            <a:ext cx="400527" cy="400527"/>
          </a:xfrm>
          <a:prstGeom prst="rect">
            <a:avLst/>
          </a:prstGeom>
          <a:solidFill>
            <a:schemeClr val="accent4">
              <a:lumMod val="20000"/>
              <a:lumOff val="80000"/>
            </a:schemeClr>
          </a:solidFill>
        </p:spPr>
      </p:pic>
      <p:sp>
        <p:nvSpPr>
          <p:cNvPr id="48" name="Rounded Rectangular Callout 47"/>
          <p:cNvSpPr/>
          <p:nvPr/>
        </p:nvSpPr>
        <p:spPr>
          <a:xfrm>
            <a:off x="6388024" y="762117"/>
            <a:ext cx="5623560" cy="883920"/>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entury Gothic" panose="020B0502020202020204" pitchFamily="34" charset="0"/>
              </a:rPr>
              <a:t>Ja</a:t>
            </a:r>
            <a:r>
              <a:rPr lang="en-GB" sz="2400"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mein</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Lieblingsfilm</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ist</a:t>
            </a:r>
            <a:r>
              <a:rPr lang="en-GB" sz="2400" dirty="0">
                <a:solidFill>
                  <a:schemeClr val="tx1"/>
                </a:solidFill>
                <a:latin typeface="Century Gothic" panose="020B0502020202020204" pitchFamily="34" charset="0"/>
              </a:rPr>
              <a:t> </a:t>
            </a:r>
            <a:br>
              <a:rPr lang="en-GB" sz="2400" dirty="0">
                <a:solidFill>
                  <a:schemeClr val="tx1"/>
                </a:solidFill>
                <a:latin typeface="Century Gothic" panose="020B0502020202020204" pitchFamily="34" charset="0"/>
              </a:rPr>
            </a:br>
            <a:r>
              <a:rPr lang="en-GB" sz="2400" dirty="0">
                <a:solidFill>
                  <a:schemeClr val="tx1"/>
                </a:solidFill>
                <a:latin typeface="Century Gothic" panose="020B0502020202020204" pitchFamily="34" charset="0"/>
              </a:rPr>
              <a:t>Star Wars.</a:t>
            </a:r>
          </a:p>
        </p:txBody>
      </p:sp>
      <p:pic>
        <p:nvPicPr>
          <p:cNvPr id="49" name="Picture 2" descr="Image result for mp3 file clipart">
            <a:extLst>
              <a:ext uri="{FF2B5EF4-FFF2-40B4-BE49-F238E27FC236}">
                <a16:creationId xmlns:a16="http://schemas.microsoft.com/office/drawing/2014/main" id="{46ECD810-E953-435B-B598-94EE2DF845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1504" y="2210958"/>
            <a:ext cx="610827" cy="610827"/>
          </a:xfrm>
          <a:prstGeom prst="rect">
            <a:avLst/>
          </a:prstGeom>
          <a:solidFill>
            <a:schemeClr val="accent4">
              <a:lumMod val="20000"/>
              <a:lumOff val="80000"/>
            </a:schemeClr>
          </a:solidFill>
        </p:spPr>
      </p:pic>
      <p:sp>
        <p:nvSpPr>
          <p:cNvPr id="50" name="Rounded Rectangular Callout 49"/>
          <p:cNvSpPr/>
          <p:nvPr/>
        </p:nvSpPr>
        <p:spPr>
          <a:xfrm>
            <a:off x="6409870" y="2111355"/>
            <a:ext cx="5623560" cy="883920"/>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entury Gothic" panose="020B0502020202020204" pitchFamily="34" charset="0"/>
              </a:rPr>
              <a:t>Ja</a:t>
            </a:r>
            <a:r>
              <a:rPr lang="en-GB" sz="2400"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mein</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Lieblingslied</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ist</a:t>
            </a:r>
            <a:r>
              <a:rPr lang="en-GB" sz="2400" dirty="0">
                <a:solidFill>
                  <a:schemeClr val="tx1"/>
                </a:solidFill>
                <a:latin typeface="Century Gothic" panose="020B0502020202020204" pitchFamily="34" charset="0"/>
              </a:rPr>
              <a:t> </a:t>
            </a:r>
            <a:br>
              <a:rPr lang="en-GB" sz="2400" dirty="0">
                <a:solidFill>
                  <a:schemeClr val="tx1"/>
                </a:solidFill>
                <a:latin typeface="Century Gothic" panose="020B0502020202020204" pitchFamily="34" charset="0"/>
              </a:rPr>
            </a:br>
            <a:r>
              <a:rPr lang="en-GB" sz="2400" dirty="0">
                <a:solidFill>
                  <a:schemeClr val="tx1"/>
                </a:solidFill>
                <a:latin typeface="Century Gothic" panose="020B0502020202020204" pitchFamily="34" charset="0"/>
              </a:rPr>
              <a:t>Rocket Man.</a:t>
            </a:r>
          </a:p>
        </p:txBody>
      </p:sp>
      <p:pic>
        <p:nvPicPr>
          <p:cNvPr id="51"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71504" y="3501165"/>
            <a:ext cx="621283" cy="621283"/>
          </a:xfrm>
          <a:prstGeom prst="rect">
            <a:avLst/>
          </a:prstGeom>
          <a:solidFill>
            <a:schemeClr val="accent4">
              <a:lumMod val="20000"/>
              <a:lumOff val="80000"/>
            </a:schemeClr>
          </a:solidFill>
        </p:spPr>
      </p:pic>
      <p:sp>
        <p:nvSpPr>
          <p:cNvPr id="52" name="Rounded Rectangular Callout 51"/>
          <p:cNvSpPr/>
          <p:nvPr/>
        </p:nvSpPr>
        <p:spPr>
          <a:xfrm>
            <a:off x="6323767" y="3260119"/>
            <a:ext cx="5709662" cy="883920"/>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Century Gothic" panose="020B0502020202020204" pitchFamily="34" charset="0"/>
              </a:rPr>
              <a:t>Ja</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mein</a:t>
            </a:r>
            <a:r>
              <a:rPr lang="en-GB" sz="2400" b="1" dirty="0" err="1">
                <a:solidFill>
                  <a:schemeClr val="tx1"/>
                </a:solidFill>
                <a:latin typeface="Century Gothic" panose="020B0502020202020204" pitchFamily="34" charset="0"/>
              </a:rPr>
              <a:t>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Lieblingslehrerin</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ist</a:t>
            </a:r>
            <a:r>
              <a:rPr lang="en-GB" sz="2400" dirty="0">
                <a:solidFill>
                  <a:schemeClr val="tx1"/>
                </a:solidFill>
                <a:latin typeface="Century Gothic" panose="020B0502020202020204" pitchFamily="34" charset="0"/>
              </a:rPr>
              <a:t> </a:t>
            </a:r>
            <a:br>
              <a:rPr lang="en-GB" sz="2400" dirty="0">
                <a:solidFill>
                  <a:schemeClr val="tx1"/>
                </a:solidFill>
                <a:latin typeface="Century Gothic" panose="020B0502020202020204" pitchFamily="34" charset="0"/>
              </a:rPr>
            </a:br>
            <a:r>
              <a:rPr lang="en-GB" sz="2400" dirty="0">
                <a:solidFill>
                  <a:schemeClr val="tx1"/>
                </a:solidFill>
                <a:latin typeface="Century Gothic" panose="020B0502020202020204" pitchFamily="34" charset="0"/>
              </a:rPr>
              <a:t>Frau Schmidt.</a:t>
            </a:r>
          </a:p>
        </p:txBody>
      </p:sp>
      <p:sp>
        <p:nvSpPr>
          <p:cNvPr id="55" name="Speech Bubble: Oval 6">
            <a:extLst>
              <a:ext uri="{FF2B5EF4-FFF2-40B4-BE49-F238E27FC236}">
                <a16:creationId xmlns:a16="http://schemas.microsoft.com/office/drawing/2014/main" id="{BBFADB23-509B-4CF5-A344-F825C5C04DD2}"/>
              </a:ext>
            </a:extLst>
          </p:cNvPr>
          <p:cNvSpPr/>
          <p:nvPr/>
        </p:nvSpPr>
        <p:spPr>
          <a:xfrm>
            <a:off x="1891417" y="4326992"/>
            <a:ext cx="6697848" cy="840685"/>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tx1"/>
                </a:solidFill>
                <a:latin typeface="Century Gothic" panose="020B0502020202020204" pitchFamily="34" charset="0"/>
              </a:rPr>
              <a:t>Zorg</a:t>
            </a:r>
            <a:r>
              <a:rPr lang="en-GB" sz="2200" dirty="0">
                <a:solidFill>
                  <a:schemeClr val="tx1"/>
                </a:solidFill>
                <a:latin typeface="Century Gothic" panose="020B0502020202020204" pitchFamily="34" charset="0"/>
              </a:rPr>
              <a:t>, hast du </a:t>
            </a:r>
            <a:r>
              <a:rPr lang="en-GB" sz="2200" dirty="0" err="1">
                <a:solidFill>
                  <a:schemeClr val="tx1"/>
                </a:solidFill>
                <a:latin typeface="Century Gothic" panose="020B0502020202020204" pitchFamily="34" charset="0"/>
              </a:rPr>
              <a:t>einen</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Lieblingsfilm</a:t>
            </a:r>
            <a:r>
              <a:rPr lang="en-GB" sz="2200" dirty="0">
                <a:solidFill>
                  <a:schemeClr val="tx1"/>
                </a:solidFill>
                <a:latin typeface="Century Gothic" panose="020B0502020202020204" pitchFamily="34" charset="0"/>
              </a:rPr>
              <a:t>?</a:t>
            </a:r>
          </a:p>
        </p:txBody>
      </p:sp>
      <p:sp>
        <p:nvSpPr>
          <p:cNvPr id="56" name="Speech Bubble: Oval 6">
            <a:extLst>
              <a:ext uri="{FF2B5EF4-FFF2-40B4-BE49-F238E27FC236}">
                <a16:creationId xmlns:a16="http://schemas.microsoft.com/office/drawing/2014/main" id="{BBFADB23-509B-4CF5-A344-F825C5C04DD2}"/>
              </a:ext>
            </a:extLst>
          </p:cNvPr>
          <p:cNvSpPr/>
          <p:nvPr/>
        </p:nvSpPr>
        <p:spPr>
          <a:xfrm>
            <a:off x="1891417" y="4286730"/>
            <a:ext cx="6697848" cy="840685"/>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tx1"/>
                </a:solidFill>
                <a:latin typeface="Century Gothic" panose="020B0502020202020204" pitchFamily="34" charset="0"/>
              </a:rPr>
              <a:t>Zorg</a:t>
            </a:r>
            <a:r>
              <a:rPr lang="en-GB" sz="2200" dirty="0">
                <a:solidFill>
                  <a:schemeClr val="tx1"/>
                </a:solidFill>
                <a:latin typeface="Century Gothic" panose="020B0502020202020204" pitchFamily="34" charset="0"/>
              </a:rPr>
              <a:t>, hast du </a:t>
            </a:r>
            <a:r>
              <a:rPr lang="en-GB" sz="2200" dirty="0" err="1">
                <a:solidFill>
                  <a:schemeClr val="tx1"/>
                </a:solidFill>
                <a:latin typeface="Century Gothic" panose="020B0502020202020204" pitchFamily="34" charset="0"/>
              </a:rPr>
              <a:t>ein</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Lieblingslied</a:t>
            </a:r>
            <a:r>
              <a:rPr lang="en-GB" sz="2200" dirty="0">
                <a:solidFill>
                  <a:schemeClr val="tx1"/>
                </a:solidFill>
                <a:latin typeface="Century Gothic" panose="020B0502020202020204" pitchFamily="34" charset="0"/>
              </a:rPr>
              <a:t>?</a:t>
            </a:r>
          </a:p>
        </p:txBody>
      </p:sp>
      <p:sp>
        <p:nvSpPr>
          <p:cNvPr id="57" name="Speech Bubble: Oval 6">
            <a:extLst>
              <a:ext uri="{FF2B5EF4-FFF2-40B4-BE49-F238E27FC236}">
                <a16:creationId xmlns:a16="http://schemas.microsoft.com/office/drawing/2014/main" id="{BBFADB23-509B-4CF5-A344-F825C5C04DD2}"/>
              </a:ext>
            </a:extLst>
          </p:cNvPr>
          <p:cNvSpPr/>
          <p:nvPr/>
        </p:nvSpPr>
        <p:spPr>
          <a:xfrm>
            <a:off x="1815867" y="4277470"/>
            <a:ext cx="7078847" cy="840685"/>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tx1"/>
                </a:solidFill>
                <a:latin typeface="Century Gothic" panose="020B0502020202020204" pitchFamily="34" charset="0"/>
              </a:rPr>
              <a:t>Zorg</a:t>
            </a:r>
            <a:r>
              <a:rPr lang="en-GB" sz="2200" dirty="0">
                <a:solidFill>
                  <a:schemeClr val="tx1"/>
                </a:solidFill>
                <a:latin typeface="Century Gothic" panose="020B0502020202020204" pitchFamily="34" charset="0"/>
              </a:rPr>
              <a:t>, hast du </a:t>
            </a:r>
            <a:r>
              <a:rPr lang="en-GB" sz="2200" dirty="0" err="1">
                <a:solidFill>
                  <a:schemeClr val="tx1"/>
                </a:solidFill>
                <a:latin typeface="Century Gothic" panose="020B0502020202020204" pitchFamily="34" charset="0"/>
              </a:rPr>
              <a:t>eine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Lieblingslehrerin</a:t>
            </a:r>
            <a:r>
              <a:rPr lang="en-GB" sz="2200" dirty="0">
                <a:solidFill>
                  <a:schemeClr val="tx1"/>
                </a:solidFill>
                <a:latin typeface="Century Gothic" panose="020B0502020202020204" pitchFamily="34" charset="0"/>
              </a:rPr>
              <a:t>?</a:t>
            </a:r>
          </a:p>
        </p:txBody>
      </p:sp>
      <p:sp>
        <p:nvSpPr>
          <p:cNvPr id="58" name="Speech Bubble: Oval 6">
            <a:extLst>
              <a:ext uri="{FF2B5EF4-FFF2-40B4-BE49-F238E27FC236}">
                <a16:creationId xmlns:a16="http://schemas.microsoft.com/office/drawing/2014/main" id="{BBFADB23-509B-4CF5-A344-F825C5C04DD2}"/>
              </a:ext>
            </a:extLst>
          </p:cNvPr>
          <p:cNvSpPr/>
          <p:nvPr/>
        </p:nvSpPr>
        <p:spPr>
          <a:xfrm>
            <a:off x="1800018" y="4245529"/>
            <a:ext cx="7078847" cy="902017"/>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tx1"/>
                </a:solidFill>
                <a:latin typeface="Century Gothic" panose="020B0502020202020204" pitchFamily="34" charset="0"/>
              </a:rPr>
              <a:t>Zorg</a:t>
            </a:r>
            <a:r>
              <a:rPr lang="en-GB" sz="2200" dirty="0">
                <a:solidFill>
                  <a:schemeClr val="tx1"/>
                </a:solidFill>
                <a:latin typeface="Century Gothic" panose="020B0502020202020204" pitchFamily="34" charset="0"/>
              </a:rPr>
              <a:t>, hast du </a:t>
            </a:r>
            <a:r>
              <a:rPr lang="en-GB" sz="2200" dirty="0" err="1">
                <a:solidFill>
                  <a:schemeClr val="tx1"/>
                </a:solidFill>
                <a:latin typeface="Century Gothic" panose="020B0502020202020204" pitchFamily="34" charset="0"/>
              </a:rPr>
              <a:t>eine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Lieblingsband</a:t>
            </a:r>
            <a:r>
              <a:rPr lang="en-GB" sz="2200" dirty="0">
                <a:solidFill>
                  <a:schemeClr val="tx1"/>
                </a:solidFill>
                <a:latin typeface="Century Gothic" panose="020B0502020202020204" pitchFamily="34" charset="0"/>
              </a:rPr>
              <a:t>?</a:t>
            </a:r>
          </a:p>
        </p:txBody>
      </p:sp>
      <p:sp>
        <p:nvSpPr>
          <p:cNvPr id="59" name="Rounded Rectangular Callout 58"/>
          <p:cNvSpPr/>
          <p:nvPr/>
        </p:nvSpPr>
        <p:spPr>
          <a:xfrm>
            <a:off x="4540687" y="5301067"/>
            <a:ext cx="4429575" cy="883920"/>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Nein, </a:t>
            </a:r>
            <a:r>
              <a:rPr lang="en-GB" sz="2400" dirty="0" err="1">
                <a:solidFill>
                  <a:schemeClr val="tx1"/>
                </a:solidFill>
                <a:latin typeface="Century Gothic" panose="020B0502020202020204" pitchFamily="34" charset="0"/>
              </a:rPr>
              <a:t>ich</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habe</a:t>
            </a:r>
            <a:r>
              <a:rPr lang="en-GB" sz="2400"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keine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Lieblingsband</a:t>
            </a:r>
            <a:r>
              <a:rPr lang="en-GB" sz="2400" dirty="0">
                <a:solidFill>
                  <a:schemeClr val="tx1"/>
                </a:solidFill>
                <a:latin typeface="Century Gothic" panose="020B0502020202020204" pitchFamily="34" charset="0"/>
              </a:rPr>
              <a:t>!</a:t>
            </a:r>
          </a:p>
        </p:txBody>
      </p:sp>
      <p:pic>
        <p:nvPicPr>
          <p:cNvPr id="7" name="Picture 6" descr="A cartoon robot with a black background&#10;&#10;Description automatically generated">
            <a:extLst>
              <a:ext uri="{FF2B5EF4-FFF2-40B4-BE49-F238E27FC236}">
                <a16:creationId xmlns:a16="http://schemas.microsoft.com/office/drawing/2014/main" id="{ABE44F2C-B86E-44C9-BE68-AAF4224780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2095" y="4090915"/>
            <a:ext cx="1448767" cy="2587466"/>
          </a:xfrm>
          <a:prstGeom prst="rect">
            <a:avLst/>
          </a:prstGeom>
        </p:spPr>
      </p:pic>
    </p:spTree>
    <p:extLst>
      <p:ext uri="{BB962C8B-B14F-4D97-AF65-F5344CB8AC3E}">
        <p14:creationId xmlns:p14="http://schemas.microsoft.com/office/powerpoint/2010/main" val="21671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46" grpId="0" animBg="1"/>
      <p:bldP spid="48" grpId="0" animBg="1"/>
      <p:bldP spid="50" grpId="0" animBg="1"/>
      <p:bldP spid="52" grpId="0" animBg="1"/>
      <p:bldP spid="55" grpId="0" animBg="1"/>
      <p:bldP spid="56" grpId="0" animBg="1"/>
      <p:bldP spid="57" grpId="0" animBg="1"/>
      <p:bldP spid="58"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649686" cy="647577"/>
          </a:xfrm>
        </p:spPr>
        <p:txBody>
          <a:bodyPr>
            <a:noAutofit/>
          </a:bodyPr>
          <a:lstStyle/>
          <a:p>
            <a:r>
              <a:rPr lang="en-GB" sz="2800" b="1">
                <a:solidFill>
                  <a:schemeClr val="bg1"/>
                </a:solidFill>
              </a:rPr>
              <a:t>Do you have a favourite...?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D77069A-5832-483F-90C1-0A720945AF94}"/>
              </a:ext>
            </a:extLst>
          </p:cNvPr>
          <p:cNvSpPr txBox="1"/>
          <p:nvPr/>
        </p:nvSpPr>
        <p:spPr>
          <a:xfrm>
            <a:off x="445477" y="1312985"/>
            <a:ext cx="11446485" cy="1446550"/>
          </a:xfrm>
          <a:prstGeom prst="rect">
            <a:avLst/>
          </a:prstGeom>
          <a:noFill/>
        </p:spPr>
        <p:txBody>
          <a:bodyPr wrap="square" rtlCol="0">
            <a:spAutoFit/>
          </a:bodyPr>
          <a:lstStyle/>
          <a:p>
            <a:r>
              <a:rPr lang="en-GB" sz="2200" dirty="0">
                <a:latin typeface="Century Gothic" panose="020B0502020202020204" pitchFamily="34" charset="0"/>
              </a:rPr>
              <a:t>Ask your partner.</a:t>
            </a:r>
          </a:p>
          <a:p>
            <a:endParaRPr lang="en-GB" sz="2200" b="1" dirty="0">
              <a:latin typeface="Century Gothic" panose="020B0502020202020204" pitchFamily="34" charset="0"/>
            </a:endParaRPr>
          </a:p>
          <a:p>
            <a:r>
              <a:rPr lang="en-GB" sz="2200" dirty="0">
                <a:latin typeface="Century Gothic" panose="020B0502020202020204" pitchFamily="34" charset="0"/>
              </a:rPr>
              <a:t>If yes, write (✔) and their answer.</a:t>
            </a:r>
          </a:p>
          <a:p>
            <a:r>
              <a:rPr lang="en-GB" sz="2200" dirty="0">
                <a:latin typeface="Century Gothic" panose="020B0502020202020204" pitchFamily="34" charset="0"/>
              </a:rPr>
              <a:t>If no, write (</a:t>
            </a:r>
            <a:r>
              <a:rPr lang="en-GB" sz="2200" b="1" dirty="0">
                <a:latin typeface="Century Gothic" panose="020B0502020202020204" pitchFamily="34" charset="0"/>
              </a:rPr>
              <a:t>✘</a:t>
            </a:r>
            <a:r>
              <a:rPr lang="en-GB" sz="2200" dirty="0">
                <a:latin typeface="Century Gothic" panose="020B0502020202020204" pitchFamily="34" charset="0"/>
              </a:rPr>
              <a:t>).</a:t>
            </a:r>
            <a:endParaRPr lang="en-GB" sz="2000" dirty="0">
              <a:latin typeface="Century Gothic" panose="020B0502020202020204" pitchFamily="34" charset="0"/>
            </a:endParaRPr>
          </a:p>
        </p:txBody>
      </p:sp>
      <p:graphicFrame>
        <p:nvGraphicFramePr>
          <p:cNvPr id="8" name="Table 6">
            <a:extLst>
              <a:ext uri="{FF2B5EF4-FFF2-40B4-BE49-F238E27FC236}">
                <a16:creationId xmlns:a16="http://schemas.microsoft.com/office/drawing/2014/main" id="{BFBC9CFD-A92A-4DD4-9499-19372550160A}"/>
              </a:ext>
            </a:extLst>
          </p:cNvPr>
          <p:cNvGraphicFramePr>
            <a:graphicFrameLocks noGrp="1"/>
          </p:cNvGraphicFramePr>
          <p:nvPr>
            <p:extLst>
              <p:ext uri="{D42A27DB-BD31-4B8C-83A1-F6EECF244321}">
                <p14:modId xmlns:p14="http://schemas.microsoft.com/office/powerpoint/2010/main" val="3232011692"/>
              </p:ext>
            </p:extLst>
          </p:nvPr>
        </p:nvGraphicFramePr>
        <p:xfrm>
          <a:off x="551957" y="2933169"/>
          <a:ext cx="11233523" cy="2987040"/>
        </p:xfrm>
        <a:graphic>
          <a:graphicData uri="http://schemas.openxmlformats.org/drawingml/2006/table">
            <a:tbl>
              <a:tblPr firstRow="1" bandRow="1">
                <a:tableStyleId>{ED083AE6-46FA-4A59-8FB0-9F97EB10719F}</a:tableStyleId>
              </a:tblPr>
              <a:tblGrid>
                <a:gridCol w="3856757">
                  <a:extLst>
                    <a:ext uri="{9D8B030D-6E8A-4147-A177-3AD203B41FA5}">
                      <a16:colId xmlns:a16="http://schemas.microsoft.com/office/drawing/2014/main" val="65097138"/>
                    </a:ext>
                  </a:extLst>
                </a:gridCol>
                <a:gridCol w="7376766">
                  <a:extLst>
                    <a:ext uri="{9D8B030D-6E8A-4147-A177-3AD203B41FA5}">
                      <a16:colId xmlns:a16="http://schemas.microsoft.com/office/drawing/2014/main" val="3675688127"/>
                    </a:ext>
                  </a:extLst>
                </a:gridCol>
              </a:tblGrid>
              <a:tr h="370840">
                <a:tc>
                  <a:txBody>
                    <a:bodyPr/>
                    <a:lstStyle/>
                    <a:p>
                      <a:r>
                        <a:rPr lang="en-GB" sz="2200" b="0" dirty="0">
                          <a:solidFill>
                            <a:schemeClr val="tx1"/>
                          </a:solidFill>
                          <a:latin typeface="Century Gothic" panose="020B0502020202020204" pitchFamily="34" charset="0"/>
                        </a:rPr>
                        <a:t>1. Favourite book? (</a:t>
                      </a:r>
                      <a:r>
                        <a:rPr lang="en-GB" sz="2200" b="0" dirty="0" err="1">
                          <a:solidFill>
                            <a:schemeClr val="tx1"/>
                          </a:solidFill>
                          <a:latin typeface="Century Gothic" panose="020B0502020202020204" pitchFamily="34" charset="0"/>
                        </a:rPr>
                        <a:t>nt</a:t>
                      </a:r>
                      <a:r>
                        <a:rPr lang="en-GB" sz="2200" b="0" dirty="0">
                          <a:solidFill>
                            <a:schemeClr val="tx1"/>
                          </a:solidFill>
                          <a:latin typeface="Century Gothic" panose="020B0502020202020204" pitchFamily="34" charset="0"/>
                        </a:rPr>
                        <a:t>)</a:t>
                      </a: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3931397274"/>
                  </a:ext>
                </a:extLst>
              </a:tr>
              <a:tr h="370840">
                <a:tc>
                  <a:txBody>
                    <a:bodyPr/>
                    <a:lstStyle/>
                    <a:p>
                      <a:r>
                        <a:rPr lang="en-GB" sz="2200" dirty="0">
                          <a:solidFill>
                            <a:schemeClr val="tx1"/>
                          </a:solidFill>
                          <a:latin typeface="Century Gothic" panose="020B0502020202020204" pitchFamily="34" charset="0"/>
                        </a:rPr>
                        <a:t>2. Favourite band? (f)</a:t>
                      </a: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2043165204"/>
                  </a:ext>
                </a:extLst>
              </a:tr>
              <a:tr h="370840">
                <a:tc>
                  <a:txBody>
                    <a:bodyPr/>
                    <a:lstStyle/>
                    <a:p>
                      <a:r>
                        <a:rPr lang="en-GB" sz="2200" dirty="0">
                          <a:solidFill>
                            <a:schemeClr val="tx1"/>
                          </a:solidFill>
                          <a:latin typeface="Century Gothic" panose="020B0502020202020204" pitchFamily="34" charset="0"/>
                        </a:rPr>
                        <a:t>3. Favourite film? (m)</a:t>
                      </a: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919429850"/>
                  </a:ext>
                </a:extLst>
              </a:tr>
              <a:tr h="370840">
                <a:tc>
                  <a:txBody>
                    <a:bodyPr/>
                    <a:lstStyle/>
                    <a:p>
                      <a:r>
                        <a:rPr lang="en-GB" sz="2200" dirty="0">
                          <a:solidFill>
                            <a:schemeClr val="tx1"/>
                          </a:solidFill>
                          <a:latin typeface="Century Gothic" panose="020B0502020202020204" pitchFamily="34" charset="0"/>
                        </a:rPr>
                        <a:t>4. Favourite singer? (m/f)</a:t>
                      </a: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3400964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B0502020202020204" pitchFamily="34" charset="0"/>
                        </a:rPr>
                        <a:t>5. Favourite song? (</a:t>
                      </a:r>
                      <a:r>
                        <a:rPr lang="en-GB" sz="2200" dirty="0" err="1">
                          <a:solidFill>
                            <a:schemeClr val="tx1"/>
                          </a:solidFill>
                          <a:latin typeface="Century Gothic" panose="020B0502020202020204" pitchFamily="34" charset="0"/>
                        </a:rPr>
                        <a:t>nt</a:t>
                      </a:r>
                      <a:r>
                        <a:rPr lang="en-GB" sz="2200" dirty="0">
                          <a:solidFill>
                            <a:schemeClr val="tx1"/>
                          </a:solidFill>
                          <a:latin typeface="Century Gothic" panose="020B0502020202020204" pitchFamily="34" charset="0"/>
                        </a:rPr>
                        <a:t>)</a:t>
                      </a: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33252231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B0502020202020204" pitchFamily="34" charset="0"/>
                        </a:rPr>
                        <a:t>6. Favourite place? (m)</a:t>
                      </a: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317709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B0502020202020204" pitchFamily="34" charset="0"/>
                        </a:rPr>
                        <a:t>7. Favourite</a:t>
                      </a:r>
                      <a:r>
                        <a:rPr lang="en-GB" sz="2200" baseline="0" dirty="0">
                          <a:solidFill>
                            <a:schemeClr val="tx1"/>
                          </a:solidFill>
                          <a:latin typeface="Century Gothic" panose="020B0502020202020204" pitchFamily="34" charset="0"/>
                        </a:rPr>
                        <a:t> teacher? (m/f)</a:t>
                      </a:r>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2524911152"/>
                  </a:ext>
                </a:extLst>
              </a:tr>
            </a:tbl>
          </a:graphicData>
        </a:graphic>
      </p:graphicFrame>
      <p:sp>
        <p:nvSpPr>
          <p:cNvPr id="7" name="Speech Bubble: Rectangle with Corners Rounded 6">
            <a:extLst>
              <a:ext uri="{FF2B5EF4-FFF2-40B4-BE49-F238E27FC236}">
                <a16:creationId xmlns:a16="http://schemas.microsoft.com/office/drawing/2014/main" id="{75E2E618-215C-4602-9E20-A45448265BE3}"/>
              </a:ext>
            </a:extLst>
          </p:cNvPr>
          <p:cNvSpPr/>
          <p:nvPr/>
        </p:nvSpPr>
        <p:spPr>
          <a:xfrm>
            <a:off x="5649686" y="137859"/>
            <a:ext cx="2852310" cy="1446550"/>
          </a:xfrm>
          <a:prstGeom prst="wedgeRoundRectCallout">
            <a:avLst>
              <a:gd name="adj1" fmla="val -23480"/>
              <a:gd name="adj2" fmla="val 76667"/>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Don’t forget to add words that are important to you to your </a:t>
            </a:r>
            <a:r>
              <a:rPr lang="en-GB" sz="2000" b="1" dirty="0" err="1"/>
              <a:t>Wortschatz</a:t>
            </a:r>
            <a:r>
              <a:rPr lang="en-GB" sz="2000" dirty="0"/>
              <a:t>!</a:t>
            </a:r>
            <a:endParaRPr lang="en-GB" sz="2000" b="1" dirty="0"/>
          </a:p>
        </p:txBody>
      </p:sp>
      <p:pic>
        <p:nvPicPr>
          <p:cNvPr id="9" name="Picture 8" descr="A magnifying glass with a black background&#10;&#10;Description automatically generated with medium confidence">
            <a:extLst>
              <a:ext uri="{FF2B5EF4-FFF2-40B4-BE49-F238E27FC236}">
                <a16:creationId xmlns:a16="http://schemas.microsoft.com/office/drawing/2014/main" id="{7A7E164A-73AA-441B-91B1-DB2ADE319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4681" y="1214329"/>
            <a:ext cx="808366" cy="740160"/>
          </a:xfrm>
          <a:prstGeom prst="rect">
            <a:avLst/>
          </a:prstGeom>
        </p:spPr>
      </p:pic>
      <p:pic>
        <p:nvPicPr>
          <p:cNvPr id="10" name="Picture 9">
            <a:extLst>
              <a:ext uri="{FF2B5EF4-FFF2-40B4-BE49-F238E27FC236}">
                <a16:creationId xmlns:a16="http://schemas.microsoft.com/office/drawing/2014/main" id="{9214A1A9-85B2-47AD-A3CA-FBB75F892D42}"/>
              </a:ext>
            </a:extLst>
          </p:cNvPr>
          <p:cNvPicPr>
            <a:picLocks noChangeAspect="1"/>
          </p:cNvPicPr>
          <p:nvPr/>
        </p:nvPicPr>
        <p:blipFill>
          <a:blip r:embed="rId4"/>
          <a:stretch>
            <a:fillRect/>
          </a:stretch>
        </p:blipFill>
        <p:spPr>
          <a:xfrm>
            <a:off x="9072441" y="821599"/>
            <a:ext cx="3005588" cy="1792379"/>
          </a:xfrm>
          <a:prstGeom prst="rect">
            <a:avLst/>
          </a:prstGeom>
        </p:spPr>
      </p:pic>
    </p:spTree>
    <p:extLst>
      <p:ext uri="{BB962C8B-B14F-4D97-AF65-F5344CB8AC3E}">
        <p14:creationId xmlns:p14="http://schemas.microsoft.com/office/powerpoint/2010/main" val="303398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200" b="1" dirty="0">
                <a:solidFill>
                  <a:schemeClr val="bg1"/>
                </a:solidFill>
              </a:rPr>
              <a:t>Favourite things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36352" y="247046"/>
            <a:ext cx="1520975"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CAC54E2-F0D2-4677-B183-7F9A94D93385}"/>
              </a:ext>
            </a:extLst>
          </p:cNvPr>
          <p:cNvSpPr txBox="1"/>
          <p:nvPr/>
        </p:nvSpPr>
        <p:spPr>
          <a:xfrm>
            <a:off x="300038" y="1348871"/>
            <a:ext cx="11220076" cy="4832092"/>
          </a:xfrm>
          <a:prstGeom prst="rect">
            <a:avLst/>
          </a:prstGeom>
          <a:noFill/>
        </p:spPr>
        <p:txBody>
          <a:bodyPr wrap="square" rtlCol="0">
            <a:spAutoFit/>
          </a:bodyPr>
          <a:lstStyle/>
          <a:p>
            <a:r>
              <a:rPr lang="en-GB" sz="2400" b="1" dirty="0">
                <a:latin typeface="Century Gothic" panose="020B0502020202020204" pitchFamily="34" charset="0"/>
              </a:rPr>
              <a:t>Write sentences </a:t>
            </a:r>
            <a:r>
              <a:rPr lang="en-GB" sz="2400" dirty="0">
                <a:latin typeface="Century Gothic" panose="020B0502020202020204" pitchFamily="34" charset="0"/>
              </a:rPr>
              <a:t>to</a:t>
            </a:r>
            <a:r>
              <a:rPr lang="en-GB" sz="2400" b="1" dirty="0">
                <a:latin typeface="Century Gothic" panose="020B0502020202020204" pitchFamily="34" charset="0"/>
              </a:rPr>
              <a:t> </a:t>
            </a:r>
            <a:r>
              <a:rPr lang="en-GB" sz="2400" dirty="0">
                <a:latin typeface="Century Gothic" panose="020B0502020202020204" pitchFamily="34" charset="0"/>
              </a:rPr>
              <a:t>describe your partner’s favourite things.</a:t>
            </a:r>
          </a:p>
          <a:p>
            <a:endParaRPr lang="en-GB" sz="2200" dirty="0">
              <a:latin typeface="Century Gothic" panose="020B0502020202020204" pitchFamily="34" charset="0"/>
            </a:endParaRPr>
          </a:p>
          <a:p>
            <a:r>
              <a:rPr lang="en-GB" sz="2200" dirty="0">
                <a:latin typeface="Century Gothic" panose="020B0502020202020204" pitchFamily="34" charset="0"/>
              </a:rPr>
              <a:t>1. </a:t>
            </a:r>
          </a:p>
          <a:p>
            <a:endParaRPr lang="en-GB" sz="2200" dirty="0">
              <a:latin typeface="Century Gothic" panose="020B0502020202020204" pitchFamily="34" charset="0"/>
            </a:endParaRPr>
          </a:p>
          <a:p>
            <a:r>
              <a:rPr lang="en-GB" sz="2200" dirty="0">
                <a:latin typeface="Century Gothic" panose="020B0502020202020204" pitchFamily="34" charset="0"/>
              </a:rPr>
              <a:t>2.</a:t>
            </a:r>
          </a:p>
          <a:p>
            <a:endParaRPr lang="en-GB" sz="2200" dirty="0">
              <a:latin typeface="Century Gothic" panose="020B0502020202020204" pitchFamily="34" charset="0"/>
            </a:endParaRPr>
          </a:p>
          <a:p>
            <a:r>
              <a:rPr lang="en-GB" sz="2200" dirty="0">
                <a:latin typeface="Century Gothic" panose="020B0502020202020204" pitchFamily="34" charset="0"/>
              </a:rPr>
              <a:t>3.</a:t>
            </a:r>
          </a:p>
          <a:p>
            <a:endParaRPr lang="en-GB" sz="2200" dirty="0">
              <a:latin typeface="Century Gothic" panose="020B0502020202020204" pitchFamily="34" charset="0"/>
            </a:endParaRPr>
          </a:p>
          <a:p>
            <a:r>
              <a:rPr lang="en-GB" sz="2200" dirty="0">
                <a:latin typeface="Century Gothic" panose="020B0502020202020204" pitchFamily="34" charset="0"/>
              </a:rPr>
              <a:t>4.</a:t>
            </a:r>
          </a:p>
          <a:p>
            <a:endParaRPr lang="en-GB" sz="2200" dirty="0">
              <a:latin typeface="Century Gothic" panose="020B0502020202020204" pitchFamily="34" charset="0"/>
            </a:endParaRPr>
          </a:p>
          <a:p>
            <a:r>
              <a:rPr lang="en-GB" sz="2200" dirty="0">
                <a:latin typeface="Century Gothic" panose="020B0502020202020204" pitchFamily="34" charset="0"/>
              </a:rPr>
              <a:t>5.</a:t>
            </a:r>
          </a:p>
          <a:p>
            <a:endParaRPr lang="en-GB" sz="2200" dirty="0">
              <a:latin typeface="Century Gothic" panose="020B0502020202020204" pitchFamily="34" charset="0"/>
            </a:endParaRPr>
          </a:p>
          <a:p>
            <a:r>
              <a:rPr lang="en-GB" sz="2200" dirty="0">
                <a:latin typeface="Century Gothic" panose="020B0502020202020204" pitchFamily="34" charset="0"/>
              </a:rPr>
              <a:t>6.</a:t>
            </a:r>
          </a:p>
          <a:p>
            <a:endParaRPr lang="en-GB" sz="2200" b="1" dirty="0">
              <a:latin typeface="Century Gothic" panose="020B0502020202020204" pitchFamily="34" charset="0"/>
            </a:endParaRPr>
          </a:p>
        </p:txBody>
      </p:sp>
      <p:sp>
        <p:nvSpPr>
          <p:cNvPr id="9" name="TextBox 8">
            <a:extLst>
              <a:ext uri="{FF2B5EF4-FFF2-40B4-BE49-F238E27FC236}">
                <a16:creationId xmlns:a16="http://schemas.microsoft.com/office/drawing/2014/main" id="{381944AB-09C4-47E9-A5FB-FFB898A2D368}"/>
              </a:ext>
            </a:extLst>
          </p:cNvPr>
          <p:cNvSpPr txBox="1"/>
          <p:nvPr/>
        </p:nvSpPr>
        <p:spPr>
          <a:xfrm>
            <a:off x="898641" y="1991810"/>
            <a:ext cx="5639320" cy="461665"/>
          </a:xfrm>
          <a:prstGeom prst="rect">
            <a:avLst/>
          </a:prstGeom>
          <a:noFill/>
        </p:spPr>
        <p:txBody>
          <a:bodyPr wrap="square" rtlCol="0">
            <a:spAutoFit/>
          </a:bodyPr>
          <a:lstStyle/>
          <a:p>
            <a:r>
              <a:rPr lang="en-GB" sz="2400" dirty="0" err="1">
                <a:latin typeface="Century Gothic" panose="020B0502020202020204" pitchFamily="34" charset="0"/>
              </a:rPr>
              <a:t>Mia</a:t>
            </a:r>
            <a:r>
              <a:rPr lang="en-GB" sz="2400" b="1" dirty="0" err="1">
                <a:latin typeface="Century Gothic" panose="020B0502020202020204" pitchFamily="34" charset="0"/>
              </a:rPr>
              <a:t>s</a:t>
            </a:r>
            <a:r>
              <a:rPr lang="en-GB" sz="2400" b="1" dirty="0">
                <a:latin typeface="Century Gothic" panose="020B0502020202020204" pitchFamily="34" charset="0"/>
              </a:rPr>
              <a:t> </a:t>
            </a:r>
            <a:r>
              <a:rPr lang="en-GB" sz="2400" dirty="0" err="1">
                <a:latin typeface="Century Gothic" panose="020B0502020202020204" pitchFamily="34" charset="0"/>
              </a:rPr>
              <a:t>Lieblingsbuch</a:t>
            </a:r>
            <a:r>
              <a:rPr lang="en-GB" sz="2400" dirty="0">
                <a:latin typeface="Century Gothic" panose="020B0502020202020204" pitchFamily="34" charset="0"/>
              </a:rPr>
              <a:t> </a:t>
            </a:r>
            <a:r>
              <a:rPr lang="en-GB" sz="2400" dirty="0" err="1">
                <a:latin typeface="Century Gothic" panose="020B0502020202020204" pitchFamily="34" charset="0"/>
              </a:rPr>
              <a:t>ist</a:t>
            </a:r>
            <a:r>
              <a:rPr lang="en-GB" sz="2400" dirty="0">
                <a:latin typeface="Century Gothic" panose="020B0502020202020204" pitchFamily="34" charset="0"/>
              </a:rPr>
              <a:t> Harry Potter.</a:t>
            </a:r>
            <a:endParaRPr lang="en-GB" sz="2400" b="1" dirty="0">
              <a:latin typeface="Century Gothic" panose="020B0502020202020204" pitchFamily="34" charset="0"/>
            </a:endParaRPr>
          </a:p>
        </p:txBody>
      </p:sp>
      <p:sp>
        <p:nvSpPr>
          <p:cNvPr id="10" name="TextBox 9">
            <a:extLst>
              <a:ext uri="{FF2B5EF4-FFF2-40B4-BE49-F238E27FC236}">
                <a16:creationId xmlns:a16="http://schemas.microsoft.com/office/drawing/2014/main" id="{381944AB-09C4-47E9-A5FB-FFB898A2D368}"/>
              </a:ext>
            </a:extLst>
          </p:cNvPr>
          <p:cNvSpPr txBox="1"/>
          <p:nvPr/>
        </p:nvSpPr>
        <p:spPr>
          <a:xfrm>
            <a:off x="898640" y="2630186"/>
            <a:ext cx="8626359" cy="461665"/>
          </a:xfrm>
          <a:prstGeom prst="rect">
            <a:avLst/>
          </a:prstGeom>
          <a:noFill/>
        </p:spPr>
        <p:txBody>
          <a:bodyPr wrap="square" rtlCol="0">
            <a:spAutoFit/>
          </a:bodyPr>
          <a:lstStyle/>
          <a:p>
            <a:r>
              <a:rPr lang="en-GB" sz="2400" dirty="0" err="1">
                <a:latin typeface="Century Gothic" panose="020B0502020202020204" pitchFamily="34" charset="0"/>
              </a:rPr>
              <a:t>Mias</a:t>
            </a:r>
            <a:r>
              <a:rPr lang="en-GB" sz="2400" dirty="0">
                <a:latin typeface="Century Gothic" panose="020B0502020202020204" pitchFamily="34" charset="0"/>
              </a:rPr>
              <a:t> </a:t>
            </a:r>
            <a:r>
              <a:rPr lang="en-GB" sz="2400" dirty="0" err="1">
                <a:latin typeface="Century Gothic" panose="020B0502020202020204" pitchFamily="34" charset="0"/>
              </a:rPr>
              <a:t>Lieblingsband</a:t>
            </a:r>
            <a:r>
              <a:rPr lang="en-GB" sz="2400" dirty="0">
                <a:latin typeface="Century Gothic" panose="020B0502020202020204" pitchFamily="34" charset="0"/>
              </a:rPr>
              <a:t> </a:t>
            </a:r>
            <a:r>
              <a:rPr lang="en-GB" sz="2400" dirty="0" err="1">
                <a:latin typeface="Century Gothic" panose="020B0502020202020204" pitchFamily="34" charset="0"/>
              </a:rPr>
              <a:t>ist</a:t>
            </a:r>
            <a:r>
              <a:rPr lang="en-GB" sz="2400" dirty="0">
                <a:latin typeface="Century Gothic" panose="020B0502020202020204" pitchFamily="34" charset="0"/>
              </a:rPr>
              <a:t> </a:t>
            </a:r>
            <a:r>
              <a:rPr lang="en-GB" sz="2400" dirty="0" err="1">
                <a:latin typeface="Century Gothic" panose="020B0502020202020204" pitchFamily="34" charset="0"/>
              </a:rPr>
              <a:t>Silbermond</a:t>
            </a:r>
            <a:r>
              <a:rPr lang="en-GB" sz="2400" dirty="0">
                <a:latin typeface="Century Gothic" panose="020B0502020202020204" pitchFamily="34" charset="0"/>
              </a:rPr>
              <a:t>. </a:t>
            </a:r>
            <a:endParaRPr lang="en-GB" sz="2400" b="1" dirty="0">
              <a:latin typeface="Century Gothic" panose="020B0502020202020204" pitchFamily="34" charset="0"/>
            </a:endParaRPr>
          </a:p>
        </p:txBody>
      </p:sp>
      <p:sp>
        <p:nvSpPr>
          <p:cNvPr id="11" name="TextBox 10">
            <a:extLst>
              <a:ext uri="{FF2B5EF4-FFF2-40B4-BE49-F238E27FC236}">
                <a16:creationId xmlns:a16="http://schemas.microsoft.com/office/drawing/2014/main" id="{381944AB-09C4-47E9-A5FB-FFB898A2D368}"/>
              </a:ext>
            </a:extLst>
          </p:cNvPr>
          <p:cNvSpPr txBox="1"/>
          <p:nvPr/>
        </p:nvSpPr>
        <p:spPr>
          <a:xfrm>
            <a:off x="898641" y="3340088"/>
            <a:ext cx="5639320" cy="461665"/>
          </a:xfrm>
          <a:prstGeom prst="rect">
            <a:avLst/>
          </a:prstGeom>
          <a:noFill/>
        </p:spPr>
        <p:txBody>
          <a:bodyPr wrap="square" rtlCol="0">
            <a:spAutoFit/>
          </a:bodyPr>
          <a:lstStyle/>
          <a:p>
            <a:r>
              <a:rPr lang="en-GB" sz="2400" dirty="0">
                <a:latin typeface="Century Gothic" panose="020B0502020202020204" pitchFamily="34" charset="0"/>
              </a:rPr>
              <a:t>Mia hat </a:t>
            </a:r>
            <a:r>
              <a:rPr lang="en-GB" sz="2400" dirty="0" err="1">
                <a:latin typeface="Century Gothic" panose="020B0502020202020204" pitchFamily="34" charset="0"/>
              </a:rPr>
              <a:t>keinen</a:t>
            </a:r>
            <a:r>
              <a:rPr lang="en-GB" sz="2400" dirty="0">
                <a:latin typeface="Century Gothic" panose="020B0502020202020204" pitchFamily="34" charset="0"/>
              </a:rPr>
              <a:t> </a:t>
            </a:r>
            <a:r>
              <a:rPr lang="en-GB" sz="2400" dirty="0" err="1">
                <a:latin typeface="Century Gothic" panose="020B0502020202020204" pitchFamily="34" charset="0"/>
              </a:rPr>
              <a:t>Lieblingsfilm</a:t>
            </a:r>
            <a:r>
              <a:rPr lang="en-GB" sz="2400" dirty="0">
                <a:latin typeface="Century Gothic" panose="020B0502020202020204" pitchFamily="34" charset="0"/>
              </a:rPr>
              <a:t>.</a:t>
            </a:r>
            <a:endParaRPr lang="en-GB" sz="2400" b="1" dirty="0">
              <a:latin typeface="Century Gothic" panose="020B0502020202020204" pitchFamily="34" charset="0"/>
            </a:endParaRPr>
          </a:p>
        </p:txBody>
      </p:sp>
      <p:sp>
        <p:nvSpPr>
          <p:cNvPr id="12" name="TextBox 11">
            <a:extLst>
              <a:ext uri="{FF2B5EF4-FFF2-40B4-BE49-F238E27FC236}">
                <a16:creationId xmlns:a16="http://schemas.microsoft.com/office/drawing/2014/main" id="{381944AB-09C4-47E9-A5FB-FFB898A2D368}"/>
              </a:ext>
            </a:extLst>
          </p:cNvPr>
          <p:cNvSpPr txBox="1"/>
          <p:nvPr/>
        </p:nvSpPr>
        <p:spPr>
          <a:xfrm>
            <a:off x="300038" y="5847530"/>
            <a:ext cx="11508815" cy="461665"/>
          </a:xfrm>
          <a:prstGeom prst="rect">
            <a:avLst/>
          </a:prstGeom>
          <a:noFill/>
        </p:spPr>
        <p:txBody>
          <a:bodyPr wrap="square" rtlCol="0">
            <a:spAutoFit/>
          </a:bodyPr>
          <a:lstStyle/>
          <a:p>
            <a:r>
              <a:rPr lang="en-GB" sz="2400" dirty="0" err="1">
                <a:latin typeface="Century Gothic" panose="020B0502020202020204" pitchFamily="34" charset="0"/>
              </a:rPr>
              <a:t>Mia</a:t>
            </a:r>
            <a:r>
              <a:rPr lang="en-GB" sz="2400" b="1" dirty="0" err="1">
                <a:latin typeface="Century Gothic" panose="020B0502020202020204" pitchFamily="34" charset="0"/>
              </a:rPr>
              <a:t>s</a:t>
            </a:r>
            <a:r>
              <a:rPr lang="en-GB" sz="2400" b="1" dirty="0">
                <a:latin typeface="Century Gothic" panose="020B0502020202020204" pitchFamily="34" charset="0"/>
              </a:rPr>
              <a:t> </a:t>
            </a:r>
            <a:r>
              <a:rPr lang="en-GB" sz="2400" dirty="0" err="1">
                <a:latin typeface="Century Gothic" panose="020B0502020202020204" pitchFamily="34" charset="0"/>
              </a:rPr>
              <a:t>Lieblingsbuch</a:t>
            </a:r>
            <a:r>
              <a:rPr lang="en-GB" sz="2400" dirty="0">
                <a:latin typeface="Century Gothic" panose="020B0502020202020204" pitchFamily="34" charset="0"/>
              </a:rPr>
              <a:t> [Mia</a:t>
            </a:r>
            <a:r>
              <a:rPr lang="en-GB" sz="2400" b="1" dirty="0">
                <a:latin typeface="Century Gothic" panose="020B0502020202020204" pitchFamily="34" charset="0"/>
              </a:rPr>
              <a:t>’s </a:t>
            </a:r>
            <a:r>
              <a:rPr lang="en-GB" sz="2400" dirty="0">
                <a:latin typeface="Century Gothic" panose="020B0502020202020204" pitchFamily="34" charset="0"/>
              </a:rPr>
              <a:t>favourite book]. </a:t>
            </a:r>
            <a:r>
              <a:rPr lang="en-GB" sz="2400" b="1" u="sng" dirty="0">
                <a:latin typeface="Century Gothic" panose="020B0502020202020204" pitchFamily="34" charset="0"/>
              </a:rPr>
              <a:t>No apostrophe</a:t>
            </a:r>
            <a:r>
              <a:rPr lang="en-GB" sz="2400" dirty="0">
                <a:latin typeface="Century Gothic" panose="020B0502020202020204" pitchFamily="34" charset="0"/>
              </a:rPr>
              <a:t> in German.</a:t>
            </a:r>
            <a:endParaRPr lang="en-GB" sz="2400" b="1" dirty="0">
              <a:latin typeface="Century Gothic" panose="020B0502020202020204" pitchFamily="34" charset="0"/>
            </a:endParaRPr>
          </a:p>
        </p:txBody>
      </p:sp>
      <p:graphicFrame>
        <p:nvGraphicFramePr>
          <p:cNvPr id="13" name="Table 6">
            <a:extLst>
              <a:ext uri="{FF2B5EF4-FFF2-40B4-BE49-F238E27FC236}">
                <a16:creationId xmlns:a16="http://schemas.microsoft.com/office/drawing/2014/main" id="{BF47CBA0-3021-4B55-8674-659F5006F5D8}"/>
              </a:ext>
            </a:extLst>
          </p:cNvPr>
          <p:cNvGraphicFramePr>
            <a:graphicFrameLocks noGrp="1"/>
          </p:cNvGraphicFramePr>
          <p:nvPr>
            <p:extLst>
              <p:ext uri="{D42A27DB-BD31-4B8C-83A1-F6EECF244321}">
                <p14:modId xmlns:p14="http://schemas.microsoft.com/office/powerpoint/2010/main" val="3022243122"/>
              </p:ext>
            </p:extLst>
          </p:nvPr>
        </p:nvGraphicFramePr>
        <p:xfrm>
          <a:off x="6479395" y="1996735"/>
          <a:ext cx="5639321" cy="1280160"/>
        </p:xfrm>
        <a:graphic>
          <a:graphicData uri="http://schemas.openxmlformats.org/drawingml/2006/table">
            <a:tbl>
              <a:tblPr firstRow="1" bandRow="1">
                <a:tableStyleId>{ED083AE6-46FA-4A59-8FB0-9F97EB10719F}</a:tableStyleId>
              </a:tblPr>
              <a:tblGrid>
                <a:gridCol w="3152783">
                  <a:extLst>
                    <a:ext uri="{9D8B030D-6E8A-4147-A177-3AD203B41FA5}">
                      <a16:colId xmlns:a16="http://schemas.microsoft.com/office/drawing/2014/main" val="65097138"/>
                    </a:ext>
                  </a:extLst>
                </a:gridCol>
                <a:gridCol w="2486538">
                  <a:extLst>
                    <a:ext uri="{9D8B030D-6E8A-4147-A177-3AD203B41FA5}">
                      <a16:colId xmlns:a16="http://schemas.microsoft.com/office/drawing/2014/main" val="3675688127"/>
                    </a:ext>
                  </a:extLst>
                </a:gridCol>
              </a:tblGrid>
              <a:tr h="370840">
                <a:tc>
                  <a:txBody>
                    <a:bodyPr/>
                    <a:lstStyle/>
                    <a:p>
                      <a:r>
                        <a:rPr lang="en-GB" sz="2200" b="0" dirty="0">
                          <a:solidFill>
                            <a:schemeClr val="tx1"/>
                          </a:solidFill>
                          <a:latin typeface="Century Gothic" panose="020B0502020202020204" pitchFamily="34" charset="0"/>
                        </a:rPr>
                        <a:t>1. Favourite book?</a:t>
                      </a:r>
                    </a:p>
                  </a:txBody>
                  <a:tcPr/>
                </a:tc>
                <a:tc>
                  <a:txBody>
                    <a:bodyPr/>
                    <a:lstStyle/>
                    <a:p>
                      <a:r>
                        <a:rPr lang="en-GB" sz="2200" b="1" i="1" dirty="0">
                          <a:solidFill>
                            <a:schemeClr val="tx1"/>
                          </a:solidFill>
                          <a:latin typeface="Century Gothic" panose="020B0502020202020204" pitchFamily="34" charset="0"/>
                        </a:rPr>
                        <a:t>Harry Potter</a:t>
                      </a:r>
                    </a:p>
                  </a:txBody>
                  <a:tcPr/>
                </a:tc>
                <a:extLst>
                  <a:ext uri="{0D108BD9-81ED-4DB2-BD59-A6C34878D82A}">
                    <a16:rowId xmlns:a16="http://schemas.microsoft.com/office/drawing/2014/main" val="3931397274"/>
                  </a:ext>
                </a:extLst>
              </a:tr>
              <a:tr h="370840">
                <a:tc>
                  <a:txBody>
                    <a:bodyPr/>
                    <a:lstStyle/>
                    <a:p>
                      <a:r>
                        <a:rPr lang="en-GB" sz="2200" dirty="0">
                          <a:solidFill>
                            <a:schemeClr val="tx1"/>
                          </a:solidFill>
                          <a:latin typeface="Century Gothic" panose="020B0502020202020204" pitchFamily="34" charset="0"/>
                        </a:rPr>
                        <a:t>2. Favourite person?</a:t>
                      </a:r>
                    </a:p>
                  </a:txBody>
                  <a:tcPr/>
                </a:tc>
                <a:tc>
                  <a:txBody>
                    <a:bodyPr/>
                    <a:lstStyle/>
                    <a:p>
                      <a:r>
                        <a:rPr lang="en-GB" sz="2200" b="1" dirty="0" err="1">
                          <a:solidFill>
                            <a:schemeClr val="tx1"/>
                          </a:solidFill>
                          <a:latin typeface="Century Gothic" panose="020B0502020202020204" pitchFamily="34" charset="0"/>
                        </a:rPr>
                        <a:t>Silbermond</a:t>
                      </a:r>
                      <a:endParaRPr lang="en-GB" sz="2200" b="1" dirty="0">
                        <a:solidFill>
                          <a:schemeClr val="tx1"/>
                        </a:solidFill>
                        <a:latin typeface="Century Gothic" panose="020B0502020202020204" pitchFamily="34" charset="0"/>
                      </a:endParaRPr>
                    </a:p>
                  </a:txBody>
                  <a:tcPr/>
                </a:tc>
                <a:extLst>
                  <a:ext uri="{0D108BD9-81ED-4DB2-BD59-A6C34878D82A}">
                    <a16:rowId xmlns:a16="http://schemas.microsoft.com/office/drawing/2014/main" val="2043165204"/>
                  </a:ext>
                </a:extLst>
              </a:tr>
              <a:tr h="370840">
                <a:tc>
                  <a:txBody>
                    <a:bodyPr/>
                    <a:lstStyle/>
                    <a:p>
                      <a:r>
                        <a:rPr lang="en-GB" sz="2200" dirty="0">
                          <a:solidFill>
                            <a:schemeClr val="tx1"/>
                          </a:solidFill>
                          <a:latin typeface="Century Gothic" panose="020B0502020202020204" pitchFamily="34" charset="0"/>
                        </a:rPr>
                        <a:t>3. Favourite film?</a:t>
                      </a:r>
                    </a:p>
                  </a:txBody>
                  <a:tcPr/>
                </a:tc>
                <a:tc>
                  <a:txBody>
                    <a:bodyPr/>
                    <a:lstStyle/>
                    <a:p>
                      <a:r>
                        <a:rPr lang="en-GB" sz="2200" b="1" i="1" dirty="0">
                          <a:solidFill>
                            <a:schemeClr val="tx1"/>
                          </a:solidFill>
                          <a:latin typeface="Century Gothic" panose="020B0502020202020204" pitchFamily="34" charset="0"/>
                        </a:rPr>
                        <a:t>x</a:t>
                      </a:r>
                    </a:p>
                  </a:txBody>
                  <a:tcPr/>
                </a:tc>
                <a:extLst>
                  <a:ext uri="{0D108BD9-81ED-4DB2-BD59-A6C34878D82A}">
                    <a16:rowId xmlns:a16="http://schemas.microsoft.com/office/drawing/2014/main" val="919429850"/>
                  </a:ext>
                </a:extLst>
              </a:tr>
            </a:tbl>
          </a:graphicData>
        </a:graphic>
      </p:graphicFrame>
      <p:pic>
        <p:nvPicPr>
          <p:cNvPr id="15" name="Picture 14">
            <a:extLst>
              <a:ext uri="{FF2B5EF4-FFF2-40B4-BE49-F238E27FC236}">
                <a16:creationId xmlns:a16="http://schemas.microsoft.com/office/drawing/2014/main" id="{F64E2FFF-6CF4-4D04-985B-B009085C5A8F}"/>
              </a:ext>
            </a:extLst>
          </p:cNvPr>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9222854" y="-6988"/>
            <a:ext cx="1508015" cy="1754845"/>
          </a:xfrm>
          <a:prstGeom prst="ellipse">
            <a:avLst/>
          </a:prstGeom>
          <a:noFill/>
        </p:spPr>
      </p:pic>
    </p:spTree>
    <p:extLst>
      <p:ext uri="{BB962C8B-B14F-4D97-AF65-F5344CB8AC3E}">
        <p14:creationId xmlns:p14="http://schemas.microsoft.com/office/powerpoint/2010/main" val="57436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2" name="Rectangle 1"/>
          <p:cNvSpPr/>
          <p:nvPr/>
        </p:nvSpPr>
        <p:spPr>
          <a:xfrm>
            <a:off x="175149" y="5457594"/>
            <a:ext cx="11066804" cy="461665"/>
          </a:xfrm>
          <a:prstGeom prst="rect">
            <a:avLst/>
          </a:prstGeom>
        </p:spPr>
        <p:txBody>
          <a:bodyPr wrap="square">
            <a:spAutoFit/>
          </a:bodyPr>
          <a:lstStyle/>
          <a:p>
            <a:pPr lvl="0">
              <a:defRPr/>
            </a:pPr>
            <a:r>
              <a:rPr lang="en-GB" sz="2400" b="1" dirty="0">
                <a:latin typeface="Century Gothic" panose="020B0502020202020204" pitchFamily="34" charset="0"/>
              </a:rPr>
              <a:t>In addition, revisit:</a:t>
            </a:r>
            <a:r>
              <a:rPr lang="en-GB" sz="2400" dirty="0">
                <a:latin typeface="Century Gothic" panose="020B0502020202020204" pitchFamily="34" charset="0"/>
              </a:rPr>
              <a:t>	  Term 1.1 Week 5</a:t>
            </a:r>
            <a:endParaRPr lang="en-GB" sz="2400" dirty="0">
              <a:solidFill>
                <a:srgbClr val="5B9BD5">
                  <a:lumMod val="50000"/>
                </a:srgbClr>
              </a:solidFill>
              <a:latin typeface="Century Gothic" panose="020B0502020202020204" pitchFamily="34" charset="0"/>
            </a:endParaRPr>
          </a:p>
        </p:txBody>
      </p:sp>
      <p:sp>
        <p:nvSpPr>
          <p:cNvPr id="16" name="TextBox 1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latin typeface="Century Gothic" panose="020B0502020202020204" pitchFamily="34" charset="0"/>
                <a:ea typeface="Calibri" panose="020F0502020204030204" pitchFamily="34" charset="0"/>
                <a:cs typeface="Calibri" panose="020F0502020204030204" pitchFamily="34" charset="0"/>
              </a:rPr>
              <a:t>Term 1.2, Week 1)</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3"/>
              </a:rPr>
              <a:t>Audio file</a:t>
            </a:r>
            <a:endParaRPr lang="en-GB" sz="2400" dirty="0">
              <a:solidFill>
                <a:srgbClr val="115076"/>
              </a:solidFill>
              <a:latin typeface="Century Gothic" panose="020B0502020202020204" pitchFamily="34" charset="0"/>
            </a:endParaRPr>
          </a:p>
        </p:txBody>
      </p:sp>
      <p:sp>
        <p:nvSpPr>
          <p:cNvPr id="20" name="TextBox 19"/>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4"/>
              </a:rPr>
              <a:t>Student worksheet</a:t>
            </a:r>
            <a:endParaRPr lang="en-GB" sz="2400" dirty="0">
              <a:solidFill>
                <a:srgbClr val="115076"/>
              </a:solidFill>
              <a:latin typeface="Century Gothic" panose="020B0502020202020204" pitchFamily="34" charset="0"/>
            </a:endParaRPr>
          </a:p>
        </p:txBody>
      </p:sp>
      <p:pic>
        <p:nvPicPr>
          <p:cNvPr id="10" name="Picture 9" descr="A blue cartoon face with orange headphones&#10;&#10;Description automatically generated">
            <a:extLst>
              <a:ext uri="{FF2B5EF4-FFF2-40B4-BE49-F238E27FC236}">
                <a16:creationId xmlns:a16="http://schemas.microsoft.com/office/drawing/2014/main" id="{D9E37CC9-74BA-4997-9366-51464D47F3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929090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590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5647689"/>
            <a:ext cx="3734400" cy="584775"/>
          </a:xfrm>
          <a:prstGeom prst="rect">
            <a:avLst/>
          </a:prstGeom>
          <a:solidFill>
            <a:schemeClr val="bg2"/>
          </a:solidFill>
        </p:spPr>
        <p:txBody>
          <a:bodyPr wrap="square" rtlCol="0">
            <a:spAutoFit/>
          </a:bodyPr>
          <a:lstStyle/>
          <a:p>
            <a:pPr algn="ctr"/>
            <a:r>
              <a:rPr lang="en-GB" sz="3200" dirty="0">
                <a:latin typeface="Century Gothic" panose="020B0502020202020204" pitchFamily="34" charset="0"/>
              </a:rPr>
              <a:t>der </a:t>
            </a:r>
            <a:r>
              <a:rPr lang="en-GB" sz="3200" dirty="0" err="1">
                <a:latin typeface="Century Gothic" panose="020B0502020202020204" pitchFamily="34" charset="0"/>
              </a:rPr>
              <a:t>Sänger</a:t>
            </a:r>
            <a:endParaRPr lang="en-GB" sz="3200" dirty="0">
              <a:latin typeface="Century Gothic" panose="020B0502020202020204" pitchFamily="34" charset="0"/>
            </a:endParaRPr>
          </a:p>
        </p:txBody>
      </p:sp>
      <p:pic>
        <p:nvPicPr>
          <p:cNvPr id="7" name="Picture 4" descr="Karaoke, Logo, Microphone, Singer, Man, Person, Music">
            <a:extLst>
              <a:ext uri="{FF2B5EF4-FFF2-40B4-BE49-F238E27FC236}">
                <a16:creationId xmlns:a16="http://schemas.microsoft.com/office/drawing/2014/main" id="{BE5CC53E-3FFA-4D64-89D2-17F23D65D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800" y="1313530"/>
            <a:ext cx="4028400" cy="402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0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336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5635497"/>
            <a:ext cx="3734400" cy="584775"/>
          </a:xfrm>
          <a:prstGeom prst="rect">
            <a:avLst/>
          </a:prstGeom>
          <a:solidFill>
            <a:schemeClr val="bg2"/>
          </a:solidFill>
        </p:spPr>
        <p:txBody>
          <a:bodyPr wrap="square" rtlCol="0">
            <a:spAutoFit/>
          </a:bodyPr>
          <a:lstStyle/>
          <a:p>
            <a:pPr algn="ctr"/>
            <a:r>
              <a:rPr lang="en-GB" sz="3200" dirty="0">
                <a:latin typeface="Century Gothic" panose="020B0502020202020204" pitchFamily="34" charset="0"/>
              </a:rPr>
              <a:t>die </a:t>
            </a:r>
            <a:r>
              <a:rPr lang="en-GB" sz="3200" dirty="0" err="1">
                <a:latin typeface="Century Gothic" panose="020B0502020202020204" pitchFamily="34" charset="0"/>
              </a:rPr>
              <a:t>Sängerin</a:t>
            </a:r>
            <a:endParaRPr lang="en-GB" sz="3200" dirty="0">
              <a:latin typeface="Century Gothic" panose="020B0502020202020204" pitchFamily="34" charset="0"/>
            </a:endParaRPr>
          </a:p>
        </p:txBody>
      </p:sp>
      <p:pic>
        <p:nvPicPr>
          <p:cNvPr id="7" name="Picture 2" descr="Silhouette, Singing, Woman, Entertainment, Emot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815" y="1423070"/>
            <a:ext cx="1758066" cy="351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4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0955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5365920"/>
            <a:ext cx="3734400" cy="584775"/>
          </a:xfrm>
          <a:prstGeom prst="rect">
            <a:avLst/>
          </a:prstGeom>
          <a:solidFill>
            <a:schemeClr val="bg2"/>
          </a:solidFill>
        </p:spPr>
        <p:txBody>
          <a:bodyPr wrap="square" rtlCol="0">
            <a:spAutoFit/>
          </a:bodyPr>
          <a:lstStyle/>
          <a:p>
            <a:pPr algn="ctr"/>
            <a:r>
              <a:rPr lang="en-GB" sz="3200" dirty="0">
                <a:latin typeface="Century Gothic" panose="020B0502020202020204" pitchFamily="34" charset="0"/>
              </a:rPr>
              <a:t>der Film</a:t>
            </a:r>
          </a:p>
        </p:txBody>
      </p:sp>
      <p:pic>
        <p:nvPicPr>
          <p:cNvPr id="7" name="Picture 6" descr="Video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534" y="1828158"/>
            <a:ext cx="28575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73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336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7" y="5452618"/>
            <a:ext cx="3734400" cy="584775"/>
          </a:xfrm>
          <a:prstGeom prst="rect">
            <a:avLst/>
          </a:prstGeom>
          <a:noFill/>
        </p:spPr>
        <p:txBody>
          <a:bodyPr wrap="square" rtlCol="0">
            <a:spAutoFit/>
          </a:bodyPr>
          <a:lstStyle/>
          <a:p>
            <a:pPr algn="ctr"/>
            <a:r>
              <a:rPr lang="en-GB" sz="3200" dirty="0">
                <a:latin typeface="Century Gothic" panose="020B0502020202020204" pitchFamily="34" charset="0"/>
              </a:rPr>
              <a:t>die Band</a:t>
            </a:r>
          </a:p>
        </p:txBody>
      </p:sp>
      <p:pic>
        <p:nvPicPr>
          <p:cNvPr id="7" name="Picture 2" descr="Band, Silhouette, Drums, Guitar, Electric, Rock">
            <a:extLst>
              <a:ext uri="{FF2B5EF4-FFF2-40B4-BE49-F238E27FC236}">
                <a16:creationId xmlns:a16="http://schemas.microsoft.com/office/drawing/2014/main" id="{CE2DF68C-0D2D-4399-B20E-FF2D160CF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501" y="1451185"/>
            <a:ext cx="6044693" cy="349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67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336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5513578"/>
            <a:ext cx="3734400" cy="584775"/>
          </a:xfrm>
          <a:prstGeom prst="rect">
            <a:avLst/>
          </a:prstGeom>
          <a:solidFill>
            <a:schemeClr val="bg2"/>
          </a:solidFill>
        </p:spPr>
        <p:txBody>
          <a:bodyPr wrap="square" rtlCol="0">
            <a:spAutoFit/>
          </a:bodyPr>
          <a:lstStyle/>
          <a:p>
            <a:pPr algn="ctr"/>
            <a:r>
              <a:rPr lang="en-GB" sz="3200" dirty="0">
                <a:latin typeface="Century Gothic" panose="020B0502020202020204" pitchFamily="34" charset="0"/>
              </a:rPr>
              <a:t>das Buch</a:t>
            </a:r>
          </a:p>
        </p:txBody>
      </p:sp>
      <p:pic>
        <p:nvPicPr>
          <p:cNvPr id="7" name="Picture 6">
            <a:extLst>
              <a:ext uri="{FF2B5EF4-FFF2-40B4-BE49-F238E27FC236}">
                <a16:creationId xmlns:a16="http://schemas.microsoft.com/office/drawing/2014/main" id="{C8B213A2-FF49-496B-8E35-C46F561B3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9079" y="1626240"/>
            <a:ext cx="3533842" cy="3298252"/>
          </a:xfrm>
          <a:prstGeom prst="rect">
            <a:avLst/>
          </a:prstGeom>
        </p:spPr>
      </p:pic>
    </p:spTree>
    <p:extLst>
      <p:ext uri="{BB962C8B-B14F-4D97-AF65-F5344CB8AC3E}">
        <p14:creationId xmlns:p14="http://schemas.microsoft.com/office/powerpoint/2010/main" val="38619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717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DC5B6AB3-7F34-E544-97A3-138315B8599D}"/>
              </a:ext>
            </a:extLst>
          </p:cNvPr>
          <p:cNvSpPr txBox="1"/>
          <p:nvPr/>
        </p:nvSpPr>
        <p:spPr>
          <a:xfrm>
            <a:off x="104707" y="1308640"/>
            <a:ext cx="12192000" cy="4339650"/>
          </a:xfrm>
          <a:prstGeom prst="rect">
            <a:avLst/>
          </a:prstGeom>
          <a:noFill/>
        </p:spPr>
        <p:txBody>
          <a:bodyPr wrap="square" rtlCol="0">
            <a:spAutoFit/>
          </a:bodyPr>
          <a:lstStyle/>
          <a:p>
            <a:pPr algn="ctr"/>
            <a:r>
              <a:rPr lang="en-GB" sz="13800" b="1" dirty="0">
                <a:latin typeface="Century Gothic" panose="020B0502020202020204" pitchFamily="34" charset="0"/>
              </a:rPr>
              <a:t>Wie </a:t>
            </a:r>
            <a:r>
              <a:rPr lang="en-GB" sz="13800" b="1" dirty="0" err="1">
                <a:latin typeface="Century Gothic" panose="020B0502020202020204" pitchFamily="34" charset="0"/>
              </a:rPr>
              <a:t>schreibt</a:t>
            </a:r>
            <a:r>
              <a:rPr lang="en-GB" sz="13800" b="1" dirty="0">
                <a:latin typeface="Century Gothic" panose="020B0502020202020204" pitchFamily="34" charset="0"/>
              </a:rPr>
              <a:t> man…?</a:t>
            </a:r>
          </a:p>
        </p:txBody>
      </p:sp>
    </p:spTree>
    <p:extLst>
      <p:ext uri="{BB962C8B-B14F-4D97-AF65-F5344CB8AC3E}">
        <p14:creationId xmlns:p14="http://schemas.microsoft.com/office/powerpoint/2010/main" val="893796496"/>
      </p:ext>
    </p:extLst>
  </p:cSld>
  <p:clrMapOvr>
    <a:masterClrMapping/>
  </p:clrMapOvr>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6565</Words>
  <Application>Microsoft Office PowerPoint</Application>
  <PresentationFormat>Widescreen</PresentationFormat>
  <Paragraphs>757</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Century</vt:lpstr>
      <vt:lpstr>Century Gothic</vt:lpstr>
      <vt:lpstr>Segoe Script</vt:lpstr>
      <vt:lpstr>NCELP_German_2022</vt:lpstr>
      <vt:lpstr>PowerPoint Presentation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Asking questions</vt:lpstr>
      <vt:lpstr>Was schreibt Katrin?</vt:lpstr>
      <vt:lpstr>Antworten</vt:lpstr>
      <vt:lpstr>Ist das eine Frage?</vt:lpstr>
      <vt:lpstr>Ist das eine Frage?</vt:lpstr>
      <vt:lpstr>ie</vt:lpstr>
      <vt:lpstr>ie</vt:lpstr>
      <vt:lpstr>ie</vt:lpstr>
      <vt:lpstr>ie</vt:lpstr>
      <vt:lpstr>Phonetik</vt:lpstr>
      <vt:lpstr>Phonetik</vt:lpstr>
      <vt:lpstr>PowerPoint Presentation</vt:lpstr>
      <vt:lpstr>Vokabeln</vt:lpstr>
      <vt:lpstr>Using kein after haben</vt:lpstr>
      <vt:lpstr>Lieblingsdinge</vt:lpstr>
      <vt:lpstr>Mias Lieblingsdinge</vt:lpstr>
      <vt:lpstr>My  mein, mein, meine</vt:lpstr>
      <vt:lpstr>Do you have a favourite...?</vt:lpstr>
      <vt:lpstr>Favourite things</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36</cp:revision>
  <dcterms:created xsi:type="dcterms:W3CDTF">2023-08-17T14:19:15Z</dcterms:created>
  <dcterms:modified xsi:type="dcterms:W3CDTF">2023-09-06T07:53:24Z</dcterms:modified>
</cp:coreProperties>
</file>