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66" r:id="rId2"/>
    <p:sldId id="808" r:id="rId3"/>
    <p:sldId id="319" r:id="rId4"/>
    <p:sldId id="320" r:id="rId5"/>
    <p:sldId id="321" r:id="rId6"/>
    <p:sldId id="809" r:id="rId7"/>
    <p:sldId id="322" r:id="rId8"/>
    <p:sldId id="323" r:id="rId9"/>
    <p:sldId id="325" r:id="rId10"/>
    <p:sldId id="324" r:id="rId11"/>
    <p:sldId id="326" r:id="rId12"/>
    <p:sldId id="327" r:id="rId13"/>
    <p:sldId id="328" r:id="rId14"/>
    <p:sldId id="329" r:id="rId15"/>
    <p:sldId id="331" r:id="rId16"/>
    <p:sldId id="332" r:id="rId17"/>
    <p:sldId id="333" r:id="rId18"/>
    <p:sldId id="962" r:id="rId19"/>
    <p:sldId id="334" r:id="rId20"/>
    <p:sldId id="335" r:id="rId21"/>
    <p:sldId id="336" r:id="rId22"/>
    <p:sldId id="337" r:id="rId23"/>
    <p:sldId id="338" r:id="rId24"/>
    <p:sldId id="790" r:id="rId25"/>
    <p:sldId id="810" r:id="rId26"/>
    <p:sldId id="811" r:id="rId27"/>
    <p:sldId id="613" r:id="rId28"/>
    <p:sldId id="614" r:id="rId29"/>
    <p:sldId id="615" r:id="rId30"/>
    <p:sldId id="298" r:id="rId31"/>
    <p:sldId id="955" r:id="rId32"/>
    <p:sldId id="381" r:id="rId33"/>
    <p:sldId id="367" r:id="rId34"/>
    <p:sldId id="368" r:id="rId35"/>
    <p:sldId id="369" r:id="rId36"/>
    <p:sldId id="370" r:id="rId37"/>
    <p:sldId id="371" r:id="rId38"/>
    <p:sldId id="956" r:id="rId39"/>
    <p:sldId id="957" r:id="rId40"/>
    <p:sldId id="958" r:id="rId41"/>
    <p:sldId id="959" r:id="rId42"/>
    <p:sldId id="960" r:id="rId43"/>
    <p:sldId id="295" r:id="rId44"/>
    <p:sldId id="364" r:id="rId45"/>
    <p:sldId id="261" r:id="rId46"/>
    <p:sldId id="340" r:id="rId47"/>
    <p:sldId id="27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0066"/>
    <a:srgbClr val="F8EF3E"/>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87" autoAdjust="0"/>
    <p:restoredTop sz="51704" autoAdjust="0"/>
  </p:normalViewPr>
  <p:slideViewPr>
    <p:cSldViewPr snapToGrid="0">
      <p:cViewPr varScale="1">
        <p:scale>
          <a:sx n="55" d="100"/>
          <a:sy n="55" d="100"/>
        </p:scale>
        <p:origin x="2676" y="66"/>
      </p:cViewPr>
      <p:guideLst/>
    </p:cSldViewPr>
  </p:slideViewPr>
  <p:notesTextViewPr>
    <p:cViewPr>
      <p:scale>
        <a:sx n="3" d="2"/>
        <a:sy n="3" d="2"/>
      </p:scale>
      <p:origin x="0" y="0"/>
    </p:cViewPr>
  </p:notesTextViewPr>
  <p:sorterViewPr>
    <p:cViewPr>
      <p:scale>
        <a:sx n="100" d="100"/>
        <a:sy n="100" d="100"/>
      </p:scale>
      <p:origin x="0" y="-1297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F44FE-9252-4448-8D66-7B05D58A3A70}"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1CF07-E0A8-443E-994C-90A146CC5C52}" type="slidenum">
              <a:rPr lang="en-GB" smtClean="0"/>
              <a:t>‹#›</a:t>
            </a:fld>
            <a:endParaRPr lang="en-GB"/>
          </a:p>
        </p:txBody>
      </p:sp>
    </p:spTree>
    <p:extLst>
      <p:ext uri="{BB962C8B-B14F-4D97-AF65-F5344CB8AC3E}">
        <p14:creationId xmlns:p14="http://schemas.microsoft.com/office/powerpoint/2010/main" val="988353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appear on all three Awarding Organisations’ word lists, with the following exceptions:</a:t>
            </a:r>
            <a:br>
              <a:rPr lang="en-GB" sz="1200" b="1" baseline="0" dirty="0"/>
            </a:br>
            <a:r>
              <a:rPr lang="en-GB" sz="1200" b="1" baseline="0" dirty="0"/>
              <a:t>i) No list has </a:t>
            </a:r>
            <a:r>
              <a:rPr lang="en-GB" sz="1200" b="1" baseline="0" dirty="0" err="1"/>
              <a:t>Haustier</a:t>
            </a:r>
            <a:r>
              <a:rPr lang="en-GB" sz="1200" b="1" baseline="0" dirty="0"/>
              <a:t> (but it is an understandable compound made up of ‘Haus (house/home)’ + ‘Tier (animal)’.</a:t>
            </a:r>
            <a:br>
              <a:rPr lang="en-GB" sz="1200" b="1" baseline="0" dirty="0"/>
            </a:br>
            <a:r>
              <a:rPr lang="en-GB" sz="1200" b="1" baseline="0" dirty="0"/>
              <a:t>ii) </a:t>
            </a:r>
            <a:r>
              <a:rPr lang="en-GB" sz="1200" b="1" baseline="0" dirty="0" err="1"/>
              <a:t>Eduqas</a:t>
            </a:r>
            <a:r>
              <a:rPr lang="en-GB" sz="1200" b="1" baseline="0" dirty="0"/>
              <a:t> list doesn’t have </a:t>
            </a:r>
            <a:r>
              <a:rPr lang="en-GB" sz="1200" b="1" baseline="0" dirty="0" err="1"/>
              <a:t>Fußball</a:t>
            </a:r>
            <a:r>
              <a:rPr lang="en-GB" sz="1200" b="1" baseline="0" dirty="0"/>
              <a:t> for the same reason.</a:t>
            </a:r>
            <a:br>
              <a:rPr lang="en-GB" sz="1200" b="1" baseline="0" dirty="0"/>
            </a:br>
            <a:br>
              <a:rPr lang="en-GB" sz="1200" b="1" baseline="0" dirty="0"/>
            </a:br>
            <a:r>
              <a:rPr lang="en-GB" sz="1200" b="1" baseline="0" dirty="0"/>
              <a:t>Compounds that are a straightforwardly comprehensible sum of their parts, which themselves </a:t>
            </a:r>
            <a:r>
              <a:rPr lang="en-GB" sz="1200" b="1" i="1" baseline="0" dirty="0"/>
              <a:t>are </a:t>
            </a:r>
            <a:r>
              <a:rPr lang="en-GB" sz="1200" b="1" i="0" baseline="0" dirty="0"/>
              <a:t>listed may be included </a:t>
            </a:r>
            <a:r>
              <a:rPr lang="en-GB" sz="1200" b="1" i="0" baseline="0"/>
              <a:t>in assessments.</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a:t>
            </a:r>
            <a:r>
              <a:rPr lang="en-GB" sz="1200" b="0" baseline="0" dirty="0">
                <a:solidFill>
                  <a:prstClr val="white"/>
                </a:solidFill>
              </a:rPr>
              <a:t>d</a:t>
            </a:r>
            <a:r>
              <a:rPr lang="en-GB" sz="1200" dirty="0">
                <a:solidFill>
                  <a:prstClr val="white"/>
                </a:solidFill>
              </a:rPr>
              <a:t>efinite articles (singular) R1(nominative)</a:t>
            </a:r>
            <a:br>
              <a:rPr lang="en-GB" sz="1200" dirty="0">
                <a:solidFill>
                  <a:prstClr val="white"/>
                </a:solidFill>
              </a:rPr>
            </a:br>
            <a:r>
              <a:rPr lang="en-GB" sz="1200" dirty="0">
                <a:solidFill>
                  <a:prstClr val="white"/>
                </a:solidFill>
              </a:rPr>
              <a:t>Consolidation of question words </a:t>
            </a:r>
            <a:r>
              <a:rPr lang="en-GB" sz="1200" dirty="0" err="1">
                <a:solidFill>
                  <a:prstClr val="white"/>
                </a:solidFill>
              </a:rPr>
              <a:t>wer</a:t>
            </a:r>
            <a:r>
              <a:rPr lang="en-GB" sz="1200" dirty="0">
                <a:solidFill>
                  <a:prstClr val="white"/>
                </a:solidFill>
              </a:rPr>
              <a:t>, was, </a:t>
            </a:r>
            <a:r>
              <a:rPr lang="en-GB" sz="1200" dirty="0" err="1">
                <a:solidFill>
                  <a:prstClr val="white"/>
                </a:solidFill>
              </a:rPr>
              <a:t>wie</a:t>
            </a:r>
            <a:r>
              <a:rPr lang="en-GB" sz="1200" dirty="0">
                <a:solidFill>
                  <a:prstClr val="white"/>
                </a:solidFill>
              </a:rPr>
              <a:t> and wo</a:t>
            </a:r>
            <a:br>
              <a:rPr lang="en-GB" sz="1200" dirty="0">
                <a:solidFill>
                  <a:prstClr val="white"/>
                </a:solidFill>
              </a:rPr>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haben, hat [6] er1 [15] sie1 [7] wer? [149] Freund [273] Fußball [1277] Haus [159] Haustier [&gt;5009] Lehrer [695] Wasser [245] Welt [164] Wort [194] wahr [737] nicht wahr? [n/a] Ist es warm/kalt heute?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sagen, sagt [40] was?[38] Klasse [961] Mann [121] Paar [241] Tag [111] falsch [524] richtig [177] oder [35] ja1 [45] nein [148] nicht [11] Ist das klar? [n/a]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085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Elicit the the question word and the question from students.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77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dirty="0"/>
            </a:br>
            <a:br>
              <a:rPr lang="en-GB" b="1" dirty="0"/>
            </a:br>
            <a:r>
              <a:rPr lang="en-GB" b="1" dirty="0"/>
              <a:t>Aim</a:t>
            </a:r>
            <a:r>
              <a:rPr lang="en-GB" b="1"/>
              <a:t>: </a:t>
            </a:r>
            <a:r>
              <a:rPr lang="en-GB" b="0"/>
              <a:t>To revisit the question words</a:t>
            </a:r>
            <a:r>
              <a:rPr lang="en-GB" b="0" baseline="0"/>
              <a:t> learnt so far.</a:t>
            </a:r>
            <a:br>
              <a:rPr lang="en-GB" b="0" dirty="0"/>
            </a:br>
            <a:br>
              <a:rPr lang="en-GB" dirty="0"/>
            </a:br>
            <a:r>
              <a:rPr lang="en-GB" b="1" dirty="0"/>
              <a:t>Procedure:</a:t>
            </a:r>
            <a:br>
              <a:rPr lang="en-GB" dirty="0"/>
            </a:br>
            <a:r>
              <a:rPr lang="en-GB"/>
              <a:t>1. Use</a:t>
            </a:r>
            <a:r>
              <a:rPr lang="en-GB" baseline="0"/>
              <a:t> the images to elicit the question words and a whole question. The questions on the slide are examples they have seen before, but other options are possible, of course.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2.</a:t>
            </a:r>
            <a:r>
              <a:rPr lang="en-GB" baseline="0"/>
              <a:t> Note: remember to revisit </a:t>
            </a:r>
            <a:r>
              <a:rPr lang="en-GB" u="sng" baseline="0"/>
              <a:t>both</a:t>
            </a:r>
            <a:r>
              <a:rPr lang="en-GB" u="none" baseline="0"/>
              <a:t> meanings of ‘wie’ (‘how’ and ‘like what’)</a:t>
            </a:r>
            <a:br>
              <a:rPr lang="en-GB" u="none" baseline="0"/>
            </a:br>
            <a:r>
              <a:rPr lang="en-GB" u="none" baseline="0"/>
              <a:t>E.g. Ask: Wie ist das Heft hier?  Rot oder blau?</a:t>
            </a: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0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r>
              <a:rPr lang="en-GB" b="1" baseline="0"/>
              <a:t> (both slides)</a:t>
            </a:r>
            <a:br>
              <a:rPr lang="en-GB" dirty="0"/>
            </a:br>
            <a:br>
              <a:rPr lang="en-GB" b="1" dirty="0"/>
            </a:br>
            <a:r>
              <a:rPr lang="en-GB" b="1" dirty="0"/>
              <a:t>Aim</a:t>
            </a:r>
            <a:r>
              <a:rPr lang="en-GB" b="1"/>
              <a:t>: </a:t>
            </a:r>
            <a:r>
              <a:rPr lang="en-GB" b="0"/>
              <a:t>To revise questions</a:t>
            </a:r>
            <a:r>
              <a:rPr lang="en-GB" b="0" baseline="0"/>
              <a:t> words with their assocoated gestures.</a:t>
            </a:r>
            <a:br>
              <a:rPr lang="en-GB" b="0" dirty="0"/>
            </a:br>
            <a:br>
              <a:rPr lang="en-GB" dirty="0"/>
            </a:br>
            <a:r>
              <a:rPr lang="en-GB" b="1" dirty="0"/>
              <a:t>Procedure:</a:t>
            </a:r>
            <a:br>
              <a:rPr lang="en-GB" dirty="0"/>
            </a:br>
            <a:r>
              <a:rPr lang="en-GB"/>
              <a:t>1.</a:t>
            </a:r>
            <a:r>
              <a:rPr lang="en-US"/>
              <a:t> If teachers</a:t>
            </a:r>
            <a:r>
              <a:rPr lang="en-US" baseline="0"/>
              <a:t> have used gestures to teach the questions, it is straightforward here to practise retrieval with students, whilst they show their understanding of each question word’s meaning.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2.</a:t>
            </a:r>
            <a:r>
              <a:rPr lang="en-US" baseline="0"/>
              <a:t> Move quickly onto the next slide, where students can be invited to call out a question word and the rest of the class shows their understanding with the appropriate gesture.</a:t>
            </a:r>
            <a:br>
              <a:rPr lang="en-US" baseline="0"/>
            </a:br>
            <a:r>
              <a:rPr lang="en-US" baseline="0"/>
              <a:t>The teacher can also do the gestures (in jumbled order) and elicit the German from students.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3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1. Students can now be invited to call out a question word and the rest of the class shows their understanding with the appropriate gesture.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2. The teacher can also do the gestures (in jumbled order) and elicit the German from students.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2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10 minutes</a:t>
            </a:r>
            <a:br>
              <a:rPr lang="en-GB" dirty="0"/>
            </a:br>
            <a:br>
              <a:rPr lang="en-GB" b="1" dirty="0"/>
            </a:br>
            <a:r>
              <a:rPr lang="en-GB" b="1" dirty="0"/>
              <a:t>Aim</a:t>
            </a:r>
            <a:r>
              <a:rPr lang="en-GB" b="1"/>
              <a:t>: </a:t>
            </a:r>
            <a:r>
              <a:rPr lang="en-GB" b="0"/>
              <a:t>To provide production</a:t>
            </a:r>
            <a:r>
              <a:rPr lang="en-GB" b="0" baseline="0"/>
              <a:t> practice (speaking) in question formation with question words.</a:t>
            </a:r>
            <a:br>
              <a:rPr lang="en-GB" b="0" dirty="0"/>
            </a:br>
            <a:br>
              <a:rPr lang="en-GB" dirty="0"/>
            </a:br>
            <a:r>
              <a:rPr lang="en-GB" b="1" dirty="0"/>
              <a:t>Procedure:</a:t>
            </a:r>
            <a:br>
              <a:rPr lang="en-GB" dirty="0"/>
            </a:br>
            <a:r>
              <a:rPr lang="en-GB"/>
              <a:t>1. </a:t>
            </a:r>
            <a:r>
              <a:rPr lang="en-GB" baseline="0"/>
              <a:t>In pairs, students take turns to create a question using a question and a noun from each set. Once a word has been used it is crossed out. Note that not all question words can go with all nouns, e.g. ‘wer’ only makes sense with living things.</a:t>
            </a:r>
            <a:endParaRPr lang="en-GB" dirty="0"/>
          </a:p>
          <a:p>
            <a:r>
              <a:rPr lang="en-GB"/>
              <a:t>2.</a:t>
            </a:r>
            <a:r>
              <a:rPr lang="en-GB" baseline="0"/>
              <a:t> Rather than answering the questions, students translate their partner’s question into English. </a:t>
            </a:r>
          </a:p>
          <a:p>
            <a:r>
              <a:rPr lang="en-GB" baseline="0"/>
              <a:t>They can do this orally or write down their questions.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3.</a:t>
            </a:r>
            <a:r>
              <a:rPr lang="en-GB" baseline="0"/>
              <a:t> For higher challenge, suggest that only the student creating the questions has sight of the sheet.</a:t>
            </a:r>
            <a:br>
              <a:rPr lang="en-GB" baseline="0"/>
            </a:br>
            <a:r>
              <a:rPr lang="en-GB" baseline="0"/>
              <a:t>This ensures that the listener relies only on the aural input for understanding.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339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4 minutes (all six slides)</a:t>
            </a:r>
            <a:br>
              <a:rPr lang="en-GB" dirty="0"/>
            </a:br>
            <a:br>
              <a:rPr lang="en-GB" b="1" dirty="0"/>
            </a:br>
            <a:r>
              <a:rPr lang="en-GB" b="1" dirty="0"/>
              <a:t>Aim</a:t>
            </a:r>
            <a:r>
              <a:rPr lang="en-GB" b="1"/>
              <a:t>: </a:t>
            </a:r>
            <a:r>
              <a:rPr lang="en-GB" b="0"/>
              <a:t>To</a:t>
            </a:r>
            <a:r>
              <a:rPr lang="en-GB" b="0" baseline="0"/>
              <a:t> present this week’s new vocabulary.</a:t>
            </a:r>
            <a:br>
              <a:rPr lang="en-GB" b="0" dirty="0"/>
            </a:br>
            <a:br>
              <a:rPr lang="en-GB" dirty="0"/>
            </a:br>
            <a:r>
              <a:rPr lang="en-GB" b="1" dirty="0"/>
              <a:t>Procedure:</a:t>
            </a:r>
            <a:br>
              <a:rPr lang="en-GB" dirty="0"/>
            </a:br>
            <a:r>
              <a:rPr lang="en-GB"/>
              <a:t>1. </a:t>
            </a:r>
            <a:r>
              <a:rPr lang="en-GB" baseline="0"/>
              <a:t>The words are animated to allow teachers to elicit prior knowledge from students, but there will obviously (as always) be different levels of knowledge in the room, particularly as their first encounters with these words were self-access via Quizlet.  Teachers can use these slides flexibly to move students to more secure knowledge of the words.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862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b="1" dirty="0"/>
            </a:br>
            <a:r>
              <a:rPr lang="en-GB" b="0" dirty="0"/>
              <a:t>1. Click to bring up the callout about </a:t>
            </a:r>
            <a:r>
              <a:rPr lang="en-GB" b="0" dirty="0" err="1"/>
              <a:t>Fußball</a:t>
            </a:r>
            <a:r>
              <a:rPr lang="en-GB" b="0" dirty="0"/>
              <a:t> as a compound noun.</a:t>
            </a:r>
            <a:r>
              <a:rPr lang="en-GB" b="1" dirty="0"/>
              <a:t> (This is the 2</a:t>
            </a:r>
            <a:r>
              <a:rPr lang="en-GB" b="1" baseline="30000" dirty="0"/>
              <a:t>nd</a:t>
            </a:r>
            <a:r>
              <a:rPr lang="en-GB" b="1" dirty="0"/>
              <a:t> time that students encounter a compound).</a:t>
            </a:r>
            <a:br>
              <a:rPr lang="en-GB" b="1" dirty="0"/>
            </a:br>
            <a:r>
              <a:rPr lang="en-GB" b="0" dirty="0"/>
              <a:t>2. Then click to bring up the image of the other ball.</a:t>
            </a:r>
          </a:p>
          <a:p>
            <a:r>
              <a:rPr lang="en-GB" b="0" dirty="0"/>
              <a:t>3. Elicit the German for this from student i.e., der Ball.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626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833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b="1" dirty="0"/>
            </a:br>
            <a:r>
              <a:rPr lang="en-GB" b="0" dirty="0"/>
              <a:t>1. Elicit the German for ‘Tier’ (taught last week).</a:t>
            </a:r>
          </a:p>
          <a:p>
            <a:r>
              <a:rPr lang="en-GB" b="0" dirty="0"/>
              <a:t>2. Click to bring up the German for house, and then the image.</a:t>
            </a:r>
          </a:p>
          <a:p>
            <a:r>
              <a:rPr lang="en-GB" b="0" dirty="0"/>
              <a:t>3. Click to bring up the German for pet and then the image. </a:t>
            </a:r>
          </a:p>
          <a:p>
            <a:r>
              <a:rPr lang="en-GB" b="0" dirty="0"/>
              <a:t>4. Elicit the meaning from students then click to bring up the callout about </a:t>
            </a:r>
            <a:r>
              <a:rPr lang="en-GB" b="0" dirty="0" err="1"/>
              <a:t>Haustier</a:t>
            </a:r>
            <a:r>
              <a:rPr lang="en-GB" b="0" dirty="0"/>
              <a:t> as a compound noun.</a:t>
            </a:r>
            <a:r>
              <a:rPr lang="en-GB" b="1"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656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4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r>
              <a:rPr lang="en-US" b="1" dirty="0">
                <a:latin typeface="Calibri" panose="020F0502020204030204" pitchFamily="34" charset="0"/>
                <a:cs typeface="Calibri" panose="020F0502020204030204" pitchFamily="34" charset="0"/>
              </a:rPr>
              <a:t>Timing: </a:t>
            </a:r>
            <a:r>
              <a:rPr lang="en-US" b="1" i="0" dirty="0">
                <a:latin typeface="Calibri" panose="020F0502020204030204" pitchFamily="34" charset="0"/>
                <a:cs typeface="Calibri" panose="020F0502020204030204" pitchFamily="34" charset="0"/>
              </a:rPr>
              <a:t>4 minutes</a:t>
            </a:r>
          </a:p>
          <a:p>
            <a:pPr marL="0" lvl="0" indent="0" algn="l">
              <a:buFont typeface="+mj-lt"/>
              <a:buNone/>
            </a:pPr>
            <a:endParaRPr lang="en-US"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recognition and cued productive oral recall of this week’s REVISITED vocabulary set.</a:t>
            </a:r>
            <a:br>
              <a:rPr lang="en-GB" b="0" dirty="0">
                <a:latin typeface="Calibri" panose="020F0502020204030204" pitchFamily="34" charset="0"/>
                <a:cs typeface="Calibri" panose="020F0502020204030204" pitchFamily="34" charset="0"/>
              </a:rPr>
            </a:br>
            <a:endParaRPr lang="en-GB" b="0" baseline="0" dirty="0">
              <a:latin typeface="Calibri" panose="020F0502020204030204" pitchFamily="34" charset="0"/>
              <a:cs typeface="Calibri" panose="020F0502020204030204" pitchFamily="34" charset="0"/>
            </a:endParaRPr>
          </a:p>
          <a:p>
            <a:pPr marL="0" lvl="0" indent="0" algn="l">
              <a:buFont typeface="+mj-lt"/>
              <a:buNone/>
            </a:pPr>
            <a:r>
              <a:rPr lang="en-US" b="1" dirty="0">
                <a:latin typeface="Calibri" panose="020F0502020204030204" pitchFamily="34" charset="0"/>
                <a:cs typeface="Calibri" panose="020F0502020204030204" pitchFamily="34" charset="0"/>
              </a:rPr>
              <a:t>Procedure:</a:t>
            </a:r>
          </a:p>
          <a:p>
            <a:pPr marL="0" lvl="0" indent="0" algn="l">
              <a:buFont typeface="+mj-lt"/>
              <a:buNone/>
            </a:pPr>
            <a:r>
              <a:rPr lang="en-US" b="0" dirty="0">
                <a:latin typeface="Calibri" panose="020F0502020204030204" pitchFamily="34" charset="0"/>
                <a:cs typeface="Calibri" panose="020F0502020204030204" pitchFamily="34" charset="0"/>
              </a:rPr>
              <a:t>1. Students supply the German</a:t>
            </a:r>
            <a:r>
              <a:rPr lang="en-US" b="0" baseline="0" dirty="0">
                <a:latin typeface="Calibri" panose="020F0502020204030204" pitchFamily="34" charset="0"/>
                <a:cs typeface="Calibri" panose="020F0502020204030204" pitchFamily="34" charset="0"/>
              </a:rPr>
              <a:t> for the word which appears in English.  Ensure that for nouns students also supply the definite article – der, die, das.</a:t>
            </a:r>
            <a:br>
              <a:rPr lang="en-US" b="0" baseline="0" dirty="0">
                <a:latin typeface="Calibri" panose="020F0502020204030204" pitchFamily="34" charset="0"/>
                <a:cs typeface="Calibri" panose="020F0502020204030204" pitchFamily="34" charset="0"/>
              </a:rPr>
            </a:br>
            <a:r>
              <a:rPr lang="en-US" b="0" baseline="0" dirty="0">
                <a:latin typeface="Calibri" panose="020F0502020204030204" pitchFamily="34" charset="0"/>
                <a:cs typeface="Calibri" panose="020F0502020204030204" pitchFamily="34" charset="0"/>
              </a:rPr>
              <a:t>The aim is to be able to give the German before the teacher counts </a:t>
            </a:r>
            <a:r>
              <a:rPr lang="en-US" b="0" baseline="0" dirty="0" err="1">
                <a:latin typeface="Calibri" panose="020F0502020204030204" pitchFamily="34" charset="0"/>
                <a:cs typeface="Calibri" panose="020F0502020204030204" pitchFamily="34" charset="0"/>
              </a:rPr>
              <a:t>drei</a:t>
            </a:r>
            <a:r>
              <a:rPr lang="en-US" b="0" baseline="0" dirty="0">
                <a:latin typeface="Calibri" panose="020F0502020204030204" pitchFamily="34" charset="0"/>
                <a:cs typeface="Calibri" panose="020F0502020204030204" pitchFamily="34" charset="0"/>
              </a:rPr>
              <a:t> – </a:t>
            </a:r>
            <a:r>
              <a:rPr lang="en-US" b="0" baseline="0" dirty="0" err="1">
                <a:latin typeface="Calibri" panose="020F0502020204030204" pitchFamily="34" charset="0"/>
                <a:cs typeface="Calibri" panose="020F0502020204030204" pitchFamily="34" charset="0"/>
              </a:rPr>
              <a:t>zwei</a:t>
            </a:r>
            <a:r>
              <a:rPr lang="en-US" b="0" baseline="0" dirty="0">
                <a:latin typeface="Calibri" panose="020F0502020204030204" pitchFamily="34" charset="0"/>
                <a:cs typeface="Calibri" panose="020F0502020204030204" pitchFamily="34" charset="0"/>
              </a:rPr>
              <a:t> – </a:t>
            </a:r>
            <a:r>
              <a:rPr lang="en-US" b="0" baseline="0" dirty="0" err="1">
                <a:latin typeface="Calibri" panose="020F0502020204030204" pitchFamily="34" charset="0"/>
                <a:cs typeface="Calibri" panose="020F0502020204030204" pitchFamily="34" charset="0"/>
              </a:rPr>
              <a:t>eins</a:t>
            </a:r>
            <a:r>
              <a:rPr lang="en-US" b="0" baseline="0" dirty="0">
                <a:latin typeface="Calibri" panose="020F0502020204030204" pitchFamily="34" charset="0"/>
                <a:cs typeface="Calibri" panose="020F0502020204030204" pitchFamily="34" charset="0"/>
              </a:rPr>
              <a:t>.  </a:t>
            </a:r>
            <a:endParaRPr lang="en-US" b="0" dirty="0">
              <a:latin typeface="Calibri" panose="020F0502020204030204" pitchFamily="34" charset="0"/>
              <a:cs typeface="Calibri" panose="020F0502020204030204" pitchFamily="34" charset="0"/>
            </a:endParaRPr>
          </a:p>
          <a:p>
            <a:pPr marL="0" lvl="0" indent="0" algn="l">
              <a:buFont typeface="+mj-lt"/>
              <a:buNone/>
            </a:pPr>
            <a:endParaRPr lang="en-US" b="0" dirty="0">
              <a:latin typeface="Calibri" panose="020F0502020204030204" pitchFamily="34" charset="0"/>
              <a:cs typeface="Calibri" panose="020F0502020204030204" pitchFamily="34" charset="0"/>
            </a:endParaRPr>
          </a:p>
          <a:p>
            <a:pPr marL="0" lvl="0" indent="0" algn="l">
              <a:buFont typeface="+mj-lt"/>
              <a:buNone/>
            </a:pPr>
            <a:r>
              <a:rPr lang="en-US" b="1" dirty="0">
                <a:latin typeface="Calibri" panose="020F0502020204030204" pitchFamily="34" charset="0"/>
                <a:cs typeface="Calibri" panose="020F0502020204030204" pitchFamily="34" charset="0"/>
              </a:rPr>
              <a:t>Notes:</a:t>
            </a:r>
          </a:p>
          <a:p>
            <a:pPr marL="0" lvl="0" indent="0" algn="l">
              <a:buFont typeface="+mj-lt"/>
              <a:buNone/>
            </a:pPr>
            <a:r>
              <a:rPr lang="en-US" b="0" baseline="0" dirty="0">
                <a:latin typeface="Calibri" panose="020F0502020204030204" pitchFamily="34" charset="0"/>
                <a:cs typeface="Calibri" panose="020F0502020204030204" pitchFamily="34" charset="0"/>
              </a:rPr>
              <a:t>1. T</a:t>
            </a:r>
            <a:r>
              <a:rPr lang="en-US" b="0" dirty="0">
                <a:latin typeface="Calibri" panose="020F0502020204030204" pitchFamily="34" charset="0"/>
                <a:cs typeface="Calibri" panose="020F0502020204030204" pitchFamily="34" charset="0"/>
              </a:rPr>
              <a:t>he</a:t>
            </a:r>
            <a:r>
              <a:rPr lang="en-US" b="0" baseline="0" dirty="0">
                <a:latin typeface="Calibri" panose="020F0502020204030204" pitchFamily="34" charset="0"/>
                <a:cs typeface="Calibri" panose="020F0502020204030204" pitchFamily="34" charset="0"/>
              </a:rPr>
              <a:t> activity</a:t>
            </a:r>
            <a:r>
              <a:rPr lang="en-US" b="0" dirty="0">
                <a:latin typeface="Calibri" panose="020F0502020204030204" pitchFamily="34" charset="0"/>
                <a:cs typeface="Calibri" panose="020F0502020204030204" pitchFamily="34" charset="0"/>
              </a:rPr>
              <a:t> can be repeated,</a:t>
            </a:r>
            <a:r>
              <a:rPr lang="en-US" b="0" baseline="0" dirty="0">
                <a:latin typeface="Calibri" panose="020F0502020204030204" pitchFamily="34" charset="0"/>
                <a:cs typeface="Calibri" panose="020F0502020204030204" pitchFamily="34" charset="0"/>
              </a:rPr>
              <a:t> clicking faster through the animations to increase speed of recall.</a:t>
            </a:r>
          </a:p>
          <a:p>
            <a:pPr marL="0" lvl="0" indent="0" algn="l">
              <a:buFont typeface="+mj-lt"/>
              <a:buNone/>
            </a:pPr>
            <a:r>
              <a:rPr lang="en-US" b="0" baseline="0" dirty="0">
                <a:latin typeface="Calibri" panose="020F0502020204030204" pitchFamily="34" charset="0"/>
                <a:cs typeface="Calibri" panose="020F0502020204030204" pitchFamily="34" charset="0"/>
              </a:rPr>
              <a:t>2. Teachers may wish to give students 30 seconds to look at the German words before showing the English prompts.</a:t>
            </a:r>
            <a:endParaRPr lang="en-US" b="0"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108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809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479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a:t>
            </a:r>
            <a:r>
              <a:rPr lang="en-GB" b="0" baseline="0" dirty="0"/>
              <a:t> provide production (speaking) practice with most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Elicit the answers using the German letters. Was </a:t>
            </a:r>
            <a:r>
              <a:rPr lang="en-GB" baseline="0" dirty="0" err="1"/>
              <a:t>ist</a:t>
            </a:r>
            <a:r>
              <a:rPr lang="en-GB" baseline="0" dirty="0"/>
              <a:t> ‘I’ ? etc..</a:t>
            </a:r>
            <a:endParaRPr lang="en-GB" dirty="0"/>
          </a:p>
          <a:p>
            <a:r>
              <a:rPr lang="en-GB" dirty="0"/>
              <a:t>2.</a:t>
            </a:r>
            <a:r>
              <a:rPr lang="en-GB" baseline="0" dirty="0"/>
              <a:t> Students volunteer the German words.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provide</a:t>
            </a:r>
            <a:r>
              <a:rPr lang="en-GB" b="0" baseline="0" dirty="0"/>
              <a:t> written comprehension practice (with a time limit to speed up processing) and production (speaking) practice with some of the new vocabulary.</a:t>
            </a:r>
            <a:br>
              <a:rPr lang="en-GB" dirty="0"/>
            </a:br>
            <a:br>
              <a:rPr lang="en-GB" dirty="0"/>
            </a:br>
            <a:r>
              <a:rPr lang="en-GB" b="1" dirty="0"/>
              <a:t>Procedure:</a:t>
            </a:r>
            <a:br>
              <a:rPr lang="en-GB" dirty="0"/>
            </a:br>
            <a:r>
              <a:rPr lang="en-GB" dirty="0"/>
              <a:t>1. </a:t>
            </a:r>
            <a:r>
              <a:rPr lang="en-GB" baseline="0" dirty="0"/>
              <a:t>Students write 1-6 in books.</a:t>
            </a:r>
            <a:endParaRPr lang="en-GB" dirty="0"/>
          </a:p>
          <a:p>
            <a:r>
              <a:rPr lang="en-GB" dirty="0"/>
              <a:t>2.</a:t>
            </a:r>
            <a:r>
              <a:rPr lang="en-GB" baseline="0" dirty="0"/>
              <a:t> Ask students to write down the English translation before the word has faded away.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Click to bring up each option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a:t>
            </a:r>
            <a:r>
              <a:rPr lang="en-GB" baseline="0" dirty="0"/>
              <a:t> Check answers by eliciting the German from students, with definite article. (i.e. so that they are translating back from their written English into spoken German).</a:t>
            </a:r>
            <a:br>
              <a:rPr lang="en-GB" baseline="0" dirty="0"/>
            </a:br>
            <a:r>
              <a:rPr lang="en-GB" b="1" baseline="0" dirty="0"/>
              <a:t>Note:</a:t>
            </a:r>
            <a:r>
              <a:rPr lang="en-GB" baseline="0" dirty="0"/>
              <a:t> Students have not yet done numbers but will be taught them explicitly in Week 9.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German word for that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Pay particular attention to the pronunciation of ‘W’, our SSC for this week, and also to the correct recall of the genders.  It’s all too easy for students to lose the connection between the gender and the noun.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ANSWERS</a:t>
            </a:r>
            <a:br>
              <a:rPr lang="en-GB" baseline="0" dirty="0"/>
            </a:br>
            <a:r>
              <a:rPr lang="en-GB" baseline="0" dirty="0"/>
              <a:t>1. der </a:t>
            </a:r>
            <a:r>
              <a:rPr lang="en-GB" baseline="0" dirty="0" err="1"/>
              <a:t>Fußball</a:t>
            </a:r>
            <a:br>
              <a:rPr lang="en-GB" baseline="0" dirty="0"/>
            </a:br>
            <a:r>
              <a:rPr lang="en-GB" baseline="0" dirty="0"/>
              <a:t>2. der Freund</a:t>
            </a:r>
            <a:br>
              <a:rPr lang="en-GB" baseline="0" dirty="0"/>
            </a:br>
            <a:r>
              <a:rPr lang="en-GB" baseline="0" dirty="0"/>
              <a:t>3. das Wasser</a:t>
            </a:r>
            <a:br>
              <a:rPr lang="en-GB" baseline="0" dirty="0"/>
            </a:br>
            <a:r>
              <a:rPr lang="en-GB" baseline="0" dirty="0"/>
              <a:t>4. das Wort</a:t>
            </a:r>
            <a:br>
              <a:rPr lang="en-GB" baseline="0" dirty="0"/>
            </a:br>
            <a:r>
              <a:rPr lang="en-GB" baseline="0" dirty="0"/>
              <a:t>5. die Welt</a:t>
            </a:r>
            <a:br>
              <a:rPr lang="en-GB" baseline="0" dirty="0"/>
            </a:br>
            <a:r>
              <a:rPr lang="en-GB" baseline="0" dirty="0"/>
              <a:t>6. der Lehrer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619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Timing:  2</a:t>
            </a:r>
            <a:r>
              <a:rPr lang="en-US" b="1" baseline="0"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minutes</a:t>
            </a:r>
          </a:p>
          <a:p>
            <a:pPr marL="0" marR="0" lvl="0" indent="0" algn="l" rtl="0">
              <a:lnSpc>
                <a:spcPct val="100000"/>
              </a:lnSpc>
              <a:spcBef>
                <a:spcPts val="0"/>
              </a:spcBef>
              <a:spcAft>
                <a:spcPts val="0"/>
              </a:spcAft>
              <a:buClr>
                <a:schemeClr val="dk1"/>
              </a:buClr>
              <a:buSzPts val="1200"/>
              <a:buFont typeface="Calibri"/>
              <a:buNone/>
            </a:pPr>
            <a:br>
              <a:rPr lang="en-US" b="0"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Aim: </a:t>
            </a:r>
            <a:r>
              <a:rPr lang="en-US" b="0" dirty="0">
                <a:latin typeface="Calibri" panose="020F0502020204030204" pitchFamily="34" charset="0"/>
                <a:cs typeface="Calibri" panose="020F0502020204030204" pitchFamily="34" charset="0"/>
              </a:rPr>
              <a:t>To </a:t>
            </a:r>
            <a:r>
              <a:rPr lang="en-US" b="0" dirty="0" err="1">
                <a:latin typeface="Calibri" panose="020F0502020204030204" pitchFamily="34" charset="0"/>
                <a:cs typeface="Calibri" panose="020F0502020204030204" pitchFamily="34" charset="0"/>
              </a:rPr>
              <a:t>practise</a:t>
            </a:r>
            <a:r>
              <a:rPr lang="en-US" b="0" dirty="0">
                <a:latin typeface="Calibri" panose="020F0502020204030204" pitchFamily="34" charset="0"/>
                <a:cs typeface="Calibri" panose="020F0502020204030204" pitchFamily="34" charset="0"/>
              </a:rPr>
              <a:t> gender and word knowledge with this week’s new words,</a:t>
            </a:r>
            <a:r>
              <a:rPr lang="en-US" b="0" baseline="0" dirty="0">
                <a:latin typeface="Calibri" panose="020F0502020204030204" pitchFamily="34" charset="0"/>
                <a:cs typeface="Calibri" panose="020F0502020204030204" pitchFamily="34" charset="0"/>
              </a:rPr>
              <a:t> using pictures prompts.</a:t>
            </a:r>
            <a:br>
              <a:rPr lang="en-US" b="0" dirty="0">
                <a:latin typeface="Calibri" panose="020F0502020204030204" pitchFamily="34" charset="0"/>
                <a:cs typeface="Calibri" panose="020F0502020204030204" pitchFamily="34" charset="0"/>
              </a:rPr>
            </a:br>
            <a:br>
              <a:rPr lang="en-US" b="0"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Procedure:</a:t>
            </a:r>
            <a:br>
              <a:rPr lang="en-US" b="0"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1. </a:t>
            </a:r>
            <a:r>
              <a:rPr lang="en-US" b="0" dirty="0">
                <a:latin typeface="Calibri" panose="020F0502020204030204" pitchFamily="34" charset="0"/>
                <a:cs typeface="Calibri" panose="020F0502020204030204" pitchFamily="34" charset="0"/>
              </a:rPr>
              <a:t>Pictures representing the </a:t>
            </a:r>
            <a:r>
              <a:rPr lang="en-US" b="0" baseline="0" dirty="0">
                <a:latin typeface="Calibri" panose="020F0502020204030204" pitchFamily="34" charset="0"/>
                <a:cs typeface="Calibri" panose="020F0502020204030204" pitchFamily="34" charset="0"/>
              </a:rPr>
              <a:t>6 nouns from this week a</a:t>
            </a:r>
            <a:r>
              <a:rPr lang="en-US" b="0" dirty="0">
                <a:latin typeface="Calibri" panose="020F0502020204030204" pitchFamily="34" charset="0"/>
                <a:cs typeface="Calibri" panose="020F0502020204030204" pitchFamily="34" charset="0"/>
              </a:rPr>
              <a:t>ppear on separate mouse clicks.  Say the word (chorally) with its definite article. </a:t>
            </a:r>
            <a:br>
              <a:rPr lang="en-US" b="0"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2. </a:t>
            </a:r>
            <a:r>
              <a:rPr lang="en-US" b="0" dirty="0">
                <a:latin typeface="Calibri" panose="020F0502020204030204" pitchFamily="34" charset="0"/>
                <a:cs typeface="Calibri" panose="020F0502020204030204" pitchFamily="34" charset="0"/>
              </a:rPr>
              <a:t>On second click, the noun moves into the ‘appropriately gendered’ mouth.</a:t>
            </a:r>
            <a:endParaRPr lang="en-US" dirty="0">
              <a:latin typeface="Calibri" panose="020F0502020204030204" pitchFamily="34" charset="0"/>
              <a:cs typeface="Calibri" panose="020F0502020204030204" pitchFamily="34" charset="0"/>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260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t>
            </a:r>
            <a:r>
              <a:rPr lang="en-GB" sz="1200" b="0" baseline="0" dirty="0">
                <a:solidFill>
                  <a:prstClr val="white"/>
                </a:solidFill>
              </a:rPr>
              <a:t>d</a:t>
            </a:r>
            <a:r>
              <a:rPr lang="en-GB" sz="1200" dirty="0">
                <a:solidFill>
                  <a:prstClr val="white"/>
                </a:solidFill>
              </a:rPr>
              <a:t>efinite articles (singular) - Row 2 (accusative)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haben, hat [6] er1 [15] sie1 [7] wer? [149] Freund [273] Fußball [1277] Haus [159] Haustier [&gt;5009] Lehrer [695] Wasser [245] Welt [164] Wort [194] wahr [737] nicht wahr? [n/a] Ist es warm/kalt heute?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sagen, sagt [40] was?[38] Klasse [961] Mann [121] Paar [241] Tag [111] falsch [524] richtig [177] oder [35] ja1 [45] nein [148] nicht [11] Ist das klar? [n/a]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60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[w]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Welt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start with your hands above your head and draw them down, out and then back into the body, tracing the shape of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[w] </a:t>
            </a:r>
            <a:r>
              <a:rPr lang="en-GB" baseline="0" dirty="0"/>
              <a:t>sound, pronouncing </a:t>
            </a:r>
            <a:r>
              <a:rPr lang="en-GB" b="0" baseline="0" dirty="0"/>
              <a:t>”</a:t>
            </a:r>
            <a:r>
              <a:rPr lang="en-GB" b="1" baseline="0" dirty="0"/>
              <a:t>Welt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Welt </a:t>
            </a:r>
            <a:r>
              <a:rPr lang="en-GB" baseline="0" dirty="0"/>
              <a:t>[164]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271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[w] </a:t>
            </a:r>
            <a:r>
              <a:rPr lang="en-GB" baseline="0" dirty="0"/>
              <a:t>and then the </a:t>
            </a:r>
            <a:r>
              <a:rPr lang="en-GB" b="1" baseline="0" dirty="0"/>
              <a:t>source</a:t>
            </a:r>
            <a:r>
              <a:rPr lang="en-GB" baseline="0" dirty="0"/>
              <a:t> word again ‘</a:t>
            </a:r>
            <a:r>
              <a:rPr lang="en-GB" b="1" baseline="0" dirty="0"/>
              <a:t>Welt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Welt </a:t>
            </a:r>
            <a:r>
              <a:rPr lang="en-GB" baseline="0" dirty="0"/>
              <a:t>[190]; </a:t>
            </a:r>
            <a:r>
              <a:rPr lang="en-GB" b="1" baseline="0" dirty="0"/>
              <a:t>Wasser</a:t>
            </a:r>
            <a:r>
              <a:rPr lang="en-GB" b="0" baseline="0" dirty="0"/>
              <a:t> [297]</a:t>
            </a:r>
            <a:r>
              <a:rPr lang="en-GB" baseline="0" dirty="0"/>
              <a:t> </a:t>
            </a:r>
            <a:r>
              <a:rPr lang="en-GB" b="1" baseline="0" dirty="0" err="1"/>
              <a:t>wahr</a:t>
            </a:r>
            <a:r>
              <a:rPr lang="en-GB" baseline="0" dirty="0"/>
              <a:t> [662]; </a:t>
            </a:r>
            <a:r>
              <a:rPr lang="en-GB" b="1" baseline="0" dirty="0"/>
              <a:t>Was? </a:t>
            </a:r>
            <a:r>
              <a:rPr lang="en-GB" baseline="0" dirty="0"/>
              <a:t>[39]; </a:t>
            </a:r>
            <a:r>
              <a:rPr lang="en-GB" b="1" baseline="0" dirty="0" err="1"/>
              <a:t>antworten</a:t>
            </a:r>
            <a:r>
              <a:rPr lang="en-GB" b="1" baseline="0" dirty="0"/>
              <a:t> </a:t>
            </a:r>
            <a:r>
              <a:rPr lang="en-GB" baseline="0" dirty="0"/>
              <a:t>[804]; </a:t>
            </a:r>
            <a:r>
              <a:rPr lang="en-GB" b="1" baseline="0" dirty="0" err="1"/>
              <a:t>gewinnen</a:t>
            </a:r>
            <a:r>
              <a:rPr lang="en-GB" b="1" baseline="0" dirty="0"/>
              <a:t> </a:t>
            </a:r>
            <a:r>
              <a:rPr lang="en-GB" baseline="0" dirty="0"/>
              <a:t>[410].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23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360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623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dirty="0"/>
            </a:br>
            <a:br>
              <a:rPr lang="en-GB" b="1" dirty="0"/>
            </a:br>
            <a:r>
              <a:rPr lang="en-GB" b="1" dirty="0"/>
              <a:t>Aim</a:t>
            </a:r>
            <a:r>
              <a:rPr lang="en-GB" b="1"/>
              <a:t>: </a:t>
            </a:r>
            <a:r>
              <a:rPr lang="en-GB" b="0"/>
              <a:t>To revisit the vocabulary from 7.1.1.2.</a:t>
            </a:r>
            <a:br>
              <a:rPr lang="en-GB" dirty="0"/>
            </a:br>
            <a:br>
              <a:rPr lang="en-GB" dirty="0"/>
            </a:br>
            <a:r>
              <a:rPr lang="en-GB" b="1" dirty="0"/>
              <a:t>Procedure:</a:t>
            </a:r>
            <a:br>
              <a:rPr lang="en-GB" dirty="0"/>
            </a:br>
            <a:r>
              <a:rPr lang="en-GB"/>
              <a:t>1. </a:t>
            </a:r>
            <a:r>
              <a:rPr lang="en-GB" baseline="0"/>
              <a:t>Give students 60 seconds to fill in correct words. This also offers the opportunity for them to re-visit some alphabet letters from last week.</a:t>
            </a:r>
          </a:p>
          <a:p>
            <a:r>
              <a:rPr lang="en-GB"/>
              <a:t>2. The answers are</a:t>
            </a:r>
            <a:r>
              <a:rPr lang="en-GB" baseline="0"/>
              <a:t> displayed on the next slide.</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794469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6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by ‘read aloud’ conversation containing known words with [w].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Ensure students understand the context given in the first line of text on the slide.</a:t>
            </a:r>
          </a:p>
          <a:p>
            <a:pPr marL="228600" indent="-228600">
              <a:buAutoNum type="arabicPeriod"/>
            </a:pPr>
            <a:r>
              <a:rPr lang="en-GB" dirty="0"/>
              <a:t>Give students a minute or so to read aloud the dialogue in pairs. Teacher can circulate to listen in to students’ pronunciation.</a:t>
            </a:r>
          </a:p>
          <a:p>
            <a:r>
              <a:rPr lang="en-GB" dirty="0"/>
              <a:t>3. Click to bring up speech bubble explaining about ‘</a:t>
            </a:r>
            <a:r>
              <a:rPr lang="en-GB" dirty="0" err="1"/>
              <a:t>alles</a:t>
            </a:r>
            <a:r>
              <a:rPr lang="en-GB" dirty="0"/>
              <a:t> </a:t>
            </a:r>
            <a:r>
              <a:rPr lang="en-GB" dirty="0" err="1"/>
              <a:t>klar</a:t>
            </a:r>
            <a:r>
              <a:rPr lang="en-GB" dirty="0"/>
              <a:t>’ – they already know ‘</a:t>
            </a:r>
            <a:r>
              <a:rPr lang="en-GB" dirty="0" err="1"/>
              <a:t>Ist</a:t>
            </a:r>
            <a:r>
              <a:rPr lang="en-GB" dirty="0"/>
              <a:t> das </a:t>
            </a:r>
            <a:r>
              <a:rPr lang="en-GB" dirty="0" err="1"/>
              <a:t>klar</a:t>
            </a:r>
            <a:r>
              <a:rPr lang="en-GB" dirty="0"/>
              <a:t>?’. Explain </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that teachers can say this as a question to ask if everything is clear/understood and that they can reply using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alles</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klar</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as a statement. It’s just a small variation on what they already know but something they would/will hear often in German-speaking contexts outside of the classroom, too.</a:t>
            </a:r>
            <a:br>
              <a:rPr kumimoji="0" lang="en-GB" sz="1800" b="0" i="0" u="none" strike="noStrike" kern="1200" cap="none" spc="0" normalizeH="0" baseline="0" noProof="0" dirty="0">
                <a:ln>
                  <a:noFill/>
                </a:ln>
                <a:solidFill>
                  <a:prstClr val="black"/>
                </a:solidFill>
                <a:effectLst/>
                <a:uLnTx/>
                <a:uFillTx/>
                <a:latin typeface="Century Gothic"/>
                <a:ea typeface="+mn-ea"/>
                <a:cs typeface="+mn-cs"/>
              </a:rPr>
            </a:br>
            <a:r>
              <a:rPr kumimoji="0" lang="en-GB" sz="1800" b="0" i="0" u="none" strike="noStrike" kern="1200" cap="none" spc="0" normalizeH="0" baseline="0" noProof="0" dirty="0">
                <a:ln>
                  <a:noFill/>
                </a:ln>
                <a:solidFill>
                  <a:prstClr val="black"/>
                </a:solidFill>
                <a:effectLst/>
                <a:uLnTx/>
                <a:uFillTx/>
                <a:latin typeface="Century Gothic"/>
                <a:ea typeface="+mn-ea"/>
                <a:cs typeface="+mn-cs"/>
              </a:rPr>
              <a:t>3. Move to the next slide.</a:t>
            </a:r>
          </a:p>
          <a:p>
            <a:endParaRPr kumimoji="0" lang="en-GB" sz="1800" b="1" i="0" u="none" strike="noStrike" kern="1200" cap="none" spc="0" normalizeH="0" baseline="0" noProof="0" dirty="0">
              <a:ln>
                <a:noFill/>
              </a:ln>
              <a:solidFill>
                <a:prstClr val="black"/>
              </a:solidFill>
              <a:effectLst/>
              <a:uLnTx/>
              <a:uFillTx/>
              <a:latin typeface="Century Gothic"/>
              <a:ea typeface="+mn-ea"/>
              <a:cs typeface="+mn-cs"/>
            </a:endParaRPr>
          </a:p>
          <a:p>
            <a:r>
              <a:rPr kumimoji="0" lang="en-GB" sz="1800" b="1" i="0" u="none" strike="noStrike" kern="1200" cap="none" spc="0" normalizeH="0" baseline="0" noProof="0" dirty="0">
                <a:ln>
                  <a:noFill/>
                </a:ln>
                <a:solidFill>
                  <a:prstClr val="black"/>
                </a:solidFill>
                <a:effectLst/>
                <a:uLnTx/>
                <a:uFillTx/>
                <a:latin typeface="Century Gothic"/>
                <a:ea typeface="+mn-ea"/>
                <a:cs typeface="+mn-cs"/>
              </a:rPr>
              <a:t>Note</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All of the words (and grammar features) in this dialogue have been previously taught (or encountered and practised as phonics cluster words – e.g., </a:t>
            </a:r>
            <a:r>
              <a:rPr kumimoji="0" lang="en-GB" sz="1800" b="0" i="0" u="none" strike="noStrike" kern="1200" cap="none" spc="0" normalizeH="0" baseline="0" noProof="0" dirty="0" err="1">
                <a:ln>
                  <a:noFill/>
                </a:ln>
                <a:solidFill>
                  <a:prstClr val="black"/>
                </a:solidFill>
                <a:effectLst/>
                <a:uLnTx/>
                <a:uFillTx/>
                <a:latin typeface="Century Gothic"/>
                <a:ea typeface="+mn-ea"/>
                <a:cs typeface="+mn-cs"/>
              </a:rPr>
              <a:t>kalt</a:t>
            </a:r>
            <a:r>
              <a:rPr kumimoji="0" lang="en-GB" sz="1800" b="0" i="0" u="none" strike="noStrike" kern="1200" cap="none" spc="0" normalizeH="0" baseline="0" noProof="0" dirty="0">
                <a:ln>
                  <a:noFill/>
                </a:ln>
                <a:solidFill>
                  <a:prstClr val="black"/>
                </a:solidFill>
                <a:effectLst/>
                <a:uLnTx/>
                <a:uFillTx/>
                <a:latin typeface="Century Gothic"/>
                <a:ea typeface="+mn-ea"/>
                <a:cs typeface="+mn-cs"/>
              </a:rPr>
              <a:t>), with the exception of Wind, Wetter, warm and Auf Wiedersehen. Auf Wiedersehen won’t be formally introduced on the LDP SOW for some time, so it makes sense to introduce it here and use in in classroom interaction as often as possible.</a:t>
            </a:r>
            <a:br>
              <a:rPr kumimoji="0" lang="en-GB" sz="1800" b="0" i="0" u="none" strike="noStrike" kern="1200" cap="none" spc="0" normalizeH="0" baseline="0" noProof="0" dirty="0">
                <a:ln>
                  <a:noFill/>
                </a:ln>
                <a:solidFill>
                  <a:prstClr val="black"/>
                </a:solidFill>
                <a:effectLst/>
                <a:uLnTx/>
                <a:uFillTx/>
                <a:latin typeface="Century Gothic"/>
                <a:ea typeface="+mn-ea"/>
                <a:cs typeface="+mn-cs"/>
              </a:rPr>
            </a:br>
            <a:r>
              <a:rPr kumimoji="0" lang="en-GB" sz="1800" b="0" i="0" u="none" strike="noStrike" kern="1200" cap="none" spc="0" normalizeH="0" baseline="0" noProof="0" dirty="0">
                <a:ln>
                  <a:noFill/>
                </a:ln>
                <a:solidFill>
                  <a:prstClr val="black"/>
                </a:solidFill>
                <a:effectLst/>
                <a:uLnTx/>
                <a:uFillTx/>
                <a:latin typeface="Century Gothic"/>
                <a:ea typeface="+mn-ea"/>
                <a:cs typeface="+mn-cs"/>
              </a:rPr>
              <a:t>All of these words are on all three AO GCSE lists.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providing a focus on more examples of its use; to share a little cultural information (names of two internationally iconic figures from German-speaking culture – Goethe and Mozart); and introduce Wolfgang, a central character in the SOW narrative.</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to bring up and read about the location of Weimar in German, and the subsequent information in English.</a:t>
            </a:r>
          </a:p>
          <a:p>
            <a:pPr marL="0" indent="0">
              <a:buNone/>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2.  Click to bring up Wolfgang asking for the identity of the famous Austrian composer.  Elicit suggestions from students and click to bring up the final two callouts.  </a:t>
            </a:r>
            <a:br>
              <a:rPr kumimoji="0" lang="en-GB" sz="1800" b="0" i="0" u="none" strike="noStrike" kern="1200" cap="none" spc="0" normalizeH="0" baseline="0" noProof="0" dirty="0">
                <a:ln>
                  <a:noFill/>
                </a:ln>
                <a:solidFill>
                  <a:prstClr val="black"/>
                </a:solidFill>
                <a:effectLst/>
                <a:uLnTx/>
                <a:uFillTx/>
                <a:latin typeface="Century Gothic"/>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906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Aim: </a:t>
            </a:r>
            <a:r>
              <a:rPr kumimoji="0" lang="en-GB" sz="1200" b="0" i="0" u="none" strike="noStrike" kern="1200" cap="none" spc="0" normalizeH="0" baseline="0" noProof="0" dirty="0">
                <a:ln>
                  <a:noFill/>
                </a:ln>
                <a:solidFill>
                  <a:srgbClr val="000000"/>
                </a:solidFill>
                <a:effectLst/>
                <a:uLnTx/>
                <a:uFillTx/>
                <a:latin typeface="+mn-lt"/>
                <a:ea typeface="+mn-ea"/>
                <a:cs typeface="+mn-cs"/>
              </a:rPr>
              <a:t>T</a:t>
            </a:r>
            <a:r>
              <a:rPr kumimoji="0" lang="en-GB" sz="1200" b="0" i="0" u="none" strike="noStrike" kern="1200" cap="none" spc="0" normalizeH="0" baseline="0" noProof="0">
                <a:ln>
                  <a:noFill/>
                </a:ln>
                <a:solidFill>
                  <a:srgbClr val="000000"/>
                </a:solidFill>
                <a:effectLst/>
                <a:uLnTx/>
                <a:uFillTx/>
                <a:latin typeface="+mn-lt"/>
                <a:ea typeface="+mn-ea"/>
                <a:cs typeface="+mn-cs"/>
              </a:rPr>
              <a:t>o </a:t>
            </a:r>
            <a:r>
              <a:rPr kumimoji="0" lang="en-GB" sz="1200" b="0" i="0" u="none" strike="noStrike" kern="1200" cap="none" spc="0" normalizeH="0" baseline="0" noProof="0" dirty="0">
                <a:ln>
                  <a:noFill/>
                </a:ln>
                <a:solidFill>
                  <a:srgbClr val="000000"/>
                </a:solidFill>
                <a:effectLst/>
                <a:uLnTx/>
                <a:uFillTx/>
                <a:latin typeface="+mn-lt"/>
                <a:ea typeface="+mn-ea"/>
                <a:cs typeface="+mn-cs"/>
              </a:rPr>
              <a:t>introduce the </a:t>
            </a:r>
            <a:r>
              <a:rPr kumimoji="0" lang="en-GB" sz="1200" b="0" i="0" u="none" strike="noStrike" kern="1200" cap="none" spc="0" normalizeH="0" baseline="0" noProof="0">
                <a:ln>
                  <a:noFill/>
                </a:ln>
                <a:solidFill>
                  <a:srgbClr val="000000"/>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haben </a:t>
            </a:r>
            <a:r>
              <a:rPr kumimoji="0" lang="en-GB" sz="1200" b="0" i="0" u="none" strike="noStrike" kern="1200" cap="none" spc="0" normalizeH="0" baseline="0" noProof="0">
                <a:ln>
                  <a:noFill/>
                </a:ln>
                <a:solidFill>
                  <a:srgbClr val="000000"/>
                </a:solidFill>
                <a:effectLst/>
                <a:uLnTx/>
                <a:uFillTx/>
                <a:latin typeface="+mn-lt"/>
                <a:ea typeface="+mn-ea"/>
                <a:cs typeface="+mn-cs"/>
              </a:rPr>
              <a:t>more </a:t>
            </a:r>
            <a:r>
              <a:rPr kumimoji="0" lang="en-GB" sz="1200" b="0" i="0" u="none" strike="noStrike" kern="1200" cap="none" spc="0" normalizeH="0" baseline="0" noProof="0" dirty="0">
                <a:ln>
                  <a:noFill/>
                </a:ln>
                <a:solidFill>
                  <a:srgbClr val="000000"/>
                </a:solidFill>
                <a:effectLst/>
                <a:uLnTx/>
                <a:uFillTx/>
                <a:latin typeface="+mn-lt"/>
                <a:ea typeface="+mn-ea"/>
                <a:cs typeface="+mn-cs"/>
              </a:rPr>
              <a:t>explicitly</a:t>
            </a:r>
            <a:r>
              <a:rPr kumimoji="0" lang="en-GB" sz="1200" b="0" i="0" u="none" strike="noStrike" kern="1200" cap="none" spc="0" normalizeH="0" baseline="0" noProof="0">
                <a:ln>
                  <a:noFill/>
                </a:ln>
                <a:solidFill>
                  <a:srgbClr val="00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sym typeface="Calibri"/>
              </a:rPr>
              <a:t>Note: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Haben </a:t>
            </a:r>
            <a:r>
              <a:rPr kumimoji="0" lang="en-GB" sz="1200" b="0" i="0" u="none" strike="noStrike" kern="1200" cap="none" spc="0" normalizeH="0" baseline="0" noProof="0">
                <a:ln>
                  <a:noFill/>
                </a:ln>
                <a:solidFill>
                  <a:srgbClr val="000000"/>
                </a:solidFill>
                <a:effectLst/>
                <a:uLnTx/>
                <a:uFillTx/>
                <a:latin typeface="+mn-lt"/>
                <a:ea typeface="+mn-ea"/>
                <a:cs typeface="+mn-cs"/>
              </a:rPr>
              <a:t>is </a:t>
            </a:r>
            <a:r>
              <a:rPr kumimoji="0" lang="en-GB" sz="1200" b="0" i="0" u="none" strike="noStrike" kern="1200" cap="none" spc="0" normalizeH="0" baseline="0" noProof="0" dirty="0">
                <a:ln>
                  <a:noFill/>
                </a:ln>
                <a:solidFill>
                  <a:srgbClr val="000000"/>
                </a:solidFill>
                <a:effectLst/>
                <a:uLnTx/>
                <a:uFillTx/>
                <a:latin typeface="+mn-lt"/>
                <a:ea typeface="+mn-ea"/>
                <a:cs typeface="+mn-cs"/>
              </a:rPr>
              <a:t>one of the 25 most frequently used verbs in German.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mn-lt"/>
                <a:ea typeface="+mn-ea"/>
                <a:cs typeface="+mn-cs"/>
              </a:rPr>
              <a:t>rd</a:t>
            </a:r>
            <a:r>
              <a:rPr kumimoji="0" lang="en-GB" sz="1200" b="0" i="0" u="none" strike="noStrike" kern="1200" cap="none" spc="0" normalizeH="0" baseline="0" noProof="0" dirty="0">
                <a:ln>
                  <a:noFill/>
                </a:ln>
                <a:solidFill>
                  <a:srgbClr val="000000"/>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haben</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the long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a:t>
            </a:r>
            <a:r>
              <a:rPr kumimoji="0" lang="en-GB" sz="1200" b="0" i="0" u="none" strike="noStrike" kern="1200" cap="none" spc="0" normalizeH="0" baseline="0" noProof="0">
                <a:ln>
                  <a:noFill/>
                </a:ln>
                <a:solidFill>
                  <a:prstClr val="black"/>
                </a:solidFill>
                <a:effectLst/>
                <a:uLnTx/>
                <a:uFillTx/>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Then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the short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a:t>
            </a: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101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870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389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866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046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488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3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verb </a:t>
            </a:r>
            <a:r>
              <a:rPr lang="en-GB" sz="1200" b="0" strike="noStrike" spc="-1" dirty="0" err="1">
                <a:solidFill>
                  <a:srgbClr val="000000"/>
                </a:solidFill>
                <a:latin typeface="Calibri"/>
                <a:ea typeface="Calibri"/>
              </a:rPr>
              <a:t>haben</a:t>
            </a:r>
            <a:r>
              <a:rPr lang="en-GB" sz="1200" b="0" strike="noStrike" spc="-1" dirty="0">
                <a:solidFill>
                  <a:srgbClr val="000000"/>
                </a:solidFill>
                <a:latin typeface="Calibri"/>
                <a:ea typeface="Calibri"/>
              </a:rPr>
              <a:t> in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persons singular; to introduce </a:t>
            </a:r>
            <a:r>
              <a:rPr lang="en-GB" b="0" baseline="0" dirty="0"/>
              <a:t>the Row 2 (accusative) form of the definite article (den) that follows most verbs.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Read the grammar explanation about </a:t>
            </a:r>
            <a:r>
              <a:rPr kumimoji="0" lang="en-GB" sz="1200" b="0" i="1" u="none" strike="noStrike" kern="1200" cap="none" spc="-1" normalizeH="0" baseline="0" noProof="0" dirty="0" err="1">
                <a:ln>
                  <a:noFill/>
                </a:ln>
                <a:solidFill>
                  <a:srgbClr val="000000"/>
                </a:solidFill>
                <a:effectLst/>
                <a:uLnTx/>
                <a:uFillTx/>
                <a:latin typeface="Calibri"/>
                <a:ea typeface="Calibri"/>
              </a:rPr>
              <a:t>haben</a:t>
            </a:r>
            <a:r>
              <a:rPr kumimoji="0" lang="en-GB" sz="1200" b="0" i="0" u="none" strike="noStrike" kern="1200" cap="none" spc="-1" normalizeH="0" baseline="0" noProof="0" dirty="0">
                <a:ln>
                  <a:noFill/>
                </a:ln>
                <a:solidFill>
                  <a:srgbClr val="000000"/>
                </a:solidFill>
                <a:effectLst/>
                <a:uLnTx/>
                <a:uFillTx/>
                <a:latin typeface="Calibri"/>
                <a:ea typeface="Calibri"/>
              </a:rPr>
              <a:t>.  Make sure pupils are clear about the ‘I’, ‘he’ and ‘she’ pictures.</a:t>
            </a:r>
            <a:endParaRPr kumimoji="0" lang="en-GB" sz="1200" b="0" i="0" u="none" strike="noStrike" kern="1200" cap="none" spc="-1" normalizeH="0" baseline="0" noProof="0" dirty="0">
              <a:ln>
                <a:noFill/>
              </a:ln>
              <a:solidFill>
                <a:prstClr val="black"/>
              </a:solidFill>
              <a:effectLst/>
              <a:uLnTx/>
              <a:uFillTx/>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Elicit English translations for the German examples provided.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rPr>
              <a:t>Draw attention to the </a:t>
            </a:r>
            <a:r>
              <a:rPr kumimoji="0" lang="en-GB" sz="1200" b="0" i="1" u="none" strike="noStrike" kern="1200" cap="none" spc="-1" normalizeH="0" baseline="0" noProof="0" dirty="0">
                <a:ln>
                  <a:noFill/>
                </a:ln>
                <a:solidFill>
                  <a:srgbClr val="000000"/>
                </a:solidFill>
                <a:effectLst/>
                <a:uLnTx/>
                <a:uFillTx/>
                <a:latin typeface="Calibri"/>
              </a:rPr>
              <a:t>den </a:t>
            </a:r>
            <a:r>
              <a:rPr kumimoji="0" lang="en-GB" sz="1200" b="0" i="0" u="none" strike="noStrike" kern="1200" cap="none" spc="-1" normalizeH="0" baseline="0" noProof="0" dirty="0">
                <a:ln>
                  <a:noFill/>
                </a:ln>
                <a:solidFill>
                  <a:srgbClr val="000000"/>
                </a:solidFill>
                <a:effectLst/>
                <a:uLnTx/>
                <a:uFillTx/>
                <a:latin typeface="Calibri"/>
              </a:rPr>
              <a:t>used here after </a:t>
            </a:r>
            <a:r>
              <a:rPr kumimoji="0" lang="en-GB" sz="1200" b="0" i="1" u="none" strike="noStrike" kern="1200" cap="none" spc="-1" normalizeH="0" baseline="0" noProof="0" dirty="0" err="1">
                <a:ln>
                  <a:noFill/>
                </a:ln>
                <a:solidFill>
                  <a:srgbClr val="000000"/>
                </a:solidFill>
                <a:effectLst/>
                <a:uLnTx/>
                <a:uFillTx/>
                <a:latin typeface="Calibri"/>
              </a:rPr>
              <a:t>haben</a:t>
            </a:r>
            <a:r>
              <a:rPr kumimoji="0" lang="en-GB" sz="1200" b="0" i="0" u="none" strike="noStrike" kern="1200" cap="none" spc="-1" normalizeH="0" baseline="0" noProof="0" dirty="0">
                <a:ln>
                  <a:noFill/>
                </a:ln>
                <a:solidFill>
                  <a:srgbClr val="000000"/>
                </a:solidFill>
                <a:effectLst/>
                <a:uLnTx/>
                <a:uFillTx/>
                <a:latin typeface="Calibri"/>
              </a:rPr>
              <a:t> for masculine nouns. </a:t>
            </a:r>
            <a:endParaRPr kumimoji="0" lang="en-GB" sz="1200" b="0" i="0" u="none" strike="noStrike" kern="1200" cap="none" spc="-1" normalizeH="0" baseline="0" noProof="0" dirty="0">
              <a:ln>
                <a:noFill/>
              </a:ln>
              <a:solidFill>
                <a:prstClr val="black"/>
              </a:solidFill>
              <a:effectLst/>
              <a:uLnTx/>
              <a:uFillTx/>
              <a:latin typeface="Arial"/>
            </a:endParaRPr>
          </a:p>
          <a:p>
            <a:endParaRPr lang="en-GB" dirty="0"/>
          </a:p>
        </p:txBody>
      </p:sp>
      <p:sp>
        <p:nvSpPr>
          <p:cNvPr id="4" name="Slide Number Placeholder 3"/>
          <p:cNvSpPr>
            <a:spLocks noGrp="1"/>
          </p:cNvSpPr>
          <p:nvPr>
            <p:ph type="sldNum" sz="quarter" idx="5"/>
          </p:nvPr>
        </p:nvSpPr>
        <p:spPr/>
        <p:txBody>
          <a:bodyPr/>
          <a:lstStyle/>
          <a:p>
            <a:fld id="{F9A1CF07-E0A8-443E-994C-90A146CC5C52}" type="slidenum">
              <a:rPr lang="en-GB" smtClean="0"/>
              <a:t>38</a:t>
            </a:fld>
            <a:endParaRPr lang="en-GB"/>
          </a:p>
        </p:txBody>
      </p:sp>
    </p:spTree>
    <p:extLst>
      <p:ext uri="{BB962C8B-B14F-4D97-AF65-F5344CB8AC3E}">
        <p14:creationId xmlns:p14="http://schemas.microsoft.com/office/powerpoint/2010/main" val="854737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8 minutes</a:t>
            </a:r>
            <a:br>
              <a:rPr lang="en-GB" b="1" dirty="0"/>
            </a:br>
            <a:br>
              <a:rPr lang="en-GB" b="1" dirty="0"/>
            </a:br>
            <a:r>
              <a:rPr lang="en-GB" b="1" dirty="0"/>
              <a:t>Aim:</a:t>
            </a:r>
            <a:r>
              <a:rPr lang="en-GB" b="0" dirty="0"/>
              <a:t> to recognise in written form words for ‘the’, contrasting the masculine form after sein (der) and after most other verbs (den)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Tell pupils they need to decide between </a:t>
            </a:r>
            <a:r>
              <a:rPr lang="en-GB" b="0" i="1" dirty="0" err="1"/>
              <a:t>haben</a:t>
            </a:r>
            <a:r>
              <a:rPr lang="en-GB" b="0" dirty="0"/>
              <a:t> and </a:t>
            </a:r>
            <a:r>
              <a:rPr lang="en-GB" b="0" i="1" dirty="0"/>
              <a:t>sein</a:t>
            </a:r>
            <a:r>
              <a:rPr lang="en-GB" b="0" dirty="0"/>
              <a:t> to start each sentence, remembering that the masculine word for the changes after most verbs, but not sein.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down 1-6 and their choice of verb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answers and ask pupils to explain why they have chosen a particular answer. Click to reveal 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Discuss 5 and 6- these nouns are feminine and neuter so we don’t need to worry about the change- this only applies to masculine der changing to den. Can they translate the sentences? E.g. Ich </a:t>
            </a:r>
            <a:r>
              <a:rPr lang="en-GB" b="0" dirty="0" err="1"/>
              <a:t>habe</a:t>
            </a:r>
            <a:r>
              <a:rPr lang="en-GB" b="0" dirty="0"/>
              <a:t> den Tisch = I have the table.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callout about compound nouns.  This is the 3rd time that students have encountered one of these this lesson.</a:t>
            </a:r>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Additional task suggestions:</a:t>
            </a:r>
            <a:br>
              <a:rPr lang="en-GB" dirty="0"/>
            </a:br>
            <a:r>
              <a:rPr lang="en-GB" dirty="0"/>
              <a:t>1.  Ask pupils to translate each sentence, as well as choosing the correct option. </a:t>
            </a:r>
            <a:br>
              <a:rPr lang="en-GB" dirty="0"/>
            </a:br>
            <a:r>
              <a:rPr lang="en-GB" dirty="0"/>
              <a:t>2. Ask students to write/say the alternative sentences. E.g., Das </a:t>
            </a:r>
            <a:r>
              <a:rPr lang="en-GB" dirty="0" err="1"/>
              <a:t>ist</a:t>
            </a:r>
            <a:r>
              <a:rPr lang="en-GB" dirty="0"/>
              <a:t> der Tisch. That is the table.</a:t>
            </a:r>
          </a:p>
        </p:txBody>
      </p:sp>
      <p:sp>
        <p:nvSpPr>
          <p:cNvPr id="4" name="Slide Number Placeholder 3"/>
          <p:cNvSpPr>
            <a:spLocks noGrp="1"/>
          </p:cNvSpPr>
          <p:nvPr>
            <p:ph type="sldNum" sz="quarter" idx="5"/>
          </p:nvPr>
        </p:nvSpPr>
        <p:spPr/>
        <p:txBody>
          <a:bodyPr/>
          <a:lstStyle/>
          <a:p>
            <a:fld id="{F9A1CF07-E0A8-443E-994C-90A146CC5C52}" type="slidenum">
              <a:rPr lang="en-GB" smtClean="0"/>
              <a:t>39</a:t>
            </a:fld>
            <a:endParaRPr lang="en-GB"/>
          </a:p>
        </p:txBody>
      </p:sp>
    </p:spTree>
    <p:extLst>
      <p:ext uri="{BB962C8B-B14F-4D97-AF65-F5344CB8AC3E}">
        <p14:creationId xmlns:p14="http://schemas.microsoft.com/office/powerpoint/2010/main" val="435269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slide displays</a:t>
            </a:r>
            <a:r>
              <a:rPr lang="en-GB" b="1" baseline="0"/>
              <a:t> the answers to the activity on the previous slide.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830617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8 minutes (2 slides)</a:t>
            </a:r>
            <a:br>
              <a:rPr lang="en-GB" b="0" dirty="0"/>
            </a:br>
            <a:br>
              <a:rPr lang="en-GB" b="1" dirty="0"/>
            </a:br>
            <a:r>
              <a:rPr lang="en-GB" b="1" dirty="0"/>
              <a:t>Aim: </a:t>
            </a:r>
            <a:r>
              <a:rPr lang="en-GB" b="0" dirty="0"/>
              <a:t>to practise connecting nouns</a:t>
            </a:r>
            <a:r>
              <a:rPr lang="en-GB" b="0" baseline="0" dirty="0"/>
              <a:t> with the correct form of the definite article.</a:t>
            </a:r>
            <a:br>
              <a:rPr lang="en-GB" b="0" dirty="0"/>
            </a:br>
            <a:br>
              <a:rPr lang="en-GB" dirty="0"/>
            </a:br>
            <a:r>
              <a:rPr lang="en-GB" b="1" dirty="0"/>
              <a:t>Procedure:</a:t>
            </a:r>
            <a:br>
              <a:rPr lang="en-GB" dirty="0"/>
            </a:br>
            <a:r>
              <a:rPr lang="en-GB" dirty="0"/>
              <a:t>1.</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Use this slide to explain the task. The noun itself is omitted,</a:t>
            </a:r>
            <a:r>
              <a:rPr lang="en-GB" sz="1200" b="0" kern="1200" baseline="0" dirty="0">
                <a:solidFill>
                  <a:schemeClr val="tx1"/>
                </a:solidFill>
                <a:effectLst/>
                <a:latin typeface="+mn-lt"/>
                <a:ea typeface="+mn-ea"/>
                <a:cs typeface="+mn-cs"/>
              </a:rPr>
              <a:t> forcing students to listen for the article and use this to determine the object.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2. Click on </a:t>
            </a:r>
            <a:r>
              <a:rPr lang="en-GB" sz="1200" b="0" kern="1200" baseline="0" dirty="0" err="1">
                <a:solidFill>
                  <a:schemeClr val="tx1"/>
                </a:solidFill>
                <a:effectLst/>
                <a:latin typeface="+mn-lt"/>
                <a:ea typeface="+mn-ea"/>
                <a:cs typeface="+mn-cs"/>
              </a:rPr>
              <a:t>Beispiel</a:t>
            </a:r>
            <a:r>
              <a:rPr lang="en-GB" sz="1200" b="0" kern="1200" baseline="0" dirty="0">
                <a:solidFill>
                  <a:schemeClr val="tx1"/>
                </a:solidFill>
                <a:effectLst/>
                <a:latin typeface="+mn-lt"/>
                <a:ea typeface="+mn-ea"/>
                <a:cs typeface="+mn-cs"/>
              </a:rPr>
              <a:t> – tell students its meaning (example). This word will be formally learnt next week so useful to bring in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3. Elicit the answer and explanation why – i.e., we hear ‘die’ and this is the word ‘the’ that connects to </a:t>
            </a:r>
            <a:r>
              <a:rPr lang="en-GB" sz="1200" b="0" kern="1200" baseline="0" dirty="0" err="1">
                <a:solidFill>
                  <a:schemeClr val="tx1"/>
                </a:solidFill>
                <a:effectLst/>
                <a:latin typeface="+mn-lt"/>
                <a:ea typeface="+mn-ea"/>
                <a:cs typeface="+mn-cs"/>
              </a:rPr>
              <a:t>Flasche</a:t>
            </a:r>
            <a:r>
              <a:rPr lang="en-GB" sz="1200" b="0" kern="1200" baseline="0" dirty="0">
                <a:solidFill>
                  <a:schemeClr val="tx1"/>
                </a:solidFill>
                <a:effectLst/>
                <a:latin typeface="+mn-lt"/>
                <a:ea typeface="+mn-ea"/>
                <a:cs typeface="+mn-cs"/>
              </a:rPr>
              <a:t>, whilst ‘das’ connects to </a:t>
            </a:r>
            <a:r>
              <a:rPr lang="en-GB" sz="1200" b="0" kern="1200" baseline="0" dirty="0" err="1">
                <a:solidFill>
                  <a:schemeClr val="tx1"/>
                </a:solidFill>
                <a:effectLst/>
                <a:latin typeface="+mn-lt"/>
                <a:ea typeface="+mn-ea"/>
                <a:cs typeface="+mn-cs"/>
              </a:rPr>
              <a:t>Paar</a:t>
            </a:r>
            <a:r>
              <a:rPr lang="en-GB" sz="1200" b="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4. Click to hear the full question.</a:t>
            </a:r>
            <a:endParaRPr lang="en-GB" b="0" dirty="0"/>
          </a:p>
          <a:p>
            <a:r>
              <a:rPr lang="en-GB" dirty="0"/>
              <a:t>5. Move to the questions and answers on the next</a:t>
            </a:r>
            <a:r>
              <a:rPr lang="en-GB" baseline="0" dirty="0"/>
              <a:t> slide.  </a:t>
            </a:r>
            <a:endParaRPr lang="en-GB" dirty="0"/>
          </a:p>
          <a:p>
            <a:endParaRPr lang="en-GB" dirty="0"/>
          </a:p>
        </p:txBody>
      </p:sp>
      <p:sp>
        <p:nvSpPr>
          <p:cNvPr id="4" name="Slide Number Placeholder 3"/>
          <p:cNvSpPr>
            <a:spLocks noGrp="1"/>
          </p:cNvSpPr>
          <p:nvPr>
            <p:ph type="sldNum" sz="quarter" idx="5"/>
          </p:nvPr>
        </p:nvSpPr>
        <p:spPr/>
        <p:txBody>
          <a:bodyPr/>
          <a:lstStyle/>
          <a:p>
            <a:fld id="{F9A1CF07-E0A8-443E-994C-90A146CC5C52}" type="slidenum">
              <a:rPr lang="en-GB" smtClean="0"/>
              <a:t>40</a:t>
            </a:fld>
            <a:endParaRPr lang="en-GB"/>
          </a:p>
        </p:txBody>
      </p:sp>
    </p:spTree>
    <p:extLst>
      <p:ext uri="{BB962C8B-B14F-4D97-AF65-F5344CB8AC3E}">
        <p14:creationId xmlns:p14="http://schemas.microsoft.com/office/powerpoint/2010/main" val="2993096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b="1" dirty="0"/>
            </a:br>
            <a:r>
              <a:rPr lang="en-GB" b="0" dirty="0"/>
              <a:t>1. Click to play the gapped audio. (Note that for items 2 – 6 you need to click once to bring up the two image options, and then click the audio.  This is to avoid too much visual information on the slide all at once).</a:t>
            </a:r>
          </a:p>
          <a:p>
            <a:r>
              <a:rPr lang="en-GB" b="0" dirty="0"/>
              <a:t>2. Students write W (Wolfgang) or M (Mia).</a:t>
            </a:r>
            <a:br>
              <a:rPr lang="en-GB" b="0" dirty="0"/>
            </a:br>
            <a:r>
              <a:rPr lang="en-GB" b="0" dirty="0"/>
              <a:t>3. Click to bring up the 2</a:t>
            </a:r>
            <a:r>
              <a:rPr lang="en-GB" b="0" baseline="30000" dirty="0"/>
              <a:t>nd</a:t>
            </a:r>
            <a:r>
              <a:rPr lang="en-GB" b="0" dirty="0"/>
              <a:t> set of audio </a:t>
            </a:r>
            <a:r>
              <a:rPr lang="en-GB" b="0" dirty="0" err="1"/>
              <a:t>buttson</a:t>
            </a:r>
            <a:r>
              <a:rPr lang="en-GB" b="0" dirty="0"/>
              <a:t>. </a:t>
            </a:r>
          </a:p>
          <a:p>
            <a:r>
              <a:rPr lang="en-GB" b="0" dirty="0"/>
              <a:t>4. Elicit responses orally, and click to confirm by listening to the full sentence.</a:t>
            </a:r>
            <a:endParaRPr lang="en-GB" dirty="0"/>
          </a:p>
          <a:p>
            <a:endParaRPr lang="en-GB" dirty="0"/>
          </a:p>
          <a:p>
            <a:r>
              <a:rPr lang="en-GB" b="1" dirty="0"/>
              <a:t>Transcript</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den [</a:t>
            </a:r>
            <a:r>
              <a:rPr lang="en-GB" sz="1200" kern="1200" dirty="0" err="1">
                <a:solidFill>
                  <a:schemeClr val="tx1"/>
                </a:solidFill>
                <a:effectLst/>
                <a:latin typeface="+mn-lt"/>
                <a:ea typeface="+mn-ea"/>
                <a:cs typeface="+mn-cs"/>
              </a:rPr>
              <a:t>Fußball</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die [Tafel]?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das [Heft]?</a:t>
            </a:r>
          </a:p>
          <a:p>
            <a:pPr lvl="0"/>
            <a:r>
              <a:rPr lang="en-GB" sz="1200" b="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den [Tisch]?</a:t>
            </a:r>
          </a:p>
          <a:p>
            <a:pPr lvl="0"/>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das [</a:t>
            </a:r>
            <a:r>
              <a:rPr lang="en-GB" sz="1200" kern="1200" dirty="0" err="1">
                <a:solidFill>
                  <a:schemeClr val="tx1"/>
                </a:solidFill>
                <a:effectLst/>
                <a:latin typeface="+mn-lt"/>
                <a:ea typeface="+mn-ea"/>
                <a:cs typeface="+mn-cs"/>
              </a:rPr>
              <a:t>Paar</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6.</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das [Tier]?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9A1CF07-E0A8-443E-994C-90A146CC5C52}" type="slidenum">
              <a:rPr lang="en-GB" smtClean="0"/>
              <a:t>41</a:t>
            </a:fld>
            <a:endParaRPr lang="en-GB"/>
          </a:p>
        </p:txBody>
      </p:sp>
    </p:spTree>
    <p:extLst>
      <p:ext uri="{BB962C8B-B14F-4D97-AF65-F5344CB8AC3E}">
        <p14:creationId xmlns:p14="http://schemas.microsoft.com/office/powerpoint/2010/main" val="4225814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OMIT THIS ACTIVITY, IF SHORT OF TIME.</a:t>
            </a:r>
            <a:br>
              <a:rPr lang="en-GB" b="1" dirty="0"/>
            </a:br>
            <a:br>
              <a:rPr lang="en-GB" b="1" dirty="0"/>
            </a:br>
            <a:r>
              <a:rPr lang="en-GB" b="1" dirty="0"/>
              <a:t>Timing: 6 minutes</a:t>
            </a:r>
            <a:br>
              <a:rPr lang="en-GB" dirty="0"/>
            </a:br>
            <a:br>
              <a:rPr lang="en-GB" b="1" dirty="0"/>
            </a:br>
            <a:r>
              <a:rPr lang="en-GB" b="1" dirty="0"/>
              <a:t>Aim: </a:t>
            </a:r>
            <a:r>
              <a:rPr lang="en-GB" b="0" dirty="0"/>
              <a:t>To practise</a:t>
            </a:r>
            <a:r>
              <a:rPr lang="en-GB" b="0" baseline="0" dirty="0"/>
              <a:t> written production of the correct form of the article for nouns.</a:t>
            </a:r>
            <a:br>
              <a:rPr lang="en-GB" b="0" dirty="0"/>
            </a:br>
            <a:br>
              <a:rPr lang="en-GB" b="0" dirty="0"/>
            </a:br>
            <a:r>
              <a:rPr lang="en-GB" b="1" dirty="0"/>
              <a:t>Procedure:</a:t>
            </a:r>
            <a:br>
              <a:rPr lang="en-GB" dirty="0"/>
            </a:br>
            <a:r>
              <a:rPr lang="en-GB" dirty="0"/>
              <a:t>1. Click to display the sentences</a:t>
            </a:r>
            <a:r>
              <a:rPr lang="en-GB" baseline="0" dirty="0"/>
              <a:t> based on the previous exercise one by one. The definite article is missing from each.</a:t>
            </a:r>
            <a:endParaRPr lang="en-GB" dirty="0"/>
          </a:p>
          <a:p>
            <a:r>
              <a:rPr lang="en-GB" dirty="0"/>
              <a:t>2. Students supply the correct for word for the article in each</a:t>
            </a:r>
            <a:r>
              <a:rPr lang="en-GB" baseline="0" dirty="0"/>
              <a:t> case.</a:t>
            </a:r>
            <a:endParaRPr lang="en-GB" dirty="0"/>
          </a:p>
          <a:p>
            <a:r>
              <a:rPr lang="en-GB" dirty="0"/>
              <a:t>3. Click to display</a:t>
            </a:r>
            <a:r>
              <a:rPr lang="en-GB" baseline="0" dirty="0"/>
              <a:t> the answers.</a:t>
            </a:r>
            <a:endParaRPr lang="en-GB" dirty="0"/>
          </a:p>
          <a:p>
            <a:endParaRPr lang="en-GB" dirty="0"/>
          </a:p>
        </p:txBody>
      </p:sp>
      <p:sp>
        <p:nvSpPr>
          <p:cNvPr id="4" name="Slide Number Placeholder 3"/>
          <p:cNvSpPr>
            <a:spLocks noGrp="1"/>
          </p:cNvSpPr>
          <p:nvPr>
            <p:ph type="sldNum" sz="quarter" idx="5"/>
          </p:nvPr>
        </p:nvSpPr>
        <p:spPr/>
        <p:txBody>
          <a:bodyPr/>
          <a:lstStyle/>
          <a:p>
            <a:fld id="{F9A1CF07-E0A8-443E-994C-90A146CC5C52}" type="slidenum">
              <a:rPr lang="en-GB" smtClean="0"/>
              <a:t>42</a:t>
            </a:fld>
            <a:endParaRPr lang="en-GB"/>
          </a:p>
        </p:txBody>
      </p:sp>
    </p:spTree>
    <p:extLst>
      <p:ext uri="{BB962C8B-B14F-4D97-AF65-F5344CB8AC3E}">
        <p14:creationId xmlns:p14="http://schemas.microsoft.com/office/powerpoint/2010/main" val="4258056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a:t>
            </a:r>
            <a:r>
              <a:rPr lang="en-GB" b="0" i="1" dirty="0" err="1"/>
              <a:t>haben</a:t>
            </a:r>
            <a:r>
              <a:rPr lang="en-GB" b="0" dirty="0"/>
              <a:t> + words for ‘the’ + nouns.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Tell pupils they are going to choose to be one of the characters but must not tell their partner/group who they have chosen.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through the speech bubbles to illustrate how the conversation might go. Person A asks ‘Who are you?’. Person B uses ‘ich </a:t>
            </a:r>
            <a:r>
              <a:rPr lang="en-GB" b="0" dirty="0" err="1"/>
              <a:t>habe</a:t>
            </a:r>
            <a:r>
              <a:rPr lang="en-GB" b="0" dirty="0"/>
              <a:t>’ + words for the + nouns to describe what he/she has, pretending to be one of the characters. Person A can suggest the identity at any point saying ‘Are you…?’</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have their own dialogues, changing the underlined parts of the speech bubbles.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with both pupils having at least 2 goes at each role.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should then say or write sentences in the he/she form to describe the pictures e.g. Er (Wolf) hat das Heft, die </a:t>
            </a:r>
            <a:r>
              <a:rPr lang="en-GB" b="0" dirty="0" err="1"/>
              <a:t>Flasche</a:t>
            </a:r>
            <a:r>
              <a:rPr lang="en-GB" b="0" dirty="0"/>
              <a:t>, das Tier und das Haus. Er hat auch die Tafel und das </a:t>
            </a:r>
            <a:r>
              <a:rPr lang="en-GB" b="0" dirty="0" err="1"/>
              <a:t>Haustier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br>
              <a:rPr lang="en-GB" sz="1200" b="1" dirty="0"/>
            </a:br>
            <a:r>
              <a:rPr lang="en-GB" sz="1200" b="1" dirty="0"/>
              <a:t>i) </a:t>
            </a:r>
            <a:r>
              <a:rPr lang="en-GB" sz="1200" b="0" dirty="0"/>
              <a:t>It is tricky to have a communicative speaking activity </a:t>
            </a:r>
            <a:r>
              <a:rPr lang="en-GB" sz="1200" b="1" dirty="0"/>
              <a:t>without separate handouts</a:t>
            </a:r>
            <a:r>
              <a:rPr lang="en-GB" sz="1200" b="0" dirty="0"/>
              <a:t> that makes the articles task essential.  The logistics of time make it hard for teachers to fit speaking activities into a lesson if there are handouts, so this activity is a compromise.  It is an information gap activity with independent language production (i.e., from memory).  It is hoped that the very focused listening and reading input practice on gender and articles in the previous weeks and this week will prompt most students to produce most/all of the correct articles.  There will also be many opportunities throughout the course to continue to focus on gender in speaking activities, as it is a difficult one for students to automatise, and requires lots of practice in all modes and modalities, including in listening and reading.</a:t>
            </a:r>
            <a:br>
              <a:rPr lang="en-GB" sz="1200" b="1" dirty="0"/>
            </a:br>
            <a:r>
              <a:rPr lang="en-GB" sz="1200" b="1" dirty="0"/>
              <a:t>ii) </a:t>
            </a:r>
            <a:r>
              <a:rPr lang="en-GB" sz="1200" b="0" dirty="0"/>
              <a:t>It might be helpful/necessary to recap the genders of the nouns before this activity and remind students to differentiate between ball and football, bottle and water bottle, animal and pet.</a:t>
            </a:r>
            <a:br>
              <a:rPr lang="en-GB" dirty="0"/>
            </a:br>
            <a:br>
              <a:rPr lang="en-GB" dirty="0"/>
            </a:br>
            <a:r>
              <a:rPr lang="en-GB" b="1" dirty="0"/>
              <a:t>Additional task suggestions:</a:t>
            </a:r>
            <a:br>
              <a:rPr lang="en-GB" dirty="0"/>
            </a:br>
            <a:r>
              <a:rPr lang="en-GB" dirty="0"/>
              <a:t>1.  Pupils could join with another pair and report back on what their partner has in the 3</a:t>
            </a:r>
            <a:r>
              <a:rPr lang="en-GB" baseline="30000" dirty="0"/>
              <a:t>rd</a:t>
            </a:r>
            <a:r>
              <a:rPr lang="en-GB" dirty="0"/>
              <a:t> person e.g. Er hat den Ball, die </a:t>
            </a:r>
            <a:r>
              <a:rPr lang="en-GB" dirty="0" err="1"/>
              <a:t>Wasserflasche</a:t>
            </a:r>
            <a:r>
              <a:rPr lang="en-GB" dirty="0"/>
              <a:t>, das Heft, das </a:t>
            </a:r>
            <a:r>
              <a:rPr lang="en-GB" dirty="0" err="1"/>
              <a:t>Haustier</a:t>
            </a:r>
            <a:r>
              <a:rPr lang="en-GB" dirty="0"/>
              <a:t>, das Haus und den </a:t>
            </a:r>
            <a:r>
              <a:rPr lang="en-GB" dirty="0" err="1"/>
              <a:t>Fußball</a:t>
            </a:r>
            <a:r>
              <a:rPr lang="en-GB" dirty="0"/>
              <a:t>. </a:t>
            </a:r>
            <a:r>
              <a:rPr lang="en-GB" dirty="0" err="1"/>
              <a:t>Wer</a:t>
            </a:r>
            <a:r>
              <a:rPr lang="en-GB" dirty="0"/>
              <a:t> </a:t>
            </a:r>
            <a:r>
              <a:rPr lang="en-GB" dirty="0" err="1"/>
              <a:t>ist</a:t>
            </a:r>
            <a:r>
              <a:rPr lang="en-GB" dirty="0"/>
              <a:t> 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Definite articles: gender.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1878219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mn-lt"/>
              </a:rPr>
              <a:t>OPTIONAL ACTIVITY</a:t>
            </a:r>
            <a:br>
              <a:rPr lang="en-GB" b="1" dirty="0">
                <a:latin typeface="+mn-lt"/>
              </a:rPr>
            </a:br>
            <a:r>
              <a:rPr lang="en-GB" b="1" dirty="0">
                <a:latin typeface="+mn-lt"/>
              </a:rPr>
              <a:t>Timing: 10 minutes</a:t>
            </a:r>
            <a:br>
              <a:rPr lang="en-GB" dirty="0">
                <a:latin typeface="+mn-lt"/>
              </a:rPr>
            </a:br>
            <a:br>
              <a:rPr lang="en-GB" b="1" dirty="0">
                <a:latin typeface="+mn-lt"/>
              </a:rPr>
            </a:br>
            <a:r>
              <a:rPr lang="en-GB" b="1" dirty="0">
                <a:latin typeface="+mn-lt"/>
              </a:rPr>
              <a:t>Aim: </a:t>
            </a:r>
            <a:r>
              <a:rPr lang="en-GB" b="0" dirty="0">
                <a:latin typeface="+mn-lt"/>
              </a:rPr>
              <a:t>to practise </a:t>
            </a:r>
            <a:r>
              <a:rPr lang="en-GB" b="0" baseline="0" dirty="0">
                <a:latin typeface="+mn-lt"/>
              </a:rPr>
              <a:t>the phonics, vocabulary and grammar learnt, via transcription.</a:t>
            </a:r>
          </a:p>
          <a:p>
            <a:r>
              <a:rPr lang="en-GB" b="0" baseline="0" dirty="0">
                <a:latin typeface="+mn-lt"/>
              </a:rPr>
              <a:t> </a:t>
            </a:r>
          </a:p>
          <a:p>
            <a:r>
              <a:rPr lang="en-GB" b="1" dirty="0">
                <a:latin typeface="+mn-lt"/>
              </a:rPr>
              <a:t>Note:</a:t>
            </a:r>
            <a:r>
              <a:rPr lang="en-GB" b="0" dirty="0">
                <a:latin typeface="+mn-lt"/>
              </a:rPr>
              <a:t> A lot of the activities so far have used isolated words. This activity puts the vocabulary they have learnt in context. It also focuses the students’ attention on accurate spelling of the words.</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latin typeface="+mn-lt"/>
              </a:rPr>
            </a:br>
            <a:r>
              <a:rPr lang="en-GB" b="1" dirty="0">
                <a:latin typeface="+mn-lt"/>
              </a:rPr>
              <a:t>Procedure:</a:t>
            </a:r>
            <a:br>
              <a:rPr lang="en-GB" dirty="0">
                <a:latin typeface="+mn-lt"/>
              </a:rPr>
            </a:br>
            <a:r>
              <a:rPr lang="en-GB" dirty="0">
                <a:latin typeface="+mn-lt"/>
              </a:rPr>
              <a:t>1. </a:t>
            </a:r>
            <a:r>
              <a:rPr lang="en-GB" b="0" dirty="0">
                <a:latin typeface="+mn-lt"/>
              </a:rPr>
              <a:t>Play the audio recording of the sentences. Click the number to repeat the sentence as many times</a:t>
            </a:r>
            <a:r>
              <a:rPr lang="en-GB" b="0" baseline="0" dirty="0">
                <a:latin typeface="+mn-lt"/>
              </a:rPr>
              <a:t> as needed.</a:t>
            </a:r>
            <a:endParaRPr lang="en-GB"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2. </a:t>
            </a:r>
            <a:r>
              <a:rPr lang="en-GB" b="0" dirty="0">
                <a:latin typeface="+mn-lt"/>
              </a:rPr>
              <a:t>Students write the sentences 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3. </a:t>
            </a:r>
            <a:r>
              <a:rPr lang="en-GB" b="0" dirty="0">
                <a:latin typeface="+mn-lt"/>
              </a:rPr>
              <a:t>Discuss the answers. For each item ask a student to read what they have written. Play the recording again and then show the written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mn-lt"/>
            </a:endParaRPr>
          </a:p>
          <a:p>
            <a:pPr>
              <a:lnSpc>
                <a:spcPct val="200000"/>
              </a:lnSpc>
            </a:pPr>
            <a:r>
              <a:rPr lang="en-GB" b="1" dirty="0">
                <a:latin typeface="+mn-lt"/>
              </a:rPr>
              <a:t>Transcript:</a:t>
            </a:r>
            <a:br>
              <a:rPr lang="en-GB" dirty="0">
                <a:latin typeface="+mn-lt"/>
              </a:rPr>
            </a:br>
            <a:r>
              <a:rPr lang="en-GB" dirty="0">
                <a:latin typeface="+mn-lt"/>
              </a:rPr>
              <a:t>1. </a:t>
            </a:r>
            <a:r>
              <a:rPr lang="en-US" sz="1200" dirty="0">
                <a:solidFill>
                  <a:srgbClr val="1F4E79"/>
                </a:solidFill>
                <a:latin typeface="+mn-lt"/>
              </a:rPr>
              <a:t>Wo </a:t>
            </a:r>
            <a:r>
              <a:rPr lang="en-US" sz="1200" dirty="0" err="1">
                <a:solidFill>
                  <a:srgbClr val="1F4E79"/>
                </a:solidFill>
                <a:latin typeface="+mn-lt"/>
              </a:rPr>
              <a:t>ist</a:t>
            </a:r>
            <a:r>
              <a:rPr lang="en-US" sz="1200" dirty="0">
                <a:solidFill>
                  <a:srgbClr val="1F4E79"/>
                </a:solidFill>
                <a:latin typeface="+mn-lt"/>
              </a:rPr>
              <a:t> der Lehrer?</a:t>
            </a:r>
          </a:p>
          <a:p>
            <a:pPr>
              <a:lnSpc>
                <a:spcPct val="200000"/>
              </a:lnSpc>
            </a:pPr>
            <a:r>
              <a:rPr lang="en-US" sz="1200" dirty="0">
                <a:solidFill>
                  <a:srgbClr val="1F4E79"/>
                </a:solidFill>
                <a:latin typeface="+mn-lt"/>
              </a:rPr>
              <a:t>2. Das Ding </a:t>
            </a:r>
            <a:r>
              <a:rPr lang="en-US" sz="1200" dirty="0" err="1">
                <a:solidFill>
                  <a:srgbClr val="1F4E79"/>
                </a:solidFill>
                <a:latin typeface="+mn-lt"/>
              </a:rPr>
              <a:t>ist</a:t>
            </a:r>
            <a:r>
              <a:rPr lang="en-US" sz="1200" dirty="0">
                <a:solidFill>
                  <a:srgbClr val="1F4E79"/>
                </a:solidFill>
                <a:latin typeface="+mn-lt"/>
              </a:rPr>
              <a:t> </a:t>
            </a:r>
            <a:r>
              <a:rPr lang="en-US" sz="1200" dirty="0" err="1">
                <a:solidFill>
                  <a:srgbClr val="1F4E79"/>
                </a:solidFill>
                <a:latin typeface="+mn-lt"/>
              </a:rPr>
              <a:t>blau</a:t>
            </a:r>
            <a:r>
              <a:rPr lang="en-US" sz="1200" dirty="0">
                <a:solidFill>
                  <a:srgbClr val="1F4E79"/>
                </a:solidFill>
                <a:latin typeface="+mn-lt"/>
              </a:rPr>
              <a:t>.</a:t>
            </a:r>
          </a:p>
          <a:p>
            <a:pPr>
              <a:lnSpc>
                <a:spcPct val="200000"/>
              </a:lnSpc>
            </a:pPr>
            <a:r>
              <a:rPr lang="en-US" sz="1200" dirty="0">
                <a:solidFill>
                  <a:srgbClr val="1F4E79"/>
                </a:solidFill>
                <a:latin typeface="+mn-lt"/>
              </a:rPr>
              <a:t>3. Du </a:t>
            </a:r>
            <a:r>
              <a:rPr lang="en-US" sz="1200" dirty="0" err="1">
                <a:solidFill>
                  <a:srgbClr val="1F4E79"/>
                </a:solidFill>
                <a:latin typeface="+mn-lt"/>
              </a:rPr>
              <a:t>bist</a:t>
            </a:r>
            <a:r>
              <a:rPr lang="en-US" sz="1200" dirty="0">
                <a:solidFill>
                  <a:srgbClr val="1F4E79"/>
                </a:solidFill>
                <a:latin typeface="+mn-lt"/>
              </a:rPr>
              <a:t> </a:t>
            </a:r>
            <a:r>
              <a:rPr lang="en-US" sz="1200" dirty="0" err="1">
                <a:solidFill>
                  <a:srgbClr val="1F4E79"/>
                </a:solidFill>
                <a:latin typeface="+mn-lt"/>
              </a:rPr>
              <a:t>klein</a:t>
            </a:r>
            <a:r>
              <a:rPr lang="en-US" sz="1200" dirty="0">
                <a:solidFill>
                  <a:srgbClr val="1F4E79"/>
                </a:solidFill>
                <a:latin typeface="+mn-lt"/>
              </a:rPr>
              <a:t>.</a:t>
            </a:r>
          </a:p>
          <a:p>
            <a:pPr>
              <a:lnSpc>
                <a:spcPct val="200000"/>
              </a:lnSpc>
            </a:pPr>
            <a:r>
              <a:rPr lang="en-US" sz="1200" dirty="0">
                <a:solidFill>
                  <a:srgbClr val="1F4E79"/>
                </a:solidFill>
                <a:latin typeface="+mn-lt"/>
              </a:rPr>
              <a:t>4. Der Mann hat den </a:t>
            </a:r>
            <a:r>
              <a:rPr lang="en-US" sz="1200" dirty="0" err="1">
                <a:solidFill>
                  <a:srgbClr val="1F4E79"/>
                </a:solidFill>
                <a:latin typeface="+mn-lt"/>
              </a:rPr>
              <a:t>Fußball</a:t>
            </a:r>
            <a:r>
              <a:rPr lang="en-US" sz="1200" dirty="0">
                <a:solidFill>
                  <a:srgbClr val="1F4E79"/>
                </a:solidFill>
                <a:latin typeface="+mn-lt"/>
              </a:rPr>
              <a:t>.</a:t>
            </a:r>
          </a:p>
          <a:p>
            <a:pPr>
              <a:lnSpc>
                <a:spcPct val="200000"/>
              </a:lnSpc>
            </a:pPr>
            <a:r>
              <a:rPr lang="en-US" sz="1200" dirty="0">
                <a:solidFill>
                  <a:srgbClr val="1F4E79"/>
                </a:solidFill>
                <a:latin typeface="+mn-lt"/>
              </a:rPr>
              <a:t>5. Wie </a:t>
            </a:r>
            <a:r>
              <a:rPr lang="en-US" sz="1200" dirty="0" err="1">
                <a:solidFill>
                  <a:srgbClr val="1F4E79"/>
                </a:solidFill>
                <a:latin typeface="+mn-lt"/>
              </a:rPr>
              <a:t>schreibt</a:t>
            </a:r>
            <a:r>
              <a:rPr lang="en-US" sz="1200" dirty="0">
                <a:solidFill>
                  <a:srgbClr val="1F4E79"/>
                </a:solidFill>
                <a:latin typeface="+mn-lt"/>
              </a:rPr>
              <a:t> man das?</a:t>
            </a:r>
          </a:p>
          <a:p>
            <a:pPr>
              <a:lnSpc>
                <a:spcPct val="200000"/>
              </a:lnSpc>
            </a:pPr>
            <a:r>
              <a:rPr lang="en-US" sz="1200" dirty="0">
                <a:solidFill>
                  <a:srgbClr val="1F4E79"/>
                </a:solidFill>
                <a:latin typeface="+mn-lt"/>
              </a:rPr>
              <a:t>6. </a:t>
            </a:r>
            <a:r>
              <a:rPr lang="en-US" sz="1200" dirty="0" err="1">
                <a:solidFill>
                  <a:srgbClr val="1F4E79"/>
                </a:solidFill>
                <a:latin typeface="+mn-lt"/>
              </a:rPr>
              <a:t>Ist</a:t>
            </a:r>
            <a:r>
              <a:rPr lang="en-US" sz="1200" dirty="0">
                <a:solidFill>
                  <a:srgbClr val="1F4E79"/>
                </a:solidFill>
                <a:latin typeface="+mn-lt"/>
              </a:rPr>
              <a:t> das Ding rot </a:t>
            </a:r>
            <a:r>
              <a:rPr lang="en-US" sz="1200" dirty="0" err="1">
                <a:solidFill>
                  <a:srgbClr val="1F4E79"/>
                </a:solidFill>
                <a:latin typeface="+mn-lt"/>
              </a:rPr>
              <a:t>oder</a:t>
            </a:r>
            <a:r>
              <a:rPr lang="en-US" sz="1200" dirty="0">
                <a:solidFill>
                  <a:srgbClr val="1F4E79"/>
                </a:solidFill>
                <a:latin typeface="+mn-lt"/>
              </a:rPr>
              <a:t> </a:t>
            </a:r>
            <a:r>
              <a:rPr lang="en-US" sz="1200" dirty="0" err="1">
                <a:solidFill>
                  <a:srgbClr val="1F4E79"/>
                </a:solidFill>
                <a:latin typeface="+mn-lt"/>
              </a:rPr>
              <a:t>gelb</a:t>
            </a:r>
            <a:r>
              <a:rPr lang="en-US" sz="1200" dirty="0">
                <a:solidFill>
                  <a:srgbClr val="1F4E79"/>
                </a:solidFill>
                <a:latin typeface="+mn-lt"/>
              </a:rPr>
              <a:t>?</a:t>
            </a:r>
          </a:p>
        </p:txBody>
      </p:sp>
      <p:sp>
        <p:nvSpPr>
          <p:cNvPr id="4" name="Slide Number Placeholder 3"/>
          <p:cNvSpPr>
            <a:spLocks noGrp="1"/>
          </p:cNvSpPr>
          <p:nvPr>
            <p:ph type="sldNum" sz="quarter" idx="10"/>
          </p:nvPr>
        </p:nvSpPr>
        <p:spPr/>
        <p:txBody>
          <a:bodyPr/>
          <a:lstStyle/>
          <a:p>
            <a:fld id="{672843D9-4757-4631-B0CD-BAA271821DF5}" type="slidenum">
              <a:rPr lang="en-GB" smtClean="0"/>
              <a:t>45</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 SPEAKING ACTIVITY (instead of slide 43)</a:t>
            </a:r>
            <a:br>
              <a:rPr lang="en-GB" b="1" dirty="0"/>
            </a:br>
            <a:r>
              <a:rPr lang="en-GB" b="1" dirty="0"/>
              <a:t>Timing: 10 minutes</a:t>
            </a:r>
            <a:br>
              <a:rPr lang="en-GB" dirty="0"/>
            </a:br>
            <a:br>
              <a:rPr lang="en-GB" b="1" dirty="0"/>
            </a:br>
            <a:r>
              <a:rPr lang="en-GB" b="1" dirty="0"/>
              <a:t>Aim: </a:t>
            </a:r>
            <a:r>
              <a:rPr lang="en-GB" b="0" dirty="0"/>
              <a:t>To practise</a:t>
            </a:r>
            <a:r>
              <a:rPr lang="en-GB" b="0" baseline="0" dirty="0"/>
              <a:t> use of the correct article form with nouns.</a:t>
            </a:r>
            <a:br>
              <a:rPr lang="en-GB" dirty="0"/>
            </a:br>
            <a:br>
              <a:rPr lang="en-GB" dirty="0"/>
            </a:br>
            <a:r>
              <a:rPr lang="en-GB" b="1" dirty="0"/>
              <a:t>Procedure:</a:t>
            </a:r>
            <a:br>
              <a:rPr lang="en-GB" dirty="0"/>
            </a:br>
            <a:r>
              <a:rPr lang="en-GB" dirty="0"/>
              <a:t>1. </a:t>
            </a:r>
            <a:r>
              <a:rPr lang="en-GB" baseline="0" dirty="0"/>
              <a:t>Pass the parcel with cards. To start the music, click the audio player icon, which displays a pause button when the music is playing, allowing full control.</a:t>
            </a:r>
            <a:endParaRPr lang="en-GB" dirty="0"/>
          </a:p>
          <a:p>
            <a:r>
              <a:rPr lang="en-GB" dirty="0"/>
              <a:t>2. </a:t>
            </a:r>
            <a:r>
              <a:rPr lang="en-GB" baseline="0" dirty="0"/>
              <a:t>Music stops, everyone holds up their cards (we will have 9-10 nouns in play, all the masc. ones). Teacher first asks '</a:t>
            </a:r>
            <a:r>
              <a:rPr lang="en-GB" baseline="0" dirty="0" err="1"/>
              <a:t>Wer</a:t>
            </a:r>
            <a:r>
              <a:rPr lang="en-GB" baseline="0" dirty="0"/>
              <a:t> hat den Tisch?' </a:t>
            </a:r>
            <a:r>
              <a:rPr lang="en-GB" baseline="0" dirty="0" err="1"/>
              <a:t>Wer</a:t>
            </a:r>
            <a:r>
              <a:rPr lang="en-GB" baseline="0" dirty="0"/>
              <a:t> hat den Lehrer?'. After a few more turns, the teacher asks: 'Was hat David?' to elicit the definite article in Row 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 variation: Teacher has an extra set of the nouns in pictures. After the music stops holds a card up and ask ‘Was </a:t>
            </a:r>
            <a:r>
              <a:rPr lang="en-GB" baseline="0" dirty="0" err="1"/>
              <a:t>ist</a:t>
            </a:r>
            <a:r>
              <a:rPr lang="en-GB" baseline="0" dirty="0"/>
              <a:t> das?’ (‘Das </a:t>
            </a:r>
            <a:r>
              <a:rPr lang="en-GB" baseline="0" dirty="0" err="1"/>
              <a:t>ist</a:t>
            </a:r>
            <a:r>
              <a:rPr lang="en-GB" baseline="0" dirty="0"/>
              <a:t> </a:t>
            </a:r>
            <a:r>
              <a:rPr lang="en-GB" u="sng" baseline="0" dirty="0"/>
              <a:t>der</a:t>
            </a:r>
            <a:r>
              <a:rPr lang="en-GB" u="none" baseline="0" dirty="0"/>
              <a:t> Tisch</a:t>
            </a:r>
            <a:r>
              <a:rPr lang="en-GB" baseline="0" dirty="0"/>
              <a:t>’) followed by ‘</a:t>
            </a:r>
            <a:r>
              <a:rPr lang="en-GB" baseline="0" dirty="0" err="1"/>
              <a:t>Wer</a:t>
            </a:r>
            <a:r>
              <a:rPr lang="en-GB" baseline="0" dirty="0"/>
              <a:t> hat das’? (‘David hat </a:t>
            </a:r>
            <a:r>
              <a:rPr lang="en-GB" u="sng" baseline="0" dirty="0"/>
              <a:t>den</a:t>
            </a:r>
            <a:r>
              <a:rPr lang="en-GB" u="none" baseline="0" dirty="0"/>
              <a:t> Tisch’). This emphasises that masculine ‘the’ does not change after </a:t>
            </a:r>
            <a:r>
              <a:rPr lang="en-GB" i="1" u="none" baseline="0" dirty="0" err="1"/>
              <a:t>ist</a:t>
            </a:r>
            <a:r>
              <a:rPr lang="en-GB" i="0" u="none" baseline="0" dirty="0"/>
              <a:t>, but does change after other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u="none" baseline="0" dirty="0"/>
              <a:t>4. The cards themselves are on the next slide.</a:t>
            </a:r>
          </a:p>
          <a:p>
            <a:endParaRPr lang="en-GB" dirty="0"/>
          </a:p>
          <a:p>
            <a:r>
              <a:rPr lang="en-GB" b="1" i="0" u="none" baseline="0" dirty="0"/>
              <a:t>Masculine words</a:t>
            </a:r>
          </a:p>
          <a:p>
            <a:r>
              <a:rPr lang="en-GB" i="0" u="none" baseline="0" dirty="0"/>
              <a:t>der Tisch</a:t>
            </a:r>
          </a:p>
          <a:p>
            <a:r>
              <a:rPr lang="en-GB" i="0" u="none" baseline="0" dirty="0"/>
              <a:t>der Tag</a:t>
            </a:r>
          </a:p>
          <a:p>
            <a:r>
              <a:rPr lang="en-GB" i="0" u="none" baseline="0" dirty="0"/>
              <a:t>der Mann</a:t>
            </a:r>
          </a:p>
          <a:p>
            <a:r>
              <a:rPr lang="en-GB" i="0" u="none" baseline="0" dirty="0"/>
              <a:t>der Mensch</a:t>
            </a:r>
          </a:p>
          <a:p>
            <a:r>
              <a:rPr lang="en-GB" i="0" u="none" baseline="0" dirty="0"/>
              <a:t>der Ort</a:t>
            </a:r>
          </a:p>
          <a:p>
            <a:r>
              <a:rPr lang="en-GB" i="0" u="none" baseline="0" dirty="0"/>
              <a:t>der Lehrer</a:t>
            </a:r>
          </a:p>
          <a:p>
            <a:r>
              <a:rPr lang="en-GB" i="0" u="none" baseline="0" dirty="0"/>
              <a:t>der </a:t>
            </a:r>
            <a:r>
              <a:rPr lang="en-GB" i="0" u="none" baseline="0" dirty="0" err="1"/>
              <a:t>Fußball</a:t>
            </a:r>
            <a:endParaRPr lang="en-GB" i="0" u="none" baseline="0" dirty="0"/>
          </a:p>
          <a:p>
            <a:r>
              <a:rPr lang="en-GB" i="0" u="none" baseline="0" dirty="0"/>
              <a:t>der Freund</a:t>
            </a:r>
            <a:br>
              <a:rPr lang="en-GB" i="0" u="none" baseline="0" dirty="0"/>
            </a:br>
            <a:r>
              <a:rPr lang="en-GB" i="0" u="none" baseline="0" dirty="0"/>
              <a:t>der Gast</a:t>
            </a:r>
          </a:p>
          <a:p>
            <a:endParaRPr lang="en-GB" i="0" u="none" baseline="0" dirty="0"/>
          </a:p>
          <a:p>
            <a:r>
              <a:rPr lang="en-GB" b="1" i="0" u="none" baseline="0" dirty="0"/>
              <a:t>Additions</a:t>
            </a:r>
          </a:p>
          <a:p>
            <a:r>
              <a:rPr lang="en-GB" b="0" i="0" u="none" baseline="0" dirty="0"/>
              <a:t>die Welt</a:t>
            </a:r>
          </a:p>
          <a:p>
            <a:r>
              <a:rPr lang="en-GB" b="0" i="0" u="none" baseline="0" dirty="0"/>
              <a:t>das Wort</a:t>
            </a:r>
          </a:p>
          <a:p>
            <a:r>
              <a:rPr lang="en-GB" b="0" i="0" u="none" baseline="0" dirty="0"/>
              <a:t>das Wasser</a:t>
            </a:r>
          </a:p>
          <a:p>
            <a:r>
              <a:rPr lang="en-GB" b="0" i="0" u="none" baseline="0" dirty="0"/>
              <a:t>das Tier</a:t>
            </a:r>
          </a:p>
          <a:p>
            <a:r>
              <a:rPr lang="en-GB" b="0" i="0" u="none" baseline="0" dirty="0"/>
              <a:t>die </a:t>
            </a:r>
            <a:r>
              <a:rPr lang="en-GB" b="0" i="0" u="none" baseline="0" dirty="0" err="1"/>
              <a:t>Sache</a:t>
            </a:r>
            <a:r>
              <a:rPr lang="en-GB" b="0" i="0" u="none" baseline="0" dirty="0"/>
              <a:t> / das Ding</a:t>
            </a:r>
          </a:p>
          <a:p>
            <a:r>
              <a:rPr lang="en-GB" b="0" i="0" u="none" baseline="0" dirty="0"/>
              <a:t>die </a:t>
            </a:r>
            <a:r>
              <a:rPr lang="en-GB" b="0" i="0" u="none" baseline="0" dirty="0" err="1"/>
              <a:t>Zahl</a:t>
            </a:r>
            <a:endParaRPr lang="en-GB" b="0" i="0" u="none" baseline="0" dirty="0"/>
          </a:p>
          <a:p>
            <a:r>
              <a:rPr lang="en-GB" b="0" i="0" u="none" baseline="0" dirty="0"/>
              <a:t>die </a:t>
            </a:r>
            <a:r>
              <a:rPr lang="en-GB" b="0" i="0" u="none" baseline="0" dirty="0" err="1"/>
              <a:t>Farbe</a:t>
            </a:r>
            <a:endParaRPr lang="en-GB"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0485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These are the cards</a:t>
            </a:r>
            <a:r>
              <a:rPr lang="en-GB" b="1" baseline="0"/>
              <a:t> for the game on the previous slide.</a:t>
            </a:r>
            <a:br>
              <a:rPr lang="en-GB"/>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a:t>
            </a:r>
            <a:r>
              <a:rPr lang="en-GB" b="1" baseline="0"/>
              <a:t> </a:t>
            </a:r>
            <a:r>
              <a:rPr lang="en-GB" b="1"/>
              <a:t>minutes</a:t>
            </a:r>
            <a:br>
              <a:rPr lang="en-GB" dirty="0"/>
            </a:br>
            <a:br>
              <a:rPr lang="en-GB" b="1" dirty="0"/>
            </a:br>
            <a:r>
              <a:rPr lang="en-GB" b="1" dirty="0"/>
              <a:t>Aim</a:t>
            </a:r>
            <a:r>
              <a:rPr lang="en-GB" b="1"/>
              <a:t>:</a:t>
            </a:r>
            <a:r>
              <a:rPr lang="en-GB" b="0"/>
              <a:t> </a:t>
            </a:r>
            <a:r>
              <a:rPr lang="en-GB" b="0" baseline="0"/>
              <a:t>To revise use of indefinite and definite articles in whole-class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aseline="0"/>
              <a:t>This is a placeholder slide as no slides are needed for this activity.  It’s useful to use ‘real world’ referents when possible, and for variety. Use the B key to turn off the powerpoint temporarily if you find the slide distracting.</a:t>
            </a:r>
            <a:endParaRPr lang="en-GB" b="1" baseline="0"/>
          </a:p>
          <a:p>
            <a:br>
              <a:rPr lang="en-GB" dirty="0"/>
            </a:br>
            <a:r>
              <a:rPr lang="en-GB" b="1"/>
              <a:t>Procedure:</a:t>
            </a:r>
            <a:endParaRPr lang="en-GB"/>
          </a:p>
          <a:p>
            <a:r>
              <a:rPr lang="en-GB" baseline="0"/>
              <a:t>1.Teacher cues (example): Das ist ein Fenster, nicht wahr? Student reponse: Nein! Das ist ein Heft.  </a:t>
            </a:r>
          </a:p>
          <a:p>
            <a:r>
              <a:rPr lang="en-GB" baseline="0"/>
              <a:t>Teacher then prompts for definite article - Ja, aber wie schreibt man ‘the exercise book’? </a:t>
            </a:r>
          </a:p>
          <a:p>
            <a:r>
              <a:rPr lang="en-GB" baseline="0"/>
              <a:t>Students respond with their written answer.</a:t>
            </a:r>
            <a:br>
              <a:rPr lang="en-GB" baseline="0"/>
            </a:br>
            <a:r>
              <a:rPr lang="en-GB" baseline="0"/>
              <a:t>2. Point to: </a:t>
            </a:r>
            <a:r>
              <a:rPr lang="en-GB" b="1" baseline="0"/>
              <a:t>table</a:t>
            </a:r>
            <a:r>
              <a:rPr lang="en-GB" baseline="0"/>
              <a:t>. Say: Das ist ein Heft, nicht wahr? …</a:t>
            </a:r>
            <a:br>
              <a:rPr lang="en-GB" baseline="0"/>
            </a:br>
            <a:r>
              <a:rPr lang="en-GB" baseline="0"/>
              <a:t>3. Point to </a:t>
            </a:r>
            <a:r>
              <a:rPr lang="en-GB" b="1" baseline="0"/>
              <a:t>bottle: </a:t>
            </a:r>
            <a:r>
              <a:rPr lang="en-GB" baseline="0"/>
              <a:t>Say: Das ist ein Tier, nicht wahr? …</a:t>
            </a:r>
            <a:br>
              <a:rPr lang="en-GB" baseline="0"/>
            </a:br>
            <a:r>
              <a:rPr lang="en-GB" baseline="0"/>
              <a:t>4. Point to </a:t>
            </a:r>
            <a:r>
              <a:rPr lang="en-GB" b="1" baseline="0"/>
              <a:t>board</a:t>
            </a:r>
            <a:r>
              <a:rPr lang="en-GB" baseline="0"/>
              <a:t>: Say: Das ist ein Mann, nicht wahr? …</a:t>
            </a:r>
            <a:br>
              <a:rPr lang="en-GB" baseline="0"/>
            </a:br>
            <a:r>
              <a:rPr lang="en-GB" baseline="0"/>
              <a:t>5. Point to </a:t>
            </a:r>
            <a:r>
              <a:rPr lang="en-GB" b="1" baseline="0"/>
              <a:t>window</a:t>
            </a:r>
            <a:r>
              <a:rPr lang="en-GB" baseline="0"/>
              <a:t>: Say: Das ist eine Flasche, nicht wahr? …</a:t>
            </a:r>
          </a:p>
          <a:p>
            <a:br>
              <a:rPr lang="en-GB" baseline="0"/>
            </a:br>
            <a:r>
              <a:rPr lang="en-GB" baseline="0"/>
              <a:t>Vocabulary: </a:t>
            </a:r>
            <a:br>
              <a:rPr lang="en-GB" baseline="0"/>
            </a:br>
            <a:r>
              <a:rPr lang="en-GB" baseline="0"/>
              <a:t>This revisits the gender and written form of Week 1 and 2 vocabulary, which were not elicited in the previous activity.</a:t>
            </a:r>
          </a:p>
          <a:p>
            <a:r>
              <a:rPr lang="en-GB" baseline="0"/>
              <a:t>This activity introduces ‘nicht wahr’.  This is Week 5 vocabulary – students were assigned Week 5 vocabulary as pre-learning, so they may recognise it, but the teacher will want to establish that students know both the literal meaning of each word ‘nicht’ and ‘wahr’ and also the functional meaning as a tag question ‘isn’t it?’ It’s worth pointing out that it can stand for any tag question (don’t you, aren’t they, etc.), so is VERY useful and much easier to use than English tag questions are for learners of English.</a:t>
            </a:r>
          </a:p>
          <a:p>
            <a:r>
              <a:rPr lang="en-GB" baseline="0"/>
              <a:t>This activity also revisits ‘ja’, ‘nein’ (Week 2) ‘aber’ and ‘wie schreibt man’ (Week 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628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[w]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Welt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start with your hands above your head and draw them down, out and then back into the body, tracing the shape of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[w] </a:t>
            </a:r>
            <a:r>
              <a:rPr lang="en-GB" baseline="0" dirty="0"/>
              <a:t>sound, pronouncing </a:t>
            </a:r>
            <a:r>
              <a:rPr lang="en-GB" b="0" baseline="0" dirty="0"/>
              <a:t>”</a:t>
            </a:r>
            <a:r>
              <a:rPr lang="en-GB" b="1" baseline="0" dirty="0"/>
              <a:t>Welt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Welt </a:t>
            </a:r>
            <a:r>
              <a:rPr lang="en-GB" baseline="0" dirty="0"/>
              <a:t>[164]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49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r>
              <a:rPr lang="en-GB" b="1" baseline="0"/>
              <a:t> (all four slides)</a:t>
            </a:r>
            <a:br>
              <a:rPr lang="en-GB" dirty="0"/>
            </a:br>
            <a:br>
              <a:rPr lang="en-GB" b="1" dirty="0"/>
            </a:br>
            <a:r>
              <a:rPr lang="en-GB" b="1" dirty="0"/>
              <a:t>Aim</a:t>
            </a:r>
            <a:r>
              <a:rPr lang="en-GB" b="1"/>
              <a:t>: </a:t>
            </a:r>
            <a:r>
              <a:rPr lang="en-US" b="0"/>
              <a:t>To introduce the 4</a:t>
            </a:r>
            <a:r>
              <a:rPr lang="en-US" b="0" baseline="30000"/>
              <a:t>th</a:t>
            </a:r>
            <a:r>
              <a:rPr lang="en-US" b="0"/>
              <a:t> Question word: ‘wer’.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a:t>
            </a:r>
            <a:r>
              <a:rPr lang="en-US"/>
              <a:t>Following the introduction of ‘ wer’, we will revisit the question words students have encountered so far.</a:t>
            </a:r>
          </a:p>
          <a:p>
            <a:br>
              <a:rPr lang="en-GB" dirty="0"/>
            </a:br>
            <a:r>
              <a:rPr lang="en-GB" b="1" dirty="0"/>
              <a:t>Procedure:</a:t>
            </a:r>
            <a:br>
              <a:rPr lang="en-GB" dirty="0"/>
            </a:br>
            <a:r>
              <a:rPr lang="en-GB"/>
              <a:t>1. Model</a:t>
            </a:r>
            <a:r>
              <a:rPr lang="en-GB" baseline="0"/>
              <a:t> pronunciation of the question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2.</a:t>
            </a:r>
            <a:r>
              <a:rPr lang="en-US" b="1" i="1"/>
              <a:t> Optional:  </a:t>
            </a:r>
            <a:r>
              <a:rPr lang="en-US"/>
              <a:t>Note that ‘wer’ might be considered a false friend as it sounds similar to ‘where’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One useful</a:t>
            </a:r>
            <a:r>
              <a:rPr lang="en-US" baseline="0"/>
              <a:t> ‘hook’ for students is to say ‘Who? wer?’ (and mime the action of ‘hoovering’!)  </a:t>
            </a:r>
            <a:br>
              <a:rPr lang="en-US" baseline="0"/>
            </a:br>
            <a:r>
              <a:rPr lang="en-US" baseline="0"/>
              <a:t>This (perhaps bizarrely) has the effect of fixing the association of the English ‘who’ with the German ‘wer’and does help students to map the L1:L2 meaning more securely.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336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r>
              <a:rPr lang="en-GB" b="1" dirty="0"/>
              <a:t>:</a:t>
            </a:r>
            <a:br>
              <a:rPr lang="en-GB" dirty="0"/>
            </a:br>
            <a:r>
              <a:rPr lang="en-GB"/>
              <a:t>1. Elicit</a:t>
            </a:r>
            <a:r>
              <a:rPr lang="en-GB" baseline="0"/>
              <a:t> the question word from students.</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37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Model the question word and the question, and elicit answers as all students will now have a Maths teacher and Y7s like sharing information about school in the first term, when everything is new to them.</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124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384794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30677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27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82609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70838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4042677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86071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27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89182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1550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2720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19329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34072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1312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9135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29229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gif"/><Relationship Id="rId5" Type="http://schemas.openxmlformats.org/officeDocument/2006/relationships/image" Target="../media/image22.gi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2.gif"/><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27.png"/><Relationship Id="rId5" Type="http://schemas.openxmlformats.org/officeDocument/2006/relationships/image" Target="../media/image8.svg"/><Relationship Id="rId10" Type="http://schemas.openxmlformats.org/officeDocument/2006/relationships/image" Target="../media/image43.png"/><Relationship Id="rId4" Type="http://schemas.openxmlformats.org/officeDocument/2006/relationships/image" Target="../media/image7.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17.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46.png"/><Relationship Id="rId5" Type="http://schemas.openxmlformats.org/officeDocument/2006/relationships/audio" Target="../media/audio3.wav"/><Relationship Id="rId15" Type="http://schemas.openxmlformats.org/officeDocument/2006/relationships/image" Target="../media/image50.jpeg"/><Relationship Id="rId10" Type="http://schemas.openxmlformats.org/officeDocument/2006/relationships/image" Target="../media/image38.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0.jpeg"/><Relationship Id="rId4" Type="http://schemas.openxmlformats.org/officeDocument/2006/relationships/audio" Target="../media/audio2.wav"/><Relationship Id="rId9" Type="http://schemas.openxmlformats.org/officeDocument/2006/relationships/audio" Target="../media/audio7.wav"/></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1.jpe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4.gif"/><Relationship Id="rId5" Type="http://schemas.openxmlformats.org/officeDocument/2006/relationships/image" Target="../media/image53.gif"/><Relationship Id="rId10" Type="http://schemas.openxmlformats.org/officeDocument/2006/relationships/image" Target="../media/image25.png"/><Relationship Id="rId4" Type="http://schemas.openxmlformats.org/officeDocument/2006/relationships/image" Target="../media/image52.gif"/><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jpe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gif"/><Relationship Id="rId4" Type="http://schemas.openxmlformats.org/officeDocument/2006/relationships/image" Target="../media/image54.gif"/></Relationships>
</file>

<file path=ppt/slides/_rels/slide3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audio" Target="../media/audio9.wav"/></Relationships>
</file>

<file path=ppt/slides/_rels/slide33.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audio" Target="../media/audio9.wav"/></Relationships>
</file>

<file path=ppt/slides/_rels/slide3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audio" Target="../media/audio10.wav"/></Relationships>
</file>

<file path=ppt/slides/_rels/slide3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audio" Target="../media/audio11.wav"/></Relationships>
</file>

<file path=ppt/slides/_rels/slide3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audio" Target="../media/audio10.wav"/><Relationship Id="rId4" Type="http://schemas.openxmlformats.org/officeDocument/2006/relationships/audio" Target="../media/audio12.wav"/></Relationships>
</file>

<file path=ppt/slides/_rels/slide37.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audio" Target="../media/audio11.wav"/><Relationship Id="rId4" Type="http://schemas.openxmlformats.org/officeDocument/2006/relationships/audio" Target="../media/audio13.wav"/></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5.gif"/><Relationship Id="rId7" Type="http://schemas.openxmlformats.org/officeDocument/2006/relationships/audio" Target="../media/audio14.wav"/><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4.png"/><Relationship Id="rId10" Type="http://schemas.openxmlformats.org/officeDocument/2006/relationships/audio" Target="../media/audio15.wav"/><Relationship Id="rId4" Type="http://schemas.openxmlformats.org/officeDocument/2006/relationships/image" Target="../media/image67.gif"/><Relationship Id="rId9" Type="http://schemas.openxmlformats.org/officeDocument/2006/relationships/image" Target="../media/image16.png"/></Relationships>
</file>

<file path=ppt/slides/_rels/slide41.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0.wav"/><Relationship Id="rId18" Type="http://schemas.openxmlformats.org/officeDocument/2006/relationships/audio" Target="../media/audio22.wav"/><Relationship Id="rId26" Type="http://schemas.openxmlformats.org/officeDocument/2006/relationships/image" Target="../media/image16.png"/><Relationship Id="rId3" Type="http://schemas.openxmlformats.org/officeDocument/2006/relationships/image" Target="../media/image27.png"/><Relationship Id="rId21" Type="http://schemas.openxmlformats.org/officeDocument/2006/relationships/audio" Target="../media/audio25.wav"/><Relationship Id="rId7" Type="http://schemas.openxmlformats.org/officeDocument/2006/relationships/audio" Target="../media/audio16.wav"/><Relationship Id="rId12" Type="http://schemas.openxmlformats.org/officeDocument/2006/relationships/audio" Target="../media/audio19.wav"/><Relationship Id="rId17" Type="http://schemas.openxmlformats.org/officeDocument/2006/relationships/image" Target="../media/image64.png"/><Relationship Id="rId25" Type="http://schemas.openxmlformats.org/officeDocument/2006/relationships/image" Target="../media/image31.svg"/><Relationship Id="rId2" Type="http://schemas.openxmlformats.org/officeDocument/2006/relationships/notesSlide" Target="../notesSlides/notesSlide41.xml"/><Relationship Id="rId16" Type="http://schemas.openxmlformats.org/officeDocument/2006/relationships/image" Target="../media/image67.gif"/><Relationship Id="rId20" Type="http://schemas.openxmlformats.org/officeDocument/2006/relationships/audio" Target="../media/audio24.wav"/><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68.png"/><Relationship Id="rId24" Type="http://schemas.openxmlformats.org/officeDocument/2006/relationships/image" Target="../media/image30.png"/><Relationship Id="rId5" Type="http://schemas.openxmlformats.org/officeDocument/2006/relationships/image" Target="../media/image70.png"/><Relationship Id="rId15" Type="http://schemas.openxmlformats.org/officeDocument/2006/relationships/image" Target="../media/image55.gif"/><Relationship Id="rId23" Type="http://schemas.openxmlformats.org/officeDocument/2006/relationships/audio" Target="../media/audio27.wav"/><Relationship Id="rId10" Type="http://schemas.openxmlformats.org/officeDocument/2006/relationships/image" Target="../media/image63.png"/><Relationship Id="rId19" Type="http://schemas.openxmlformats.org/officeDocument/2006/relationships/audio" Target="../media/audio23.wav"/><Relationship Id="rId4" Type="http://schemas.openxmlformats.org/officeDocument/2006/relationships/image" Target="../media/image69.png"/><Relationship Id="rId9" Type="http://schemas.openxmlformats.org/officeDocument/2006/relationships/audio" Target="../media/audio18.wav"/><Relationship Id="rId14" Type="http://schemas.openxmlformats.org/officeDocument/2006/relationships/audio" Target="../media/audio21.wav"/><Relationship Id="rId22" Type="http://schemas.openxmlformats.org/officeDocument/2006/relationships/audio" Target="../media/audio26.wav"/></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7.gif"/><Relationship Id="rId4" Type="http://schemas.openxmlformats.org/officeDocument/2006/relationships/image" Target="../media/image55.gif"/></Relationships>
</file>

<file path=ppt/slides/_rels/slide43.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30.png"/><Relationship Id="rId18" Type="http://schemas.openxmlformats.org/officeDocument/2006/relationships/image" Target="../media/image66.png"/><Relationship Id="rId3" Type="http://schemas.openxmlformats.org/officeDocument/2006/relationships/image" Target="../media/image28.png"/><Relationship Id="rId21" Type="http://schemas.openxmlformats.org/officeDocument/2006/relationships/image" Target="../media/image24.png"/><Relationship Id="rId7" Type="http://schemas.openxmlformats.org/officeDocument/2006/relationships/image" Target="../media/image55.gif"/><Relationship Id="rId12" Type="http://schemas.openxmlformats.org/officeDocument/2006/relationships/image" Target="../media/image63.png"/><Relationship Id="rId17" Type="http://schemas.openxmlformats.org/officeDocument/2006/relationships/image" Target="../media/image73.png"/><Relationship Id="rId2" Type="http://schemas.openxmlformats.org/officeDocument/2006/relationships/notesSlide" Target="../notesSlides/notesSlide43.xml"/><Relationship Id="rId16" Type="http://schemas.openxmlformats.org/officeDocument/2006/relationships/image" Target="../media/image34.svg"/><Relationship Id="rId20"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67.gif"/><Relationship Id="rId11" Type="http://schemas.openxmlformats.org/officeDocument/2006/relationships/image" Target="../media/image69.png"/><Relationship Id="rId5" Type="http://schemas.openxmlformats.org/officeDocument/2006/relationships/image" Target="../media/image72.PNG"/><Relationship Id="rId15" Type="http://schemas.openxmlformats.org/officeDocument/2006/relationships/image" Target="../media/image33.png"/><Relationship Id="rId10" Type="http://schemas.openxmlformats.org/officeDocument/2006/relationships/image" Target="../media/image27.png"/><Relationship Id="rId19" Type="http://schemas.openxmlformats.org/officeDocument/2006/relationships/image" Target="../media/image70.png"/><Relationship Id="rId4" Type="http://schemas.openxmlformats.org/officeDocument/2006/relationships/image" Target="../media/image23.png"/><Relationship Id="rId9" Type="http://schemas.openxmlformats.org/officeDocument/2006/relationships/image" Target="../media/image64.png"/><Relationship Id="rId14" Type="http://schemas.openxmlformats.org/officeDocument/2006/relationships/image" Target="../media/image31.svg"/><Relationship Id="rId22"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hyperlink" Target="https://www.rachelhawkes.com/LDPresources/Yr7German/German_Y7_Term1i_Wk6_audio.html"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hyperlink" Target="https://www.rachelhawkes.com/LDPresources/Yr7German/German_Y7_Term1i_Wk6_audio_HW_sheet.docx" TargetMode="External"/></Relationships>
</file>

<file path=ppt/slides/_rels/slide45.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22.gif"/><Relationship Id="rId7" Type="http://schemas.openxmlformats.org/officeDocument/2006/relationships/audio" Target="../media/audio31.wav"/><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audio" Target="../media/audio30.wav"/><Relationship Id="rId5" Type="http://schemas.openxmlformats.org/officeDocument/2006/relationships/audio" Target="../media/audio29.wav"/><Relationship Id="rId4" Type="http://schemas.openxmlformats.org/officeDocument/2006/relationships/audio" Target="../media/audio28.wav"/><Relationship Id="rId9" Type="http://schemas.openxmlformats.org/officeDocument/2006/relationships/audio" Target="../media/audio33.wav"/></Relationships>
</file>

<file path=ppt/slides/_rels/slide4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3.xml"/><Relationship Id="rId7" Type="http://schemas.openxmlformats.org/officeDocument/2006/relationships/hyperlink" Target="https://www.bensound.com/"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29.png"/><Relationship Id="rId18" Type="http://schemas.openxmlformats.org/officeDocument/2006/relationships/image" Target="../media/image30.png"/><Relationship Id="rId3" Type="http://schemas.openxmlformats.org/officeDocument/2006/relationships/image" Target="../media/image78.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66.png"/><Relationship Id="rId2" Type="http://schemas.openxmlformats.org/officeDocument/2006/relationships/notesSlide" Target="../notesSlides/notesSlide47.xml"/><Relationship Id="rId16" Type="http://schemas.openxmlformats.org/officeDocument/2006/relationships/image" Target="../media/image73.png"/><Relationship Id="rId20" Type="http://schemas.openxmlformats.org/officeDocument/2006/relationships/image" Target="../media/image32.jpeg"/><Relationship Id="rId1" Type="http://schemas.openxmlformats.org/officeDocument/2006/relationships/slideLayout" Target="../slideLayouts/slideLayout15.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34.svg"/><Relationship Id="rId10" Type="http://schemas.openxmlformats.org/officeDocument/2006/relationships/image" Target="../media/image84.png"/><Relationship Id="rId19" Type="http://schemas.openxmlformats.org/officeDocument/2006/relationships/image" Target="../media/image31.svg"/><Relationship Id="rId4" Type="http://schemas.openxmlformats.org/officeDocument/2006/relationships/image" Target="../media/image27.png"/><Relationship Id="rId9" Type="http://schemas.openxmlformats.org/officeDocument/2006/relationships/image" Target="../media/image83.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7.jpe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1.1 – Week 5 – Lesson 9</a:t>
            </a:r>
            <a:br>
              <a:rPr lang="en-GB" sz="1800" dirty="0"/>
            </a:br>
            <a:br>
              <a:rPr lang="en-GB" sz="1800" dirty="0"/>
            </a:br>
            <a:r>
              <a:rPr lang="en-GB" sz="1800" dirty="0"/>
              <a:t>Inge Alferink / Rachel Hawkes</a:t>
            </a:r>
            <a:br>
              <a:rPr lang="en-GB" sz="1800" dirty="0"/>
            </a:br>
            <a:r>
              <a:rPr lang="en-GB" sz="1800" dirty="0"/>
              <a:t>Artwork: Steve Clarke</a:t>
            </a:r>
            <a:br>
              <a:rPr lang="en-GB" sz="1800" dirty="0"/>
            </a:br>
            <a:br>
              <a:rPr lang="en-GB" sz="1800" dirty="0"/>
            </a:br>
            <a:r>
              <a:rPr lang="en-GB" sz="1800" dirty="0"/>
              <a:t>Date updated: 14.08.23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363537" y="2456854"/>
            <a:ext cx="7413217" cy="1749195"/>
          </a:xfrm>
        </p:spPr>
        <p:txBody>
          <a:bodyPr>
            <a:normAutofit/>
          </a:bodyPr>
          <a:lstStyle/>
          <a:p>
            <a:r>
              <a:rPr lang="en-GB" dirty="0"/>
              <a:t>Who, what, how and where?</a:t>
            </a:r>
            <a:br>
              <a:rPr lang="en-GB" dirty="0"/>
            </a:br>
            <a:br>
              <a:rPr lang="en-GB" dirty="0"/>
            </a:br>
            <a:r>
              <a:rPr lang="en-GB" sz="1900" dirty="0"/>
              <a:t>SSC [w]</a:t>
            </a:r>
            <a:br>
              <a:rPr lang="en-GB" dirty="0"/>
            </a:br>
            <a:endParaRPr lang="en-GB" dirty="0"/>
          </a:p>
        </p:txBody>
      </p:sp>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363537" y="1952625"/>
            <a:ext cx="6228851" cy="844550"/>
          </a:xfrm>
        </p:spPr>
        <p:txBody>
          <a:bodyPr>
            <a:normAutofit fontScale="77500" lnSpcReduction="20000"/>
          </a:bodyPr>
          <a:lstStyle/>
          <a:p>
            <a:r>
              <a:rPr lang="en-GB" dirty="0" err="1"/>
              <a:t>Wer</a:t>
            </a:r>
            <a:r>
              <a:rPr lang="en-GB" dirty="0"/>
              <a:t>, was, </a:t>
            </a:r>
            <a:r>
              <a:rPr lang="en-GB" dirty="0" err="1"/>
              <a:t>wie</a:t>
            </a:r>
            <a:r>
              <a:rPr lang="en-GB" dirty="0"/>
              <a:t> und wo?</a:t>
            </a:r>
          </a:p>
        </p:txBody>
      </p:sp>
      <p:sp>
        <p:nvSpPr>
          <p:cNvPr id="5" name="Oval Callout 5">
            <a:extLst>
              <a:ext uri="{FF2B5EF4-FFF2-40B4-BE49-F238E27FC236}">
                <a16:creationId xmlns:a16="http://schemas.microsoft.com/office/drawing/2014/main" id="{11DE0A80-FFAF-4D77-AF60-4FC39CD01B3F}"/>
              </a:ext>
            </a:extLst>
          </p:cNvPr>
          <p:cNvSpPr/>
          <p:nvPr/>
        </p:nvSpPr>
        <p:spPr>
          <a:xfrm flipH="1">
            <a:off x="10556412" y="3805111"/>
            <a:ext cx="1364972" cy="762594"/>
          </a:xfrm>
          <a:prstGeom prst="wedgeEllipseCallout">
            <a:avLst>
              <a:gd name="adj1" fmla="val 73249"/>
              <a:gd name="adj2" fmla="val 11841"/>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rPr>
              <a:t>Wo?</a:t>
            </a:r>
          </a:p>
        </p:txBody>
      </p:sp>
      <p:sp>
        <p:nvSpPr>
          <p:cNvPr id="6" name="Oval Callout 6">
            <a:extLst>
              <a:ext uri="{FF2B5EF4-FFF2-40B4-BE49-F238E27FC236}">
                <a16:creationId xmlns:a16="http://schemas.microsoft.com/office/drawing/2014/main" id="{202DB4F0-C593-413F-AF34-A9BADE4B00C5}"/>
              </a:ext>
            </a:extLst>
          </p:cNvPr>
          <p:cNvSpPr/>
          <p:nvPr/>
        </p:nvSpPr>
        <p:spPr>
          <a:xfrm>
            <a:off x="7294671" y="3565784"/>
            <a:ext cx="1497496" cy="672157"/>
          </a:xfrm>
          <a:prstGeom prst="wedgeEllipseCallout">
            <a:avLst>
              <a:gd name="adj1" fmla="val 31501"/>
              <a:gd name="adj2" fmla="val 55285"/>
            </a:avLst>
          </a:prstGeom>
          <a:solidFill>
            <a:srgbClr val="F8EF3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effectLst/>
                <a:uLnTx/>
                <a:uFillTx/>
                <a:latin typeface="Century Gothic" panose="020B0502020202020204" pitchFamily="34" charset="0"/>
              </a:rPr>
              <a:t>Wie</a:t>
            </a:r>
            <a:r>
              <a:rPr kumimoji="0" lang="en-GB" sz="2800" b="1" i="0" u="none" strike="noStrike" kern="0" cap="none" spc="0" normalizeH="0" baseline="0" noProof="0" dirty="0">
                <a:ln>
                  <a:noFill/>
                </a:ln>
                <a:effectLst/>
                <a:uLnTx/>
                <a:uFillTx/>
                <a:latin typeface="Century Gothic" panose="020B0502020202020204" pitchFamily="34" charset="0"/>
              </a:rPr>
              <a:t>?</a:t>
            </a:r>
          </a:p>
        </p:txBody>
      </p:sp>
      <p:sp>
        <p:nvSpPr>
          <p:cNvPr id="7" name="Oval Callout 7">
            <a:extLst>
              <a:ext uri="{FF2B5EF4-FFF2-40B4-BE49-F238E27FC236}">
                <a16:creationId xmlns:a16="http://schemas.microsoft.com/office/drawing/2014/main" id="{4D56D068-9994-4B24-943E-264A38008370}"/>
              </a:ext>
            </a:extLst>
          </p:cNvPr>
          <p:cNvSpPr/>
          <p:nvPr/>
        </p:nvSpPr>
        <p:spPr>
          <a:xfrm>
            <a:off x="10469375" y="2708320"/>
            <a:ext cx="1497496" cy="876385"/>
          </a:xfrm>
          <a:prstGeom prst="wedgeEllipseCallout">
            <a:avLst>
              <a:gd name="adj1" fmla="val -40403"/>
              <a:gd name="adj2" fmla="val 58171"/>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rPr>
              <a:t>Wer</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8" name="Oval Callout 8">
            <a:extLst>
              <a:ext uri="{FF2B5EF4-FFF2-40B4-BE49-F238E27FC236}">
                <a16:creationId xmlns:a16="http://schemas.microsoft.com/office/drawing/2014/main" id="{F91CAA96-81C3-4C6B-AA41-52C5A0F4E63B}"/>
              </a:ext>
            </a:extLst>
          </p:cNvPr>
          <p:cNvSpPr/>
          <p:nvPr/>
        </p:nvSpPr>
        <p:spPr>
          <a:xfrm>
            <a:off x="6674605" y="4408102"/>
            <a:ext cx="1709531" cy="780205"/>
          </a:xfrm>
          <a:prstGeom prst="wedgeEllipseCallout">
            <a:avLst>
              <a:gd name="adj1" fmla="val 60183"/>
              <a:gd name="adj2" fmla="val -53422"/>
            </a:avLst>
          </a:prstGeom>
          <a:solidFill>
            <a:srgbClr val="0070C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rPr>
              <a:t>Was?</a:t>
            </a:r>
          </a:p>
        </p:txBody>
      </p:sp>
      <p:pic>
        <p:nvPicPr>
          <p:cNvPr id="9" name="Picture 8">
            <a:extLst>
              <a:ext uri="{FF2B5EF4-FFF2-40B4-BE49-F238E27FC236}">
                <a16:creationId xmlns:a16="http://schemas.microsoft.com/office/drawing/2014/main" id="{3EED85A4-A8E4-4102-A78D-3B0D182E8FA9}"/>
              </a:ext>
            </a:extLst>
          </p:cNvPr>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424562" y="2797175"/>
            <a:ext cx="4018516" cy="4018516"/>
          </a:xfrm>
          <a:prstGeom prst="rect">
            <a:avLst/>
          </a:prstGeom>
        </p:spPr>
      </p:pic>
    </p:spTree>
    <p:extLst>
      <p:ext uri="{BB962C8B-B14F-4D97-AF65-F5344CB8AC3E}">
        <p14:creationId xmlns:p14="http://schemas.microsoft.com/office/powerpoint/2010/main" val="2002889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1" name="Picture 2" descr="http://www.clker.com/cliparts/w/d/u/B/w/V/stamp1-md.png"/>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999185"/>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21349562">
            <a:off x="5158963" y="3535311"/>
            <a:ext cx="2065204" cy="923330"/>
          </a:xfrm>
          <a:prstGeom prst="rect">
            <a:avLst/>
          </a:prstGeom>
          <a:noFill/>
        </p:spPr>
        <p:txBody>
          <a:bodyPr wrap="square" rtlCol="0">
            <a:spAutoFit/>
          </a:bodyPr>
          <a:lstStyle/>
          <a:p>
            <a:pPr algn="ctr"/>
            <a:r>
              <a:rPr lang="en-GB" sz="5400" b="1" dirty="0">
                <a:latin typeface="Century Gothic" panose="020B0502020202020204" pitchFamily="34" charset="0"/>
                <a:cs typeface="Calibri" panose="020F0502020204030204" pitchFamily="34" charset="0"/>
              </a:rPr>
              <a:t>who?</a:t>
            </a:r>
          </a:p>
        </p:txBody>
      </p:sp>
      <p:sp>
        <p:nvSpPr>
          <p:cNvPr id="13" name="TextBox 12"/>
          <p:cNvSpPr txBox="1"/>
          <p:nvPr/>
        </p:nvSpPr>
        <p:spPr>
          <a:xfrm>
            <a:off x="104707" y="1137155"/>
            <a:ext cx="12192000" cy="2215991"/>
          </a:xfrm>
          <a:prstGeom prst="rect">
            <a:avLst/>
          </a:prstGeom>
          <a:noFill/>
        </p:spPr>
        <p:txBody>
          <a:bodyPr wrap="square" rtlCol="0">
            <a:spAutoFit/>
          </a:bodyPr>
          <a:lstStyle/>
          <a:p>
            <a:pPr algn="ctr"/>
            <a:r>
              <a:rPr lang="en-GB" sz="13800" b="1" dirty="0" err="1">
                <a:latin typeface="Century Gothic" panose="020B0502020202020204" pitchFamily="34" charset="0"/>
              </a:rPr>
              <a:t>wer</a:t>
            </a:r>
            <a:r>
              <a:rPr lang="en-GB" sz="13800" b="1" dirty="0">
                <a:latin typeface="Century Gothic" panose="020B0502020202020204" pitchFamily="34" charset="0"/>
              </a:rPr>
              <a:t>?</a:t>
            </a:r>
          </a:p>
        </p:txBody>
      </p:sp>
      <p:sp>
        <p:nvSpPr>
          <p:cNvPr id="14" name="Action Button: Help 13">
            <a:hlinkClick r:id="" action="ppaction://noaction" highlightClick="1"/>
          </p:cNvPr>
          <p:cNvSpPr/>
          <p:nvPr/>
        </p:nvSpPr>
        <p:spPr>
          <a:xfrm>
            <a:off x="2106031" y="3996976"/>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TextBox 14"/>
          <p:cNvSpPr txBox="1"/>
          <p:nvPr/>
        </p:nvSpPr>
        <p:spPr>
          <a:xfrm>
            <a:off x="0" y="4747283"/>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____ </a:t>
            </a:r>
            <a:r>
              <a:rPr lang="es-ES" sz="5400" dirty="0" err="1">
                <a:latin typeface="Century Gothic" panose="020B0502020202020204" pitchFamily="34" charset="0"/>
                <a:cs typeface="Calibri" panose="020F0502020204030204" pitchFamily="34" charset="0"/>
              </a:rPr>
              <a:t>ist</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dein</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Mathelehrer</a:t>
            </a:r>
            <a:r>
              <a:rPr lang="es-ES" sz="5400" dirty="0">
                <a:latin typeface="Century Gothic" panose="020B0502020202020204" pitchFamily="34" charset="0"/>
                <a:cs typeface="Calibri" panose="020F0502020204030204" pitchFamily="34" charset="0"/>
              </a:rPr>
              <a:t>?</a:t>
            </a:r>
            <a:endParaRPr lang="fr-FR" sz="5400" dirty="0">
              <a:latin typeface="Century Gothic" panose="020B0502020202020204" pitchFamily="34" charset="0"/>
              <a:cs typeface="Calibri" panose="020F0502020204030204" pitchFamily="34" charset="0"/>
            </a:endParaRPr>
          </a:p>
        </p:txBody>
      </p:sp>
      <p:sp>
        <p:nvSpPr>
          <p:cNvPr id="16" name="TextBox 15"/>
          <p:cNvSpPr txBox="1"/>
          <p:nvPr/>
        </p:nvSpPr>
        <p:spPr>
          <a:xfrm>
            <a:off x="0" y="5742417"/>
            <a:ext cx="12192000" cy="584775"/>
          </a:xfrm>
          <a:prstGeom prst="rect">
            <a:avLst/>
          </a:prstGeom>
          <a:solidFill>
            <a:schemeClr val="bg2"/>
          </a:solidFill>
        </p:spPr>
        <p:txBody>
          <a:bodyPr wrap="square" rtlCol="0">
            <a:spAutoFit/>
          </a:bodyPr>
          <a:lstStyle/>
          <a:p>
            <a:pPr algn="ctr"/>
            <a:r>
              <a:rPr lang="en-GB" sz="3200" dirty="0">
                <a:latin typeface="Century Gothic" panose="020B0502020202020204" pitchFamily="34" charset="0"/>
              </a:rPr>
              <a:t>[</a:t>
            </a:r>
            <a:r>
              <a:rPr lang="en-HK" sz="3200" b="1" dirty="0">
                <a:solidFill>
                  <a:srgbClr val="FFCC00"/>
                </a:solidFill>
                <a:latin typeface="Century Gothic" panose="020B0502020202020204" pitchFamily="34" charset="0"/>
                <a:cs typeface="Calibri" panose="020F0502020204030204" pitchFamily="34" charset="0"/>
              </a:rPr>
              <a:t>Who </a:t>
            </a:r>
            <a:r>
              <a:rPr lang="en-HK" sz="3200" dirty="0">
                <a:latin typeface="Century Gothic" panose="020B0502020202020204" pitchFamily="34" charset="0"/>
              </a:rPr>
              <a:t>is your maths teacher?</a:t>
            </a:r>
            <a:r>
              <a:rPr lang="en-GB" sz="3200" dirty="0">
                <a:latin typeface="Century Gothic" panose="020B0502020202020204" pitchFamily="34" charset="0"/>
              </a:rPr>
              <a:t>]</a:t>
            </a:r>
          </a:p>
        </p:txBody>
      </p:sp>
      <p:sp>
        <p:nvSpPr>
          <p:cNvPr id="17" name="Rectangle 16"/>
          <p:cNvSpPr/>
          <p:nvPr/>
        </p:nvSpPr>
        <p:spPr>
          <a:xfrm>
            <a:off x="1814827" y="4747283"/>
            <a:ext cx="1667444" cy="923330"/>
          </a:xfrm>
          <a:prstGeom prst="rect">
            <a:avLst/>
          </a:prstGeom>
        </p:spPr>
        <p:txBody>
          <a:bodyPr wrap="none">
            <a:spAutoFit/>
          </a:bodyPr>
          <a:lstStyle/>
          <a:p>
            <a:r>
              <a:rPr lang="es-ES" sz="5400" b="1" dirty="0" err="1">
                <a:solidFill>
                  <a:srgbClr val="FFCC00"/>
                </a:solidFill>
                <a:latin typeface="Century Gothic" panose="020B0502020202020204" pitchFamily="34" charset="0"/>
                <a:cs typeface="Calibri" panose="020F0502020204030204" pitchFamily="34" charset="0"/>
              </a:rPr>
              <a:t>Wer</a:t>
            </a:r>
            <a:r>
              <a:rPr lang="es-ES" sz="5400" b="1" dirty="0">
                <a:solidFill>
                  <a:srgbClr val="FFCC00"/>
                </a:solidFill>
                <a:latin typeface="Century Gothic" panose="020B0502020202020204" pitchFamily="34" charset="0"/>
                <a:cs typeface="Calibri" panose="020F0502020204030204" pitchFamily="34" charset="0"/>
              </a:rPr>
              <a:t> </a:t>
            </a:r>
            <a:endParaRPr lang="en-GB" dirty="0">
              <a:solidFill>
                <a:srgbClr val="FFCC00"/>
              </a:solidFill>
            </a:endParaRPr>
          </a:p>
        </p:txBody>
      </p:sp>
      <p:sp>
        <p:nvSpPr>
          <p:cNvPr id="18" name="Action Button: Help 17">
            <a:hlinkClick r:id="" action="ppaction://noaction" highlightClick="1"/>
          </p:cNvPr>
          <p:cNvSpPr/>
          <p:nvPr/>
        </p:nvSpPr>
        <p:spPr>
          <a:xfrm>
            <a:off x="2106031" y="5749047"/>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1426465"/>
            <a:ext cx="1314529" cy="1628078"/>
          </a:xfrm>
          <a:prstGeom prst="rect">
            <a:avLst/>
          </a:prstGeom>
        </p:spPr>
      </p:pic>
    </p:spTree>
    <p:extLst>
      <p:ext uri="{BB962C8B-B14F-4D97-AF65-F5344CB8AC3E}">
        <p14:creationId xmlns:p14="http://schemas.microsoft.com/office/powerpoint/2010/main" val="395216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animBg="1"/>
      <p:bldP spid="15" grpId="0"/>
      <p:bldP spid="16" grpId="0" animBg="1"/>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736" y="3719307"/>
            <a:ext cx="1580316" cy="15080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641" y="2357538"/>
            <a:ext cx="1694906" cy="177607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750" y="1131180"/>
            <a:ext cx="1460225" cy="150808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609" y="4864459"/>
            <a:ext cx="1224506" cy="1516582"/>
          </a:xfrm>
          <a:prstGeom prst="rect">
            <a:avLst/>
          </a:prstGeom>
        </p:spPr>
      </p:pic>
      <p:sp>
        <p:nvSpPr>
          <p:cNvPr id="11" name="TextBox 10">
            <a:extLst>
              <a:ext uri="{FF2B5EF4-FFF2-40B4-BE49-F238E27FC236}">
                <a16:creationId xmlns:a16="http://schemas.microsoft.com/office/drawing/2014/main" id="{7521C34C-4ACE-6643-9CE2-9C8399B580F3}"/>
              </a:ext>
            </a:extLst>
          </p:cNvPr>
          <p:cNvSpPr txBox="1"/>
          <p:nvPr/>
        </p:nvSpPr>
        <p:spPr>
          <a:xfrm>
            <a:off x="1159565" y="5395263"/>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  ist dein Englischlehrer?</a:t>
            </a:r>
            <a:endParaRPr lang="fr-FR" sz="5400" dirty="0">
              <a:latin typeface="Century Gothic" panose="020B0502020202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83F4711E-645D-D14E-B470-0775A102FD01}"/>
              </a:ext>
            </a:extLst>
          </p:cNvPr>
          <p:cNvSpPr/>
          <p:nvPr/>
        </p:nvSpPr>
        <p:spPr>
          <a:xfrm>
            <a:off x="2764611" y="5332814"/>
            <a:ext cx="1667444" cy="923330"/>
          </a:xfrm>
          <a:prstGeom prst="rect">
            <a:avLst/>
          </a:prstGeom>
        </p:spPr>
        <p:txBody>
          <a:bodyPr wrap="none">
            <a:spAutoFit/>
          </a:bodyPr>
          <a:lstStyle/>
          <a:p>
            <a:r>
              <a:rPr lang="es-ES" sz="5400" b="1" dirty="0" err="1">
                <a:solidFill>
                  <a:srgbClr val="FFCC00"/>
                </a:solidFill>
                <a:latin typeface="Century Gothic" panose="020B0502020202020204" pitchFamily="34" charset="0"/>
                <a:cs typeface="Calibri" panose="020F0502020204030204" pitchFamily="34" charset="0"/>
              </a:rPr>
              <a:t>Wer</a:t>
            </a:r>
            <a:r>
              <a:rPr lang="es-ES" sz="5400" b="1" dirty="0">
                <a:solidFill>
                  <a:srgbClr val="FFCC00"/>
                </a:solidFill>
                <a:latin typeface="Century Gothic" panose="020B0502020202020204" pitchFamily="34" charset="0"/>
                <a:cs typeface="Calibri" panose="020F0502020204030204" pitchFamily="34" charset="0"/>
              </a:rPr>
              <a:t> </a:t>
            </a:r>
            <a:endParaRPr lang="en-GB" dirty="0">
              <a:solidFill>
                <a:srgbClr val="FFCC00"/>
              </a:solidFill>
            </a:endParaRPr>
          </a:p>
        </p:txBody>
      </p:sp>
      <p:sp>
        <p:nvSpPr>
          <p:cNvPr id="13" name="TextBox 12">
            <a:extLst>
              <a:ext uri="{FF2B5EF4-FFF2-40B4-BE49-F238E27FC236}">
                <a16:creationId xmlns:a16="http://schemas.microsoft.com/office/drawing/2014/main" id="{3B96C1CA-E15B-4F41-8B50-8C6C1761CC7E}"/>
              </a:ext>
            </a:extLst>
          </p:cNvPr>
          <p:cNvSpPr txBox="1"/>
          <p:nvPr/>
        </p:nvSpPr>
        <p:spPr>
          <a:xfrm>
            <a:off x="-1341465" y="2800060"/>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  </a:t>
            </a:r>
            <a:r>
              <a:rPr lang="es-ES" sz="5400" dirty="0" err="1">
                <a:latin typeface="Century Gothic" panose="020B0502020202020204" pitchFamily="34" charset="0"/>
                <a:cs typeface="Calibri" panose="020F0502020204030204" pitchFamily="34" charset="0"/>
              </a:rPr>
              <a:t>ist</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Niko</a:t>
            </a:r>
            <a:r>
              <a:rPr lang="es-ES" sz="5400" dirty="0">
                <a:latin typeface="Century Gothic" panose="020B0502020202020204" pitchFamily="34" charset="0"/>
                <a:cs typeface="Calibri" panose="020F0502020204030204" pitchFamily="34" charset="0"/>
              </a:rPr>
              <a:t>?</a:t>
            </a:r>
            <a:endParaRPr lang="fr-FR" sz="5400" dirty="0">
              <a:latin typeface="Century Gothic" panose="020B050202020202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F4B7EF1-4C42-DF4D-A5BE-7465B432A6B3}"/>
              </a:ext>
            </a:extLst>
          </p:cNvPr>
          <p:cNvSpPr/>
          <p:nvPr/>
        </p:nvSpPr>
        <p:spPr>
          <a:xfrm>
            <a:off x="2681255" y="2800060"/>
            <a:ext cx="1834156" cy="923330"/>
          </a:xfrm>
          <a:prstGeom prst="rect">
            <a:avLst/>
          </a:prstGeom>
        </p:spPr>
        <p:txBody>
          <a:bodyPr wrap="none">
            <a:spAutoFit/>
          </a:bodyPr>
          <a:lstStyle/>
          <a:p>
            <a:r>
              <a:rPr lang="es-ES" sz="5400" b="1" dirty="0" err="1">
                <a:solidFill>
                  <a:srgbClr val="FFCC00"/>
                </a:solidFill>
                <a:latin typeface="Century Gothic" panose="020B0502020202020204" pitchFamily="34" charset="0"/>
                <a:cs typeface="Calibri" panose="020F0502020204030204" pitchFamily="34" charset="0"/>
              </a:rPr>
              <a:t>Wo</a:t>
            </a:r>
            <a:r>
              <a:rPr lang="es-ES" sz="5400" b="1" dirty="0">
                <a:solidFill>
                  <a:srgbClr val="FFCC00"/>
                </a:solidFill>
                <a:latin typeface="Century Gothic" panose="020B0502020202020204" pitchFamily="34" charset="0"/>
                <a:cs typeface="Calibri" panose="020F0502020204030204" pitchFamily="34" charset="0"/>
              </a:rPr>
              <a:t>   </a:t>
            </a:r>
            <a:endParaRPr lang="en-GB" dirty="0">
              <a:solidFill>
                <a:srgbClr val="FFCC00"/>
              </a:solidFill>
            </a:endParaRPr>
          </a:p>
        </p:txBody>
      </p:sp>
      <p:sp>
        <p:nvSpPr>
          <p:cNvPr id="15" name="TextBox 14">
            <a:extLst>
              <a:ext uri="{FF2B5EF4-FFF2-40B4-BE49-F238E27FC236}">
                <a16:creationId xmlns:a16="http://schemas.microsoft.com/office/drawing/2014/main" id="{DEF6C934-8DF4-0348-A4FB-E9593CD877F4}"/>
              </a:ext>
            </a:extLst>
          </p:cNvPr>
          <p:cNvSpPr txBox="1"/>
          <p:nvPr/>
        </p:nvSpPr>
        <p:spPr>
          <a:xfrm>
            <a:off x="230950" y="4091837"/>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  </a:t>
            </a:r>
            <a:r>
              <a:rPr lang="es-ES" sz="5400" dirty="0" err="1">
                <a:latin typeface="Century Gothic" panose="020B0502020202020204" pitchFamily="34" charset="0"/>
                <a:cs typeface="Calibri" panose="020F0502020204030204" pitchFamily="34" charset="0"/>
              </a:rPr>
              <a:t>schreibt</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man</a:t>
            </a:r>
            <a:r>
              <a:rPr lang="es-ES" sz="5400" dirty="0">
                <a:latin typeface="Century Gothic" panose="020B0502020202020204" pitchFamily="34" charset="0"/>
                <a:cs typeface="Calibri" panose="020F0502020204030204" pitchFamily="34" charset="0"/>
              </a:rPr>
              <a:t> …?</a:t>
            </a:r>
            <a:endParaRPr lang="fr-FR" sz="5400" dirty="0">
              <a:latin typeface="Century Gothic" panose="020B0502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43F39D66-F536-C841-9D89-16FF6611672A}"/>
              </a:ext>
            </a:extLst>
          </p:cNvPr>
          <p:cNvSpPr/>
          <p:nvPr/>
        </p:nvSpPr>
        <p:spPr>
          <a:xfrm>
            <a:off x="2681255" y="4092569"/>
            <a:ext cx="1612942" cy="923330"/>
          </a:xfrm>
          <a:prstGeom prst="rect">
            <a:avLst/>
          </a:prstGeom>
        </p:spPr>
        <p:txBody>
          <a:bodyPr wrap="none">
            <a:spAutoFit/>
          </a:bodyPr>
          <a:lstStyle/>
          <a:p>
            <a:r>
              <a:rPr lang="es-ES" sz="5400" b="1" dirty="0" err="1">
                <a:solidFill>
                  <a:srgbClr val="FFCC00"/>
                </a:solidFill>
                <a:latin typeface="Century Gothic" panose="020B0502020202020204" pitchFamily="34" charset="0"/>
                <a:cs typeface="Calibri" panose="020F0502020204030204" pitchFamily="34" charset="0"/>
              </a:rPr>
              <a:t>Wie</a:t>
            </a:r>
            <a:r>
              <a:rPr lang="es-ES" sz="5400" b="1" dirty="0">
                <a:solidFill>
                  <a:srgbClr val="FFCC00"/>
                </a:solidFill>
                <a:latin typeface="Century Gothic" panose="020B0502020202020204" pitchFamily="34" charset="0"/>
                <a:cs typeface="Calibri" panose="020F0502020204030204" pitchFamily="34" charset="0"/>
              </a:rPr>
              <a:t> </a:t>
            </a:r>
            <a:endParaRPr lang="en-GB" dirty="0">
              <a:solidFill>
                <a:srgbClr val="FFCC00"/>
              </a:solidFill>
            </a:endParaRPr>
          </a:p>
        </p:txBody>
      </p:sp>
      <p:sp>
        <p:nvSpPr>
          <p:cNvPr id="17" name="TextBox 16">
            <a:extLst>
              <a:ext uri="{FF2B5EF4-FFF2-40B4-BE49-F238E27FC236}">
                <a16:creationId xmlns:a16="http://schemas.microsoft.com/office/drawing/2014/main" id="{B492360E-A352-0748-B8E1-3CB4AA3B3140}"/>
              </a:ext>
            </a:extLst>
          </p:cNvPr>
          <p:cNvSpPr txBox="1"/>
          <p:nvPr/>
        </p:nvSpPr>
        <p:spPr>
          <a:xfrm>
            <a:off x="-842260" y="1506746"/>
            <a:ext cx="12192000" cy="923330"/>
          </a:xfrm>
          <a:prstGeom prst="rect">
            <a:avLst/>
          </a:prstGeom>
          <a:noFill/>
        </p:spPr>
        <p:txBody>
          <a:bodyPr wrap="square" rtlCol="0">
            <a:spAutoFit/>
          </a:bodyPr>
          <a:lstStyle/>
          <a:p>
            <a:pPr algn="ctr"/>
            <a:r>
              <a:rPr lang="es-ES" sz="5400" dirty="0">
                <a:latin typeface="Century Gothic" panose="020B0502020202020204" pitchFamily="34" charset="0"/>
                <a:cs typeface="Calibri" panose="020F0502020204030204" pitchFamily="34" charset="0"/>
              </a:rPr>
              <a:t> ____ </a:t>
            </a:r>
            <a:r>
              <a:rPr lang="es-ES" sz="5400" dirty="0" err="1">
                <a:latin typeface="Century Gothic" panose="020B0502020202020204" pitchFamily="34" charset="0"/>
                <a:cs typeface="Calibri" panose="020F0502020204030204" pitchFamily="34" charset="0"/>
              </a:rPr>
              <a:t>denkst</a:t>
            </a:r>
            <a:r>
              <a:rPr lang="es-ES" sz="5400" dirty="0">
                <a:latin typeface="Century Gothic" panose="020B0502020202020204" pitchFamily="34" charset="0"/>
                <a:cs typeface="Calibri" panose="020F0502020204030204" pitchFamily="34" charset="0"/>
              </a:rPr>
              <a:t> du?</a:t>
            </a:r>
            <a:endParaRPr lang="fr-FR" sz="5400" dirty="0">
              <a:latin typeface="Century Gothic" panose="020B050202020202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75596753-F844-7D42-8E42-164244CD5A33}"/>
              </a:ext>
            </a:extLst>
          </p:cNvPr>
          <p:cNvSpPr/>
          <p:nvPr/>
        </p:nvSpPr>
        <p:spPr>
          <a:xfrm>
            <a:off x="2588402" y="1439346"/>
            <a:ext cx="1763624" cy="923330"/>
          </a:xfrm>
          <a:prstGeom prst="rect">
            <a:avLst/>
          </a:prstGeom>
        </p:spPr>
        <p:txBody>
          <a:bodyPr wrap="none">
            <a:spAutoFit/>
          </a:bodyPr>
          <a:lstStyle/>
          <a:p>
            <a:r>
              <a:rPr lang="es-ES" sz="5400" b="1" dirty="0" err="1">
                <a:solidFill>
                  <a:srgbClr val="FFCC00"/>
                </a:solidFill>
                <a:latin typeface="Century Gothic" panose="020B0502020202020204" pitchFamily="34" charset="0"/>
                <a:cs typeface="Calibri" panose="020F0502020204030204" pitchFamily="34" charset="0"/>
              </a:rPr>
              <a:t>Was</a:t>
            </a:r>
            <a:r>
              <a:rPr lang="es-ES" sz="5400" b="1" dirty="0">
                <a:solidFill>
                  <a:srgbClr val="FFCC00"/>
                </a:solidFill>
                <a:latin typeface="Century Gothic" panose="020B0502020202020204" pitchFamily="34" charset="0"/>
                <a:cs typeface="Calibri" panose="020F0502020204030204" pitchFamily="34" charset="0"/>
              </a:rPr>
              <a:t> </a:t>
            </a:r>
            <a:endParaRPr lang="en-GB" dirty="0">
              <a:solidFill>
                <a:srgbClr val="FFCC00"/>
              </a:solidFill>
            </a:endParaRPr>
          </a:p>
        </p:txBody>
      </p:sp>
      <p:sp>
        <p:nvSpPr>
          <p:cNvPr id="22" name="Title 21">
            <a:extLst>
              <a:ext uri="{FF2B5EF4-FFF2-40B4-BE49-F238E27FC236}">
                <a16:creationId xmlns:a16="http://schemas.microsoft.com/office/drawing/2014/main" id="{7C6BB96E-6443-4C3E-AE95-63667278B8EB}"/>
              </a:ext>
            </a:extLst>
          </p:cNvPr>
          <p:cNvSpPr>
            <a:spLocks noGrp="1"/>
          </p:cNvSpPr>
          <p:nvPr>
            <p:ph type="title"/>
          </p:nvPr>
        </p:nvSpPr>
        <p:spPr>
          <a:xfrm>
            <a:off x="0" y="213557"/>
            <a:ext cx="2319130" cy="647577"/>
          </a:xfrm>
        </p:spPr>
        <p:txBody>
          <a:bodyPr>
            <a:normAutofit/>
          </a:bodyPr>
          <a:lstStyle/>
          <a:p>
            <a:r>
              <a:rPr lang="en-GB" sz="2800" dirty="0" err="1"/>
              <a:t>Vokabeln</a:t>
            </a:r>
            <a:endParaRPr lang="en-GB" sz="2800" dirty="0"/>
          </a:p>
        </p:txBody>
      </p:sp>
    </p:spTree>
    <p:extLst>
      <p:ext uri="{BB962C8B-B14F-4D97-AF65-F5344CB8AC3E}">
        <p14:creationId xmlns:p14="http://schemas.microsoft.com/office/powerpoint/2010/main" val="225532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7296"/>
            <a:ext cx="2305878"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Oval Callout 5"/>
          <p:cNvSpPr/>
          <p:nvPr/>
        </p:nvSpPr>
        <p:spPr>
          <a:xfrm flipH="1">
            <a:off x="8591320" y="3862415"/>
            <a:ext cx="2100689" cy="1060279"/>
          </a:xfrm>
          <a:prstGeom prst="wedgeEllipseCallout">
            <a:avLst>
              <a:gd name="adj1" fmla="val 31501"/>
              <a:gd name="adj2" fmla="val 55285"/>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chemeClr val="bg1"/>
                </a:solidFill>
                <a:effectLst/>
                <a:uLnTx/>
                <a:uFillTx/>
                <a:latin typeface="Century Gothic" panose="020B0502020202020204" pitchFamily="34" charset="0"/>
              </a:rPr>
              <a:t>Wo?</a:t>
            </a:r>
          </a:p>
        </p:txBody>
      </p:sp>
      <p:sp>
        <p:nvSpPr>
          <p:cNvPr id="7" name="Oval Callout 6"/>
          <p:cNvSpPr/>
          <p:nvPr/>
        </p:nvSpPr>
        <p:spPr>
          <a:xfrm>
            <a:off x="925032" y="1331517"/>
            <a:ext cx="2761597" cy="923284"/>
          </a:xfrm>
          <a:prstGeom prst="wedgeEllipseCallout">
            <a:avLst>
              <a:gd name="adj1" fmla="val 31501"/>
              <a:gd name="adj2" fmla="val 55285"/>
            </a:avLst>
          </a:prstGeom>
          <a:solidFill>
            <a:srgbClr val="F8EF3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effectLst/>
                <a:uLnTx/>
                <a:uFillTx/>
                <a:latin typeface="Century Gothic" panose="020B0502020202020204" pitchFamily="34" charset="0"/>
              </a:rPr>
              <a:t>Wie</a:t>
            </a:r>
            <a:r>
              <a:rPr kumimoji="0" lang="en-GB" sz="5400" b="1" i="0" u="none" strike="noStrike" kern="0" cap="none" spc="0" normalizeH="0" baseline="0" noProof="0" dirty="0">
                <a:ln>
                  <a:noFill/>
                </a:ln>
                <a:effectLst/>
                <a:uLnTx/>
                <a:uFillTx/>
                <a:latin typeface="Century Gothic" panose="020B0502020202020204" pitchFamily="34" charset="0"/>
              </a:rPr>
              <a:t>?</a:t>
            </a:r>
          </a:p>
        </p:txBody>
      </p:sp>
      <p:sp>
        <p:nvSpPr>
          <p:cNvPr id="8" name="Oval Callout 7"/>
          <p:cNvSpPr/>
          <p:nvPr/>
        </p:nvSpPr>
        <p:spPr>
          <a:xfrm>
            <a:off x="8347081" y="1331517"/>
            <a:ext cx="3488461" cy="1263401"/>
          </a:xfrm>
          <a:prstGeom prst="wedgeEllipseCallout">
            <a:avLst>
              <a:gd name="adj1" fmla="val -40403"/>
              <a:gd name="adj2" fmla="val 58171"/>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entury Gothic" panose="020B0502020202020204" pitchFamily="34" charset="0"/>
              </a:rPr>
              <a:t>Wer</a:t>
            </a:r>
            <a:r>
              <a:rPr kumimoji="0" lang="en-GB" sz="54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9" name="Oval Callout 8"/>
          <p:cNvSpPr/>
          <p:nvPr/>
        </p:nvSpPr>
        <p:spPr>
          <a:xfrm>
            <a:off x="329824" y="3213900"/>
            <a:ext cx="2787080" cy="1027783"/>
          </a:xfrm>
          <a:prstGeom prst="wedgeEllipseCallout">
            <a:avLst>
              <a:gd name="adj1" fmla="val 31501"/>
              <a:gd name="adj2" fmla="val 55285"/>
            </a:avLst>
          </a:prstGeom>
          <a:solidFill>
            <a:srgbClr val="0070C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Century Gothic" panose="020B0502020202020204" pitchFamily="34" charset="0"/>
              </a:rPr>
              <a:t>Was?</a:t>
            </a:r>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86742" y="1718533"/>
            <a:ext cx="4018516" cy="4018516"/>
          </a:xfrm>
          <a:prstGeom prst="rect">
            <a:avLst/>
          </a:prstGeom>
        </p:spPr>
      </p:pic>
    </p:spTree>
    <p:extLst>
      <p:ext uri="{BB962C8B-B14F-4D97-AF65-F5344CB8AC3E}">
        <p14:creationId xmlns:p14="http://schemas.microsoft.com/office/powerpoint/2010/main" val="420442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24176"/>
            <a:ext cx="2385391" cy="647577"/>
          </a:xfrm>
        </p:spPr>
        <p:txBody>
          <a:bodyPr>
            <a:normAutofit/>
          </a:bodyPr>
          <a:lstStyle/>
          <a:p>
            <a:r>
              <a:rPr lang="en-GB" b="1" dirty="0" err="1">
                <a:solidFill>
                  <a:schemeClr val="bg1"/>
                </a:solidFill>
              </a:rPr>
              <a:t>Vokabeln</a:t>
            </a:r>
            <a:endParaRPr lang="en-GB"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Oval Callout 5"/>
          <p:cNvSpPr/>
          <p:nvPr/>
        </p:nvSpPr>
        <p:spPr>
          <a:xfrm flipH="1">
            <a:off x="8591320" y="3984335"/>
            <a:ext cx="2100689" cy="1060279"/>
          </a:xfrm>
          <a:prstGeom prst="wedgeEllipseCallout">
            <a:avLst>
              <a:gd name="adj1" fmla="val 31501"/>
              <a:gd name="adj2" fmla="val 55285"/>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chemeClr val="bg1"/>
                </a:solidFill>
                <a:effectLst/>
                <a:uLnTx/>
                <a:uFillTx/>
                <a:latin typeface="Century Gothic" panose="020B0502020202020204" pitchFamily="34" charset="0"/>
              </a:rPr>
              <a:t>W_?</a:t>
            </a:r>
          </a:p>
        </p:txBody>
      </p:sp>
      <p:sp>
        <p:nvSpPr>
          <p:cNvPr id="7" name="Oval Callout 6"/>
          <p:cNvSpPr/>
          <p:nvPr/>
        </p:nvSpPr>
        <p:spPr>
          <a:xfrm>
            <a:off x="925032" y="1453437"/>
            <a:ext cx="2761597" cy="923284"/>
          </a:xfrm>
          <a:prstGeom prst="wedgeEllipseCallout">
            <a:avLst>
              <a:gd name="adj1" fmla="val 31501"/>
              <a:gd name="adj2" fmla="val 55285"/>
            </a:avLst>
          </a:prstGeom>
          <a:solidFill>
            <a:srgbClr val="F8EF3E"/>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effectLst/>
                <a:uLnTx/>
                <a:uFillTx/>
                <a:latin typeface="Century Gothic" panose="020B0502020202020204" pitchFamily="34" charset="0"/>
              </a:rPr>
              <a:t>W__?</a:t>
            </a:r>
          </a:p>
        </p:txBody>
      </p:sp>
      <p:sp>
        <p:nvSpPr>
          <p:cNvPr id="8" name="Oval Callout 7"/>
          <p:cNvSpPr/>
          <p:nvPr/>
        </p:nvSpPr>
        <p:spPr>
          <a:xfrm>
            <a:off x="8347081" y="1453437"/>
            <a:ext cx="3488461" cy="1263401"/>
          </a:xfrm>
          <a:prstGeom prst="wedgeEllipseCallout">
            <a:avLst>
              <a:gd name="adj1" fmla="val -40403"/>
              <a:gd name="adj2" fmla="val 58171"/>
            </a:avLst>
          </a:prstGeom>
          <a:solidFill>
            <a:srgbClr val="FF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Century Gothic" panose="020B0502020202020204" pitchFamily="34" charset="0"/>
              </a:rPr>
              <a:t>W__?</a:t>
            </a:r>
          </a:p>
        </p:txBody>
      </p:sp>
      <p:sp>
        <p:nvSpPr>
          <p:cNvPr id="9" name="Oval Callout 8"/>
          <p:cNvSpPr/>
          <p:nvPr/>
        </p:nvSpPr>
        <p:spPr>
          <a:xfrm>
            <a:off x="318977" y="2818985"/>
            <a:ext cx="2787080" cy="1027783"/>
          </a:xfrm>
          <a:prstGeom prst="wedgeEllipseCallout">
            <a:avLst>
              <a:gd name="adj1" fmla="val 31501"/>
              <a:gd name="adj2" fmla="val 55285"/>
            </a:avLst>
          </a:prstGeom>
          <a:solidFill>
            <a:srgbClr val="0070C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Century Gothic" panose="020B0502020202020204" pitchFamily="34" charset="0"/>
              </a:rPr>
              <a:t>W__?</a:t>
            </a:r>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44854" y="1999036"/>
            <a:ext cx="4018516" cy="4018516"/>
          </a:xfrm>
          <a:prstGeom prst="rect">
            <a:avLst/>
          </a:prstGeom>
        </p:spPr>
      </p:pic>
    </p:spTree>
    <p:extLst>
      <p:ext uri="{BB962C8B-B14F-4D97-AF65-F5344CB8AC3E}">
        <p14:creationId xmlns:p14="http://schemas.microsoft.com/office/powerpoint/2010/main" val="343934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7296"/>
            <a:ext cx="2322438"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180785"/>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Oval 6">
            <a:extLst>
              <a:ext uri="{FF2B5EF4-FFF2-40B4-BE49-F238E27FC236}">
                <a16:creationId xmlns:a16="http://schemas.microsoft.com/office/drawing/2014/main" id="{BCB57AED-2E26-8544-9B32-8BFF2857135B}"/>
              </a:ext>
            </a:extLst>
          </p:cNvPr>
          <p:cNvSpPr/>
          <p:nvPr/>
        </p:nvSpPr>
        <p:spPr>
          <a:xfrm>
            <a:off x="72515" y="1662348"/>
            <a:ext cx="4499846" cy="330113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47CC96D-71C5-804B-A625-C90521F09ED8}"/>
              </a:ext>
            </a:extLst>
          </p:cNvPr>
          <p:cNvSpPr/>
          <p:nvPr/>
        </p:nvSpPr>
        <p:spPr>
          <a:xfrm>
            <a:off x="1052255" y="2080802"/>
            <a:ext cx="1270183" cy="523220"/>
          </a:xfrm>
          <a:prstGeom prst="rect">
            <a:avLst/>
          </a:prstGeom>
          <a:ln>
            <a:noFill/>
          </a:ln>
        </p:spPr>
        <p:txBody>
          <a:bodyPr wrap="square">
            <a:spAutoFit/>
          </a:bodyPr>
          <a:lstStyle/>
          <a:p>
            <a:r>
              <a:rPr lang="es-ES" sz="2800" b="1" dirty="0" err="1">
                <a:latin typeface="Century Gothic" panose="020B0502020202020204" pitchFamily="34" charset="0"/>
                <a:cs typeface="Calibri" panose="020F0502020204030204" pitchFamily="34" charset="0"/>
              </a:rPr>
              <a:t>Was</a:t>
            </a:r>
            <a:r>
              <a:rPr lang="es-ES" sz="2800" b="1" dirty="0">
                <a:latin typeface="Century Gothic" panose="020B0502020202020204" pitchFamily="34" charset="0"/>
                <a:cs typeface="Calibri" panose="020F0502020204030204" pitchFamily="34" charset="0"/>
              </a:rPr>
              <a:t> </a:t>
            </a:r>
            <a:endParaRPr lang="en-GB" sz="2800" dirty="0"/>
          </a:p>
        </p:txBody>
      </p:sp>
      <p:sp>
        <p:nvSpPr>
          <p:cNvPr id="9" name="Rectangle 8">
            <a:extLst>
              <a:ext uri="{FF2B5EF4-FFF2-40B4-BE49-F238E27FC236}">
                <a16:creationId xmlns:a16="http://schemas.microsoft.com/office/drawing/2014/main" id="{4DD7F9ED-1249-E846-87FD-47F3F630D298}"/>
              </a:ext>
            </a:extLst>
          </p:cNvPr>
          <p:cNvSpPr/>
          <p:nvPr/>
        </p:nvSpPr>
        <p:spPr>
          <a:xfrm>
            <a:off x="417164" y="2998924"/>
            <a:ext cx="1270183" cy="523220"/>
          </a:xfrm>
          <a:prstGeom prst="rect">
            <a:avLst/>
          </a:prstGeom>
          <a:ln>
            <a:noFill/>
          </a:ln>
        </p:spPr>
        <p:txBody>
          <a:bodyPr wrap="square">
            <a:spAutoFit/>
          </a:bodyPr>
          <a:lstStyle/>
          <a:p>
            <a:r>
              <a:rPr lang="es-ES" sz="2800" b="1" dirty="0" err="1">
                <a:latin typeface="Century Gothic" panose="020B0502020202020204" pitchFamily="34" charset="0"/>
                <a:cs typeface="Calibri" panose="020F0502020204030204" pitchFamily="34" charset="0"/>
              </a:rPr>
              <a:t>Was</a:t>
            </a:r>
            <a:r>
              <a:rPr lang="es-ES" sz="2800" b="1" dirty="0">
                <a:latin typeface="Century Gothic" panose="020B0502020202020204" pitchFamily="34" charset="0"/>
                <a:cs typeface="Calibri" panose="020F0502020204030204" pitchFamily="34" charset="0"/>
              </a:rPr>
              <a:t> </a:t>
            </a:r>
            <a:endParaRPr lang="en-GB" sz="2800" dirty="0"/>
          </a:p>
        </p:txBody>
      </p:sp>
      <p:sp>
        <p:nvSpPr>
          <p:cNvPr id="10" name="Rectangle 9">
            <a:extLst>
              <a:ext uri="{FF2B5EF4-FFF2-40B4-BE49-F238E27FC236}">
                <a16:creationId xmlns:a16="http://schemas.microsoft.com/office/drawing/2014/main" id="{367294B3-157D-8347-9430-A9296A0F9B0D}"/>
              </a:ext>
            </a:extLst>
          </p:cNvPr>
          <p:cNvSpPr/>
          <p:nvPr/>
        </p:nvSpPr>
        <p:spPr>
          <a:xfrm>
            <a:off x="2494762" y="2475704"/>
            <a:ext cx="1270183" cy="523220"/>
          </a:xfrm>
          <a:prstGeom prst="rect">
            <a:avLst/>
          </a:prstGeom>
          <a:ln>
            <a:noFill/>
          </a:ln>
        </p:spPr>
        <p:txBody>
          <a:bodyPr wrap="square">
            <a:spAutoFit/>
          </a:bodyPr>
          <a:lstStyle/>
          <a:p>
            <a:r>
              <a:rPr lang="es-ES" sz="2800" b="1" dirty="0" err="1">
                <a:latin typeface="Century Gothic" panose="020B0502020202020204" pitchFamily="34" charset="0"/>
                <a:cs typeface="Calibri" panose="020F0502020204030204" pitchFamily="34" charset="0"/>
              </a:rPr>
              <a:t>Wo</a:t>
            </a:r>
            <a:r>
              <a:rPr lang="es-ES" sz="2800" b="1" dirty="0">
                <a:latin typeface="Century Gothic" panose="020B0502020202020204" pitchFamily="34" charset="0"/>
                <a:cs typeface="Calibri" panose="020F0502020204030204" pitchFamily="34" charset="0"/>
              </a:rPr>
              <a:t> </a:t>
            </a:r>
            <a:endParaRPr lang="en-GB" sz="2800" dirty="0"/>
          </a:p>
        </p:txBody>
      </p:sp>
      <p:sp>
        <p:nvSpPr>
          <p:cNvPr id="11" name="Rectangle 10">
            <a:extLst>
              <a:ext uri="{FF2B5EF4-FFF2-40B4-BE49-F238E27FC236}">
                <a16:creationId xmlns:a16="http://schemas.microsoft.com/office/drawing/2014/main" id="{B1D39D26-E0A1-894A-B1DA-2498DC19547C}"/>
              </a:ext>
            </a:extLst>
          </p:cNvPr>
          <p:cNvSpPr/>
          <p:nvPr/>
        </p:nvSpPr>
        <p:spPr>
          <a:xfrm>
            <a:off x="1052255" y="3846997"/>
            <a:ext cx="1270183" cy="523220"/>
          </a:xfrm>
          <a:prstGeom prst="rect">
            <a:avLst/>
          </a:prstGeom>
          <a:ln>
            <a:noFill/>
          </a:ln>
        </p:spPr>
        <p:txBody>
          <a:bodyPr wrap="square">
            <a:spAutoFit/>
          </a:bodyPr>
          <a:lstStyle/>
          <a:p>
            <a:r>
              <a:rPr lang="es-ES" sz="2800" b="1" dirty="0" err="1">
                <a:latin typeface="Century Gothic" panose="020B0502020202020204" pitchFamily="34" charset="0"/>
                <a:cs typeface="Calibri" panose="020F0502020204030204" pitchFamily="34" charset="0"/>
              </a:rPr>
              <a:t>Wo</a:t>
            </a:r>
            <a:r>
              <a:rPr lang="es-ES" sz="2800" b="1" dirty="0">
                <a:latin typeface="Century Gothic" panose="020B0502020202020204" pitchFamily="34" charset="0"/>
                <a:cs typeface="Calibri" panose="020F0502020204030204" pitchFamily="34" charset="0"/>
              </a:rPr>
              <a:t> </a:t>
            </a:r>
            <a:endParaRPr lang="en-GB" sz="2800" dirty="0"/>
          </a:p>
        </p:txBody>
      </p:sp>
      <p:sp>
        <p:nvSpPr>
          <p:cNvPr id="12" name="Rectangle 11">
            <a:extLst>
              <a:ext uri="{FF2B5EF4-FFF2-40B4-BE49-F238E27FC236}">
                <a16:creationId xmlns:a16="http://schemas.microsoft.com/office/drawing/2014/main" id="{65DB21B6-ECE6-2340-9B2A-EF58F3958651}"/>
              </a:ext>
            </a:extLst>
          </p:cNvPr>
          <p:cNvSpPr/>
          <p:nvPr/>
        </p:nvSpPr>
        <p:spPr>
          <a:xfrm>
            <a:off x="2322438" y="3928976"/>
            <a:ext cx="1270183" cy="523220"/>
          </a:xfrm>
          <a:prstGeom prst="rect">
            <a:avLst/>
          </a:prstGeom>
          <a:ln>
            <a:noFill/>
          </a:ln>
        </p:spPr>
        <p:txBody>
          <a:bodyPr wrap="square">
            <a:spAutoFit/>
          </a:bodyPr>
          <a:lstStyle/>
          <a:p>
            <a:r>
              <a:rPr lang="es-ES" sz="2800" b="1" dirty="0" err="1">
                <a:latin typeface="Century Gothic" panose="020B0502020202020204" pitchFamily="34" charset="0"/>
                <a:cs typeface="Calibri" panose="020F0502020204030204" pitchFamily="34" charset="0"/>
              </a:rPr>
              <a:t>Wie</a:t>
            </a:r>
            <a:r>
              <a:rPr lang="es-ES" sz="2800" b="1" dirty="0">
                <a:latin typeface="Century Gothic" panose="020B0502020202020204" pitchFamily="34" charset="0"/>
                <a:cs typeface="Calibri" panose="020F0502020204030204" pitchFamily="34" charset="0"/>
              </a:rPr>
              <a:t> </a:t>
            </a:r>
            <a:endParaRPr lang="en-GB" sz="2800" dirty="0"/>
          </a:p>
        </p:txBody>
      </p:sp>
      <p:sp>
        <p:nvSpPr>
          <p:cNvPr id="13" name="Rectangle 12">
            <a:extLst>
              <a:ext uri="{FF2B5EF4-FFF2-40B4-BE49-F238E27FC236}">
                <a16:creationId xmlns:a16="http://schemas.microsoft.com/office/drawing/2014/main" id="{9A1BFC98-C1DE-7D49-B795-78932AC278EC}"/>
              </a:ext>
            </a:extLst>
          </p:cNvPr>
          <p:cNvSpPr/>
          <p:nvPr/>
        </p:nvSpPr>
        <p:spPr>
          <a:xfrm>
            <a:off x="1687346" y="3281691"/>
            <a:ext cx="1270183" cy="523220"/>
          </a:xfrm>
          <a:prstGeom prst="rect">
            <a:avLst/>
          </a:prstGeom>
          <a:ln>
            <a:noFill/>
          </a:ln>
        </p:spPr>
        <p:txBody>
          <a:bodyPr wrap="square">
            <a:spAutoFit/>
          </a:bodyPr>
          <a:lstStyle/>
          <a:p>
            <a:r>
              <a:rPr lang="es-ES" sz="2800" b="1" dirty="0" err="1">
                <a:latin typeface="Century Gothic" panose="020B0502020202020204" pitchFamily="34" charset="0"/>
                <a:cs typeface="Calibri" panose="020F0502020204030204" pitchFamily="34" charset="0"/>
              </a:rPr>
              <a:t>Wie</a:t>
            </a:r>
            <a:r>
              <a:rPr lang="es-ES" sz="2800" b="1" dirty="0">
                <a:latin typeface="Century Gothic" panose="020B0502020202020204" pitchFamily="34" charset="0"/>
                <a:cs typeface="Calibri" panose="020F0502020204030204" pitchFamily="34" charset="0"/>
              </a:rPr>
              <a:t> </a:t>
            </a:r>
            <a:endParaRPr lang="en-GB" sz="2800" dirty="0"/>
          </a:p>
        </p:txBody>
      </p:sp>
      <p:sp>
        <p:nvSpPr>
          <p:cNvPr id="14" name="Rectangle 13">
            <a:extLst>
              <a:ext uri="{FF2B5EF4-FFF2-40B4-BE49-F238E27FC236}">
                <a16:creationId xmlns:a16="http://schemas.microsoft.com/office/drawing/2014/main" id="{E9478F83-C7F9-F647-A9E0-4156892A248F}"/>
              </a:ext>
            </a:extLst>
          </p:cNvPr>
          <p:cNvSpPr/>
          <p:nvPr/>
        </p:nvSpPr>
        <p:spPr>
          <a:xfrm>
            <a:off x="2031996" y="1876852"/>
            <a:ext cx="1270183" cy="523220"/>
          </a:xfrm>
          <a:prstGeom prst="rect">
            <a:avLst/>
          </a:prstGeom>
          <a:ln>
            <a:noFill/>
          </a:ln>
        </p:spPr>
        <p:txBody>
          <a:bodyPr wrap="square">
            <a:spAutoFit/>
          </a:bodyPr>
          <a:lstStyle/>
          <a:p>
            <a:r>
              <a:rPr lang="es-ES" sz="2800" b="1" dirty="0" err="1">
                <a:latin typeface="Century Gothic" panose="020B0502020202020204" pitchFamily="34" charset="0"/>
                <a:cs typeface="Calibri" panose="020F0502020204030204" pitchFamily="34" charset="0"/>
              </a:rPr>
              <a:t>Wer</a:t>
            </a:r>
            <a:r>
              <a:rPr lang="es-ES" sz="2800" b="1" dirty="0">
                <a:latin typeface="Century Gothic" panose="020B0502020202020204" pitchFamily="34" charset="0"/>
                <a:cs typeface="Calibri" panose="020F0502020204030204" pitchFamily="34" charset="0"/>
              </a:rPr>
              <a:t> </a:t>
            </a:r>
            <a:endParaRPr lang="en-GB" sz="2800" dirty="0"/>
          </a:p>
        </p:txBody>
      </p:sp>
      <p:sp>
        <p:nvSpPr>
          <p:cNvPr id="15" name="Rectangle 14">
            <a:extLst>
              <a:ext uri="{FF2B5EF4-FFF2-40B4-BE49-F238E27FC236}">
                <a16:creationId xmlns:a16="http://schemas.microsoft.com/office/drawing/2014/main" id="{179F0704-BE49-6340-A5B8-56C10E493DFA}"/>
              </a:ext>
            </a:extLst>
          </p:cNvPr>
          <p:cNvSpPr/>
          <p:nvPr/>
        </p:nvSpPr>
        <p:spPr>
          <a:xfrm>
            <a:off x="2957529" y="3186459"/>
            <a:ext cx="1270183" cy="523220"/>
          </a:xfrm>
          <a:prstGeom prst="rect">
            <a:avLst/>
          </a:prstGeom>
          <a:ln>
            <a:noFill/>
          </a:ln>
        </p:spPr>
        <p:txBody>
          <a:bodyPr wrap="square">
            <a:spAutoFit/>
          </a:bodyPr>
          <a:lstStyle/>
          <a:p>
            <a:r>
              <a:rPr lang="es-ES" sz="2800" b="1" dirty="0" err="1">
                <a:latin typeface="Century Gothic" panose="020B0502020202020204" pitchFamily="34" charset="0"/>
                <a:cs typeface="Calibri" panose="020F0502020204030204" pitchFamily="34" charset="0"/>
              </a:rPr>
              <a:t>Wer</a:t>
            </a:r>
            <a:r>
              <a:rPr lang="es-ES" sz="2800" b="1" dirty="0">
                <a:latin typeface="Century Gothic" panose="020B0502020202020204" pitchFamily="34" charset="0"/>
                <a:cs typeface="Calibri" panose="020F0502020204030204" pitchFamily="34" charset="0"/>
              </a:rPr>
              <a:t> </a:t>
            </a:r>
            <a:endParaRPr lang="en-GB" sz="2800" dirty="0"/>
          </a:p>
        </p:txBody>
      </p:sp>
      <p:sp>
        <p:nvSpPr>
          <p:cNvPr id="17" name="Oval 16">
            <a:extLst>
              <a:ext uri="{FF2B5EF4-FFF2-40B4-BE49-F238E27FC236}">
                <a16:creationId xmlns:a16="http://schemas.microsoft.com/office/drawing/2014/main" id="{D65A9833-54B0-CB47-BB0C-45DC72FDC3EF}"/>
              </a:ext>
            </a:extLst>
          </p:cNvPr>
          <p:cNvSpPr/>
          <p:nvPr/>
        </p:nvSpPr>
        <p:spPr>
          <a:xfrm>
            <a:off x="6141221" y="1634874"/>
            <a:ext cx="5199590" cy="384342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7D2F0F1B-009C-E74E-BB54-38085FAE70C6}"/>
              </a:ext>
            </a:extLst>
          </p:cNvPr>
          <p:cNvSpPr/>
          <p:nvPr/>
        </p:nvSpPr>
        <p:spPr>
          <a:xfrm>
            <a:off x="7332285" y="2012019"/>
            <a:ext cx="1518649" cy="523220"/>
          </a:xfrm>
          <a:prstGeom prst="rect">
            <a:avLst/>
          </a:prstGeom>
        </p:spPr>
        <p:txBody>
          <a:bodyPr wrap="square">
            <a:spAutoFit/>
          </a:bodyPr>
          <a:lstStyle/>
          <a:p>
            <a:r>
              <a:rPr lang="es-ES" sz="2800" b="1" dirty="0">
                <a:latin typeface="Century Gothic" panose="020B0502020202020204" pitchFamily="34" charset="0"/>
                <a:cs typeface="Calibri" panose="020F0502020204030204" pitchFamily="34" charset="0"/>
              </a:rPr>
              <a:t>der </a:t>
            </a:r>
            <a:r>
              <a:rPr lang="es-ES" sz="2800" b="1" dirty="0" err="1">
                <a:latin typeface="Century Gothic" panose="020B0502020202020204" pitchFamily="34" charset="0"/>
                <a:cs typeface="Calibri" panose="020F0502020204030204" pitchFamily="34" charset="0"/>
              </a:rPr>
              <a:t>Tag</a:t>
            </a:r>
            <a:r>
              <a:rPr lang="es-ES" sz="2800" b="1" dirty="0">
                <a:latin typeface="Century Gothic" panose="020B0502020202020204" pitchFamily="34" charset="0"/>
                <a:cs typeface="Calibri" panose="020F0502020204030204" pitchFamily="34" charset="0"/>
              </a:rPr>
              <a:t> </a:t>
            </a:r>
            <a:endParaRPr lang="en-GB" sz="2800" dirty="0"/>
          </a:p>
        </p:txBody>
      </p:sp>
      <p:sp>
        <p:nvSpPr>
          <p:cNvPr id="19" name="Rectangle 18">
            <a:extLst>
              <a:ext uri="{FF2B5EF4-FFF2-40B4-BE49-F238E27FC236}">
                <a16:creationId xmlns:a16="http://schemas.microsoft.com/office/drawing/2014/main" id="{E0B786EE-5D07-E64D-B23D-25D61FB1A5B1}"/>
              </a:ext>
            </a:extLst>
          </p:cNvPr>
          <p:cNvSpPr/>
          <p:nvPr/>
        </p:nvSpPr>
        <p:spPr>
          <a:xfrm>
            <a:off x="6531170" y="2789698"/>
            <a:ext cx="1850618" cy="523220"/>
          </a:xfrm>
          <a:prstGeom prst="rect">
            <a:avLst/>
          </a:prstGeom>
        </p:spPr>
        <p:txBody>
          <a:bodyPr wrap="square">
            <a:spAutoFit/>
          </a:bodyPr>
          <a:lstStyle/>
          <a:p>
            <a:r>
              <a:rPr lang="es-ES" sz="2800" b="1" dirty="0">
                <a:latin typeface="Century Gothic" panose="020B0502020202020204" pitchFamily="34" charset="0"/>
                <a:cs typeface="Calibri" panose="020F0502020204030204" pitchFamily="34" charset="0"/>
              </a:rPr>
              <a:t>der Mann </a:t>
            </a:r>
            <a:endParaRPr lang="en-GB" sz="2800" dirty="0"/>
          </a:p>
        </p:txBody>
      </p:sp>
      <p:sp>
        <p:nvSpPr>
          <p:cNvPr id="20" name="Rectangle 19">
            <a:extLst>
              <a:ext uri="{FF2B5EF4-FFF2-40B4-BE49-F238E27FC236}">
                <a16:creationId xmlns:a16="http://schemas.microsoft.com/office/drawing/2014/main" id="{471039C0-0830-2F42-A053-4ACD7A8847F8}"/>
              </a:ext>
            </a:extLst>
          </p:cNvPr>
          <p:cNvSpPr/>
          <p:nvPr/>
        </p:nvSpPr>
        <p:spPr>
          <a:xfrm>
            <a:off x="9123965" y="2224234"/>
            <a:ext cx="1518649" cy="523220"/>
          </a:xfrm>
          <a:prstGeom prst="rect">
            <a:avLst/>
          </a:prstGeom>
        </p:spPr>
        <p:txBody>
          <a:bodyPr wrap="square">
            <a:spAutoFit/>
          </a:bodyPr>
          <a:lstStyle/>
          <a:p>
            <a:r>
              <a:rPr lang="es-ES" sz="2800" b="1" dirty="0">
                <a:latin typeface="Century Gothic" panose="020B0502020202020204" pitchFamily="34" charset="0"/>
                <a:cs typeface="Calibri" panose="020F0502020204030204" pitchFamily="34" charset="0"/>
              </a:rPr>
              <a:t>das </a:t>
            </a:r>
            <a:r>
              <a:rPr lang="es-ES" sz="2800" b="1" dirty="0" err="1">
                <a:latin typeface="Century Gothic" panose="020B0502020202020204" pitchFamily="34" charset="0"/>
                <a:cs typeface="Calibri" panose="020F0502020204030204" pitchFamily="34" charset="0"/>
              </a:rPr>
              <a:t>Tier</a:t>
            </a:r>
            <a:r>
              <a:rPr lang="es-ES" sz="2800" b="1" dirty="0">
                <a:latin typeface="Century Gothic" panose="020B0502020202020204" pitchFamily="34" charset="0"/>
                <a:cs typeface="Calibri" panose="020F0502020204030204" pitchFamily="34" charset="0"/>
              </a:rPr>
              <a:t> </a:t>
            </a:r>
            <a:endParaRPr lang="en-GB" sz="2800" dirty="0"/>
          </a:p>
        </p:txBody>
      </p:sp>
      <p:sp>
        <p:nvSpPr>
          <p:cNvPr id="21" name="Rectangle 20">
            <a:extLst>
              <a:ext uri="{FF2B5EF4-FFF2-40B4-BE49-F238E27FC236}">
                <a16:creationId xmlns:a16="http://schemas.microsoft.com/office/drawing/2014/main" id="{F866196F-F22E-AD47-BD70-9DFFF97B21FD}"/>
              </a:ext>
            </a:extLst>
          </p:cNvPr>
          <p:cNvSpPr/>
          <p:nvPr/>
        </p:nvSpPr>
        <p:spPr>
          <a:xfrm>
            <a:off x="6284923" y="3435604"/>
            <a:ext cx="1850618" cy="523220"/>
          </a:xfrm>
          <a:prstGeom prst="rect">
            <a:avLst/>
          </a:prstGeom>
        </p:spPr>
        <p:txBody>
          <a:bodyPr wrap="square">
            <a:spAutoFit/>
          </a:bodyPr>
          <a:lstStyle/>
          <a:p>
            <a:r>
              <a:rPr lang="es-ES" sz="2800" b="1" dirty="0">
                <a:latin typeface="Century Gothic" panose="020B0502020202020204" pitchFamily="34" charset="0"/>
                <a:cs typeface="Calibri" panose="020F0502020204030204" pitchFamily="34" charset="0"/>
              </a:rPr>
              <a:t>die </a:t>
            </a:r>
            <a:r>
              <a:rPr lang="es-ES" sz="2800" b="1" dirty="0" err="1">
                <a:latin typeface="Century Gothic" panose="020B0502020202020204" pitchFamily="34" charset="0"/>
                <a:cs typeface="Calibri" panose="020F0502020204030204" pitchFamily="34" charset="0"/>
              </a:rPr>
              <a:t>Farbe</a:t>
            </a:r>
            <a:r>
              <a:rPr lang="es-ES" sz="2800" b="1" dirty="0">
                <a:latin typeface="Century Gothic" panose="020B0502020202020204" pitchFamily="34" charset="0"/>
                <a:cs typeface="Calibri" panose="020F0502020204030204" pitchFamily="34" charset="0"/>
              </a:rPr>
              <a:t> </a:t>
            </a:r>
            <a:endParaRPr lang="en-GB" sz="2800" dirty="0"/>
          </a:p>
        </p:txBody>
      </p:sp>
      <p:sp>
        <p:nvSpPr>
          <p:cNvPr id="22" name="Rectangle 21">
            <a:extLst>
              <a:ext uri="{FF2B5EF4-FFF2-40B4-BE49-F238E27FC236}">
                <a16:creationId xmlns:a16="http://schemas.microsoft.com/office/drawing/2014/main" id="{A9D28C54-83DA-1149-B30F-70884A22C8D6}"/>
              </a:ext>
            </a:extLst>
          </p:cNvPr>
          <p:cNvSpPr/>
          <p:nvPr/>
        </p:nvSpPr>
        <p:spPr>
          <a:xfrm>
            <a:off x="8279243" y="3075204"/>
            <a:ext cx="1850618" cy="523220"/>
          </a:xfrm>
          <a:prstGeom prst="rect">
            <a:avLst/>
          </a:prstGeom>
        </p:spPr>
        <p:txBody>
          <a:bodyPr wrap="square">
            <a:spAutoFit/>
          </a:bodyPr>
          <a:lstStyle/>
          <a:p>
            <a:r>
              <a:rPr lang="es-ES" sz="2800" b="1" dirty="0">
                <a:latin typeface="Century Gothic" panose="020B0502020202020204" pitchFamily="34" charset="0"/>
                <a:cs typeface="Calibri" panose="020F0502020204030204" pitchFamily="34" charset="0"/>
              </a:rPr>
              <a:t>der </a:t>
            </a:r>
            <a:r>
              <a:rPr lang="es-ES" sz="2800" b="1" dirty="0" err="1">
                <a:latin typeface="Century Gothic" panose="020B0502020202020204" pitchFamily="34" charset="0"/>
                <a:cs typeface="Calibri" panose="020F0502020204030204" pitchFamily="34" charset="0"/>
              </a:rPr>
              <a:t>Gast</a:t>
            </a:r>
            <a:endParaRPr lang="en-GB" sz="2800" dirty="0"/>
          </a:p>
        </p:txBody>
      </p:sp>
      <p:sp>
        <p:nvSpPr>
          <p:cNvPr id="23" name="Rectangle 22">
            <a:extLst>
              <a:ext uri="{FF2B5EF4-FFF2-40B4-BE49-F238E27FC236}">
                <a16:creationId xmlns:a16="http://schemas.microsoft.com/office/drawing/2014/main" id="{D34E58EC-AE0C-8B40-A248-C11A1B51C4B1}"/>
              </a:ext>
            </a:extLst>
          </p:cNvPr>
          <p:cNvSpPr/>
          <p:nvPr/>
        </p:nvSpPr>
        <p:spPr>
          <a:xfrm>
            <a:off x="9014029" y="3655238"/>
            <a:ext cx="2231664" cy="523220"/>
          </a:xfrm>
          <a:prstGeom prst="rect">
            <a:avLst/>
          </a:prstGeom>
        </p:spPr>
        <p:txBody>
          <a:bodyPr wrap="square">
            <a:spAutoFit/>
          </a:bodyPr>
          <a:lstStyle/>
          <a:p>
            <a:r>
              <a:rPr lang="es-ES" sz="2800" b="1" dirty="0">
                <a:latin typeface="Century Gothic" panose="020B0502020202020204" pitchFamily="34" charset="0"/>
                <a:cs typeface="Calibri" panose="020F0502020204030204" pitchFamily="34" charset="0"/>
              </a:rPr>
              <a:t>die </a:t>
            </a:r>
            <a:r>
              <a:rPr lang="es-ES" sz="2800" b="1" dirty="0" err="1">
                <a:latin typeface="Century Gothic" panose="020B0502020202020204" pitchFamily="34" charset="0"/>
                <a:cs typeface="Calibri" panose="020F0502020204030204" pitchFamily="34" charset="0"/>
              </a:rPr>
              <a:t>Flasche</a:t>
            </a:r>
            <a:r>
              <a:rPr lang="es-ES" sz="2800" b="1" dirty="0">
                <a:latin typeface="Century Gothic" panose="020B0502020202020204" pitchFamily="34" charset="0"/>
                <a:cs typeface="Calibri" panose="020F0502020204030204" pitchFamily="34" charset="0"/>
              </a:rPr>
              <a:t> </a:t>
            </a:r>
            <a:endParaRPr lang="en-GB" sz="2800" dirty="0"/>
          </a:p>
        </p:txBody>
      </p:sp>
      <p:sp>
        <p:nvSpPr>
          <p:cNvPr id="24" name="Rectangle 23">
            <a:extLst>
              <a:ext uri="{FF2B5EF4-FFF2-40B4-BE49-F238E27FC236}">
                <a16:creationId xmlns:a16="http://schemas.microsoft.com/office/drawing/2014/main" id="{648F71EA-82E4-7E4A-8287-35F3796EB469}"/>
              </a:ext>
            </a:extLst>
          </p:cNvPr>
          <p:cNvSpPr/>
          <p:nvPr/>
        </p:nvSpPr>
        <p:spPr>
          <a:xfrm>
            <a:off x="6806084" y="4074359"/>
            <a:ext cx="2317881" cy="523220"/>
          </a:xfrm>
          <a:prstGeom prst="rect">
            <a:avLst/>
          </a:prstGeom>
        </p:spPr>
        <p:txBody>
          <a:bodyPr wrap="square">
            <a:spAutoFit/>
          </a:bodyPr>
          <a:lstStyle/>
          <a:p>
            <a:r>
              <a:rPr lang="es-ES" sz="2800" b="1" dirty="0">
                <a:latin typeface="Century Gothic" panose="020B0502020202020204" pitchFamily="34" charset="0"/>
                <a:cs typeface="Calibri" panose="020F0502020204030204" pitchFamily="34" charset="0"/>
              </a:rPr>
              <a:t>der </a:t>
            </a:r>
            <a:r>
              <a:rPr lang="es-ES" sz="2800" b="1" dirty="0" err="1">
                <a:latin typeface="Century Gothic" panose="020B0502020202020204" pitchFamily="34" charset="0"/>
                <a:cs typeface="Calibri" panose="020F0502020204030204" pitchFamily="34" charset="0"/>
              </a:rPr>
              <a:t>Mensch</a:t>
            </a:r>
            <a:r>
              <a:rPr lang="es-ES" sz="2800" b="1" dirty="0">
                <a:latin typeface="Century Gothic" panose="020B0502020202020204" pitchFamily="34" charset="0"/>
                <a:cs typeface="Calibri" panose="020F0502020204030204" pitchFamily="34" charset="0"/>
              </a:rPr>
              <a:t> </a:t>
            </a:r>
            <a:endParaRPr lang="en-GB" sz="2800" dirty="0"/>
          </a:p>
        </p:txBody>
      </p:sp>
      <p:sp>
        <p:nvSpPr>
          <p:cNvPr id="25" name="Rectangle 24">
            <a:extLst>
              <a:ext uri="{FF2B5EF4-FFF2-40B4-BE49-F238E27FC236}">
                <a16:creationId xmlns:a16="http://schemas.microsoft.com/office/drawing/2014/main" id="{49888FA2-62BA-EF4D-B564-4CCAA96C8F14}"/>
              </a:ext>
            </a:extLst>
          </p:cNvPr>
          <p:cNvSpPr/>
          <p:nvPr/>
        </p:nvSpPr>
        <p:spPr>
          <a:xfrm>
            <a:off x="8220035" y="4665934"/>
            <a:ext cx="1807859" cy="523220"/>
          </a:xfrm>
          <a:prstGeom prst="rect">
            <a:avLst/>
          </a:prstGeom>
        </p:spPr>
        <p:txBody>
          <a:bodyPr wrap="square">
            <a:spAutoFit/>
          </a:bodyPr>
          <a:lstStyle/>
          <a:p>
            <a:r>
              <a:rPr lang="es-ES" sz="2800" b="1" dirty="0">
                <a:latin typeface="Century Gothic" panose="020B0502020202020204" pitchFamily="34" charset="0"/>
                <a:cs typeface="Calibri" panose="020F0502020204030204" pitchFamily="34" charset="0"/>
              </a:rPr>
              <a:t>das </a:t>
            </a:r>
            <a:r>
              <a:rPr lang="es-ES" sz="2800" b="1" dirty="0" err="1">
                <a:latin typeface="Century Gothic" panose="020B0502020202020204" pitchFamily="34" charset="0"/>
                <a:cs typeface="Calibri" panose="020F0502020204030204" pitchFamily="34" charset="0"/>
              </a:rPr>
              <a:t>Ding</a:t>
            </a:r>
            <a:r>
              <a:rPr lang="es-ES" sz="2800" b="1" dirty="0">
                <a:latin typeface="Century Gothic" panose="020B0502020202020204" pitchFamily="34" charset="0"/>
                <a:cs typeface="Calibri" panose="020F0502020204030204" pitchFamily="34" charset="0"/>
              </a:rPr>
              <a:t> </a:t>
            </a:r>
            <a:endParaRPr lang="en-GB" sz="2800" dirty="0"/>
          </a:p>
        </p:txBody>
      </p:sp>
      <p:sp>
        <p:nvSpPr>
          <p:cNvPr id="26" name="TextBox 25">
            <a:extLst>
              <a:ext uri="{FF2B5EF4-FFF2-40B4-BE49-F238E27FC236}">
                <a16:creationId xmlns:a16="http://schemas.microsoft.com/office/drawing/2014/main" id="{DCA5A4E9-44E5-9048-A6C2-3850537C3635}"/>
              </a:ext>
            </a:extLst>
          </p:cNvPr>
          <p:cNvSpPr txBox="1"/>
          <p:nvPr/>
        </p:nvSpPr>
        <p:spPr>
          <a:xfrm>
            <a:off x="5067946" y="3629703"/>
            <a:ext cx="184731" cy="369332"/>
          </a:xfrm>
          <a:prstGeom prst="rect">
            <a:avLst/>
          </a:prstGeom>
          <a:noFill/>
          <a:ln>
            <a:noFill/>
          </a:ln>
        </p:spPr>
        <p:txBody>
          <a:bodyPr wrap="none" rtlCol="0">
            <a:spAutoFit/>
          </a:bodyPr>
          <a:lstStyle/>
          <a:p>
            <a:endParaRPr lang="en-US" dirty="0"/>
          </a:p>
        </p:txBody>
      </p:sp>
      <p:sp>
        <p:nvSpPr>
          <p:cNvPr id="27" name="Rectangle 26">
            <a:extLst>
              <a:ext uri="{FF2B5EF4-FFF2-40B4-BE49-F238E27FC236}">
                <a16:creationId xmlns:a16="http://schemas.microsoft.com/office/drawing/2014/main" id="{0CF2E511-09D9-0448-BDE4-249A5D6F93AA}"/>
              </a:ext>
            </a:extLst>
          </p:cNvPr>
          <p:cNvSpPr/>
          <p:nvPr/>
        </p:nvSpPr>
        <p:spPr>
          <a:xfrm>
            <a:off x="4944070" y="3233423"/>
            <a:ext cx="825442" cy="646331"/>
          </a:xfrm>
          <a:prstGeom prst="rect">
            <a:avLst/>
          </a:prstGeom>
        </p:spPr>
        <p:txBody>
          <a:bodyPr wrap="square">
            <a:spAutoFit/>
          </a:bodyPr>
          <a:lstStyle/>
          <a:p>
            <a:r>
              <a:rPr lang="es-ES" sz="3600" b="1" dirty="0">
                <a:latin typeface="Century Gothic" panose="020B0502020202020204" pitchFamily="34" charset="0"/>
                <a:cs typeface="Calibri" panose="020F0502020204030204" pitchFamily="34" charset="0"/>
              </a:rPr>
              <a:t>ist</a:t>
            </a:r>
            <a:endParaRPr lang="en-GB" sz="3600" dirty="0"/>
          </a:p>
        </p:txBody>
      </p:sp>
      <p:sp>
        <p:nvSpPr>
          <p:cNvPr id="28" name="Rectangle 27">
            <a:extLst>
              <a:ext uri="{FF2B5EF4-FFF2-40B4-BE49-F238E27FC236}">
                <a16:creationId xmlns:a16="http://schemas.microsoft.com/office/drawing/2014/main" id="{D9342304-3858-7B45-A503-0CC9D3908FE8}"/>
              </a:ext>
            </a:extLst>
          </p:cNvPr>
          <p:cNvSpPr/>
          <p:nvPr/>
        </p:nvSpPr>
        <p:spPr>
          <a:xfrm>
            <a:off x="11442441" y="3202197"/>
            <a:ext cx="435493" cy="646331"/>
          </a:xfrm>
          <a:prstGeom prst="rect">
            <a:avLst/>
          </a:prstGeom>
        </p:spPr>
        <p:txBody>
          <a:bodyPr wrap="square">
            <a:spAutoFit/>
          </a:bodyPr>
          <a:lstStyle/>
          <a:p>
            <a:r>
              <a:rPr lang="es-ES" sz="3600" b="1" dirty="0">
                <a:latin typeface="Century Gothic" panose="020B0502020202020204" pitchFamily="34" charset="0"/>
                <a:cs typeface="Calibri" panose="020F0502020204030204" pitchFamily="34" charset="0"/>
              </a:rPr>
              <a:t>? </a:t>
            </a:r>
            <a:endParaRPr lang="en-GB" sz="3600" dirty="0"/>
          </a:p>
        </p:txBody>
      </p:sp>
      <p:pic>
        <p:nvPicPr>
          <p:cNvPr id="30" name="Picture 29" descr="A yellow and red ovals&#10;&#10;Description automatically generated">
            <a:extLst>
              <a:ext uri="{FF2B5EF4-FFF2-40B4-BE49-F238E27FC236}">
                <a16:creationId xmlns:a16="http://schemas.microsoft.com/office/drawing/2014/main" id="{55886B33-05C8-47AB-A91D-33B7A5A15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911" y="115396"/>
            <a:ext cx="2042337" cy="1188823"/>
          </a:xfrm>
          <a:prstGeom prst="rect">
            <a:avLst/>
          </a:prstGeom>
        </p:spPr>
      </p:pic>
      <p:pic>
        <p:nvPicPr>
          <p:cNvPr id="32" name="Picture 31" descr="A person with a letter on it&#10;&#10;Description automatically generated">
            <a:extLst>
              <a:ext uri="{FF2B5EF4-FFF2-40B4-BE49-F238E27FC236}">
                <a16:creationId xmlns:a16="http://schemas.microsoft.com/office/drawing/2014/main" id="{E6F83176-AB0D-42E6-B549-24CDFB5AA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477" y="44436"/>
            <a:ext cx="1530229" cy="1713124"/>
          </a:xfrm>
          <a:prstGeom prst="rect">
            <a:avLst/>
          </a:prstGeom>
        </p:spPr>
      </p:pic>
      <p:pic>
        <p:nvPicPr>
          <p:cNvPr id="34" name="Picture 33" descr="A person with a letter b&#10;&#10;Description automatically generated">
            <a:extLst>
              <a:ext uri="{FF2B5EF4-FFF2-40B4-BE49-F238E27FC236}">
                <a16:creationId xmlns:a16="http://schemas.microsoft.com/office/drawing/2014/main" id="{0B443B06-68F3-483B-B708-FACDE8804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477" y="50532"/>
            <a:ext cx="1524132" cy="1707028"/>
          </a:xfrm>
          <a:prstGeom prst="rect">
            <a:avLst/>
          </a:prstGeom>
        </p:spPr>
      </p:pic>
    </p:spTree>
    <p:extLst>
      <p:ext uri="{BB962C8B-B14F-4D97-AF65-F5344CB8AC3E}">
        <p14:creationId xmlns:p14="http://schemas.microsoft.com/office/powerpoint/2010/main" val="881237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6529"/>
            <a:ext cx="2531165"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F4DA1250-1F9D-6C47-B54A-FE22CE271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607" y="2146888"/>
            <a:ext cx="3775161" cy="3874508"/>
          </a:xfrm>
          <a:prstGeom prst="rect">
            <a:avLst/>
          </a:prstGeom>
        </p:spPr>
      </p:pic>
      <p:sp>
        <p:nvSpPr>
          <p:cNvPr id="8" name="TextBox 7">
            <a:extLst>
              <a:ext uri="{FF2B5EF4-FFF2-40B4-BE49-F238E27FC236}">
                <a16:creationId xmlns:a16="http://schemas.microsoft.com/office/drawing/2014/main" id="{B7E26A87-D928-ED45-AB40-CF7303383DE6}"/>
              </a:ext>
            </a:extLst>
          </p:cNvPr>
          <p:cNvSpPr txBox="1">
            <a:spLocks noChangeAspect="1"/>
          </p:cNvSpPr>
          <p:nvPr/>
        </p:nvSpPr>
        <p:spPr>
          <a:xfrm>
            <a:off x="4652653" y="1176870"/>
            <a:ext cx="3171019" cy="707886"/>
          </a:xfrm>
          <a:prstGeom prst="rect">
            <a:avLst/>
          </a:prstGeom>
          <a:noFill/>
        </p:spPr>
        <p:txBody>
          <a:bodyPr wrap="square" rtlCol="0">
            <a:spAutoFit/>
          </a:bodyPr>
          <a:lstStyle/>
          <a:p>
            <a:pPr algn="ctr"/>
            <a:r>
              <a:rPr lang="en-GB" sz="4000" b="1" dirty="0">
                <a:latin typeface="Century Gothic" panose="020B0502020202020204" pitchFamily="34" charset="0"/>
              </a:rPr>
              <a:t>der Lehrer</a:t>
            </a:r>
          </a:p>
        </p:txBody>
      </p:sp>
    </p:spTree>
    <p:extLst>
      <p:ext uri="{BB962C8B-B14F-4D97-AF65-F5344CB8AC3E}">
        <p14:creationId xmlns:p14="http://schemas.microsoft.com/office/powerpoint/2010/main" val="66113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7296"/>
            <a:ext cx="2160104"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0B09DD08-DF6C-5340-BC3F-5A2A9E848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747" y="2389933"/>
            <a:ext cx="3586609" cy="3604720"/>
          </a:xfrm>
          <a:prstGeom prst="rect">
            <a:avLst/>
          </a:prstGeom>
        </p:spPr>
      </p:pic>
      <p:sp>
        <p:nvSpPr>
          <p:cNvPr id="7" name="TextBox 6">
            <a:extLst>
              <a:ext uri="{FF2B5EF4-FFF2-40B4-BE49-F238E27FC236}">
                <a16:creationId xmlns:a16="http://schemas.microsoft.com/office/drawing/2014/main" id="{F8E26202-3826-584B-A174-BC524993BDF3}"/>
              </a:ext>
            </a:extLst>
          </p:cNvPr>
          <p:cNvSpPr txBox="1"/>
          <p:nvPr/>
        </p:nvSpPr>
        <p:spPr>
          <a:xfrm>
            <a:off x="1945309" y="1471268"/>
            <a:ext cx="3007483" cy="707886"/>
          </a:xfrm>
          <a:prstGeom prst="rect">
            <a:avLst/>
          </a:prstGeom>
          <a:noFill/>
        </p:spPr>
        <p:txBody>
          <a:bodyPr wrap="square" rtlCol="0">
            <a:spAutoFit/>
          </a:bodyPr>
          <a:lstStyle/>
          <a:p>
            <a:pPr algn="ctr"/>
            <a:r>
              <a:rPr lang="en-GB" sz="4000" b="1" dirty="0">
                <a:latin typeface="Century Gothic" panose="020B0502020202020204" pitchFamily="34" charset="0"/>
              </a:rPr>
              <a:t>der </a:t>
            </a:r>
            <a:r>
              <a:rPr lang="en-GB" sz="4000" b="1" dirty="0" err="1">
                <a:latin typeface="Century Gothic" panose="020B0502020202020204" pitchFamily="34" charset="0"/>
              </a:rPr>
              <a:t>Fußball</a:t>
            </a:r>
            <a:endParaRPr lang="en-GB" sz="4000" b="1" dirty="0">
              <a:latin typeface="Century Gothic" panose="020B0502020202020204" pitchFamily="34" charset="0"/>
            </a:endParaRPr>
          </a:p>
        </p:txBody>
      </p:sp>
      <p:pic>
        <p:nvPicPr>
          <p:cNvPr id="8" name="Picture 7">
            <a:extLst>
              <a:ext uri="{FF2B5EF4-FFF2-40B4-BE49-F238E27FC236}">
                <a16:creationId xmlns:a16="http://schemas.microsoft.com/office/drawing/2014/main" id="{284BD3C5-CCF6-4F6B-8C37-A7B07061F08E}"/>
              </a:ext>
            </a:extLst>
          </p:cNvPr>
          <p:cNvPicPr>
            <a:picLocks noChangeAspect="1"/>
          </p:cNvPicPr>
          <p:nvPr/>
        </p:nvPicPr>
        <p:blipFill>
          <a:blip r:embed="rId4"/>
          <a:stretch>
            <a:fillRect/>
          </a:stretch>
        </p:blipFill>
        <p:spPr>
          <a:xfrm>
            <a:off x="7340326" y="2389933"/>
            <a:ext cx="3586608" cy="3899721"/>
          </a:xfrm>
          <a:prstGeom prst="rect">
            <a:avLst/>
          </a:prstGeom>
        </p:spPr>
      </p:pic>
      <p:sp>
        <p:nvSpPr>
          <p:cNvPr id="10" name="TextBox 9">
            <a:extLst>
              <a:ext uri="{FF2B5EF4-FFF2-40B4-BE49-F238E27FC236}">
                <a16:creationId xmlns:a16="http://schemas.microsoft.com/office/drawing/2014/main" id="{0E108D26-7460-45F5-9EC0-D8A2325FC450}"/>
              </a:ext>
            </a:extLst>
          </p:cNvPr>
          <p:cNvSpPr txBox="1"/>
          <p:nvPr/>
        </p:nvSpPr>
        <p:spPr>
          <a:xfrm>
            <a:off x="7629888" y="1471268"/>
            <a:ext cx="3007483" cy="707886"/>
          </a:xfrm>
          <a:prstGeom prst="rect">
            <a:avLst/>
          </a:prstGeom>
          <a:noFill/>
        </p:spPr>
        <p:txBody>
          <a:bodyPr wrap="square" rtlCol="0">
            <a:spAutoFit/>
          </a:bodyPr>
          <a:lstStyle/>
          <a:p>
            <a:pPr algn="ctr"/>
            <a:r>
              <a:rPr lang="en-GB" sz="4000" b="1" dirty="0">
                <a:latin typeface="Century Gothic" panose="020B0502020202020204" pitchFamily="34" charset="0"/>
              </a:rPr>
              <a:t>der Ball</a:t>
            </a:r>
          </a:p>
        </p:txBody>
      </p:sp>
      <p:sp>
        <p:nvSpPr>
          <p:cNvPr id="11" name="Oval Callout 19">
            <a:extLst>
              <a:ext uri="{FF2B5EF4-FFF2-40B4-BE49-F238E27FC236}">
                <a16:creationId xmlns:a16="http://schemas.microsoft.com/office/drawing/2014/main" id="{4C2E1F3D-092E-4E5C-A3D1-CEE0F6448778}"/>
              </a:ext>
            </a:extLst>
          </p:cNvPr>
          <p:cNvSpPr/>
          <p:nvPr/>
        </p:nvSpPr>
        <p:spPr>
          <a:xfrm>
            <a:off x="364767" y="2418008"/>
            <a:ext cx="4249982" cy="1656688"/>
          </a:xfrm>
          <a:prstGeom prst="wedgeEllipseCallout">
            <a:avLst>
              <a:gd name="adj1" fmla="val 29449"/>
              <a:gd name="adj2" fmla="val -65064"/>
            </a:avLst>
          </a:prstGeom>
          <a:solidFill>
            <a:srgbClr val="FFCC00"/>
          </a:solidFill>
          <a:ln w="12700" cap="flat" cmpd="sng" algn="ctr">
            <a:solidFill>
              <a:srgbClr val="FFCC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ndParaRPr>
          </a:p>
        </p:txBody>
      </p:sp>
      <p:sp>
        <p:nvSpPr>
          <p:cNvPr id="12" name="TextBox 11">
            <a:extLst>
              <a:ext uri="{FF2B5EF4-FFF2-40B4-BE49-F238E27FC236}">
                <a16:creationId xmlns:a16="http://schemas.microsoft.com/office/drawing/2014/main" id="{BFF7B290-EAAD-41D9-AE19-82E05A218368}"/>
              </a:ext>
            </a:extLst>
          </p:cNvPr>
          <p:cNvSpPr txBox="1"/>
          <p:nvPr/>
        </p:nvSpPr>
        <p:spPr>
          <a:xfrm>
            <a:off x="791276" y="2584632"/>
            <a:ext cx="3396963" cy="1323439"/>
          </a:xfrm>
          <a:prstGeom prst="rect">
            <a:avLst/>
          </a:prstGeom>
          <a:noFill/>
        </p:spPr>
        <p:txBody>
          <a:bodyPr wrap="square">
            <a:spAutoFit/>
          </a:bodyPr>
          <a:lstStyle/>
          <a:p>
            <a:pPr algn="ctr">
              <a:defRPr/>
            </a:pPr>
            <a:r>
              <a:rPr lang="en-GB" sz="2000" b="1" dirty="0">
                <a:latin typeface="Century Gothic" panose="020B0502020202020204" pitchFamily="34" charset="0"/>
              </a:rPr>
              <a:t>der </a:t>
            </a:r>
            <a:r>
              <a:rPr lang="en-GB" sz="2000" b="1" dirty="0" err="1">
                <a:latin typeface="Century Gothic" panose="020B0502020202020204" pitchFamily="34" charset="0"/>
              </a:rPr>
              <a:t>Fußball</a:t>
            </a:r>
            <a:endParaRPr lang="en-GB" sz="2000" b="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srgbClr val="525050"/>
                </a:solidFill>
                <a:effectLst/>
                <a:uLnTx/>
                <a:uFillTx/>
                <a:latin typeface="Century Gothic" panose="020F0302020204030204"/>
                <a:ea typeface="+mn-ea"/>
                <a:cs typeface="+mn-cs"/>
              </a:rPr>
              <a:t>is a compound noun:</a:t>
            </a:r>
          </a:p>
          <a:p>
            <a:pPr lvl="0" algn="ctr">
              <a:defRPr/>
            </a:pPr>
            <a:r>
              <a:rPr kumimoji="0" lang="en-GB" sz="2000" i="0" u="none" strike="noStrike" kern="0" cap="none" spc="0" normalizeH="0" baseline="0" noProof="0" dirty="0">
                <a:ln>
                  <a:noFill/>
                </a:ln>
                <a:solidFill>
                  <a:srgbClr val="525050"/>
                </a:solidFill>
                <a:effectLst/>
                <a:uLnTx/>
                <a:uFillTx/>
                <a:latin typeface="Century Gothic" panose="020F0302020204030204"/>
                <a:ea typeface="+mn-ea"/>
                <a:cs typeface="+mn-cs"/>
              </a:rPr>
              <a:t>der</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 </a:t>
            </a: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rPr>
              <a:t>Fuß</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 </a:t>
            </a:r>
            <a: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rPr>
              <a:t>+ </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der Ball</a:t>
            </a:r>
            <a:b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rPr>
            </a:br>
            <a: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Wingdings" panose="05000000000000000000" pitchFamily="2" charset="2"/>
              </a:rPr>
              <a:t>der </a:t>
            </a:r>
            <a:r>
              <a:rPr lang="en-GB" sz="2000" b="1" dirty="0" err="1">
                <a:latin typeface="Century Gothic" panose="020B0502020202020204" pitchFamily="34" charset="0"/>
              </a:rPr>
              <a:t>Fußball</a:t>
            </a:r>
            <a:r>
              <a:rPr lang="en-GB" sz="2000" b="1" dirty="0">
                <a:latin typeface="Century Gothic" panose="020B0502020202020204" pitchFamily="34" charset="0"/>
              </a:rPr>
              <a:t>.</a:t>
            </a:r>
            <a:endPar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sym typeface="Wingdings" panose="05000000000000000000" pitchFamily="2" charset="2"/>
            </a:endParaRPr>
          </a:p>
        </p:txBody>
      </p:sp>
    </p:spTree>
    <p:extLst>
      <p:ext uri="{BB962C8B-B14F-4D97-AF65-F5344CB8AC3E}">
        <p14:creationId xmlns:p14="http://schemas.microsoft.com/office/powerpoint/2010/main" val="38118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7296"/>
            <a:ext cx="21336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098C91A-C359-6542-B647-8F9639E325D1}"/>
              </a:ext>
            </a:extLst>
          </p:cNvPr>
          <p:cNvSpPr txBox="1"/>
          <p:nvPr/>
        </p:nvSpPr>
        <p:spPr>
          <a:xfrm>
            <a:off x="4571051" y="1195469"/>
            <a:ext cx="2917663" cy="707886"/>
          </a:xfrm>
          <a:prstGeom prst="rect">
            <a:avLst/>
          </a:prstGeom>
          <a:noFill/>
        </p:spPr>
        <p:txBody>
          <a:bodyPr wrap="square" rtlCol="0">
            <a:spAutoFit/>
          </a:bodyPr>
          <a:lstStyle/>
          <a:p>
            <a:pPr algn="ctr"/>
            <a:r>
              <a:rPr lang="en-GB" sz="4000" b="1" dirty="0">
                <a:latin typeface="Century Gothic" panose="020B0502020202020204" pitchFamily="34" charset="0"/>
              </a:rPr>
              <a:t>der Freund</a:t>
            </a:r>
          </a:p>
        </p:txBody>
      </p:sp>
      <p:cxnSp>
        <p:nvCxnSpPr>
          <p:cNvPr id="7" name="Straight Arrow Connector 6"/>
          <p:cNvCxnSpPr/>
          <p:nvPr/>
        </p:nvCxnSpPr>
        <p:spPr>
          <a:xfrm>
            <a:off x="6454588" y="2212637"/>
            <a:ext cx="161365" cy="6875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350" y="2998697"/>
            <a:ext cx="3237249" cy="3237249"/>
          </a:xfrm>
          <a:prstGeom prst="rect">
            <a:avLst/>
          </a:prstGeom>
        </p:spPr>
      </p:pic>
    </p:spTree>
    <p:extLst>
      <p:ext uri="{BB962C8B-B14F-4D97-AF65-F5344CB8AC3E}">
        <p14:creationId xmlns:p14="http://schemas.microsoft.com/office/powerpoint/2010/main" val="60304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7296"/>
            <a:ext cx="21336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098C91A-C359-6542-B647-8F9639E325D1}"/>
              </a:ext>
            </a:extLst>
          </p:cNvPr>
          <p:cNvSpPr txBox="1"/>
          <p:nvPr/>
        </p:nvSpPr>
        <p:spPr>
          <a:xfrm>
            <a:off x="448229" y="1339848"/>
            <a:ext cx="2917663" cy="707886"/>
          </a:xfrm>
          <a:prstGeom prst="rect">
            <a:avLst/>
          </a:prstGeom>
          <a:noFill/>
        </p:spPr>
        <p:txBody>
          <a:bodyPr wrap="square" rtlCol="0">
            <a:spAutoFit/>
          </a:bodyPr>
          <a:lstStyle/>
          <a:p>
            <a:pPr algn="ctr"/>
            <a:r>
              <a:rPr lang="en-GB" sz="4000" b="1" dirty="0">
                <a:latin typeface="Century Gothic" panose="020B0502020202020204" pitchFamily="34" charset="0"/>
              </a:rPr>
              <a:t>das Tier</a:t>
            </a:r>
          </a:p>
        </p:txBody>
      </p:sp>
      <p:pic>
        <p:nvPicPr>
          <p:cNvPr id="9" name="Graphic 8" descr="Beaver with solid fill">
            <a:extLst>
              <a:ext uri="{FF2B5EF4-FFF2-40B4-BE49-F238E27FC236}">
                <a16:creationId xmlns:a16="http://schemas.microsoft.com/office/drawing/2014/main" id="{C87B5942-BF3D-402A-86CE-D2EEA16398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925" y="2900153"/>
            <a:ext cx="3250967" cy="3250967"/>
          </a:xfrm>
          <a:prstGeom prst="rect">
            <a:avLst/>
          </a:prstGeom>
        </p:spPr>
      </p:pic>
      <p:sp>
        <p:nvSpPr>
          <p:cNvPr id="10" name="TextBox 9">
            <a:extLst>
              <a:ext uri="{FF2B5EF4-FFF2-40B4-BE49-F238E27FC236}">
                <a16:creationId xmlns:a16="http://schemas.microsoft.com/office/drawing/2014/main" id="{28507D8F-24BE-411E-AC0F-69F661A43D56}"/>
              </a:ext>
            </a:extLst>
          </p:cNvPr>
          <p:cNvSpPr txBox="1"/>
          <p:nvPr/>
        </p:nvSpPr>
        <p:spPr>
          <a:xfrm>
            <a:off x="4637168" y="1339848"/>
            <a:ext cx="2917663" cy="707886"/>
          </a:xfrm>
          <a:prstGeom prst="rect">
            <a:avLst/>
          </a:prstGeom>
          <a:noFill/>
        </p:spPr>
        <p:txBody>
          <a:bodyPr wrap="square" rtlCol="0">
            <a:spAutoFit/>
          </a:bodyPr>
          <a:lstStyle/>
          <a:p>
            <a:pPr algn="ctr"/>
            <a:r>
              <a:rPr lang="en-GB" sz="4000" b="1" dirty="0">
                <a:latin typeface="Century Gothic" panose="020B0502020202020204" pitchFamily="34" charset="0"/>
              </a:rPr>
              <a:t>das Haus</a:t>
            </a:r>
          </a:p>
        </p:txBody>
      </p:sp>
      <p:sp>
        <p:nvSpPr>
          <p:cNvPr id="11" name="TextBox 10">
            <a:extLst>
              <a:ext uri="{FF2B5EF4-FFF2-40B4-BE49-F238E27FC236}">
                <a16:creationId xmlns:a16="http://schemas.microsoft.com/office/drawing/2014/main" id="{0D6080C9-93BA-4B67-919E-63947F518F78}"/>
              </a:ext>
            </a:extLst>
          </p:cNvPr>
          <p:cNvSpPr txBox="1"/>
          <p:nvPr/>
        </p:nvSpPr>
        <p:spPr>
          <a:xfrm>
            <a:off x="8826110" y="1339848"/>
            <a:ext cx="3209521" cy="707886"/>
          </a:xfrm>
          <a:prstGeom prst="rect">
            <a:avLst/>
          </a:prstGeom>
          <a:noFill/>
        </p:spPr>
        <p:txBody>
          <a:bodyPr wrap="square" rtlCol="0">
            <a:spAutoFit/>
          </a:bodyPr>
          <a:lstStyle/>
          <a:p>
            <a:pPr algn="ctr"/>
            <a:r>
              <a:rPr lang="en-GB" sz="4000" b="1" dirty="0">
                <a:latin typeface="Century Gothic" panose="020B0502020202020204" pitchFamily="34" charset="0"/>
              </a:rPr>
              <a:t>das </a:t>
            </a:r>
            <a:r>
              <a:rPr lang="en-GB" sz="4000" b="1" dirty="0" err="1">
                <a:latin typeface="Century Gothic" panose="020B0502020202020204" pitchFamily="34" charset="0"/>
              </a:rPr>
              <a:t>Haustier</a:t>
            </a:r>
            <a:endParaRPr lang="en-GB" sz="4000" b="1" dirty="0">
              <a:latin typeface="Century Gothic" panose="020B0502020202020204" pitchFamily="34" charset="0"/>
            </a:endParaRPr>
          </a:p>
        </p:txBody>
      </p:sp>
      <p:pic>
        <p:nvPicPr>
          <p:cNvPr id="12" name="Picture 11" descr="house">
            <a:extLst>
              <a:ext uri="{FF2B5EF4-FFF2-40B4-BE49-F238E27FC236}">
                <a16:creationId xmlns:a16="http://schemas.microsoft.com/office/drawing/2014/main" id="{0F0853A3-ACAB-406D-8D8C-F0087CC42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3570" y="2896685"/>
            <a:ext cx="3893040" cy="2563554"/>
          </a:xfrm>
          <a:prstGeom prst="rect">
            <a:avLst/>
          </a:prstGeom>
        </p:spPr>
      </p:pic>
      <p:pic>
        <p:nvPicPr>
          <p:cNvPr id="3" name="Graphic 2" descr="Hamster with solid fill">
            <a:extLst>
              <a:ext uri="{FF2B5EF4-FFF2-40B4-BE49-F238E27FC236}">
                <a16:creationId xmlns:a16="http://schemas.microsoft.com/office/drawing/2014/main" id="{EDED683C-7986-4994-9664-5C3DECDA02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74383" y="2558384"/>
            <a:ext cx="2959768" cy="2959768"/>
          </a:xfrm>
          <a:prstGeom prst="rect">
            <a:avLst/>
          </a:prstGeom>
        </p:spPr>
      </p:pic>
      <p:sp>
        <p:nvSpPr>
          <p:cNvPr id="14" name="Oval Callout 19">
            <a:extLst>
              <a:ext uri="{FF2B5EF4-FFF2-40B4-BE49-F238E27FC236}">
                <a16:creationId xmlns:a16="http://schemas.microsoft.com/office/drawing/2014/main" id="{4D3BC2AE-9F4F-4BAA-8A9F-EC7DA09836CD}"/>
              </a:ext>
            </a:extLst>
          </p:cNvPr>
          <p:cNvSpPr/>
          <p:nvPr/>
        </p:nvSpPr>
        <p:spPr>
          <a:xfrm>
            <a:off x="6258478" y="2280143"/>
            <a:ext cx="4249982" cy="1656688"/>
          </a:xfrm>
          <a:prstGeom prst="wedgeEllipseCallout">
            <a:avLst>
              <a:gd name="adj1" fmla="val 29449"/>
              <a:gd name="adj2" fmla="val -65064"/>
            </a:avLst>
          </a:prstGeom>
          <a:solidFill>
            <a:srgbClr val="FFCC00"/>
          </a:solidFill>
          <a:ln w="12700" cap="flat" cmpd="sng" algn="ctr">
            <a:solidFill>
              <a:srgbClr val="FFCC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ndParaRPr>
          </a:p>
        </p:txBody>
      </p:sp>
      <p:sp>
        <p:nvSpPr>
          <p:cNvPr id="15" name="TextBox 14">
            <a:extLst>
              <a:ext uri="{FF2B5EF4-FFF2-40B4-BE49-F238E27FC236}">
                <a16:creationId xmlns:a16="http://schemas.microsoft.com/office/drawing/2014/main" id="{340F5A06-C519-441D-ACEF-E5E67C80CFA7}"/>
              </a:ext>
            </a:extLst>
          </p:cNvPr>
          <p:cNvSpPr txBox="1"/>
          <p:nvPr/>
        </p:nvSpPr>
        <p:spPr>
          <a:xfrm>
            <a:off x="6684988" y="2446768"/>
            <a:ext cx="3396963" cy="1323439"/>
          </a:xfrm>
          <a:prstGeom prst="rect">
            <a:avLst/>
          </a:prstGeom>
          <a:noFill/>
        </p:spPr>
        <p:txBody>
          <a:bodyPr wrap="square">
            <a:spAutoFit/>
          </a:bodyPr>
          <a:lstStyle/>
          <a:p>
            <a:pPr algn="ctr">
              <a:defRPr/>
            </a:pPr>
            <a:r>
              <a:rPr lang="en-GB" sz="2000" b="1" dirty="0">
                <a:latin typeface="Century Gothic" panose="020B0502020202020204" pitchFamily="34" charset="0"/>
              </a:rPr>
              <a:t>das </a:t>
            </a:r>
            <a:r>
              <a:rPr lang="en-GB" sz="2000" b="1" dirty="0" err="1">
                <a:latin typeface="Century Gothic" panose="020B0502020202020204" pitchFamily="34" charset="0"/>
              </a:rPr>
              <a:t>Haustier</a:t>
            </a:r>
            <a:endParaRPr lang="en-GB" sz="2000" b="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srgbClr val="525050"/>
                </a:solidFill>
                <a:effectLst/>
                <a:uLnTx/>
                <a:uFillTx/>
                <a:latin typeface="Century Gothic" panose="020F0302020204030204"/>
                <a:ea typeface="+mn-ea"/>
                <a:cs typeface="+mn-cs"/>
              </a:rPr>
              <a:t>is also</a:t>
            </a:r>
            <a:r>
              <a:rPr kumimoji="0" lang="en-GB" sz="2000" i="0" u="none" strike="noStrike" kern="0" cap="none" spc="0" normalizeH="0" noProof="0" dirty="0">
                <a:ln>
                  <a:noFill/>
                </a:ln>
                <a:solidFill>
                  <a:srgbClr val="525050"/>
                </a:solidFill>
                <a:effectLst/>
                <a:uLnTx/>
                <a:uFillTx/>
                <a:latin typeface="Century Gothic" panose="020F0302020204030204"/>
                <a:ea typeface="+mn-ea"/>
                <a:cs typeface="+mn-cs"/>
              </a:rPr>
              <a:t> a </a:t>
            </a:r>
            <a:r>
              <a:rPr kumimoji="0" lang="en-GB" sz="2000" i="0" u="none" strike="noStrike" kern="0" cap="none" spc="0" normalizeH="0" baseline="0" noProof="0" dirty="0">
                <a:ln>
                  <a:noFill/>
                </a:ln>
                <a:solidFill>
                  <a:srgbClr val="525050"/>
                </a:solidFill>
                <a:effectLst/>
                <a:uLnTx/>
                <a:uFillTx/>
                <a:latin typeface="Century Gothic" panose="020F0302020204030204"/>
                <a:ea typeface="+mn-ea"/>
                <a:cs typeface="+mn-cs"/>
              </a:rPr>
              <a:t>compound noun:</a:t>
            </a:r>
          </a:p>
          <a:p>
            <a:pPr lvl="0" algn="ctr">
              <a:defRPr/>
            </a:pPr>
            <a:r>
              <a:rPr kumimoji="0" lang="en-GB" sz="2000" i="0" u="none" strike="noStrike" kern="0" cap="none" spc="0" normalizeH="0" baseline="0" noProof="0" dirty="0">
                <a:ln>
                  <a:noFill/>
                </a:ln>
                <a:solidFill>
                  <a:srgbClr val="525050"/>
                </a:solidFill>
                <a:effectLst/>
                <a:uLnTx/>
                <a:uFillTx/>
                <a:latin typeface="Century Gothic" panose="020F0302020204030204"/>
                <a:ea typeface="+mn-ea"/>
                <a:cs typeface="+mn-cs"/>
              </a:rPr>
              <a:t>das</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 Tier </a:t>
            </a:r>
            <a: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rPr>
              <a:t>+ </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das Haus</a:t>
            </a:r>
            <a:b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rPr>
            </a:br>
            <a: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Wingdings" panose="05000000000000000000" pitchFamily="2" charset="2"/>
              </a:rPr>
              <a:t>das </a:t>
            </a: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Wingdings" panose="05000000000000000000" pitchFamily="2" charset="2"/>
              </a:rPr>
              <a:t>Haustier</a:t>
            </a:r>
            <a:r>
              <a:rPr lang="en-GB" sz="2000" b="1" kern="0" dirty="0">
                <a:solidFill>
                  <a:srgbClr val="525050"/>
                </a:solidFill>
                <a:latin typeface="Century Gothic" panose="020F0302020204030204"/>
                <a:sym typeface="Wingdings" panose="05000000000000000000" pitchFamily="2" charset="2"/>
              </a:rPr>
              <a:t> </a:t>
            </a:r>
            <a:r>
              <a:rPr lang="en-GB" sz="2000" kern="0" dirty="0">
                <a:solidFill>
                  <a:srgbClr val="525050"/>
                </a:solidFill>
                <a:latin typeface="Century Gothic" panose="020F0302020204030204"/>
                <a:sym typeface="Wingdings" panose="05000000000000000000" pitchFamily="2" charset="2"/>
              </a:rPr>
              <a:t>(pet).</a:t>
            </a:r>
            <a:endParaRPr kumimoji="0" lang="en-GB" sz="2000" i="0" u="none" strike="noStrike" kern="0" cap="none" spc="0" normalizeH="0" baseline="0" noProof="0" dirty="0">
              <a:ln>
                <a:noFill/>
              </a:ln>
              <a:solidFill>
                <a:srgbClr val="525050"/>
              </a:solidFill>
              <a:effectLst/>
              <a:uLnTx/>
              <a:uFillTx/>
              <a:latin typeface="Century Gothic" panose="020F0302020204030204"/>
              <a:sym typeface="Wingdings" panose="05000000000000000000" pitchFamily="2" charset="2"/>
            </a:endParaRPr>
          </a:p>
        </p:txBody>
      </p:sp>
    </p:spTree>
    <p:extLst>
      <p:ext uri="{BB962C8B-B14F-4D97-AF65-F5344CB8AC3E}">
        <p14:creationId xmlns:p14="http://schemas.microsoft.com/office/powerpoint/2010/main" val="141159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47046"/>
            <a:ext cx="2305878"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2E3861DF-983D-624A-9F58-C098D4BC9C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7585" y="2287693"/>
            <a:ext cx="2460254" cy="3623061"/>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976468FC-F6AA-5943-8CB4-A7F7E39E1FE3}"/>
              </a:ext>
            </a:extLst>
          </p:cNvPr>
          <p:cNvSpPr txBox="1"/>
          <p:nvPr/>
        </p:nvSpPr>
        <p:spPr>
          <a:xfrm>
            <a:off x="4635501" y="1386942"/>
            <a:ext cx="3128332" cy="707886"/>
          </a:xfrm>
          <a:prstGeom prst="rect">
            <a:avLst/>
          </a:prstGeom>
          <a:noFill/>
        </p:spPr>
        <p:txBody>
          <a:bodyPr wrap="square" rtlCol="0">
            <a:spAutoFit/>
          </a:bodyPr>
          <a:lstStyle/>
          <a:p>
            <a:pPr algn="ctr"/>
            <a:r>
              <a:rPr lang="en-GB" sz="4000" b="1" dirty="0">
                <a:latin typeface="Century Gothic" panose="020B0502020202020204" pitchFamily="34" charset="0"/>
              </a:rPr>
              <a:t>das Wasser</a:t>
            </a:r>
          </a:p>
        </p:txBody>
      </p:sp>
    </p:spTree>
    <p:extLst>
      <p:ext uri="{BB962C8B-B14F-4D97-AF65-F5344CB8AC3E}">
        <p14:creationId xmlns:p14="http://schemas.microsoft.com/office/powerpoint/2010/main" val="7356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0A480-2376-4194-B6A2-2B230D08C2E0}"/>
              </a:ext>
            </a:extLst>
          </p:cNvPr>
          <p:cNvSpPr>
            <a:spLocks noGrp="1"/>
          </p:cNvSpPr>
          <p:nvPr>
            <p:ph type="title"/>
          </p:nvPr>
        </p:nvSpPr>
        <p:spPr>
          <a:xfrm>
            <a:off x="0" y="213557"/>
            <a:ext cx="2528047" cy="647577"/>
          </a:xfrm>
        </p:spPr>
        <p:txBody>
          <a:bodyPr/>
          <a:lstStyle/>
          <a:p>
            <a:r>
              <a:rPr lang="en-GB" dirty="0" err="1"/>
              <a:t>Vokabeln</a:t>
            </a:r>
            <a:endParaRPr lang="en-GB" dirty="0"/>
          </a:p>
        </p:txBody>
      </p:sp>
      <p:sp>
        <p:nvSpPr>
          <p:cNvPr id="4" name="Rectangle: Rounded Corners 3">
            <a:extLst>
              <a:ext uri="{FF2B5EF4-FFF2-40B4-BE49-F238E27FC236}">
                <a16:creationId xmlns:a16="http://schemas.microsoft.com/office/drawing/2014/main" id="{7CE12B1C-9771-415A-9863-B7164D36BA52}"/>
              </a:ext>
            </a:extLst>
          </p:cNvPr>
          <p:cNvSpPr/>
          <p:nvPr/>
        </p:nvSpPr>
        <p:spPr>
          <a:xfrm>
            <a:off x="80010" y="1341437"/>
            <a:ext cx="2390816"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sagen</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5" name="Rectangle: Rounded Corners 4">
            <a:extLst>
              <a:ext uri="{FF2B5EF4-FFF2-40B4-BE49-F238E27FC236}">
                <a16:creationId xmlns:a16="http://schemas.microsoft.com/office/drawing/2014/main" id="{EE8E175E-6306-4846-A2E2-88DBBB460D0D}"/>
              </a:ext>
            </a:extLst>
          </p:cNvPr>
          <p:cNvSpPr/>
          <p:nvPr/>
        </p:nvSpPr>
        <p:spPr>
          <a:xfrm>
            <a:off x="2675046" y="1356721"/>
            <a:ext cx="2140086"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Tag</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6" name="Rectangle: Rounded Corners 5">
            <a:extLst>
              <a:ext uri="{FF2B5EF4-FFF2-40B4-BE49-F238E27FC236}">
                <a16:creationId xmlns:a16="http://schemas.microsoft.com/office/drawing/2014/main" id="{CD5E4310-7B92-4153-8842-0B3224C36707}"/>
              </a:ext>
            </a:extLst>
          </p:cNvPr>
          <p:cNvSpPr/>
          <p:nvPr/>
        </p:nvSpPr>
        <p:spPr>
          <a:xfrm>
            <a:off x="5019352" y="1356721"/>
            <a:ext cx="2140086"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richtig</a:t>
            </a:r>
            <a:endParaRPr kumimoji="0" lang="en-GB" sz="28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7" name="Rectangle: Rounded Corners 6">
            <a:extLst>
              <a:ext uri="{FF2B5EF4-FFF2-40B4-BE49-F238E27FC236}">
                <a16:creationId xmlns:a16="http://schemas.microsoft.com/office/drawing/2014/main" id="{2FECEBC8-7F4A-4C6A-A975-34A30FDE69C2}"/>
              </a:ext>
            </a:extLst>
          </p:cNvPr>
          <p:cNvSpPr/>
          <p:nvPr/>
        </p:nvSpPr>
        <p:spPr>
          <a:xfrm>
            <a:off x="7363658" y="1356720"/>
            <a:ext cx="2140086" cy="869951"/>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falsch</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8" name="Rectangle: Rounded Corners 7">
            <a:extLst>
              <a:ext uri="{FF2B5EF4-FFF2-40B4-BE49-F238E27FC236}">
                <a16:creationId xmlns:a16="http://schemas.microsoft.com/office/drawing/2014/main" id="{ABF99711-0CD7-4F3C-85C6-C94630C9AFB1}"/>
              </a:ext>
            </a:extLst>
          </p:cNvPr>
          <p:cNvSpPr/>
          <p:nvPr/>
        </p:nvSpPr>
        <p:spPr>
          <a:xfrm>
            <a:off x="9707964" y="1356721"/>
            <a:ext cx="2140086"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Mann</a:t>
            </a:r>
            <a:endParaRPr kumimoji="0" lang="en-GB" sz="28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FC7B635C-6548-43FD-AB9E-0509820264B0}"/>
              </a:ext>
            </a:extLst>
          </p:cNvPr>
          <p:cNvSpPr/>
          <p:nvPr/>
        </p:nvSpPr>
        <p:spPr>
          <a:xfrm>
            <a:off x="80009" y="2668965"/>
            <a:ext cx="2544017"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Ist das klar?</a:t>
            </a:r>
            <a:endParaRPr kumimoji="0" lang="en-GB" sz="28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F0D9EB37-604C-48CC-AD26-0FE96906EAF9}"/>
              </a:ext>
            </a:extLst>
          </p:cNvPr>
          <p:cNvSpPr/>
          <p:nvPr/>
        </p:nvSpPr>
        <p:spPr>
          <a:xfrm>
            <a:off x="80010" y="3977814"/>
            <a:ext cx="2448101"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sagt</a:t>
            </a:r>
            <a:endParaRPr kumimoji="0" lang="en-GB" sz="28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2D6AA7CF-1503-4EC7-87FA-A7F1368E198F}"/>
              </a:ext>
            </a:extLst>
          </p:cNvPr>
          <p:cNvSpPr/>
          <p:nvPr/>
        </p:nvSpPr>
        <p:spPr>
          <a:xfrm>
            <a:off x="80010" y="5286664"/>
            <a:ext cx="2448101"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ja</a:t>
            </a:r>
            <a:endParaRPr kumimoji="0" lang="en-GB" sz="28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DB4596E9-99CF-4D92-930E-E5C2AEB0451B}"/>
              </a:ext>
            </a:extLst>
          </p:cNvPr>
          <p:cNvSpPr/>
          <p:nvPr/>
        </p:nvSpPr>
        <p:spPr>
          <a:xfrm>
            <a:off x="9707964" y="2662754"/>
            <a:ext cx="2140086" cy="962416"/>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Paar</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EC064878-CA49-45A0-9F41-947B02FEC5DD}"/>
              </a:ext>
            </a:extLst>
          </p:cNvPr>
          <p:cNvSpPr/>
          <p:nvPr/>
        </p:nvSpPr>
        <p:spPr>
          <a:xfrm>
            <a:off x="9707964" y="4020942"/>
            <a:ext cx="2140086"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was?</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40BF655B-5FF6-43E1-B728-748EF2A9B2FA}"/>
              </a:ext>
            </a:extLst>
          </p:cNvPr>
          <p:cNvSpPr/>
          <p:nvPr/>
        </p:nvSpPr>
        <p:spPr>
          <a:xfrm>
            <a:off x="9707964" y="5286664"/>
            <a:ext cx="2140086"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nicht</a:t>
            </a:r>
            <a:endParaRPr kumimoji="0" lang="en-GB" sz="28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790CDC25-FF2A-4F54-9A75-18240A7C71EC}"/>
              </a:ext>
            </a:extLst>
          </p:cNvPr>
          <p:cNvSpPr/>
          <p:nvPr/>
        </p:nvSpPr>
        <p:spPr>
          <a:xfrm>
            <a:off x="2675046" y="5286664"/>
            <a:ext cx="2140086"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525050"/>
                </a:solidFill>
                <a:effectLst/>
                <a:uLnTx/>
                <a:uFillTx/>
                <a:latin typeface="Century Gothic" panose="020F0302020204030204"/>
                <a:ea typeface="+mn-ea"/>
                <a:cs typeface="+mn-cs"/>
              </a:rPr>
              <a:t>nein</a:t>
            </a:r>
            <a:endParaRPr kumimoji="0" lang="en-GB" sz="28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5CA46739-A0FB-4C44-B863-F331873D366B}"/>
              </a:ext>
            </a:extLst>
          </p:cNvPr>
          <p:cNvSpPr/>
          <p:nvPr/>
        </p:nvSpPr>
        <p:spPr>
          <a:xfrm>
            <a:off x="4951079" y="5280453"/>
            <a:ext cx="2140086"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Klasse</a:t>
            </a:r>
            <a:endParaRPr kumimoji="0" lang="en-GB" sz="28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8C314A97-C904-40ED-B462-5FC423D63C7A}"/>
              </a:ext>
            </a:extLst>
          </p:cNvPr>
          <p:cNvSpPr/>
          <p:nvPr/>
        </p:nvSpPr>
        <p:spPr>
          <a:xfrm>
            <a:off x="7329521" y="5280453"/>
            <a:ext cx="2140086" cy="86995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oder</a:t>
            </a:r>
            <a:endParaRPr kumimoji="0" lang="en-GB" sz="28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CC63E1D9-F368-4C84-B9DD-1470DFB220E2}"/>
              </a:ext>
            </a:extLst>
          </p:cNvPr>
          <p:cNvSpPr/>
          <p:nvPr/>
        </p:nvSpPr>
        <p:spPr>
          <a:xfrm rot="20827266">
            <a:off x="4857875" y="2982283"/>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false,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wrong</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697B5664-057E-4054-96BC-DD4A3B677356}"/>
              </a:ext>
            </a:extLst>
          </p:cNvPr>
          <p:cNvSpPr/>
          <p:nvPr/>
        </p:nvSpPr>
        <p:spPr>
          <a:xfrm rot="20827266">
            <a:off x="4867360" y="3007432"/>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or</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63F9E031-4313-44CB-BD97-38EF32487E61}"/>
              </a:ext>
            </a:extLst>
          </p:cNvPr>
          <p:cNvSpPr/>
          <p:nvPr/>
        </p:nvSpPr>
        <p:spPr>
          <a:xfrm rot="20827266">
            <a:off x="4851363" y="2988463"/>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pair</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3ABD6861-D277-4661-B190-48106B036086}"/>
              </a:ext>
            </a:extLst>
          </p:cNvPr>
          <p:cNvSpPr/>
          <p:nvPr/>
        </p:nvSpPr>
        <p:spPr>
          <a:xfrm rot="20827266">
            <a:off x="4877315" y="3011760"/>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Is that clear?</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EFABB942-C0E1-423E-8369-BA1C27DDF4D1}"/>
              </a:ext>
            </a:extLst>
          </p:cNvPr>
          <p:cNvSpPr/>
          <p:nvPr/>
        </p:nvSpPr>
        <p:spPr>
          <a:xfrm rot="20827266">
            <a:off x="4857874" y="2982283"/>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class</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C47BCD91-C18A-4289-9A5E-7886F51C05FE}"/>
              </a:ext>
            </a:extLst>
          </p:cNvPr>
          <p:cNvSpPr/>
          <p:nvPr/>
        </p:nvSpPr>
        <p:spPr>
          <a:xfrm rot="20827266">
            <a:off x="4877015" y="2976103"/>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yes</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71890A87-FED9-492B-805C-F9078491C80B}"/>
              </a:ext>
            </a:extLst>
          </p:cNvPr>
          <p:cNvSpPr/>
          <p:nvPr/>
        </p:nvSpPr>
        <p:spPr>
          <a:xfrm rot="20827266">
            <a:off x="4891424" y="2969922"/>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man</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3C33BDCD-FE4A-47C4-8B2B-0C48072ECB1B}"/>
              </a:ext>
            </a:extLst>
          </p:cNvPr>
          <p:cNvSpPr/>
          <p:nvPr/>
        </p:nvSpPr>
        <p:spPr>
          <a:xfrm rot="20827266">
            <a:off x="4899835" y="3006232"/>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to say, tell</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3DFA2761-1DD2-4D61-9092-A8404D1602F2}"/>
              </a:ext>
            </a:extLst>
          </p:cNvPr>
          <p:cNvSpPr/>
          <p:nvPr/>
        </p:nvSpPr>
        <p:spPr>
          <a:xfrm rot="20827266">
            <a:off x="4907070" y="2986611"/>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no</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16F9DA7F-47E7-4F9E-A8C6-62A03F03B882}"/>
              </a:ext>
            </a:extLst>
          </p:cNvPr>
          <p:cNvSpPr/>
          <p:nvPr/>
        </p:nvSpPr>
        <p:spPr>
          <a:xfrm rot="20827266">
            <a:off x="4900592" y="2988463"/>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day</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A1B1AE8E-6374-4B15-B518-309797E0AAAB}"/>
              </a:ext>
            </a:extLst>
          </p:cNvPr>
          <p:cNvSpPr/>
          <p:nvPr/>
        </p:nvSpPr>
        <p:spPr>
          <a:xfrm rot="20827266">
            <a:off x="4918904" y="3013612"/>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what?</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1CA9F77D-316C-49C8-9BEE-5BD6C1E9D5D7}"/>
              </a:ext>
            </a:extLst>
          </p:cNvPr>
          <p:cNvSpPr/>
          <p:nvPr/>
        </p:nvSpPr>
        <p:spPr>
          <a:xfrm rot="20827266">
            <a:off x="4891423" y="3005580"/>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says,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tells</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05BE0336-2729-443D-B194-8895AF604AB2}"/>
              </a:ext>
            </a:extLst>
          </p:cNvPr>
          <p:cNvSpPr/>
          <p:nvPr/>
        </p:nvSpPr>
        <p:spPr>
          <a:xfrm rot="20827266">
            <a:off x="4889512" y="2997236"/>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right, correct</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10D27721-924B-4A1A-B0FC-6FEE12A155D1}"/>
              </a:ext>
            </a:extLst>
          </p:cNvPr>
          <p:cNvSpPr/>
          <p:nvPr/>
        </p:nvSpPr>
        <p:spPr>
          <a:xfrm rot="20827266">
            <a:off x="4918149" y="2984447"/>
            <a:ext cx="2791898" cy="1338084"/>
          </a:xfrm>
          <a:prstGeom prst="roundRect">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25050"/>
                </a:solidFill>
                <a:effectLst/>
                <a:uLnTx/>
                <a:uFillTx/>
                <a:latin typeface="Century Gothic" panose="020F0302020204030204"/>
                <a:ea typeface="+mn-ea"/>
                <a:cs typeface="+mn-cs"/>
              </a:rPr>
              <a:t>not</a:t>
            </a:r>
            <a:endParaRPr kumimoji="0" lang="en-GB" sz="32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34" name="Google Shape;369;p19">
            <a:extLst>
              <a:ext uri="{FF2B5EF4-FFF2-40B4-BE49-F238E27FC236}">
                <a16:creationId xmlns:a16="http://schemas.microsoft.com/office/drawing/2014/main" id="{20A1A897-31EA-4CFC-8D53-C4F40D248E02}"/>
              </a:ext>
            </a:extLst>
          </p:cNvPr>
          <p:cNvSpPr/>
          <p:nvPr/>
        </p:nvSpPr>
        <p:spPr>
          <a:xfrm>
            <a:off x="9503744" y="213556"/>
            <a:ext cx="2458326" cy="487829"/>
          </a:xfrm>
          <a:prstGeom prst="roundRect">
            <a:avLst>
              <a:gd name="adj" fmla="val 16667"/>
            </a:avLst>
          </a:prstGeom>
          <a:solidFill>
            <a:srgbClr val="FFCC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lesen</a:t>
            </a:r>
            <a:r>
              <a:rPr kumimoji="0" lang="en-GB" sz="20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sprechen</a:t>
            </a:r>
            <a:endParaRPr kumimoji="0" sz="20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endParaRPr>
          </a:p>
        </p:txBody>
      </p:sp>
      <p:pic>
        <p:nvPicPr>
          <p:cNvPr id="35" name="Graphic 34" descr="Teacher with solid fill">
            <a:extLst>
              <a:ext uri="{FF2B5EF4-FFF2-40B4-BE49-F238E27FC236}">
                <a16:creationId xmlns:a16="http://schemas.microsoft.com/office/drawing/2014/main" id="{7042326E-9F2E-4FE8-A38B-3B2DF095E8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4026" y="74993"/>
            <a:ext cx="914400" cy="914400"/>
          </a:xfrm>
          <a:prstGeom prst="rect">
            <a:avLst/>
          </a:prstGeom>
        </p:spPr>
      </p:pic>
      <p:sp>
        <p:nvSpPr>
          <p:cNvPr id="36" name="Speech Bubble: Rectangle with Corners Rounded 35">
            <a:extLst>
              <a:ext uri="{FF2B5EF4-FFF2-40B4-BE49-F238E27FC236}">
                <a16:creationId xmlns:a16="http://schemas.microsoft.com/office/drawing/2014/main" id="{5D838F52-705A-4D5E-BDCD-4A4207DDBDEA}"/>
              </a:ext>
            </a:extLst>
          </p:cNvPr>
          <p:cNvSpPr/>
          <p:nvPr/>
        </p:nvSpPr>
        <p:spPr>
          <a:xfrm>
            <a:off x="3621163" y="277256"/>
            <a:ext cx="4350875"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das auf Deutsch?</a:t>
            </a:r>
          </a:p>
        </p:txBody>
      </p:sp>
    </p:spTree>
    <p:extLst>
      <p:ext uri="{BB962C8B-B14F-4D97-AF65-F5344CB8AC3E}">
        <p14:creationId xmlns:p14="http://schemas.microsoft.com/office/powerpoint/2010/main" val="155671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7"/>
                                        </p:tgtEl>
                                        <p:attrNameLst>
                                          <p:attrName>fillcolor</p:attrName>
                                        </p:attrNameLst>
                                      </p:cBhvr>
                                      <p:to>
                                        <a:srgbClr val="FCCF28"/>
                                      </p:to>
                                    </p:animClr>
                                    <p:set>
                                      <p:cBhvr>
                                        <p:cTn id="11" dur="2000" fill="hold"/>
                                        <p:tgtEl>
                                          <p:spTgt spid="7"/>
                                        </p:tgtEl>
                                        <p:attrNameLst>
                                          <p:attrName>fill.type</p:attrName>
                                        </p:attrNameLst>
                                      </p:cBhvr>
                                      <p:to>
                                        <p:strVal val="solid"/>
                                      </p:to>
                                    </p:set>
                                    <p:set>
                                      <p:cBhvr>
                                        <p:cTn id="12" dur="2000" fill="hold"/>
                                        <p:tgtEl>
                                          <p:spTgt spid="7"/>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7"/>
                                        </p:tgtEl>
                                        <p:attrNameLst>
                                          <p:attrName>fillcolor</p:attrName>
                                        </p:attrNameLst>
                                      </p:cBhvr>
                                      <p:to>
                                        <a:srgbClr val="FCCF28"/>
                                      </p:to>
                                    </p:animClr>
                                    <p:set>
                                      <p:cBhvr>
                                        <p:cTn id="21" dur="2000" fill="hold"/>
                                        <p:tgtEl>
                                          <p:spTgt spid="17"/>
                                        </p:tgtEl>
                                        <p:attrNameLst>
                                          <p:attrName>fill.type</p:attrName>
                                        </p:attrNameLst>
                                      </p:cBhvr>
                                      <p:to>
                                        <p:strVal val="solid"/>
                                      </p:to>
                                    </p:set>
                                    <p:set>
                                      <p:cBhvr>
                                        <p:cTn id="22" dur="2000" fill="hold"/>
                                        <p:tgtEl>
                                          <p:spTgt spid="17"/>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2"/>
                                        </p:tgtEl>
                                        <p:attrNameLst>
                                          <p:attrName>fillcolor</p:attrName>
                                        </p:attrNameLst>
                                      </p:cBhvr>
                                      <p:to>
                                        <a:srgbClr val="FCCF28"/>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9"/>
                                        </p:tgtEl>
                                        <p:attrNameLst>
                                          <p:attrName>fillcolor</p:attrName>
                                        </p:attrNameLst>
                                      </p:cBhvr>
                                      <p:to>
                                        <a:srgbClr val="FCCF28"/>
                                      </p:to>
                                    </p:animClr>
                                    <p:set>
                                      <p:cBhvr>
                                        <p:cTn id="41" dur="2000" fill="hold"/>
                                        <p:tgtEl>
                                          <p:spTgt spid="9"/>
                                        </p:tgtEl>
                                        <p:attrNameLst>
                                          <p:attrName>fill.type</p:attrName>
                                        </p:attrNameLst>
                                      </p:cBhvr>
                                      <p:to>
                                        <p:strVal val="solid"/>
                                      </p:to>
                                    </p:set>
                                    <p:set>
                                      <p:cBhvr>
                                        <p:cTn id="42" dur="2000" fill="hold"/>
                                        <p:tgtEl>
                                          <p:spTgt spid="9"/>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6"/>
                                        </p:tgtEl>
                                        <p:attrNameLst>
                                          <p:attrName>fillcolor</p:attrName>
                                        </p:attrNameLst>
                                      </p:cBhvr>
                                      <p:to>
                                        <a:srgbClr val="FCCF28"/>
                                      </p:to>
                                    </p:animClr>
                                    <p:set>
                                      <p:cBhvr>
                                        <p:cTn id="51" dur="2000" fill="hold"/>
                                        <p:tgtEl>
                                          <p:spTgt spid="16"/>
                                        </p:tgtEl>
                                        <p:attrNameLst>
                                          <p:attrName>fill.type</p:attrName>
                                        </p:attrNameLst>
                                      </p:cBhvr>
                                      <p:to>
                                        <p:strVal val="solid"/>
                                      </p:to>
                                    </p:set>
                                    <p:set>
                                      <p:cBhvr>
                                        <p:cTn id="52" dur="2000" fill="hold"/>
                                        <p:tgtEl>
                                          <p:spTgt spid="16"/>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1"/>
                                        </p:tgtEl>
                                        <p:attrNameLst>
                                          <p:attrName>fillcolor</p:attrName>
                                        </p:attrNameLst>
                                      </p:cBhvr>
                                      <p:to>
                                        <a:srgbClr val="FCCF28"/>
                                      </p:to>
                                    </p:animClr>
                                    <p:set>
                                      <p:cBhvr>
                                        <p:cTn id="61" dur="2000" fill="hold"/>
                                        <p:tgtEl>
                                          <p:spTgt spid="11"/>
                                        </p:tgtEl>
                                        <p:attrNameLst>
                                          <p:attrName>fill.type</p:attrName>
                                        </p:attrNameLst>
                                      </p:cBhvr>
                                      <p:to>
                                        <p:strVal val="solid"/>
                                      </p:to>
                                    </p:set>
                                    <p:set>
                                      <p:cBhvr>
                                        <p:cTn id="62" dur="2000" fill="hold"/>
                                        <p:tgtEl>
                                          <p:spTgt spid="11"/>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
                                        </p:tgtEl>
                                        <p:attrNameLst>
                                          <p:attrName>fillcolor</p:attrName>
                                        </p:attrNameLst>
                                      </p:cBhvr>
                                      <p:to>
                                        <a:srgbClr val="FCCF28"/>
                                      </p:to>
                                    </p:animClr>
                                    <p:set>
                                      <p:cBhvr>
                                        <p:cTn id="71" dur="2000" fill="hold"/>
                                        <p:tgtEl>
                                          <p:spTgt spid="8"/>
                                        </p:tgtEl>
                                        <p:attrNameLst>
                                          <p:attrName>fill.type</p:attrName>
                                        </p:attrNameLst>
                                      </p:cBhvr>
                                      <p:to>
                                        <p:strVal val="solid"/>
                                      </p:to>
                                    </p:set>
                                    <p:set>
                                      <p:cBhvr>
                                        <p:cTn id="72" dur="2000" fill="hold"/>
                                        <p:tgtEl>
                                          <p:spTgt spid="8"/>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4"/>
                                        </p:tgtEl>
                                        <p:attrNameLst>
                                          <p:attrName>fillcolor</p:attrName>
                                        </p:attrNameLst>
                                      </p:cBhvr>
                                      <p:to>
                                        <a:srgbClr val="FCCF28"/>
                                      </p:to>
                                    </p:animClr>
                                    <p:set>
                                      <p:cBhvr>
                                        <p:cTn id="81" dur="2000" fill="hold"/>
                                        <p:tgtEl>
                                          <p:spTgt spid="4"/>
                                        </p:tgtEl>
                                        <p:attrNameLst>
                                          <p:attrName>fill.type</p:attrName>
                                        </p:attrNameLst>
                                      </p:cBhvr>
                                      <p:to>
                                        <p:strVal val="solid"/>
                                      </p:to>
                                    </p:set>
                                    <p:set>
                                      <p:cBhvr>
                                        <p:cTn id="82" dur="2000" fill="hold"/>
                                        <p:tgtEl>
                                          <p:spTgt spid="4"/>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15"/>
                                        </p:tgtEl>
                                        <p:attrNameLst>
                                          <p:attrName>fillcolor</p:attrName>
                                        </p:attrNameLst>
                                      </p:cBhvr>
                                      <p:to>
                                        <a:srgbClr val="FCCF28"/>
                                      </p:to>
                                    </p:animClr>
                                    <p:set>
                                      <p:cBhvr>
                                        <p:cTn id="91" dur="2000" fill="hold"/>
                                        <p:tgtEl>
                                          <p:spTgt spid="15"/>
                                        </p:tgtEl>
                                        <p:attrNameLst>
                                          <p:attrName>fill.type</p:attrName>
                                        </p:attrNameLst>
                                      </p:cBhvr>
                                      <p:to>
                                        <p:strVal val="solid"/>
                                      </p:to>
                                    </p:set>
                                    <p:set>
                                      <p:cBhvr>
                                        <p:cTn id="92" dur="2000" fill="hold"/>
                                        <p:tgtEl>
                                          <p:spTgt spid="15"/>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5"/>
                                        </p:tgtEl>
                                        <p:attrNameLst>
                                          <p:attrName>fillcolor</p:attrName>
                                        </p:attrNameLst>
                                      </p:cBhvr>
                                      <p:to>
                                        <a:srgbClr val="FCCF28"/>
                                      </p:to>
                                    </p:animClr>
                                    <p:set>
                                      <p:cBhvr>
                                        <p:cTn id="101" dur="2000" fill="hold"/>
                                        <p:tgtEl>
                                          <p:spTgt spid="5"/>
                                        </p:tgtEl>
                                        <p:attrNameLst>
                                          <p:attrName>fill.type</p:attrName>
                                        </p:attrNameLst>
                                      </p:cBhvr>
                                      <p:to>
                                        <p:strVal val="solid"/>
                                      </p:to>
                                    </p:set>
                                    <p:set>
                                      <p:cBhvr>
                                        <p:cTn id="102" dur="2000" fill="hold"/>
                                        <p:tgtEl>
                                          <p:spTgt spid="5"/>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3"/>
                                        </p:tgtEl>
                                        <p:attrNameLst>
                                          <p:attrName>fillcolor</p:attrName>
                                        </p:attrNameLst>
                                      </p:cBhvr>
                                      <p:to>
                                        <a:srgbClr val="FCCF28"/>
                                      </p:to>
                                    </p:animClr>
                                    <p:set>
                                      <p:cBhvr>
                                        <p:cTn id="111" dur="2000" fill="hold"/>
                                        <p:tgtEl>
                                          <p:spTgt spid="13"/>
                                        </p:tgtEl>
                                        <p:attrNameLst>
                                          <p:attrName>fill.type</p:attrName>
                                        </p:attrNameLst>
                                      </p:cBhvr>
                                      <p:to>
                                        <p:strVal val="solid"/>
                                      </p:to>
                                    </p:set>
                                    <p:set>
                                      <p:cBhvr>
                                        <p:cTn id="112" dur="2000" fill="hold"/>
                                        <p:tgtEl>
                                          <p:spTgt spid="13"/>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0"/>
                                        </p:tgtEl>
                                        <p:attrNameLst>
                                          <p:attrName>fillcolor</p:attrName>
                                        </p:attrNameLst>
                                      </p:cBhvr>
                                      <p:to>
                                        <a:srgbClr val="FCCF28"/>
                                      </p:to>
                                    </p:animClr>
                                    <p:set>
                                      <p:cBhvr>
                                        <p:cTn id="121" dur="2000" fill="hold"/>
                                        <p:tgtEl>
                                          <p:spTgt spid="10"/>
                                        </p:tgtEl>
                                        <p:attrNameLst>
                                          <p:attrName>fill.type</p:attrName>
                                        </p:attrNameLst>
                                      </p:cBhvr>
                                      <p:to>
                                        <p:strVal val="solid"/>
                                      </p:to>
                                    </p:set>
                                    <p:set>
                                      <p:cBhvr>
                                        <p:cTn id="122" dur="2000" fill="hold"/>
                                        <p:tgtEl>
                                          <p:spTgt spid="10"/>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6"/>
                                        </p:tgtEl>
                                        <p:attrNameLst>
                                          <p:attrName>fillcolor</p:attrName>
                                        </p:attrNameLst>
                                      </p:cBhvr>
                                      <p:to>
                                        <a:srgbClr val="FCCF28"/>
                                      </p:to>
                                    </p:animClr>
                                    <p:set>
                                      <p:cBhvr>
                                        <p:cTn id="131" dur="2000" fill="hold"/>
                                        <p:tgtEl>
                                          <p:spTgt spid="6"/>
                                        </p:tgtEl>
                                        <p:attrNameLst>
                                          <p:attrName>fill.type</p:attrName>
                                        </p:attrNameLst>
                                      </p:cBhvr>
                                      <p:to>
                                        <p:strVal val="solid"/>
                                      </p:to>
                                    </p:set>
                                    <p:set>
                                      <p:cBhvr>
                                        <p:cTn id="132" dur="2000" fill="hold"/>
                                        <p:tgtEl>
                                          <p:spTgt spid="6"/>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1"/>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4"/>
                                        </p:tgtEl>
                                        <p:attrNameLst>
                                          <p:attrName>fillcolor</p:attrName>
                                        </p:attrNameLst>
                                      </p:cBhvr>
                                      <p:to>
                                        <a:srgbClr val="FCCF28"/>
                                      </p:to>
                                    </p:animClr>
                                    <p:set>
                                      <p:cBhvr>
                                        <p:cTn id="141" dur="2000" fill="hold"/>
                                        <p:tgtEl>
                                          <p:spTgt spid="14"/>
                                        </p:tgtEl>
                                        <p:attrNameLst>
                                          <p:attrName>fill.type</p:attrName>
                                        </p:attrNameLst>
                                      </p:cBhvr>
                                      <p:to>
                                        <p:strVal val="solid"/>
                                      </p:to>
                                    </p:set>
                                    <p:set>
                                      <p:cBhvr>
                                        <p:cTn id="142"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7296"/>
            <a:ext cx="2199861"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180785"/>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7FE1E7DC-29C2-294D-9B16-6EE1CF13E5E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70989" y="1355898"/>
            <a:ext cx="6317788" cy="5463728"/>
          </a:xfrm>
          <a:prstGeom prst="rect">
            <a:avLst/>
          </a:prstGeom>
        </p:spPr>
      </p:pic>
      <p:sp>
        <p:nvSpPr>
          <p:cNvPr id="7" name="TextBox 6">
            <a:extLst>
              <a:ext uri="{FF2B5EF4-FFF2-40B4-BE49-F238E27FC236}">
                <a16:creationId xmlns:a16="http://schemas.microsoft.com/office/drawing/2014/main" id="{D898D9A3-841B-F942-A1A5-E2BB81152085}"/>
              </a:ext>
            </a:extLst>
          </p:cNvPr>
          <p:cNvSpPr txBox="1"/>
          <p:nvPr/>
        </p:nvSpPr>
        <p:spPr>
          <a:xfrm>
            <a:off x="4620358" y="1235247"/>
            <a:ext cx="2819050" cy="707886"/>
          </a:xfrm>
          <a:prstGeom prst="rect">
            <a:avLst/>
          </a:prstGeom>
          <a:noFill/>
        </p:spPr>
        <p:txBody>
          <a:bodyPr wrap="square" rtlCol="0">
            <a:spAutoFit/>
          </a:bodyPr>
          <a:lstStyle/>
          <a:p>
            <a:pPr algn="ctr"/>
            <a:r>
              <a:rPr lang="en-GB" sz="4000" b="1" dirty="0">
                <a:solidFill>
                  <a:srgbClr val="115076"/>
                </a:solidFill>
                <a:latin typeface="Century Gothic" panose="020B0502020202020204" pitchFamily="34" charset="0"/>
              </a:rPr>
              <a:t>die Welt</a:t>
            </a:r>
          </a:p>
        </p:txBody>
      </p:sp>
    </p:spTree>
    <p:extLst>
      <p:ext uri="{BB962C8B-B14F-4D97-AF65-F5344CB8AC3E}">
        <p14:creationId xmlns:p14="http://schemas.microsoft.com/office/powerpoint/2010/main" val="40190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7296"/>
            <a:ext cx="2266122"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2" descr="http://www.clker.com/cliparts/0/F/H/c/a/X/crossword-letter-tiles-hi.png">
            <a:extLst>
              <a:ext uri="{FF2B5EF4-FFF2-40B4-BE49-F238E27FC236}">
                <a16:creationId xmlns:a16="http://schemas.microsoft.com/office/drawing/2014/main" id="{97482C75-02E8-9D48-B8EA-450B28EAEC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825" y="2427062"/>
            <a:ext cx="5578079" cy="38767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ED26FA-94A4-1144-96A1-85AEBB6344BB}"/>
              </a:ext>
            </a:extLst>
          </p:cNvPr>
          <p:cNvSpPr txBox="1"/>
          <p:nvPr/>
        </p:nvSpPr>
        <p:spPr>
          <a:xfrm>
            <a:off x="4618670" y="1206068"/>
            <a:ext cx="2980415" cy="707886"/>
          </a:xfrm>
          <a:prstGeom prst="rect">
            <a:avLst/>
          </a:prstGeom>
          <a:noFill/>
        </p:spPr>
        <p:txBody>
          <a:bodyPr wrap="square" rtlCol="0">
            <a:spAutoFit/>
          </a:bodyPr>
          <a:lstStyle/>
          <a:p>
            <a:pPr algn="ctr"/>
            <a:r>
              <a:rPr lang="en-GB" sz="4000" b="1" dirty="0">
                <a:latin typeface="Century Gothic" panose="020B0502020202020204" pitchFamily="34" charset="0"/>
              </a:rPr>
              <a:t>das Wort</a:t>
            </a:r>
          </a:p>
        </p:txBody>
      </p:sp>
    </p:spTree>
    <p:extLst>
      <p:ext uri="{BB962C8B-B14F-4D97-AF65-F5344CB8AC3E}">
        <p14:creationId xmlns:p14="http://schemas.microsoft.com/office/powerpoint/2010/main" val="32733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70788" y="2144773"/>
            <a:ext cx="7723026" cy="3276132"/>
            <a:chOff x="270788" y="969832"/>
            <a:chExt cx="7723026" cy="3356370"/>
          </a:xfrm>
        </p:grpSpPr>
        <p:cxnSp>
          <p:nvCxnSpPr>
            <p:cNvPr id="53" name="Curved Connector 52">
              <a:extLst>
                <a:ext uri="{FF2B5EF4-FFF2-40B4-BE49-F238E27FC236}">
                  <a16:creationId xmlns:a16="http://schemas.microsoft.com/office/drawing/2014/main" id="{2D189693-15C1-364F-B2F3-BC37F146A556}"/>
                </a:ext>
              </a:extLst>
            </p:cNvPr>
            <p:cNvCxnSpPr>
              <a:cxnSpLocks/>
              <a:stCxn id="43" idx="2"/>
              <a:endCxn id="42" idx="1"/>
            </p:cNvCxnSpPr>
            <p:nvPr/>
          </p:nvCxnSpPr>
          <p:spPr>
            <a:xfrm rot="16200000" flipH="1">
              <a:off x="3159916" y="-507696"/>
              <a:ext cx="2709699" cy="6958097"/>
            </a:xfrm>
            <a:prstGeom prst="curvedConnector2">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0" y="213557"/>
            <a:ext cx="2068541"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42" name="Picture 2" descr="http://www.clker.com/cliparts/0/F/H/c/a/X/crossword-letter-tiles-hi.png">
            <a:extLst>
              <a:ext uri="{FF2B5EF4-FFF2-40B4-BE49-F238E27FC236}">
                <a16:creationId xmlns:a16="http://schemas.microsoft.com/office/drawing/2014/main" id="{97482C75-02E8-9D48-B8EA-450B28EAEC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3814" y="4626912"/>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05ED26FA-94A4-1144-96A1-85AEBB6344BB}"/>
              </a:ext>
            </a:extLst>
          </p:cNvPr>
          <p:cNvSpPr txBox="1"/>
          <p:nvPr/>
        </p:nvSpPr>
        <p:spPr>
          <a:xfrm>
            <a:off x="86685" y="2249541"/>
            <a:ext cx="1898064" cy="461665"/>
          </a:xfrm>
          <a:prstGeom prst="rect">
            <a:avLst/>
          </a:prstGeom>
          <a:noFill/>
          <a:ln>
            <a:noFill/>
          </a:ln>
        </p:spPr>
        <p:txBody>
          <a:bodyPr wrap="square" rtlCol="0">
            <a:spAutoFit/>
          </a:bodyPr>
          <a:lstStyle/>
          <a:p>
            <a:pPr algn="ctr"/>
            <a:r>
              <a:rPr lang="en-GB" sz="2400" dirty="0">
                <a:latin typeface="Century Gothic" panose="020B0502020202020204" pitchFamily="34" charset="0"/>
              </a:rPr>
              <a:t>das Wort</a:t>
            </a:r>
          </a:p>
        </p:txBody>
      </p:sp>
      <p:pic>
        <p:nvPicPr>
          <p:cNvPr id="44" name="Picture 43">
            <a:extLst>
              <a:ext uri="{FF2B5EF4-FFF2-40B4-BE49-F238E27FC236}">
                <a16:creationId xmlns:a16="http://schemas.microsoft.com/office/drawing/2014/main" id="{10CE2314-D153-C34B-B04C-93F790D7AD9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28" y="4426555"/>
            <a:ext cx="2555836" cy="2210330"/>
          </a:xfrm>
          <a:prstGeom prst="rect">
            <a:avLst/>
          </a:prstGeom>
        </p:spPr>
      </p:pic>
      <p:sp>
        <p:nvSpPr>
          <p:cNvPr id="45" name="TextBox 44">
            <a:extLst>
              <a:ext uri="{FF2B5EF4-FFF2-40B4-BE49-F238E27FC236}">
                <a16:creationId xmlns:a16="http://schemas.microsoft.com/office/drawing/2014/main" id="{A1B96A20-00A5-964F-885C-C165257CFC48}"/>
              </a:ext>
            </a:extLst>
          </p:cNvPr>
          <p:cNvSpPr txBox="1"/>
          <p:nvPr/>
        </p:nvSpPr>
        <p:spPr>
          <a:xfrm>
            <a:off x="1787805" y="1403196"/>
            <a:ext cx="2132901" cy="461665"/>
          </a:xfrm>
          <a:prstGeom prst="rect">
            <a:avLst/>
          </a:prstGeom>
          <a:noFill/>
        </p:spPr>
        <p:txBody>
          <a:bodyPr wrap="square" rtlCol="0">
            <a:spAutoFit/>
          </a:bodyPr>
          <a:lstStyle/>
          <a:p>
            <a:pPr algn="ctr"/>
            <a:r>
              <a:rPr lang="en-GB" sz="2400" dirty="0">
                <a:latin typeface="Century Gothic" panose="020B0502020202020204" pitchFamily="34" charset="0"/>
              </a:rPr>
              <a:t>die Welt</a:t>
            </a:r>
          </a:p>
        </p:txBody>
      </p:sp>
      <p:pic>
        <p:nvPicPr>
          <p:cNvPr id="46" name="Picture 45">
            <a:extLst>
              <a:ext uri="{FF2B5EF4-FFF2-40B4-BE49-F238E27FC236}">
                <a16:creationId xmlns:a16="http://schemas.microsoft.com/office/drawing/2014/main" id="{7FED2B89-86E4-CD48-8BA4-97FAC843F5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8115" y="2914712"/>
            <a:ext cx="986818" cy="1453225"/>
          </a:xfrm>
          <a:prstGeom prst="rect">
            <a:avLst/>
          </a:prstGeom>
        </p:spPr>
      </p:pic>
      <p:sp>
        <p:nvSpPr>
          <p:cNvPr id="47" name="TextBox 46">
            <a:extLst>
              <a:ext uri="{FF2B5EF4-FFF2-40B4-BE49-F238E27FC236}">
                <a16:creationId xmlns:a16="http://schemas.microsoft.com/office/drawing/2014/main" id="{C0438FBB-20C6-3E42-B716-8A878A628A10}"/>
              </a:ext>
            </a:extLst>
          </p:cNvPr>
          <p:cNvSpPr txBox="1"/>
          <p:nvPr/>
        </p:nvSpPr>
        <p:spPr>
          <a:xfrm>
            <a:off x="3267172" y="2487147"/>
            <a:ext cx="2132901" cy="461665"/>
          </a:xfrm>
          <a:prstGeom prst="rect">
            <a:avLst/>
          </a:prstGeom>
          <a:noFill/>
        </p:spPr>
        <p:txBody>
          <a:bodyPr wrap="square" rtlCol="0">
            <a:spAutoFit/>
          </a:bodyPr>
          <a:lstStyle/>
          <a:p>
            <a:pPr algn="ctr"/>
            <a:r>
              <a:rPr lang="en-GB" sz="2400" dirty="0">
                <a:latin typeface="Century Gothic" panose="020B0502020202020204" pitchFamily="34" charset="0"/>
              </a:rPr>
              <a:t>das Wasser</a:t>
            </a:r>
          </a:p>
        </p:txBody>
      </p:sp>
      <p:sp>
        <p:nvSpPr>
          <p:cNvPr id="48" name="TextBox 47">
            <a:extLst>
              <a:ext uri="{FF2B5EF4-FFF2-40B4-BE49-F238E27FC236}">
                <a16:creationId xmlns:a16="http://schemas.microsoft.com/office/drawing/2014/main" id="{04A9B460-5B60-CB46-8749-5EBC17551F12}"/>
              </a:ext>
            </a:extLst>
          </p:cNvPr>
          <p:cNvSpPr txBox="1"/>
          <p:nvPr/>
        </p:nvSpPr>
        <p:spPr>
          <a:xfrm>
            <a:off x="5850537" y="1477769"/>
            <a:ext cx="2132901" cy="461665"/>
          </a:xfrm>
          <a:prstGeom prst="rect">
            <a:avLst/>
          </a:prstGeom>
          <a:noFill/>
        </p:spPr>
        <p:txBody>
          <a:bodyPr wrap="square" rtlCol="0">
            <a:spAutoFit/>
          </a:bodyPr>
          <a:lstStyle/>
          <a:p>
            <a:pPr algn="ctr"/>
            <a:r>
              <a:rPr lang="en-GB" sz="2400" dirty="0">
                <a:latin typeface="Century Gothic" panose="020B0502020202020204" pitchFamily="34" charset="0"/>
              </a:rPr>
              <a:t>der Freund</a:t>
            </a:r>
          </a:p>
        </p:txBody>
      </p:sp>
      <p:sp>
        <p:nvSpPr>
          <p:cNvPr id="50" name="TextBox 49">
            <a:extLst>
              <a:ext uri="{FF2B5EF4-FFF2-40B4-BE49-F238E27FC236}">
                <a16:creationId xmlns:a16="http://schemas.microsoft.com/office/drawing/2014/main" id="{F2FBC167-1F65-FD4A-A280-00090C3DC4D8}"/>
              </a:ext>
            </a:extLst>
          </p:cNvPr>
          <p:cNvSpPr txBox="1"/>
          <p:nvPr/>
        </p:nvSpPr>
        <p:spPr>
          <a:xfrm>
            <a:off x="7926535" y="2315836"/>
            <a:ext cx="2132901" cy="461665"/>
          </a:xfrm>
          <a:prstGeom prst="rect">
            <a:avLst/>
          </a:prstGeom>
          <a:noFill/>
        </p:spPr>
        <p:txBody>
          <a:bodyPr wrap="square" rtlCol="0">
            <a:spAutoFit/>
          </a:bodyPr>
          <a:lstStyle/>
          <a:p>
            <a:pPr algn="ctr"/>
            <a:r>
              <a:rPr lang="en-GB" sz="2400" dirty="0">
                <a:latin typeface="Century Gothic" panose="020B0502020202020204" pitchFamily="34" charset="0"/>
              </a:rPr>
              <a:t>der </a:t>
            </a:r>
            <a:r>
              <a:rPr lang="en-GB" sz="2400" dirty="0" err="1">
                <a:latin typeface="Century Gothic" panose="020B0502020202020204" pitchFamily="34" charset="0"/>
              </a:rPr>
              <a:t>Fußball</a:t>
            </a:r>
            <a:endParaRPr lang="en-GB" sz="2400" dirty="0">
              <a:latin typeface="Century Gothic" panose="020B0502020202020204" pitchFamily="34" charset="0"/>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9860610" y="1142234"/>
            <a:ext cx="2132901" cy="461665"/>
          </a:xfrm>
          <a:prstGeom prst="rect">
            <a:avLst/>
          </a:prstGeom>
          <a:noFill/>
        </p:spPr>
        <p:txBody>
          <a:bodyPr wrap="square" rtlCol="0">
            <a:spAutoFit/>
          </a:bodyPr>
          <a:lstStyle/>
          <a:p>
            <a:pPr algn="ctr"/>
            <a:r>
              <a:rPr lang="en-GB" sz="2400" dirty="0">
                <a:latin typeface="Century Gothic" panose="020B0502020202020204" pitchFamily="34" charset="0"/>
              </a:rPr>
              <a:t>der Lehrer</a:t>
            </a:r>
          </a:p>
        </p:txBody>
      </p:sp>
      <p:grpSp>
        <p:nvGrpSpPr>
          <p:cNvPr id="55" name="Group 54"/>
          <p:cNvGrpSpPr/>
          <p:nvPr/>
        </p:nvGrpSpPr>
        <p:grpSpPr>
          <a:xfrm>
            <a:off x="3951155" y="2183357"/>
            <a:ext cx="5931075" cy="2127474"/>
            <a:chOff x="3951155" y="1090956"/>
            <a:chExt cx="5931075" cy="2127474"/>
          </a:xfrm>
        </p:grpSpPr>
        <p:sp>
          <p:nvSpPr>
            <p:cNvPr id="56" name="Oval 55">
              <a:extLst>
                <a:ext uri="{FF2B5EF4-FFF2-40B4-BE49-F238E27FC236}">
                  <a16:creationId xmlns:a16="http://schemas.microsoft.com/office/drawing/2014/main" id="{F0089B9A-3F8B-E845-BB0F-88C8B3E7723D}"/>
                </a:ext>
              </a:extLst>
            </p:cNvPr>
            <p:cNvSpPr/>
            <p:nvPr/>
          </p:nvSpPr>
          <p:spPr>
            <a:xfrm>
              <a:off x="8069800" y="1090956"/>
              <a:ext cx="1812430" cy="815210"/>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Curved Connector 56">
              <a:extLst>
                <a:ext uri="{FF2B5EF4-FFF2-40B4-BE49-F238E27FC236}">
                  <a16:creationId xmlns:a16="http://schemas.microsoft.com/office/drawing/2014/main" id="{754E8CA8-9CF5-A94D-83A1-569E102A30ED}"/>
                </a:ext>
              </a:extLst>
            </p:cNvPr>
            <p:cNvCxnSpPr>
              <a:cxnSpLocks/>
              <a:stCxn id="56" idx="4"/>
              <a:endCxn id="49" idx="3"/>
            </p:cNvCxnSpPr>
            <p:nvPr/>
          </p:nvCxnSpPr>
          <p:spPr>
            <a:xfrm rot="5400000">
              <a:off x="5807453" y="49868"/>
              <a:ext cx="1312264" cy="5024860"/>
            </a:xfrm>
            <a:prstGeom prst="curvedConnector2">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511630" y="1215187"/>
            <a:ext cx="3299997" cy="3824072"/>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340602" y="2379673"/>
            <a:ext cx="7367512" cy="1261652"/>
            <a:chOff x="3099216" y="2175024"/>
            <a:chExt cx="7718703" cy="1261652"/>
          </a:xfrm>
        </p:grpSpPr>
        <p:sp>
          <p:nvSpPr>
            <p:cNvPr id="62" name="Oval 61">
              <a:extLst>
                <a:ext uri="{FF2B5EF4-FFF2-40B4-BE49-F238E27FC236}">
                  <a16:creationId xmlns:a16="http://schemas.microsoft.com/office/drawing/2014/main" id="{971079BC-1024-3D4A-8073-D55DBE7B800D}"/>
                </a:ext>
              </a:extLst>
            </p:cNvPr>
            <p:cNvSpPr/>
            <p:nvPr/>
          </p:nvSpPr>
          <p:spPr>
            <a:xfrm>
              <a:off x="3099216" y="2175024"/>
              <a:ext cx="2033280" cy="66306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a:endCxn id="46" idx="1"/>
            </p:cNvCxnSpPr>
            <p:nvPr/>
          </p:nvCxnSpPr>
          <p:spPr>
            <a:xfrm rot="16200000" flipH="1">
              <a:off x="7478479" y="97235"/>
              <a:ext cx="695690" cy="5983191"/>
            </a:xfrm>
            <a:prstGeom prst="curvedConnector2">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1220891" y="1366906"/>
            <a:ext cx="2472004" cy="3256609"/>
            <a:chOff x="1220891" y="272203"/>
            <a:chExt cx="2472004" cy="4057394"/>
          </a:xfrm>
        </p:grpSpPr>
        <p:sp>
          <p:nvSpPr>
            <p:cNvPr id="65" name="Oval 64">
              <a:extLst>
                <a:ext uri="{FF2B5EF4-FFF2-40B4-BE49-F238E27FC236}">
                  <a16:creationId xmlns:a16="http://schemas.microsoft.com/office/drawing/2014/main" id="{D6078E0E-23D8-DC4D-B478-1D595C3C1365}"/>
                </a:ext>
              </a:extLst>
            </p:cNvPr>
            <p:cNvSpPr/>
            <p:nvPr/>
          </p:nvSpPr>
          <p:spPr>
            <a:xfrm>
              <a:off x="2068541" y="272203"/>
              <a:ext cx="1624354" cy="66306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Curved Connector 65">
              <a:extLst>
                <a:ext uri="{FF2B5EF4-FFF2-40B4-BE49-F238E27FC236}">
                  <a16:creationId xmlns:a16="http://schemas.microsoft.com/office/drawing/2014/main" id="{106BC026-344A-CB4D-ABAF-CFB238D3DC6A}"/>
                </a:ext>
              </a:extLst>
            </p:cNvPr>
            <p:cNvCxnSpPr>
              <a:cxnSpLocks/>
            </p:cNvCxnSpPr>
            <p:nvPr/>
          </p:nvCxnSpPr>
          <p:spPr>
            <a:xfrm rot="5400000">
              <a:off x="334728" y="1815161"/>
              <a:ext cx="3400599" cy="1628273"/>
            </a:xfrm>
            <a:prstGeom prst="curvedConnector3">
              <a:avLst>
                <a:gd name="adj1" fmla="val 50000"/>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8308420" y="1053356"/>
            <a:ext cx="3423467" cy="3298903"/>
            <a:chOff x="7861254" y="223466"/>
            <a:chExt cx="3751929" cy="3384168"/>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urved Connector 68">
              <a:extLst>
                <a:ext uri="{FF2B5EF4-FFF2-40B4-BE49-F238E27FC236}">
                  <a16:creationId xmlns:a16="http://schemas.microsoft.com/office/drawing/2014/main" id="{81EE5008-000B-044B-8DB2-4DE5919E17C4}"/>
                </a:ext>
              </a:extLst>
            </p:cNvPr>
            <p:cNvCxnSpPr>
              <a:cxnSpLocks/>
              <a:stCxn id="70" idx="3"/>
              <a:endCxn id="68" idx="4"/>
            </p:cNvCxnSpPr>
            <p:nvPr/>
          </p:nvCxnSpPr>
          <p:spPr>
            <a:xfrm flipV="1">
              <a:off x="7861254" y="886532"/>
              <a:ext cx="2855718" cy="2721102"/>
            </a:xfrm>
            <a:prstGeom prst="curvedConnector2">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grpSp>
      <p:pic>
        <p:nvPicPr>
          <p:cNvPr id="70" name="Picture 69">
            <a:extLst>
              <a:ext uri="{FF2B5EF4-FFF2-40B4-BE49-F238E27FC236}">
                <a16:creationId xmlns:a16="http://schemas.microsoft.com/office/drawing/2014/main" id="{A604BB58-BAC7-B246-A0CC-153CB687C9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4764" y="3247094"/>
            <a:ext cx="2153655" cy="2210330"/>
          </a:xfrm>
          <a:prstGeom prst="rect">
            <a:avLst/>
          </a:prstGeom>
        </p:spPr>
      </p:pic>
      <p:sp>
        <p:nvSpPr>
          <p:cNvPr id="71" name="TextBox 70"/>
          <p:cNvSpPr txBox="1"/>
          <p:nvPr/>
        </p:nvSpPr>
        <p:spPr>
          <a:xfrm>
            <a:off x="86684" y="4478070"/>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I</a:t>
            </a:r>
          </a:p>
        </p:txBody>
      </p:sp>
      <p:sp>
        <p:nvSpPr>
          <p:cNvPr id="72" name="TextBox 71"/>
          <p:cNvSpPr txBox="1"/>
          <p:nvPr/>
        </p:nvSpPr>
        <p:spPr>
          <a:xfrm>
            <a:off x="1984748" y="3318158"/>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J</a:t>
            </a:r>
          </a:p>
        </p:txBody>
      </p:sp>
      <p:sp>
        <p:nvSpPr>
          <p:cNvPr id="73" name="TextBox 72"/>
          <p:cNvSpPr txBox="1"/>
          <p:nvPr/>
        </p:nvSpPr>
        <p:spPr>
          <a:xfrm>
            <a:off x="3900565" y="4881092"/>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K</a:t>
            </a:r>
          </a:p>
        </p:txBody>
      </p:sp>
      <p:sp>
        <p:nvSpPr>
          <p:cNvPr id="74" name="TextBox 73"/>
          <p:cNvSpPr txBox="1"/>
          <p:nvPr/>
        </p:nvSpPr>
        <p:spPr>
          <a:xfrm>
            <a:off x="6001186" y="3413633"/>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L</a:t>
            </a:r>
          </a:p>
        </p:txBody>
      </p:sp>
      <p:sp>
        <p:nvSpPr>
          <p:cNvPr id="75" name="TextBox 74"/>
          <p:cNvSpPr txBox="1"/>
          <p:nvPr/>
        </p:nvSpPr>
        <p:spPr>
          <a:xfrm>
            <a:off x="7964672" y="5456016"/>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M</a:t>
            </a:r>
          </a:p>
        </p:txBody>
      </p:sp>
      <p:sp>
        <p:nvSpPr>
          <p:cNvPr id="76" name="TextBox 75"/>
          <p:cNvSpPr txBox="1"/>
          <p:nvPr/>
        </p:nvSpPr>
        <p:spPr>
          <a:xfrm>
            <a:off x="10641314" y="2717979"/>
            <a:ext cx="457200" cy="646331"/>
          </a:xfrm>
          <a:prstGeom prst="rect">
            <a:avLst/>
          </a:prstGeom>
          <a:noFill/>
        </p:spPr>
        <p:txBody>
          <a:bodyPr wrap="square" rtlCol="0">
            <a:spAutoFit/>
          </a:bodyPr>
          <a:lstStyle/>
          <a:p>
            <a:pPr algn="ctr"/>
            <a:r>
              <a:rPr lang="en-GB" sz="3600" b="1" dirty="0">
                <a:latin typeface="Century Gothic" panose="020B0502020202020204" pitchFamily="34" charset="0"/>
              </a:rPr>
              <a:t>N</a:t>
            </a:r>
          </a:p>
        </p:txBody>
      </p:sp>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2521" y="4912503"/>
            <a:ext cx="1369259" cy="1369259"/>
          </a:xfrm>
          <a:prstGeom prst="rect">
            <a:avLst/>
          </a:prstGeom>
        </p:spPr>
      </p:pic>
      <p:pic>
        <p:nvPicPr>
          <p:cNvPr id="49" name="Picture 48">
            <a:extLst>
              <a:ext uri="{FF2B5EF4-FFF2-40B4-BE49-F238E27FC236}">
                <a16:creationId xmlns:a16="http://schemas.microsoft.com/office/drawing/2014/main" id="{4323BD4F-3FC3-7942-99D8-FBB4513376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6801" y="3406703"/>
            <a:ext cx="1624354" cy="1632556"/>
          </a:xfrm>
          <a:prstGeom prst="rect">
            <a:avLst/>
          </a:prstGeom>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10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07096"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34331" y="180786"/>
            <a:ext cx="2324562" cy="389058"/>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5ED26FA-94A4-1144-96A1-85AEBB6344BB}"/>
              </a:ext>
            </a:extLst>
          </p:cNvPr>
          <p:cNvSpPr txBox="1"/>
          <p:nvPr/>
        </p:nvSpPr>
        <p:spPr>
          <a:xfrm>
            <a:off x="4933128" y="3238144"/>
            <a:ext cx="4035682" cy="769441"/>
          </a:xfrm>
          <a:prstGeom prst="rect">
            <a:avLst/>
          </a:prstGeom>
          <a:noFill/>
        </p:spPr>
        <p:txBody>
          <a:bodyPr wrap="square" rtlCol="0">
            <a:spAutoFit/>
          </a:bodyPr>
          <a:lstStyle/>
          <a:p>
            <a:pPr algn="ctr"/>
            <a:r>
              <a:rPr lang="en-GB" sz="4400" b="1" dirty="0">
                <a:latin typeface="Century Gothic" panose="020B0502020202020204" pitchFamily="34" charset="0"/>
              </a:rPr>
              <a:t>4. das Wort</a:t>
            </a:r>
          </a:p>
        </p:txBody>
      </p:sp>
      <p:sp>
        <p:nvSpPr>
          <p:cNvPr id="7" name="TextBox 6">
            <a:extLst>
              <a:ext uri="{FF2B5EF4-FFF2-40B4-BE49-F238E27FC236}">
                <a16:creationId xmlns:a16="http://schemas.microsoft.com/office/drawing/2014/main" id="{A1B96A20-00A5-964F-885C-C165257CFC48}"/>
              </a:ext>
            </a:extLst>
          </p:cNvPr>
          <p:cNvSpPr txBox="1"/>
          <p:nvPr/>
        </p:nvSpPr>
        <p:spPr>
          <a:xfrm>
            <a:off x="1481052" y="3328051"/>
            <a:ext cx="2997332" cy="769441"/>
          </a:xfrm>
          <a:prstGeom prst="rect">
            <a:avLst/>
          </a:prstGeom>
          <a:noFill/>
        </p:spPr>
        <p:txBody>
          <a:bodyPr wrap="square" rtlCol="0">
            <a:spAutoFit/>
          </a:bodyPr>
          <a:lstStyle/>
          <a:p>
            <a:pPr algn="ctr"/>
            <a:r>
              <a:rPr lang="en-GB" sz="4400" b="1" dirty="0">
                <a:latin typeface="Century Gothic" panose="020B0502020202020204" pitchFamily="34" charset="0"/>
              </a:rPr>
              <a:t>5. die Welt</a:t>
            </a:r>
          </a:p>
        </p:txBody>
      </p:sp>
      <p:sp>
        <p:nvSpPr>
          <p:cNvPr id="8" name="TextBox 7">
            <a:extLst>
              <a:ext uri="{FF2B5EF4-FFF2-40B4-BE49-F238E27FC236}">
                <a16:creationId xmlns:a16="http://schemas.microsoft.com/office/drawing/2014/main" id="{C0438FBB-20C6-3E42-B716-8A878A628A10}"/>
              </a:ext>
            </a:extLst>
          </p:cNvPr>
          <p:cNvSpPr txBox="1"/>
          <p:nvPr/>
        </p:nvSpPr>
        <p:spPr>
          <a:xfrm>
            <a:off x="5733669" y="4253602"/>
            <a:ext cx="4033428" cy="769441"/>
          </a:xfrm>
          <a:prstGeom prst="rect">
            <a:avLst/>
          </a:prstGeom>
          <a:noFill/>
        </p:spPr>
        <p:txBody>
          <a:bodyPr wrap="square" rtlCol="0">
            <a:spAutoFit/>
          </a:bodyPr>
          <a:lstStyle/>
          <a:p>
            <a:pPr algn="ctr"/>
            <a:r>
              <a:rPr lang="en-GB" sz="4400" b="1" dirty="0">
                <a:latin typeface="Century Gothic" panose="020B0502020202020204" pitchFamily="34" charset="0"/>
              </a:rPr>
              <a:t>3. das Wasser</a:t>
            </a:r>
          </a:p>
        </p:txBody>
      </p:sp>
      <p:sp>
        <p:nvSpPr>
          <p:cNvPr id="9" name="TextBox 8">
            <a:extLst>
              <a:ext uri="{FF2B5EF4-FFF2-40B4-BE49-F238E27FC236}">
                <a16:creationId xmlns:a16="http://schemas.microsoft.com/office/drawing/2014/main" id="{04A9B460-5B60-CB46-8749-5EBC17551F12}"/>
              </a:ext>
            </a:extLst>
          </p:cNvPr>
          <p:cNvSpPr txBox="1"/>
          <p:nvPr/>
        </p:nvSpPr>
        <p:spPr>
          <a:xfrm>
            <a:off x="1613268" y="4582109"/>
            <a:ext cx="4363563" cy="769441"/>
          </a:xfrm>
          <a:prstGeom prst="rect">
            <a:avLst/>
          </a:prstGeom>
          <a:noFill/>
        </p:spPr>
        <p:txBody>
          <a:bodyPr wrap="square" rtlCol="0">
            <a:spAutoFit/>
          </a:bodyPr>
          <a:lstStyle/>
          <a:p>
            <a:pPr algn="ctr"/>
            <a:r>
              <a:rPr lang="en-GB" sz="4400" b="1" dirty="0">
                <a:latin typeface="Century Gothic" panose="020B0502020202020204" pitchFamily="34" charset="0"/>
              </a:rPr>
              <a:t>2. der Freund</a:t>
            </a:r>
          </a:p>
        </p:txBody>
      </p:sp>
      <p:sp>
        <p:nvSpPr>
          <p:cNvPr id="10" name="TextBox 9">
            <a:extLst>
              <a:ext uri="{FF2B5EF4-FFF2-40B4-BE49-F238E27FC236}">
                <a16:creationId xmlns:a16="http://schemas.microsoft.com/office/drawing/2014/main" id="{F2FBC167-1F65-FD4A-A280-00090C3DC4D8}"/>
              </a:ext>
            </a:extLst>
          </p:cNvPr>
          <p:cNvSpPr txBox="1"/>
          <p:nvPr/>
        </p:nvSpPr>
        <p:spPr>
          <a:xfrm>
            <a:off x="2957974" y="2093322"/>
            <a:ext cx="4110083" cy="769441"/>
          </a:xfrm>
          <a:prstGeom prst="rect">
            <a:avLst/>
          </a:prstGeom>
          <a:noFill/>
        </p:spPr>
        <p:txBody>
          <a:bodyPr wrap="square" rtlCol="0">
            <a:spAutoFit/>
          </a:bodyPr>
          <a:lstStyle/>
          <a:p>
            <a:pPr algn="ctr"/>
            <a:r>
              <a:rPr lang="en-GB" sz="4400" b="1" dirty="0">
                <a:latin typeface="Century Gothic" panose="020B0502020202020204" pitchFamily="34" charset="0"/>
              </a:rPr>
              <a:t>1. der </a:t>
            </a:r>
            <a:r>
              <a:rPr lang="en-GB" sz="4400" b="1" dirty="0" err="1">
                <a:latin typeface="Century Gothic" panose="020B0502020202020204" pitchFamily="34" charset="0"/>
              </a:rPr>
              <a:t>Fußball</a:t>
            </a:r>
            <a:endParaRPr lang="en-GB" sz="4400" b="1" dirty="0">
              <a:latin typeface="Century Gothic" panose="020B0502020202020204" pitchFamily="34" charset="0"/>
            </a:endParaRPr>
          </a:p>
        </p:txBody>
      </p:sp>
      <p:sp>
        <p:nvSpPr>
          <p:cNvPr id="11" name="TextBox 10">
            <a:extLst>
              <a:ext uri="{FF2B5EF4-FFF2-40B4-BE49-F238E27FC236}">
                <a16:creationId xmlns:a16="http://schemas.microsoft.com/office/drawing/2014/main" id="{EFCD5847-8EDE-BE49-93AA-37E24BB16B8E}"/>
              </a:ext>
            </a:extLst>
          </p:cNvPr>
          <p:cNvSpPr txBox="1"/>
          <p:nvPr/>
        </p:nvSpPr>
        <p:spPr>
          <a:xfrm>
            <a:off x="6909619" y="1709676"/>
            <a:ext cx="4371858" cy="769441"/>
          </a:xfrm>
          <a:prstGeom prst="rect">
            <a:avLst/>
          </a:prstGeom>
          <a:noFill/>
        </p:spPr>
        <p:txBody>
          <a:bodyPr wrap="square" rtlCol="0">
            <a:spAutoFit/>
          </a:bodyPr>
          <a:lstStyle/>
          <a:p>
            <a:pPr algn="ctr"/>
            <a:r>
              <a:rPr lang="en-GB" sz="4400" b="1" dirty="0">
                <a:latin typeface="Century Gothic" panose="020B0502020202020204" pitchFamily="34" charset="0"/>
              </a:rPr>
              <a:t>6. der Lehrer</a:t>
            </a:r>
          </a:p>
        </p:txBody>
      </p:sp>
    </p:spTree>
    <p:extLst>
      <p:ext uri="{BB962C8B-B14F-4D97-AF65-F5344CB8AC3E}">
        <p14:creationId xmlns:p14="http://schemas.microsoft.com/office/powerpoint/2010/main" val="15448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3000"/>
                                        <p:tgtEl>
                                          <p:spTgt spid="10"/>
                                        </p:tgtEl>
                                      </p:cBhvr>
                                    </p:animEffect>
                                    <p:set>
                                      <p:cBhvr>
                                        <p:cTn id="10" dur="1" fill="hold">
                                          <p:stCondLst>
                                            <p:cond delay="2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9" presetClass="exit" presetSubtype="0" fill="hold" grpId="1" nodeType="afterEffect">
                                  <p:stCondLst>
                                    <p:cond delay="0"/>
                                  </p:stCondLst>
                                  <p:childTnLst>
                                    <p:animEffect transition="out" filter="dissolve">
                                      <p:cBhvr>
                                        <p:cTn id="17" dur="3000"/>
                                        <p:tgtEl>
                                          <p:spTgt spid="9"/>
                                        </p:tgtEl>
                                      </p:cBhvr>
                                    </p:animEffect>
                                    <p:set>
                                      <p:cBhvr>
                                        <p:cTn id="18" dur="1" fill="hold">
                                          <p:stCondLst>
                                            <p:cond delay="29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0"/>
                            </p:stCondLst>
                            <p:childTnLst>
                              <p:par>
                                <p:cTn id="24" presetID="9" presetClass="exit" presetSubtype="0" fill="hold" grpId="1" nodeType="afterEffect">
                                  <p:stCondLst>
                                    <p:cond delay="0"/>
                                  </p:stCondLst>
                                  <p:childTnLst>
                                    <p:animEffect transition="out" filter="dissolve">
                                      <p:cBhvr>
                                        <p:cTn id="25" dur="3000"/>
                                        <p:tgtEl>
                                          <p:spTgt spid="8"/>
                                        </p:tgtEl>
                                      </p:cBhvr>
                                    </p:animEffect>
                                    <p:set>
                                      <p:cBhvr>
                                        <p:cTn id="26" dur="1" fill="hold">
                                          <p:stCondLst>
                                            <p:cond delay="29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0"/>
                            </p:stCondLst>
                            <p:childTnLst>
                              <p:par>
                                <p:cTn id="32" presetID="9" presetClass="exit" presetSubtype="0" fill="hold" grpId="1" nodeType="afterEffect">
                                  <p:stCondLst>
                                    <p:cond delay="0"/>
                                  </p:stCondLst>
                                  <p:childTnLst>
                                    <p:animEffect transition="out" filter="dissolve">
                                      <p:cBhvr>
                                        <p:cTn id="33" dur="3000"/>
                                        <p:tgtEl>
                                          <p:spTgt spid="6"/>
                                        </p:tgtEl>
                                      </p:cBhvr>
                                    </p:animEffect>
                                    <p:set>
                                      <p:cBhvr>
                                        <p:cTn id="34" dur="1" fill="hold">
                                          <p:stCondLst>
                                            <p:cond delay="29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par>
                          <p:cTn id="39" fill="hold">
                            <p:stCondLst>
                              <p:cond delay="0"/>
                            </p:stCondLst>
                            <p:childTnLst>
                              <p:par>
                                <p:cTn id="40" presetID="9" presetClass="exit" presetSubtype="0" fill="hold" grpId="1" nodeType="afterEffect">
                                  <p:stCondLst>
                                    <p:cond delay="0"/>
                                  </p:stCondLst>
                                  <p:childTnLst>
                                    <p:animEffect transition="out" filter="dissolve">
                                      <p:cBhvr>
                                        <p:cTn id="41" dur="3000"/>
                                        <p:tgtEl>
                                          <p:spTgt spid="7"/>
                                        </p:tgtEl>
                                      </p:cBhvr>
                                    </p:animEffect>
                                    <p:set>
                                      <p:cBhvr>
                                        <p:cTn id="42" dur="1" fill="hold">
                                          <p:stCondLst>
                                            <p:cond delay="2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p:stCondLst>
                              <p:cond delay="0"/>
                            </p:stCondLst>
                            <p:childTnLst>
                              <p:par>
                                <p:cTn id="48" presetID="9" presetClass="exit" presetSubtype="0" fill="hold" grpId="1" nodeType="afterEffect">
                                  <p:stCondLst>
                                    <p:cond delay="0"/>
                                  </p:stCondLst>
                                  <p:childTnLst>
                                    <p:animEffect transition="out" filter="dissolve">
                                      <p:cBhvr>
                                        <p:cTn id="49" dur="3000"/>
                                        <p:tgtEl>
                                          <p:spTgt spid="11"/>
                                        </p:tgtEl>
                                      </p:cBhvr>
                                    </p:animEffect>
                                    <p:set>
                                      <p:cBhvr>
                                        <p:cTn id="50" dur="1" fill="hold">
                                          <p:stCondLst>
                                            <p:cond delay="2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B5E3B8-982F-40B1-A428-0136115CFC0C}"/>
              </a:ext>
            </a:extLst>
          </p:cNvPr>
          <p:cNvSpPr/>
          <p:nvPr/>
        </p:nvSpPr>
        <p:spPr>
          <a:xfrm rot="16200000">
            <a:off x="-2895493" y="2866353"/>
            <a:ext cx="6388102" cy="610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6839" y="165702"/>
            <a:ext cx="2803827" cy="647577"/>
          </a:xfrm>
        </p:spPr>
        <p:txBody>
          <a:bodyPr>
            <a:normAutofit/>
          </a:bodyPr>
          <a:lstStyle/>
          <a:p>
            <a:r>
              <a:rPr lang="en-GB" sz="2800" dirty="0"/>
              <a:t>Was </a:t>
            </a:r>
            <a:r>
              <a:rPr lang="en-GB" sz="2800" dirty="0" err="1"/>
              <a:t>ist</a:t>
            </a:r>
            <a:r>
              <a:rPr lang="en-GB" sz="2800" dirty="0"/>
              <a:t> das?</a:t>
            </a:r>
            <a:endParaRPr lang="en-GB" sz="28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686" y="105605"/>
            <a:ext cx="886301" cy="915353"/>
          </a:xfrm>
          <a:prstGeom prst="rect">
            <a:avLst/>
          </a:prstGeom>
        </p:spPr>
      </p:pic>
      <p:sp>
        <p:nvSpPr>
          <p:cNvPr id="26" name="Rectangle 25">
            <a:extLst>
              <a:ext uri="{FF2B5EF4-FFF2-40B4-BE49-F238E27FC236}">
                <a16:creationId xmlns:a16="http://schemas.microsoft.com/office/drawing/2014/main" id="{053693DA-83D8-473C-ACA3-6A5A9F64DFB8}"/>
              </a:ext>
            </a:extLst>
          </p:cNvPr>
          <p:cNvSpPr/>
          <p:nvPr/>
        </p:nvSpPr>
        <p:spPr>
          <a:xfrm>
            <a:off x="-6839" y="5894371"/>
            <a:ext cx="12190517" cy="4706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23F2A798-FF72-4F04-9857-CDE9C8547A7F}"/>
              </a:ext>
            </a:extLst>
          </p:cNvPr>
          <p:cNvSpPr/>
          <p:nvPr/>
        </p:nvSpPr>
        <p:spPr>
          <a:xfrm rot="16200000">
            <a:off x="8684231" y="2875952"/>
            <a:ext cx="6388102" cy="6107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750" y="247046"/>
            <a:ext cx="1381578" cy="380483"/>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45" name="Graphic 44" descr="Teacher with solid fill">
            <a:extLst>
              <a:ext uri="{FF2B5EF4-FFF2-40B4-BE49-F238E27FC236}">
                <a16:creationId xmlns:a16="http://schemas.microsoft.com/office/drawing/2014/main" id="{9F8234B5-1B1A-45D1-A496-B51F10BDA5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95988" y="32290"/>
            <a:ext cx="914400" cy="914400"/>
          </a:xfrm>
          <a:prstGeom prst="rect">
            <a:avLst/>
          </a:prstGeom>
        </p:spPr>
      </p:pic>
      <p:sp>
        <p:nvSpPr>
          <p:cNvPr id="46" name="Speech Bubble: Rectangle with Corners Rounded 45">
            <a:extLst>
              <a:ext uri="{FF2B5EF4-FFF2-40B4-BE49-F238E27FC236}">
                <a16:creationId xmlns:a16="http://schemas.microsoft.com/office/drawing/2014/main" id="{50FC00ED-9346-43ED-8319-9621C4C3996E}"/>
              </a:ext>
            </a:extLst>
          </p:cNvPr>
          <p:cNvSpPr/>
          <p:nvPr/>
        </p:nvSpPr>
        <p:spPr>
          <a:xfrm>
            <a:off x="4793125" y="234553"/>
            <a:ext cx="4350875"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Sag das Wort auf Deutsch.</a:t>
            </a:r>
          </a:p>
        </p:txBody>
      </p:sp>
      <p:pic>
        <p:nvPicPr>
          <p:cNvPr id="27" name="Google Shape;158;p1">
            <a:extLst>
              <a:ext uri="{FF2B5EF4-FFF2-40B4-BE49-F238E27FC236}">
                <a16:creationId xmlns:a16="http://schemas.microsoft.com/office/drawing/2014/main" id="{1A55FBB6-4F34-424E-B5BC-27F4C08B5028}"/>
              </a:ext>
            </a:extLst>
          </p:cNvPr>
          <p:cNvPicPr preferRelativeResize="0"/>
          <p:nvPr/>
        </p:nvPicPr>
        <p:blipFill rotWithShape="1">
          <a:blip r:embed="rId6">
            <a:alphaModFix/>
          </a:blip>
          <a:srcRect/>
          <a:stretch/>
        </p:blipFill>
        <p:spPr>
          <a:xfrm>
            <a:off x="-16313" y="982449"/>
            <a:ext cx="3173193" cy="3623031"/>
          </a:xfrm>
          <a:prstGeom prst="rect">
            <a:avLst/>
          </a:prstGeom>
          <a:noFill/>
          <a:ln>
            <a:noFill/>
          </a:ln>
        </p:spPr>
      </p:pic>
      <p:sp>
        <p:nvSpPr>
          <p:cNvPr id="28" name="Google Shape;159;p1">
            <a:extLst>
              <a:ext uri="{FF2B5EF4-FFF2-40B4-BE49-F238E27FC236}">
                <a16:creationId xmlns:a16="http://schemas.microsoft.com/office/drawing/2014/main" id="{4B8D44B0-C88B-4BF9-BDB1-7851B490CC77}"/>
              </a:ext>
            </a:extLst>
          </p:cNvPr>
          <p:cNvSpPr/>
          <p:nvPr/>
        </p:nvSpPr>
        <p:spPr>
          <a:xfrm>
            <a:off x="1309206" y="3097375"/>
            <a:ext cx="1293944" cy="15081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9200"/>
              <a:buFont typeface="Century Gothic"/>
              <a:buNone/>
              <a:tabLst/>
              <a:defRPr/>
            </a:pPr>
            <a:r>
              <a:rPr kumimoji="0" lang="en-GB" sz="9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m</a:t>
            </a:r>
            <a:endParaRPr kumimoji="0" sz="18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31" name="Picture 2" descr="http://www.clker.com/cliparts/0/F/H/c/a/X/crossword-letter-tiles-hi.png">
            <a:extLst>
              <a:ext uri="{FF2B5EF4-FFF2-40B4-BE49-F238E27FC236}">
                <a16:creationId xmlns:a16="http://schemas.microsoft.com/office/drawing/2014/main" id="{F9211B6D-4181-4900-A287-552DF40F0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9079" y="2149677"/>
            <a:ext cx="1523052" cy="10585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EBAB3028-38F5-4F3F-B49C-C3FBF095892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15639" y="1843344"/>
            <a:ext cx="1703670" cy="1473362"/>
          </a:xfrm>
          <a:prstGeom prst="rect">
            <a:avLst/>
          </a:prstGeom>
        </p:spPr>
      </p:pic>
      <p:pic>
        <p:nvPicPr>
          <p:cNvPr id="35" name="Picture 34">
            <a:extLst>
              <a:ext uri="{FF2B5EF4-FFF2-40B4-BE49-F238E27FC236}">
                <a16:creationId xmlns:a16="http://schemas.microsoft.com/office/drawing/2014/main" id="{76D72AB9-1781-4040-B466-D6556A01C7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4822" y="1886446"/>
            <a:ext cx="657793" cy="968691"/>
          </a:xfrm>
          <a:prstGeom prst="rect">
            <a:avLst/>
          </a:prstGeom>
        </p:spPr>
      </p:pic>
      <p:pic>
        <p:nvPicPr>
          <p:cNvPr id="36" name="Picture 38" descr="Man and Woman Holding Hands on Facebook 2.2">
            <a:extLst>
              <a:ext uri="{FF2B5EF4-FFF2-40B4-BE49-F238E27FC236}">
                <a16:creationId xmlns:a16="http://schemas.microsoft.com/office/drawing/2014/main" id="{B0DFF85D-E408-46E6-9D70-287A4EDDE6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9931" y="2030229"/>
            <a:ext cx="1058522" cy="105852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0BC61DC8-DAAE-412F-859D-AF820C38CC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15691" y="1962472"/>
            <a:ext cx="1082762" cy="1088230"/>
          </a:xfrm>
          <a:prstGeom prst="rect">
            <a:avLst/>
          </a:prstGeom>
        </p:spPr>
      </p:pic>
      <p:pic>
        <p:nvPicPr>
          <p:cNvPr id="38" name="Picture 37">
            <a:extLst>
              <a:ext uri="{FF2B5EF4-FFF2-40B4-BE49-F238E27FC236}">
                <a16:creationId xmlns:a16="http://schemas.microsoft.com/office/drawing/2014/main" id="{452347D4-A0AE-499C-94FB-4AD74CF6C09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2978" y="1878232"/>
            <a:ext cx="1435584" cy="1473362"/>
          </a:xfrm>
          <a:prstGeom prst="rect">
            <a:avLst/>
          </a:prstGeom>
        </p:spPr>
      </p:pic>
      <p:pic>
        <p:nvPicPr>
          <p:cNvPr id="29" name="Google Shape;172;p1">
            <a:extLst>
              <a:ext uri="{FF2B5EF4-FFF2-40B4-BE49-F238E27FC236}">
                <a16:creationId xmlns:a16="http://schemas.microsoft.com/office/drawing/2014/main" id="{D523C884-B35A-43CA-B28C-6BA59B684E8A}"/>
              </a:ext>
            </a:extLst>
          </p:cNvPr>
          <p:cNvPicPr preferRelativeResize="0"/>
          <p:nvPr/>
        </p:nvPicPr>
        <p:blipFill rotWithShape="1">
          <a:blip r:embed="rId6">
            <a:alphaModFix/>
          </a:blip>
          <a:srcRect/>
          <a:stretch/>
        </p:blipFill>
        <p:spPr>
          <a:xfrm rot="-5400000">
            <a:off x="4707318" y="3459888"/>
            <a:ext cx="3173193" cy="3623031"/>
          </a:xfrm>
          <a:prstGeom prst="rect">
            <a:avLst/>
          </a:prstGeom>
          <a:noFill/>
          <a:ln>
            <a:noFill/>
          </a:ln>
        </p:spPr>
      </p:pic>
      <p:sp>
        <p:nvSpPr>
          <p:cNvPr id="33" name="Google Shape;175;p1">
            <a:extLst>
              <a:ext uri="{FF2B5EF4-FFF2-40B4-BE49-F238E27FC236}">
                <a16:creationId xmlns:a16="http://schemas.microsoft.com/office/drawing/2014/main" id="{3DD5BB87-77E2-4F0A-BD88-941C6E718C59}"/>
              </a:ext>
            </a:extLst>
          </p:cNvPr>
          <p:cNvSpPr/>
          <p:nvPr/>
        </p:nvSpPr>
        <p:spPr>
          <a:xfrm>
            <a:off x="6698453" y="3960069"/>
            <a:ext cx="1247457" cy="15081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9200"/>
              <a:buFont typeface="Century Gothic"/>
              <a:buNone/>
              <a:tabLst/>
              <a:defRPr/>
            </a:pPr>
            <a:r>
              <a:rPr kumimoji="0" lang="en-GB" sz="9200" b="1" i="0" u="none" strike="noStrike" kern="1200" cap="none" spc="0" normalizeH="0" baseline="0" noProof="0" dirty="0" err="1">
                <a:ln>
                  <a:noFill/>
                </a:ln>
                <a:solidFill>
                  <a:srgbClr val="525050"/>
                </a:solidFill>
                <a:effectLst/>
                <a:uLnTx/>
                <a:uFillTx/>
                <a:latin typeface="Century Gothic"/>
                <a:ea typeface="Century Gothic"/>
                <a:cs typeface="Century Gothic"/>
                <a:sym typeface="Century Gothic"/>
              </a:rPr>
              <a:t>nt</a:t>
            </a:r>
            <a:endParaRPr kumimoji="0" sz="9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endParaRPr>
          </a:p>
        </p:txBody>
      </p:sp>
      <p:pic>
        <p:nvPicPr>
          <p:cNvPr id="32" name="Google Shape;174;p1">
            <a:extLst>
              <a:ext uri="{FF2B5EF4-FFF2-40B4-BE49-F238E27FC236}">
                <a16:creationId xmlns:a16="http://schemas.microsoft.com/office/drawing/2014/main" id="{41FC20DF-810E-427A-915A-93AAFF6D8CA0}"/>
              </a:ext>
            </a:extLst>
          </p:cNvPr>
          <p:cNvPicPr preferRelativeResize="0"/>
          <p:nvPr/>
        </p:nvPicPr>
        <p:blipFill rotWithShape="1">
          <a:blip r:embed="rId6">
            <a:alphaModFix/>
          </a:blip>
          <a:srcRect/>
          <a:stretch/>
        </p:blipFill>
        <p:spPr>
          <a:xfrm flipH="1">
            <a:off x="8926547" y="910506"/>
            <a:ext cx="3265453" cy="3766915"/>
          </a:xfrm>
          <a:prstGeom prst="rect">
            <a:avLst/>
          </a:prstGeom>
          <a:noFill/>
          <a:ln>
            <a:noFill/>
          </a:ln>
        </p:spPr>
      </p:pic>
      <p:sp>
        <p:nvSpPr>
          <p:cNvPr id="30" name="Google Shape;173;p1">
            <a:extLst>
              <a:ext uri="{FF2B5EF4-FFF2-40B4-BE49-F238E27FC236}">
                <a16:creationId xmlns:a16="http://schemas.microsoft.com/office/drawing/2014/main" id="{081D2287-880A-40B3-BA67-0207AEA65566}"/>
              </a:ext>
            </a:extLst>
          </p:cNvPr>
          <p:cNvSpPr/>
          <p:nvPr/>
        </p:nvSpPr>
        <p:spPr>
          <a:xfrm>
            <a:off x="9569726" y="3181348"/>
            <a:ext cx="514885" cy="15081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9200"/>
              <a:buFont typeface="Century Gothic"/>
              <a:buNone/>
              <a:tabLst/>
              <a:defRPr/>
            </a:pPr>
            <a:r>
              <a:rPr kumimoji="0" lang="en-GB" sz="9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f</a:t>
            </a:r>
            <a:endParaRPr kumimoji="0" sz="18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39" name="Google Shape;158;p1">
            <a:extLst>
              <a:ext uri="{FF2B5EF4-FFF2-40B4-BE49-F238E27FC236}">
                <a16:creationId xmlns:a16="http://schemas.microsoft.com/office/drawing/2014/main" id="{C7864D78-5444-498F-B988-1EC8879E30B4}"/>
              </a:ext>
            </a:extLst>
          </p:cNvPr>
          <p:cNvPicPr preferRelativeResize="0"/>
          <p:nvPr/>
        </p:nvPicPr>
        <p:blipFill rotWithShape="1">
          <a:blip r:embed="rId6">
            <a:alphaModFix/>
          </a:blip>
          <a:srcRect/>
          <a:stretch/>
        </p:blipFill>
        <p:spPr>
          <a:xfrm>
            <a:off x="-13964" y="982447"/>
            <a:ext cx="3173193" cy="3623031"/>
          </a:xfrm>
          <a:prstGeom prst="rect">
            <a:avLst/>
          </a:prstGeom>
          <a:noFill/>
          <a:ln>
            <a:noFill/>
          </a:ln>
        </p:spPr>
      </p:pic>
      <p:sp>
        <p:nvSpPr>
          <p:cNvPr id="40" name="Google Shape;159;p1">
            <a:extLst>
              <a:ext uri="{FF2B5EF4-FFF2-40B4-BE49-F238E27FC236}">
                <a16:creationId xmlns:a16="http://schemas.microsoft.com/office/drawing/2014/main" id="{5E6D1C1F-833E-45FD-B942-918FD74ED32E}"/>
              </a:ext>
            </a:extLst>
          </p:cNvPr>
          <p:cNvSpPr/>
          <p:nvPr/>
        </p:nvSpPr>
        <p:spPr>
          <a:xfrm>
            <a:off x="1311555" y="3097373"/>
            <a:ext cx="1293944" cy="15081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9200"/>
              <a:buFont typeface="Century Gothic"/>
              <a:buNone/>
              <a:tabLst/>
              <a:defRPr/>
            </a:pPr>
            <a:r>
              <a:rPr kumimoji="0" lang="en-GB" sz="9200" b="1" i="0" u="none" strike="noStrike" kern="1200" cap="none" spc="0" normalizeH="0" baseline="0" noProof="0" dirty="0">
                <a:ln>
                  <a:noFill/>
                </a:ln>
                <a:solidFill>
                  <a:srgbClr val="525050"/>
                </a:solidFill>
                <a:effectLst/>
                <a:uLnTx/>
                <a:uFillTx/>
                <a:latin typeface="Century Gothic"/>
                <a:ea typeface="Century Gothic"/>
                <a:cs typeface="Century Gothic"/>
                <a:sym typeface="Century Gothic"/>
              </a:rPr>
              <a:t>m</a:t>
            </a:r>
            <a:endParaRPr kumimoji="0" sz="18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179528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1000"/>
                                        <p:tgtEl>
                                          <p:spTgt spid="31"/>
                                        </p:tgtEl>
                                        <p:attrNameLst>
                                          <p:attrName>ppt_x</p:attrName>
                                        </p:attrNameLst>
                                      </p:cBhvr>
                                      <p:tavLst>
                                        <p:tav tm="0">
                                          <p:val>
                                            <p:strVal val="ppt_x"/>
                                          </p:val>
                                        </p:tav>
                                        <p:tav tm="100000">
                                          <p:val>
                                            <p:strVal val="ppt_x"/>
                                          </p:val>
                                        </p:tav>
                                      </p:tavLst>
                                    </p:anim>
                                    <p:anim calcmode="lin" valueType="num">
                                      <p:cBhvr additive="base">
                                        <p:cTn id="12" dur="1000"/>
                                        <p:tgtEl>
                                          <p:spTgt spid="31"/>
                                        </p:tgtEl>
                                        <p:attrNameLst>
                                          <p:attrName>ppt_y</p:attrName>
                                        </p:attrNameLst>
                                      </p:cBhvr>
                                      <p:tavLst>
                                        <p:tav tm="0">
                                          <p:val>
                                            <p:strVal val="ppt_y"/>
                                          </p:val>
                                        </p:tav>
                                        <p:tav tm="100000">
                                          <p:val>
                                            <p:strVal val="1+ppt_h/2"/>
                                          </p:val>
                                        </p:tav>
                                      </p:tavLst>
                                    </p:anim>
                                    <p:set>
                                      <p:cBhvr>
                                        <p:cTn id="13" dur="1" fill="hold">
                                          <p:stCondLst>
                                            <p:cond delay="999"/>
                                          </p:stCondLst>
                                        </p:cTn>
                                        <p:tgtEl>
                                          <p:spTgt spid="3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nodeType="clickEffect">
                                  <p:stCondLst>
                                    <p:cond delay="0"/>
                                  </p:stCondLst>
                                  <p:childTnLst>
                                    <p:anim calcmode="lin" valueType="num">
                                      <p:cBhvr additive="base">
                                        <p:cTn id="22" dur="1000"/>
                                        <p:tgtEl>
                                          <p:spTgt spid="34"/>
                                        </p:tgtEl>
                                        <p:attrNameLst>
                                          <p:attrName>ppt_x</p:attrName>
                                        </p:attrNameLst>
                                      </p:cBhvr>
                                      <p:tavLst>
                                        <p:tav tm="0">
                                          <p:val>
                                            <p:strVal val="ppt_x"/>
                                          </p:val>
                                        </p:tav>
                                        <p:tav tm="100000">
                                          <p:val>
                                            <p:strVal val="1+ppt_w/2"/>
                                          </p:val>
                                        </p:tav>
                                      </p:tavLst>
                                    </p:anim>
                                    <p:anim calcmode="lin" valueType="num">
                                      <p:cBhvr additive="base">
                                        <p:cTn id="23" dur="1000"/>
                                        <p:tgtEl>
                                          <p:spTgt spid="34"/>
                                        </p:tgtEl>
                                        <p:attrNameLst>
                                          <p:attrName>ppt_y</p:attrName>
                                        </p:attrNameLst>
                                      </p:cBhvr>
                                      <p:tavLst>
                                        <p:tav tm="0">
                                          <p:val>
                                            <p:strVal val="ppt_y"/>
                                          </p:val>
                                        </p:tav>
                                        <p:tav tm="100000">
                                          <p:val>
                                            <p:strVal val="ppt_y"/>
                                          </p:val>
                                        </p:tav>
                                      </p:tavLst>
                                    </p:anim>
                                    <p:set>
                                      <p:cBhvr>
                                        <p:cTn id="24" dur="1" fill="hold">
                                          <p:stCondLst>
                                            <p:cond delay="999"/>
                                          </p:stCondLst>
                                        </p:cTn>
                                        <p:tgtEl>
                                          <p:spTgt spid="3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1000"/>
                                        <p:tgtEl>
                                          <p:spTgt spid="35"/>
                                        </p:tgtEl>
                                        <p:attrNameLst>
                                          <p:attrName>ppt_x</p:attrName>
                                        </p:attrNameLst>
                                      </p:cBhvr>
                                      <p:tavLst>
                                        <p:tav tm="0">
                                          <p:val>
                                            <p:strVal val="ppt_x"/>
                                          </p:val>
                                        </p:tav>
                                        <p:tav tm="100000">
                                          <p:val>
                                            <p:strVal val="ppt_x"/>
                                          </p:val>
                                        </p:tav>
                                      </p:tavLst>
                                    </p:anim>
                                    <p:anim calcmode="lin" valueType="num">
                                      <p:cBhvr additive="base">
                                        <p:cTn id="34" dur="1000"/>
                                        <p:tgtEl>
                                          <p:spTgt spid="35"/>
                                        </p:tgtEl>
                                        <p:attrNameLst>
                                          <p:attrName>ppt_y</p:attrName>
                                        </p:attrNameLst>
                                      </p:cBhvr>
                                      <p:tavLst>
                                        <p:tav tm="0">
                                          <p:val>
                                            <p:strVal val="ppt_y"/>
                                          </p:val>
                                        </p:tav>
                                        <p:tav tm="100000">
                                          <p:val>
                                            <p:strVal val="1+ppt_h/2"/>
                                          </p:val>
                                        </p:tav>
                                      </p:tavLst>
                                    </p:anim>
                                    <p:set>
                                      <p:cBhvr>
                                        <p:cTn id="35" dur="1" fill="hold">
                                          <p:stCondLst>
                                            <p:cond delay="999"/>
                                          </p:stCondLst>
                                        </p:cTn>
                                        <p:tgtEl>
                                          <p:spTgt spid="3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8" fill="hold" nodeType="clickEffect">
                                  <p:stCondLst>
                                    <p:cond delay="0"/>
                                  </p:stCondLst>
                                  <p:childTnLst>
                                    <p:anim calcmode="lin" valueType="num">
                                      <p:cBhvr additive="base">
                                        <p:cTn id="44" dur="1000"/>
                                        <p:tgtEl>
                                          <p:spTgt spid="36"/>
                                        </p:tgtEl>
                                        <p:attrNameLst>
                                          <p:attrName>ppt_x</p:attrName>
                                        </p:attrNameLst>
                                      </p:cBhvr>
                                      <p:tavLst>
                                        <p:tav tm="0">
                                          <p:val>
                                            <p:strVal val="ppt_x"/>
                                          </p:val>
                                        </p:tav>
                                        <p:tav tm="100000">
                                          <p:val>
                                            <p:strVal val="0-ppt_w/2"/>
                                          </p:val>
                                        </p:tav>
                                      </p:tavLst>
                                    </p:anim>
                                    <p:anim calcmode="lin" valueType="num">
                                      <p:cBhvr additive="base">
                                        <p:cTn id="45" dur="1000"/>
                                        <p:tgtEl>
                                          <p:spTgt spid="36"/>
                                        </p:tgtEl>
                                        <p:attrNameLst>
                                          <p:attrName>ppt_y</p:attrName>
                                        </p:attrNameLst>
                                      </p:cBhvr>
                                      <p:tavLst>
                                        <p:tav tm="0">
                                          <p:val>
                                            <p:strVal val="ppt_y"/>
                                          </p:val>
                                        </p:tav>
                                        <p:tav tm="100000">
                                          <p:val>
                                            <p:strVal val="ppt_y"/>
                                          </p:val>
                                        </p:tav>
                                      </p:tavLst>
                                    </p:anim>
                                    <p:set>
                                      <p:cBhvr>
                                        <p:cTn id="46" dur="1" fill="hold">
                                          <p:stCondLst>
                                            <p:cond delay="999"/>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xit" presetSubtype="8" fill="hold" nodeType="clickEffect">
                                  <p:stCondLst>
                                    <p:cond delay="0"/>
                                  </p:stCondLst>
                                  <p:childTnLst>
                                    <p:anim calcmode="lin" valueType="num">
                                      <p:cBhvr additive="base">
                                        <p:cTn id="55" dur="1000"/>
                                        <p:tgtEl>
                                          <p:spTgt spid="37"/>
                                        </p:tgtEl>
                                        <p:attrNameLst>
                                          <p:attrName>ppt_x</p:attrName>
                                        </p:attrNameLst>
                                      </p:cBhvr>
                                      <p:tavLst>
                                        <p:tav tm="0">
                                          <p:val>
                                            <p:strVal val="ppt_x"/>
                                          </p:val>
                                        </p:tav>
                                        <p:tav tm="100000">
                                          <p:val>
                                            <p:strVal val="0-ppt_w/2"/>
                                          </p:val>
                                        </p:tav>
                                      </p:tavLst>
                                    </p:anim>
                                    <p:anim calcmode="lin" valueType="num">
                                      <p:cBhvr additive="base">
                                        <p:cTn id="56" dur="1000"/>
                                        <p:tgtEl>
                                          <p:spTgt spid="37"/>
                                        </p:tgtEl>
                                        <p:attrNameLst>
                                          <p:attrName>ppt_y</p:attrName>
                                        </p:attrNameLst>
                                      </p:cBhvr>
                                      <p:tavLst>
                                        <p:tav tm="0">
                                          <p:val>
                                            <p:strVal val="ppt_y"/>
                                          </p:val>
                                        </p:tav>
                                        <p:tav tm="100000">
                                          <p:val>
                                            <p:strVal val="ppt_y"/>
                                          </p:val>
                                        </p:tav>
                                      </p:tavLst>
                                    </p:anim>
                                    <p:set>
                                      <p:cBhvr>
                                        <p:cTn id="57" dur="1" fill="hold">
                                          <p:stCondLst>
                                            <p:cond delay="999"/>
                                          </p:stCondLst>
                                        </p:cTn>
                                        <p:tgtEl>
                                          <p:spTgt spid="3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xit" presetSubtype="2" fill="hold" nodeType="clickEffect">
                                  <p:stCondLst>
                                    <p:cond delay="0"/>
                                  </p:stCondLst>
                                  <p:childTnLst>
                                    <p:anim calcmode="lin" valueType="num">
                                      <p:cBhvr additive="base">
                                        <p:cTn id="66" dur="1000"/>
                                        <p:tgtEl>
                                          <p:spTgt spid="38"/>
                                        </p:tgtEl>
                                        <p:attrNameLst>
                                          <p:attrName>ppt_x</p:attrName>
                                        </p:attrNameLst>
                                      </p:cBhvr>
                                      <p:tavLst>
                                        <p:tav tm="0">
                                          <p:val>
                                            <p:strVal val="ppt_x"/>
                                          </p:val>
                                        </p:tav>
                                        <p:tav tm="100000">
                                          <p:val>
                                            <p:strVal val="1+ppt_w/2"/>
                                          </p:val>
                                        </p:tav>
                                      </p:tavLst>
                                    </p:anim>
                                    <p:anim calcmode="lin" valueType="num">
                                      <p:cBhvr additive="base">
                                        <p:cTn id="67" dur="1000"/>
                                        <p:tgtEl>
                                          <p:spTgt spid="38"/>
                                        </p:tgtEl>
                                        <p:attrNameLst>
                                          <p:attrName>ppt_y</p:attrName>
                                        </p:attrNameLst>
                                      </p:cBhvr>
                                      <p:tavLst>
                                        <p:tav tm="0">
                                          <p:val>
                                            <p:strVal val="ppt_y"/>
                                          </p:val>
                                        </p:tav>
                                        <p:tav tm="100000">
                                          <p:val>
                                            <p:strVal val="ppt_y"/>
                                          </p:val>
                                        </p:tav>
                                      </p:tavLst>
                                    </p:anim>
                                    <p:set>
                                      <p:cBhvr>
                                        <p:cTn id="68"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1.1 – Week 5 – Lesson 10</a:t>
            </a:r>
            <a:br>
              <a:rPr lang="en-GB" sz="1800" dirty="0"/>
            </a:br>
            <a:br>
              <a:rPr lang="en-GB" sz="1800" dirty="0"/>
            </a:br>
            <a:r>
              <a:rPr lang="en-GB" sz="1800" dirty="0"/>
              <a:t>Inge Alferink / Rachel Hawkes</a:t>
            </a:r>
            <a:br>
              <a:rPr lang="en-GB" sz="1800" dirty="0"/>
            </a:br>
            <a:r>
              <a:rPr lang="en-GB" sz="1800" dirty="0"/>
              <a:t>Artwork: Steve Clarke</a:t>
            </a:r>
            <a:br>
              <a:rPr lang="en-GB" sz="1800" dirty="0"/>
            </a:br>
            <a:br>
              <a:rPr lang="en-GB" sz="1800" dirty="0"/>
            </a:br>
            <a:r>
              <a:rPr lang="en-GB" sz="1800" dirty="0"/>
              <a:t>Date updated: 14.08.23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363537" y="2456854"/>
            <a:ext cx="7413217" cy="1749195"/>
          </a:xfrm>
        </p:spPr>
        <p:txBody>
          <a:bodyPr>
            <a:normAutofit/>
          </a:bodyPr>
          <a:lstStyle/>
          <a:p>
            <a:r>
              <a:rPr lang="en-GB" dirty="0"/>
              <a:t>Possessing things: who has what?</a:t>
            </a:r>
            <a:br>
              <a:rPr lang="en-GB" dirty="0"/>
            </a:br>
            <a:r>
              <a:rPr lang="en-GB" dirty="0"/>
              <a:t>HABEN (to have, having) ich </a:t>
            </a:r>
            <a:r>
              <a:rPr lang="en-GB" dirty="0" err="1"/>
              <a:t>habe</a:t>
            </a:r>
            <a:r>
              <a:rPr lang="en-GB" dirty="0"/>
              <a:t>, er/</a:t>
            </a:r>
            <a:r>
              <a:rPr lang="en-GB" dirty="0" err="1"/>
              <a:t>sie</a:t>
            </a:r>
            <a:r>
              <a:rPr lang="en-GB" dirty="0"/>
              <a:t> hat</a:t>
            </a:r>
            <a:br>
              <a:rPr lang="en-GB" dirty="0"/>
            </a:br>
            <a:r>
              <a:rPr lang="en-GB" sz="1900" dirty="0"/>
              <a:t>Definite articles (singular), R2 (accusative)</a:t>
            </a:r>
            <a:endParaRPr lang="en-GB" sz="1700" dirty="0"/>
          </a:p>
          <a:p>
            <a:r>
              <a:rPr lang="en-GB" sz="1900" dirty="0"/>
              <a:t>SSC [w]</a:t>
            </a:r>
            <a:br>
              <a:rPr lang="en-GB" dirty="0"/>
            </a:br>
            <a:endParaRPr lang="en-GB" dirty="0"/>
          </a:p>
        </p:txBody>
      </p:sp>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363537" y="1714086"/>
            <a:ext cx="6228851" cy="844550"/>
          </a:xfrm>
        </p:spPr>
        <p:txBody>
          <a:bodyPr>
            <a:normAutofit/>
          </a:bodyPr>
          <a:lstStyle/>
          <a:p>
            <a:r>
              <a:rPr lang="en-GB" dirty="0" err="1"/>
              <a:t>Wer</a:t>
            </a:r>
            <a:r>
              <a:rPr lang="en-GB" dirty="0"/>
              <a:t> hat was? </a:t>
            </a:r>
          </a:p>
        </p:txBody>
      </p:sp>
      <p:pic>
        <p:nvPicPr>
          <p:cNvPr id="11" name="Picture 10" descr="A blue circle with a hand holding a sign&#10;&#10;Description automatically generated">
            <a:extLst>
              <a:ext uri="{FF2B5EF4-FFF2-40B4-BE49-F238E27FC236}">
                <a16:creationId xmlns:a16="http://schemas.microsoft.com/office/drawing/2014/main" id="{9ECA9543-59C4-459E-A068-F39A35C6DCA8}"/>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0200974" y="4064404"/>
            <a:ext cx="1991026" cy="1859982"/>
          </a:xfrm>
          <a:prstGeom prst="rect">
            <a:avLst/>
          </a:prstGeom>
        </p:spPr>
      </p:pic>
    </p:spTree>
    <p:extLst>
      <p:ext uri="{BB962C8B-B14F-4D97-AF65-F5344CB8AC3E}">
        <p14:creationId xmlns:p14="http://schemas.microsoft.com/office/powerpoint/2010/main" val="3233695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descr="the worl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386323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B24F71F-977D-4941-B5BD-45FD316057B3}"/>
              </a:ext>
            </a:extLst>
          </p:cNvPr>
          <p:cNvSpPr>
            <a:spLocks noGrp="1"/>
          </p:cNvSpPr>
          <p:nvPr>
            <p:ph type="title"/>
          </p:nvPr>
        </p:nvSpPr>
        <p:spPr>
          <a:xfrm>
            <a:off x="5151337" y="-20305"/>
            <a:ext cx="1889322" cy="1562188"/>
          </a:xfrm>
        </p:spPr>
        <p:txBody>
          <a:bodyPr>
            <a:noAutofit/>
          </a:bodyPr>
          <a:lstStyle/>
          <a:p>
            <a:pPr algn="ctr"/>
            <a:r>
              <a:rPr lang="en-GB" sz="12000" b="1" dirty="0">
                <a:solidFill>
                  <a:srgbClr val="002060"/>
                </a:solidFill>
                <a:cs typeface="Calibri" panose="020F0502020204030204" pitchFamily="34" charset="0"/>
              </a:rPr>
              <a:t>w</a:t>
            </a:r>
            <a:endParaRPr lang="en-US" sz="12000" dirty="0"/>
          </a:p>
        </p:txBody>
      </p:sp>
      <p:sp>
        <p:nvSpPr>
          <p:cNvPr id="4" name="Rounded Rectangle 3"/>
          <p:cNvSpPr/>
          <p:nvPr/>
        </p:nvSpPr>
        <p:spPr>
          <a:xfrm>
            <a:off x="4194560" y="1712035"/>
            <a:ext cx="3802879" cy="2576025"/>
          </a:xfrm>
          <a:prstGeom prst="roundRect">
            <a:avLst/>
          </a:prstGeom>
          <a:solidFill>
            <a:schemeClr val="accent4">
              <a:lumMod val="20000"/>
              <a:lumOff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5" name="Rectangle 4"/>
          <p:cNvSpPr/>
          <p:nvPr/>
        </p:nvSpPr>
        <p:spPr>
          <a:xfrm>
            <a:off x="789117" y="590630"/>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6" name="Rectangle 5"/>
          <p:cNvSpPr/>
          <p:nvPr/>
        </p:nvSpPr>
        <p:spPr>
          <a:xfrm>
            <a:off x="4188593" y="4352243"/>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37168" y="623493"/>
            <a:ext cx="186301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48804" y="3690641"/>
            <a:ext cx="20008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p>
        </p:txBody>
      </p:sp>
      <p:sp>
        <p:nvSpPr>
          <p:cNvPr id="9" name="Rectangle 8"/>
          <p:cNvSpPr/>
          <p:nvPr/>
        </p:nvSpPr>
        <p:spPr>
          <a:xfrm>
            <a:off x="8352216" y="3690641"/>
            <a:ext cx="35301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descr="water drople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5829" y="1546823"/>
            <a:ext cx="986818" cy="1453225"/>
          </a:xfrm>
          <a:prstGeom prst="rect">
            <a:avLst/>
          </a:prstGeom>
        </p:spPr>
      </p:pic>
      <p:pic>
        <p:nvPicPr>
          <p:cNvPr id="3" name="Picture 2" descr="question mark in a grey circl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3700" y="4679697"/>
            <a:ext cx="1162377" cy="1162377"/>
          </a:xfrm>
          <a:prstGeom prst="rect">
            <a:avLst/>
          </a:prstGeom>
        </p:spPr>
      </p:pic>
      <p:pic>
        <p:nvPicPr>
          <p:cNvPr id="10" name="Picture 9" descr="speech bubble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49956" y="5197747"/>
            <a:ext cx="878439" cy="581189"/>
          </a:xfrm>
          <a:prstGeom prst="rect">
            <a:avLst/>
          </a:prstGeom>
        </p:spPr>
      </p:pic>
      <p:pic>
        <p:nvPicPr>
          <p:cNvPr id="12" name="Picture 11" descr="trophy with number 1 on i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97879" y="4635426"/>
            <a:ext cx="1438808" cy="1417225"/>
          </a:xfrm>
          <a:prstGeom prst="rect">
            <a:avLst/>
          </a:prstGeom>
        </p:spPr>
      </p:pic>
      <p:pic>
        <p:nvPicPr>
          <p:cNvPr id="14" name="Picture 13" descr="green check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85396" y="1611899"/>
            <a:ext cx="1566554" cy="1566554"/>
          </a:xfrm>
          <a:prstGeom prst="rect">
            <a:avLst/>
          </a:prstGeom>
        </p:spPr>
      </p:pic>
      <p:pic>
        <p:nvPicPr>
          <p:cNvPr id="15" name="Picture 14" descr="the world"/>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6885" y="1777220"/>
            <a:ext cx="1575714" cy="1235913"/>
          </a:xfrm>
          <a:prstGeom prst="rect">
            <a:avLst/>
          </a:prstGeom>
        </p:spPr>
      </p:pic>
      <p:sp>
        <p:nvSpPr>
          <p:cNvPr id="13" name="TextBox 12">
            <a:extLst>
              <a:ext uri="{FF2B5EF4-FFF2-40B4-BE49-F238E27FC236}">
                <a16:creationId xmlns:a16="http://schemas.microsoft.com/office/drawing/2014/main" id="{683FEB89-48E8-4063-BD44-CB637F151631}"/>
              </a:ext>
            </a:extLst>
          </p:cNvPr>
          <p:cNvSpPr txBox="1"/>
          <p:nvPr/>
        </p:nvSpPr>
        <p:spPr>
          <a:xfrm>
            <a:off x="4306357" y="5778936"/>
            <a:ext cx="3656770" cy="400110"/>
          </a:xfrm>
          <a:prstGeom prst="rect">
            <a:avLst/>
          </a:prstGeom>
          <a:noFill/>
        </p:spPr>
        <p:txBody>
          <a:bodyPr wrap="square" rtlCol="0">
            <a:spAutoFit/>
          </a:bodyPr>
          <a:lstStyle/>
          <a:p>
            <a:pPr algn="ctr"/>
            <a:r>
              <a:rPr lang="en-GB" sz="2000" dirty="0"/>
              <a:t>[to answer]</a:t>
            </a:r>
          </a:p>
        </p:txBody>
      </p:sp>
      <p:sp>
        <p:nvSpPr>
          <p:cNvPr id="16" name="TextBox 15">
            <a:extLst>
              <a:ext uri="{FF2B5EF4-FFF2-40B4-BE49-F238E27FC236}">
                <a16:creationId xmlns:a16="http://schemas.microsoft.com/office/drawing/2014/main" id="{69277EDE-AD44-4117-B882-ED4FCF61F8D8}"/>
              </a:ext>
            </a:extLst>
          </p:cNvPr>
          <p:cNvSpPr txBox="1"/>
          <p:nvPr/>
        </p:nvSpPr>
        <p:spPr>
          <a:xfrm>
            <a:off x="8288898" y="5958235"/>
            <a:ext cx="3656770" cy="400110"/>
          </a:xfrm>
          <a:prstGeom prst="rect">
            <a:avLst/>
          </a:prstGeom>
          <a:noFill/>
        </p:spPr>
        <p:txBody>
          <a:bodyPr wrap="square" rtlCol="0">
            <a:spAutoFit/>
          </a:bodyPr>
          <a:lstStyle/>
          <a:p>
            <a:pPr algn="ctr"/>
            <a:r>
              <a:rPr lang="en-GB" sz="2000" dirty="0"/>
              <a:t>[to win]</a:t>
            </a:r>
          </a:p>
        </p:txBody>
      </p:sp>
    </p:spTree>
    <p:extLst>
      <p:ext uri="{BB962C8B-B14F-4D97-AF65-F5344CB8AC3E}">
        <p14:creationId xmlns:p14="http://schemas.microsoft.com/office/powerpoint/2010/main" val="3030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Welt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a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Wa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ah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6" name="wah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was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was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antwort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antworten new.wav"/>
                                        </p:tgtEl>
                                      </p:cMediaNode>
                                    </p:audio>
                                  </p:subTnLst>
                                </p:cTn>
                              </p:par>
                              <p:par>
                                <p:cTn id="56" presetID="1"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9" name="gewinnen new.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subTnLst>
                                    <p:audio>
                                      <p:cMediaNode>
                                        <p:cTn display="0" masterRel="sameClick">
                                          <p:stCondLst>
                                            <p:cond evt="begin" delay="0">
                                              <p:tn val="65"/>
                                            </p:cond>
                                          </p:stCondLst>
                                          <p:endCondLst>
                                            <p:cond evt="onStopAudio" delay="0">
                                              <p:tgtEl>
                                                <p:sldTgt/>
                                              </p:tgtEl>
                                            </p:cond>
                                          </p:endCondLst>
                                        </p:cTn>
                                        <p:tgtEl>
                                          <p:sndTgt r:embed="rId9" name="gewinnen new.wav"/>
                                        </p:tgtEl>
                                      </p:cMediaNode>
                                    </p:audio>
                                  </p:subTnLst>
                                </p:cTn>
                              </p:par>
                              <p:par>
                                <p:cTn id="68" presetID="1"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P spid="13"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0958F-4569-A149-9CDA-00CFA491FA58}"/>
              </a:ext>
            </a:extLst>
          </p:cNvPr>
          <p:cNvSpPr>
            <a:spLocks noGrp="1"/>
          </p:cNvSpPr>
          <p:nvPr>
            <p:ph type="title"/>
          </p:nvPr>
        </p:nvSpPr>
        <p:spPr>
          <a:xfrm>
            <a:off x="4955238" y="-308183"/>
            <a:ext cx="2281520" cy="1947199"/>
          </a:xfrm>
        </p:spPr>
        <p:txBody>
          <a:bodyPr>
            <a:noAutofit/>
          </a:bodyPr>
          <a:lstStyle/>
          <a:p>
            <a:pPr lvl="0" algn="ctr">
              <a:lnSpc>
                <a:spcPct val="100000"/>
              </a:lnSpc>
              <a:spcBef>
                <a:spcPts val="0"/>
              </a:spcBef>
              <a:defRPr/>
            </a:pPr>
            <a:r>
              <a:rPr lang="en-GB" sz="12000" b="1" dirty="0">
                <a:solidFill>
                  <a:srgbClr val="002060"/>
                </a:solidFill>
                <a:ea typeface="+mn-ea"/>
                <a:cs typeface="Calibri" panose="020F0502020204030204" pitchFamily="34" charset="0"/>
              </a:rPr>
              <a:t>w</a:t>
            </a:r>
            <a:endParaRPr lang="en-US" sz="12000" dirty="0"/>
          </a:p>
        </p:txBody>
      </p:sp>
      <p:sp>
        <p:nvSpPr>
          <p:cNvPr id="4" name="Rounded Rectangle 3"/>
          <p:cNvSpPr/>
          <p:nvPr/>
        </p:nvSpPr>
        <p:spPr>
          <a:xfrm>
            <a:off x="4194560" y="1712035"/>
            <a:ext cx="3802879" cy="257602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5" name="Rectangle 4"/>
          <p:cNvSpPr/>
          <p:nvPr/>
        </p:nvSpPr>
        <p:spPr>
          <a:xfrm>
            <a:off x="789117" y="590630"/>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6" name="Rectangle 5"/>
          <p:cNvSpPr/>
          <p:nvPr/>
        </p:nvSpPr>
        <p:spPr>
          <a:xfrm>
            <a:off x="4188593" y="4352243"/>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37168" y="623493"/>
            <a:ext cx="186301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48804" y="3690641"/>
            <a:ext cx="20008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p>
        </p:txBody>
      </p:sp>
      <p:sp>
        <p:nvSpPr>
          <p:cNvPr id="9" name="Rectangle 8"/>
          <p:cNvSpPr/>
          <p:nvPr/>
        </p:nvSpPr>
        <p:spPr>
          <a:xfrm>
            <a:off x="8352216" y="3690641"/>
            <a:ext cx="35301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descr="the worl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6885" y="1777220"/>
            <a:ext cx="1575714" cy="1235913"/>
          </a:xfrm>
          <a:prstGeom prst="rect">
            <a:avLst/>
          </a:prstGeom>
        </p:spPr>
      </p:pic>
    </p:spTree>
    <p:extLst>
      <p:ext uri="{BB962C8B-B14F-4D97-AF65-F5344CB8AC3E}">
        <p14:creationId xmlns:p14="http://schemas.microsoft.com/office/powerpoint/2010/main" val="35009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Welt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a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wah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was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antwort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gewin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8EB2-80C9-5847-BAE2-B9AD27FD5F75}"/>
              </a:ext>
            </a:extLst>
          </p:cNvPr>
          <p:cNvSpPr>
            <a:spLocks noGrp="1"/>
          </p:cNvSpPr>
          <p:nvPr>
            <p:ph type="title"/>
          </p:nvPr>
        </p:nvSpPr>
        <p:spPr>
          <a:xfrm>
            <a:off x="4420801" y="-187545"/>
            <a:ext cx="3350393" cy="1866988"/>
          </a:xfrm>
        </p:spPr>
        <p:txBody>
          <a:bodyPr>
            <a:noAutofit/>
          </a:bodyPr>
          <a:lstStyle/>
          <a:p>
            <a:pPr algn="ctr"/>
            <a:r>
              <a:rPr lang="en-GB" sz="12000" b="1" dirty="0">
                <a:solidFill>
                  <a:srgbClr val="002060"/>
                </a:solidFill>
                <a:cs typeface="Calibri" panose="020F0502020204030204" pitchFamily="34" charset="0"/>
              </a:rPr>
              <a:t>w</a:t>
            </a:r>
            <a:endParaRPr lang="en-US" sz="12000" dirty="0"/>
          </a:p>
        </p:txBody>
      </p:sp>
      <p:sp>
        <p:nvSpPr>
          <p:cNvPr id="4" name="Rounded Rectangle 3"/>
          <p:cNvSpPr/>
          <p:nvPr/>
        </p:nvSpPr>
        <p:spPr>
          <a:xfrm>
            <a:off x="4194560" y="1725120"/>
            <a:ext cx="3802879" cy="257602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5" name="Rectangle 4"/>
          <p:cNvSpPr/>
          <p:nvPr/>
        </p:nvSpPr>
        <p:spPr>
          <a:xfrm>
            <a:off x="789117" y="590630"/>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6" name="Rectangle 5"/>
          <p:cNvSpPr/>
          <p:nvPr/>
        </p:nvSpPr>
        <p:spPr>
          <a:xfrm>
            <a:off x="4188593" y="4352243"/>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37168" y="623493"/>
            <a:ext cx="186301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48804" y="3690641"/>
            <a:ext cx="20008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p>
        </p:txBody>
      </p:sp>
      <p:sp>
        <p:nvSpPr>
          <p:cNvPr id="9" name="Rectangle 8"/>
          <p:cNvSpPr/>
          <p:nvPr/>
        </p:nvSpPr>
        <p:spPr>
          <a:xfrm>
            <a:off x="8352216" y="3690641"/>
            <a:ext cx="35301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descr="the worl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6885" y="1777220"/>
            <a:ext cx="1575714" cy="1235913"/>
          </a:xfrm>
          <a:prstGeom prst="rect">
            <a:avLst/>
          </a:prstGeom>
        </p:spPr>
      </p:pic>
    </p:spTree>
    <p:extLst>
      <p:ext uri="{BB962C8B-B14F-4D97-AF65-F5344CB8AC3E}">
        <p14:creationId xmlns:p14="http://schemas.microsoft.com/office/powerpoint/2010/main" val="395077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7296"/>
            <a:ext cx="2849715" cy="647577"/>
          </a:xfrm>
        </p:spPr>
        <p:txBody>
          <a:bodyPr>
            <a:normAutofit/>
          </a:bodyPr>
          <a:lstStyle/>
          <a:p>
            <a:r>
              <a:rPr lang="en-GB" sz="3600" b="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4577" y="247047"/>
            <a:ext cx="2362750" cy="382082"/>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rgbClr val="FE00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6" name="Picture 15">
            <a:extLst>
              <a:ext uri="{FF2B5EF4-FFF2-40B4-BE49-F238E27FC236}">
                <a16:creationId xmlns:a16="http://schemas.microsoft.com/office/drawing/2014/main" id="{E47DFD57-6F65-5844-B387-4E489B57F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416" y="3850045"/>
            <a:ext cx="1893084" cy="1113739"/>
          </a:xfrm>
          <a:prstGeom prst="rect">
            <a:avLst/>
          </a:prstGeom>
        </p:spPr>
      </p:pic>
      <p:pic>
        <p:nvPicPr>
          <p:cNvPr id="23" name="Picture 22">
            <a:extLst>
              <a:ext uri="{FF2B5EF4-FFF2-40B4-BE49-F238E27FC236}">
                <a16:creationId xmlns:a16="http://schemas.microsoft.com/office/drawing/2014/main" id="{6B857EDF-2DF4-0B4D-9B96-AFE6218E62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381" y="1048515"/>
            <a:ext cx="1197230" cy="1203277"/>
          </a:xfrm>
          <a:prstGeom prst="rect">
            <a:avLst/>
          </a:prstGeom>
        </p:spPr>
      </p:pic>
      <p:pic>
        <p:nvPicPr>
          <p:cNvPr id="27" name="Picture 26">
            <a:extLst>
              <a:ext uri="{FF2B5EF4-FFF2-40B4-BE49-F238E27FC236}">
                <a16:creationId xmlns:a16="http://schemas.microsoft.com/office/drawing/2014/main" id="{660625B1-6B9A-D649-9D08-DED1160D8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4035" y="1321458"/>
            <a:ext cx="581170" cy="662795"/>
          </a:xfrm>
          <a:prstGeom prst="rect">
            <a:avLst/>
          </a:prstGeom>
        </p:spPr>
      </p:pic>
      <p:sp>
        <p:nvSpPr>
          <p:cNvPr id="29" name="TextBox 28">
            <a:extLst>
              <a:ext uri="{FF2B5EF4-FFF2-40B4-BE49-F238E27FC236}">
                <a16:creationId xmlns:a16="http://schemas.microsoft.com/office/drawing/2014/main" id="{BEC3CC96-2888-9143-A205-5C3DB09ABF56}"/>
              </a:ext>
            </a:extLst>
          </p:cNvPr>
          <p:cNvSpPr txBox="1"/>
          <p:nvPr/>
        </p:nvSpPr>
        <p:spPr>
          <a:xfrm>
            <a:off x="2876644" y="1394939"/>
            <a:ext cx="2295948" cy="461665"/>
          </a:xfrm>
          <a:prstGeom prst="rect">
            <a:avLst/>
          </a:prstGeom>
          <a:noFill/>
        </p:spPr>
        <p:txBody>
          <a:bodyPr wrap="square" rtlCol="0">
            <a:spAutoFit/>
          </a:bodyPr>
          <a:lstStyle/>
          <a:p>
            <a:r>
              <a:rPr lang="en-GB" sz="2400" dirty="0">
                <a:latin typeface="Century Gothic" panose="020B0502020202020204" pitchFamily="34" charset="0"/>
              </a:rPr>
              <a:t>d__ P___</a:t>
            </a:r>
          </a:p>
        </p:txBody>
      </p:sp>
      <p:sp>
        <p:nvSpPr>
          <p:cNvPr id="30" name="TextBox 29">
            <a:extLst>
              <a:ext uri="{FF2B5EF4-FFF2-40B4-BE49-F238E27FC236}">
                <a16:creationId xmlns:a16="http://schemas.microsoft.com/office/drawing/2014/main" id="{7CE41A36-5FE2-4C45-9308-513FF42FEC5B}"/>
              </a:ext>
            </a:extLst>
          </p:cNvPr>
          <p:cNvSpPr txBox="1"/>
          <p:nvPr/>
        </p:nvSpPr>
        <p:spPr>
          <a:xfrm>
            <a:off x="2957468" y="2486604"/>
            <a:ext cx="2295948" cy="461665"/>
          </a:xfrm>
          <a:prstGeom prst="rect">
            <a:avLst/>
          </a:prstGeom>
          <a:noFill/>
        </p:spPr>
        <p:txBody>
          <a:bodyPr wrap="square" rtlCol="0">
            <a:spAutoFit/>
          </a:bodyPr>
          <a:lstStyle/>
          <a:p>
            <a:r>
              <a:rPr lang="en-GB" sz="2400" dirty="0">
                <a:latin typeface="Century Gothic" panose="020B0502020202020204" pitchFamily="34" charset="0"/>
              </a:rPr>
              <a:t>r______</a:t>
            </a:r>
          </a:p>
        </p:txBody>
      </p:sp>
      <p:sp>
        <p:nvSpPr>
          <p:cNvPr id="31" name="TextBox 30">
            <a:extLst>
              <a:ext uri="{FF2B5EF4-FFF2-40B4-BE49-F238E27FC236}">
                <a16:creationId xmlns:a16="http://schemas.microsoft.com/office/drawing/2014/main" id="{12B7F7CD-7A5D-EF44-A900-1A7D0D496F77}"/>
              </a:ext>
            </a:extLst>
          </p:cNvPr>
          <p:cNvSpPr txBox="1"/>
          <p:nvPr/>
        </p:nvSpPr>
        <p:spPr>
          <a:xfrm>
            <a:off x="2957468" y="4447695"/>
            <a:ext cx="2295948" cy="461665"/>
          </a:xfrm>
          <a:prstGeom prst="rect">
            <a:avLst/>
          </a:prstGeom>
          <a:noFill/>
        </p:spPr>
        <p:txBody>
          <a:bodyPr wrap="square" rtlCol="0">
            <a:spAutoFit/>
          </a:bodyPr>
          <a:lstStyle/>
          <a:p>
            <a:r>
              <a:rPr lang="en-GB" sz="2400" dirty="0">
                <a:latin typeface="Century Gothic" panose="020B0502020202020204" pitchFamily="34" charset="0"/>
              </a:rPr>
              <a:t>s______</a:t>
            </a:r>
          </a:p>
        </p:txBody>
      </p:sp>
      <p:sp>
        <p:nvSpPr>
          <p:cNvPr id="32" name="TextBox 31">
            <a:extLst>
              <a:ext uri="{FF2B5EF4-FFF2-40B4-BE49-F238E27FC236}">
                <a16:creationId xmlns:a16="http://schemas.microsoft.com/office/drawing/2014/main" id="{6CD65863-D211-9447-A003-C843AFCF066F}"/>
              </a:ext>
            </a:extLst>
          </p:cNvPr>
          <p:cNvSpPr txBox="1"/>
          <p:nvPr/>
        </p:nvSpPr>
        <p:spPr>
          <a:xfrm>
            <a:off x="2957468" y="5593286"/>
            <a:ext cx="2295948" cy="461665"/>
          </a:xfrm>
          <a:prstGeom prst="rect">
            <a:avLst/>
          </a:prstGeom>
          <a:noFill/>
        </p:spPr>
        <p:txBody>
          <a:bodyPr wrap="square" rtlCol="0">
            <a:spAutoFit/>
          </a:bodyPr>
          <a:lstStyle/>
          <a:p>
            <a:r>
              <a:rPr lang="en-GB" sz="2400" dirty="0">
                <a:latin typeface="Century Gothic" panose="020B0502020202020204" pitchFamily="34" charset="0"/>
              </a:rPr>
              <a:t>d__ K___</a:t>
            </a:r>
          </a:p>
        </p:txBody>
      </p:sp>
      <p:sp>
        <p:nvSpPr>
          <p:cNvPr id="33" name="TextBox 32">
            <a:extLst>
              <a:ext uri="{FF2B5EF4-FFF2-40B4-BE49-F238E27FC236}">
                <a16:creationId xmlns:a16="http://schemas.microsoft.com/office/drawing/2014/main" id="{A92E1499-4A64-4A40-A8E1-9FDD48B3D558}"/>
              </a:ext>
            </a:extLst>
          </p:cNvPr>
          <p:cNvSpPr txBox="1"/>
          <p:nvPr/>
        </p:nvSpPr>
        <p:spPr>
          <a:xfrm>
            <a:off x="7447090" y="1567798"/>
            <a:ext cx="2295948" cy="461665"/>
          </a:xfrm>
          <a:prstGeom prst="rect">
            <a:avLst/>
          </a:prstGeom>
          <a:noFill/>
        </p:spPr>
        <p:txBody>
          <a:bodyPr wrap="square" rtlCol="0">
            <a:spAutoFit/>
          </a:bodyPr>
          <a:lstStyle/>
          <a:p>
            <a:r>
              <a:rPr lang="en-GB" sz="2400" dirty="0">
                <a:latin typeface="Century Gothic" panose="020B0502020202020204" pitchFamily="34" charset="0"/>
              </a:rPr>
              <a:t>f_____</a:t>
            </a:r>
          </a:p>
        </p:txBody>
      </p:sp>
      <p:sp>
        <p:nvSpPr>
          <p:cNvPr id="34" name="TextBox 33">
            <a:extLst>
              <a:ext uri="{FF2B5EF4-FFF2-40B4-BE49-F238E27FC236}">
                <a16:creationId xmlns:a16="http://schemas.microsoft.com/office/drawing/2014/main" id="{6562C8EE-CCD2-FD4D-A0F2-E506D36FF706}"/>
              </a:ext>
            </a:extLst>
          </p:cNvPr>
          <p:cNvSpPr txBox="1"/>
          <p:nvPr/>
        </p:nvSpPr>
        <p:spPr>
          <a:xfrm>
            <a:off x="7415612" y="3198167"/>
            <a:ext cx="2295948" cy="461665"/>
          </a:xfrm>
          <a:prstGeom prst="rect">
            <a:avLst/>
          </a:prstGeom>
          <a:noFill/>
        </p:spPr>
        <p:txBody>
          <a:bodyPr wrap="square" rtlCol="0">
            <a:spAutoFit/>
          </a:bodyPr>
          <a:lstStyle/>
          <a:p>
            <a:r>
              <a:rPr lang="en-GB" sz="2400" dirty="0">
                <a:latin typeface="Century Gothic" panose="020B0502020202020204" pitchFamily="34" charset="0"/>
              </a:rPr>
              <a:t>d__ M___</a:t>
            </a:r>
          </a:p>
        </p:txBody>
      </p:sp>
      <p:sp>
        <p:nvSpPr>
          <p:cNvPr id="35" name="TextBox 34">
            <a:extLst>
              <a:ext uri="{FF2B5EF4-FFF2-40B4-BE49-F238E27FC236}">
                <a16:creationId xmlns:a16="http://schemas.microsoft.com/office/drawing/2014/main" id="{14C6EB83-8E9C-F84F-A3E4-AC55844B6B55}"/>
              </a:ext>
            </a:extLst>
          </p:cNvPr>
          <p:cNvSpPr txBox="1"/>
          <p:nvPr/>
        </p:nvSpPr>
        <p:spPr>
          <a:xfrm>
            <a:off x="7457881" y="4661709"/>
            <a:ext cx="2531218" cy="461665"/>
          </a:xfrm>
          <a:prstGeom prst="rect">
            <a:avLst/>
          </a:prstGeom>
          <a:noFill/>
        </p:spPr>
        <p:txBody>
          <a:bodyPr wrap="square" rtlCol="0">
            <a:spAutoFit/>
          </a:bodyPr>
          <a:lstStyle/>
          <a:p>
            <a:r>
              <a:rPr lang="en-GB" sz="2400" dirty="0">
                <a:latin typeface="Century Gothic" panose="020B0502020202020204" pitchFamily="34" charset="0"/>
              </a:rPr>
              <a:t>d__ T__</a:t>
            </a:r>
          </a:p>
        </p:txBody>
      </p:sp>
      <p:sp>
        <p:nvSpPr>
          <p:cNvPr id="46" name="TextBox 45"/>
          <p:cNvSpPr txBox="1"/>
          <p:nvPr/>
        </p:nvSpPr>
        <p:spPr>
          <a:xfrm>
            <a:off x="339988" y="1440683"/>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A</a:t>
            </a:r>
          </a:p>
        </p:txBody>
      </p:sp>
      <p:sp>
        <p:nvSpPr>
          <p:cNvPr id="47" name="TextBox 46"/>
          <p:cNvSpPr txBox="1"/>
          <p:nvPr/>
        </p:nvSpPr>
        <p:spPr>
          <a:xfrm>
            <a:off x="352159" y="2779339"/>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B</a:t>
            </a:r>
          </a:p>
        </p:txBody>
      </p:sp>
      <p:sp>
        <p:nvSpPr>
          <p:cNvPr id="48" name="TextBox 47"/>
          <p:cNvSpPr txBox="1"/>
          <p:nvPr/>
        </p:nvSpPr>
        <p:spPr>
          <a:xfrm>
            <a:off x="338114" y="4283079"/>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C</a:t>
            </a:r>
          </a:p>
        </p:txBody>
      </p:sp>
      <p:sp>
        <p:nvSpPr>
          <p:cNvPr id="49" name="TextBox 48"/>
          <p:cNvSpPr txBox="1"/>
          <p:nvPr/>
        </p:nvSpPr>
        <p:spPr>
          <a:xfrm>
            <a:off x="352158" y="5780254"/>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D</a:t>
            </a:r>
          </a:p>
        </p:txBody>
      </p:sp>
      <p:sp>
        <p:nvSpPr>
          <p:cNvPr id="50" name="TextBox 49"/>
          <p:cNvSpPr txBox="1"/>
          <p:nvPr/>
        </p:nvSpPr>
        <p:spPr>
          <a:xfrm>
            <a:off x="5160422" y="1448929"/>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E</a:t>
            </a:r>
          </a:p>
        </p:txBody>
      </p:sp>
      <p:sp>
        <p:nvSpPr>
          <p:cNvPr id="51" name="TextBox 50"/>
          <p:cNvSpPr txBox="1"/>
          <p:nvPr/>
        </p:nvSpPr>
        <p:spPr>
          <a:xfrm>
            <a:off x="5172593" y="2787585"/>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F</a:t>
            </a:r>
          </a:p>
        </p:txBody>
      </p:sp>
      <p:sp>
        <p:nvSpPr>
          <p:cNvPr id="52" name="TextBox 51"/>
          <p:cNvSpPr txBox="1"/>
          <p:nvPr/>
        </p:nvSpPr>
        <p:spPr>
          <a:xfrm>
            <a:off x="5215579" y="4754042"/>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G</a:t>
            </a:r>
          </a:p>
        </p:txBody>
      </p:sp>
      <p:pic>
        <p:nvPicPr>
          <p:cNvPr id="42" name="Picture 41" descr="A teacher teaching children in a classroom&#10;&#10;Description automatically generated">
            <a:extLst>
              <a:ext uri="{FF2B5EF4-FFF2-40B4-BE49-F238E27FC236}">
                <a16:creationId xmlns:a16="http://schemas.microsoft.com/office/drawing/2014/main" id="{DB900891-AF15-4EF4-B1EC-65A8BB9D2C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61" y="5309233"/>
            <a:ext cx="1281026" cy="976783"/>
          </a:xfrm>
          <a:prstGeom prst="rect">
            <a:avLst/>
          </a:prstGeom>
        </p:spPr>
      </p:pic>
      <p:pic>
        <p:nvPicPr>
          <p:cNvPr id="43" name="Graphic 42" descr="Man with solid fill">
            <a:extLst>
              <a:ext uri="{FF2B5EF4-FFF2-40B4-BE49-F238E27FC236}">
                <a16:creationId xmlns:a16="http://schemas.microsoft.com/office/drawing/2014/main" id="{A36A8A44-4238-4F6B-A03B-6DD1C38560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44953" y="2637504"/>
            <a:ext cx="1446310" cy="1446310"/>
          </a:xfrm>
          <a:prstGeom prst="rect">
            <a:avLst/>
          </a:prstGeom>
        </p:spPr>
      </p:pic>
      <p:pic>
        <p:nvPicPr>
          <p:cNvPr id="17" name="Picture 16">
            <a:extLst>
              <a:ext uri="{FF2B5EF4-FFF2-40B4-BE49-F238E27FC236}">
                <a16:creationId xmlns:a16="http://schemas.microsoft.com/office/drawing/2014/main" id="{F2697C85-DB42-4850-B3FA-36774BCA3C7B}"/>
              </a:ext>
            </a:extLst>
          </p:cNvPr>
          <p:cNvPicPr>
            <a:picLocks noChangeAspect="1"/>
          </p:cNvPicPr>
          <p:nvPr/>
        </p:nvPicPr>
        <p:blipFill>
          <a:blip r:embed="rId9"/>
          <a:stretch>
            <a:fillRect/>
          </a:stretch>
        </p:blipFill>
        <p:spPr>
          <a:xfrm>
            <a:off x="5875594" y="4262731"/>
            <a:ext cx="1446310" cy="894083"/>
          </a:xfrm>
          <a:prstGeom prst="rect">
            <a:avLst/>
          </a:prstGeom>
        </p:spPr>
      </p:pic>
      <p:pic>
        <p:nvPicPr>
          <p:cNvPr id="45" name="Picture 44" descr="A green check mark on a black background&#10;&#10;Description automatically generated">
            <a:extLst>
              <a:ext uri="{FF2B5EF4-FFF2-40B4-BE49-F238E27FC236}">
                <a16:creationId xmlns:a16="http://schemas.microsoft.com/office/drawing/2014/main" id="{6AAB3320-19FE-4B17-BFD7-D3FFB41A3D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9222" y="2389881"/>
            <a:ext cx="720822" cy="671111"/>
          </a:xfrm>
          <a:prstGeom prst="rect">
            <a:avLst/>
          </a:prstGeom>
        </p:spPr>
      </p:pic>
    </p:spTree>
    <p:extLst>
      <p:ext uri="{BB962C8B-B14F-4D97-AF65-F5344CB8AC3E}">
        <p14:creationId xmlns:p14="http://schemas.microsoft.com/office/powerpoint/2010/main" val="3667853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stomShape 7">
            <a:extLst>
              <a:ext uri="{FF2B5EF4-FFF2-40B4-BE49-F238E27FC236}">
                <a16:creationId xmlns:a16="http://schemas.microsoft.com/office/drawing/2014/main" id="{1E16F109-5BB7-45F7-B336-9D99B866A7C4}"/>
              </a:ext>
            </a:extLst>
          </p:cNvPr>
          <p:cNvSpPr/>
          <p:nvPr/>
        </p:nvSpPr>
        <p:spPr>
          <a:xfrm>
            <a:off x="2479963" y="147072"/>
            <a:ext cx="852524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Katrin </a:t>
            </a:r>
            <a:r>
              <a:rPr kumimoji="0" lang="en-GB" sz="2400" b="0" i="0" u="none" strike="noStrike" kern="1200" cap="none" spc="-1" normalizeH="0" baseline="0" noProof="0" dirty="0" err="1">
                <a:ln>
                  <a:noFill/>
                </a:ln>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effectLst/>
                <a:uLnTx/>
                <a:uFillTx/>
                <a:latin typeface="Century Gothic" panose="020B0502020202020204" pitchFamily="34" charset="0"/>
                <a:ea typeface="Century Gothic"/>
                <a:cs typeface="+mn-cs"/>
              </a:rPr>
              <a:t>Mias</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 Mutter. </a:t>
            </a:r>
            <a:b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b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Sie </a:t>
            </a:r>
            <a:r>
              <a:rPr kumimoji="0" lang="en-GB" sz="2400" b="0" i="0" u="none" strike="noStrike" kern="1200" cap="none" spc="-1" normalizeH="0" baseline="0" noProof="0" dirty="0" err="1">
                <a:ln>
                  <a:noFill/>
                </a:ln>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effectLst/>
                <a:uLnTx/>
                <a:uFillTx/>
                <a:latin typeface="Century Gothic" panose="020B0502020202020204" pitchFamily="34" charset="0"/>
                <a:ea typeface="Century Gothic"/>
                <a:cs typeface="+mn-cs"/>
              </a:rPr>
              <a:t>nicht</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effectLst/>
                <a:uLnTx/>
                <a:uFillTx/>
                <a:latin typeface="Century Gothic" panose="020B0502020202020204" pitchFamily="34" charset="0"/>
                <a:ea typeface="Century Gothic"/>
                <a:cs typeface="+mn-cs"/>
              </a:rPr>
              <a:t>Hause</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W</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o </a:t>
            </a:r>
            <a:r>
              <a:rPr kumimoji="0" lang="en-GB" sz="2400" b="0" i="0" u="none" strike="noStrike" kern="1200" cap="none" spc="-1" normalizeH="0" baseline="0" noProof="0" dirty="0" err="1">
                <a:ln>
                  <a:noFill/>
                </a:ln>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effectLst/>
                <a:uLnTx/>
                <a:uFillTx/>
                <a:latin typeface="Century Gothic" panose="020B0502020202020204" pitchFamily="34" charset="0"/>
                <a:ea typeface="Century Gothic"/>
                <a:cs typeface="+mn-cs"/>
              </a:rPr>
              <a:t>sie</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effectLst/>
              <a:uLnTx/>
              <a:uFillTx/>
              <a:latin typeface="Century Gothic" panose="020B0502020202020204" pitchFamily="34" charset="0"/>
              <a:ea typeface="+mn-ea"/>
              <a:cs typeface="+mn-cs"/>
            </a:endParaRPr>
          </a:p>
        </p:txBody>
      </p:sp>
      <p:cxnSp>
        <p:nvCxnSpPr>
          <p:cNvPr id="6" name="Straight Connector 5">
            <a:extLst>
              <a:ext uri="{FF2B5EF4-FFF2-40B4-BE49-F238E27FC236}">
                <a16:creationId xmlns:a16="http://schemas.microsoft.com/office/drawing/2014/main" id="{7B9BA21D-D352-47FD-A7F3-4B63D9417064}"/>
              </a:ext>
            </a:extLst>
          </p:cNvPr>
          <p:cNvCxnSpPr>
            <a:cxnSpLocks/>
          </p:cNvCxnSpPr>
          <p:nvPr/>
        </p:nvCxnSpPr>
        <p:spPr>
          <a:xfrm flipH="1">
            <a:off x="3963852" y="1908735"/>
            <a:ext cx="2687370" cy="266859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4606F9-D114-4711-93C2-0286AFBA5E5B}"/>
              </a:ext>
            </a:extLst>
          </p:cNvPr>
          <p:cNvSpPr txBox="1"/>
          <p:nvPr/>
        </p:nvSpPr>
        <p:spPr>
          <a:xfrm>
            <a:off x="9926385" y="1341467"/>
            <a:ext cx="129198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Map of Germany with the cities marked on there.</a:t>
            </a:r>
          </a:p>
        </p:txBody>
      </p:sp>
      <p:sp>
        <p:nvSpPr>
          <p:cNvPr id="2" name="Rectangle 1">
            <a:extLst>
              <a:ext uri="{FF2B5EF4-FFF2-40B4-BE49-F238E27FC236}">
                <a16:creationId xmlns:a16="http://schemas.microsoft.com/office/drawing/2014/main" id="{5E2EAD16-287D-4C04-B98A-A65E5F0D43B1}"/>
              </a:ext>
            </a:extLst>
          </p:cNvPr>
          <p:cNvSpPr/>
          <p:nvPr/>
        </p:nvSpPr>
        <p:spPr>
          <a:xfrm>
            <a:off x="3963852" y="1893047"/>
            <a:ext cx="2712925" cy="268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7" name="Picture 26" descr="Map&#10;&#10;Description automatically generated">
            <a:extLst>
              <a:ext uri="{FF2B5EF4-FFF2-40B4-BE49-F238E27FC236}">
                <a16:creationId xmlns:a16="http://schemas.microsoft.com/office/drawing/2014/main" id="{F0673783-F7E4-4F6D-9C32-9D88DD80F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764" y="779815"/>
            <a:ext cx="2209367" cy="2698809"/>
          </a:xfrm>
          <a:prstGeom prst="rect">
            <a:avLst/>
          </a:prstGeom>
        </p:spPr>
      </p:pic>
      <p:sp>
        <p:nvSpPr>
          <p:cNvPr id="26" name="Speech Bubble: Rectangle with Corners Rounded 25">
            <a:extLst>
              <a:ext uri="{FF2B5EF4-FFF2-40B4-BE49-F238E27FC236}">
                <a16:creationId xmlns:a16="http://schemas.microsoft.com/office/drawing/2014/main" id="{4A86FD73-90B6-34DD-03FE-016FACEA2FCB}"/>
              </a:ext>
            </a:extLst>
          </p:cNvPr>
          <p:cNvSpPr/>
          <p:nvPr/>
        </p:nvSpPr>
        <p:spPr>
          <a:xfrm>
            <a:off x="275613" y="2165281"/>
            <a:ext cx="3369872" cy="606624"/>
          </a:xfrm>
          <a:prstGeom prst="wedgeRoundRectCallout">
            <a:avLst>
              <a:gd name="adj1" fmla="val 65322"/>
              <a:gd name="adj2" fmla="val 35909"/>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9" name="TextBox 8">
            <a:extLst>
              <a:ext uri="{FF2B5EF4-FFF2-40B4-BE49-F238E27FC236}">
                <a16:creationId xmlns:a16="http://schemas.microsoft.com/office/drawing/2014/main" id="{63CAE3DA-8928-17E0-9B63-8B16C7B894AC}"/>
              </a:ext>
            </a:extLst>
          </p:cNvPr>
          <p:cNvSpPr txBox="1"/>
          <p:nvPr/>
        </p:nvSpPr>
        <p:spPr>
          <a:xfrm>
            <a:off x="195625" y="2226185"/>
            <a:ext cx="360960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a:ea typeface="+mn-ea"/>
                <a:cs typeface="+mn-cs"/>
              </a:rPr>
              <a:t>Hallo, Mia! </a:t>
            </a:r>
            <a:r>
              <a:rPr kumimoji="0" lang="en-US" sz="2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US" sz="2200" b="1" i="0" u="none" strike="noStrike" kern="1200" cap="none" spc="0" normalizeH="0" baseline="0" noProof="0" dirty="0">
                <a:ln>
                  <a:noFill/>
                </a:ln>
                <a:effectLst/>
                <a:uLnTx/>
                <a:uFillTx/>
                <a:latin typeface="Century Gothic"/>
                <a:ea typeface="+mn-ea"/>
                <a:cs typeface="+mn-cs"/>
              </a:rPr>
              <a:t>ie </a:t>
            </a:r>
            <a:r>
              <a:rPr kumimoji="0" lang="en-US" sz="2200" b="1" i="0" u="none" strike="noStrike" kern="1200" cap="none" spc="0" normalizeH="0" baseline="0" noProof="0" dirty="0" err="1">
                <a:ln>
                  <a:noFill/>
                </a:ln>
                <a:effectLst/>
                <a:uLnTx/>
                <a:uFillTx/>
                <a:latin typeface="Century Gothic"/>
                <a:ea typeface="+mn-ea"/>
                <a:cs typeface="+mn-cs"/>
              </a:rPr>
              <a:t>geht’s</a:t>
            </a:r>
            <a:r>
              <a:rPr kumimoji="0" lang="en-US" sz="2200" b="1" i="0" u="none" strike="noStrike" kern="1200" cap="none" spc="0" normalizeH="0" baseline="0" noProof="0" dirty="0">
                <a:ln>
                  <a:noFill/>
                </a:ln>
                <a:effectLst/>
                <a:uLnTx/>
                <a:uFillTx/>
                <a:latin typeface="Century Gothic"/>
                <a:ea typeface="+mn-ea"/>
                <a:cs typeface="+mn-cs"/>
              </a:rPr>
              <a:t>? </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28" name="Speech Bubble: Rectangle with Corners Rounded 27">
            <a:extLst>
              <a:ext uri="{FF2B5EF4-FFF2-40B4-BE49-F238E27FC236}">
                <a16:creationId xmlns:a16="http://schemas.microsoft.com/office/drawing/2014/main" id="{69FD578F-180F-78CF-0A7C-B15939343E58}"/>
              </a:ext>
            </a:extLst>
          </p:cNvPr>
          <p:cNvSpPr/>
          <p:nvPr/>
        </p:nvSpPr>
        <p:spPr>
          <a:xfrm>
            <a:off x="6412234" y="2152809"/>
            <a:ext cx="3052753" cy="874269"/>
          </a:xfrm>
          <a:prstGeom prst="wedgeRoundRectCallout">
            <a:avLst>
              <a:gd name="adj1" fmla="val -58350"/>
              <a:gd name="adj2" fmla="val 44666"/>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29" name="TextBox 28">
            <a:extLst>
              <a:ext uri="{FF2B5EF4-FFF2-40B4-BE49-F238E27FC236}">
                <a16:creationId xmlns:a16="http://schemas.microsoft.com/office/drawing/2014/main" id="{3E1CC287-08F6-F783-94D4-EDFC183511D2}"/>
              </a:ext>
            </a:extLst>
          </p:cNvPr>
          <p:cNvSpPr txBox="1"/>
          <p:nvPr/>
        </p:nvSpPr>
        <p:spPr>
          <a:xfrm>
            <a:off x="6583124" y="2225962"/>
            <a:ext cx="27109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a:ea typeface="+mn-ea"/>
                <a:cs typeface="+mn-cs"/>
              </a:rPr>
              <a:t>Gut! </a:t>
            </a:r>
            <a:r>
              <a:rPr kumimoji="0" lang="en-US" sz="2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US" sz="2200" b="1" i="0" u="none" strike="noStrike" kern="1200" cap="none" spc="0" normalizeH="0" baseline="0" noProof="0" dirty="0">
                <a:ln>
                  <a:noFill/>
                </a:ln>
                <a:effectLst/>
                <a:uLnTx/>
                <a:uFillTx/>
                <a:latin typeface="Century Gothic"/>
                <a:ea typeface="+mn-ea"/>
                <a:cs typeface="+mn-cs"/>
              </a:rPr>
              <a:t>o </a:t>
            </a:r>
            <a:r>
              <a:rPr kumimoji="0" lang="en-US" sz="2200" b="1" i="0" u="none" strike="noStrike" kern="1200" cap="none" spc="0" normalizeH="0" baseline="0" noProof="0" dirty="0" err="1">
                <a:ln>
                  <a:noFill/>
                </a:ln>
                <a:effectLst/>
                <a:uLnTx/>
                <a:uFillTx/>
                <a:latin typeface="Century Gothic"/>
                <a:ea typeface="+mn-ea"/>
                <a:cs typeface="+mn-cs"/>
              </a:rPr>
              <a:t>bist</a:t>
            </a:r>
            <a:r>
              <a:rPr kumimoji="0" lang="en-US" sz="2200" b="1" i="0" u="none" strike="noStrike" kern="1200" cap="none" spc="0" normalizeH="0" baseline="0" noProof="0" dirty="0">
                <a:ln>
                  <a:noFill/>
                </a:ln>
                <a:effectLst/>
                <a:uLnTx/>
                <a:uFillTx/>
                <a:latin typeface="Century Gothic"/>
                <a:ea typeface="+mn-ea"/>
                <a:cs typeface="+mn-cs"/>
              </a:rPr>
              <a:t> du?! Ich </a:t>
            </a:r>
            <a:r>
              <a:rPr kumimoji="0" lang="en-US" sz="2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w</a:t>
            </a:r>
            <a:r>
              <a:rPr kumimoji="0" lang="en-US" sz="2200" b="1" i="0" u="none" strike="noStrike" kern="1200" cap="none" spc="0" normalizeH="0" baseline="0" noProof="0" dirty="0" err="1">
                <a:ln>
                  <a:noFill/>
                </a:ln>
                <a:effectLst/>
                <a:uLnTx/>
                <a:uFillTx/>
                <a:latin typeface="Century Gothic" panose="020B0502020202020204" pitchFamily="34" charset="0"/>
                <a:ea typeface="+mn-ea"/>
                <a:cs typeface="+mn-cs"/>
              </a:rPr>
              <a:t>eiß</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 es </a:t>
            </a:r>
            <a:r>
              <a:rPr kumimoji="0" lang="en-US" sz="2200" b="1" i="0" u="none" strike="noStrike" kern="1200" cap="none" spc="0" normalizeH="0" baseline="0" noProof="0" dirty="0" err="1">
                <a:ln>
                  <a:noFill/>
                </a:ln>
                <a:effectLst/>
                <a:uLnTx/>
                <a:uFillTx/>
                <a:latin typeface="Century Gothic" panose="020B0502020202020204" pitchFamily="34" charset="0"/>
                <a:ea typeface="+mn-ea"/>
                <a:cs typeface="+mn-cs"/>
              </a:rPr>
              <a:t>nicht</a:t>
            </a:r>
            <a:r>
              <a:rPr lang="en-US" sz="2200" b="1" dirty="0">
                <a:latin typeface="Century Gothic" panose="020B0502020202020204" pitchFamily="34" charset="0"/>
              </a:rPr>
              <a:t>!</a:t>
            </a:r>
            <a:endParaRPr kumimoji="0" lang="en-GB" sz="2200" b="1" i="0" u="none" strike="noStrike" kern="1200" cap="none" spc="0" normalizeH="0" baseline="0" noProof="0" dirty="0">
              <a:ln>
                <a:noFill/>
              </a:ln>
              <a:solidFill>
                <a:srgbClr val="FF0066"/>
              </a:solidFill>
              <a:effectLst/>
              <a:uLnTx/>
              <a:uFillTx/>
              <a:latin typeface="Century Gothic"/>
              <a:ea typeface="+mn-ea"/>
              <a:cs typeface="+mn-cs"/>
            </a:endParaRPr>
          </a:p>
        </p:txBody>
      </p:sp>
      <p:sp>
        <p:nvSpPr>
          <p:cNvPr id="30" name="Speech Bubble: Rectangle with Corners Rounded 29">
            <a:extLst>
              <a:ext uri="{FF2B5EF4-FFF2-40B4-BE49-F238E27FC236}">
                <a16:creationId xmlns:a16="http://schemas.microsoft.com/office/drawing/2014/main" id="{517A1E7D-F0CC-B5E5-EF81-37E31C4EA6E4}"/>
              </a:ext>
            </a:extLst>
          </p:cNvPr>
          <p:cNvSpPr/>
          <p:nvPr/>
        </p:nvSpPr>
        <p:spPr>
          <a:xfrm>
            <a:off x="275674" y="3014934"/>
            <a:ext cx="3369872" cy="1131657"/>
          </a:xfrm>
          <a:prstGeom prst="wedgeRoundRectCallout">
            <a:avLst>
              <a:gd name="adj1" fmla="val 62668"/>
              <a:gd name="adj2" fmla="val -16062"/>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31" name="Speech Bubble: Rectangle with Corners Rounded 30">
            <a:extLst>
              <a:ext uri="{FF2B5EF4-FFF2-40B4-BE49-F238E27FC236}">
                <a16:creationId xmlns:a16="http://schemas.microsoft.com/office/drawing/2014/main" id="{E126BA58-24EE-DCA3-12AB-5559304CBB9F}"/>
              </a:ext>
            </a:extLst>
          </p:cNvPr>
          <p:cNvSpPr/>
          <p:nvPr/>
        </p:nvSpPr>
        <p:spPr>
          <a:xfrm>
            <a:off x="274486" y="4289630"/>
            <a:ext cx="3466034" cy="874269"/>
          </a:xfrm>
          <a:prstGeom prst="wedgeRoundRectCallout">
            <a:avLst>
              <a:gd name="adj1" fmla="val 58038"/>
              <a:gd name="adj2" fmla="val -44911"/>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32" name="Speech Bubble: Rectangle with Corners Rounded 31">
            <a:extLst>
              <a:ext uri="{FF2B5EF4-FFF2-40B4-BE49-F238E27FC236}">
                <a16:creationId xmlns:a16="http://schemas.microsoft.com/office/drawing/2014/main" id="{91D2BAE5-B118-3E2C-0C15-71EF620F6081}"/>
              </a:ext>
            </a:extLst>
          </p:cNvPr>
          <p:cNvSpPr/>
          <p:nvPr/>
        </p:nvSpPr>
        <p:spPr>
          <a:xfrm>
            <a:off x="6453589" y="3271152"/>
            <a:ext cx="2847608" cy="773725"/>
          </a:xfrm>
          <a:prstGeom prst="wedgeRoundRectCallout">
            <a:avLst>
              <a:gd name="adj1" fmla="val -58349"/>
              <a:gd name="adj2" fmla="val 35158"/>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33" name="Speech Bubble: Rectangle with Corners Rounded 32">
            <a:extLst>
              <a:ext uri="{FF2B5EF4-FFF2-40B4-BE49-F238E27FC236}">
                <a16:creationId xmlns:a16="http://schemas.microsoft.com/office/drawing/2014/main" id="{32156ED5-3CC4-6925-E2D0-5380AC84EADA}"/>
              </a:ext>
            </a:extLst>
          </p:cNvPr>
          <p:cNvSpPr/>
          <p:nvPr/>
        </p:nvSpPr>
        <p:spPr>
          <a:xfrm>
            <a:off x="6468346" y="4464772"/>
            <a:ext cx="2307376" cy="534632"/>
          </a:xfrm>
          <a:prstGeom prst="wedgeRoundRectCallout">
            <a:avLst>
              <a:gd name="adj1" fmla="val -64703"/>
              <a:gd name="adj2" fmla="val -53586"/>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34" name="TextBox 33">
            <a:extLst>
              <a:ext uri="{FF2B5EF4-FFF2-40B4-BE49-F238E27FC236}">
                <a16:creationId xmlns:a16="http://schemas.microsoft.com/office/drawing/2014/main" id="{EEE5A022-EC73-73C6-8EC5-B0BAFD7953EB}"/>
              </a:ext>
            </a:extLst>
          </p:cNvPr>
          <p:cNvSpPr txBox="1"/>
          <p:nvPr/>
        </p:nvSpPr>
        <p:spPr>
          <a:xfrm>
            <a:off x="236894" y="3038595"/>
            <a:ext cx="33698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a:ea typeface="+mn-ea"/>
                <a:cs typeface="+mn-cs"/>
              </a:rPr>
              <a:t>Ich bin in</a:t>
            </a:r>
            <a:r>
              <a:rPr kumimoji="0" lang="en-US" sz="2200" b="1" i="0" u="none" strike="noStrike" kern="1200" cap="none" spc="0" normalizeH="0" baseline="0" noProof="0" dirty="0">
                <a:ln>
                  <a:noFill/>
                </a:ln>
                <a:solidFill>
                  <a:srgbClr val="FF0066"/>
                </a:solidFill>
                <a:effectLst/>
                <a:uLnTx/>
                <a:uFillTx/>
                <a:latin typeface="Century Gothic"/>
                <a:ea typeface="+mn-ea"/>
                <a:cs typeface="+mn-cs"/>
              </a:rPr>
              <a:t> </a:t>
            </a:r>
            <a:r>
              <a:rPr kumimoji="0" lang="en-US" sz="2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eimar.</a:t>
            </a:r>
            <a:r>
              <a:rPr kumimoji="0" lang="en-US" sz="2200" b="1" i="0" u="none" strike="noStrike" kern="1200" cap="none" spc="0" normalizeH="0" baseline="0" noProof="0" dirty="0">
                <a:ln>
                  <a:noFill/>
                </a:ln>
                <a:effectLst/>
                <a:uLnTx/>
                <a:uFillTx/>
                <a:latin typeface="Century Gothic"/>
                <a:ea typeface="+mn-ea"/>
                <a:cs typeface="+mn-cs"/>
              </a:rPr>
              <a:t> Der </a:t>
            </a:r>
            <a:r>
              <a:rPr lang="en-US" sz="2200" b="1" dirty="0">
                <a:solidFill>
                  <a:srgbClr val="FF0066"/>
                </a:solidFill>
                <a:latin typeface="Century Gothic"/>
              </a:rPr>
              <a:t>W</a:t>
            </a:r>
            <a:r>
              <a:rPr lang="en-US" sz="2200" b="1" dirty="0">
                <a:latin typeface="Century Gothic"/>
              </a:rPr>
              <a:t>ind </a:t>
            </a:r>
            <a:r>
              <a:rPr lang="en-US" sz="2200" b="1" dirty="0" err="1">
                <a:latin typeface="Century Gothic"/>
              </a:rPr>
              <a:t>hier</a:t>
            </a:r>
            <a:r>
              <a:rPr lang="en-US" sz="2200" b="1" dirty="0">
                <a:latin typeface="Century Gothic"/>
              </a:rPr>
              <a:t> </a:t>
            </a:r>
            <a:r>
              <a:rPr lang="en-US" sz="2200" b="1" dirty="0" err="1">
                <a:latin typeface="Century Gothic"/>
              </a:rPr>
              <a:t>ist</a:t>
            </a:r>
            <a:r>
              <a:rPr lang="en-US" sz="2200" b="1" dirty="0">
                <a:latin typeface="Century Gothic"/>
              </a:rPr>
              <a:t> </a:t>
            </a:r>
            <a:r>
              <a:rPr lang="en-US" sz="2200" b="1" dirty="0" err="1">
                <a:latin typeface="Century Gothic"/>
              </a:rPr>
              <a:t>kalt</a:t>
            </a:r>
            <a:r>
              <a:rPr lang="en-US" sz="2200" b="1" dirty="0">
                <a:latin typeface="Century Gothic"/>
              </a:rPr>
              <a:t>! </a:t>
            </a:r>
            <a:br>
              <a:rPr lang="en-US" sz="2200" b="1" dirty="0">
                <a:latin typeface="Century Gothic"/>
              </a:rPr>
            </a:br>
            <a:r>
              <a:rPr lang="en-US" sz="2200" b="1" dirty="0">
                <a:solidFill>
                  <a:srgbClr val="FF0066"/>
                </a:solidFill>
                <a:latin typeface="Century Gothic"/>
              </a:rPr>
              <a:t>W</a:t>
            </a:r>
            <a:r>
              <a:rPr lang="en-US" sz="2200" b="1" dirty="0">
                <a:latin typeface="Century Gothic"/>
              </a:rPr>
              <a:t>ie </a:t>
            </a:r>
            <a:r>
              <a:rPr lang="en-US" sz="2200" b="1" dirty="0" err="1">
                <a:latin typeface="Century Gothic"/>
              </a:rPr>
              <a:t>ist</a:t>
            </a:r>
            <a:r>
              <a:rPr lang="en-US" sz="2200" b="1" dirty="0">
                <a:latin typeface="Century Gothic"/>
              </a:rPr>
              <a:t> das </a:t>
            </a:r>
            <a:r>
              <a:rPr lang="en-US" sz="2200" b="1" dirty="0">
                <a:solidFill>
                  <a:srgbClr val="FF0066"/>
                </a:solidFill>
                <a:latin typeface="Century Gothic"/>
              </a:rPr>
              <a:t>W</a:t>
            </a:r>
            <a:r>
              <a:rPr lang="en-US" sz="2200" b="1" dirty="0">
                <a:latin typeface="Century Gothic"/>
              </a:rPr>
              <a:t>etter da?</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35" name="TextBox 34">
            <a:extLst>
              <a:ext uri="{FF2B5EF4-FFF2-40B4-BE49-F238E27FC236}">
                <a16:creationId xmlns:a16="http://schemas.microsoft.com/office/drawing/2014/main" id="{DD1AB222-E498-D3AC-D315-75BA88EF02B4}"/>
              </a:ext>
            </a:extLst>
          </p:cNvPr>
          <p:cNvSpPr txBox="1"/>
          <p:nvPr/>
        </p:nvSpPr>
        <p:spPr>
          <a:xfrm>
            <a:off x="6472271" y="3284316"/>
            <a:ext cx="30994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a:ea typeface="+mn-ea"/>
                <a:cs typeface="+mn-cs"/>
              </a:rPr>
              <a:t>Ist</a:t>
            </a:r>
            <a:r>
              <a:rPr kumimoji="0" lang="en-US" sz="2200" b="1" i="0" u="none" strike="noStrike" kern="1200" cap="none" spc="0" normalizeH="0" baseline="0" noProof="0" dirty="0">
                <a:ln>
                  <a:noFill/>
                </a:ln>
                <a:effectLst/>
                <a:uLnTx/>
                <a:uFillTx/>
                <a:latin typeface="Century Gothic"/>
                <a:ea typeface="+mn-ea"/>
                <a:cs typeface="+mn-cs"/>
              </a:rPr>
              <a:t> das </a:t>
            </a:r>
            <a:r>
              <a:rPr kumimoji="0" lang="en-US" sz="2200" b="1" i="0" u="none" strike="noStrike" kern="1200" cap="none" spc="0" normalizeH="0" baseline="0" noProof="0" dirty="0" err="1">
                <a:ln>
                  <a:noFill/>
                </a:ln>
                <a:solidFill>
                  <a:srgbClr val="FF0066"/>
                </a:solidFill>
                <a:effectLst/>
                <a:uLnTx/>
                <a:uFillTx/>
                <a:latin typeface="Century Gothic"/>
                <a:ea typeface="+mn-ea"/>
                <a:cs typeface="+mn-cs"/>
              </a:rPr>
              <a:t>w</a:t>
            </a:r>
            <a:r>
              <a:rPr kumimoji="0" lang="en-US" sz="2200" b="1" i="0" u="none" strike="noStrike" kern="1200" cap="none" spc="0" normalizeH="0" baseline="0" noProof="0" dirty="0" err="1">
                <a:ln>
                  <a:noFill/>
                </a:ln>
                <a:effectLst/>
                <a:uLnTx/>
                <a:uFillTx/>
                <a:latin typeface="Century Gothic"/>
                <a:ea typeface="+mn-ea"/>
                <a:cs typeface="+mn-cs"/>
              </a:rPr>
              <a:t>ahr</a:t>
            </a:r>
            <a:r>
              <a:rPr kumimoji="0" lang="en-US" sz="2200" b="1" i="0" u="none" strike="noStrike" kern="1200" cap="none" spc="0" normalizeH="0" baseline="0" noProof="0" dirty="0">
                <a:ln>
                  <a:noFill/>
                </a:ln>
                <a:effectLst/>
                <a:uLnTx/>
                <a:uFillTx/>
                <a:latin typeface="Century Gothic"/>
                <a:ea typeface="+mn-ea"/>
                <a:cs typeface="+mn-cs"/>
              </a:rPr>
              <a:t>?! </a:t>
            </a:r>
            <a:br>
              <a:rPr kumimoji="0" lang="en-US" sz="2200" b="1" i="0" u="none" strike="noStrike" kern="1200" cap="none" spc="0" normalizeH="0" baseline="0" noProof="0" dirty="0">
                <a:ln>
                  <a:noFill/>
                </a:ln>
                <a:effectLst/>
                <a:uLnTx/>
                <a:uFillTx/>
                <a:latin typeface="Century Gothic"/>
                <a:ea typeface="+mn-ea"/>
                <a:cs typeface="+mn-cs"/>
              </a:rPr>
            </a:br>
            <a:r>
              <a:rPr kumimoji="0" lang="en-US" sz="2200" b="1" i="0" u="none" strike="noStrike" kern="1200" cap="none" spc="0" normalizeH="0" baseline="0" noProof="0" dirty="0">
                <a:ln>
                  <a:noFill/>
                </a:ln>
                <a:effectLst/>
                <a:uLnTx/>
                <a:uFillTx/>
                <a:latin typeface="Century Gothic"/>
                <a:ea typeface="+mn-ea"/>
                <a:cs typeface="+mn-cs"/>
              </a:rPr>
              <a:t>Es </a:t>
            </a:r>
            <a:r>
              <a:rPr kumimoji="0" lang="en-US" sz="2200" b="1" i="0" u="none" strike="noStrike" kern="1200" cap="none" spc="0" normalizeH="0" baseline="0" noProof="0" dirty="0" err="1">
                <a:ln>
                  <a:noFill/>
                </a:ln>
                <a:effectLst/>
                <a:uLnTx/>
                <a:uFillTx/>
                <a:latin typeface="Century Gothic"/>
                <a:ea typeface="+mn-ea"/>
                <a:cs typeface="+mn-cs"/>
              </a:rPr>
              <a:t>ist</a:t>
            </a:r>
            <a:r>
              <a:rPr kumimoji="0" lang="en-US" sz="2200" b="1" i="0" u="none" strike="noStrike" kern="1200" cap="none" spc="0" normalizeH="0" baseline="0" noProof="0" dirty="0">
                <a:ln>
                  <a:noFill/>
                </a:ln>
                <a:effectLst/>
                <a:uLnTx/>
                <a:uFillTx/>
                <a:latin typeface="Century Gothic"/>
                <a:ea typeface="+mn-ea"/>
                <a:cs typeface="+mn-cs"/>
              </a:rPr>
              <a:t> </a:t>
            </a:r>
            <a:r>
              <a:rPr kumimoji="0" lang="en-US" sz="2200" b="1" i="0" u="none" strike="noStrike" kern="1200" cap="none" spc="0" normalizeH="0" baseline="0" noProof="0" dirty="0">
                <a:ln>
                  <a:noFill/>
                </a:ln>
                <a:solidFill>
                  <a:srgbClr val="FF0066"/>
                </a:solidFill>
                <a:effectLst/>
                <a:uLnTx/>
                <a:uFillTx/>
                <a:latin typeface="Century Gothic"/>
                <a:ea typeface="+mn-ea"/>
                <a:cs typeface="+mn-cs"/>
              </a:rPr>
              <a:t>w</a:t>
            </a:r>
            <a:r>
              <a:rPr kumimoji="0" lang="en-US" sz="2200" b="1" i="0" u="none" strike="noStrike" kern="1200" cap="none" spc="0" normalizeH="0" baseline="0" noProof="0" dirty="0">
                <a:ln>
                  <a:noFill/>
                </a:ln>
                <a:effectLst/>
                <a:uLnTx/>
                <a:uFillTx/>
                <a:latin typeface="Century Gothic"/>
                <a:ea typeface="+mn-ea"/>
                <a:cs typeface="+mn-cs"/>
              </a:rPr>
              <a:t>arm </a:t>
            </a:r>
            <a:r>
              <a:rPr kumimoji="0" lang="en-US" sz="2200" b="1" i="0" u="none" strike="noStrike" kern="1200" cap="none" spc="0" normalizeH="0" baseline="0" noProof="0" dirty="0" err="1">
                <a:ln>
                  <a:noFill/>
                </a:ln>
                <a:effectLst/>
                <a:uLnTx/>
                <a:uFillTx/>
                <a:latin typeface="Century Gothic"/>
                <a:ea typeface="+mn-ea"/>
                <a:cs typeface="+mn-cs"/>
              </a:rPr>
              <a:t>hier</a:t>
            </a:r>
            <a:r>
              <a:rPr kumimoji="0" lang="en-US" sz="2200" b="1" i="0" u="none" strike="noStrike" kern="1200" cap="none" spc="0" normalizeH="0" baseline="0" noProof="0" dirty="0">
                <a:ln>
                  <a:noFill/>
                </a:ln>
                <a:effectLst/>
                <a:uLnTx/>
                <a:uFillTx/>
                <a:latin typeface="Century Gothic"/>
                <a:ea typeface="+mn-ea"/>
                <a:cs typeface="+mn-cs"/>
              </a:rPr>
              <a:t>.</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36" name="TextBox 35">
            <a:extLst>
              <a:ext uri="{FF2B5EF4-FFF2-40B4-BE49-F238E27FC236}">
                <a16:creationId xmlns:a16="http://schemas.microsoft.com/office/drawing/2014/main" id="{C2AD51CC-C466-A8E8-274A-0D4EA048D1D9}"/>
              </a:ext>
            </a:extLst>
          </p:cNvPr>
          <p:cNvSpPr txBox="1"/>
          <p:nvPr/>
        </p:nvSpPr>
        <p:spPr>
          <a:xfrm>
            <a:off x="330491" y="4342043"/>
            <a:ext cx="27109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a:ea typeface="+mn-ea"/>
                <a:cs typeface="+mn-cs"/>
              </a:rPr>
              <a:t>Alles</a:t>
            </a:r>
            <a:r>
              <a:rPr kumimoji="0" lang="en-US" sz="2200" b="1" i="0" u="none" strike="noStrike" kern="1200" cap="none" spc="0" normalizeH="0" baseline="0" noProof="0" dirty="0">
                <a:ln>
                  <a:noFill/>
                </a:ln>
                <a:effectLst/>
                <a:uLnTx/>
                <a:uFillTx/>
                <a:latin typeface="Century Gothic"/>
                <a:ea typeface="+mn-ea"/>
                <a:cs typeface="+mn-cs"/>
              </a:rPr>
              <a:t> </a:t>
            </a:r>
            <a:r>
              <a:rPr kumimoji="0" lang="en-US" sz="2200" b="1" i="0" u="none" strike="noStrike" kern="1200" cap="none" spc="0" normalizeH="0" baseline="0" noProof="0" dirty="0" err="1">
                <a:ln>
                  <a:noFill/>
                </a:ln>
                <a:effectLst/>
                <a:uLnTx/>
                <a:uFillTx/>
                <a:latin typeface="Century Gothic"/>
                <a:ea typeface="+mn-ea"/>
                <a:cs typeface="+mn-cs"/>
              </a:rPr>
              <a:t>klar</a:t>
            </a:r>
            <a:r>
              <a:rPr kumimoji="0" lang="en-US" sz="2200" b="1" i="0" u="none" strike="noStrike" kern="1200" cap="none" spc="0" normalizeH="0" baseline="0" noProof="0" dirty="0">
                <a:ln>
                  <a:noFill/>
                </a:ln>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a:ea typeface="+mn-ea"/>
                <a:cs typeface="+mn-cs"/>
              </a:rPr>
              <a:t>Auf </a:t>
            </a:r>
            <a:r>
              <a:rPr kumimoji="0" lang="en-US" sz="2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US" sz="2200" b="1" i="0" u="none" strike="noStrike" kern="1200" cap="none" spc="0" normalizeH="0" baseline="0" noProof="0" dirty="0">
                <a:ln>
                  <a:noFill/>
                </a:ln>
                <a:effectLst/>
                <a:uLnTx/>
                <a:uFillTx/>
                <a:latin typeface="Century Gothic"/>
                <a:ea typeface="+mn-ea"/>
                <a:cs typeface="+mn-cs"/>
              </a:rPr>
              <a:t>iedersehen. </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37" name="TextBox 36">
            <a:extLst>
              <a:ext uri="{FF2B5EF4-FFF2-40B4-BE49-F238E27FC236}">
                <a16:creationId xmlns:a16="http://schemas.microsoft.com/office/drawing/2014/main" id="{219CD75B-2A35-4901-0F9B-28897CE69460}"/>
              </a:ext>
            </a:extLst>
          </p:cNvPr>
          <p:cNvSpPr txBox="1"/>
          <p:nvPr/>
        </p:nvSpPr>
        <p:spPr>
          <a:xfrm>
            <a:off x="6499325" y="4471018"/>
            <a:ext cx="211014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a:ea typeface="+mn-ea"/>
                <a:cs typeface="+mn-cs"/>
              </a:rPr>
              <a:t>Tschüss</a:t>
            </a:r>
            <a:r>
              <a:rPr kumimoji="0" lang="en-US" sz="2200" b="1" i="0" u="none" strike="noStrike" kern="1200" cap="none" spc="0" normalizeH="0" baseline="0" noProof="0" dirty="0">
                <a:ln>
                  <a:noFill/>
                </a:ln>
                <a:effectLst/>
                <a:uLnTx/>
                <a:uFillTx/>
                <a:latin typeface="Century Gothic"/>
                <a:ea typeface="+mn-ea"/>
                <a:cs typeface="+mn-cs"/>
              </a:rPr>
              <a:t>, </a:t>
            </a:r>
            <a:r>
              <a:rPr kumimoji="0" lang="en-US" sz="2200" b="1" i="0" u="none" strike="noStrike" kern="1200" cap="none" spc="0" normalizeH="0" baseline="0" noProof="0" dirty="0" err="1">
                <a:ln>
                  <a:noFill/>
                </a:ln>
                <a:effectLst/>
                <a:uLnTx/>
                <a:uFillTx/>
                <a:latin typeface="Century Gothic"/>
                <a:ea typeface="+mn-ea"/>
                <a:cs typeface="+mn-cs"/>
              </a:rPr>
              <a:t>Mutti</a:t>
            </a:r>
            <a:r>
              <a:rPr kumimoji="0" lang="en-US" sz="2200" b="1" i="0" u="none" strike="noStrike" kern="1200" cap="none" spc="0" normalizeH="0" baseline="0" noProof="0" dirty="0">
                <a:ln>
                  <a:noFill/>
                </a:ln>
                <a:effectLst/>
                <a:uLnTx/>
                <a:uFillTx/>
                <a:latin typeface="Century Gothic"/>
                <a:ea typeface="+mn-ea"/>
                <a:cs typeface="+mn-cs"/>
              </a:rPr>
              <a:t>!</a:t>
            </a:r>
            <a:endParaRPr kumimoji="0" lang="en-GB" sz="2200" b="1" i="0" u="none" strike="noStrike" kern="1200" cap="none" spc="0" normalizeH="0" baseline="0" noProof="0" dirty="0">
              <a:ln>
                <a:noFill/>
              </a:ln>
              <a:effectLst/>
              <a:uLnTx/>
              <a:uFillTx/>
              <a:latin typeface="Century Gothic"/>
              <a:ea typeface="+mn-ea"/>
              <a:cs typeface="+mn-cs"/>
            </a:endParaRPr>
          </a:p>
        </p:txBody>
      </p:sp>
      <p:sp>
        <p:nvSpPr>
          <p:cNvPr id="14" name="Title 13">
            <a:extLst>
              <a:ext uri="{FF2B5EF4-FFF2-40B4-BE49-F238E27FC236}">
                <a16:creationId xmlns:a16="http://schemas.microsoft.com/office/drawing/2014/main" id="{61D9CA85-90AB-4A9B-BEEA-8E9E12BB9D62}"/>
              </a:ext>
            </a:extLst>
          </p:cNvPr>
          <p:cNvSpPr>
            <a:spLocks noGrp="1"/>
          </p:cNvSpPr>
          <p:nvPr>
            <p:ph type="title"/>
          </p:nvPr>
        </p:nvSpPr>
        <p:spPr>
          <a:xfrm>
            <a:off x="0" y="213557"/>
            <a:ext cx="2479964" cy="647577"/>
          </a:xfrm>
        </p:spPr>
        <p:txBody>
          <a:bodyPr/>
          <a:lstStyle/>
          <a:p>
            <a:r>
              <a:rPr lang="en-GB" dirty="0"/>
              <a:t>In Weimar</a:t>
            </a:r>
          </a:p>
        </p:txBody>
      </p:sp>
      <p:sp>
        <p:nvSpPr>
          <p:cNvPr id="41" name="Rounded Rectangle 11">
            <a:extLst>
              <a:ext uri="{FF2B5EF4-FFF2-40B4-BE49-F238E27FC236}">
                <a16:creationId xmlns:a16="http://schemas.microsoft.com/office/drawing/2014/main" id="{F24F9616-5DC6-4D7E-B69E-D06B8E25F828}"/>
              </a:ext>
            </a:extLst>
          </p:cNvPr>
          <p:cNvSpPr/>
          <p:nvPr/>
        </p:nvSpPr>
        <p:spPr>
          <a:xfrm>
            <a:off x="9628764" y="247046"/>
            <a:ext cx="2328564" cy="356505"/>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23B99D26-85EA-47F9-A733-B7DC1FBA0894}"/>
              </a:ext>
            </a:extLst>
          </p:cNvPr>
          <p:cNvSpPr txBox="1"/>
          <p:nvPr/>
        </p:nvSpPr>
        <p:spPr>
          <a:xfrm>
            <a:off x="1239982" y="6357613"/>
            <a:ext cx="3131492" cy="461665"/>
          </a:xfrm>
          <a:prstGeom prst="rect">
            <a:avLst/>
          </a:prstGeom>
          <a:noFill/>
        </p:spPr>
        <p:txBody>
          <a:bodyPr wrap="square" rtlCol="0">
            <a:spAutoFit/>
          </a:bodyPr>
          <a:lstStyle/>
          <a:p>
            <a:r>
              <a:rPr lang="en-GB" sz="2400" b="1" dirty="0" err="1"/>
              <a:t>zu</a:t>
            </a:r>
            <a:r>
              <a:rPr lang="en-GB" sz="2400" b="1" dirty="0"/>
              <a:t> </a:t>
            </a:r>
            <a:r>
              <a:rPr lang="en-GB" sz="2400" b="1" dirty="0" err="1"/>
              <a:t>Hause</a:t>
            </a:r>
            <a:r>
              <a:rPr lang="en-GB" sz="2400" b="1" dirty="0"/>
              <a:t> – at home</a:t>
            </a:r>
          </a:p>
        </p:txBody>
      </p:sp>
      <p:pic>
        <p:nvPicPr>
          <p:cNvPr id="20" name="Picture 19" descr="A cartoon of a child holding a phone&#10;&#10;Description automatically generated">
            <a:extLst>
              <a:ext uri="{FF2B5EF4-FFF2-40B4-BE49-F238E27FC236}">
                <a16:creationId xmlns:a16="http://schemas.microsoft.com/office/drawing/2014/main" id="{4FECD4A3-E9CC-498C-868E-163C56FE6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179" y="3105046"/>
            <a:ext cx="1297078" cy="1320921"/>
          </a:xfrm>
          <a:prstGeom prst="ellipse">
            <a:avLst/>
          </a:prstGeom>
        </p:spPr>
      </p:pic>
      <p:pic>
        <p:nvPicPr>
          <p:cNvPr id="24" name="Picture 23" descr="A cartoon of a person wearing glasses&#10;&#10;Description automatically generated">
            <a:extLst>
              <a:ext uri="{FF2B5EF4-FFF2-40B4-BE49-F238E27FC236}">
                <a16:creationId xmlns:a16="http://schemas.microsoft.com/office/drawing/2014/main" id="{FF879116-0896-4875-A16B-E7E60E905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232" y="1966908"/>
            <a:ext cx="1064151" cy="1588410"/>
          </a:xfrm>
          <a:prstGeom prst="ellipse">
            <a:avLst/>
          </a:prstGeom>
        </p:spPr>
      </p:pic>
      <p:pic>
        <p:nvPicPr>
          <p:cNvPr id="47" name="Picture 46" descr="A red circle with black background&#10;&#10;Description automatically generated">
            <a:extLst>
              <a:ext uri="{FF2B5EF4-FFF2-40B4-BE49-F238E27FC236}">
                <a16:creationId xmlns:a16="http://schemas.microsoft.com/office/drawing/2014/main" id="{89B2A297-607D-4AC4-AA60-A7D9060F20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7969" y="2068086"/>
            <a:ext cx="97242" cy="95561"/>
          </a:xfrm>
          <a:prstGeom prst="rect">
            <a:avLst/>
          </a:prstGeom>
        </p:spPr>
      </p:pic>
      <p:cxnSp>
        <p:nvCxnSpPr>
          <p:cNvPr id="49" name="Straight Arrow Connector 48">
            <a:extLst>
              <a:ext uri="{FF2B5EF4-FFF2-40B4-BE49-F238E27FC236}">
                <a16:creationId xmlns:a16="http://schemas.microsoft.com/office/drawing/2014/main" id="{363BD8B5-6D6E-4A9D-B444-DAA4225AB730}"/>
              </a:ext>
            </a:extLst>
          </p:cNvPr>
          <p:cNvCxnSpPr>
            <a:cxnSpLocks/>
          </p:cNvCxnSpPr>
          <p:nvPr/>
        </p:nvCxnSpPr>
        <p:spPr>
          <a:xfrm flipV="1">
            <a:off x="10575750" y="2218630"/>
            <a:ext cx="332219" cy="154357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1" name="Graphic 50" descr="Teacher with solid fill">
            <a:extLst>
              <a:ext uri="{FF2B5EF4-FFF2-40B4-BE49-F238E27FC236}">
                <a16:creationId xmlns:a16="http://schemas.microsoft.com/office/drawing/2014/main" id="{6C4611AA-9457-4056-AA8E-B30DE1C5DA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911" y="791100"/>
            <a:ext cx="914400" cy="914400"/>
          </a:xfrm>
          <a:prstGeom prst="rect">
            <a:avLst/>
          </a:prstGeom>
        </p:spPr>
      </p:pic>
      <p:sp>
        <p:nvSpPr>
          <p:cNvPr id="52" name="Speech Bubble: Rectangle with Corners Rounded 51">
            <a:extLst>
              <a:ext uri="{FF2B5EF4-FFF2-40B4-BE49-F238E27FC236}">
                <a16:creationId xmlns:a16="http://schemas.microsoft.com/office/drawing/2014/main" id="{BE2EF2CC-B285-45B6-9ECF-B1BA3660BD36}"/>
              </a:ext>
            </a:extLst>
          </p:cNvPr>
          <p:cNvSpPr/>
          <p:nvPr/>
        </p:nvSpPr>
        <p:spPr>
          <a:xfrm>
            <a:off x="1073311" y="1034034"/>
            <a:ext cx="2837949" cy="411031"/>
          </a:xfrm>
          <a:prstGeom prst="wedgeRoundRectCallout">
            <a:avLst>
              <a:gd name="adj1" fmla="val -60830"/>
              <a:gd name="adj2" fmla="val -10462"/>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a:ea typeface="+mn-ea"/>
                <a:cs typeface="+mn-cs"/>
              </a:rPr>
              <a:t>Lies den Dialog.</a:t>
            </a:r>
          </a:p>
        </p:txBody>
      </p:sp>
      <p:sp>
        <p:nvSpPr>
          <p:cNvPr id="38" name="Rounded Rectangular Callout 24">
            <a:extLst>
              <a:ext uri="{FF2B5EF4-FFF2-40B4-BE49-F238E27FC236}">
                <a16:creationId xmlns:a16="http://schemas.microsoft.com/office/drawing/2014/main" id="{DFD1BC87-1982-4060-B9A4-CDC8DFA26524}"/>
              </a:ext>
            </a:extLst>
          </p:cNvPr>
          <p:cNvSpPr/>
          <p:nvPr/>
        </p:nvSpPr>
        <p:spPr>
          <a:xfrm>
            <a:off x="3801244" y="5111484"/>
            <a:ext cx="6893571" cy="1352982"/>
          </a:xfrm>
          <a:prstGeom prst="wedgeRoundRectCallout">
            <a:avLst>
              <a:gd name="adj1" fmla="val -75597"/>
              <a:gd name="adj2" fmla="val -86955"/>
              <a:gd name="adj3" fmla="val 16667"/>
            </a:avLst>
          </a:prstGeom>
          <a:solidFill>
            <a:schemeClr val="accent4">
              <a:lumMod val="20000"/>
              <a:lumOff val="80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Alles</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klar</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means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all clear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and can be used as a question and an answer: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Teacher: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Alles</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klar</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(Everything clear?)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Pupil: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Alles</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klar</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(All clear!)</a:t>
            </a:r>
          </a:p>
        </p:txBody>
      </p:sp>
      <p:pic>
        <p:nvPicPr>
          <p:cNvPr id="5" name="Picture 4" descr="A person with a letter on it&#10;&#10;Description automatically generated">
            <a:extLst>
              <a:ext uri="{FF2B5EF4-FFF2-40B4-BE49-F238E27FC236}">
                <a16:creationId xmlns:a16="http://schemas.microsoft.com/office/drawing/2014/main" id="{5FC41282-F85D-40AB-B37B-F8725E78EF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540" y="1311951"/>
            <a:ext cx="981065" cy="1098323"/>
          </a:xfrm>
          <a:prstGeom prst="rect">
            <a:avLst/>
          </a:prstGeom>
        </p:spPr>
      </p:pic>
      <p:pic>
        <p:nvPicPr>
          <p:cNvPr id="8" name="Picture 7" descr="A person with a letter b&#10;&#10;Description automatically generated">
            <a:extLst>
              <a:ext uri="{FF2B5EF4-FFF2-40B4-BE49-F238E27FC236}">
                <a16:creationId xmlns:a16="http://schemas.microsoft.com/office/drawing/2014/main" id="{A1BDCE3D-18DE-4FD9-BC2A-0D4F0566B8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4146" y="1243803"/>
            <a:ext cx="980645" cy="1098323"/>
          </a:xfrm>
          <a:prstGeom prst="rect">
            <a:avLst/>
          </a:prstGeom>
        </p:spPr>
      </p:pic>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E4606F9-D114-4711-93C2-0286AFBA5E5B}"/>
              </a:ext>
            </a:extLst>
          </p:cNvPr>
          <p:cNvSpPr txBox="1"/>
          <p:nvPr/>
        </p:nvSpPr>
        <p:spPr>
          <a:xfrm>
            <a:off x="1291660" y="2899082"/>
            <a:ext cx="129198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a:ea typeface="+mn-ea"/>
                <a:cs typeface="+mn-cs"/>
              </a:rPr>
              <a:t>Map of Germany with the cities marked on there.</a:t>
            </a:r>
          </a:p>
        </p:txBody>
      </p:sp>
      <p:pic>
        <p:nvPicPr>
          <p:cNvPr id="27" name="Picture 26" descr="Map&#10;&#10;Description automatically generated">
            <a:extLst>
              <a:ext uri="{FF2B5EF4-FFF2-40B4-BE49-F238E27FC236}">
                <a16:creationId xmlns:a16="http://schemas.microsoft.com/office/drawing/2014/main" id="{F0673783-F7E4-4F6D-9C32-9D88DD80F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45" y="1171236"/>
            <a:ext cx="4172078" cy="5096320"/>
          </a:xfrm>
          <a:prstGeom prst="rect">
            <a:avLst/>
          </a:prstGeom>
        </p:spPr>
      </p:pic>
      <p:sp>
        <p:nvSpPr>
          <p:cNvPr id="14" name="Title 13">
            <a:extLst>
              <a:ext uri="{FF2B5EF4-FFF2-40B4-BE49-F238E27FC236}">
                <a16:creationId xmlns:a16="http://schemas.microsoft.com/office/drawing/2014/main" id="{61D9CA85-90AB-4A9B-BEEA-8E9E12BB9D62}"/>
              </a:ext>
            </a:extLst>
          </p:cNvPr>
          <p:cNvSpPr>
            <a:spLocks noGrp="1"/>
          </p:cNvSpPr>
          <p:nvPr>
            <p:ph type="title"/>
          </p:nvPr>
        </p:nvSpPr>
        <p:spPr>
          <a:xfrm>
            <a:off x="-1" y="298398"/>
            <a:ext cx="3243489" cy="647577"/>
          </a:xfrm>
        </p:spPr>
        <p:txBody>
          <a:bodyPr>
            <a:normAutofit/>
          </a:bodyPr>
          <a:lstStyle/>
          <a:p>
            <a:r>
              <a:rPr lang="en-GB" sz="2800" dirty="0"/>
              <a:t>Wo </a:t>
            </a:r>
            <a:r>
              <a:rPr lang="en-GB" sz="2800" dirty="0" err="1"/>
              <a:t>ist</a:t>
            </a:r>
            <a:r>
              <a:rPr lang="en-GB" sz="2800" dirty="0"/>
              <a:t> Weimar?</a:t>
            </a:r>
          </a:p>
        </p:txBody>
      </p:sp>
      <p:pic>
        <p:nvPicPr>
          <p:cNvPr id="47" name="Picture 46" descr="A red circle with black background&#10;&#10;Description automatically generated">
            <a:extLst>
              <a:ext uri="{FF2B5EF4-FFF2-40B4-BE49-F238E27FC236}">
                <a16:creationId xmlns:a16="http://schemas.microsoft.com/office/drawing/2014/main" id="{89B2A297-607D-4AC4-AA60-A7D9060F2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051" y="3622839"/>
            <a:ext cx="97242" cy="95561"/>
          </a:xfrm>
          <a:prstGeom prst="rect">
            <a:avLst/>
          </a:prstGeom>
        </p:spPr>
      </p:pic>
      <p:cxnSp>
        <p:nvCxnSpPr>
          <p:cNvPr id="49" name="Straight Arrow Connector 48">
            <a:extLst>
              <a:ext uri="{FF2B5EF4-FFF2-40B4-BE49-F238E27FC236}">
                <a16:creationId xmlns:a16="http://schemas.microsoft.com/office/drawing/2014/main" id="{363BD8B5-6D6E-4A9D-B444-DAA4225AB730}"/>
              </a:ext>
            </a:extLst>
          </p:cNvPr>
          <p:cNvCxnSpPr>
            <a:cxnSpLocks/>
          </p:cNvCxnSpPr>
          <p:nvPr/>
        </p:nvCxnSpPr>
        <p:spPr>
          <a:xfrm flipH="1">
            <a:off x="3008441" y="1289240"/>
            <a:ext cx="2254635" cy="239224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Speech Bubble: Rectangle 56">
            <a:extLst>
              <a:ext uri="{FF2B5EF4-FFF2-40B4-BE49-F238E27FC236}">
                <a16:creationId xmlns:a16="http://schemas.microsoft.com/office/drawing/2014/main" id="{6B0B7552-BAE8-49E2-8E2B-4392DCC6851C}"/>
              </a:ext>
            </a:extLst>
          </p:cNvPr>
          <p:cNvSpPr/>
          <p:nvPr/>
        </p:nvSpPr>
        <p:spPr>
          <a:xfrm>
            <a:off x="5282661" y="202372"/>
            <a:ext cx="2846877" cy="985932"/>
          </a:xfrm>
          <a:prstGeom prst="wedgeRectCallout">
            <a:avLst>
              <a:gd name="adj1" fmla="val -19416"/>
              <a:gd name="adj2" fmla="val 47497"/>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rPr>
              <a:t>W</a:t>
            </a:r>
            <a:r>
              <a:rPr lang="en-GB" sz="2000" dirty="0"/>
              <a:t>eimar </a:t>
            </a:r>
            <a:r>
              <a:rPr lang="en-GB" sz="2000" dirty="0" err="1"/>
              <a:t>ist</a:t>
            </a:r>
            <a:r>
              <a:rPr lang="en-GB" sz="2000" dirty="0"/>
              <a:t> in der Mitte von Deutschland.</a:t>
            </a:r>
          </a:p>
        </p:txBody>
      </p:sp>
      <p:sp>
        <p:nvSpPr>
          <p:cNvPr id="60" name="Speech Bubble: Rectangle 59">
            <a:extLst>
              <a:ext uri="{FF2B5EF4-FFF2-40B4-BE49-F238E27FC236}">
                <a16:creationId xmlns:a16="http://schemas.microsoft.com/office/drawing/2014/main" id="{AF553D3C-D6BB-49BD-9776-651EAB7A4AB0}"/>
              </a:ext>
            </a:extLst>
          </p:cNvPr>
          <p:cNvSpPr/>
          <p:nvPr/>
        </p:nvSpPr>
        <p:spPr>
          <a:xfrm>
            <a:off x="8129538" y="945975"/>
            <a:ext cx="3099492" cy="1478832"/>
          </a:xfrm>
          <a:prstGeom prst="wedgeRectCallout">
            <a:avLst>
              <a:gd name="adj1" fmla="val -18230"/>
              <a:gd name="adj2" fmla="val 470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Johann </a:t>
            </a:r>
            <a:r>
              <a:rPr lang="en-GB" sz="2000" b="1" dirty="0">
                <a:solidFill>
                  <a:srgbClr val="FF0066"/>
                </a:solidFill>
              </a:rPr>
              <a:t>W</a:t>
            </a:r>
            <a:r>
              <a:rPr lang="en-GB" sz="2000" dirty="0"/>
              <a:t>olfgang von Goethe, Germany’s most famous writer, lived there. </a:t>
            </a:r>
          </a:p>
        </p:txBody>
      </p:sp>
      <p:sp>
        <p:nvSpPr>
          <p:cNvPr id="61" name="TextBox 60">
            <a:extLst>
              <a:ext uri="{FF2B5EF4-FFF2-40B4-BE49-F238E27FC236}">
                <a16:creationId xmlns:a16="http://schemas.microsoft.com/office/drawing/2014/main" id="{092BAB05-224A-4667-9DBD-94D1349F5A35}"/>
              </a:ext>
            </a:extLst>
          </p:cNvPr>
          <p:cNvSpPr txBox="1"/>
          <p:nvPr/>
        </p:nvSpPr>
        <p:spPr>
          <a:xfrm>
            <a:off x="5051518" y="2091523"/>
            <a:ext cx="3099492" cy="1938992"/>
          </a:xfrm>
          <a:prstGeom prst="rect">
            <a:avLst/>
          </a:prstGeom>
          <a:solidFill>
            <a:srgbClr val="FFCC00"/>
          </a:solidFill>
        </p:spPr>
        <p:txBody>
          <a:bodyPr wrap="square" rtlCol="0">
            <a:spAutoFit/>
          </a:bodyPr>
          <a:lstStyle/>
          <a:p>
            <a:r>
              <a:rPr lang="en-GB" sz="2000" b="1" dirty="0">
                <a:solidFill>
                  <a:srgbClr val="FF0066"/>
                </a:solidFill>
              </a:rPr>
              <a:t>W</a:t>
            </a:r>
            <a:r>
              <a:rPr lang="en-GB" sz="2000" b="1" dirty="0"/>
              <a:t>olfgang</a:t>
            </a:r>
            <a:r>
              <a:rPr lang="en-GB" sz="2000" dirty="0"/>
              <a:t> used to be a very popular German boy’s name. A very famous Austrian composer has this name, too.  </a:t>
            </a:r>
            <a:endParaRPr lang="en-GB" sz="2000" b="1" dirty="0"/>
          </a:p>
        </p:txBody>
      </p:sp>
      <p:sp>
        <p:nvSpPr>
          <p:cNvPr id="62" name="Speech Bubble: Rectangle with Corners Rounded 61">
            <a:extLst>
              <a:ext uri="{FF2B5EF4-FFF2-40B4-BE49-F238E27FC236}">
                <a16:creationId xmlns:a16="http://schemas.microsoft.com/office/drawing/2014/main" id="{378C9A91-F7BA-4E83-9C7D-DC86E201A5B6}"/>
              </a:ext>
            </a:extLst>
          </p:cNvPr>
          <p:cNvSpPr/>
          <p:nvPr/>
        </p:nvSpPr>
        <p:spPr>
          <a:xfrm>
            <a:off x="4657440" y="3949131"/>
            <a:ext cx="2307376" cy="534632"/>
          </a:xfrm>
          <a:prstGeom prst="wedgeRoundRectCallout">
            <a:avLst>
              <a:gd name="adj1" fmla="val 56393"/>
              <a:gd name="adj2" fmla="val 120191"/>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66"/>
                </a:solidFill>
              </a:rPr>
              <a:t>W</a:t>
            </a:r>
            <a:r>
              <a:rPr lang="en-GB" sz="2400" b="1" dirty="0" err="1"/>
              <a:t>er</a:t>
            </a:r>
            <a:r>
              <a:rPr lang="en-GB" sz="2400" b="1" dirty="0"/>
              <a:t> </a:t>
            </a:r>
            <a:r>
              <a:rPr lang="en-GB" sz="2400" b="1" dirty="0" err="1"/>
              <a:t>ist</a:t>
            </a:r>
            <a:r>
              <a:rPr lang="en-GB" sz="2400" b="1" dirty="0"/>
              <a:t> das?</a:t>
            </a:r>
            <a:endParaRPr kumimoji="0" lang="en-GB" sz="2400" b="0" i="0" u="none" strike="noStrike" kern="1200" cap="none" spc="0" normalizeH="0" baseline="0" noProof="0" dirty="0">
              <a:ln>
                <a:noFill/>
              </a:ln>
              <a:solidFill>
                <a:schemeClr val="tx1"/>
              </a:solidFill>
              <a:effectLst/>
              <a:uLnTx/>
              <a:uFillTx/>
              <a:latin typeface="Arial"/>
              <a:ea typeface="+mn-ea"/>
              <a:cs typeface="+mn-cs"/>
            </a:endParaRPr>
          </a:p>
        </p:txBody>
      </p:sp>
      <p:pic>
        <p:nvPicPr>
          <p:cNvPr id="64" name="Picture 63" descr="A cartoon of a child&#10;&#10;Description automatically generated">
            <a:extLst>
              <a:ext uri="{FF2B5EF4-FFF2-40B4-BE49-F238E27FC236}">
                <a16:creationId xmlns:a16="http://schemas.microsoft.com/office/drawing/2014/main" id="{633895CE-91F2-4808-B8F6-7AA549A07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7909" y="4483763"/>
            <a:ext cx="1745939" cy="1680054"/>
          </a:xfrm>
          <a:prstGeom prst="ellipse">
            <a:avLst/>
          </a:prstGeom>
        </p:spPr>
      </p:pic>
      <p:sp>
        <p:nvSpPr>
          <p:cNvPr id="65" name="Speech Bubble: Rectangle with Corners Rounded 64">
            <a:extLst>
              <a:ext uri="{FF2B5EF4-FFF2-40B4-BE49-F238E27FC236}">
                <a16:creationId xmlns:a16="http://schemas.microsoft.com/office/drawing/2014/main" id="{9E82ECE1-8CC1-46E5-9C49-C67169858180}"/>
              </a:ext>
            </a:extLst>
          </p:cNvPr>
          <p:cNvSpPr/>
          <p:nvPr/>
        </p:nvSpPr>
        <p:spPr>
          <a:xfrm>
            <a:off x="8253497" y="3899838"/>
            <a:ext cx="3437853" cy="834548"/>
          </a:xfrm>
          <a:prstGeom prst="wedgeRoundRectCallout">
            <a:avLst>
              <a:gd name="adj1" fmla="val -52996"/>
              <a:gd name="adj2" fmla="val 100563"/>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t>Ja</a:t>
            </a:r>
            <a:r>
              <a:rPr lang="en-GB" sz="2400" b="1" dirty="0"/>
              <a:t>, </a:t>
            </a:r>
            <a:r>
              <a:rPr lang="en-GB" sz="2400" b="1" dirty="0" err="1"/>
              <a:t>richtig</a:t>
            </a:r>
            <a:r>
              <a:rPr lang="en-GB" sz="2400" b="1" dirty="0"/>
              <a:t>! </a:t>
            </a:r>
            <a:r>
              <a:rPr lang="en-GB" sz="2400" b="1" dirty="0">
                <a:solidFill>
                  <a:srgbClr val="FF0066"/>
                </a:solidFill>
              </a:rPr>
              <a:t>W</a:t>
            </a:r>
            <a:r>
              <a:rPr lang="en-GB" sz="2400" b="1" dirty="0"/>
              <a:t>olfgang Amadeus Mozart.</a:t>
            </a:r>
            <a:endParaRPr kumimoji="0" lang="en-GB" sz="2400" b="0" i="0" u="none" strike="noStrike" kern="1200" cap="none" spc="0" normalizeH="0" baseline="0" noProof="0" dirty="0">
              <a:ln>
                <a:noFill/>
              </a:ln>
              <a:solidFill>
                <a:schemeClr val="tx1"/>
              </a:solidFill>
              <a:effectLst/>
              <a:uLnTx/>
              <a:uFillTx/>
              <a:latin typeface="Arial"/>
              <a:ea typeface="+mn-ea"/>
              <a:cs typeface="+mn-cs"/>
            </a:endParaRPr>
          </a:p>
        </p:txBody>
      </p:sp>
      <p:pic>
        <p:nvPicPr>
          <p:cNvPr id="5" name="Picture 4" descr="A yellow text on a gray background&#10;&#10;Description automatically generated">
            <a:extLst>
              <a:ext uri="{FF2B5EF4-FFF2-40B4-BE49-F238E27FC236}">
                <a16:creationId xmlns:a16="http://schemas.microsoft.com/office/drawing/2014/main" id="{76A8FAC6-E88B-4372-9F58-DB489D747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5597" y="60598"/>
            <a:ext cx="1585097" cy="506012"/>
          </a:xfrm>
          <a:prstGeom prst="rect">
            <a:avLst/>
          </a:prstGeom>
        </p:spPr>
      </p:pic>
      <p:sp>
        <p:nvSpPr>
          <p:cNvPr id="38" name="Speech Bubble: Rectangle with Corners Rounded 37">
            <a:extLst>
              <a:ext uri="{FF2B5EF4-FFF2-40B4-BE49-F238E27FC236}">
                <a16:creationId xmlns:a16="http://schemas.microsoft.com/office/drawing/2014/main" id="{75E6DBA2-9F43-4743-BB8A-FE27C6FEDBC9}"/>
              </a:ext>
            </a:extLst>
          </p:cNvPr>
          <p:cNvSpPr/>
          <p:nvPr/>
        </p:nvSpPr>
        <p:spPr>
          <a:xfrm>
            <a:off x="8505102" y="5224300"/>
            <a:ext cx="3437853" cy="834548"/>
          </a:xfrm>
          <a:prstGeom prst="wedgeRoundRectCallout">
            <a:avLst>
              <a:gd name="adj1" fmla="val -60819"/>
              <a:gd name="adj2" fmla="val -31563"/>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Ich bin auch </a:t>
            </a:r>
            <a:r>
              <a:rPr lang="en-GB" sz="2400" b="1" dirty="0">
                <a:solidFill>
                  <a:srgbClr val="FF0066"/>
                </a:solidFill>
              </a:rPr>
              <a:t>W</a:t>
            </a:r>
            <a:r>
              <a:rPr lang="en-GB" sz="2400" b="1" dirty="0"/>
              <a:t>olfgang, </a:t>
            </a:r>
            <a:r>
              <a:rPr lang="en-GB" sz="2400" b="1" dirty="0" err="1"/>
              <a:t>oder</a:t>
            </a:r>
            <a:r>
              <a:rPr lang="en-GB" sz="2400" b="1" dirty="0"/>
              <a:t> </a:t>
            </a:r>
            <a:r>
              <a:rPr lang="en-GB" sz="2400" b="1" dirty="0">
                <a:solidFill>
                  <a:srgbClr val="FF0066"/>
                </a:solidFill>
              </a:rPr>
              <a:t>W</a:t>
            </a:r>
            <a:r>
              <a:rPr lang="en-GB" sz="2400" b="1" dirty="0"/>
              <a:t>olf.</a:t>
            </a:r>
            <a:endParaRPr kumimoji="0" lang="en-GB" sz="2400" b="0" i="0" u="none" strike="noStrike" kern="1200" cap="none" spc="0" normalizeH="0" baseline="0" noProof="0" dirty="0">
              <a:ln>
                <a:noFill/>
              </a:ln>
              <a:solidFill>
                <a:schemeClr val="tx1"/>
              </a:solidFill>
              <a:effectLst/>
              <a:uLnTx/>
              <a:uFillTx/>
              <a:latin typeface="Arial"/>
              <a:ea typeface="+mn-ea"/>
              <a:cs typeface="+mn-cs"/>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28DCF570-FA0C-4616-BDF0-880614E76E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6000" y="777359"/>
            <a:ext cx="911225" cy="1119355"/>
          </a:xfrm>
          <a:prstGeom prst="rect">
            <a:avLst/>
          </a:prstGeom>
        </p:spPr>
      </p:pic>
      <p:pic>
        <p:nvPicPr>
          <p:cNvPr id="11" name="Picture 10" descr="A person with a wig&#10;&#10;Description automatically generated with medium confidence">
            <a:extLst>
              <a:ext uri="{FF2B5EF4-FFF2-40B4-BE49-F238E27FC236}">
                <a16:creationId xmlns:a16="http://schemas.microsoft.com/office/drawing/2014/main" id="{234D22E2-322D-4BE5-B0D6-6EAC5A1E9A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1530" y="2930550"/>
            <a:ext cx="1520470" cy="1099965"/>
          </a:xfrm>
          <a:prstGeom prst="rect">
            <a:avLst/>
          </a:prstGeom>
        </p:spPr>
      </p:pic>
    </p:spTree>
    <p:extLst>
      <p:ext uri="{BB962C8B-B14F-4D97-AF65-F5344CB8AC3E}">
        <p14:creationId xmlns:p14="http://schemas.microsoft.com/office/powerpoint/2010/main" val="131193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61" grpId="0" animBg="1"/>
      <p:bldP spid="62" grpId="0" animBg="1"/>
      <p:bldP spid="65"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a:solidFill>
                  <a:schemeClr val="tx1"/>
                </a:solidFill>
                <a:ea typeface="+mn-ea"/>
                <a:cs typeface="+mn-cs"/>
              </a:rPr>
              <a:t>haben</a:t>
            </a:r>
            <a:endParaRPr lang="en-GB" dirty="0">
              <a:solidFill>
                <a:schemeClr val="tx1"/>
              </a:solidFill>
            </a:endParaRPr>
          </a:p>
        </p:txBody>
      </p:sp>
      <p:sp>
        <p:nvSpPr>
          <p:cNvPr id="7" name="TextBox 6"/>
          <p:cNvSpPr txBox="1"/>
          <p:nvPr/>
        </p:nvSpPr>
        <p:spPr>
          <a:xfrm>
            <a:off x="0" y="2167200"/>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a:t>
            </a:r>
            <a:r>
              <a:rPr lang="en-GB" sz="3200">
                <a:latin typeface="Century Gothic" panose="020B0502020202020204" pitchFamily="34" charset="0"/>
              </a:rPr>
              <a:t>have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 | having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effectLst/>
                <a:uLnTx/>
                <a:uFillTx/>
                <a:latin typeface="Century Gothic" panose="020B0502020202020204" pitchFamily="34" charset="0"/>
                <a:ea typeface="+mn-ea"/>
                <a:cs typeface="+mn-cs"/>
              </a:rPr>
              <a:t>hat</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6" name="Picture 5" descr="A blue circle with a hand holding a sign&#10;&#10;Description automatically generated">
            <a:extLst>
              <a:ext uri="{FF2B5EF4-FFF2-40B4-BE49-F238E27FC236}">
                <a16:creationId xmlns:a16="http://schemas.microsoft.com/office/drawing/2014/main" id="{35EA728F-41D4-4A86-A258-AC7AF3574C13}"/>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0200973" y="121425"/>
            <a:ext cx="1991026" cy="1859982"/>
          </a:xfrm>
          <a:prstGeom prst="rect">
            <a:avLst/>
          </a:prstGeom>
        </p:spPr>
      </p:pic>
    </p:spTree>
    <p:extLst>
      <p:ext uri="{BB962C8B-B14F-4D97-AF65-F5344CB8AC3E}">
        <p14:creationId xmlns:p14="http://schemas.microsoft.com/office/powerpoint/2010/main" val="400510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hat.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chemeClr val="tx1"/>
                </a:solidFill>
              </a:rPr>
              <a:t>haben</a:t>
            </a:r>
            <a:endParaRPr lang="en-GB" dirty="0">
              <a:solidFill>
                <a:schemeClr val="tx1"/>
              </a:solidFill>
            </a:endParaRPr>
          </a:p>
        </p:txBody>
      </p:sp>
      <p:sp>
        <p:nvSpPr>
          <p:cNvPr id="11" name="TextBox 10"/>
          <p:cNvSpPr txBox="1"/>
          <p:nvPr/>
        </p:nvSpPr>
        <p:spPr>
          <a:xfrm>
            <a:off x="1995053" y="2168684"/>
            <a:ext cx="8212975"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a:t>
            </a:r>
            <a:r>
              <a:rPr lang="en-GB" sz="3200">
                <a:latin typeface="Century Gothic" panose="020B0502020202020204" pitchFamily="34" charset="0"/>
              </a:rPr>
              <a:t>have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 having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effectLst/>
                <a:uLnTx/>
                <a:uFillTx/>
                <a:latin typeface="Century Gothic" panose="020B0502020202020204" pitchFamily="34" charset="0"/>
                <a:ea typeface="+mn-ea"/>
                <a:cs typeface="+mn-cs"/>
              </a:rPr>
              <a:t>hat</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199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ha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a:solidFill>
                  <a:schemeClr val="tx1"/>
                </a:solidFill>
              </a:rPr>
              <a:t>hat</a:t>
            </a:r>
            <a:endParaRPr lang="en-GB" sz="11500" dirty="0">
              <a:solidFill>
                <a:schemeClr val="tx1"/>
              </a:solidFill>
            </a:endParaRPr>
          </a:p>
        </p:txBody>
      </p:sp>
      <p:sp>
        <p:nvSpPr>
          <p:cNvPr id="4" name="TextBox 3"/>
          <p:cNvSpPr txBox="1"/>
          <p:nvPr/>
        </p:nvSpPr>
        <p:spPr>
          <a:xfrm>
            <a:off x="0" y="2167200"/>
            <a:ext cx="1205564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lvl="0" algn="ctr">
              <a:defRPr/>
            </a:pPr>
            <a:r>
              <a:rPr lang="en-GB" sz="6000" dirty="0">
                <a:latin typeface="Century Gothic" panose="020B0502020202020204" pitchFamily="34" charset="0"/>
              </a:rPr>
              <a:t>Markus </a:t>
            </a:r>
            <a:r>
              <a:rPr lang="en-GB" sz="6000" b="1" dirty="0">
                <a:solidFill>
                  <a:srgbClr val="FFCC00"/>
                </a:solidFill>
                <a:latin typeface="Century Gothic" panose="020B0502020202020204" pitchFamily="34" charset="0"/>
                <a:cs typeface="Calibri" panose="020F0502020204030204" pitchFamily="34" charset="0"/>
              </a:rPr>
              <a:t>hat</a:t>
            </a:r>
            <a:r>
              <a:rPr lang="en-GB" sz="6000" dirty="0">
                <a:latin typeface="Century Gothic" panose="020B0502020202020204" pitchFamily="34" charset="0"/>
              </a:rPr>
              <a:t> </a:t>
            </a:r>
            <a:r>
              <a:rPr lang="en-GB" sz="6000" dirty="0" err="1">
                <a:latin typeface="Century Gothic" panose="020B0502020202020204" pitchFamily="34" charset="0"/>
              </a:rPr>
              <a:t>ein</a:t>
            </a:r>
            <a:r>
              <a:rPr lang="en-GB" sz="6000" dirty="0">
                <a:latin typeface="Century Gothic" panose="020B0502020202020204" pitchFamily="34" charset="0"/>
              </a:rPr>
              <a:t> </a:t>
            </a:r>
            <a:r>
              <a:rPr lang="en-GB" sz="6000" dirty="0" err="1">
                <a:latin typeface="Century Gothic" panose="020B0502020202020204" pitchFamily="34" charset="0"/>
              </a:rPr>
              <a:t>Fahrrad</a:t>
            </a:r>
            <a:r>
              <a:rPr lang="en-GB" sz="6000" dirty="0">
                <a:latin typeface="Century Gothic" panose="020B0502020202020204" pitchFamily="34" charset="0"/>
              </a:rPr>
              <a:t>. </a:t>
            </a:r>
            <a:endParaRPr lang="fr-FR" sz="6000" dirty="0">
              <a:latin typeface="Century Gothic" panose="020B0502020202020204" pitchFamily="34" charset="0"/>
              <a:cs typeface="Calibri" panose="020F0502020204030204" pitchFamily="34" charset="0"/>
            </a:endParaRPr>
          </a:p>
        </p:txBody>
      </p:sp>
      <p:sp>
        <p:nvSpPr>
          <p:cNvPr id="7" name="TextBox 6"/>
          <p:cNvSpPr txBox="1"/>
          <p:nvPr/>
        </p:nvSpPr>
        <p:spPr>
          <a:xfrm>
            <a:off x="2730758" y="5039817"/>
            <a:ext cx="6725652" cy="584775"/>
          </a:xfrm>
          <a:prstGeom prst="rect">
            <a:avLst/>
          </a:prstGeom>
          <a:solidFill>
            <a:schemeClr val="bg2"/>
          </a:solidFill>
        </p:spPr>
        <p:txBody>
          <a:bodyPr wrap="square" rtlCol="0">
            <a:spAutoFit/>
          </a:bodyPr>
          <a:lstStyle/>
          <a:p>
            <a:pPr lvl="0" algn="ctr">
              <a:defRPr/>
            </a:pPr>
            <a:r>
              <a:rPr lang="en-GB" sz="3200" dirty="0">
                <a:latin typeface="Century Gothic" panose="020B0502020202020204" pitchFamily="34" charset="0"/>
              </a:rPr>
              <a:t>[Markus </a:t>
            </a:r>
            <a:r>
              <a:rPr lang="en-GB" sz="3200" b="1" dirty="0">
                <a:solidFill>
                  <a:srgbClr val="FFCC00"/>
                </a:solidFill>
                <a:latin typeface="Century Gothic" panose="020B0502020202020204" pitchFamily="34" charset="0"/>
                <a:cs typeface="Calibri" panose="020F0502020204030204" pitchFamily="34" charset="0"/>
              </a:rPr>
              <a:t>has</a:t>
            </a:r>
            <a:r>
              <a:rPr lang="en-GB" sz="3200" dirty="0">
                <a:latin typeface="Century Gothic" panose="020B0502020202020204" pitchFamily="34" charset="0"/>
              </a:rPr>
              <a:t> a bike.]</a:t>
            </a:r>
            <a:endParaRPr kumimoji="0" lang="en-GB" sz="3200" b="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262337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Markus ha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chemeClr val="tx1"/>
                </a:solidFill>
              </a:rPr>
              <a:t>haben</a:t>
            </a:r>
            <a:endParaRPr lang="en-GB" dirty="0">
              <a:solidFill>
                <a:schemeClr val="tx1"/>
              </a:solidFill>
            </a:endParaRPr>
          </a:p>
        </p:txBody>
      </p:sp>
      <p:sp>
        <p:nvSpPr>
          <p:cNvPr id="4" name="TextBox 3"/>
          <p:cNvSpPr txBox="1"/>
          <p:nvPr/>
        </p:nvSpPr>
        <p:spPr>
          <a:xfrm>
            <a:off x="0" y="2167200"/>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have | having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5" name="TextBox 4"/>
          <p:cNvSpPr txBox="1"/>
          <p:nvPr/>
        </p:nvSpPr>
        <p:spPr>
          <a:xfrm>
            <a:off x="520700" y="4073470"/>
            <a:ext cx="11281156" cy="1015663"/>
          </a:xfrm>
          <a:prstGeom prst="rect">
            <a:avLst/>
          </a:prstGeom>
          <a:solidFill>
            <a:schemeClr val="bg2"/>
          </a:solidFill>
        </p:spPr>
        <p:txBody>
          <a:bodyPr wrap="square" rtlCol="0">
            <a:spAutoFit/>
          </a:bodyPr>
          <a:lstStyle/>
          <a:p>
            <a:pPr algn="ctr">
              <a:defRPr/>
            </a:pPr>
            <a:r>
              <a:rPr lang="de" sz="5400" dirty="0">
                <a:latin typeface="Century Gothic" panose="020B0502020202020204" pitchFamily="34" charset="0"/>
              </a:rPr>
              <a:t>Markus muss ein Fahrrad </a:t>
            </a:r>
            <a:r>
              <a:rPr lang="de" sz="5400" b="1" dirty="0">
                <a:solidFill>
                  <a:srgbClr val="FFCC00"/>
                </a:solidFill>
                <a:latin typeface="Century Gothic" panose="020B0502020202020204" pitchFamily="34" charset="0"/>
                <a:cs typeface="Calibri" panose="020F0502020204030204" pitchFamily="34" charset="0"/>
              </a:rPr>
              <a:t>haben</a:t>
            </a:r>
            <a:r>
              <a:rPr lang="en-GB" sz="6000" dirty="0">
                <a:latin typeface="Century Gothic" panose="020B0502020202020204" pitchFamily="34" charset="0"/>
              </a:rPr>
              <a:t>.        </a:t>
            </a:r>
          </a:p>
        </p:txBody>
      </p:sp>
      <p:sp>
        <p:nvSpPr>
          <p:cNvPr id="7" name="TextBox 6"/>
          <p:cNvSpPr txBox="1"/>
          <p:nvPr/>
        </p:nvSpPr>
        <p:spPr>
          <a:xfrm>
            <a:off x="3417217" y="4996800"/>
            <a:ext cx="5612483" cy="584775"/>
          </a:xfrm>
          <a:prstGeom prst="rect">
            <a:avLst/>
          </a:prstGeom>
          <a:solidFill>
            <a:schemeClr val="bg2"/>
          </a:solidFill>
        </p:spPr>
        <p:txBody>
          <a:bodyPr wrap="square" rtlCol="0">
            <a:spAutoFit/>
          </a:bodyPr>
          <a:lstStyle/>
          <a:p>
            <a:pPr lvl="0" algn="ctr">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lang="en-HK" sz="3200" dirty="0">
                <a:latin typeface="Century Gothic" panose="020B0502020202020204" pitchFamily="34" charset="0"/>
              </a:rPr>
              <a:t>Markus must </a:t>
            </a:r>
            <a:r>
              <a:rPr lang="en-HK" sz="3200" b="1" dirty="0">
                <a:solidFill>
                  <a:srgbClr val="FFCC00"/>
                </a:solidFill>
                <a:latin typeface="Century Gothic" panose="020B0502020202020204" pitchFamily="34" charset="0"/>
                <a:cs typeface="Calibri" panose="020F0502020204030204" pitchFamily="34" charset="0"/>
              </a:rPr>
              <a:t>have</a:t>
            </a:r>
            <a:r>
              <a:rPr lang="en-HK" sz="3200" dirty="0">
                <a:latin typeface="Century Gothic" panose="020B0502020202020204" pitchFamily="34" charset="0"/>
              </a:rPr>
              <a:t> a bike</a:t>
            </a:r>
            <a:r>
              <a:rPr lang="en-GB" sz="3200" dirty="0">
                <a:latin typeface="Century Gothic" panose="020B0502020202020204" pitchFamily="34" charset="0"/>
              </a:rPr>
              <a:t>.]</a:t>
            </a:r>
            <a:endParaRPr kumimoji="0" lang="en-GB" sz="3200" b="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377316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Markus mus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FFCC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a:solidFill>
                  <a:schemeClr val="tx1"/>
                </a:solidFill>
              </a:rPr>
              <a:t>hat</a:t>
            </a:r>
            <a:endParaRPr lang="en-GB" sz="11500" dirty="0">
              <a:solidFill>
                <a:schemeClr val="tx1"/>
              </a:solidFill>
            </a:endParaRPr>
          </a:p>
        </p:txBody>
      </p:sp>
      <p:sp>
        <p:nvSpPr>
          <p:cNvPr id="4" name="TextBox 3"/>
          <p:cNvSpPr txBox="1"/>
          <p:nvPr/>
        </p:nvSpPr>
        <p:spPr>
          <a:xfrm>
            <a:off x="1562794" y="2168684"/>
            <a:ext cx="9127373"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FFCC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1562794" y="4133814"/>
            <a:ext cx="9873645"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Markus ____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ein</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Fahrrad</a:t>
            </a:r>
            <a:r>
              <a:rPr kumimoji="0" lang="en-GB" sz="6000" b="0" i="0" u="none" strike="noStrike" kern="1200" cap="none" spc="0" normalizeH="0" baseline="0" noProof="0" dirty="0">
                <a:ln>
                  <a:noFill/>
                </a:ln>
                <a:effectLst/>
                <a:uLnTx/>
                <a:uFillTx/>
                <a:latin typeface="Century Gothic" panose="020B0502020202020204" pitchFamily="34" charset="0"/>
                <a:ea typeface="+mn-ea"/>
              </a:rPr>
              <a:t>. </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4880701" y="4109684"/>
            <a:ext cx="138531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Calibri" panose="020F0502020204030204" pitchFamily="34" charset="0"/>
              </a:rPr>
              <a:t>hat</a:t>
            </a:r>
            <a:endParaRPr kumimoji="0" lang="en-GB" sz="6000" b="0" i="0" u="none" strike="noStrike" kern="1200" cap="none" spc="0" normalizeH="0" baseline="0" noProof="0" dirty="0">
              <a:ln>
                <a:noFill/>
              </a:ln>
              <a:solidFill>
                <a:srgbClr val="FFCC00"/>
              </a:solidFill>
              <a:effectLst/>
              <a:uLnTx/>
              <a:uFillTx/>
              <a:latin typeface="Century Gothic" panose="020F0302020204030204"/>
              <a:ea typeface="+mn-ea"/>
            </a:endParaRPr>
          </a:p>
        </p:txBody>
      </p:sp>
      <p:sp>
        <p:nvSpPr>
          <p:cNvPr id="9" name="TextBox 8"/>
          <p:cNvSpPr txBox="1"/>
          <p:nvPr/>
        </p:nvSpPr>
        <p:spPr>
          <a:xfrm>
            <a:off x="1562794" y="4996557"/>
            <a:ext cx="972920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[Markus </a:t>
            </a:r>
            <a:r>
              <a:rPr lang="en-GB" sz="3200" b="1" dirty="0">
                <a:solidFill>
                  <a:srgbClr val="FFCC00"/>
                </a:solidFill>
                <a:latin typeface="Century Gothic" panose="020B0502020202020204" pitchFamily="34" charset="0"/>
                <a:cs typeface="Calibri" panose="020F0502020204030204" pitchFamily="34" charset="0"/>
              </a:rPr>
              <a:t>has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 bike].</a:t>
            </a:r>
          </a:p>
        </p:txBody>
      </p:sp>
    </p:spTree>
    <p:extLst>
      <p:ext uri="{BB962C8B-B14F-4D97-AF65-F5344CB8AC3E}">
        <p14:creationId xmlns:p14="http://schemas.microsoft.com/office/powerpoint/2010/main" val="411489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h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audio5.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Markus ha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a:solidFill>
                  <a:schemeClr val="tx1"/>
                </a:solidFill>
              </a:rPr>
              <a:t>haben</a:t>
            </a:r>
            <a:endParaRPr lang="en-GB" sz="11500" dirty="0">
              <a:solidFill>
                <a:schemeClr val="tx1"/>
              </a:solidFill>
            </a:endParaRPr>
          </a:p>
        </p:txBody>
      </p:sp>
      <p:sp>
        <p:nvSpPr>
          <p:cNvPr id="4" name="TextBox 3"/>
          <p:cNvSpPr txBox="1"/>
          <p:nvPr/>
        </p:nvSpPr>
        <p:spPr>
          <a:xfrm>
            <a:off x="3462566" y="2167200"/>
            <a:ext cx="5351087"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have | having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 name="TextBox 4"/>
          <p:cNvSpPr txBox="1"/>
          <p:nvPr/>
        </p:nvSpPr>
        <p:spPr>
          <a:xfrm>
            <a:off x="0" y="4082400"/>
            <a:ext cx="12192000" cy="92333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effectLst/>
                <a:uLnTx/>
                <a:uFillTx/>
                <a:latin typeface="Century Gothic" panose="020B0502020202020204" pitchFamily="34" charset="0"/>
                <a:ea typeface="+mn-ea"/>
                <a:cs typeface="+mn-cs"/>
              </a:rPr>
              <a:t>Markus muss ein</a:t>
            </a:r>
            <a:r>
              <a:rPr kumimoji="0" lang="de-DE" sz="5400" b="0" i="0" u="none" strike="noStrike" kern="1200" cap="none" spc="0" normalizeH="0" noProof="0" dirty="0">
                <a:ln>
                  <a:noFill/>
                </a:ln>
                <a:effectLst/>
                <a:uLnTx/>
                <a:uFillTx/>
                <a:latin typeface="Century Gothic" panose="020B0502020202020204" pitchFamily="34" charset="0"/>
                <a:ea typeface="+mn-ea"/>
                <a:cs typeface="+mn-cs"/>
              </a:rPr>
              <a:t> Fahrrad</a:t>
            </a:r>
            <a:r>
              <a:rPr kumimoji="0" lang="en-GB" sz="5400" b="0" i="0" u="none" strike="noStrike" kern="1200" cap="none" spc="0" normalizeH="0" baseline="0" noProof="0" dirty="0">
                <a:ln>
                  <a:noFill/>
                </a:ln>
                <a:effectLst/>
                <a:uLnTx/>
                <a:uFillTx/>
                <a:latin typeface="Century Gothic" panose="020B0502020202020204" pitchFamily="34" charset="0"/>
                <a:ea typeface="+mn-ea"/>
                <a:cs typeface="+mn-cs"/>
              </a:rPr>
              <a:t>_______.</a:t>
            </a:r>
          </a:p>
        </p:txBody>
      </p:sp>
      <p:sp>
        <p:nvSpPr>
          <p:cNvPr id="10" name="Rectangle 9">
            <a:extLst>
              <a:ext uri="{FF2B5EF4-FFF2-40B4-BE49-F238E27FC236}">
                <a16:creationId xmlns:a16="http://schemas.microsoft.com/office/drawing/2014/main" id="{3095B070-9F18-1047-AD42-62F8B79E04A2}"/>
              </a:ext>
            </a:extLst>
          </p:cNvPr>
          <p:cNvSpPr/>
          <p:nvPr/>
        </p:nvSpPr>
        <p:spPr>
          <a:xfrm>
            <a:off x="8886860" y="4082400"/>
            <a:ext cx="2372765"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Calibri" panose="020F0502020204030204" pitchFamily="34" charset="0"/>
              </a:rPr>
              <a:t>haben</a:t>
            </a:r>
            <a:endParaRPr kumimoji="0" lang="en-GB" sz="5400" b="0" i="0" u="none" strike="noStrike" kern="1200" cap="none" spc="0" normalizeH="0" baseline="0" noProof="0" dirty="0">
              <a:ln>
                <a:noFill/>
              </a:ln>
              <a:solidFill>
                <a:srgbClr val="FFCC00"/>
              </a:solidFill>
              <a:effectLst/>
              <a:uLnTx/>
              <a:uFillTx/>
              <a:latin typeface="Century Gothic" panose="020F0302020204030204"/>
              <a:ea typeface="+mn-ea"/>
            </a:endParaRPr>
          </a:p>
        </p:txBody>
      </p:sp>
      <p:sp>
        <p:nvSpPr>
          <p:cNvPr id="7" name="TextBox 6"/>
          <p:cNvSpPr txBox="1"/>
          <p:nvPr/>
        </p:nvSpPr>
        <p:spPr>
          <a:xfrm>
            <a:off x="3300427" y="4996800"/>
            <a:ext cx="565038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[Markus </a:t>
            </a:r>
            <a:r>
              <a:rPr kumimoji="0" lang="en-GB" sz="32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Calibri" panose="020F0502020204030204" pitchFamily="34" charset="0"/>
              </a:rPr>
              <a:t>must</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have a bike.]</a:t>
            </a:r>
          </a:p>
        </p:txBody>
      </p:sp>
    </p:spTree>
    <p:extLst>
      <p:ext uri="{BB962C8B-B14F-4D97-AF65-F5344CB8AC3E}">
        <p14:creationId xmlns:p14="http://schemas.microsoft.com/office/powerpoint/2010/main" val="57724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audio6.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Markus mus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41BDF-4D60-4D5C-B268-B53A9992FFE6}"/>
              </a:ext>
            </a:extLst>
          </p:cNvPr>
          <p:cNvSpPr>
            <a:spLocks noGrp="1"/>
          </p:cNvSpPr>
          <p:nvPr>
            <p:ph type="title"/>
          </p:nvPr>
        </p:nvSpPr>
        <p:spPr>
          <a:xfrm>
            <a:off x="-1" y="213557"/>
            <a:ext cx="4410635" cy="647577"/>
          </a:xfrm>
        </p:spPr>
        <p:txBody>
          <a:bodyPr>
            <a:normAutofit/>
          </a:bodyPr>
          <a:lstStyle/>
          <a:p>
            <a:r>
              <a:rPr lang="en-GB" sz="2400" dirty="0" err="1"/>
              <a:t>Haben</a:t>
            </a:r>
            <a:r>
              <a:rPr lang="en-GB" sz="2400" dirty="0"/>
              <a:t> – to have, having</a:t>
            </a:r>
          </a:p>
        </p:txBody>
      </p:sp>
      <p:sp>
        <p:nvSpPr>
          <p:cNvPr id="4" name="Rounded Rectangle 11">
            <a:extLst>
              <a:ext uri="{FF2B5EF4-FFF2-40B4-BE49-F238E27FC236}">
                <a16:creationId xmlns:a16="http://schemas.microsoft.com/office/drawing/2014/main" id="{62E6C378-0A08-4939-902F-2FC3811ED9C9}"/>
              </a:ext>
            </a:extLst>
          </p:cNvPr>
          <p:cNvSpPr/>
          <p:nvPr/>
        </p:nvSpPr>
        <p:spPr>
          <a:xfrm>
            <a:off x="10273553" y="247046"/>
            <a:ext cx="1683775" cy="380483"/>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p>
        </p:txBody>
      </p:sp>
      <p:graphicFrame>
        <p:nvGraphicFramePr>
          <p:cNvPr id="5" name="Table 4">
            <a:extLst>
              <a:ext uri="{FF2B5EF4-FFF2-40B4-BE49-F238E27FC236}">
                <a16:creationId xmlns:a16="http://schemas.microsoft.com/office/drawing/2014/main" id="{1608E22E-D47A-425B-BB84-C9F2195F333F}"/>
              </a:ext>
            </a:extLst>
          </p:cNvPr>
          <p:cNvGraphicFramePr>
            <a:graphicFrameLocks noGrp="1"/>
          </p:cNvGraphicFramePr>
          <p:nvPr>
            <p:extLst>
              <p:ext uri="{D42A27DB-BD31-4B8C-83A1-F6EECF244321}">
                <p14:modId xmlns:p14="http://schemas.microsoft.com/office/powerpoint/2010/main" val="4228084692"/>
              </p:ext>
            </p:extLst>
          </p:nvPr>
        </p:nvGraphicFramePr>
        <p:xfrm>
          <a:off x="136330" y="2539681"/>
          <a:ext cx="11783124" cy="1361533"/>
        </p:xfrm>
        <a:graphic>
          <a:graphicData uri="http://schemas.openxmlformats.org/drawingml/2006/table">
            <a:tbl>
              <a:tblPr firstRow="1" bandRow="1">
                <a:tableStyleId>{5C22544A-7EE6-4342-B048-85BDC9FD1C3A}</a:tableStyleId>
              </a:tblPr>
              <a:tblGrid>
                <a:gridCol w="11783124">
                  <a:extLst>
                    <a:ext uri="{9D8B030D-6E8A-4147-A177-3AD203B41FA5}">
                      <a16:colId xmlns:a16="http://schemas.microsoft.com/office/drawing/2014/main" val="2439396265"/>
                    </a:ext>
                  </a:extLst>
                </a:gridCol>
              </a:tblGrid>
              <a:tr h="1361533">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2"/>
                    </a:solidFill>
                  </a:tcPr>
                </a:tc>
                <a:extLst>
                  <a:ext uri="{0D108BD9-81ED-4DB2-BD59-A6C34878D82A}">
                    <a16:rowId xmlns:a16="http://schemas.microsoft.com/office/drawing/2014/main" val="2057220124"/>
                  </a:ext>
                </a:extLst>
              </a:tr>
            </a:tbl>
          </a:graphicData>
        </a:graphic>
      </p:graphicFrame>
      <p:sp>
        <p:nvSpPr>
          <p:cNvPr id="6" name="CustomShape 4">
            <a:extLst>
              <a:ext uri="{FF2B5EF4-FFF2-40B4-BE49-F238E27FC236}">
                <a16:creationId xmlns:a16="http://schemas.microsoft.com/office/drawing/2014/main" id="{EE49BBA7-2C2A-4C34-BBCB-53EC50D8F066}"/>
              </a:ext>
            </a:extLst>
          </p:cNvPr>
          <p:cNvSpPr/>
          <p:nvPr/>
        </p:nvSpPr>
        <p:spPr>
          <a:xfrm>
            <a:off x="61444" y="2904663"/>
            <a:ext cx="19321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effectLst/>
                <a:uLnTx/>
                <a:uFillTx/>
                <a:latin typeface="Century Gothic" panose="020B0502020202020204" pitchFamily="34" charset="0"/>
                <a:ea typeface="Century Gothic"/>
                <a:cs typeface="+mn-cs"/>
              </a:rPr>
              <a:t>habe</a:t>
            </a:r>
            <a:endParaRPr kumimoji="0" lang="en-GB" sz="28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7" name="CustomShape 5">
            <a:extLst>
              <a:ext uri="{FF2B5EF4-FFF2-40B4-BE49-F238E27FC236}">
                <a16:creationId xmlns:a16="http://schemas.microsoft.com/office/drawing/2014/main" id="{533D1D39-F691-41C1-B281-ED0992E58D3E}"/>
              </a:ext>
            </a:extLst>
          </p:cNvPr>
          <p:cNvSpPr/>
          <p:nvPr/>
        </p:nvSpPr>
        <p:spPr>
          <a:xfrm>
            <a:off x="1836005" y="2903885"/>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effectLst/>
                <a:uLnTx/>
                <a:uFillTx/>
                <a:latin typeface="Century Gothic" panose="020B0502020202020204" pitchFamily="34" charset="0"/>
                <a:ea typeface="Century Gothic"/>
                <a:cs typeface="+mn-cs"/>
              </a:rPr>
              <a:t>I have</a:t>
            </a:r>
            <a:endParaRPr kumimoji="0" lang="en-GB" sz="2800" i="0" u="none" strike="noStrike" kern="1200" cap="none" spc="-1" normalizeH="0" baseline="0" noProof="0" dirty="0">
              <a:ln>
                <a:noFill/>
              </a:ln>
              <a:effectLst/>
              <a:uLnTx/>
              <a:uFillTx/>
              <a:latin typeface="Century Gothic" panose="020B0502020202020204" pitchFamily="34" charset="0"/>
              <a:cs typeface="+mn-cs"/>
            </a:endParaRPr>
          </a:p>
        </p:txBody>
      </p:sp>
      <p:sp>
        <p:nvSpPr>
          <p:cNvPr id="8" name="CustomShape 6">
            <a:extLst>
              <a:ext uri="{FF2B5EF4-FFF2-40B4-BE49-F238E27FC236}">
                <a16:creationId xmlns:a16="http://schemas.microsoft.com/office/drawing/2014/main" id="{C8C1C95E-09B5-4E8C-A3E6-16ECDD687981}"/>
              </a:ext>
            </a:extLst>
          </p:cNvPr>
          <p:cNvSpPr/>
          <p:nvPr/>
        </p:nvSpPr>
        <p:spPr>
          <a:xfrm>
            <a:off x="3901140" y="2897092"/>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er hat</a:t>
            </a:r>
            <a:endParaRPr kumimoji="0" lang="en-GB" sz="28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9" name="CustomShape 7">
            <a:extLst>
              <a:ext uri="{FF2B5EF4-FFF2-40B4-BE49-F238E27FC236}">
                <a16:creationId xmlns:a16="http://schemas.microsoft.com/office/drawing/2014/main" id="{58FBD6BE-EEA7-4D59-AAC6-E6B086E883CB}"/>
              </a:ext>
            </a:extLst>
          </p:cNvPr>
          <p:cNvSpPr/>
          <p:nvPr/>
        </p:nvSpPr>
        <p:spPr>
          <a:xfrm>
            <a:off x="5070409" y="2882984"/>
            <a:ext cx="15926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effectLst/>
                <a:uLnTx/>
                <a:uFillTx/>
                <a:latin typeface="Century Gothic" panose="020B0502020202020204" pitchFamily="34" charset="0"/>
                <a:ea typeface="Century Gothic"/>
                <a:cs typeface="+mn-cs"/>
              </a:rPr>
              <a:t>he has</a:t>
            </a:r>
            <a:endParaRPr kumimoji="0" lang="en-GB" sz="2800" i="0" u="none" strike="noStrike" kern="1200" cap="none" spc="-1" normalizeH="0" baseline="0" noProof="0" dirty="0">
              <a:ln>
                <a:noFill/>
              </a:ln>
              <a:effectLst/>
              <a:uLnTx/>
              <a:uFillTx/>
              <a:latin typeface="Century Gothic" panose="020B0502020202020204" pitchFamily="34" charset="0"/>
              <a:cs typeface="+mn-cs"/>
            </a:endParaRPr>
          </a:p>
        </p:txBody>
      </p:sp>
      <p:pic>
        <p:nvPicPr>
          <p:cNvPr id="10" name="Google Shape;180;p8">
            <a:extLst>
              <a:ext uri="{FF2B5EF4-FFF2-40B4-BE49-F238E27FC236}">
                <a16:creationId xmlns:a16="http://schemas.microsoft.com/office/drawing/2014/main" id="{BF573386-CAFC-4DA9-9E3A-5698F33ECA70}"/>
              </a:ext>
            </a:extLst>
          </p:cNvPr>
          <p:cNvPicPr/>
          <p:nvPr/>
        </p:nvPicPr>
        <p:blipFill>
          <a:blip r:embed="rId3"/>
          <a:stretch/>
        </p:blipFill>
        <p:spPr>
          <a:xfrm>
            <a:off x="3199083" y="2721859"/>
            <a:ext cx="376448" cy="831302"/>
          </a:xfrm>
          <a:prstGeom prst="rect">
            <a:avLst/>
          </a:prstGeom>
          <a:ln>
            <a:noFill/>
          </a:ln>
        </p:spPr>
      </p:pic>
      <p:pic>
        <p:nvPicPr>
          <p:cNvPr id="11" name="Google Shape;181;p8">
            <a:extLst>
              <a:ext uri="{FF2B5EF4-FFF2-40B4-BE49-F238E27FC236}">
                <a16:creationId xmlns:a16="http://schemas.microsoft.com/office/drawing/2014/main" id="{583198A5-9F3B-4AF0-B400-009829CF417D}"/>
              </a:ext>
            </a:extLst>
          </p:cNvPr>
          <p:cNvPicPr/>
          <p:nvPr/>
        </p:nvPicPr>
        <p:blipFill>
          <a:blip r:embed="rId4"/>
          <a:stretch/>
        </p:blipFill>
        <p:spPr>
          <a:xfrm>
            <a:off x="6786549" y="2784396"/>
            <a:ext cx="823095" cy="707982"/>
          </a:xfrm>
          <a:prstGeom prst="rect">
            <a:avLst/>
          </a:prstGeom>
          <a:ln>
            <a:noFill/>
          </a:ln>
        </p:spPr>
      </p:pic>
      <p:pic>
        <p:nvPicPr>
          <p:cNvPr id="12" name="Google Shape;182;p8">
            <a:extLst>
              <a:ext uri="{FF2B5EF4-FFF2-40B4-BE49-F238E27FC236}">
                <a16:creationId xmlns:a16="http://schemas.microsoft.com/office/drawing/2014/main" id="{43447972-695E-4B43-8DD3-27A0B037E7C1}"/>
              </a:ext>
            </a:extLst>
          </p:cNvPr>
          <p:cNvPicPr/>
          <p:nvPr/>
        </p:nvPicPr>
        <p:blipFill>
          <a:blip r:embed="rId5"/>
          <a:stretch/>
        </p:blipFill>
        <p:spPr>
          <a:xfrm>
            <a:off x="10972861" y="2777796"/>
            <a:ext cx="823096" cy="684475"/>
          </a:xfrm>
          <a:prstGeom prst="rect">
            <a:avLst/>
          </a:prstGeom>
          <a:ln>
            <a:noFill/>
          </a:ln>
        </p:spPr>
      </p:pic>
      <p:sp>
        <p:nvSpPr>
          <p:cNvPr id="13" name="CustomShape 7">
            <a:extLst>
              <a:ext uri="{FF2B5EF4-FFF2-40B4-BE49-F238E27FC236}">
                <a16:creationId xmlns:a16="http://schemas.microsoft.com/office/drawing/2014/main" id="{39433EC8-45B1-4B23-9D45-CAD2F7FE54B9}"/>
              </a:ext>
            </a:extLst>
          </p:cNvPr>
          <p:cNvSpPr/>
          <p:nvPr/>
        </p:nvSpPr>
        <p:spPr>
          <a:xfrm>
            <a:off x="9349050" y="2911949"/>
            <a:ext cx="15489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effectLst/>
                <a:uLnTx/>
                <a:uFillTx/>
                <a:latin typeface="Century Gothic" panose="020B0502020202020204" pitchFamily="34" charset="0"/>
                <a:ea typeface="Century Gothic"/>
                <a:cs typeface="+mn-cs"/>
              </a:rPr>
              <a:t>she has</a:t>
            </a:r>
            <a:endParaRPr kumimoji="0" lang="en-GB" sz="2800" i="0" u="none" strike="noStrike" kern="1200" cap="none" spc="-1" normalizeH="0" baseline="0" noProof="0" dirty="0">
              <a:ln>
                <a:noFill/>
              </a:ln>
              <a:effectLst/>
              <a:uLnTx/>
              <a:uFillTx/>
              <a:latin typeface="Century Gothic" panose="020B0502020202020204" pitchFamily="34" charset="0"/>
              <a:cs typeface="+mn-cs"/>
            </a:endParaRPr>
          </a:p>
        </p:txBody>
      </p:sp>
      <p:sp>
        <p:nvSpPr>
          <p:cNvPr id="14" name="CustomShape 6">
            <a:extLst>
              <a:ext uri="{FF2B5EF4-FFF2-40B4-BE49-F238E27FC236}">
                <a16:creationId xmlns:a16="http://schemas.microsoft.com/office/drawing/2014/main" id="{54C80B35-E7A3-49EF-943B-586C4DA138E4}"/>
              </a:ext>
            </a:extLst>
          </p:cNvPr>
          <p:cNvSpPr/>
          <p:nvPr/>
        </p:nvSpPr>
        <p:spPr>
          <a:xfrm>
            <a:off x="7981318" y="2911949"/>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 hat</a:t>
            </a:r>
            <a:endParaRPr kumimoji="0" lang="en-GB" sz="28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6DBCD382-3F7D-4622-BC48-AF699C74AA8D}"/>
              </a:ext>
            </a:extLst>
          </p:cNvPr>
          <p:cNvSpPr/>
          <p:nvPr/>
        </p:nvSpPr>
        <p:spPr>
          <a:xfrm>
            <a:off x="136330" y="1073336"/>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effectLst/>
                <a:uLnTx/>
                <a:uFillTx/>
                <a:latin typeface="Century Gothic" panose="020B0502020202020204" pitchFamily="34" charset="0"/>
                <a:ea typeface="+mn-ea"/>
                <a:cs typeface="+mn-cs"/>
              </a:rPr>
              <a:t>In German the verb </a:t>
            </a:r>
            <a:r>
              <a:rPr kumimoji="0" lang="en-US" sz="2800" b="1" i="0" u="none" strike="noStrike" kern="1200" cap="none" spc="-1" normalizeH="0" baseline="0" noProof="0" dirty="0" err="1">
                <a:ln>
                  <a:noFill/>
                </a:ln>
                <a:effectLst/>
                <a:uLnTx/>
                <a:uFillTx/>
                <a:latin typeface="Century Gothic" panose="020B0502020202020204" pitchFamily="34" charset="0"/>
                <a:ea typeface="+mn-ea"/>
                <a:cs typeface="+mn-cs"/>
              </a:rPr>
              <a:t>haben</a:t>
            </a:r>
            <a:r>
              <a:rPr kumimoji="0" lang="en-US" sz="2800" b="1" i="0" u="none" strike="noStrike" kern="1200" cap="none" spc="-1" normalizeH="0" baseline="0" noProof="0" dirty="0">
                <a:ln>
                  <a:noFill/>
                </a:ln>
                <a:effectLst/>
                <a:uLnTx/>
                <a:uFillTx/>
                <a:latin typeface="Century Gothic" panose="020B0502020202020204" pitchFamily="34" charset="0"/>
                <a:ea typeface="+mn-ea"/>
                <a:cs typeface="+mn-cs"/>
              </a:rPr>
              <a:t> </a:t>
            </a:r>
            <a:r>
              <a:rPr kumimoji="0" lang="en-US" sz="2800" b="0" i="0" u="none" strike="noStrike" kern="1200" cap="none" spc="-1" normalizeH="0" baseline="0" noProof="0" dirty="0">
                <a:ln>
                  <a:noFill/>
                </a:ln>
                <a:effectLst/>
                <a:uLnTx/>
                <a:uFillTx/>
                <a:latin typeface="Century Gothic" panose="020B0502020202020204" pitchFamily="34" charset="0"/>
                <a:ea typeface="+mn-ea"/>
                <a:cs typeface="+mn-cs"/>
              </a:rPr>
              <a:t>means</a:t>
            </a:r>
            <a:r>
              <a:rPr kumimoji="0" lang="en-US" sz="2800" b="1" i="0" u="none" strike="noStrike" kern="1200" cap="none" spc="-1" normalizeH="0" baseline="0" noProof="0" dirty="0">
                <a:ln>
                  <a:noFill/>
                </a:ln>
                <a:effectLst/>
                <a:uLnTx/>
                <a:uFillTx/>
                <a:latin typeface="Century Gothic" panose="020B0502020202020204" pitchFamily="34" charset="0"/>
                <a:ea typeface="+mn-ea"/>
                <a:cs typeface="+mn-cs"/>
              </a:rPr>
              <a:t> ‘to have’.</a:t>
            </a:r>
            <a:endParaRPr kumimoji="0" lang="en-GB" sz="1800" b="0" i="0" u="none" strike="noStrike" kern="1200" cap="none" spc="0" normalizeH="0" baseline="0" noProof="0" dirty="0">
              <a:ln>
                <a:noFill/>
              </a:ln>
              <a:effectLst/>
              <a:uLnTx/>
              <a:uFillTx/>
              <a:latin typeface="Arial"/>
              <a:ea typeface="+mn-ea"/>
              <a:cs typeface="+mn-cs"/>
            </a:endParaRPr>
          </a:p>
        </p:txBody>
      </p:sp>
      <p:sp>
        <p:nvSpPr>
          <p:cNvPr id="16" name="Rectangle 15">
            <a:extLst>
              <a:ext uri="{FF2B5EF4-FFF2-40B4-BE49-F238E27FC236}">
                <a16:creationId xmlns:a16="http://schemas.microsoft.com/office/drawing/2014/main" id="{A692B61C-7F81-4852-BC43-4844DE5FEA95}"/>
              </a:ext>
            </a:extLst>
          </p:cNvPr>
          <p:cNvSpPr/>
          <p:nvPr/>
        </p:nvSpPr>
        <p:spPr>
          <a:xfrm>
            <a:off x="136330" y="1784481"/>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I have, he has </a:t>
            </a:r>
            <a:r>
              <a:rPr kumimoji="0" lang="en-GB" sz="2800" b="0" i="0" u="none" strike="noStrike" kern="1200" cap="none" spc="-1" normalizeH="0" baseline="0" noProof="0" dirty="0">
                <a:ln>
                  <a:noFill/>
                </a:ln>
                <a:effectLst/>
                <a:uLnTx/>
                <a:uFillTx/>
                <a:latin typeface="Century Gothic" panose="020B0502020202020204" pitchFamily="34" charset="0"/>
                <a:ea typeface="Century Gothic"/>
                <a:cs typeface="+mn-cs"/>
              </a:rPr>
              <a:t>and</a:t>
            </a: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 she has </a:t>
            </a:r>
            <a:r>
              <a:rPr kumimoji="0" lang="en-GB" sz="2800" b="0" i="0" u="none" strike="noStrike" kern="1200" cap="none" spc="-1" normalizeH="0" baseline="0" noProof="0" dirty="0">
                <a:ln>
                  <a:noFill/>
                </a:ln>
                <a:effectLst/>
                <a:uLnTx/>
                <a:uFillTx/>
                <a:latin typeface="Century Gothic" panose="020B0502020202020204" pitchFamily="34" charset="0"/>
                <a:ea typeface="Century Gothic"/>
                <a:cs typeface="+mn-cs"/>
              </a:rPr>
              <a:t>are parts of the verb</a:t>
            </a:r>
            <a:r>
              <a:rPr kumimoji="0" lang="en-GB" sz="2800" b="1" i="0" u="none" strike="noStrike" kern="1200" cap="none" spc="-1" normalizeH="0" baseline="0" noProof="0" dirty="0">
                <a:ln>
                  <a:noFill/>
                </a:ln>
                <a:effectLst/>
                <a:uLnTx/>
                <a:uFillTx/>
                <a:latin typeface="Century Gothic" panose="020B0502020202020204" pitchFamily="34" charset="0"/>
                <a:ea typeface="Century Gothic"/>
                <a:cs typeface="+mn-cs"/>
              </a:rPr>
              <a:t> ‘to have’.</a:t>
            </a:r>
            <a:endParaRPr kumimoji="0" lang="en-GB" sz="1800" b="0" i="0" u="none" strike="noStrike" kern="1200" cap="none" spc="0" normalizeH="0" baseline="0" noProof="0" dirty="0">
              <a:ln>
                <a:noFill/>
              </a:ln>
              <a:effectLst/>
              <a:uLnTx/>
              <a:uFillTx/>
              <a:latin typeface="Century Gothic"/>
              <a:ea typeface="+mn-ea"/>
              <a:cs typeface="+mn-cs"/>
            </a:endParaRPr>
          </a:p>
        </p:txBody>
      </p:sp>
      <p:sp>
        <p:nvSpPr>
          <p:cNvPr id="17" name="CustomShape 8">
            <a:extLst>
              <a:ext uri="{FF2B5EF4-FFF2-40B4-BE49-F238E27FC236}">
                <a16:creationId xmlns:a16="http://schemas.microsoft.com/office/drawing/2014/main" id="{DE300E5A-6F30-4A17-8912-4AF82B954FBE}"/>
              </a:ext>
            </a:extLst>
          </p:cNvPr>
          <p:cNvSpPr/>
          <p:nvPr/>
        </p:nvSpPr>
        <p:spPr>
          <a:xfrm>
            <a:off x="100245" y="4390193"/>
            <a:ext cx="4417900" cy="9633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effectLst/>
                <a:uLnTx/>
                <a:uFillTx/>
                <a:latin typeface="Century Gothic" panose="020B0502020202020204" pitchFamily="34" charset="0"/>
                <a:ea typeface="Century Gothic"/>
                <a:cs typeface="+mn-cs"/>
              </a:rPr>
              <a:t>Ich </a:t>
            </a:r>
            <a:r>
              <a:rPr kumimoji="0" lang="en-GB" sz="2400" b="1" i="0" u="none" strike="noStrike" kern="1200" cap="none" spc="-1" normalizeH="0" baseline="0" noProof="0" dirty="0" err="1">
                <a:ln>
                  <a:noFill/>
                </a:ln>
                <a:effectLst/>
                <a:uLnTx/>
                <a:uFillTx/>
                <a:latin typeface="Century Gothic" panose="020B0502020202020204" pitchFamily="34" charset="0"/>
                <a:ea typeface="Century Gothic"/>
                <a:cs typeface="+mn-cs"/>
              </a:rPr>
              <a:t>habe</a:t>
            </a:r>
            <a:r>
              <a:rPr kumimoji="0" lang="en-GB" sz="2400" b="1" i="0" u="none" strike="noStrike" kern="1200" cap="none" spc="-1" normalizeH="0" baseline="0" noProof="0" dirty="0">
                <a:ln>
                  <a:noFill/>
                </a:ln>
                <a:effectLst/>
                <a:uLnTx/>
                <a:uFillTx/>
                <a:latin typeface="Century Gothic" panose="020B0502020202020204" pitchFamily="34" charset="0"/>
                <a:ea typeface="Century Gothic"/>
                <a:cs typeface="+mn-cs"/>
              </a:rPr>
              <a:t> </a:t>
            </a:r>
            <a:r>
              <a:rPr kumimoji="0" lang="en-GB" sz="2400" b="0" i="0" u="sng" strike="noStrike" kern="1200" cap="none" spc="-1" normalizeH="0" baseline="0" noProof="0" dirty="0">
                <a:ln>
                  <a:noFill/>
                </a:ln>
                <a:effectLst/>
                <a:uLnTx/>
                <a:uFillTx/>
                <a:latin typeface="Century Gothic" panose="020B0502020202020204" pitchFamily="34" charset="0"/>
                <a:ea typeface="Century Gothic"/>
                <a:cs typeface="+mn-cs"/>
              </a:rPr>
              <a:t>den</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effectLst/>
                <a:uLnTx/>
                <a:uFillTx/>
                <a:latin typeface="Century Gothic" panose="020B0502020202020204" pitchFamily="34" charset="0"/>
                <a:ea typeface="Century Gothic"/>
                <a:cs typeface="+mn-cs"/>
              </a:rPr>
              <a:t>Fußball</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18" name="CustomShape 9">
            <a:extLst>
              <a:ext uri="{FF2B5EF4-FFF2-40B4-BE49-F238E27FC236}">
                <a16:creationId xmlns:a16="http://schemas.microsoft.com/office/drawing/2014/main" id="{92EE054F-B3C2-46B6-BE2D-DCBC8AE80436}"/>
              </a:ext>
            </a:extLst>
          </p:cNvPr>
          <p:cNvSpPr/>
          <p:nvPr/>
        </p:nvSpPr>
        <p:spPr>
          <a:xfrm>
            <a:off x="54970" y="4989877"/>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I have the </a:t>
            </a:r>
            <a:r>
              <a:rPr lang="en-GB" sz="2400" spc="-1" dirty="0">
                <a:latin typeface="Century Gothic" panose="020B0502020202020204" pitchFamily="34" charset="0"/>
                <a:ea typeface="Century Gothic"/>
              </a:rPr>
              <a:t>football</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19" name="CustomShape 10">
            <a:extLst>
              <a:ext uri="{FF2B5EF4-FFF2-40B4-BE49-F238E27FC236}">
                <a16:creationId xmlns:a16="http://schemas.microsoft.com/office/drawing/2014/main" id="{09093D46-A7AC-4C8B-BC82-C56898A83A9A}"/>
              </a:ext>
            </a:extLst>
          </p:cNvPr>
          <p:cNvSpPr/>
          <p:nvPr/>
        </p:nvSpPr>
        <p:spPr>
          <a:xfrm>
            <a:off x="4500561" y="4395141"/>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effectLst/>
                <a:uLnTx/>
                <a:uFillTx/>
                <a:latin typeface="Century Gothic" panose="020B0502020202020204" pitchFamily="34" charset="0"/>
                <a:ea typeface="Century Gothic"/>
                <a:cs typeface="+mn-cs"/>
              </a:rPr>
              <a:t>Er hat </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die </a:t>
            </a:r>
            <a:r>
              <a:rPr kumimoji="0" lang="en-GB" sz="2400" b="0" i="0" u="none" strike="noStrike" kern="1200" cap="none" spc="-1" normalizeH="0" baseline="0" noProof="0" dirty="0" err="1">
                <a:ln>
                  <a:noFill/>
                </a:ln>
                <a:effectLst/>
                <a:uLnTx/>
                <a:uFillTx/>
                <a:latin typeface="Century Gothic" panose="020B0502020202020204" pitchFamily="34" charset="0"/>
                <a:ea typeface="Century Gothic"/>
                <a:cs typeface="+mn-cs"/>
              </a:rPr>
              <a:t>Flasche</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20" name="CustomShape 11">
            <a:extLst>
              <a:ext uri="{FF2B5EF4-FFF2-40B4-BE49-F238E27FC236}">
                <a16:creationId xmlns:a16="http://schemas.microsoft.com/office/drawing/2014/main" id="{4680A551-3DAF-4393-8F17-DE51C14E6E2E}"/>
              </a:ext>
            </a:extLst>
          </p:cNvPr>
          <p:cNvSpPr/>
          <p:nvPr/>
        </p:nvSpPr>
        <p:spPr>
          <a:xfrm>
            <a:off x="4503969" y="4931446"/>
            <a:ext cx="34949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He has the bottle.</a:t>
            </a:r>
            <a:endParaRPr kumimoji="0" lang="en-GB" sz="24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21" name="CustomShape 10">
            <a:extLst>
              <a:ext uri="{FF2B5EF4-FFF2-40B4-BE49-F238E27FC236}">
                <a16:creationId xmlns:a16="http://schemas.microsoft.com/office/drawing/2014/main" id="{71F1E481-6905-4317-AC58-163D898435AF}"/>
              </a:ext>
            </a:extLst>
          </p:cNvPr>
          <p:cNvSpPr/>
          <p:nvPr/>
        </p:nvSpPr>
        <p:spPr>
          <a:xfrm>
            <a:off x="8082143" y="4361635"/>
            <a:ext cx="36551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effectLst/>
                <a:uLnTx/>
                <a:uFillTx/>
                <a:latin typeface="Century Gothic" panose="020B0502020202020204" pitchFamily="34" charset="0"/>
                <a:ea typeface="Century Gothic"/>
                <a:cs typeface="+mn-cs"/>
              </a:rPr>
              <a:t>Sie hat </a:t>
            </a: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das Heft</a:t>
            </a:r>
            <a:r>
              <a:rPr kumimoji="0" lang="en-GB" sz="2800" b="0" i="0" u="none" strike="noStrike" kern="1200" cap="none" spc="-1" normalizeH="0" baseline="0" noProof="0" dirty="0">
                <a:ln>
                  <a:noFill/>
                </a:ln>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effectLst/>
              <a:uLnTx/>
              <a:uFillTx/>
              <a:latin typeface="Century Gothic" panose="020B0502020202020204" pitchFamily="34" charset="0"/>
              <a:ea typeface="+mn-ea"/>
              <a:cs typeface="+mn-cs"/>
            </a:endParaRPr>
          </a:p>
        </p:txBody>
      </p:sp>
      <p:sp>
        <p:nvSpPr>
          <p:cNvPr id="22" name="CustomShape 11">
            <a:extLst>
              <a:ext uri="{FF2B5EF4-FFF2-40B4-BE49-F238E27FC236}">
                <a16:creationId xmlns:a16="http://schemas.microsoft.com/office/drawing/2014/main" id="{A42C7E67-B989-4129-A5BE-FFED17E3D19D}"/>
              </a:ext>
            </a:extLst>
          </p:cNvPr>
          <p:cNvSpPr/>
          <p:nvPr/>
        </p:nvSpPr>
        <p:spPr>
          <a:xfrm>
            <a:off x="8088284" y="4931446"/>
            <a:ext cx="41277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effectLst/>
                <a:uLnTx/>
                <a:uFillTx/>
                <a:latin typeface="Century Gothic" panose="020B0502020202020204" pitchFamily="34" charset="0"/>
                <a:ea typeface="Century Gothic"/>
                <a:cs typeface="+mn-cs"/>
              </a:rPr>
              <a:t>She has the exercise book.</a:t>
            </a:r>
            <a:endParaRPr kumimoji="0" lang="en-GB" sz="2400" b="0" i="0" u="none" strike="noStrike" kern="1200" cap="none" spc="-1" normalizeH="0" baseline="0" noProof="0" dirty="0">
              <a:ln>
                <a:noFill/>
              </a:ln>
              <a:effectLst/>
              <a:uLnTx/>
              <a:uFillTx/>
              <a:latin typeface="Century Gothic" panose="020B0502020202020204" pitchFamily="34" charset="0"/>
              <a:cs typeface="+mn-cs"/>
            </a:endParaRPr>
          </a:p>
        </p:txBody>
      </p:sp>
      <p:pic>
        <p:nvPicPr>
          <p:cNvPr id="23" name="Picture 22">
            <a:extLst>
              <a:ext uri="{FF2B5EF4-FFF2-40B4-BE49-F238E27FC236}">
                <a16:creationId xmlns:a16="http://schemas.microsoft.com/office/drawing/2014/main" id="{6E766F4C-415E-430D-9555-D2A00D0C59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6175" y="4361635"/>
            <a:ext cx="491975" cy="618836"/>
          </a:xfrm>
          <a:prstGeom prst="rect">
            <a:avLst/>
          </a:prstGeom>
        </p:spPr>
      </p:pic>
      <p:pic>
        <p:nvPicPr>
          <p:cNvPr id="24" name="Picture 23">
            <a:extLst>
              <a:ext uri="{FF2B5EF4-FFF2-40B4-BE49-F238E27FC236}">
                <a16:creationId xmlns:a16="http://schemas.microsoft.com/office/drawing/2014/main" id="{1842E6D8-409B-481F-BCBB-7F5C24F27F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0819" y="4868704"/>
            <a:ext cx="643179" cy="646427"/>
          </a:xfrm>
          <a:prstGeom prst="rect">
            <a:avLst/>
          </a:prstGeom>
        </p:spPr>
      </p:pic>
      <p:sp>
        <p:nvSpPr>
          <p:cNvPr id="25" name="Oval Callout 19">
            <a:extLst>
              <a:ext uri="{FF2B5EF4-FFF2-40B4-BE49-F238E27FC236}">
                <a16:creationId xmlns:a16="http://schemas.microsoft.com/office/drawing/2014/main" id="{5DA6A468-8A0E-4BE1-94AA-113BF5555950}"/>
              </a:ext>
            </a:extLst>
          </p:cNvPr>
          <p:cNvSpPr/>
          <p:nvPr/>
        </p:nvSpPr>
        <p:spPr>
          <a:xfrm>
            <a:off x="146291" y="2220733"/>
            <a:ext cx="4900064" cy="2042131"/>
          </a:xfrm>
          <a:prstGeom prst="wedgeEllipseCallout">
            <a:avLst>
              <a:gd name="adj1" fmla="val -12974"/>
              <a:gd name="adj2" fmla="val 56180"/>
            </a:avLst>
          </a:prstGeom>
          <a:solidFill>
            <a:srgbClr val="FFCC00"/>
          </a:solidFill>
          <a:ln w="12700" cap="flat" cmpd="sng" algn="ctr">
            <a:solidFill>
              <a:srgbClr val="FFCC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After most verbs the masculine word for ‘the’, </a:t>
            </a:r>
            <a:r>
              <a:rPr kumimoji="0" lang="en-GB" sz="2400" b="1" i="1" u="none" strike="noStrike" kern="0" cap="none" spc="0" normalizeH="0" baseline="0" noProof="0" dirty="0">
                <a:ln>
                  <a:noFill/>
                </a:ln>
                <a:effectLst/>
                <a:uLnTx/>
                <a:uFillTx/>
                <a:latin typeface="Century Gothic" panose="020F0302020204030204"/>
                <a:ea typeface="+mn-ea"/>
                <a:cs typeface="+mn-cs"/>
              </a:rPr>
              <a:t>der</a:t>
            </a:r>
            <a:r>
              <a:rPr kumimoji="0" lang="en-GB" sz="2400" b="0" i="0" u="none" strike="noStrike" kern="0" cap="none" spc="0" normalizeH="0" baseline="0" noProof="0" dirty="0">
                <a:ln>
                  <a:noFill/>
                </a:ln>
                <a:effectLst/>
                <a:uLnTx/>
                <a:uFillTx/>
                <a:latin typeface="Century Gothic" panose="020F0302020204030204"/>
                <a:ea typeface="+mn-ea"/>
                <a:cs typeface="+mn-cs"/>
              </a:rPr>
              <a:t>, changes its spelling to </a:t>
            </a:r>
            <a:r>
              <a:rPr kumimoji="0" lang="en-GB" sz="2400" b="1" i="1" u="none" strike="noStrike" kern="0" cap="none" spc="0" normalizeH="0" baseline="0" noProof="0" dirty="0">
                <a:ln>
                  <a:noFill/>
                </a:ln>
                <a:effectLst/>
                <a:uLnTx/>
                <a:uFillTx/>
                <a:latin typeface="Century Gothic" panose="020F0302020204030204"/>
                <a:ea typeface="+mn-ea"/>
                <a:cs typeface="+mn-cs"/>
              </a:rPr>
              <a:t>den</a:t>
            </a:r>
            <a:r>
              <a:rPr kumimoji="0" lang="en-GB" sz="2400" b="0" i="0" u="none" strike="noStrike" kern="0" cap="none" spc="0" normalizeH="0" baseline="0" noProof="0" dirty="0">
                <a:ln>
                  <a:noFill/>
                </a:ln>
                <a:effectLst/>
                <a:uLnTx/>
                <a:uFillTx/>
                <a:latin typeface="Century Gothic" panose="020F0302020204030204"/>
                <a:ea typeface="+mn-ea"/>
                <a:cs typeface="+mn-cs"/>
              </a:rPr>
              <a:t>. It still means ‘the’.</a:t>
            </a:r>
          </a:p>
        </p:txBody>
      </p:sp>
      <p:pic>
        <p:nvPicPr>
          <p:cNvPr id="26" name="Picture 25" descr="A water bottle with a green cap&#10;&#10;Description automatically generated">
            <a:extLst>
              <a:ext uri="{FF2B5EF4-FFF2-40B4-BE49-F238E27FC236}">
                <a16:creationId xmlns:a16="http://schemas.microsoft.com/office/drawing/2014/main" id="{97B79C3E-B8CA-40BC-B88D-5F31554036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7632" y="4376876"/>
            <a:ext cx="466749" cy="933497"/>
          </a:xfrm>
          <a:prstGeom prst="rect">
            <a:avLst/>
          </a:prstGeom>
        </p:spPr>
      </p:pic>
      <p:sp>
        <p:nvSpPr>
          <p:cNvPr id="27" name="Rounded Rectangle 23">
            <a:extLst>
              <a:ext uri="{FF2B5EF4-FFF2-40B4-BE49-F238E27FC236}">
                <a16:creationId xmlns:a16="http://schemas.microsoft.com/office/drawing/2014/main" id="{A81832C7-3FDF-4F08-848F-8E439371C871}"/>
              </a:ext>
            </a:extLst>
          </p:cNvPr>
          <p:cNvSpPr/>
          <p:nvPr/>
        </p:nvSpPr>
        <p:spPr>
          <a:xfrm>
            <a:off x="307705" y="5662633"/>
            <a:ext cx="11738919" cy="577530"/>
          </a:xfrm>
          <a:prstGeom prst="roundRect">
            <a:avLst/>
          </a:prstGeom>
          <a:solidFill>
            <a:srgbClr val="FFCC0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This change happens after most verbs but </a:t>
            </a:r>
            <a:r>
              <a:rPr lang="en-GB" sz="2400" b="1" i="1" u="sng" dirty="0">
                <a:solidFill>
                  <a:schemeClr val="tx1"/>
                </a:solidFill>
                <a:latin typeface="Century Gothic" panose="020B0502020202020204" pitchFamily="34" charset="0"/>
              </a:rPr>
              <a:t>not</a:t>
            </a:r>
            <a:r>
              <a:rPr lang="en-GB" sz="2400" b="1" dirty="0">
                <a:solidFill>
                  <a:schemeClr val="tx1"/>
                </a:solidFill>
                <a:latin typeface="Century Gothic" panose="020B0502020202020204" pitchFamily="34" charset="0"/>
              </a:rPr>
              <a:t> SEIN / </a:t>
            </a:r>
            <a:r>
              <a:rPr lang="en-GB" sz="2400" b="1" dirty="0" err="1">
                <a:solidFill>
                  <a:schemeClr val="tx1"/>
                </a:solidFill>
                <a:latin typeface="Century Gothic" panose="020B0502020202020204" pitchFamily="34" charset="0"/>
              </a:rPr>
              <a:t>ist</a:t>
            </a:r>
            <a:r>
              <a:rPr lang="en-GB" sz="2400" b="1" dirty="0">
                <a:solidFill>
                  <a:schemeClr val="tx1"/>
                </a:solidFill>
                <a:latin typeface="Century Gothic" panose="020B0502020202020204" pitchFamily="34" charset="0"/>
              </a:rPr>
              <a:t> (BE / is).</a:t>
            </a:r>
          </a:p>
        </p:txBody>
      </p:sp>
    </p:spTree>
    <p:extLst>
      <p:ext uri="{BB962C8B-B14F-4D97-AF65-F5344CB8AC3E}">
        <p14:creationId xmlns:p14="http://schemas.microsoft.com/office/powerpoint/2010/main" val="3253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par>
                                <p:cTn id="54" presetID="10"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5" grpId="0" animBg="1"/>
      <p:bldP spid="25" grpId="1"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BC491-CC98-4149-8E33-13B30BDC04EE}"/>
              </a:ext>
            </a:extLst>
          </p:cNvPr>
          <p:cNvSpPr>
            <a:spLocks noGrp="1"/>
          </p:cNvSpPr>
          <p:nvPr>
            <p:ph type="title"/>
          </p:nvPr>
        </p:nvSpPr>
        <p:spPr>
          <a:xfrm>
            <a:off x="1" y="213557"/>
            <a:ext cx="3223394" cy="647577"/>
          </a:xfrm>
        </p:spPr>
        <p:txBody>
          <a:bodyPr>
            <a:normAutofit/>
          </a:bodyPr>
          <a:lstStyle/>
          <a:p>
            <a:r>
              <a:rPr lang="en-GB" sz="2800" dirty="0"/>
              <a:t>Was </a:t>
            </a:r>
            <a:r>
              <a:rPr lang="en-GB" sz="2800" dirty="0" err="1"/>
              <a:t>ist</a:t>
            </a:r>
            <a:r>
              <a:rPr lang="en-GB" sz="2800" dirty="0"/>
              <a:t> </a:t>
            </a:r>
            <a:r>
              <a:rPr lang="en-GB" sz="2800" dirty="0" err="1"/>
              <a:t>richtig</a:t>
            </a:r>
            <a:r>
              <a:rPr lang="en-GB" sz="2800" dirty="0"/>
              <a:t>?</a:t>
            </a:r>
          </a:p>
        </p:txBody>
      </p:sp>
      <p:sp>
        <p:nvSpPr>
          <p:cNvPr id="4" name="TextBox 3">
            <a:extLst>
              <a:ext uri="{FF2B5EF4-FFF2-40B4-BE49-F238E27FC236}">
                <a16:creationId xmlns:a16="http://schemas.microsoft.com/office/drawing/2014/main" id="{7E26C267-2588-4030-A085-C5732A7392D6}"/>
              </a:ext>
            </a:extLst>
          </p:cNvPr>
          <p:cNvSpPr txBox="1"/>
          <p:nvPr/>
        </p:nvSpPr>
        <p:spPr>
          <a:xfrm>
            <a:off x="0" y="965591"/>
            <a:ext cx="1088327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400" kern="0" dirty="0">
                <a:latin typeface="Century Gothic" panose="020B0502020202020204" pitchFamily="34" charset="0"/>
                <a:cs typeface="Arial"/>
                <a:sym typeface="Arial"/>
              </a:rPr>
              <a:t>Help Zorg choose the correct verb to start each sentence. </a:t>
            </a:r>
            <a:br>
              <a:rPr lang="es-AR" sz="2400" kern="0" dirty="0">
                <a:latin typeface="Century Gothic" panose="020B0502020202020204" pitchFamily="34" charset="0"/>
                <a:cs typeface="Arial"/>
                <a:sym typeface="Arial"/>
              </a:rPr>
            </a:br>
            <a:r>
              <a:rPr lang="es-AR" sz="2400" kern="0" dirty="0">
                <a:latin typeface="Century Gothic" panose="020B0502020202020204" pitchFamily="34" charset="0"/>
                <a:cs typeface="Arial"/>
                <a:sym typeface="Arial"/>
              </a:rPr>
              <a:t>Look carefully at the word for ‘the’ in each sentence. </a:t>
            </a:r>
            <a:endParaRPr kumimoji="0" lang="es-AR" sz="24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5" name="Rounded Rectangle 11">
            <a:extLst>
              <a:ext uri="{FF2B5EF4-FFF2-40B4-BE49-F238E27FC236}">
                <a16:creationId xmlns:a16="http://schemas.microsoft.com/office/drawing/2014/main" id="{02B95BE9-7E9F-4287-B23E-7EE93224B102}"/>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7" name="Picture 6" descr="A cartoon robot with a black background&#10;&#10;Description automatically generated">
            <a:extLst>
              <a:ext uri="{FF2B5EF4-FFF2-40B4-BE49-F238E27FC236}">
                <a16:creationId xmlns:a16="http://schemas.microsoft.com/office/drawing/2014/main" id="{06ABA60D-5B48-48C7-A1A9-9D2AA0622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982" y="2038656"/>
            <a:ext cx="2581635" cy="4610743"/>
          </a:xfrm>
          <a:prstGeom prst="rect">
            <a:avLst/>
          </a:prstGeom>
        </p:spPr>
      </p:pic>
      <p:pic>
        <p:nvPicPr>
          <p:cNvPr id="8" name="Picture 7">
            <a:extLst>
              <a:ext uri="{FF2B5EF4-FFF2-40B4-BE49-F238E27FC236}">
                <a16:creationId xmlns:a16="http://schemas.microsoft.com/office/drawing/2014/main" id="{F7A213F9-A5C4-4C41-BCC7-2EAA2298A94A}"/>
              </a:ext>
            </a:extLst>
          </p:cNvPr>
          <p:cNvPicPr>
            <a:picLocks noChangeAspect="1"/>
          </p:cNvPicPr>
          <p:nvPr/>
        </p:nvPicPr>
        <p:blipFill>
          <a:blip r:embed="rId4"/>
          <a:stretch>
            <a:fillRect/>
          </a:stretch>
        </p:blipFill>
        <p:spPr>
          <a:xfrm>
            <a:off x="-1520" y="1775866"/>
            <a:ext cx="9159302" cy="4610743"/>
          </a:xfrm>
          <a:prstGeom prst="rect">
            <a:avLst/>
          </a:prstGeom>
        </p:spPr>
      </p:pic>
      <p:sp>
        <p:nvSpPr>
          <p:cNvPr id="9" name="Rectangle 8">
            <a:extLst>
              <a:ext uri="{FF2B5EF4-FFF2-40B4-BE49-F238E27FC236}">
                <a16:creationId xmlns:a16="http://schemas.microsoft.com/office/drawing/2014/main" id="{8C4918DF-B5FF-40CA-890F-138A4A63C46C}"/>
              </a:ext>
            </a:extLst>
          </p:cNvPr>
          <p:cNvSpPr/>
          <p:nvPr/>
        </p:nvSpPr>
        <p:spPr>
          <a:xfrm>
            <a:off x="647330" y="2040483"/>
            <a:ext cx="4084773"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Segoe Print" panose="02000600000000000000" pitchFamily="2" charset="0"/>
              </a:rPr>
              <a:t>1. Ich </a:t>
            </a:r>
            <a:r>
              <a:rPr kumimoji="0" lang="en-GB" sz="2800" b="0" i="0" u="none" strike="noStrike" kern="1200" cap="none" spc="0" normalizeH="0" baseline="0" noProof="0" dirty="0" err="1">
                <a:ln>
                  <a:noFill/>
                </a:ln>
                <a:effectLst/>
                <a:uLnTx/>
                <a:uFillTx/>
                <a:latin typeface="Segoe Print" panose="02000600000000000000" pitchFamily="2" charset="0"/>
              </a:rPr>
              <a:t>habe</a:t>
            </a:r>
            <a:r>
              <a:rPr kumimoji="0" lang="en-GB" sz="2800" b="0" i="0" u="none" strike="noStrike" kern="1200" cap="none" spc="0" normalizeH="0" baseline="0" noProof="0" dirty="0">
                <a:ln>
                  <a:noFill/>
                </a:ln>
                <a:effectLst/>
                <a:uLnTx/>
                <a:uFillTx/>
                <a:latin typeface="Segoe Print" panose="02000600000000000000" pitchFamily="2" charset="0"/>
              </a:rPr>
              <a:t> |  </a:t>
            </a:r>
            <a:r>
              <a:rPr lang="en-GB" sz="2800" dirty="0">
                <a:latin typeface="Segoe Print" panose="02000600000000000000" pitchFamily="2" charset="0"/>
              </a:rPr>
              <a:t>Das </a:t>
            </a:r>
            <a:r>
              <a:rPr lang="en-GB" sz="2800" dirty="0" err="1">
                <a:latin typeface="Segoe Print" panose="02000600000000000000" pitchFamily="2" charset="0"/>
              </a:rPr>
              <a:t>ist</a:t>
            </a:r>
            <a:r>
              <a:rPr kumimoji="0" lang="en-GB" sz="2800" b="0" i="0" u="none" strike="noStrike" kern="1200" cap="none" spc="0" normalizeH="0" baseline="0" noProof="0" dirty="0">
                <a:ln>
                  <a:noFill/>
                </a:ln>
                <a:effectLst/>
                <a:uLnTx/>
                <a:uFillTx/>
                <a:latin typeface="Segoe Print" panose="02000600000000000000" pitchFamily="2" charset="0"/>
              </a:rPr>
              <a:t> </a:t>
            </a:r>
            <a:endParaRPr kumimoji="0" lang="en-GB" sz="2800" b="1" i="0" u="none" strike="noStrike" kern="1200" cap="none" spc="0" normalizeH="0" baseline="0" noProof="0" dirty="0">
              <a:ln>
                <a:noFill/>
              </a:ln>
              <a:effectLst/>
              <a:uLnTx/>
              <a:uFillTx/>
              <a:latin typeface="Segoe Print" panose="02000600000000000000" pitchFamily="2" charset="0"/>
            </a:endParaRPr>
          </a:p>
        </p:txBody>
      </p:sp>
      <p:sp>
        <p:nvSpPr>
          <p:cNvPr id="10" name="Rectangle 9">
            <a:extLst>
              <a:ext uri="{FF2B5EF4-FFF2-40B4-BE49-F238E27FC236}">
                <a16:creationId xmlns:a16="http://schemas.microsoft.com/office/drawing/2014/main" id="{4B943D91-A588-4869-8A31-A014EB77C3B8}"/>
              </a:ext>
            </a:extLst>
          </p:cNvPr>
          <p:cNvSpPr/>
          <p:nvPr/>
        </p:nvSpPr>
        <p:spPr>
          <a:xfrm>
            <a:off x="4963199" y="2040483"/>
            <a:ext cx="1984839"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Segoe Print" panose="02000600000000000000" pitchFamily="2" charset="0"/>
              </a:rPr>
              <a:t>d</a:t>
            </a:r>
            <a:r>
              <a:rPr kumimoji="0" lang="en-GB" sz="2800" b="1" i="0" u="none" strike="noStrike" kern="1200" cap="none" spc="0" normalizeH="0" baseline="0" noProof="0" dirty="0" err="1">
                <a:ln>
                  <a:noFill/>
                </a:ln>
                <a:effectLst/>
                <a:uLnTx/>
                <a:uFillTx/>
                <a:latin typeface="Segoe Print" panose="02000600000000000000" pitchFamily="2" charset="0"/>
              </a:rPr>
              <a:t>en</a:t>
            </a:r>
            <a:r>
              <a:rPr kumimoji="0" lang="en-GB" sz="2800" b="1" i="0" u="none" strike="noStrike" kern="1200" cap="none" spc="0" normalizeH="0" baseline="0" noProof="0" dirty="0">
                <a:ln>
                  <a:noFill/>
                </a:ln>
                <a:effectLst/>
                <a:uLnTx/>
                <a:uFillTx/>
                <a:latin typeface="Segoe Print" panose="02000600000000000000" pitchFamily="2" charset="0"/>
              </a:rPr>
              <a:t> </a:t>
            </a:r>
            <a:r>
              <a:rPr kumimoji="0" lang="en-GB" sz="2800" i="0" u="none" strike="noStrike" kern="1200" cap="none" spc="0" normalizeH="0" baseline="0" noProof="0" dirty="0">
                <a:ln>
                  <a:noFill/>
                </a:ln>
                <a:effectLst/>
                <a:uLnTx/>
                <a:uFillTx/>
                <a:latin typeface="Segoe Print" panose="02000600000000000000" pitchFamily="2" charset="0"/>
              </a:rPr>
              <a:t>Tisch.</a:t>
            </a:r>
          </a:p>
        </p:txBody>
      </p:sp>
      <p:sp>
        <p:nvSpPr>
          <p:cNvPr id="11" name="Free-form: Shape 3">
            <a:extLst>
              <a:ext uri="{FF2B5EF4-FFF2-40B4-BE49-F238E27FC236}">
                <a16:creationId xmlns:a16="http://schemas.microsoft.com/office/drawing/2014/main" id="{BA7F5A09-EAC0-464E-91CB-A4423EE1BB4D}"/>
              </a:ext>
            </a:extLst>
          </p:cNvPr>
          <p:cNvSpPr/>
          <p:nvPr/>
        </p:nvSpPr>
        <p:spPr>
          <a:xfrm>
            <a:off x="3183017" y="1971425"/>
            <a:ext cx="1256056" cy="530977"/>
          </a:xfrm>
          <a:custGeom>
            <a:avLst/>
            <a:gdLst>
              <a:gd name="connsiteX0" fmla="*/ 0 w 1256056"/>
              <a:gd name="connsiteY0" fmla="*/ 471055 h 530977"/>
              <a:gd name="connsiteX1" fmla="*/ 13855 w 1256056"/>
              <a:gd name="connsiteY1" fmla="*/ 387927 h 530977"/>
              <a:gd name="connsiteX2" fmla="*/ 277091 w 1256056"/>
              <a:gd name="connsiteY2" fmla="*/ 0 h 530977"/>
              <a:gd name="connsiteX3" fmla="*/ 290946 w 1256056"/>
              <a:gd name="connsiteY3" fmla="*/ 304800 h 530977"/>
              <a:gd name="connsiteX4" fmla="*/ 304800 w 1256056"/>
              <a:gd name="connsiteY4" fmla="*/ 526473 h 530977"/>
              <a:gd name="connsiteX5" fmla="*/ 443346 w 1256056"/>
              <a:gd name="connsiteY5" fmla="*/ 221673 h 530977"/>
              <a:gd name="connsiteX6" fmla="*/ 457200 w 1256056"/>
              <a:gd name="connsiteY6" fmla="*/ 443346 h 530977"/>
              <a:gd name="connsiteX7" fmla="*/ 512618 w 1256056"/>
              <a:gd name="connsiteY7" fmla="*/ 429491 h 530977"/>
              <a:gd name="connsiteX8" fmla="*/ 678873 w 1256056"/>
              <a:gd name="connsiteY8" fmla="*/ 152400 h 530977"/>
              <a:gd name="connsiteX9" fmla="*/ 734291 w 1256056"/>
              <a:gd name="connsiteY9" fmla="*/ 304800 h 530977"/>
              <a:gd name="connsiteX10" fmla="*/ 762000 w 1256056"/>
              <a:gd name="connsiteY10" fmla="*/ 443346 h 530977"/>
              <a:gd name="connsiteX11" fmla="*/ 817418 w 1256056"/>
              <a:gd name="connsiteY11" fmla="*/ 387927 h 530977"/>
              <a:gd name="connsiteX12" fmla="*/ 1039091 w 1256056"/>
              <a:gd name="connsiteY12" fmla="*/ 69273 h 530977"/>
              <a:gd name="connsiteX13" fmla="*/ 1052946 w 1256056"/>
              <a:gd name="connsiteY13" fmla="*/ 207818 h 530977"/>
              <a:gd name="connsiteX14" fmla="*/ 1066800 w 1256056"/>
              <a:gd name="connsiteY14" fmla="*/ 360218 h 530977"/>
              <a:gd name="connsiteX15" fmla="*/ 1122218 w 1256056"/>
              <a:gd name="connsiteY15" fmla="*/ 332509 h 530977"/>
              <a:gd name="connsiteX16" fmla="*/ 1191491 w 1256056"/>
              <a:gd name="connsiteY16" fmla="*/ 193964 h 530977"/>
              <a:gd name="connsiteX17" fmla="*/ 1246909 w 1256056"/>
              <a:gd name="connsiteY17" fmla="*/ 166255 h 530977"/>
              <a:gd name="connsiteX18" fmla="*/ 1246909 w 1256056"/>
              <a:gd name="connsiteY18" fmla="*/ 332509 h 53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6056" h="530977">
                <a:moveTo>
                  <a:pt x="0" y="471055"/>
                </a:moveTo>
                <a:cubicBezTo>
                  <a:pt x="4618" y="443346"/>
                  <a:pt x="-388" y="412140"/>
                  <a:pt x="13855" y="387927"/>
                </a:cubicBezTo>
                <a:cubicBezTo>
                  <a:pt x="93087" y="253233"/>
                  <a:pt x="277091" y="0"/>
                  <a:pt x="277091" y="0"/>
                </a:cubicBezTo>
                <a:cubicBezTo>
                  <a:pt x="281709" y="101600"/>
                  <a:pt x="285601" y="203236"/>
                  <a:pt x="290946" y="304800"/>
                </a:cubicBezTo>
                <a:cubicBezTo>
                  <a:pt x="294837" y="378733"/>
                  <a:pt x="239805" y="561925"/>
                  <a:pt x="304800" y="526473"/>
                </a:cubicBezTo>
                <a:cubicBezTo>
                  <a:pt x="402776" y="473032"/>
                  <a:pt x="443346" y="221673"/>
                  <a:pt x="443346" y="221673"/>
                </a:cubicBezTo>
                <a:cubicBezTo>
                  <a:pt x="447964" y="295564"/>
                  <a:pt x="433788" y="373110"/>
                  <a:pt x="457200" y="443346"/>
                </a:cubicBezTo>
                <a:cubicBezTo>
                  <a:pt x="463221" y="461410"/>
                  <a:pt x="499751" y="443527"/>
                  <a:pt x="512618" y="429491"/>
                </a:cubicBezTo>
                <a:cubicBezTo>
                  <a:pt x="552108" y="386411"/>
                  <a:pt x="645913" y="211729"/>
                  <a:pt x="678873" y="152400"/>
                </a:cubicBezTo>
                <a:cubicBezTo>
                  <a:pt x="697346" y="203200"/>
                  <a:pt x="719441" y="252825"/>
                  <a:pt x="734291" y="304800"/>
                </a:cubicBezTo>
                <a:cubicBezTo>
                  <a:pt x="747229" y="350084"/>
                  <a:pt x="728698" y="410044"/>
                  <a:pt x="762000" y="443346"/>
                </a:cubicBezTo>
                <a:cubicBezTo>
                  <a:pt x="780473" y="461819"/>
                  <a:pt x="801868" y="408920"/>
                  <a:pt x="817418" y="387927"/>
                </a:cubicBezTo>
                <a:cubicBezTo>
                  <a:pt x="894435" y="283954"/>
                  <a:pt x="1039091" y="69273"/>
                  <a:pt x="1039091" y="69273"/>
                </a:cubicBezTo>
                <a:cubicBezTo>
                  <a:pt x="1043709" y="115455"/>
                  <a:pt x="1048546" y="161615"/>
                  <a:pt x="1052946" y="207818"/>
                </a:cubicBezTo>
                <a:cubicBezTo>
                  <a:pt x="1057782" y="258598"/>
                  <a:pt x="1042028" y="315628"/>
                  <a:pt x="1066800" y="360218"/>
                </a:cubicBezTo>
                <a:cubicBezTo>
                  <a:pt x="1076830" y="378272"/>
                  <a:pt x="1103745" y="341745"/>
                  <a:pt x="1122218" y="332509"/>
                </a:cubicBezTo>
                <a:cubicBezTo>
                  <a:pt x="1145309" y="286327"/>
                  <a:pt x="1160511" y="235270"/>
                  <a:pt x="1191491" y="193964"/>
                </a:cubicBezTo>
                <a:cubicBezTo>
                  <a:pt x="1203883" y="177442"/>
                  <a:pt x="1239239" y="147079"/>
                  <a:pt x="1246909" y="166255"/>
                </a:cubicBezTo>
                <a:cubicBezTo>
                  <a:pt x="1267491" y="217709"/>
                  <a:pt x="1246909" y="277091"/>
                  <a:pt x="1246909" y="33250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9AB9C4C2-E50A-416F-8785-BC5346F55F86}"/>
              </a:ext>
            </a:extLst>
          </p:cNvPr>
          <p:cNvSpPr/>
          <p:nvPr/>
        </p:nvSpPr>
        <p:spPr>
          <a:xfrm>
            <a:off x="616870" y="3475253"/>
            <a:ext cx="4145687"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Segoe Print" panose="02000600000000000000" pitchFamily="2" charset="0"/>
              </a:rPr>
              <a:t>3</a:t>
            </a:r>
            <a:r>
              <a:rPr kumimoji="0" lang="en-GB" sz="2800" b="0" i="0" u="none" strike="noStrike" kern="1200" cap="none" spc="0" normalizeH="0" baseline="0" noProof="0" dirty="0">
                <a:ln>
                  <a:noFill/>
                </a:ln>
                <a:effectLst/>
                <a:uLnTx/>
                <a:uFillTx/>
                <a:latin typeface="Segoe Print" panose="02000600000000000000" pitchFamily="2" charset="0"/>
              </a:rPr>
              <a:t>. </a:t>
            </a:r>
            <a:r>
              <a:rPr lang="en-GB" sz="2800" dirty="0">
                <a:latin typeface="Segoe Print" panose="02000600000000000000" pitchFamily="2" charset="0"/>
              </a:rPr>
              <a:t>Sie hat </a:t>
            </a:r>
            <a:r>
              <a:rPr kumimoji="0" lang="en-GB" sz="2800" b="0" i="0" u="none" strike="noStrike" kern="1200" cap="none" spc="0" normalizeH="0" baseline="0" noProof="0" dirty="0">
                <a:ln>
                  <a:noFill/>
                </a:ln>
                <a:effectLst/>
                <a:uLnTx/>
                <a:uFillTx/>
                <a:latin typeface="Segoe Print" panose="02000600000000000000" pitchFamily="2" charset="0"/>
              </a:rPr>
              <a:t>  |  </a:t>
            </a:r>
            <a:r>
              <a:rPr lang="en-GB" sz="2800" dirty="0">
                <a:latin typeface="Segoe Print" panose="02000600000000000000" pitchFamily="2" charset="0"/>
              </a:rPr>
              <a:t>Das </a:t>
            </a:r>
            <a:r>
              <a:rPr lang="en-GB" sz="2800" dirty="0" err="1">
                <a:latin typeface="Segoe Print" panose="02000600000000000000" pitchFamily="2" charset="0"/>
              </a:rPr>
              <a:t>ist</a:t>
            </a:r>
            <a:r>
              <a:rPr kumimoji="0" lang="en-GB" sz="2800" b="0" i="0" u="none" strike="noStrike" kern="1200" cap="none" spc="0" normalizeH="0" baseline="0" noProof="0" dirty="0">
                <a:ln>
                  <a:noFill/>
                </a:ln>
                <a:effectLst/>
                <a:uLnTx/>
                <a:uFillTx/>
                <a:latin typeface="Segoe Print" panose="02000600000000000000" pitchFamily="2" charset="0"/>
              </a:rPr>
              <a:t> </a:t>
            </a:r>
            <a:endParaRPr kumimoji="0" lang="en-GB" sz="2800" b="1" i="0" u="none" strike="noStrike" kern="1200" cap="none" spc="0" normalizeH="0" baseline="0" noProof="0" dirty="0">
              <a:ln>
                <a:noFill/>
              </a:ln>
              <a:effectLst/>
              <a:uLnTx/>
              <a:uFillTx/>
              <a:latin typeface="Segoe Print" panose="02000600000000000000" pitchFamily="2" charset="0"/>
            </a:endParaRPr>
          </a:p>
        </p:txBody>
      </p:sp>
      <p:sp>
        <p:nvSpPr>
          <p:cNvPr id="13" name="Rectangle 12">
            <a:extLst>
              <a:ext uri="{FF2B5EF4-FFF2-40B4-BE49-F238E27FC236}">
                <a16:creationId xmlns:a16="http://schemas.microsoft.com/office/drawing/2014/main" id="{BC837EEF-38E1-4FDC-BE45-719AB0D55144}"/>
              </a:ext>
            </a:extLst>
          </p:cNvPr>
          <p:cNvSpPr/>
          <p:nvPr/>
        </p:nvSpPr>
        <p:spPr>
          <a:xfrm>
            <a:off x="4945514" y="2793698"/>
            <a:ext cx="3373039"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Segoe Print" panose="02000600000000000000" pitchFamily="2" charset="0"/>
              </a:rPr>
              <a:t>der </a:t>
            </a:r>
            <a:r>
              <a:rPr kumimoji="0" lang="en-GB" sz="2800" i="0" u="none" strike="noStrike" kern="1200" cap="none" spc="0" normalizeH="0" baseline="0" noProof="0" dirty="0">
                <a:ln>
                  <a:noFill/>
                </a:ln>
                <a:effectLst/>
                <a:uLnTx/>
                <a:uFillTx/>
                <a:latin typeface="Segoe Print" panose="02000600000000000000" pitchFamily="2" charset="0"/>
              </a:rPr>
              <a:t>Freund, Wolf.</a:t>
            </a:r>
          </a:p>
        </p:txBody>
      </p:sp>
      <p:sp>
        <p:nvSpPr>
          <p:cNvPr id="14" name="Rectangle 13">
            <a:extLst>
              <a:ext uri="{FF2B5EF4-FFF2-40B4-BE49-F238E27FC236}">
                <a16:creationId xmlns:a16="http://schemas.microsoft.com/office/drawing/2014/main" id="{FFE8CC78-80BE-449F-8734-93115AE1886C}"/>
              </a:ext>
            </a:extLst>
          </p:cNvPr>
          <p:cNvSpPr/>
          <p:nvPr/>
        </p:nvSpPr>
        <p:spPr>
          <a:xfrm>
            <a:off x="4969393" y="3472432"/>
            <a:ext cx="2052165"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Segoe Print" panose="02000600000000000000" pitchFamily="2" charset="0"/>
              </a:rPr>
              <a:t>der </a:t>
            </a:r>
            <a:r>
              <a:rPr kumimoji="0" lang="en-GB" sz="2800" i="0" u="none" strike="noStrike" kern="1200" cap="none" spc="0" normalizeH="0" baseline="0" noProof="0" dirty="0">
                <a:ln>
                  <a:noFill/>
                </a:ln>
                <a:effectLst/>
                <a:uLnTx/>
                <a:uFillTx/>
                <a:latin typeface="Segoe Print" panose="02000600000000000000" pitchFamily="2" charset="0"/>
              </a:rPr>
              <a:t>Mann.</a:t>
            </a:r>
          </a:p>
        </p:txBody>
      </p:sp>
      <p:sp>
        <p:nvSpPr>
          <p:cNvPr id="15" name="Rectangle 14">
            <a:extLst>
              <a:ext uri="{FF2B5EF4-FFF2-40B4-BE49-F238E27FC236}">
                <a16:creationId xmlns:a16="http://schemas.microsoft.com/office/drawing/2014/main" id="{A8DC50FD-18CE-4463-B3BE-91C83AE9A182}"/>
              </a:ext>
            </a:extLst>
          </p:cNvPr>
          <p:cNvSpPr/>
          <p:nvPr/>
        </p:nvSpPr>
        <p:spPr>
          <a:xfrm>
            <a:off x="4963199" y="4193640"/>
            <a:ext cx="2335896"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Segoe Print" panose="02000600000000000000" pitchFamily="2" charset="0"/>
              </a:rPr>
              <a:t>d</a:t>
            </a:r>
            <a:r>
              <a:rPr kumimoji="0" lang="en-GB" sz="2800" b="1" i="0" u="none" strike="noStrike" kern="1200" cap="none" spc="0" normalizeH="0" baseline="0" noProof="0" dirty="0" err="1">
                <a:ln>
                  <a:noFill/>
                </a:ln>
                <a:effectLst/>
                <a:uLnTx/>
                <a:uFillTx/>
                <a:latin typeface="Segoe Print" panose="02000600000000000000" pitchFamily="2" charset="0"/>
              </a:rPr>
              <a:t>en</a:t>
            </a:r>
            <a:r>
              <a:rPr kumimoji="0" lang="en-GB" sz="2800" b="1" i="0" u="none" strike="noStrike" kern="1200" cap="none" spc="0" normalizeH="0" baseline="0" noProof="0" dirty="0">
                <a:ln>
                  <a:noFill/>
                </a:ln>
                <a:effectLst/>
                <a:uLnTx/>
                <a:uFillTx/>
                <a:latin typeface="Segoe Print" panose="02000600000000000000" pitchFamily="2" charset="0"/>
              </a:rPr>
              <a:t> </a:t>
            </a:r>
            <a:r>
              <a:rPr lang="en-GB" sz="2800" dirty="0" err="1">
                <a:latin typeface="Segoe Print" panose="02000600000000000000" pitchFamily="2" charset="0"/>
              </a:rPr>
              <a:t>Fußball</a:t>
            </a:r>
            <a:r>
              <a:rPr lang="en-GB" sz="2800" dirty="0">
                <a:latin typeface="Segoe Print" panose="02000600000000000000" pitchFamily="2" charset="0"/>
              </a:rPr>
              <a:t>.</a:t>
            </a:r>
            <a:endParaRPr kumimoji="0" lang="en-GB" sz="2800" i="0" u="none" strike="noStrike" kern="1200" cap="none" spc="0" normalizeH="0" baseline="0" noProof="0" dirty="0">
              <a:ln>
                <a:noFill/>
              </a:ln>
              <a:effectLst/>
              <a:uLnTx/>
              <a:uFillTx/>
              <a:latin typeface="Segoe Print" panose="02000600000000000000" pitchFamily="2" charset="0"/>
            </a:endParaRPr>
          </a:p>
        </p:txBody>
      </p:sp>
      <p:sp>
        <p:nvSpPr>
          <p:cNvPr id="16" name="Rectangle 15">
            <a:extLst>
              <a:ext uri="{FF2B5EF4-FFF2-40B4-BE49-F238E27FC236}">
                <a16:creationId xmlns:a16="http://schemas.microsoft.com/office/drawing/2014/main" id="{9C14D96B-370A-45A9-8604-54EB16AC5987}"/>
              </a:ext>
            </a:extLst>
          </p:cNvPr>
          <p:cNvSpPr/>
          <p:nvPr/>
        </p:nvSpPr>
        <p:spPr>
          <a:xfrm>
            <a:off x="4963199" y="4939459"/>
            <a:ext cx="3382657"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Segoe Print" panose="02000600000000000000" pitchFamily="2" charset="0"/>
              </a:rPr>
              <a:t>die </a:t>
            </a:r>
            <a:r>
              <a:rPr kumimoji="0" lang="en-GB" sz="2800" i="0" u="none" strike="noStrike" kern="1200" cap="none" spc="0" normalizeH="0" baseline="0" noProof="0" dirty="0" err="1">
                <a:ln>
                  <a:noFill/>
                </a:ln>
                <a:effectLst/>
                <a:uLnTx/>
                <a:uFillTx/>
                <a:latin typeface="Segoe Print" panose="02000600000000000000" pitchFamily="2" charset="0"/>
              </a:rPr>
              <a:t>Wasserflasche</a:t>
            </a:r>
            <a:r>
              <a:rPr kumimoji="0" lang="en-GB" sz="2800" i="0" u="none" strike="noStrike" kern="1200" cap="none" spc="0" normalizeH="0" baseline="0" noProof="0" dirty="0">
                <a:ln>
                  <a:noFill/>
                </a:ln>
                <a:effectLst/>
                <a:uLnTx/>
                <a:uFillTx/>
                <a:latin typeface="Segoe Print" panose="02000600000000000000" pitchFamily="2" charset="0"/>
              </a:rPr>
              <a:t>.</a:t>
            </a:r>
          </a:p>
        </p:txBody>
      </p:sp>
      <p:sp>
        <p:nvSpPr>
          <p:cNvPr id="17" name="Rectangle 16">
            <a:extLst>
              <a:ext uri="{FF2B5EF4-FFF2-40B4-BE49-F238E27FC236}">
                <a16:creationId xmlns:a16="http://schemas.microsoft.com/office/drawing/2014/main" id="{B642498B-6786-47DB-B557-631FDF6CCAAA}"/>
              </a:ext>
            </a:extLst>
          </p:cNvPr>
          <p:cNvSpPr/>
          <p:nvPr/>
        </p:nvSpPr>
        <p:spPr>
          <a:xfrm>
            <a:off x="4957353" y="5648460"/>
            <a:ext cx="1733167"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Segoe Print" panose="02000600000000000000" pitchFamily="2" charset="0"/>
              </a:rPr>
              <a:t>das </a:t>
            </a:r>
            <a:r>
              <a:rPr lang="en-GB" sz="2800" dirty="0">
                <a:latin typeface="Segoe Print" panose="02000600000000000000" pitchFamily="2" charset="0"/>
              </a:rPr>
              <a:t>Tier.</a:t>
            </a:r>
            <a:endParaRPr kumimoji="0" lang="en-GB" sz="2800" i="0" u="none" strike="noStrike" kern="1200" cap="none" spc="0" normalizeH="0" baseline="0" noProof="0" dirty="0">
              <a:ln>
                <a:noFill/>
              </a:ln>
              <a:effectLst/>
              <a:uLnTx/>
              <a:uFillTx/>
              <a:latin typeface="Segoe Print" panose="02000600000000000000" pitchFamily="2" charset="0"/>
            </a:endParaRPr>
          </a:p>
        </p:txBody>
      </p:sp>
      <p:sp>
        <p:nvSpPr>
          <p:cNvPr id="18" name="Rectangle 17">
            <a:extLst>
              <a:ext uri="{FF2B5EF4-FFF2-40B4-BE49-F238E27FC236}">
                <a16:creationId xmlns:a16="http://schemas.microsoft.com/office/drawing/2014/main" id="{E64F4E25-0050-4E56-9DA8-12C5F400A385}"/>
              </a:ext>
            </a:extLst>
          </p:cNvPr>
          <p:cNvSpPr/>
          <p:nvPr/>
        </p:nvSpPr>
        <p:spPr>
          <a:xfrm>
            <a:off x="647329" y="2793698"/>
            <a:ext cx="4054315"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Segoe Print" panose="02000600000000000000" pitchFamily="2" charset="0"/>
              </a:rPr>
              <a:t>2</a:t>
            </a:r>
            <a:r>
              <a:rPr kumimoji="0" lang="en-GB" sz="2800" b="0" i="0" u="none" strike="noStrike" kern="1200" cap="none" spc="0" normalizeH="0" baseline="0" noProof="0" dirty="0">
                <a:ln>
                  <a:noFill/>
                </a:ln>
                <a:effectLst/>
                <a:uLnTx/>
                <a:uFillTx/>
                <a:latin typeface="Segoe Print" panose="02000600000000000000" pitchFamily="2" charset="0"/>
              </a:rPr>
              <a:t>. </a:t>
            </a:r>
            <a:r>
              <a:rPr lang="en-GB" sz="2800" dirty="0">
                <a:latin typeface="Segoe Print" panose="02000600000000000000" pitchFamily="2" charset="0"/>
              </a:rPr>
              <a:t>Das </a:t>
            </a:r>
            <a:r>
              <a:rPr lang="en-GB" sz="2800" dirty="0" err="1">
                <a:latin typeface="Segoe Print" panose="02000600000000000000" pitchFamily="2" charset="0"/>
              </a:rPr>
              <a:t>ist</a:t>
            </a:r>
            <a:r>
              <a:rPr lang="en-GB" sz="2800" dirty="0">
                <a:latin typeface="Segoe Print" panose="02000600000000000000" pitchFamily="2" charset="0"/>
              </a:rPr>
              <a:t> </a:t>
            </a:r>
            <a:r>
              <a:rPr kumimoji="0" lang="en-GB" sz="2800" b="0" i="0" u="none" strike="noStrike" kern="1200" cap="none" spc="0" normalizeH="0" baseline="0" noProof="0" dirty="0">
                <a:ln>
                  <a:noFill/>
                </a:ln>
                <a:effectLst/>
                <a:uLnTx/>
                <a:uFillTx/>
                <a:latin typeface="Segoe Print" panose="02000600000000000000" pitchFamily="2" charset="0"/>
              </a:rPr>
              <a:t>  |  Er hat </a:t>
            </a:r>
            <a:endParaRPr kumimoji="0" lang="en-GB" sz="2800" b="1" i="0" u="none" strike="noStrike" kern="1200" cap="none" spc="0" normalizeH="0" baseline="0" noProof="0" dirty="0">
              <a:ln>
                <a:noFill/>
              </a:ln>
              <a:effectLst/>
              <a:uLnTx/>
              <a:uFillTx/>
              <a:latin typeface="Segoe Print" panose="02000600000000000000" pitchFamily="2" charset="0"/>
            </a:endParaRPr>
          </a:p>
        </p:txBody>
      </p:sp>
      <p:sp>
        <p:nvSpPr>
          <p:cNvPr id="19" name="Rectangle 18">
            <a:extLst>
              <a:ext uri="{FF2B5EF4-FFF2-40B4-BE49-F238E27FC236}">
                <a16:creationId xmlns:a16="http://schemas.microsoft.com/office/drawing/2014/main" id="{DF9D7CA4-54CC-47B3-A952-80B7AAAA307E}"/>
              </a:ext>
            </a:extLst>
          </p:cNvPr>
          <p:cNvSpPr/>
          <p:nvPr/>
        </p:nvSpPr>
        <p:spPr>
          <a:xfrm>
            <a:off x="602423" y="4216938"/>
            <a:ext cx="4084773"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Segoe Print" panose="02000600000000000000" pitchFamily="2" charset="0"/>
              </a:rPr>
              <a:t>4</a:t>
            </a:r>
            <a:r>
              <a:rPr kumimoji="0" lang="en-GB" sz="2800" b="0" i="0" u="none" strike="noStrike" kern="1200" cap="none" spc="0" normalizeH="0" baseline="0" noProof="0" dirty="0">
                <a:ln>
                  <a:noFill/>
                </a:ln>
                <a:effectLst/>
                <a:uLnTx/>
                <a:uFillTx/>
                <a:latin typeface="Segoe Print" panose="02000600000000000000" pitchFamily="2" charset="0"/>
              </a:rPr>
              <a:t>. Ich </a:t>
            </a:r>
            <a:r>
              <a:rPr kumimoji="0" lang="en-GB" sz="2800" b="0" i="0" u="none" strike="noStrike" kern="1200" cap="none" spc="0" normalizeH="0" baseline="0" noProof="0" dirty="0" err="1">
                <a:ln>
                  <a:noFill/>
                </a:ln>
                <a:effectLst/>
                <a:uLnTx/>
                <a:uFillTx/>
                <a:latin typeface="Segoe Print" panose="02000600000000000000" pitchFamily="2" charset="0"/>
              </a:rPr>
              <a:t>habe</a:t>
            </a:r>
            <a:r>
              <a:rPr kumimoji="0" lang="en-GB" sz="2800" b="0" i="0" u="none" strike="noStrike" kern="1200" cap="none" spc="0" normalizeH="0" baseline="0" noProof="0" dirty="0">
                <a:ln>
                  <a:noFill/>
                </a:ln>
                <a:effectLst/>
                <a:uLnTx/>
                <a:uFillTx/>
                <a:latin typeface="Segoe Print" panose="02000600000000000000" pitchFamily="2" charset="0"/>
              </a:rPr>
              <a:t> |  </a:t>
            </a:r>
            <a:r>
              <a:rPr lang="en-GB" sz="2800" dirty="0">
                <a:latin typeface="Segoe Print" panose="02000600000000000000" pitchFamily="2" charset="0"/>
              </a:rPr>
              <a:t>Das </a:t>
            </a:r>
            <a:r>
              <a:rPr lang="en-GB" sz="2800" dirty="0" err="1">
                <a:latin typeface="Segoe Print" panose="02000600000000000000" pitchFamily="2" charset="0"/>
              </a:rPr>
              <a:t>ist</a:t>
            </a:r>
            <a:r>
              <a:rPr kumimoji="0" lang="en-GB" sz="2800" b="0" i="0" u="none" strike="noStrike" kern="1200" cap="none" spc="0" normalizeH="0" baseline="0" noProof="0" dirty="0">
                <a:ln>
                  <a:noFill/>
                </a:ln>
                <a:effectLst/>
                <a:uLnTx/>
                <a:uFillTx/>
                <a:latin typeface="Segoe Print" panose="02000600000000000000" pitchFamily="2" charset="0"/>
              </a:rPr>
              <a:t> </a:t>
            </a:r>
            <a:endParaRPr kumimoji="0" lang="en-GB" sz="2800" b="1" i="0" u="none" strike="noStrike" kern="1200" cap="none" spc="0" normalizeH="0" baseline="0" noProof="0" dirty="0">
              <a:ln>
                <a:noFill/>
              </a:ln>
              <a:effectLst/>
              <a:uLnTx/>
              <a:uFillTx/>
              <a:latin typeface="Segoe Print" panose="02000600000000000000" pitchFamily="2" charset="0"/>
            </a:endParaRPr>
          </a:p>
        </p:txBody>
      </p:sp>
      <p:sp>
        <p:nvSpPr>
          <p:cNvPr id="20" name="Rectangle 19">
            <a:extLst>
              <a:ext uri="{FF2B5EF4-FFF2-40B4-BE49-F238E27FC236}">
                <a16:creationId xmlns:a16="http://schemas.microsoft.com/office/drawing/2014/main" id="{8D121D8E-FF30-4D44-9797-23D219A9CE13}"/>
              </a:ext>
            </a:extLst>
          </p:cNvPr>
          <p:cNvSpPr/>
          <p:nvPr/>
        </p:nvSpPr>
        <p:spPr>
          <a:xfrm>
            <a:off x="647328" y="4926973"/>
            <a:ext cx="4084773"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Segoe Print" panose="02000600000000000000" pitchFamily="2" charset="0"/>
              </a:rPr>
              <a:t>5</a:t>
            </a:r>
            <a:r>
              <a:rPr kumimoji="0" lang="en-GB" sz="2800" b="0" i="0" u="none" strike="noStrike" kern="1200" cap="none" spc="0" normalizeH="0" baseline="0" noProof="0" dirty="0">
                <a:ln>
                  <a:noFill/>
                </a:ln>
                <a:effectLst/>
                <a:uLnTx/>
                <a:uFillTx/>
                <a:latin typeface="Segoe Print" panose="02000600000000000000" pitchFamily="2" charset="0"/>
              </a:rPr>
              <a:t>. Ich </a:t>
            </a:r>
            <a:r>
              <a:rPr kumimoji="0" lang="en-GB" sz="2800" b="0" i="0" u="none" strike="noStrike" kern="1200" cap="none" spc="0" normalizeH="0" baseline="0" noProof="0" dirty="0" err="1">
                <a:ln>
                  <a:noFill/>
                </a:ln>
                <a:effectLst/>
                <a:uLnTx/>
                <a:uFillTx/>
                <a:latin typeface="Segoe Print" panose="02000600000000000000" pitchFamily="2" charset="0"/>
              </a:rPr>
              <a:t>habe</a:t>
            </a:r>
            <a:r>
              <a:rPr lang="en-GB" sz="2800" dirty="0">
                <a:latin typeface="Segoe Print" panose="02000600000000000000" pitchFamily="2" charset="0"/>
              </a:rPr>
              <a:t> </a:t>
            </a:r>
            <a:r>
              <a:rPr kumimoji="0" lang="en-GB" sz="2800" b="0" i="0" u="none" strike="noStrike" kern="1200" cap="none" spc="0" normalizeH="0" baseline="0" noProof="0" dirty="0">
                <a:ln>
                  <a:noFill/>
                </a:ln>
                <a:effectLst/>
                <a:uLnTx/>
                <a:uFillTx/>
                <a:latin typeface="Segoe Print" panose="02000600000000000000" pitchFamily="2" charset="0"/>
              </a:rPr>
              <a:t>|  </a:t>
            </a:r>
            <a:r>
              <a:rPr lang="en-GB" sz="2800" dirty="0">
                <a:latin typeface="Segoe Print" panose="02000600000000000000" pitchFamily="2" charset="0"/>
              </a:rPr>
              <a:t>Das </a:t>
            </a:r>
            <a:r>
              <a:rPr lang="en-GB" sz="2800" dirty="0" err="1">
                <a:latin typeface="Segoe Print" panose="02000600000000000000" pitchFamily="2" charset="0"/>
              </a:rPr>
              <a:t>ist</a:t>
            </a:r>
            <a:r>
              <a:rPr kumimoji="0" lang="en-GB" sz="2800" b="0" i="0" u="none" strike="noStrike" kern="1200" cap="none" spc="0" normalizeH="0" baseline="0" noProof="0" dirty="0">
                <a:ln>
                  <a:noFill/>
                </a:ln>
                <a:effectLst/>
                <a:uLnTx/>
                <a:uFillTx/>
                <a:latin typeface="Segoe Print" panose="02000600000000000000" pitchFamily="2" charset="0"/>
              </a:rPr>
              <a:t> </a:t>
            </a:r>
            <a:endParaRPr kumimoji="0" lang="en-GB" sz="2800" b="1" i="0" u="none" strike="noStrike" kern="1200" cap="none" spc="0" normalizeH="0" baseline="0" noProof="0" dirty="0">
              <a:ln>
                <a:noFill/>
              </a:ln>
              <a:effectLst/>
              <a:uLnTx/>
              <a:uFillTx/>
              <a:latin typeface="Segoe Print" panose="02000600000000000000" pitchFamily="2" charset="0"/>
            </a:endParaRPr>
          </a:p>
        </p:txBody>
      </p:sp>
      <p:sp>
        <p:nvSpPr>
          <p:cNvPr id="21" name="Rectangle 20">
            <a:extLst>
              <a:ext uri="{FF2B5EF4-FFF2-40B4-BE49-F238E27FC236}">
                <a16:creationId xmlns:a16="http://schemas.microsoft.com/office/drawing/2014/main" id="{FBBD6289-42B8-4151-962C-93D0D9F94322}"/>
              </a:ext>
            </a:extLst>
          </p:cNvPr>
          <p:cNvSpPr/>
          <p:nvPr/>
        </p:nvSpPr>
        <p:spPr>
          <a:xfrm>
            <a:off x="770350" y="5648460"/>
            <a:ext cx="3910045"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Segoe Print" panose="02000600000000000000" pitchFamily="2" charset="0"/>
              </a:rPr>
              <a:t>6. Er hat </a:t>
            </a:r>
            <a:r>
              <a:rPr kumimoji="0" lang="en-GB" sz="2800" b="0" i="0" u="none" strike="noStrike" kern="1200" cap="none" spc="0" normalizeH="0" baseline="0" noProof="0" dirty="0">
                <a:ln>
                  <a:noFill/>
                </a:ln>
                <a:effectLst/>
                <a:uLnTx/>
                <a:uFillTx/>
                <a:latin typeface="Segoe Print" panose="02000600000000000000" pitchFamily="2" charset="0"/>
              </a:rPr>
              <a:t> |  </a:t>
            </a:r>
            <a:r>
              <a:rPr lang="en-GB" sz="2800" dirty="0">
                <a:latin typeface="Segoe Print" panose="02000600000000000000" pitchFamily="2" charset="0"/>
              </a:rPr>
              <a:t>Das </a:t>
            </a:r>
            <a:r>
              <a:rPr lang="en-GB" sz="2800" dirty="0" err="1">
                <a:latin typeface="Segoe Print" panose="02000600000000000000" pitchFamily="2" charset="0"/>
              </a:rPr>
              <a:t>ist</a:t>
            </a:r>
            <a:r>
              <a:rPr kumimoji="0" lang="en-GB" sz="2800" b="0" i="0" u="none" strike="noStrike" kern="1200" cap="none" spc="0" normalizeH="0" baseline="0" noProof="0" dirty="0">
                <a:ln>
                  <a:noFill/>
                </a:ln>
                <a:effectLst/>
                <a:uLnTx/>
                <a:uFillTx/>
                <a:latin typeface="Segoe Print" panose="02000600000000000000" pitchFamily="2" charset="0"/>
              </a:rPr>
              <a:t> </a:t>
            </a:r>
            <a:endParaRPr kumimoji="0" lang="en-GB" sz="2800" b="1" i="0" u="none" strike="noStrike" kern="1200" cap="none" spc="0" normalizeH="0" baseline="0" noProof="0" dirty="0">
              <a:ln>
                <a:noFill/>
              </a:ln>
              <a:effectLst/>
              <a:uLnTx/>
              <a:uFillTx/>
              <a:latin typeface="Segoe Print" panose="02000600000000000000" pitchFamily="2" charset="0"/>
            </a:endParaRPr>
          </a:p>
        </p:txBody>
      </p:sp>
      <p:sp>
        <p:nvSpPr>
          <p:cNvPr id="22" name="Free-form: Shape 3">
            <a:extLst>
              <a:ext uri="{FF2B5EF4-FFF2-40B4-BE49-F238E27FC236}">
                <a16:creationId xmlns:a16="http://schemas.microsoft.com/office/drawing/2014/main" id="{79F0F0D5-488A-4B17-B018-4F7B04647B79}"/>
              </a:ext>
            </a:extLst>
          </p:cNvPr>
          <p:cNvSpPr/>
          <p:nvPr/>
        </p:nvSpPr>
        <p:spPr>
          <a:xfrm>
            <a:off x="3154169" y="2657567"/>
            <a:ext cx="1256056" cy="530977"/>
          </a:xfrm>
          <a:custGeom>
            <a:avLst/>
            <a:gdLst>
              <a:gd name="connsiteX0" fmla="*/ 0 w 1256056"/>
              <a:gd name="connsiteY0" fmla="*/ 471055 h 530977"/>
              <a:gd name="connsiteX1" fmla="*/ 13855 w 1256056"/>
              <a:gd name="connsiteY1" fmla="*/ 387927 h 530977"/>
              <a:gd name="connsiteX2" fmla="*/ 277091 w 1256056"/>
              <a:gd name="connsiteY2" fmla="*/ 0 h 530977"/>
              <a:gd name="connsiteX3" fmla="*/ 290946 w 1256056"/>
              <a:gd name="connsiteY3" fmla="*/ 304800 h 530977"/>
              <a:gd name="connsiteX4" fmla="*/ 304800 w 1256056"/>
              <a:gd name="connsiteY4" fmla="*/ 526473 h 530977"/>
              <a:gd name="connsiteX5" fmla="*/ 443346 w 1256056"/>
              <a:gd name="connsiteY5" fmla="*/ 221673 h 530977"/>
              <a:gd name="connsiteX6" fmla="*/ 457200 w 1256056"/>
              <a:gd name="connsiteY6" fmla="*/ 443346 h 530977"/>
              <a:gd name="connsiteX7" fmla="*/ 512618 w 1256056"/>
              <a:gd name="connsiteY7" fmla="*/ 429491 h 530977"/>
              <a:gd name="connsiteX8" fmla="*/ 678873 w 1256056"/>
              <a:gd name="connsiteY8" fmla="*/ 152400 h 530977"/>
              <a:gd name="connsiteX9" fmla="*/ 734291 w 1256056"/>
              <a:gd name="connsiteY9" fmla="*/ 304800 h 530977"/>
              <a:gd name="connsiteX10" fmla="*/ 762000 w 1256056"/>
              <a:gd name="connsiteY10" fmla="*/ 443346 h 530977"/>
              <a:gd name="connsiteX11" fmla="*/ 817418 w 1256056"/>
              <a:gd name="connsiteY11" fmla="*/ 387927 h 530977"/>
              <a:gd name="connsiteX12" fmla="*/ 1039091 w 1256056"/>
              <a:gd name="connsiteY12" fmla="*/ 69273 h 530977"/>
              <a:gd name="connsiteX13" fmla="*/ 1052946 w 1256056"/>
              <a:gd name="connsiteY13" fmla="*/ 207818 h 530977"/>
              <a:gd name="connsiteX14" fmla="*/ 1066800 w 1256056"/>
              <a:gd name="connsiteY14" fmla="*/ 360218 h 530977"/>
              <a:gd name="connsiteX15" fmla="*/ 1122218 w 1256056"/>
              <a:gd name="connsiteY15" fmla="*/ 332509 h 530977"/>
              <a:gd name="connsiteX16" fmla="*/ 1191491 w 1256056"/>
              <a:gd name="connsiteY16" fmla="*/ 193964 h 530977"/>
              <a:gd name="connsiteX17" fmla="*/ 1246909 w 1256056"/>
              <a:gd name="connsiteY17" fmla="*/ 166255 h 530977"/>
              <a:gd name="connsiteX18" fmla="*/ 1246909 w 1256056"/>
              <a:gd name="connsiteY18" fmla="*/ 332509 h 53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6056" h="530977">
                <a:moveTo>
                  <a:pt x="0" y="471055"/>
                </a:moveTo>
                <a:cubicBezTo>
                  <a:pt x="4618" y="443346"/>
                  <a:pt x="-388" y="412140"/>
                  <a:pt x="13855" y="387927"/>
                </a:cubicBezTo>
                <a:cubicBezTo>
                  <a:pt x="93087" y="253233"/>
                  <a:pt x="277091" y="0"/>
                  <a:pt x="277091" y="0"/>
                </a:cubicBezTo>
                <a:cubicBezTo>
                  <a:pt x="281709" y="101600"/>
                  <a:pt x="285601" y="203236"/>
                  <a:pt x="290946" y="304800"/>
                </a:cubicBezTo>
                <a:cubicBezTo>
                  <a:pt x="294837" y="378733"/>
                  <a:pt x="239805" y="561925"/>
                  <a:pt x="304800" y="526473"/>
                </a:cubicBezTo>
                <a:cubicBezTo>
                  <a:pt x="402776" y="473032"/>
                  <a:pt x="443346" y="221673"/>
                  <a:pt x="443346" y="221673"/>
                </a:cubicBezTo>
                <a:cubicBezTo>
                  <a:pt x="447964" y="295564"/>
                  <a:pt x="433788" y="373110"/>
                  <a:pt x="457200" y="443346"/>
                </a:cubicBezTo>
                <a:cubicBezTo>
                  <a:pt x="463221" y="461410"/>
                  <a:pt x="499751" y="443527"/>
                  <a:pt x="512618" y="429491"/>
                </a:cubicBezTo>
                <a:cubicBezTo>
                  <a:pt x="552108" y="386411"/>
                  <a:pt x="645913" y="211729"/>
                  <a:pt x="678873" y="152400"/>
                </a:cubicBezTo>
                <a:cubicBezTo>
                  <a:pt x="697346" y="203200"/>
                  <a:pt x="719441" y="252825"/>
                  <a:pt x="734291" y="304800"/>
                </a:cubicBezTo>
                <a:cubicBezTo>
                  <a:pt x="747229" y="350084"/>
                  <a:pt x="728698" y="410044"/>
                  <a:pt x="762000" y="443346"/>
                </a:cubicBezTo>
                <a:cubicBezTo>
                  <a:pt x="780473" y="461819"/>
                  <a:pt x="801868" y="408920"/>
                  <a:pt x="817418" y="387927"/>
                </a:cubicBezTo>
                <a:cubicBezTo>
                  <a:pt x="894435" y="283954"/>
                  <a:pt x="1039091" y="69273"/>
                  <a:pt x="1039091" y="69273"/>
                </a:cubicBezTo>
                <a:cubicBezTo>
                  <a:pt x="1043709" y="115455"/>
                  <a:pt x="1048546" y="161615"/>
                  <a:pt x="1052946" y="207818"/>
                </a:cubicBezTo>
                <a:cubicBezTo>
                  <a:pt x="1057782" y="258598"/>
                  <a:pt x="1042028" y="315628"/>
                  <a:pt x="1066800" y="360218"/>
                </a:cubicBezTo>
                <a:cubicBezTo>
                  <a:pt x="1076830" y="378272"/>
                  <a:pt x="1103745" y="341745"/>
                  <a:pt x="1122218" y="332509"/>
                </a:cubicBezTo>
                <a:cubicBezTo>
                  <a:pt x="1145309" y="286327"/>
                  <a:pt x="1160511" y="235270"/>
                  <a:pt x="1191491" y="193964"/>
                </a:cubicBezTo>
                <a:cubicBezTo>
                  <a:pt x="1203883" y="177442"/>
                  <a:pt x="1239239" y="147079"/>
                  <a:pt x="1246909" y="166255"/>
                </a:cubicBezTo>
                <a:cubicBezTo>
                  <a:pt x="1267491" y="217709"/>
                  <a:pt x="1246909" y="277091"/>
                  <a:pt x="1246909" y="33250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23" name="Free-form: Shape 3">
            <a:extLst>
              <a:ext uri="{FF2B5EF4-FFF2-40B4-BE49-F238E27FC236}">
                <a16:creationId xmlns:a16="http://schemas.microsoft.com/office/drawing/2014/main" id="{431A24F3-5536-4831-A8C3-A4F8B1E07ACD}"/>
              </a:ext>
            </a:extLst>
          </p:cNvPr>
          <p:cNvSpPr/>
          <p:nvPr/>
        </p:nvSpPr>
        <p:spPr>
          <a:xfrm>
            <a:off x="1152652" y="3421375"/>
            <a:ext cx="1256056" cy="530977"/>
          </a:xfrm>
          <a:custGeom>
            <a:avLst/>
            <a:gdLst>
              <a:gd name="connsiteX0" fmla="*/ 0 w 1256056"/>
              <a:gd name="connsiteY0" fmla="*/ 471055 h 530977"/>
              <a:gd name="connsiteX1" fmla="*/ 13855 w 1256056"/>
              <a:gd name="connsiteY1" fmla="*/ 387927 h 530977"/>
              <a:gd name="connsiteX2" fmla="*/ 277091 w 1256056"/>
              <a:gd name="connsiteY2" fmla="*/ 0 h 530977"/>
              <a:gd name="connsiteX3" fmla="*/ 290946 w 1256056"/>
              <a:gd name="connsiteY3" fmla="*/ 304800 h 530977"/>
              <a:gd name="connsiteX4" fmla="*/ 304800 w 1256056"/>
              <a:gd name="connsiteY4" fmla="*/ 526473 h 530977"/>
              <a:gd name="connsiteX5" fmla="*/ 443346 w 1256056"/>
              <a:gd name="connsiteY5" fmla="*/ 221673 h 530977"/>
              <a:gd name="connsiteX6" fmla="*/ 457200 w 1256056"/>
              <a:gd name="connsiteY6" fmla="*/ 443346 h 530977"/>
              <a:gd name="connsiteX7" fmla="*/ 512618 w 1256056"/>
              <a:gd name="connsiteY7" fmla="*/ 429491 h 530977"/>
              <a:gd name="connsiteX8" fmla="*/ 678873 w 1256056"/>
              <a:gd name="connsiteY8" fmla="*/ 152400 h 530977"/>
              <a:gd name="connsiteX9" fmla="*/ 734291 w 1256056"/>
              <a:gd name="connsiteY9" fmla="*/ 304800 h 530977"/>
              <a:gd name="connsiteX10" fmla="*/ 762000 w 1256056"/>
              <a:gd name="connsiteY10" fmla="*/ 443346 h 530977"/>
              <a:gd name="connsiteX11" fmla="*/ 817418 w 1256056"/>
              <a:gd name="connsiteY11" fmla="*/ 387927 h 530977"/>
              <a:gd name="connsiteX12" fmla="*/ 1039091 w 1256056"/>
              <a:gd name="connsiteY12" fmla="*/ 69273 h 530977"/>
              <a:gd name="connsiteX13" fmla="*/ 1052946 w 1256056"/>
              <a:gd name="connsiteY13" fmla="*/ 207818 h 530977"/>
              <a:gd name="connsiteX14" fmla="*/ 1066800 w 1256056"/>
              <a:gd name="connsiteY14" fmla="*/ 360218 h 530977"/>
              <a:gd name="connsiteX15" fmla="*/ 1122218 w 1256056"/>
              <a:gd name="connsiteY15" fmla="*/ 332509 h 530977"/>
              <a:gd name="connsiteX16" fmla="*/ 1191491 w 1256056"/>
              <a:gd name="connsiteY16" fmla="*/ 193964 h 530977"/>
              <a:gd name="connsiteX17" fmla="*/ 1246909 w 1256056"/>
              <a:gd name="connsiteY17" fmla="*/ 166255 h 530977"/>
              <a:gd name="connsiteX18" fmla="*/ 1246909 w 1256056"/>
              <a:gd name="connsiteY18" fmla="*/ 332509 h 53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6056" h="530977">
                <a:moveTo>
                  <a:pt x="0" y="471055"/>
                </a:moveTo>
                <a:cubicBezTo>
                  <a:pt x="4618" y="443346"/>
                  <a:pt x="-388" y="412140"/>
                  <a:pt x="13855" y="387927"/>
                </a:cubicBezTo>
                <a:cubicBezTo>
                  <a:pt x="93087" y="253233"/>
                  <a:pt x="277091" y="0"/>
                  <a:pt x="277091" y="0"/>
                </a:cubicBezTo>
                <a:cubicBezTo>
                  <a:pt x="281709" y="101600"/>
                  <a:pt x="285601" y="203236"/>
                  <a:pt x="290946" y="304800"/>
                </a:cubicBezTo>
                <a:cubicBezTo>
                  <a:pt x="294837" y="378733"/>
                  <a:pt x="239805" y="561925"/>
                  <a:pt x="304800" y="526473"/>
                </a:cubicBezTo>
                <a:cubicBezTo>
                  <a:pt x="402776" y="473032"/>
                  <a:pt x="443346" y="221673"/>
                  <a:pt x="443346" y="221673"/>
                </a:cubicBezTo>
                <a:cubicBezTo>
                  <a:pt x="447964" y="295564"/>
                  <a:pt x="433788" y="373110"/>
                  <a:pt x="457200" y="443346"/>
                </a:cubicBezTo>
                <a:cubicBezTo>
                  <a:pt x="463221" y="461410"/>
                  <a:pt x="499751" y="443527"/>
                  <a:pt x="512618" y="429491"/>
                </a:cubicBezTo>
                <a:cubicBezTo>
                  <a:pt x="552108" y="386411"/>
                  <a:pt x="645913" y="211729"/>
                  <a:pt x="678873" y="152400"/>
                </a:cubicBezTo>
                <a:cubicBezTo>
                  <a:pt x="697346" y="203200"/>
                  <a:pt x="719441" y="252825"/>
                  <a:pt x="734291" y="304800"/>
                </a:cubicBezTo>
                <a:cubicBezTo>
                  <a:pt x="747229" y="350084"/>
                  <a:pt x="728698" y="410044"/>
                  <a:pt x="762000" y="443346"/>
                </a:cubicBezTo>
                <a:cubicBezTo>
                  <a:pt x="780473" y="461819"/>
                  <a:pt x="801868" y="408920"/>
                  <a:pt x="817418" y="387927"/>
                </a:cubicBezTo>
                <a:cubicBezTo>
                  <a:pt x="894435" y="283954"/>
                  <a:pt x="1039091" y="69273"/>
                  <a:pt x="1039091" y="69273"/>
                </a:cubicBezTo>
                <a:cubicBezTo>
                  <a:pt x="1043709" y="115455"/>
                  <a:pt x="1048546" y="161615"/>
                  <a:pt x="1052946" y="207818"/>
                </a:cubicBezTo>
                <a:cubicBezTo>
                  <a:pt x="1057782" y="258598"/>
                  <a:pt x="1042028" y="315628"/>
                  <a:pt x="1066800" y="360218"/>
                </a:cubicBezTo>
                <a:cubicBezTo>
                  <a:pt x="1076830" y="378272"/>
                  <a:pt x="1103745" y="341745"/>
                  <a:pt x="1122218" y="332509"/>
                </a:cubicBezTo>
                <a:cubicBezTo>
                  <a:pt x="1145309" y="286327"/>
                  <a:pt x="1160511" y="235270"/>
                  <a:pt x="1191491" y="193964"/>
                </a:cubicBezTo>
                <a:cubicBezTo>
                  <a:pt x="1203883" y="177442"/>
                  <a:pt x="1239239" y="147079"/>
                  <a:pt x="1246909" y="166255"/>
                </a:cubicBezTo>
                <a:cubicBezTo>
                  <a:pt x="1267491" y="217709"/>
                  <a:pt x="1246909" y="277091"/>
                  <a:pt x="1246909" y="33250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24" name="Free-form: Shape 3">
            <a:extLst>
              <a:ext uri="{FF2B5EF4-FFF2-40B4-BE49-F238E27FC236}">
                <a16:creationId xmlns:a16="http://schemas.microsoft.com/office/drawing/2014/main" id="{61CB20B6-7A3F-4D80-980E-42CFFEA4089C}"/>
              </a:ext>
            </a:extLst>
          </p:cNvPr>
          <p:cNvSpPr/>
          <p:nvPr/>
        </p:nvSpPr>
        <p:spPr>
          <a:xfrm>
            <a:off x="3223394" y="4111248"/>
            <a:ext cx="1256056" cy="530977"/>
          </a:xfrm>
          <a:custGeom>
            <a:avLst/>
            <a:gdLst>
              <a:gd name="connsiteX0" fmla="*/ 0 w 1256056"/>
              <a:gd name="connsiteY0" fmla="*/ 471055 h 530977"/>
              <a:gd name="connsiteX1" fmla="*/ 13855 w 1256056"/>
              <a:gd name="connsiteY1" fmla="*/ 387927 h 530977"/>
              <a:gd name="connsiteX2" fmla="*/ 277091 w 1256056"/>
              <a:gd name="connsiteY2" fmla="*/ 0 h 530977"/>
              <a:gd name="connsiteX3" fmla="*/ 290946 w 1256056"/>
              <a:gd name="connsiteY3" fmla="*/ 304800 h 530977"/>
              <a:gd name="connsiteX4" fmla="*/ 304800 w 1256056"/>
              <a:gd name="connsiteY4" fmla="*/ 526473 h 530977"/>
              <a:gd name="connsiteX5" fmla="*/ 443346 w 1256056"/>
              <a:gd name="connsiteY5" fmla="*/ 221673 h 530977"/>
              <a:gd name="connsiteX6" fmla="*/ 457200 w 1256056"/>
              <a:gd name="connsiteY6" fmla="*/ 443346 h 530977"/>
              <a:gd name="connsiteX7" fmla="*/ 512618 w 1256056"/>
              <a:gd name="connsiteY7" fmla="*/ 429491 h 530977"/>
              <a:gd name="connsiteX8" fmla="*/ 678873 w 1256056"/>
              <a:gd name="connsiteY8" fmla="*/ 152400 h 530977"/>
              <a:gd name="connsiteX9" fmla="*/ 734291 w 1256056"/>
              <a:gd name="connsiteY9" fmla="*/ 304800 h 530977"/>
              <a:gd name="connsiteX10" fmla="*/ 762000 w 1256056"/>
              <a:gd name="connsiteY10" fmla="*/ 443346 h 530977"/>
              <a:gd name="connsiteX11" fmla="*/ 817418 w 1256056"/>
              <a:gd name="connsiteY11" fmla="*/ 387927 h 530977"/>
              <a:gd name="connsiteX12" fmla="*/ 1039091 w 1256056"/>
              <a:gd name="connsiteY12" fmla="*/ 69273 h 530977"/>
              <a:gd name="connsiteX13" fmla="*/ 1052946 w 1256056"/>
              <a:gd name="connsiteY13" fmla="*/ 207818 h 530977"/>
              <a:gd name="connsiteX14" fmla="*/ 1066800 w 1256056"/>
              <a:gd name="connsiteY14" fmla="*/ 360218 h 530977"/>
              <a:gd name="connsiteX15" fmla="*/ 1122218 w 1256056"/>
              <a:gd name="connsiteY15" fmla="*/ 332509 h 530977"/>
              <a:gd name="connsiteX16" fmla="*/ 1191491 w 1256056"/>
              <a:gd name="connsiteY16" fmla="*/ 193964 h 530977"/>
              <a:gd name="connsiteX17" fmla="*/ 1246909 w 1256056"/>
              <a:gd name="connsiteY17" fmla="*/ 166255 h 530977"/>
              <a:gd name="connsiteX18" fmla="*/ 1246909 w 1256056"/>
              <a:gd name="connsiteY18" fmla="*/ 332509 h 53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6056" h="530977">
                <a:moveTo>
                  <a:pt x="0" y="471055"/>
                </a:moveTo>
                <a:cubicBezTo>
                  <a:pt x="4618" y="443346"/>
                  <a:pt x="-388" y="412140"/>
                  <a:pt x="13855" y="387927"/>
                </a:cubicBezTo>
                <a:cubicBezTo>
                  <a:pt x="93087" y="253233"/>
                  <a:pt x="277091" y="0"/>
                  <a:pt x="277091" y="0"/>
                </a:cubicBezTo>
                <a:cubicBezTo>
                  <a:pt x="281709" y="101600"/>
                  <a:pt x="285601" y="203236"/>
                  <a:pt x="290946" y="304800"/>
                </a:cubicBezTo>
                <a:cubicBezTo>
                  <a:pt x="294837" y="378733"/>
                  <a:pt x="239805" y="561925"/>
                  <a:pt x="304800" y="526473"/>
                </a:cubicBezTo>
                <a:cubicBezTo>
                  <a:pt x="402776" y="473032"/>
                  <a:pt x="443346" y="221673"/>
                  <a:pt x="443346" y="221673"/>
                </a:cubicBezTo>
                <a:cubicBezTo>
                  <a:pt x="447964" y="295564"/>
                  <a:pt x="433788" y="373110"/>
                  <a:pt x="457200" y="443346"/>
                </a:cubicBezTo>
                <a:cubicBezTo>
                  <a:pt x="463221" y="461410"/>
                  <a:pt x="499751" y="443527"/>
                  <a:pt x="512618" y="429491"/>
                </a:cubicBezTo>
                <a:cubicBezTo>
                  <a:pt x="552108" y="386411"/>
                  <a:pt x="645913" y="211729"/>
                  <a:pt x="678873" y="152400"/>
                </a:cubicBezTo>
                <a:cubicBezTo>
                  <a:pt x="697346" y="203200"/>
                  <a:pt x="719441" y="252825"/>
                  <a:pt x="734291" y="304800"/>
                </a:cubicBezTo>
                <a:cubicBezTo>
                  <a:pt x="747229" y="350084"/>
                  <a:pt x="728698" y="410044"/>
                  <a:pt x="762000" y="443346"/>
                </a:cubicBezTo>
                <a:cubicBezTo>
                  <a:pt x="780473" y="461819"/>
                  <a:pt x="801868" y="408920"/>
                  <a:pt x="817418" y="387927"/>
                </a:cubicBezTo>
                <a:cubicBezTo>
                  <a:pt x="894435" y="283954"/>
                  <a:pt x="1039091" y="69273"/>
                  <a:pt x="1039091" y="69273"/>
                </a:cubicBezTo>
                <a:cubicBezTo>
                  <a:pt x="1043709" y="115455"/>
                  <a:pt x="1048546" y="161615"/>
                  <a:pt x="1052946" y="207818"/>
                </a:cubicBezTo>
                <a:cubicBezTo>
                  <a:pt x="1057782" y="258598"/>
                  <a:pt x="1042028" y="315628"/>
                  <a:pt x="1066800" y="360218"/>
                </a:cubicBezTo>
                <a:cubicBezTo>
                  <a:pt x="1076830" y="378272"/>
                  <a:pt x="1103745" y="341745"/>
                  <a:pt x="1122218" y="332509"/>
                </a:cubicBezTo>
                <a:cubicBezTo>
                  <a:pt x="1145309" y="286327"/>
                  <a:pt x="1160511" y="235270"/>
                  <a:pt x="1191491" y="193964"/>
                </a:cubicBezTo>
                <a:cubicBezTo>
                  <a:pt x="1203883" y="177442"/>
                  <a:pt x="1239239" y="147079"/>
                  <a:pt x="1246909" y="166255"/>
                </a:cubicBezTo>
                <a:cubicBezTo>
                  <a:pt x="1267491" y="217709"/>
                  <a:pt x="1246909" y="277091"/>
                  <a:pt x="1246909" y="33250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B0C0319F-8759-4DFC-81D4-B3940C378F89}"/>
              </a:ext>
            </a:extLst>
          </p:cNvPr>
          <p:cNvSpPr/>
          <p:nvPr/>
        </p:nvSpPr>
        <p:spPr>
          <a:xfrm>
            <a:off x="1027837" y="2038656"/>
            <a:ext cx="1730649" cy="46374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Rectangle: Rounded Corners 25">
            <a:extLst>
              <a:ext uri="{FF2B5EF4-FFF2-40B4-BE49-F238E27FC236}">
                <a16:creationId xmlns:a16="http://schemas.microsoft.com/office/drawing/2014/main" id="{D4D4C9B4-21C2-497E-8E7F-FEB3CE11F658}"/>
              </a:ext>
            </a:extLst>
          </p:cNvPr>
          <p:cNvSpPr/>
          <p:nvPr/>
        </p:nvSpPr>
        <p:spPr>
          <a:xfrm>
            <a:off x="1027837" y="2775103"/>
            <a:ext cx="1566940" cy="4869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Rounded Corners 26">
            <a:extLst>
              <a:ext uri="{FF2B5EF4-FFF2-40B4-BE49-F238E27FC236}">
                <a16:creationId xmlns:a16="http://schemas.microsoft.com/office/drawing/2014/main" id="{DFEDA888-757A-4B05-BFCD-B7804720E724}"/>
              </a:ext>
            </a:extLst>
          </p:cNvPr>
          <p:cNvSpPr/>
          <p:nvPr/>
        </p:nvSpPr>
        <p:spPr>
          <a:xfrm>
            <a:off x="3165161" y="3452926"/>
            <a:ext cx="1566940" cy="4869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Rounded Corners 27">
            <a:extLst>
              <a:ext uri="{FF2B5EF4-FFF2-40B4-BE49-F238E27FC236}">
                <a16:creationId xmlns:a16="http://schemas.microsoft.com/office/drawing/2014/main" id="{1538305F-FD96-442D-BE8D-3D27D89528AE}"/>
              </a:ext>
            </a:extLst>
          </p:cNvPr>
          <p:cNvSpPr/>
          <p:nvPr/>
        </p:nvSpPr>
        <p:spPr>
          <a:xfrm>
            <a:off x="1129439" y="4188608"/>
            <a:ext cx="1566940" cy="4869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Rounded Corners 28">
            <a:extLst>
              <a:ext uri="{FF2B5EF4-FFF2-40B4-BE49-F238E27FC236}">
                <a16:creationId xmlns:a16="http://schemas.microsoft.com/office/drawing/2014/main" id="{78FCA5E0-5A02-4902-B243-36E7D862EAE4}"/>
              </a:ext>
            </a:extLst>
          </p:cNvPr>
          <p:cNvSpPr/>
          <p:nvPr/>
        </p:nvSpPr>
        <p:spPr>
          <a:xfrm>
            <a:off x="1152652" y="4898493"/>
            <a:ext cx="1566940" cy="4869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Rounded Corners 29">
            <a:extLst>
              <a:ext uri="{FF2B5EF4-FFF2-40B4-BE49-F238E27FC236}">
                <a16:creationId xmlns:a16="http://schemas.microsoft.com/office/drawing/2014/main" id="{628D32A0-2E4E-49ED-8EE5-CD37A10A0B1E}"/>
              </a:ext>
            </a:extLst>
          </p:cNvPr>
          <p:cNvSpPr/>
          <p:nvPr/>
        </p:nvSpPr>
        <p:spPr>
          <a:xfrm>
            <a:off x="3034219" y="4898493"/>
            <a:ext cx="1566940" cy="4869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angle: Rounded Corners 30">
            <a:extLst>
              <a:ext uri="{FF2B5EF4-FFF2-40B4-BE49-F238E27FC236}">
                <a16:creationId xmlns:a16="http://schemas.microsoft.com/office/drawing/2014/main" id="{9D18DA0F-E830-40A8-8791-008F1554085C}"/>
              </a:ext>
            </a:extLst>
          </p:cNvPr>
          <p:cNvSpPr/>
          <p:nvPr/>
        </p:nvSpPr>
        <p:spPr>
          <a:xfrm>
            <a:off x="1109691" y="5595005"/>
            <a:ext cx="1485086" cy="523220"/>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Rounded Corners 31">
            <a:extLst>
              <a:ext uri="{FF2B5EF4-FFF2-40B4-BE49-F238E27FC236}">
                <a16:creationId xmlns:a16="http://schemas.microsoft.com/office/drawing/2014/main" id="{8B82DF08-7EF4-4F78-8587-0DC6167C08F4}"/>
              </a:ext>
            </a:extLst>
          </p:cNvPr>
          <p:cNvSpPr/>
          <p:nvPr/>
        </p:nvSpPr>
        <p:spPr>
          <a:xfrm>
            <a:off x="2953468" y="5607922"/>
            <a:ext cx="1566940" cy="4869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Oval Callout 19">
            <a:extLst>
              <a:ext uri="{FF2B5EF4-FFF2-40B4-BE49-F238E27FC236}">
                <a16:creationId xmlns:a16="http://schemas.microsoft.com/office/drawing/2014/main" id="{2446AB23-3A37-4FB6-9C1B-298F2E8BDD1D}"/>
              </a:ext>
            </a:extLst>
          </p:cNvPr>
          <p:cNvSpPr/>
          <p:nvPr/>
        </p:nvSpPr>
        <p:spPr>
          <a:xfrm>
            <a:off x="7842886" y="2502401"/>
            <a:ext cx="4249982" cy="2176375"/>
          </a:xfrm>
          <a:prstGeom prst="wedgeEllipseCallout">
            <a:avLst>
              <a:gd name="adj1" fmla="val -40382"/>
              <a:gd name="adj2" fmla="val 71300"/>
            </a:avLst>
          </a:prstGeom>
          <a:solidFill>
            <a:srgbClr val="FFCC00"/>
          </a:solidFill>
          <a:ln w="12700" cap="flat" cmpd="sng" algn="ctr">
            <a:solidFill>
              <a:srgbClr val="FFCC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ndParaRPr>
          </a:p>
        </p:txBody>
      </p:sp>
      <p:sp>
        <p:nvSpPr>
          <p:cNvPr id="35" name="TextBox 34">
            <a:extLst>
              <a:ext uri="{FF2B5EF4-FFF2-40B4-BE49-F238E27FC236}">
                <a16:creationId xmlns:a16="http://schemas.microsoft.com/office/drawing/2014/main" id="{BE9EE44A-53DB-4042-8E80-B76FF83FC22F}"/>
              </a:ext>
            </a:extLst>
          </p:cNvPr>
          <p:cNvSpPr txBox="1"/>
          <p:nvPr/>
        </p:nvSpPr>
        <p:spPr>
          <a:xfrm>
            <a:off x="8269395" y="2595330"/>
            <a:ext cx="3396963"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rPr>
              <a:t>Compound noun:</a:t>
            </a:r>
            <a:b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rPr>
            </a:br>
            <a:r>
              <a:rPr kumimoji="0" lang="en-GB" sz="2000" i="0" u="none" strike="noStrike" kern="0" cap="none" spc="0" normalizeH="0" baseline="0" noProof="0" dirty="0">
                <a:ln>
                  <a:noFill/>
                </a:ln>
                <a:solidFill>
                  <a:srgbClr val="525050"/>
                </a:solidFill>
                <a:effectLst/>
                <a:uLnTx/>
                <a:uFillTx/>
                <a:latin typeface="Century Gothic" panose="020F0302020204030204"/>
                <a:ea typeface="+mn-ea"/>
                <a:cs typeface="+mn-cs"/>
              </a:rPr>
              <a:t>das</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 Wasser </a:t>
            </a:r>
            <a: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rPr>
              <a:t>+ </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die </a:t>
            </a: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rPr>
              <a:t>Flasche</a:t>
            </a:r>
            <a: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rPr>
              <a:t> </a:t>
            </a:r>
            <a:b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rPr>
            </a:br>
            <a: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sym typeface="Wingdings" panose="05000000000000000000" pitchFamily="2" charset="2"/>
              </a:rPr>
              <a:t>die </a:t>
            </a: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sym typeface="Wingdings" panose="05000000000000000000" pitchFamily="2" charset="2"/>
              </a:rPr>
              <a:t>Wasserflasche</a:t>
            </a:r>
            <a: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0" dirty="0">
                <a:solidFill>
                  <a:srgbClr val="525050"/>
                </a:solidFill>
                <a:latin typeface="Century Gothic" panose="020F0302020204030204"/>
                <a:sym typeface="Wingdings" panose="05000000000000000000" pitchFamily="2" charset="2"/>
              </a:rPr>
              <a:t>Notice that the gender of the new noun is the gender of the final noun.</a:t>
            </a:r>
            <a:endPar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pic>
        <p:nvPicPr>
          <p:cNvPr id="36" name="Picture 35" descr="A yellow dress with a black background&#10;&#10;Description automatically generated">
            <a:extLst>
              <a:ext uri="{FF2B5EF4-FFF2-40B4-BE49-F238E27FC236}">
                <a16:creationId xmlns:a16="http://schemas.microsoft.com/office/drawing/2014/main" id="{EB33C630-7527-4D8C-BFF1-947E13892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47248" y="3054514"/>
            <a:ext cx="444752" cy="885348"/>
          </a:xfrm>
          <a:prstGeom prst="rect">
            <a:avLst/>
          </a:prstGeom>
        </p:spPr>
      </p:pic>
      <p:sp>
        <p:nvSpPr>
          <p:cNvPr id="37" name="Oval Callout 19">
            <a:extLst>
              <a:ext uri="{FF2B5EF4-FFF2-40B4-BE49-F238E27FC236}">
                <a16:creationId xmlns:a16="http://schemas.microsoft.com/office/drawing/2014/main" id="{D3FA5CF6-8F47-47E7-967C-4AACA316594A}"/>
              </a:ext>
            </a:extLst>
          </p:cNvPr>
          <p:cNvSpPr/>
          <p:nvPr/>
        </p:nvSpPr>
        <p:spPr>
          <a:xfrm>
            <a:off x="7538115" y="5238893"/>
            <a:ext cx="3675317" cy="1503436"/>
          </a:xfrm>
          <a:prstGeom prst="wedgeEllipseCallout">
            <a:avLst>
              <a:gd name="adj1" fmla="val -66049"/>
              <a:gd name="adj2" fmla="val -27472"/>
            </a:avLst>
          </a:prstGeom>
          <a:solidFill>
            <a:srgbClr val="FFCC00"/>
          </a:solidFill>
          <a:ln w="12700" cap="flat" cmpd="sng" algn="ctr">
            <a:solidFill>
              <a:srgbClr val="FFCC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latin typeface="Century Gothic" panose="020F0302020204030204"/>
            </a:endParaRPr>
          </a:p>
        </p:txBody>
      </p:sp>
      <p:sp>
        <p:nvSpPr>
          <p:cNvPr id="38" name="TextBox 37">
            <a:extLst>
              <a:ext uri="{FF2B5EF4-FFF2-40B4-BE49-F238E27FC236}">
                <a16:creationId xmlns:a16="http://schemas.microsoft.com/office/drawing/2014/main" id="{C5D8DD5E-DDB2-4BC0-97B8-5BC6E4A3A14C}"/>
              </a:ext>
            </a:extLst>
          </p:cNvPr>
          <p:cNvSpPr txBox="1"/>
          <p:nvPr/>
        </p:nvSpPr>
        <p:spPr>
          <a:xfrm>
            <a:off x="7654952" y="5548806"/>
            <a:ext cx="339696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rPr>
              <a:t>Could be either</a:t>
            </a:r>
            <a:r>
              <a:rPr kumimoji="0" lang="en-GB" sz="2000" b="0" i="0" u="none" strike="noStrike" kern="0" cap="none" spc="0" normalizeH="0" noProof="0" dirty="0">
                <a:ln>
                  <a:noFill/>
                </a:ln>
                <a:solidFill>
                  <a:srgbClr val="525050"/>
                </a:solidFill>
                <a:effectLst/>
                <a:uLnTx/>
                <a:uFillTx/>
                <a:latin typeface="Century Gothic" panose="020F0302020204030204"/>
                <a:ea typeface="+mn-ea"/>
                <a:cs typeface="+mn-cs"/>
              </a:rPr>
              <a:t> verb here because die and das don’t change!</a:t>
            </a:r>
            <a:endParaRPr kumimoji="0" lang="en-GB" sz="2000" b="0"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2213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p:bldP spid="37" grpId="0"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18529" cy="647577"/>
          </a:xfrm>
        </p:spPr>
        <p:txBody>
          <a:bodyPr>
            <a:normAutofit/>
          </a:bodyPr>
          <a:lstStyle/>
          <a:p>
            <a:r>
              <a:rPr lang="en-GB" sz="3600" b="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lesen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sprechen</a:t>
            </a:r>
            <a:endParaRPr lang="en-GB" b="1" dirty="0">
              <a:solidFill>
                <a:schemeClr val="tx1"/>
              </a:solidFill>
              <a:latin typeface="Century Gothic" panose="020B0502020202020204" pitchFamily="34" charset="0"/>
            </a:endParaRPr>
          </a:p>
        </p:txBody>
      </p:sp>
      <p:pic>
        <p:nvPicPr>
          <p:cNvPr id="16" name="Picture 15">
            <a:extLst>
              <a:ext uri="{FF2B5EF4-FFF2-40B4-BE49-F238E27FC236}">
                <a16:creationId xmlns:a16="http://schemas.microsoft.com/office/drawing/2014/main" id="{E47DFD57-6F65-5844-B387-4E489B57F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066" y="3807789"/>
            <a:ext cx="1892468" cy="1113377"/>
          </a:xfrm>
          <a:prstGeom prst="rect">
            <a:avLst/>
          </a:prstGeom>
        </p:spPr>
      </p:pic>
      <p:pic>
        <p:nvPicPr>
          <p:cNvPr id="23" name="Picture 22">
            <a:extLst>
              <a:ext uri="{FF2B5EF4-FFF2-40B4-BE49-F238E27FC236}">
                <a16:creationId xmlns:a16="http://schemas.microsoft.com/office/drawing/2014/main" id="{6B857EDF-2DF4-0B4D-9B96-AFE6218E62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6882" y="1078508"/>
            <a:ext cx="1197230" cy="1203277"/>
          </a:xfrm>
          <a:prstGeom prst="rect">
            <a:avLst/>
          </a:prstGeom>
        </p:spPr>
      </p:pic>
      <p:pic>
        <p:nvPicPr>
          <p:cNvPr id="27" name="Picture 26">
            <a:extLst>
              <a:ext uri="{FF2B5EF4-FFF2-40B4-BE49-F238E27FC236}">
                <a16:creationId xmlns:a16="http://schemas.microsoft.com/office/drawing/2014/main" id="{660625B1-6B9A-D649-9D08-DED1160D8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7656" y="1348750"/>
            <a:ext cx="581170" cy="662795"/>
          </a:xfrm>
          <a:prstGeom prst="rect">
            <a:avLst/>
          </a:prstGeom>
        </p:spPr>
      </p:pic>
      <p:sp>
        <p:nvSpPr>
          <p:cNvPr id="46" name="TextBox 45"/>
          <p:cNvSpPr txBox="1"/>
          <p:nvPr/>
        </p:nvSpPr>
        <p:spPr>
          <a:xfrm>
            <a:off x="339988" y="1440683"/>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A</a:t>
            </a:r>
          </a:p>
        </p:txBody>
      </p:sp>
      <p:sp>
        <p:nvSpPr>
          <p:cNvPr id="47" name="TextBox 46"/>
          <p:cNvSpPr txBox="1"/>
          <p:nvPr/>
        </p:nvSpPr>
        <p:spPr>
          <a:xfrm>
            <a:off x="352159" y="2779339"/>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B</a:t>
            </a:r>
          </a:p>
        </p:txBody>
      </p:sp>
      <p:sp>
        <p:nvSpPr>
          <p:cNvPr id="48" name="TextBox 47"/>
          <p:cNvSpPr txBox="1"/>
          <p:nvPr/>
        </p:nvSpPr>
        <p:spPr>
          <a:xfrm>
            <a:off x="338114" y="4283079"/>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C</a:t>
            </a:r>
          </a:p>
        </p:txBody>
      </p:sp>
      <p:sp>
        <p:nvSpPr>
          <p:cNvPr id="49" name="TextBox 48"/>
          <p:cNvSpPr txBox="1"/>
          <p:nvPr/>
        </p:nvSpPr>
        <p:spPr>
          <a:xfrm>
            <a:off x="352158" y="5780254"/>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D</a:t>
            </a:r>
          </a:p>
        </p:txBody>
      </p:sp>
      <p:sp>
        <p:nvSpPr>
          <p:cNvPr id="50" name="TextBox 49"/>
          <p:cNvSpPr txBox="1"/>
          <p:nvPr/>
        </p:nvSpPr>
        <p:spPr>
          <a:xfrm>
            <a:off x="5160422" y="1448929"/>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E</a:t>
            </a:r>
          </a:p>
        </p:txBody>
      </p:sp>
      <p:sp>
        <p:nvSpPr>
          <p:cNvPr id="51" name="TextBox 50"/>
          <p:cNvSpPr txBox="1"/>
          <p:nvPr/>
        </p:nvSpPr>
        <p:spPr>
          <a:xfrm>
            <a:off x="5172593" y="2787585"/>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F</a:t>
            </a:r>
          </a:p>
        </p:txBody>
      </p:sp>
      <p:sp>
        <p:nvSpPr>
          <p:cNvPr id="52" name="TextBox 51"/>
          <p:cNvSpPr txBox="1"/>
          <p:nvPr/>
        </p:nvSpPr>
        <p:spPr>
          <a:xfrm>
            <a:off x="5160422" y="5039445"/>
            <a:ext cx="409595" cy="400110"/>
          </a:xfrm>
          <a:prstGeom prst="rect">
            <a:avLst/>
          </a:prstGeom>
          <a:solidFill>
            <a:srgbClr val="FFCC00"/>
          </a:solidFill>
        </p:spPr>
        <p:txBody>
          <a:bodyPr wrap="square" rtlCol="0">
            <a:spAutoFit/>
          </a:bodyPr>
          <a:lstStyle/>
          <a:p>
            <a:pPr algn="ctr"/>
            <a:r>
              <a:rPr lang="en-GB" sz="2000" b="1" dirty="0">
                <a:latin typeface="Century Gothic" panose="020B0502020202020204" pitchFamily="34" charset="0"/>
              </a:rPr>
              <a:t>G</a:t>
            </a:r>
          </a:p>
        </p:txBody>
      </p:sp>
      <p:sp>
        <p:nvSpPr>
          <p:cNvPr id="40" name="TextBox 39">
            <a:extLst>
              <a:ext uri="{FF2B5EF4-FFF2-40B4-BE49-F238E27FC236}">
                <a16:creationId xmlns:a16="http://schemas.microsoft.com/office/drawing/2014/main" id="{BEC3CC96-2888-9143-A205-5C3DB09ABF56}"/>
              </a:ext>
            </a:extLst>
          </p:cNvPr>
          <p:cNvSpPr txBox="1"/>
          <p:nvPr/>
        </p:nvSpPr>
        <p:spPr>
          <a:xfrm>
            <a:off x="2876644" y="1469012"/>
            <a:ext cx="2295948" cy="461665"/>
          </a:xfrm>
          <a:prstGeom prst="rect">
            <a:avLst/>
          </a:prstGeom>
          <a:noFill/>
        </p:spPr>
        <p:txBody>
          <a:bodyPr wrap="square" rtlCol="0">
            <a:spAutoFit/>
          </a:bodyPr>
          <a:lstStyle/>
          <a:p>
            <a:r>
              <a:rPr lang="en-GB" sz="2400" dirty="0">
                <a:latin typeface="Century Gothic" panose="020B0502020202020204" pitchFamily="34" charset="0"/>
              </a:rPr>
              <a:t>das </a:t>
            </a:r>
            <a:r>
              <a:rPr lang="en-GB" sz="2400" dirty="0" err="1">
                <a:latin typeface="Century Gothic" panose="020B0502020202020204" pitchFamily="34" charset="0"/>
              </a:rPr>
              <a:t>Paar</a:t>
            </a:r>
            <a:endParaRPr lang="en-GB" sz="2400" dirty="0">
              <a:latin typeface="Century Gothic" panose="020B0502020202020204" pitchFamily="34" charset="0"/>
            </a:endParaRPr>
          </a:p>
        </p:txBody>
      </p:sp>
      <p:sp>
        <p:nvSpPr>
          <p:cNvPr id="41" name="TextBox 40">
            <a:extLst>
              <a:ext uri="{FF2B5EF4-FFF2-40B4-BE49-F238E27FC236}">
                <a16:creationId xmlns:a16="http://schemas.microsoft.com/office/drawing/2014/main" id="{7CE41A36-5FE2-4C45-9308-513FF42FEC5B}"/>
              </a:ext>
            </a:extLst>
          </p:cNvPr>
          <p:cNvSpPr txBox="1"/>
          <p:nvPr/>
        </p:nvSpPr>
        <p:spPr>
          <a:xfrm>
            <a:off x="2876644" y="2637504"/>
            <a:ext cx="2295948" cy="461665"/>
          </a:xfrm>
          <a:prstGeom prst="rect">
            <a:avLst/>
          </a:prstGeom>
          <a:noFill/>
        </p:spPr>
        <p:txBody>
          <a:bodyPr wrap="square" rtlCol="0">
            <a:spAutoFit/>
          </a:bodyPr>
          <a:lstStyle/>
          <a:p>
            <a:r>
              <a:rPr lang="en-GB" sz="2400" dirty="0" err="1">
                <a:latin typeface="Century Gothic" panose="020B0502020202020204" pitchFamily="34" charset="0"/>
              </a:rPr>
              <a:t>richtig</a:t>
            </a:r>
            <a:endParaRPr lang="en-GB" sz="2400" dirty="0">
              <a:latin typeface="Century Gothic" panose="020B0502020202020204" pitchFamily="34" charset="0"/>
            </a:endParaRPr>
          </a:p>
        </p:txBody>
      </p:sp>
      <p:sp>
        <p:nvSpPr>
          <p:cNvPr id="42" name="TextBox 41">
            <a:extLst>
              <a:ext uri="{FF2B5EF4-FFF2-40B4-BE49-F238E27FC236}">
                <a16:creationId xmlns:a16="http://schemas.microsoft.com/office/drawing/2014/main" id="{12B7F7CD-7A5D-EF44-A900-1A7D0D496F77}"/>
              </a:ext>
            </a:extLst>
          </p:cNvPr>
          <p:cNvSpPr txBox="1"/>
          <p:nvPr/>
        </p:nvSpPr>
        <p:spPr>
          <a:xfrm>
            <a:off x="2918529" y="4337102"/>
            <a:ext cx="2295948" cy="461665"/>
          </a:xfrm>
          <a:prstGeom prst="rect">
            <a:avLst/>
          </a:prstGeom>
          <a:noFill/>
        </p:spPr>
        <p:txBody>
          <a:bodyPr wrap="square" rtlCol="0">
            <a:spAutoFit/>
          </a:bodyPr>
          <a:lstStyle/>
          <a:p>
            <a:r>
              <a:rPr lang="en-GB" sz="2400" dirty="0" err="1">
                <a:latin typeface="Century Gothic" panose="020B0502020202020204" pitchFamily="34" charset="0"/>
              </a:rPr>
              <a:t>sagen</a:t>
            </a:r>
            <a:endParaRPr lang="en-GB" sz="2400" dirty="0">
              <a:latin typeface="Century Gothic" panose="020B0502020202020204" pitchFamily="34" charset="0"/>
            </a:endParaRPr>
          </a:p>
        </p:txBody>
      </p:sp>
      <p:sp>
        <p:nvSpPr>
          <p:cNvPr id="43" name="TextBox 42">
            <a:extLst>
              <a:ext uri="{FF2B5EF4-FFF2-40B4-BE49-F238E27FC236}">
                <a16:creationId xmlns:a16="http://schemas.microsoft.com/office/drawing/2014/main" id="{6CD65863-D211-9447-A003-C843AFCF066F}"/>
              </a:ext>
            </a:extLst>
          </p:cNvPr>
          <p:cNvSpPr txBox="1"/>
          <p:nvPr/>
        </p:nvSpPr>
        <p:spPr>
          <a:xfrm>
            <a:off x="2878441" y="5641566"/>
            <a:ext cx="2295948" cy="461665"/>
          </a:xfrm>
          <a:prstGeom prst="rect">
            <a:avLst/>
          </a:prstGeom>
          <a:noFill/>
        </p:spPr>
        <p:txBody>
          <a:bodyPr wrap="square" rtlCol="0">
            <a:spAutoFit/>
          </a:bodyPr>
          <a:lstStyle/>
          <a:p>
            <a:r>
              <a:rPr lang="en-GB" sz="2400" dirty="0">
                <a:latin typeface="Century Gothic" panose="020B0502020202020204" pitchFamily="34" charset="0"/>
              </a:rPr>
              <a:t>die </a:t>
            </a:r>
            <a:r>
              <a:rPr lang="en-GB" sz="2400" dirty="0" err="1">
                <a:latin typeface="Century Gothic" panose="020B0502020202020204" pitchFamily="34" charset="0"/>
              </a:rPr>
              <a:t>Klasse</a:t>
            </a:r>
            <a:endParaRPr lang="en-GB" sz="2400" dirty="0">
              <a:latin typeface="Century Gothic" panose="020B0502020202020204" pitchFamily="34" charset="0"/>
            </a:endParaRPr>
          </a:p>
        </p:txBody>
      </p:sp>
      <p:sp>
        <p:nvSpPr>
          <p:cNvPr id="44" name="TextBox 43">
            <a:extLst>
              <a:ext uri="{FF2B5EF4-FFF2-40B4-BE49-F238E27FC236}">
                <a16:creationId xmlns:a16="http://schemas.microsoft.com/office/drawing/2014/main" id="{A92E1499-4A64-4A40-A8E1-9FDD48B3D558}"/>
              </a:ext>
            </a:extLst>
          </p:cNvPr>
          <p:cNvSpPr txBox="1"/>
          <p:nvPr/>
        </p:nvSpPr>
        <p:spPr>
          <a:xfrm>
            <a:off x="7384628" y="1424459"/>
            <a:ext cx="2295948" cy="461665"/>
          </a:xfrm>
          <a:prstGeom prst="rect">
            <a:avLst/>
          </a:prstGeom>
          <a:noFill/>
        </p:spPr>
        <p:txBody>
          <a:bodyPr wrap="square" rtlCol="0">
            <a:spAutoFit/>
          </a:bodyPr>
          <a:lstStyle/>
          <a:p>
            <a:r>
              <a:rPr lang="en-GB" sz="2400" dirty="0" err="1">
                <a:latin typeface="Century Gothic" panose="020B0502020202020204" pitchFamily="34" charset="0"/>
              </a:rPr>
              <a:t>falsch</a:t>
            </a:r>
            <a:endParaRPr lang="en-GB" sz="2400" dirty="0">
              <a:latin typeface="Century Gothic" panose="020B0502020202020204" pitchFamily="34" charset="0"/>
            </a:endParaRPr>
          </a:p>
        </p:txBody>
      </p:sp>
      <p:sp>
        <p:nvSpPr>
          <p:cNvPr id="45" name="TextBox 44">
            <a:extLst>
              <a:ext uri="{FF2B5EF4-FFF2-40B4-BE49-F238E27FC236}">
                <a16:creationId xmlns:a16="http://schemas.microsoft.com/office/drawing/2014/main" id="{6562C8EE-CCD2-FD4D-A0F2-E506D36FF706}"/>
              </a:ext>
            </a:extLst>
          </p:cNvPr>
          <p:cNvSpPr txBox="1"/>
          <p:nvPr/>
        </p:nvSpPr>
        <p:spPr>
          <a:xfrm>
            <a:off x="7278917" y="3445338"/>
            <a:ext cx="2295948" cy="461665"/>
          </a:xfrm>
          <a:prstGeom prst="rect">
            <a:avLst/>
          </a:prstGeom>
          <a:noFill/>
        </p:spPr>
        <p:txBody>
          <a:bodyPr wrap="square" rtlCol="0">
            <a:spAutoFit/>
          </a:bodyPr>
          <a:lstStyle/>
          <a:p>
            <a:r>
              <a:rPr lang="en-GB" sz="2400" dirty="0">
                <a:latin typeface="Century Gothic" panose="020B0502020202020204" pitchFamily="34" charset="0"/>
              </a:rPr>
              <a:t>der Mann</a:t>
            </a:r>
          </a:p>
        </p:txBody>
      </p:sp>
      <p:sp>
        <p:nvSpPr>
          <p:cNvPr id="53" name="TextBox 52">
            <a:extLst>
              <a:ext uri="{FF2B5EF4-FFF2-40B4-BE49-F238E27FC236}">
                <a16:creationId xmlns:a16="http://schemas.microsoft.com/office/drawing/2014/main" id="{14C6EB83-8E9C-F84F-A3E4-AC55844B6B55}"/>
              </a:ext>
            </a:extLst>
          </p:cNvPr>
          <p:cNvSpPr txBox="1"/>
          <p:nvPr/>
        </p:nvSpPr>
        <p:spPr>
          <a:xfrm>
            <a:off x="7372458" y="4940722"/>
            <a:ext cx="2295948" cy="461665"/>
          </a:xfrm>
          <a:prstGeom prst="rect">
            <a:avLst/>
          </a:prstGeom>
          <a:noFill/>
        </p:spPr>
        <p:txBody>
          <a:bodyPr wrap="square" rtlCol="0">
            <a:spAutoFit/>
          </a:bodyPr>
          <a:lstStyle/>
          <a:p>
            <a:r>
              <a:rPr lang="en-GB" sz="2400" dirty="0">
                <a:latin typeface="Century Gothic" panose="020B0502020202020204" pitchFamily="34" charset="0"/>
              </a:rPr>
              <a:t>der Tag</a:t>
            </a:r>
          </a:p>
        </p:txBody>
      </p:sp>
      <p:pic>
        <p:nvPicPr>
          <p:cNvPr id="32" name="Picture 31" descr="A teacher teaching children in a classroom&#10;&#10;Description automatically generated">
            <a:extLst>
              <a:ext uri="{FF2B5EF4-FFF2-40B4-BE49-F238E27FC236}">
                <a16:creationId xmlns:a16="http://schemas.microsoft.com/office/drawing/2014/main" id="{69BFC41F-B81E-4AFE-A57A-3369A74C45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361" y="5291862"/>
            <a:ext cx="1281026" cy="976783"/>
          </a:xfrm>
          <a:prstGeom prst="rect">
            <a:avLst/>
          </a:prstGeom>
        </p:spPr>
      </p:pic>
      <p:pic>
        <p:nvPicPr>
          <p:cNvPr id="33" name="Graphic 32" descr="Man with solid fill">
            <a:extLst>
              <a:ext uri="{FF2B5EF4-FFF2-40B4-BE49-F238E27FC236}">
                <a16:creationId xmlns:a16="http://schemas.microsoft.com/office/drawing/2014/main" id="{DD51FB1F-022E-4B48-A52C-C6CCF37CEB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44953" y="2637504"/>
            <a:ext cx="1446310" cy="1446310"/>
          </a:xfrm>
          <a:prstGeom prst="rect">
            <a:avLst/>
          </a:prstGeom>
        </p:spPr>
      </p:pic>
      <p:pic>
        <p:nvPicPr>
          <p:cNvPr id="34" name="Picture 33">
            <a:extLst>
              <a:ext uri="{FF2B5EF4-FFF2-40B4-BE49-F238E27FC236}">
                <a16:creationId xmlns:a16="http://schemas.microsoft.com/office/drawing/2014/main" id="{934E29D9-268D-42EB-B241-F716B8196F64}"/>
              </a:ext>
            </a:extLst>
          </p:cNvPr>
          <p:cNvPicPr>
            <a:picLocks noChangeAspect="1"/>
          </p:cNvPicPr>
          <p:nvPr/>
        </p:nvPicPr>
        <p:blipFill>
          <a:blip r:embed="rId9"/>
          <a:stretch>
            <a:fillRect/>
          </a:stretch>
        </p:blipFill>
        <p:spPr>
          <a:xfrm>
            <a:off x="5820437" y="4548134"/>
            <a:ext cx="1446310" cy="894083"/>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75FA8CBA-4447-41A3-B2E7-3A9C7D7619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9222" y="2389881"/>
            <a:ext cx="720822" cy="671111"/>
          </a:xfrm>
          <a:prstGeom prst="rect">
            <a:avLst/>
          </a:prstGeom>
        </p:spPr>
      </p:pic>
    </p:spTree>
    <p:extLst>
      <p:ext uri="{BB962C8B-B14F-4D97-AF65-F5344CB8AC3E}">
        <p14:creationId xmlns:p14="http://schemas.microsoft.com/office/powerpoint/2010/main" val="11146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70BE4-6B4D-40D8-A0EC-8B610CA29E29}"/>
              </a:ext>
            </a:extLst>
          </p:cNvPr>
          <p:cNvSpPr>
            <a:spLocks noGrp="1"/>
          </p:cNvSpPr>
          <p:nvPr>
            <p:ph type="title"/>
          </p:nvPr>
        </p:nvSpPr>
        <p:spPr>
          <a:xfrm>
            <a:off x="0" y="213557"/>
            <a:ext cx="3075709" cy="647577"/>
          </a:xfrm>
        </p:spPr>
        <p:txBody>
          <a:bodyPr>
            <a:normAutofit/>
          </a:bodyPr>
          <a:lstStyle/>
          <a:p>
            <a:r>
              <a:rPr lang="en-GB" sz="2800" dirty="0" err="1"/>
              <a:t>Wer</a:t>
            </a:r>
            <a:r>
              <a:rPr lang="en-GB" sz="2800" dirty="0"/>
              <a:t> hat …?</a:t>
            </a:r>
          </a:p>
        </p:txBody>
      </p:sp>
      <p:sp>
        <p:nvSpPr>
          <p:cNvPr id="4" name="Rounded Rectangle 11">
            <a:extLst>
              <a:ext uri="{FF2B5EF4-FFF2-40B4-BE49-F238E27FC236}">
                <a16:creationId xmlns:a16="http://schemas.microsoft.com/office/drawing/2014/main" id="{AB194E65-5107-4E8C-9767-213EF47F4360}"/>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09F0C99F-6115-4473-9558-D9CD7707BB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228274" y="2560904"/>
            <a:ext cx="1743075" cy="1732309"/>
          </a:xfrm>
          <a:prstGeom prst="ellipse">
            <a:avLst/>
          </a:prstGeom>
        </p:spPr>
      </p:pic>
      <p:sp>
        <p:nvSpPr>
          <p:cNvPr id="6" name="TextBox 5">
            <a:extLst>
              <a:ext uri="{FF2B5EF4-FFF2-40B4-BE49-F238E27FC236}">
                <a16:creationId xmlns:a16="http://schemas.microsoft.com/office/drawing/2014/main" id="{352A49F6-889A-4D34-9BB9-6F65D49AD891}"/>
              </a:ext>
            </a:extLst>
          </p:cNvPr>
          <p:cNvSpPr txBox="1"/>
          <p:nvPr/>
        </p:nvSpPr>
        <p:spPr>
          <a:xfrm>
            <a:off x="7013121" y="4390921"/>
            <a:ext cx="1833019" cy="400110"/>
          </a:xfrm>
          <a:prstGeom prst="rect">
            <a:avLst/>
          </a:prstGeom>
          <a:noFill/>
        </p:spPr>
        <p:txBody>
          <a:bodyPr wrap="square" rtlCol="0">
            <a:spAutoFit/>
          </a:bodyPr>
          <a:lstStyle/>
          <a:p>
            <a:pPr algn="ctr"/>
            <a:r>
              <a:rPr lang="en-GB" sz="2000" b="1" dirty="0">
                <a:latin typeface="Century Gothic" panose="020B0502020202020204" pitchFamily="34" charset="0"/>
              </a:rPr>
              <a:t>Wolfgang</a:t>
            </a:r>
          </a:p>
        </p:txBody>
      </p:sp>
      <p:grpSp>
        <p:nvGrpSpPr>
          <p:cNvPr id="7" name="Group 6">
            <a:extLst>
              <a:ext uri="{FF2B5EF4-FFF2-40B4-BE49-F238E27FC236}">
                <a16:creationId xmlns:a16="http://schemas.microsoft.com/office/drawing/2014/main" id="{8EFB0A62-386D-425C-8F15-9A67BB3CF9B6}"/>
              </a:ext>
            </a:extLst>
          </p:cNvPr>
          <p:cNvGrpSpPr/>
          <p:nvPr/>
        </p:nvGrpSpPr>
        <p:grpSpPr>
          <a:xfrm>
            <a:off x="10144054" y="2571194"/>
            <a:ext cx="1687204" cy="2301097"/>
            <a:chOff x="9938133" y="3439290"/>
            <a:chExt cx="1687204" cy="2301097"/>
          </a:xfrm>
        </p:grpSpPr>
        <p:pic>
          <p:nvPicPr>
            <p:cNvPr id="8" name="Picture 7">
              <a:extLst>
                <a:ext uri="{FF2B5EF4-FFF2-40B4-BE49-F238E27FC236}">
                  <a16:creationId xmlns:a16="http://schemas.microsoft.com/office/drawing/2014/main" id="{81D3CE15-6028-44DE-B8A1-A38DE78FE0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8133" y="3439290"/>
              <a:ext cx="1687204" cy="1722019"/>
            </a:xfrm>
            <a:prstGeom prst="ellipse">
              <a:avLst/>
            </a:prstGeom>
          </p:spPr>
        </p:pic>
        <p:sp>
          <p:nvSpPr>
            <p:cNvPr id="9" name="TextBox 8">
              <a:extLst>
                <a:ext uri="{FF2B5EF4-FFF2-40B4-BE49-F238E27FC236}">
                  <a16:creationId xmlns:a16="http://schemas.microsoft.com/office/drawing/2014/main" id="{6428AFB0-DA9F-41EE-A2EE-7F11ACE7DAA4}"/>
                </a:ext>
              </a:extLst>
            </p:cNvPr>
            <p:cNvSpPr txBox="1"/>
            <p:nvPr/>
          </p:nvSpPr>
          <p:spPr>
            <a:xfrm>
              <a:off x="10293888" y="5177757"/>
              <a:ext cx="975694" cy="562630"/>
            </a:xfrm>
            <a:prstGeom prst="ellipse">
              <a:avLst/>
            </a:prstGeom>
            <a:noFill/>
          </p:spPr>
          <p:txBody>
            <a:bodyPr wrap="square" rtlCol="0">
              <a:spAutoFit/>
            </a:bodyPr>
            <a:lstStyle/>
            <a:p>
              <a:pPr algn="ctr"/>
              <a:r>
                <a:rPr lang="en-GB" sz="2000" b="1" dirty="0">
                  <a:latin typeface="Century Gothic" panose="020B0502020202020204" pitchFamily="34" charset="0"/>
                </a:rPr>
                <a:t>Mia</a:t>
              </a:r>
            </a:p>
          </p:txBody>
        </p:sp>
      </p:grpSp>
      <p:sp>
        <p:nvSpPr>
          <p:cNvPr id="10" name="TextBox 9">
            <a:extLst>
              <a:ext uri="{FF2B5EF4-FFF2-40B4-BE49-F238E27FC236}">
                <a16:creationId xmlns:a16="http://schemas.microsoft.com/office/drawing/2014/main" id="{5DAE63F9-A368-4B5C-A6B4-4F5417235983}"/>
              </a:ext>
            </a:extLst>
          </p:cNvPr>
          <p:cNvSpPr txBox="1"/>
          <p:nvPr/>
        </p:nvSpPr>
        <p:spPr>
          <a:xfrm>
            <a:off x="360742" y="1151771"/>
            <a:ext cx="11470516" cy="1200329"/>
          </a:xfrm>
          <a:prstGeom prst="rect">
            <a:avLst/>
          </a:prstGeom>
          <a:noFill/>
        </p:spPr>
        <p:txBody>
          <a:bodyPr wrap="square" rtlCol="0">
            <a:spAutoFit/>
          </a:bodyPr>
          <a:lstStyle/>
          <a:p>
            <a:pPr lvl="0">
              <a:defRPr/>
            </a:pPr>
            <a:r>
              <a:rPr lang="en-GB" sz="2400" dirty="0">
                <a:latin typeface="Century Gothic" panose="020B0502020202020204" pitchFamily="34" charset="0"/>
              </a:rPr>
              <a:t>Zorg is asking </a:t>
            </a:r>
            <a:r>
              <a:rPr lang="en-GB" sz="2400" b="1" dirty="0">
                <a:latin typeface="Century Gothic" panose="020B0502020202020204" pitchFamily="34" charset="0"/>
              </a:rPr>
              <a:t>who</a:t>
            </a:r>
            <a:r>
              <a:rPr lang="en-GB" sz="2400" dirty="0">
                <a:latin typeface="Century Gothic" panose="020B0502020202020204" pitchFamily="34" charset="0"/>
              </a:rPr>
              <a:t> has </a:t>
            </a:r>
            <a:r>
              <a:rPr lang="en-GB" sz="2400" b="1" dirty="0">
                <a:latin typeface="Century Gothic" panose="020B0502020202020204" pitchFamily="34" charset="0"/>
              </a:rPr>
              <a:t>what</a:t>
            </a:r>
            <a:r>
              <a:rPr lang="en-GB" sz="2400" dirty="0">
                <a:latin typeface="Century Gothic" panose="020B0502020202020204" pitchFamily="34" charset="0"/>
              </a:rPr>
              <a:t>. Listen to Zorg. </a:t>
            </a:r>
            <a:endParaRPr lang="en-GB" sz="24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What is he asking about?  Who has that item, </a:t>
            </a:r>
            <a:r>
              <a:rPr lang="en-GB" sz="2400" b="1" dirty="0">
                <a:latin typeface="Century Gothic" panose="020B0502020202020204" pitchFamily="34" charset="0"/>
              </a:rPr>
              <a:t>W</a:t>
            </a:r>
            <a:r>
              <a:rPr lang="en-GB" sz="2400" dirty="0">
                <a:latin typeface="Century Gothic" panose="020B0502020202020204" pitchFamily="34" charset="0"/>
              </a:rPr>
              <a:t> (Wolfgang) or </a:t>
            </a:r>
            <a:r>
              <a:rPr lang="en-GB" sz="2400" b="1" dirty="0">
                <a:latin typeface="Century Gothic" panose="020B0502020202020204" pitchFamily="34" charset="0"/>
              </a:rPr>
              <a:t>M</a:t>
            </a:r>
            <a:r>
              <a:rPr lang="en-GB" sz="2400" dirty="0">
                <a:latin typeface="Century Gothic" panose="020B0502020202020204" pitchFamily="34" charset="0"/>
              </a:rPr>
              <a:t> (Mia)?</a:t>
            </a:r>
            <a:endParaRPr kumimoji="0" lang="en-GB" sz="2400" i="0" u="none" strike="noStrike" kern="1200" cap="none" spc="0" normalizeH="0" baseline="0" noProof="0" dirty="0">
              <a:ln>
                <a:noFill/>
              </a:ln>
              <a:effectLst/>
              <a:uLnTx/>
              <a:uFillTx/>
              <a:latin typeface="Century Gothic" panose="020B0502020202020204" pitchFamily="34" charset="0"/>
            </a:endParaRPr>
          </a:p>
        </p:txBody>
      </p:sp>
      <p:sp>
        <p:nvSpPr>
          <p:cNvPr id="11" name="Rounded Rectangular Callout 40">
            <a:extLst>
              <a:ext uri="{FF2B5EF4-FFF2-40B4-BE49-F238E27FC236}">
                <a16:creationId xmlns:a16="http://schemas.microsoft.com/office/drawing/2014/main" id="{1F7B8056-91AC-4A3A-BC38-4B2D8FE9AD93}"/>
              </a:ext>
            </a:extLst>
          </p:cNvPr>
          <p:cNvSpPr/>
          <p:nvPr/>
        </p:nvSpPr>
        <p:spPr>
          <a:xfrm>
            <a:off x="1287088" y="2560904"/>
            <a:ext cx="5995551" cy="833863"/>
          </a:xfrm>
          <a:prstGeom prst="wedgeRoundRectCallout">
            <a:avLst>
              <a:gd name="adj1" fmla="val -36164"/>
              <a:gd name="adj2" fmla="val 89851"/>
              <a:gd name="adj3" fmla="val 16667"/>
            </a:avLst>
          </a:prstGeom>
          <a:solidFill>
            <a:srgbClr val="FFCC00"/>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tx1"/>
                </a:solidFill>
                <a:latin typeface="Century Gothic" panose="020B0502020202020204" pitchFamily="34" charset="0"/>
              </a:rPr>
              <a:t>Wer</a:t>
            </a:r>
            <a:r>
              <a:rPr lang="en-GB" sz="2800" b="1" dirty="0">
                <a:solidFill>
                  <a:schemeClr val="tx1"/>
                </a:solidFill>
                <a:latin typeface="Century Gothic" panose="020B0502020202020204" pitchFamily="34" charset="0"/>
              </a:rPr>
              <a:t> hat die /den /das  ________ ?</a:t>
            </a:r>
          </a:p>
        </p:txBody>
      </p:sp>
      <p:pic>
        <p:nvPicPr>
          <p:cNvPr id="12" name="Picture 11" descr="A cartoon robot with a black background&#10;&#10;Description automatically generated">
            <a:extLst>
              <a:ext uri="{FF2B5EF4-FFF2-40B4-BE49-F238E27FC236}">
                <a16:creationId xmlns:a16="http://schemas.microsoft.com/office/drawing/2014/main" id="{CBB0E1A9-FF3A-4FC6-8047-56F78D76AE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38" y="2994657"/>
            <a:ext cx="2120502" cy="3787170"/>
          </a:xfrm>
          <a:prstGeom prst="rect">
            <a:avLst/>
          </a:prstGeom>
        </p:spPr>
      </p:pic>
      <p:pic>
        <p:nvPicPr>
          <p:cNvPr id="15" name="Picture 14">
            <a:extLst>
              <a:ext uri="{FF2B5EF4-FFF2-40B4-BE49-F238E27FC236}">
                <a16:creationId xmlns:a16="http://schemas.microsoft.com/office/drawing/2014/main" id="{4B500586-7FAB-4BED-87D8-D1898BBBBE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1873" y="4791031"/>
            <a:ext cx="851478" cy="855779"/>
          </a:xfrm>
          <a:prstGeom prst="rect">
            <a:avLst/>
          </a:prstGeom>
        </p:spPr>
      </p:pic>
      <p:sp>
        <p:nvSpPr>
          <p:cNvPr id="16" name="TextBox 15">
            <a:hlinkClick r:id="" action="ppaction://noaction">
              <a:snd r:embed="rId7" name="Wk5 1 Flasche.wav"/>
            </a:hlinkClick>
            <a:extLst>
              <a:ext uri="{FF2B5EF4-FFF2-40B4-BE49-F238E27FC236}">
                <a16:creationId xmlns:a16="http://schemas.microsoft.com/office/drawing/2014/main" id="{81AEB23C-AE9E-4759-9974-13F448867CF2}"/>
              </a:ext>
            </a:extLst>
          </p:cNvPr>
          <p:cNvSpPr txBox="1"/>
          <p:nvPr/>
        </p:nvSpPr>
        <p:spPr>
          <a:xfrm>
            <a:off x="5162137" y="4872291"/>
            <a:ext cx="2120502" cy="523220"/>
          </a:xfrm>
          <a:prstGeom prst="rect">
            <a:avLst/>
          </a:prstGeom>
          <a:solidFill>
            <a:srgbClr val="FFCC00"/>
          </a:solidFill>
          <a:ln w="1270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GB" sz="2800" b="1" dirty="0" err="1">
                <a:latin typeface="Century Gothic" panose="020B0502020202020204" pitchFamily="34" charset="0"/>
              </a:rPr>
              <a:t>Beispiel</a:t>
            </a:r>
            <a:r>
              <a:rPr lang="en-GB" sz="2800" b="1" dirty="0">
                <a:latin typeface="Century Gothic" panose="020B0502020202020204" pitchFamily="34" charset="0"/>
              </a:rPr>
              <a:t>:</a:t>
            </a:r>
          </a:p>
        </p:txBody>
      </p:sp>
      <p:pic>
        <p:nvPicPr>
          <p:cNvPr id="17" name="Picture 16" descr="A water bottle with a green cap&#10;&#10;Description automatically generated">
            <a:extLst>
              <a:ext uri="{FF2B5EF4-FFF2-40B4-BE49-F238E27FC236}">
                <a16:creationId xmlns:a16="http://schemas.microsoft.com/office/drawing/2014/main" id="{263EE2A7-0AF1-4B93-B73A-A8FCE1AFE0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3062" y="4822618"/>
            <a:ext cx="466749" cy="933497"/>
          </a:xfrm>
          <a:prstGeom prst="rect">
            <a:avLst/>
          </a:prstGeom>
        </p:spPr>
      </p:pic>
      <p:pic>
        <p:nvPicPr>
          <p:cNvPr id="19" name="Picture 18" descr="A green check mark on a black background&#10;&#10;Description automatically generated">
            <a:extLst>
              <a:ext uri="{FF2B5EF4-FFF2-40B4-BE49-F238E27FC236}">
                <a16:creationId xmlns:a16="http://schemas.microsoft.com/office/drawing/2014/main" id="{20E13009-7BFF-4FA0-B6EB-4B1C889722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2929" y="4774945"/>
            <a:ext cx="552527" cy="514422"/>
          </a:xfrm>
          <a:prstGeom prst="rect">
            <a:avLst/>
          </a:prstGeom>
        </p:spPr>
      </p:pic>
      <p:sp>
        <p:nvSpPr>
          <p:cNvPr id="20" name="TextBox 19">
            <a:hlinkClick r:id="" action="ppaction://noaction">
              <a:snd r:embed="rId10" name="Wk5 1 Flasche full.wav"/>
            </a:hlinkClick>
            <a:extLst>
              <a:ext uri="{FF2B5EF4-FFF2-40B4-BE49-F238E27FC236}">
                <a16:creationId xmlns:a16="http://schemas.microsoft.com/office/drawing/2014/main" id="{513CE98F-41D6-4DBC-B586-E8302E04136A}"/>
              </a:ext>
            </a:extLst>
          </p:cNvPr>
          <p:cNvSpPr txBox="1"/>
          <p:nvPr/>
        </p:nvSpPr>
        <p:spPr>
          <a:xfrm>
            <a:off x="5162137" y="5525575"/>
            <a:ext cx="2120502" cy="523220"/>
          </a:xfrm>
          <a:prstGeom prst="rect">
            <a:avLst/>
          </a:prstGeom>
          <a:solidFill>
            <a:srgbClr val="FFCC00"/>
          </a:solidFill>
          <a:ln w="1270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GB" sz="2800" b="1" dirty="0" err="1">
                <a:latin typeface="Century Gothic" panose="020B0502020202020204" pitchFamily="34" charset="0"/>
              </a:rPr>
              <a:t>Beispiel</a:t>
            </a:r>
            <a:r>
              <a:rPr lang="en-GB" sz="2800" b="1" dirty="0">
                <a:latin typeface="Century Gothic" panose="020B0502020202020204" pitchFamily="34" charset="0"/>
              </a:rPr>
              <a:t>:</a:t>
            </a:r>
          </a:p>
        </p:txBody>
      </p:sp>
    </p:spTree>
    <p:extLst>
      <p:ext uri="{BB962C8B-B14F-4D97-AF65-F5344CB8AC3E}">
        <p14:creationId xmlns:p14="http://schemas.microsoft.com/office/powerpoint/2010/main" val="234275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6"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F13ED-C89E-4F70-BBB9-CACD835CA00F}"/>
              </a:ext>
            </a:extLst>
          </p:cNvPr>
          <p:cNvSpPr>
            <a:spLocks noGrp="1"/>
          </p:cNvSpPr>
          <p:nvPr>
            <p:ph type="title"/>
          </p:nvPr>
        </p:nvSpPr>
        <p:spPr>
          <a:xfrm>
            <a:off x="0" y="213557"/>
            <a:ext cx="2763982" cy="647577"/>
          </a:xfrm>
        </p:spPr>
        <p:txBody>
          <a:bodyPr>
            <a:normAutofit/>
          </a:bodyPr>
          <a:lstStyle/>
          <a:p>
            <a:r>
              <a:rPr lang="en-GB" sz="2800" dirty="0" err="1"/>
              <a:t>Wer</a:t>
            </a:r>
            <a:r>
              <a:rPr lang="en-GB" sz="2800" dirty="0"/>
              <a:t> hat…?</a:t>
            </a:r>
          </a:p>
        </p:txBody>
      </p:sp>
      <p:sp>
        <p:nvSpPr>
          <p:cNvPr id="4" name="Rounded Rectangle 11">
            <a:extLst>
              <a:ext uri="{FF2B5EF4-FFF2-40B4-BE49-F238E27FC236}">
                <a16:creationId xmlns:a16="http://schemas.microsoft.com/office/drawing/2014/main" id="{CBF3D3A2-54D0-4151-9956-5075C720807D}"/>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5C8C45E-9A24-4592-9D70-C53953BD28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475" y="2984503"/>
            <a:ext cx="770121" cy="774010"/>
          </a:xfrm>
          <a:prstGeom prst="rect">
            <a:avLst/>
          </a:prstGeom>
        </p:spPr>
      </p:pic>
      <p:pic>
        <p:nvPicPr>
          <p:cNvPr id="6" name="Picture 5">
            <a:extLst>
              <a:ext uri="{FF2B5EF4-FFF2-40B4-BE49-F238E27FC236}">
                <a16:creationId xmlns:a16="http://schemas.microsoft.com/office/drawing/2014/main" id="{2687DA71-1258-493B-8AAF-9B3BD091D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7811" y="5078606"/>
            <a:ext cx="615762" cy="824451"/>
          </a:xfrm>
          <a:prstGeom prst="rect">
            <a:avLst/>
          </a:prstGeom>
        </p:spPr>
      </p:pic>
      <p:pic>
        <p:nvPicPr>
          <p:cNvPr id="7" name="Picture 6">
            <a:extLst>
              <a:ext uri="{FF2B5EF4-FFF2-40B4-BE49-F238E27FC236}">
                <a16:creationId xmlns:a16="http://schemas.microsoft.com/office/drawing/2014/main" id="{0D978510-1163-4D87-B1C5-7F91158C8F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4643" y="4134345"/>
            <a:ext cx="1359849" cy="921676"/>
          </a:xfrm>
          <a:prstGeom prst="rect">
            <a:avLst/>
          </a:prstGeom>
        </p:spPr>
      </p:pic>
      <p:pic>
        <p:nvPicPr>
          <p:cNvPr id="10" name="Picture 9">
            <a:extLst>
              <a:ext uri="{FF2B5EF4-FFF2-40B4-BE49-F238E27FC236}">
                <a16:creationId xmlns:a16="http://schemas.microsoft.com/office/drawing/2014/main" id="{2B65A1AC-C9C1-41D1-8B9A-624BAE81F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8771" y="4108818"/>
            <a:ext cx="1187528" cy="933323"/>
          </a:xfrm>
          <a:prstGeom prst="rect">
            <a:avLst/>
          </a:prstGeom>
        </p:spPr>
      </p:pic>
      <p:sp>
        <p:nvSpPr>
          <p:cNvPr id="11" name="TextBox 10">
            <a:hlinkClick r:id="" action="ppaction://noaction">
              <a:snd r:embed="rId7" name="Wk5 2 Fussball.wav"/>
            </a:hlinkClick>
            <a:extLst>
              <a:ext uri="{FF2B5EF4-FFF2-40B4-BE49-F238E27FC236}">
                <a16:creationId xmlns:a16="http://schemas.microsoft.com/office/drawing/2014/main" id="{8C2DD663-993B-4972-ACCB-1752C2E6EB82}"/>
              </a:ext>
            </a:extLst>
          </p:cNvPr>
          <p:cNvSpPr txBox="1"/>
          <p:nvPr/>
        </p:nvSpPr>
        <p:spPr>
          <a:xfrm>
            <a:off x="365735" y="3111665"/>
            <a:ext cx="615762" cy="523220"/>
          </a:xfrm>
          <a:prstGeom prst="rect">
            <a:avLst/>
          </a:prstGeom>
          <a:solidFill>
            <a:srgbClr val="FFCC00"/>
          </a:solidFill>
          <a:ln w="1270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GB" sz="2800" b="1" dirty="0">
                <a:latin typeface="Century Gothic" panose="020B0502020202020204" pitchFamily="34" charset="0"/>
              </a:rPr>
              <a:t>1</a:t>
            </a:r>
          </a:p>
        </p:txBody>
      </p:sp>
      <p:sp>
        <p:nvSpPr>
          <p:cNvPr id="12" name="TextBox 11">
            <a:hlinkClick r:id="" action="ppaction://noaction">
              <a:snd r:embed="rId8" name="Wk5 3 Tafel.wav"/>
            </a:hlinkClick>
            <a:extLst>
              <a:ext uri="{FF2B5EF4-FFF2-40B4-BE49-F238E27FC236}">
                <a16:creationId xmlns:a16="http://schemas.microsoft.com/office/drawing/2014/main" id="{C08F3453-55A6-4B0A-A6A0-2038F5A19B16}"/>
              </a:ext>
            </a:extLst>
          </p:cNvPr>
          <p:cNvSpPr txBox="1"/>
          <p:nvPr/>
        </p:nvSpPr>
        <p:spPr>
          <a:xfrm>
            <a:off x="358209" y="4149749"/>
            <a:ext cx="615762" cy="523220"/>
          </a:xfrm>
          <a:prstGeom prst="rect">
            <a:avLst/>
          </a:prstGeom>
          <a:solidFill>
            <a:srgbClr val="FFCC00"/>
          </a:solidFill>
          <a:ln w="1270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GB" sz="2800" b="1" dirty="0">
                <a:latin typeface="Century Gothic" panose="020B0502020202020204" pitchFamily="34" charset="0"/>
              </a:rPr>
              <a:t>2</a:t>
            </a:r>
          </a:p>
        </p:txBody>
      </p:sp>
      <p:sp>
        <p:nvSpPr>
          <p:cNvPr id="13" name="TextBox 12">
            <a:hlinkClick r:id="" action="ppaction://noaction">
              <a:snd r:embed="rId9" name="Wk5 4 Heft.wav"/>
            </a:hlinkClick>
            <a:extLst>
              <a:ext uri="{FF2B5EF4-FFF2-40B4-BE49-F238E27FC236}">
                <a16:creationId xmlns:a16="http://schemas.microsoft.com/office/drawing/2014/main" id="{D061DA64-E3B4-4431-8835-BAD47E047566}"/>
              </a:ext>
            </a:extLst>
          </p:cNvPr>
          <p:cNvSpPr txBox="1"/>
          <p:nvPr/>
        </p:nvSpPr>
        <p:spPr>
          <a:xfrm>
            <a:off x="358209" y="5256726"/>
            <a:ext cx="615762" cy="523220"/>
          </a:xfrm>
          <a:prstGeom prst="rect">
            <a:avLst/>
          </a:prstGeom>
          <a:solidFill>
            <a:srgbClr val="FFCC00"/>
          </a:solidFill>
          <a:ln w="1270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GB" sz="2800" b="1" dirty="0">
                <a:latin typeface="Century Gothic" panose="020B0502020202020204" pitchFamily="34" charset="0"/>
              </a:rPr>
              <a:t>3</a:t>
            </a:r>
          </a:p>
        </p:txBody>
      </p:sp>
      <p:pic>
        <p:nvPicPr>
          <p:cNvPr id="14" name="Picture 13" descr="A water bottle with a green cap&#10;&#10;Description automatically generated">
            <a:extLst>
              <a:ext uri="{FF2B5EF4-FFF2-40B4-BE49-F238E27FC236}">
                <a16:creationId xmlns:a16="http://schemas.microsoft.com/office/drawing/2014/main" id="{A24E3FC4-B897-4318-B139-58B6258A5D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1194" y="5145205"/>
            <a:ext cx="466749" cy="933497"/>
          </a:xfrm>
          <a:prstGeom prst="rect">
            <a:avLst/>
          </a:prstGeom>
        </p:spPr>
      </p:pic>
      <p:pic>
        <p:nvPicPr>
          <p:cNvPr id="15" name="Picture 14">
            <a:extLst>
              <a:ext uri="{FF2B5EF4-FFF2-40B4-BE49-F238E27FC236}">
                <a16:creationId xmlns:a16="http://schemas.microsoft.com/office/drawing/2014/main" id="{764DAA8B-4059-4EF7-A933-E02647E647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5996" y="3010522"/>
            <a:ext cx="1187528" cy="933323"/>
          </a:xfrm>
          <a:prstGeom prst="rect">
            <a:avLst/>
          </a:prstGeom>
        </p:spPr>
      </p:pic>
      <p:pic>
        <p:nvPicPr>
          <p:cNvPr id="17" name="Picture 16">
            <a:extLst>
              <a:ext uri="{FF2B5EF4-FFF2-40B4-BE49-F238E27FC236}">
                <a16:creationId xmlns:a16="http://schemas.microsoft.com/office/drawing/2014/main" id="{286B4EBB-B188-4A8F-B3F2-4F8800FD24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3288" y="4087378"/>
            <a:ext cx="851478" cy="855779"/>
          </a:xfrm>
          <a:prstGeom prst="rect">
            <a:avLst/>
          </a:prstGeom>
        </p:spPr>
      </p:pic>
      <p:pic>
        <p:nvPicPr>
          <p:cNvPr id="19" name="Picture 18">
            <a:extLst>
              <a:ext uri="{FF2B5EF4-FFF2-40B4-BE49-F238E27FC236}">
                <a16:creationId xmlns:a16="http://schemas.microsoft.com/office/drawing/2014/main" id="{C72DF583-EE75-4A66-83C5-CF26C8C31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2323" y="4071557"/>
            <a:ext cx="770121" cy="774010"/>
          </a:xfrm>
          <a:prstGeom prst="rect">
            <a:avLst/>
          </a:prstGeom>
        </p:spPr>
      </p:pic>
      <p:pic>
        <p:nvPicPr>
          <p:cNvPr id="20" name="Picture 19">
            <a:extLst>
              <a:ext uri="{FF2B5EF4-FFF2-40B4-BE49-F238E27FC236}">
                <a16:creationId xmlns:a16="http://schemas.microsoft.com/office/drawing/2014/main" id="{8039AADE-F0BA-41EE-94F7-9CCB996777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239" y="5078606"/>
            <a:ext cx="1359849" cy="921676"/>
          </a:xfrm>
          <a:prstGeom prst="rect">
            <a:avLst/>
          </a:prstGeom>
        </p:spPr>
      </p:pic>
      <p:sp>
        <p:nvSpPr>
          <p:cNvPr id="21" name="TextBox 20">
            <a:hlinkClick r:id="" action="ppaction://noaction">
              <a:snd r:embed="rId12" name="Wk5 5 Tisch.wav"/>
            </a:hlinkClick>
            <a:extLst>
              <a:ext uri="{FF2B5EF4-FFF2-40B4-BE49-F238E27FC236}">
                <a16:creationId xmlns:a16="http://schemas.microsoft.com/office/drawing/2014/main" id="{81475DFD-4335-4FCE-8B86-96411E81A5EA}"/>
              </a:ext>
            </a:extLst>
          </p:cNvPr>
          <p:cNvSpPr txBox="1"/>
          <p:nvPr/>
        </p:nvSpPr>
        <p:spPr>
          <a:xfrm>
            <a:off x="6335142" y="3215574"/>
            <a:ext cx="598730" cy="523220"/>
          </a:xfrm>
          <a:prstGeom prst="rect">
            <a:avLst/>
          </a:prstGeom>
          <a:solidFill>
            <a:srgbClr val="FFCC00"/>
          </a:solidFill>
          <a:ln w="1270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GB" sz="2800" b="1" dirty="0">
                <a:latin typeface="Century Gothic" panose="020B0502020202020204" pitchFamily="34" charset="0"/>
              </a:rPr>
              <a:t>4</a:t>
            </a:r>
          </a:p>
        </p:txBody>
      </p:sp>
      <p:sp>
        <p:nvSpPr>
          <p:cNvPr id="22" name="TextBox 21">
            <a:hlinkClick r:id="" action="ppaction://noaction">
              <a:snd r:embed="rId13" name="Wk5 6 Tier.wav"/>
            </a:hlinkClick>
            <a:extLst>
              <a:ext uri="{FF2B5EF4-FFF2-40B4-BE49-F238E27FC236}">
                <a16:creationId xmlns:a16="http://schemas.microsoft.com/office/drawing/2014/main" id="{79A893FC-D218-48F6-8426-B6A0F1B0B247}"/>
              </a:ext>
            </a:extLst>
          </p:cNvPr>
          <p:cNvSpPr txBox="1"/>
          <p:nvPr/>
        </p:nvSpPr>
        <p:spPr>
          <a:xfrm>
            <a:off x="6329833" y="4253658"/>
            <a:ext cx="598730" cy="523220"/>
          </a:xfrm>
          <a:prstGeom prst="rect">
            <a:avLst/>
          </a:prstGeom>
          <a:solidFill>
            <a:srgbClr val="FFCC00"/>
          </a:solidFill>
          <a:ln w="1270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GB" sz="2800" b="1" dirty="0">
                <a:latin typeface="Century Gothic" panose="020B0502020202020204" pitchFamily="34" charset="0"/>
              </a:rPr>
              <a:t>5</a:t>
            </a:r>
          </a:p>
        </p:txBody>
      </p:sp>
      <p:sp>
        <p:nvSpPr>
          <p:cNvPr id="23" name="TextBox 22">
            <a:hlinkClick r:id="" action="ppaction://noaction">
              <a:snd r:embed="rId14" name="Wk5 7 Paar.wav"/>
            </a:hlinkClick>
            <a:extLst>
              <a:ext uri="{FF2B5EF4-FFF2-40B4-BE49-F238E27FC236}">
                <a16:creationId xmlns:a16="http://schemas.microsoft.com/office/drawing/2014/main" id="{E41854E5-6302-492E-837F-26BF901EFE8B}"/>
              </a:ext>
            </a:extLst>
          </p:cNvPr>
          <p:cNvSpPr txBox="1"/>
          <p:nvPr/>
        </p:nvSpPr>
        <p:spPr>
          <a:xfrm>
            <a:off x="6322307" y="5291742"/>
            <a:ext cx="598730" cy="523220"/>
          </a:xfrm>
          <a:prstGeom prst="rect">
            <a:avLst/>
          </a:prstGeom>
          <a:solidFill>
            <a:srgbClr val="FFCC00"/>
          </a:solidFill>
          <a:ln w="12700">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GB" sz="2800" b="1" dirty="0">
                <a:latin typeface="Century Gothic" panose="020B0502020202020204" pitchFamily="34" charset="0"/>
              </a:rPr>
              <a:t>6</a:t>
            </a:r>
          </a:p>
        </p:txBody>
      </p:sp>
      <p:pic>
        <p:nvPicPr>
          <p:cNvPr id="24" name="Picture 23">
            <a:extLst>
              <a:ext uri="{FF2B5EF4-FFF2-40B4-BE49-F238E27FC236}">
                <a16:creationId xmlns:a16="http://schemas.microsoft.com/office/drawing/2014/main" id="{1FCB6952-16EC-4679-BD93-034E3A04260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417412" y="1441107"/>
            <a:ext cx="1031280" cy="1024911"/>
          </a:xfrm>
          <a:prstGeom prst="ellipse">
            <a:avLst/>
          </a:prstGeom>
        </p:spPr>
      </p:pic>
      <p:sp>
        <p:nvSpPr>
          <p:cNvPr id="25" name="TextBox 24">
            <a:extLst>
              <a:ext uri="{FF2B5EF4-FFF2-40B4-BE49-F238E27FC236}">
                <a16:creationId xmlns:a16="http://schemas.microsoft.com/office/drawing/2014/main" id="{6B54B6B2-1CCC-4E2E-B731-F99CA1460E2B}"/>
              </a:ext>
            </a:extLst>
          </p:cNvPr>
          <p:cNvSpPr txBox="1"/>
          <p:nvPr/>
        </p:nvSpPr>
        <p:spPr>
          <a:xfrm>
            <a:off x="1052968" y="2523600"/>
            <a:ext cx="1595920" cy="400110"/>
          </a:xfrm>
          <a:prstGeom prst="rect">
            <a:avLst/>
          </a:prstGeom>
          <a:noFill/>
        </p:spPr>
        <p:txBody>
          <a:bodyPr wrap="square" rtlCol="0">
            <a:spAutoFit/>
          </a:bodyPr>
          <a:lstStyle/>
          <a:p>
            <a:pPr algn="ctr"/>
            <a:r>
              <a:rPr lang="en-GB" sz="2000" b="1" dirty="0">
                <a:latin typeface="Century Gothic" panose="020B0502020202020204" pitchFamily="34" charset="0"/>
              </a:rPr>
              <a:t>Wolfgang</a:t>
            </a:r>
          </a:p>
        </p:txBody>
      </p:sp>
      <p:pic>
        <p:nvPicPr>
          <p:cNvPr id="27" name="Picture 26">
            <a:extLst>
              <a:ext uri="{FF2B5EF4-FFF2-40B4-BE49-F238E27FC236}">
                <a16:creationId xmlns:a16="http://schemas.microsoft.com/office/drawing/2014/main" id="{C910E9C1-9262-44E5-8AE4-A607ECEC23C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60678" y="1405359"/>
            <a:ext cx="1004190" cy="1024911"/>
          </a:xfrm>
          <a:prstGeom prst="ellipse">
            <a:avLst/>
          </a:prstGeom>
        </p:spPr>
      </p:pic>
      <p:sp>
        <p:nvSpPr>
          <p:cNvPr id="28" name="TextBox 27">
            <a:extLst>
              <a:ext uri="{FF2B5EF4-FFF2-40B4-BE49-F238E27FC236}">
                <a16:creationId xmlns:a16="http://schemas.microsoft.com/office/drawing/2014/main" id="{3B6B603D-F8FF-4066-A0C8-240C7B4EB6C8}"/>
              </a:ext>
            </a:extLst>
          </p:cNvPr>
          <p:cNvSpPr txBox="1"/>
          <p:nvPr/>
        </p:nvSpPr>
        <p:spPr>
          <a:xfrm>
            <a:off x="3582102" y="2442340"/>
            <a:ext cx="1214960" cy="562630"/>
          </a:xfrm>
          <a:prstGeom prst="ellipse">
            <a:avLst/>
          </a:prstGeom>
          <a:noFill/>
        </p:spPr>
        <p:txBody>
          <a:bodyPr wrap="square" rtlCol="0">
            <a:spAutoFit/>
          </a:bodyPr>
          <a:lstStyle/>
          <a:p>
            <a:pPr algn="ctr"/>
            <a:r>
              <a:rPr lang="en-GB" sz="2000" b="1" dirty="0">
                <a:latin typeface="Century Gothic" panose="020B0502020202020204" pitchFamily="34" charset="0"/>
              </a:rPr>
              <a:t>Mia</a:t>
            </a:r>
          </a:p>
        </p:txBody>
      </p:sp>
      <p:pic>
        <p:nvPicPr>
          <p:cNvPr id="29" name="Picture 28">
            <a:extLst>
              <a:ext uri="{FF2B5EF4-FFF2-40B4-BE49-F238E27FC236}">
                <a16:creationId xmlns:a16="http://schemas.microsoft.com/office/drawing/2014/main" id="{83EDA0DB-5BD8-41B6-8F19-8C2BD02928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7362794" y="1445023"/>
            <a:ext cx="1031280" cy="1024911"/>
          </a:xfrm>
          <a:prstGeom prst="ellipse">
            <a:avLst/>
          </a:prstGeom>
        </p:spPr>
      </p:pic>
      <p:sp>
        <p:nvSpPr>
          <p:cNvPr id="30" name="TextBox 29">
            <a:extLst>
              <a:ext uri="{FF2B5EF4-FFF2-40B4-BE49-F238E27FC236}">
                <a16:creationId xmlns:a16="http://schemas.microsoft.com/office/drawing/2014/main" id="{86ECDB8F-993D-479E-AFFD-7C24B71E18F3}"/>
              </a:ext>
            </a:extLst>
          </p:cNvPr>
          <p:cNvSpPr txBox="1"/>
          <p:nvPr/>
        </p:nvSpPr>
        <p:spPr>
          <a:xfrm>
            <a:off x="6998350" y="2527516"/>
            <a:ext cx="1595920" cy="400110"/>
          </a:xfrm>
          <a:prstGeom prst="rect">
            <a:avLst/>
          </a:prstGeom>
          <a:noFill/>
        </p:spPr>
        <p:txBody>
          <a:bodyPr wrap="square" rtlCol="0">
            <a:spAutoFit/>
          </a:bodyPr>
          <a:lstStyle/>
          <a:p>
            <a:pPr algn="ctr"/>
            <a:r>
              <a:rPr lang="en-GB" sz="2000" b="1" dirty="0">
                <a:latin typeface="Century Gothic" panose="020B0502020202020204" pitchFamily="34" charset="0"/>
              </a:rPr>
              <a:t>Wolfgang</a:t>
            </a:r>
          </a:p>
        </p:txBody>
      </p:sp>
      <p:pic>
        <p:nvPicPr>
          <p:cNvPr id="31" name="Picture 30">
            <a:extLst>
              <a:ext uri="{FF2B5EF4-FFF2-40B4-BE49-F238E27FC236}">
                <a16:creationId xmlns:a16="http://schemas.microsoft.com/office/drawing/2014/main" id="{56E3A41F-DA19-4878-B4EC-30DFC2B30D4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06060" y="1409275"/>
            <a:ext cx="1004190" cy="1024911"/>
          </a:xfrm>
          <a:prstGeom prst="ellipse">
            <a:avLst/>
          </a:prstGeom>
        </p:spPr>
      </p:pic>
      <p:sp>
        <p:nvSpPr>
          <p:cNvPr id="32" name="TextBox 31">
            <a:extLst>
              <a:ext uri="{FF2B5EF4-FFF2-40B4-BE49-F238E27FC236}">
                <a16:creationId xmlns:a16="http://schemas.microsoft.com/office/drawing/2014/main" id="{162C4B9A-780E-464C-B226-6E0A875761D6}"/>
              </a:ext>
            </a:extLst>
          </p:cNvPr>
          <p:cNvSpPr txBox="1"/>
          <p:nvPr/>
        </p:nvSpPr>
        <p:spPr>
          <a:xfrm>
            <a:off x="9527484" y="2446256"/>
            <a:ext cx="1214960" cy="562630"/>
          </a:xfrm>
          <a:prstGeom prst="ellipse">
            <a:avLst/>
          </a:prstGeom>
          <a:noFill/>
        </p:spPr>
        <p:txBody>
          <a:bodyPr wrap="square" rtlCol="0">
            <a:spAutoFit/>
          </a:bodyPr>
          <a:lstStyle/>
          <a:p>
            <a:pPr algn="ctr"/>
            <a:r>
              <a:rPr lang="en-GB" sz="2000" b="1" dirty="0">
                <a:latin typeface="Century Gothic" panose="020B0502020202020204" pitchFamily="34" charset="0"/>
              </a:rPr>
              <a:t>Mia</a:t>
            </a:r>
          </a:p>
        </p:txBody>
      </p:sp>
      <p:pic>
        <p:nvPicPr>
          <p:cNvPr id="33" name="Picture 32" descr="A water bottle with a green cap&#10;&#10;Description automatically generated">
            <a:extLst>
              <a:ext uri="{FF2B5EF4-FFF2-40B4-BE49-F238E27FC236}">
                <a16:creationId xmlns:a16="http://schemas.microsoft.com/office/drawing/2014/main" id="{A551AE19-2318-4C92-AC59-DD4FC6BB6A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7086" y="2996878"/>
            <a:ext cx="466749" cy="933497"/>
          </a:xfrm>
          <a:prstGeom prst="rect">
            <a:avLst/>
          </a:prstGeom>
        </p:spPr>
      </p:pic>
      <p:pic>
        <p:nvPicPr>
          <p:cNvPr id="34" name="Picture 33" descr="A cartoon robot with a black background&#10;&#10;Description automatically generated">
            <a:extLst>
              <a:ext uri="{FF2B5EF4-FFF2-40B4-BE49-F238E27FC236}">
                <a16:creationId xmlns:a16="http://schemas.microsoft.com/office/drawing/2014/main" id="{CC8AC28F-22FC-4686-92A1-303347647F1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080" y="476801"/>
            <a:ext cx="1415566" cy="2528169"/>
          </a:xfrm>
          <a:prstGeom prst="rect">
            <a:avLst/>
          </a:prstGeom>
        </p:spPr>
      </p:pic>
      <p:sp>
        <p:nvSpPr>
          <p:cNvPr id="35" name="TextBox 34">
            <a:hlinkClick r:id="" action="ppaction://noaction">
              <a:snd r:embed="rId18" name="Wk5 2 Fussball full.wav"/>
            </a:hlinkClick>
            <a:extLst>
              <a:ext uri="{FF2B5EF4-FFF2-40B4-BE49-F238E27FC236}">
                <a16:creationId xmlns:a16="http://schemas.microsoft.com/office/drawing/2014/main" id="{27672B89-4086-41C6-90CB-A0B0B940B340}"/>
              </a:ext>
            </a:extLst>
          </p:cNvPr>
          <p:cNvSpPr txBox="1"/>
          <p:nvPr/>
        </p:nvSpPr>
        <p:spPr>
          <a:xfrm>
            <a:off x="493399" y="3020988"/>
            <a:ext cx="615762" cy="523220"/>
          </a:xfrm>
          <a:prstGeom prst="rect">
            <a:avLst/>
          </a:prstGeom>
          <a:solidFill>
            <a:schemeClr val="tx1"/>
          </a:solidFill>
          <a:ln w="12700">
            <a:solidFill>
              <a:srgbClr val="FFCC00"/>
            </a:solidFill>
          </a:ln>
          <a:effectLst>
            <a:outerShdw blurRad="50800" dist="38100" dir="5400000" algn="t" rotWithShape="0">
              <a:prstClr val="black">
                <a:alpha val="40000"/>
              </a:prstClr>
            </a:outerShdw>
          </a:effectLst>
        </p:spPr>
        <p:txBody>
          <a:bodyPr wrap="square" rtlCol="0">
            <a:spAutoFit/>
          </a:bodyPr>
          <a:lstStyle/>
          <a:p>
            <a:pPr algn="ctr"/>
            <a:r>
              <a:rPr lang="en-GB" sz="2800" b="1" dirty="0">
                <a:solidFill>
                  <a:srgbClr val="FFCC00"/>
                </a:solidFill>
                <a:latin typeface="Century Gothic" panose="020B0502020202020204" pitchFamily="34" charset="0"/>
              </a:rPr>
              <a:t>1</a:t>
            </a:r>
          </a:p>
        </p:txBody>
      </p:sp>
      <p:sp>
        <p:nvSpPr>
          <p:cNvPr id="36" name="TextBox 35">
            <a:hlinkClick r:id="" action="ppaction://noaction">
              <a:snd r:embed="rId19" name="Wk5 3 Tafel full.wav"/>
            </a:hlinkClick>
            <a:extLst>
              <a:ext uri="{FF2B5EF4-FFF2-40B4-BE49-F238E27FC236}">
                <a16:creationId xmlns:a16="http://schemas.microsoft.com/office/drawing/2014/main" id="{A7449BCF-A70B-4FE6-92D9-34150677A39F}"/>
              </a:ext>
            </a:extLst>
          </p:cNvPr>
          <p:cNvSpPr txBox="1"/>
          <p:nvPr/>
        </p:nvSpPr>
        <p:spPr>
          <a:xfrm>
            <a:off x="485873" y="4059072"/>
            <a:ext cx="615762" cy="523220"/>
          </a:xfrm>
          <a:prstGeom prst="rect">
            <a:avLst/>
          </a:prstGeom>
          <a:solidFill>
            <a:schemeClr val="tx1"/>
          </a:solidFill>
          <a:ln w="12700">
            <a:solidFill>
              <a:srgbClr val="FFCC00"/>
            </a:solidFill>
          </a:ln>
          <a:effectLst>
            <a:outerShdw blurRad="50800" dist="38100" dir="5400000" algn="t" rotWithShape="0">
              <a:prstClr val="black">
                <a:alpha val="40000"/>
              </a:prstClr>
            </a:outerShdw>
          </a:effectLst>
        </p:spPr>
        <p:txBody>
          <a:bodyPr wrap="square" rtlCol="0">
            <a:spAutoFit/>
          </a:bodyPr>
          <a:lstStyle/>
          <a:p>
            <a:pPr algn="ctr"/>
            <a:r>
              <a:rPr lang="en-GB" sz="2800" b="1" dirty="0">
                <a:solidFill>
                  <a:srgbClr val="FFCC00"/>
                </a:solidFill>
                <a:latin typeface="Century Gothic" panose="020B0502020202020204" pitchFamily="34" charset="0"/>
              </a:rPr>
              <a:t>2</a:t>
            </a:r>
          </a:p>
        </p:txBody>
      </p:sp>
      <p:sp>
        <p:nvSpPr>
          <p:cNvPr id="37" name="TextBox 36">
            <a:hlinkClick r:id="" action="ppaction://noaction">
              <a:snd r:embed="rId20" name="Wk5 4 Heft full.wav"/>
            </a:hlinkClick>
            <a:extLst>
              <a:ext uri="{FF2B5EF4-FFF2-40B4-BE49-F238E27FC236}">
                <a16:creationId xmlns:a16="http://schemas.microsoft.com/office/drawing/2014/main" id="{C7ED9D57-3A58-46C3-88B1-3551231CADFA}"/>
              </a:ext>
            </a:extLst>
          </p:cNvPr>
          <p:cNvSpPr txBox="1"/>
          <p:nvPr/>
        </p:nvSpPr>
        <p:spPr>
          <a:xfrm>
            <a:off x="493399" y="5115091"/>
            <a:ext cx="615762" cy="523220"/>
          </a:xfrm>
          <a:prstGeom prst="rect">
            <a:avLst/>
          </a:prstGeom>
          <a:solidFill>
            <a:schemeClr val="tx1"/>
          </a:solidFill>
          <a:ln w="12700">
            <a:solidFill>
              <a:srgbClr val="FFCC00"/>
            </a:solidFill>
          </a:ln>
          <a:effectLst>
            <a:outerShdw blurRad="50800" dist="38100" dir="5400000" algn="t" rotWithShape="0">
              <a:prstClr val="black">
                <a:alpha val="40000"/>
              </a:prstClr>
            </a:outerShdw>
          </a:effectLst>
        </p:spPr>
        <p:txBody>
          <a:bodyPr wrap="square" rtlCol="0">
            <a:spAutoFit/>
          </a:bodyPr>
          <a:lstStyle/>
          <a:p>
            <a:pPr algn="ctr"/>
            <a:r>
              <a:rPr lang="en-GB" sz="2800" b="1" dirty="0">
                <a:solidFill>
                  <a:srgbClr val="FFCC00"/>
                </a:solidFill>
                <a:latin typeface="Century Gothic" panose="020B0502020202020204" pitchFamily="34" charset="0"/>
              </a:rPr>
              <a:t>3</a:t>
            </a:r>
          </a:p>
        </p:txBody>
      </p:sp>
      <p:sp>
        <p:nvSpPr>
          <p:cNvPr id="38" name="TextBox 37">
            <a:hlinkClick r:id="" action="ppaction://noaction">
              <a:snd r:embed="rId21" name="Wk5 5 Tisch full.wav"/>
            </a:hlinkClick>
            <a:extLst>
              <a:ext uri="{FF2B5EF4-FFF2-40B4-BE49-F238E27FC236}">
                <a16:creationId xmlns:a16="http://schemas.microsoft.com/office/drawing/2014/main" id="{5ED64D14-7D99-4D68-A12F-40CF36FF459B}"/>
              </a:ext>
            </a:extLst>
          </p:cNvPr>
          <p:cNvSpPr txBox="1"/>
          <p:nvPr/>
        </p:nvSpPr>
        <p:spPr>
          <a:xfrm>
            <a:off x="6522532" y="3092684"/>
            <a:ext cx="625486" cy="523220"/>
          </a:xfrm>
          <a:prstGeom prst="rect">
            <a:avLst/>
          </a:prstGeom>
          <a:solidFill>
            <a:schemeClr val="tx1"/>
          </a:solidFill>
          <a:ln w="12700">
            <a:solidFill>
              <a:srgbClr val="FFCC00"/>
            </a:solidFill>
          </a:ln>
          <a:effectLst>
            <a:outerShdw blurRad="50800" dist="38100" dir="5400000" algn="t" rotWithShape="0">
              <a:prstClr val="black">
                <a:alpha val="40000"/>
              </a:prstClr>
            </a:outerShdw>
          </a:effectLst>
        </p:spPr>
        <p:txBody>
          <a:bodyPr wrap="square" rtlCol="0">
            <a:spAutoFit/>
          </a:bodyPr>
          <a:lstStyle/>
          <a:p>
            <a:pPr algn="ctr"/>
            <a:r>
              <a:rPr lang="en-GB" sz="2800" b="1" dirty="0">
                <a:solidFill>
                  <a:srgbClr val="FFCC00"/>
                </a:solidFill>
                <a:latin typeface="Century Gothic" panose="020B0502020202020204" pitchFamily="34" charset="0"/>
              </a:rPr>
              <a:t>4</a:t>
            </a:r>
          </a:p>
        </p:txBody>
      </p:sp>
      <p:sp>
        <p:nvSpPr>
          <p:cNvPr id="39" name="TextBox 38">
            <a:hlinkClick r:id="" action="ppaction://noaction">
              <a:snd r:embed="rId22" name="Wk5 6 Tier full.wav"/>
            </a:hlinkClick>
            <a:extLst>
              <a:ext uri="{FF2B5EF4-FFF2-40B4-BE49-F238E27FC236}">
                <a16:creationId xmlns:a16="http://schemas.microsoft.com/office/drawing/2014/main" id="{D745AFEE-054E-4B41-A66D-B9855510B2D6}"/>
              </a:ext>
            </a:extLst>
          </p:cNvPr>
          <p:cNvSpPr txBox="1"/>
          <p:nvPr/>
        </p:nvSpPr>
        <p:spPr>
          <a:xfrm>
            <a:off x="6499527" y="5168852"/>
            <a:ext cx="625486" cy="523220"/>
          </a:xfrm>
          <a:prstGeom prst="rect">
            <a:avLst/>
          </a:prstGeom>
          <a:solidFill>
            <a:schemeClr val="tx1"/>
          </a:solidFill>
          <a:ln w="12700">
            <a:solidFill>
              <a:srgbClr val="FFCC00"/>
            </a:solidFill>
          </a:ln>
          <a:effectLst>
            <a:outerShdw blurRad="50800" dist="38100" dir="5400000" algn="t" rotWithShape="0">
              <a:prstClr val="black">
                <a:alpha val="40000"/>
              </a:prstClr>
            </a:outerShdw>
          </a:effectLst>
        </p:spPr>
        <p:txBody>
          <a:bodyPr wrap="square" rtlCol="0">
            <a:spAutoFit/>
          </a:bodyPr>
          <a:lstStyle/>
          <a:p>
            <a:pPr algn="ctr"/>
            <a:r>
              <a:rPr lang="en-GB" sz="2800" b="1" dirty="0">
                <a:solidFill>
                  <a:srgbClr val="FFCC00"/>
                </a:solidFill>
                <a:latin typeface="Century Gothic" panose="020B0502020202020204" pitchFamily="34" charset="0"/>
              </a:rPr>
              <a:t>6</a:t>
            </a:r>
          </a:p>
        </p:txBody>
      </p:sp>
      <p:sp>
        <p:nvSpPr>
          <p:cNvPr id="40" name="TextBox 39">
            <a:hlinkClick r:id="" action="ppaction://noaction">
              <a:snd r:embed="rId23" name="Wk5 7 Paar full.wav"/>
            </a:hlinkClick>
            <a:extLst>
              <a:ext uri="{FF2B5EF4-FFF2-40B4-BE49-F238E27FC236}">
                <a16:creationId xmlns:a16="http://schemas.microsoft.com/office/drawing/2014/main" id="{2581F2CF-4B27-4272-9BCB-1DBAD4D44AB3}"/>
              </a:ext>
            </a:extLst>
          </p:cNvPr>
          <p:cNvSpPr txBox="1"/>
          <p:nvPr/>
        </p:nvSpPr>
        <p:spPr>
          <a:xfrm>
            <a:off x="6500783" y="4135336"/>
            <a:ext cx="625486" cy="523220"/>
          </a:xfrm>
          <a:prstGeom prst="rect">
            <a:avLst/>
          </a:prstGeom>
          <a:solidFill>
            <a:schemeClr val="tx1"/>
          </a:solidFill>
          <a:ln w="12700">
            <a:solidFill>
              <a:srgbClr val="FFCC00"/>
            </a:solidFill>
          </a:ln>
          <a:effectLst>
            <a:outerShdw blurRad="50800" dist="38100" dir="5400000" algn="t" rotWithShape="0">
              <a:prstClr val="black">
                <a:alpha val="40000"/>
              </a:prstClr>
            </a:outerShdw>
          </a:effectLst>
        </p:spPr>
        <p:txBody>
          <a:bodyPr wrap="square" rtlCol="0">
            <a:spAutoFit/>
          </a:bodyPr>
          <a:lstStyle/>
          <a:p>
            <a:pPr algn="ctr"/>
            <a:r>
              <a:rPr lang="en-GB" sz="2800" b="1" dirty="0">
                <a:solidFill>
                  <a:srgbClr val="FFCC00"/>
                </a:solidFill>
                <a:latin typeface="Century Gothic" panose="020B0502020202020204" pitchFamily="34" charset="0"/>
              </a:rPr>
              <a:t>5</a:t>
            </a:r>
          </a:p>
        </p:txBody>
      </p:sp>
      <p:sp>
        <p:nvSpPr>
          <p:cNvPr id="41" name="TextBox 40">
            <a:extLst>
              <a:ext uri="{FF2B5EF4-FFF2-40B4-BE49-F238E27FC236}">
                <a16:creationId xmlns:a16="http://schemas.microsoft.com/office/drawing/2014/main" id="{C1AC69F5-9EC7-4849-BE5D-01D82C926D8F}"/>
              </a:ext>
            </a:extLst>
          </p:cNvPr>
          <p:cNvSpPr txBox="1"/>
          <p:nvPr/>
        </p:nvSpPr>
        <p:spPr>
          <a:xfrm>
            <a:off x="2763055" y="154644"/>
            <a:ext cx="114705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Zorg is asking </a:t>
            </a:r>
            <a:r>
              <a:rPr lang="en-GB" sz="2400" b="1" dirty="0">
                <a:latin typeface="Century Gothic" panose="020B0502020202020204" pitchFamily="34" charset="0"/>
              </a:rPr>
              <a:t>who</a:t>
            </a:r>
            <a:r>
              <a:rPr lang="en-GB" sz="2400" dirty="0">
                <a:latin typeface="Century Gothic" panose="020B0502020202020204" pitchFamily="34" charset="0"/>
              </a:rPr>
              <a:t> has </a:t>
            </a:r>
            <a:r>
              <a:rPr lang="en-GB" sz="2400" b="1" dirty="0">
                <a:latin typeface="Century Gothic" panose="020B0502020202020204" pitchFamily="34" charset="0"/>
              </a:rPr>
              <a:t>what</a:t>
            </a:r>
            <a:r>
              <a:rPr lang="en-GB" sz="2400" dirty="0">
                <a:latin typeface="Century Gothic" panose="020B0502020202020204" pitchFamily="34" charset="0"/>
              </a:rPr>
              <a:t>. </a:t>
            </a:r>
            <a:endParaRPr lang="en-GB" sz="24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Listen. Write 1-6 and </a:t>
            </a:r>
            <a:r>
              <a:rPr lang="en-GB" sz="2400" b="1" dirty="0">
                <a:latin typeface="Century Gothic" panose="020B0502020202020204" pitchFamily="34" charset="0"/>
              </a:rPr>
              <a:t>W </a:t>
            </a:r>
            <a:r>
              <a:rPr lang="en-GB" sz="2400" dirty="0">
                <a:latin typeface="Century Gothic" panose="020B0502020202020204" pitchFamily="34" charset="0"/>
              </a:rPr>
              <a:t>(Wolfgang) or </a:t>
            </a:r>
            <a:r>
              <a:rPr lang="en-GB" sz="2400" b="1" dirty="0">
                <a:latin typeface="Century Gothic" panose="020B0502020202020204" pitchFamily="34" charset="0"/>
              </a:rPr>
              <a:t>M </a:t>
            </a:r>
            <a:r>
              <a:rPr lang="en-GB" sz="2400" dirty="0">
                <a:latin typeface="Century Gothic" panose="020B0502020202020204" pitchFamily="34" charset="0"/>
              </a:rPr>
              <a:t>(Mia).</a:t>
            </a:r>
            <a:endParaRPr kumimoji="0" lang="en-GB" sz="2400" i="0" u="none" strike="noStrike" kern="1200" cap="none" spc="0" normalizeH="0" baseline="0" noProof="0" dirty="0">
              <a:ln>
                <a:noFill/>
              </a:ln>
              <a:effectLst/>
              <a:uLnTx/>
              <a:uFillTx/>
              <a:latin typeface="Century Gothic" panose="020B0502020202020204" pitchFamily="34" charset="0"/>
            </a:endParaRPr>
          </a:p>
        </p:txBody>
      </p:sp>
      <p:pic>
        <p:nvPicPr>
          <p:cNvPr id="43" name="Graphic 42" descr="Beaver with solid fill">
            <a:extLst>
              <a:ext uri="{FF2B5EF4-FFF2-40B4-BE49-F238E27FC236}">
                <a16:creationId xmlns:a16="http://schemas.microsoft.com/office/drawing/2014/main" id="{29B1AE64-11E2-46DD-B820-6991CB8E6DF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440281" y="2674369"/>
            <a:ext cx="1359849" cy="1359849"/>
          </a:xfrm>
          <a:prstGeom prst="rect">
            <a:avLst/>
          </a:prstGeom>
        </p:spPr>
      </p:pic>
      <p:pic>
        <p:nvPicPr>
          <p:cNvPr id="44" name="Graphic 43" descr="Beaver with solid fill">
            <a:extLst>
              <a:ext uri="{FF2B5EF4-FFF2-40B4-BE49-F238E27FC236}">
                <a16:creationId xmlns:a16="http://schemas.microsoft.com/office/drawing/2014/main" id="{661B5576-1D08-463C-841B-81EBFE2846C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450145" y="4801857"/>
            <a:ext cx="1359849" cy="1359849"/>
          </a:xfrm>
          <a:prstGeom prst="rect">
            <a:avLst/>
          </a:prstGeom>
        </p:spPr>
      </p:pic>
      <p:pic>
        <p:nvPicPr>
          <p:cNvPr id="46" name="Picture 45" descr="A green check mark on a black background&#10;&#10;Description automatically generated">
            <a:extLst>
              <a:ext uri="{FF2B5EF4-FFF2-40B4-BE49-F238E27FC236}">
                <a16:creationId xmlns:a16="http://schemas.microsoft.com/office/drawing/2014/main" id="{EFB3E457-D0F9-49AA-8173-970B00C57CE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604986" y="3120463"/>
            <a:ext cx="552527" cy="514422"/>
          </a:xfrm>
          <a:prstGeom prst="rect">
            <a:avLst/>
          </a:prstGeom>
        </p:spPr>
      </p:pic>
      <p:pic>
        <p:nvPicPr>
          <p:cNvPr id="47" name="Picture 46" descr="A green check mark on a black background&#10;&#10;Description automatically generated">
            <a:extLst>
              <a:ext uri="{FF2B5EF4-FFF2-40B4-BE49-F238E27FC236}">
                <a16:creationId xmlns:a16="http://schemas.microsoft.com/office/drawing/2014/main" id="{497F4095-C86C-4B92-AFCA-89BD2543C42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25416" y="4201351"/>
            <a:ext cx="552527" cy="514422"/>
          </a:xfrm>
          <a:prstGeom prst="rect">
            <a:avLst/>
          </a:prstGeom>
        </p:spPr>
      </p:pic>
      <p:pic>
        <p:nvPicPr>
          <p:cNvPr id="48" name="Picture 47" descr="A green check mark on a black background&#10;&#10;Description automatically generated">
            <a:extLst>
              <a:ext uri="{FF2B5EF4-FFF2-40B4-BE49-F238E27FC236}">
                <a16:creationId xmlns:a16="http://schemas.microsoft.com/office/drawing/2014/main" id="{56DCF4C0-2113-49C3-9269-2C4BAF733DD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567120" y="5183039"/>
            <a:ext cx="552527" cy="514422"/>
          </a:xfrm>
          <a:prstGeom prst="rect">
            <a:avLst/>
          </a:prstGeom>
        </p:spPr>
      </p:pic>
      <p:pic>
        <p:nvPicPr>
          <p:cNvPr id="49" name="Picture 48" descr="A green check mark on a black background&#10;&#10;Description automatically generated">
            <a:extLst>
              <a:ext uri="{FF2B5EF4-FFF2-40B4-BE49-F238E27FC236}">
                <a16:creationId xmlns:a16="http://schemas.microsoft.com/office/drawing/2014/main" id="{B08A86F9-9F7E-40C4-BFED-05666249EBB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918356" y="3087266"/>
            <a:ext cx="552527" cy="514422"/>
          </a:xfrm>
          <a:prstGeom prst="rect">
            <a:avLst/>
          </a:prstGeom>
        </p:spPr>
      </p:pic>
      <p:pic>
        <p:nvPicPr>
          <p:cNvPr id="50" name="Picture 49" descr="A green check mark on a black background&#10;&#10;Description automatically generated">
            <a:extLst>
              <a:ext uri="{FF2B5EF4-FFF2-40B4-BE49-F238E27FC236}">
                <a16:creationId xmlns:a16="http://schemas.microsoft.com/office/drawing/2014/main" id="{0C714D9B-C1B1-4946-9781-F85EFA2B8B2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598624" y="4134345"/>
            <a:ext cx="552527" cy="514422"/>
          </a:xfrm>
          <a:prstGeom prst="rect">
            <a:avLst/>
          </a:prstGeom>
        </p:spPr>
      </p:pic>
      <p:pic>
        <p:nvPicPr>
          <p:cNvPr id="51" name="Picture 50" descr="A green check mark on a black background&#10;&#10;Description automatically generated">
            <a:extLst>
              <a:ext uri="{FF2B5EF4-FFF2-40B4-BE49-F238E27FC236}">
                <a16:creationId xmlns:a16="http://schemas.microsoft.com/office/drawing/2014/main" id="{B359F344-1E41-4BA2-95C0-50B88E5C7C4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796956" y="5296141"/>
            <a:ext cx="552527" cy="514422"/>
          </a:xfrm>
          <a:prstGeom prst="rect">
            <a:avLst/>
          </a:prstGeom>
        </p:spPr>
      </p:pic>
    </p:spTree>
    <p:extLst>
      <p:ext uri="{BB962C8B-B14F-4D97-AF65-F5344CB8AC3E}">
        <p14:creationId xmlns:p14="http://schemas.microsoft.com/office/powerpoint/2010/main" val="172068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5121-942E-4AE9-8FE9-8B5EBD6AEEAA}"/>
              </a:ext>
            </a:extLst>
          </p:cNvPr>
          <p:cNvSpPr>
            <a:spLocks noGrp="1"/>
          </p:cNvSpPr>
          <p:nvPr>
            <p:ph type="title"/>
          </p:nvPr>
        </p:nvSpPr>
        <p:spPr>
          <a:xfrm>
            <a:off x="0" y="213557"/>
            <a:ext cx="4987636" cy="647577"/>
          </a:xfrm>
        </p:spPr>
        <p:txBody>
          <a:bodyPr>
            <a:noAutofit/>
          </a:bodyPr>
          <a:lstStyle/>
          <a:p>
            <a:r>
              <a:rPr lang="en-GB" sz="2800" dirty="0"/>
              <a:t>Was hat er? Was hat </a:t>
            </a:r>
            <a:r>
              <a:rPr lang="en-GB" sz="2800" dirty="0" err="1"/>
              <a:t>sie</a:t>
            </a:r>
            <a:r>
              <a:rPr lang="en-GB" sz="2800" dirty="0"/>
              <a:t>?</a:t>
            </a:r>
          </a:p>
        </p:txBody>
      </p:sp>
      <p:sp>
        <p:nvSpPr>
          <p:cNvPr id="5" name="Rounded Rectangle 11">
            <a:extLst>
              <a:ext uri="{FF2B5EF4-FFF2-40B4-BE49-F238E27FC236}">
                <a16:creationId xmlns:a16="http://schemas.microsoft.com/office/drawing/2014/main" id="{3CB6C305-E057-4CBB-9CB6-E3054A9CDC63}"/>
              </a:ext>
            </a:extLst>
          </p:cNvPr>
          <p:cNvSpPr/>
          <p:nvPr/>
        </p:nvSpPr>
        <p:spPr>
          <a:xfrm>
            <a:off x="9518073" y="247046"/>
            <a:ext cx="2439254" cy="397190"/>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artoon robot with a black background&#10;&#10;Description automatically generated">
            <a:extLst>
              <a:ext uri="{FF2B5EF4-FFF2-40B4-BE49-F238E27FC236}">
                <a16:creationId xmlns:a16="http://schemas.microsoft.com/office/drawing/2014/main" id="{ECB7A4E3-72AF-4CE4-A0CA-D4595B96F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32" y="420537"/>
            <a:ext cx="2120502" cy="3787170"/>
          </a:xfrm>
          <a:prstGeom prst="rect">
            <a:avLst/>
          </a:prstGeom>
        </p:spPr>
      </p:pic>
      <p:sp>
        <p:nvSpPr>
          <p:cNvPr id="7" name="TextBox 6">
            <a:extLst>
              <a:ext uri="{FF2B5EF4-FFF2-40B4-BE49-F238E27FC236}">
                <a16:creationId xmlns:a16="http://schemas.microsoft.com/office/drawing/2014/main" id="{00D1F749-2E49-44CF-AAD8-98ACABE651AE}"/>
              </a:ext>
            </a:extLst>
          </p:cNvPr>
          <p:cNvSpPr txBox="1"/>
          <p:nvPr/>
        </p:nvSpPr>
        <p:spPr>
          <a:xfrm>
            <a:off x="1562342" y="2038176"/>
            <a:ext cx="5358003" cy="3346109"/>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latin typeface="Century Gothic" panose="020B0502020202020204" pitchFamily="34" charset="0"/>
              </a:rPr>
              <a:t>Wolfgang hat ____ </a:t>
            </a:r>
            <a:r>
              <a:rPr lang="en-GB" sz="2400" dirty="0" err="1">
                <a:latin typeface="Century Gothic" panose="020B0502020202020204" pitchFamily="34" charset="0"/>
              </a:rPr>
              <a:t>Fußball</a:t>
            </a:r>
            <a:r>
              <a:rPr lang="en-GB" sz="2400" dirty="0">
                <a:latin typeface="Century Gothic" panose="020B0502020202020204" pitchFamily="34" charset="0"/>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Mia ha</a:t>
            </a:r>
            <a:r>
              <a:rPr lang="en-GB" sz="2400" dirty="0">
                <a:latin typeface="Century Gothic" panose="020B0502020202020204" pitchFamily="34" charset="0"/>
              </a:rPr>
              <a:t>t ____ Tafel.</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Wolfgang hat ____ Heft.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latin typeface="Century Gothic" panose="020B0502020202020204" pitchFamily="34" charset="0"/>
              </a:rPr>
              <a:t>Mia hat ____ Tisch.</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Wolfgang hat ____ </a:t>
            </a:r>
            <a:r>
              <a:rPr kumimoji="0" lang="en-GB" sz="2400" i="0" u="none" strike="noStrike" kern="1200" cap="none" spc="0" normalizeH="0" baseline="0" noProof="0" dirty="0" err="1">
                <a:ln>
                  <a:noFill/>
                </a:ln>
                <a:effectLst/>
                <a:uLnTx/>
                <a:uFillTx/>
                <a:latin typeface="Century Gothic" panose="020B0502020202020204" pitchFamily="34" charset="0"/>
                <a:ea typeface="+mn-ea"/>
                <a:cs typeface="+mn-cs"/>
              </a:rPr>
              <a:t>Paar</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dirty="0">
                <a:latin typeface="Century Gothic" panose="020B0502020202020204" pitchFamily="34" charset="0"/>
              </a:rPr>
              <a:t>Mia hat ____  Tier.</a:t>
            </a:r>
          </a:p>
        </p:txBody>
      </p:sp>
      <p:sp>
        <p:nvSpPr>
          <p:cNvPr id="9" name="TextBox 8">
            <a:extLst>
              <a:ext uri="{FF2B5EF4-FFF2-40B4-BE49-F238E27FC236}">
                <a16:creationId xmlns:a16="http://schemas.microsoft.com/office/drawing/2014/main" id="{790B8EB2-27E5-4953-B74F-26358327FAD2}"/>
              </a:ext>
            </a:extLst>
          </p:cNvPr>
          <p:cNvSpPr txBox="1"/>
          <p:nvPr/>
        </p:nvSpPr>
        <p:spPr>
          <a:xfrm>
            <a:off x="3268189" y="4866533"/>
            <a:ext cx="748511" cy="461665"/>
          </a:xfrm>
          <a:prstGeom prst="rect">
            <a:avLst/>
          </a:prstGeom>
          <a:solidFill>
            <a:schemeClr val="bg2"/>
          </a:solidFill>
        </p:spPr>
        <p:txBody>
          <a:bodyPr wrap="square" rtlCol="0">
            <a:spAutoFit/>
          </a:bodyPr>
          <a:lstStyle/>
          <a:p>
            <a:pPr algn="ctr"/>
            <a:r>
              <a:rPr lang="en-GB" sz="2400" b="1" u="sng" dirty="0">
                <a:latin typeface="Century Gothic" panose="020B0502020202020204" pitchFamily="34" charset="0"/>
              </a:rPr>
              <a:t>das</a:t>
            </a:r>
          </a:p>
        </p:txBody>
      </p:sp>
      <p:sp>
        <p:nvSpPr>
          <p:cNvPr id="11" name="TextBox 10">
            <a:extLst>
              <a:ext uri="{FF2B5EF4-FFF2-40B4-BE49-F238E27FC236}">
                <a16:creationId xmlns:a16="http://schemas.microsoft.com/office/drawing/2014/main" id="{3FF45357-685F-4A37-8F21-58AE971580F7}"/>
              </a:ext>
            </a:extLst>
          </p:cNvPr>
          <p:cNvSpPr txBox="1"/>
          <p:nvPr/>
        </p:nvSpPr>
        <p:spPr>
          <a:xfrm>
            <a:off x="4137388" y="2176120"/>
            <a:ext cx="774725" cy="461665"/>
          </a:xfrm>
          <a:prstGeom prst="rect">
            <a:avLst/>
          </a:prstGeom>
          <a:solidFill>
            <a:schemeClr val="bg2"/>
          </a:solidFill>
        </p:spPr>
        <p:txBody>
          <a:bodyPr wrap="square" rtlCol="0">
            <a:spAutoFit/>
          </a:bodyPr>
          <a:lstStyle/>
          <a:p>
            <a:pPr algn="ctr"/>
            <a:r>
              <a:rPr lang="en-GB" sz="2400" b="1" u="sng" dirty="0">
                <a:latin typeface="Century Gothic" panose="020B0502020202020204" pitchFamily="34" charset="0"/>
              </a:rPr>
              <a:t>den</a:t>
            </a:r>
          </a:p>
        </p:txBody>
      </p:sp>
      <p:sp>
        <p:nvSpPr>
          <p:cNvPr id="12" name="TextBox 11">
            <a:extLst>
              <a:ext uri="{FF2B5EF4-FFF2-40B4-BE49-F238E27FC236}">
                <a16:creationId xmlns:a16="http://schemas.microsoft.com/office/drawing/2014/main" id="{4C315276-C254-486C-B7F1-EB2928F42E94}"/>
              </a:ext>
            </a:extLst>
          </p:cNvPr>
          <p:cNvSpPr txBox="1"/>
          <p:nvPr/>
        </p:nvSpPr>
        <p:spPr>
          <a:xfrm>
            <a:off x="4193637" y="3235601"/>
            <a:ext cx="748511" cy="461665"/>
          </a:xfrm>
          <a:prstGeom prst="rect">
            <a:avLst/>
          </a:prstGeom>
          <a:solidFill>
            <a:schemeClr val="bg2"/>
          </a:solidFill>
        </p:spPr>
        <p:txBody>
          <a:bodyPr wrap="square" rtlCol="0">
            <a:spAutoFit/>
          </a:bodyPr>
          <a:lstStyle/>
          <a:p>
            <a:pPr algn="ctr"/>
            <a:r>
              <a:rPr lang="en-GB" sz="2400" b="1" u="sng" dirty="0">
                <a:latin typeface="Century Gothic" panose="020B0502020202020204" pitchFamily="34" charset="0"/>
              </a:rPr>
              <a:t>das</a:t>
            </a:r>
          </a:p>
        </p:txBody>
      </p:sp>
      <p:sp>
        <p:nvSpPr>
          <p:cNvPr id="13" name="TextBox 12">
            <a:extLst>
              <a:ext uri="{FF2B5EF4-FFF2-40B4-BE49-F238E27FC236}">
                <a16:creationId xmlns:a16="http://schemas.microsoft.com/office/drawing/2014/main" id="{48FFA361-023B-42D3-8F2C-74A07D519C73}"/>
              </a:ext>
            </a:extLst>
          </p:cNvPr>
          <p:cNvSpPr txBox="1"/>
          <p:nvPr/>
        </p:nvSpPr>
        <p:spPr>
          <a:xfrm>
            <a:off x="4193637" y="4309943"/>
            <a:ext cx="748511" cy="461665"/>
          </a:xfrm>
          <a:prstGeom prst="rect">
            <a:avLst/>
          </a:prstGeom>
          <a:solidFill>
            <a:schemeClr val="bg2"/>
          </a:solidFill>
        </p:spPr>
        <p:txBody>
          <a:bodyPr wrap="square" rtlCol="0">
            <a:spAutoFit/>
          </a:bodyPr>
          <a:lstStyle/>
          <a:p>
            <a:pPr algn="ctr"/>
            <a:r>
              <a:rPr lang="en-GB" sz="2400" b="1" u="sng" dirty="0">
                <a:latin typeface="Century Gothic" panose="020B0502020202020204" pitchFamily="34" charset="0"/>
              </a:rPr>
              <a:t>das</a:t>
            </a:r>
          </a:p>
        </p:txBody>
      </p:sp>
      <p:sp>
        <p:nvSpPr>
          <p:cNvPr id="14" name="TextBox 13">
            <a:extLst>
              <a:ext uri="{FF2B5EF4-FFF2-40B4-BE49-F238E27FC236}">
                <a16:creationId xmlns:a16="http://schemas.microsoft.com/office/drawing/2014/main" id="{E12DBFE2-8CD8-4D4E-A74D-F4F9E0853BDC}"/>
              </a:ext>
            </a:extLst>
          </p:cNvPr>
          <p:cNvSpPr txBox="1"/>
          <p:nvPr/>
        </p:nvSpPr>
        <p:spPr>
          <a:xfrm>
            <a:off x="3279235" y="2697002"/>
            <a:ext cx="662229" cy="461665"/>
          </a:xfrm>
          <a:prstGeom prst="rect">
            <a:avLst/>
          </a:prstGeom>
          <a:solidFill>
            <a:schemeClr val="bg2"/>
          </a:solidFill>
        </p:spPr>
        <p:txBody>
          <a:bodyPr wrap="square" rtlCol="0">
            <a:spAutoFit/>
          </a:bodyPr>
          <a:lstStyle/>
          <a:p>
            <a:pPr algn="ctr"/>
            <a:r>
              <a:rPr lang="en-GB" sz="2400" b="1" u="sng" dirty="0">
                <a:latin typeface="Century Gothic" panose="020B0502020202020204" pitchFamily="34" charset="0"/>
              </a:rPr>
              <a:t>die</a:t>
            </a:r>
          </a:p>
        </p:txBody>
      </p:sp>
      <p:sp>
        <p:nvSpPr>
          <p:cNvPr id="15" name="TextBox 14">
            <a:extLst>
              <a:ext uri="{FF2B5EF4-FFF2-40B4-BE49-F238E27FC236}">
                <a16:creationId xmlns:a16="http://schemas.microsoft.com/office/drawing/2014/main" id="{2A7294FD-3C18-45A8-B3CB-09268928DA85}"/>
              </a:ext>
            </a:extLst>
          </p:cNvPr>
          <p:cNvSpPr txBox="1"/>
          <p:nvPr/>
        </p:nvSpPr>
        <p:spPr>
          <a:xfrm>
            <a:off x="3204420" y="3746042"/>
            <a:ext cx="812280" cy="461665"/>
          </a:xfrm>
          <a:prstGeom prst="rect">
            <a:avLst/>
          </a:prstGeom>
          <a:solidFill>
            <a:schemeClr val="bg2"/>
          </a:solidFill>
        </p:spPr>
        <p:txBody>
          <a:bodyPr wrap="square" rtlCol="0">
            <a:spAutoFit/>
          </a:bodyPr>
          <a:lstStyle/>
          <a:p>
            <a:pPr algn="ctr"/>
            <a:r>
              <a:rPr lang="en-GB" sz="2400" b="1" u="sng" dirty="0">
                <a:latin typeface="Century Gothic" panose="020B0502020202020204" pitchFamily="34" charset="0"/>
              </a:rPr>
              <a:t>den</a:t>
            </a:r>
          </a:p>
        </p:txBody>
      </p:sp>
      <p:pic>
        <p:nvPicPr>
          <p:cNvPr id="17" name="Picture 16">
            <a:extLst>
              <a:ext uri="{FF2B5EF4-FFF2-40B4-BE49-F238E27FC236}">
                <a16:creationId xmlns:a16="http://schemas.microsoft.com/office/drawing/2014/main" id="{B2992ABA-DA56-487B-B283-22A9D0F352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28274" y="2560904"/>
            <a:ext cx="1743075" cy="1732309"/>
          </a:xfrm>
          <a:prstGeom prst="ellipse">
            <a:avLst/>
          </a:prstGeom>
        </p:spPr>
      </p:pic>
      <p:sp>
        <p:nvSpPr>
          <p:cNvPr id="18" name="TextBox 17">
            <a:extLst>
              <a:ext uri="{FF2B5EF4-FFF2-40B4-BE49-F238E27FC236}">
                <a16:creationId xmlns:a16="http://schemas.microsoft.com/office/drawing/2014/main" id="{F12262BA-47F0-4CFB-B23E-76DA618C0884}"/>
              </a:ext>
            </a:extLst>
          </p:cNvPr>
          <p:cNvSpPr txBox="1"/>
          <p:nvPr/>
        </p:nvSpPr>
        <p:spPr>
          <a:xfrm>
            <a:off x="7013121" y="4390921"/>
            <a:ext cx="1833019" cy="400110"/>
          </a:xfrm>
          <a:prstGeom prst="rect">
            <a:avLst/>
          </a:prstGeom>
          <a:noFill/>
        </p:spPr>
        <p:txBody>
          <a:bodyPr wrap="square" rtlCol="0">
            <a:spAutoFit/>
          </a:bodyPr>
          <a:lstStyle/>
          <a:p>
            <a:pPr algn="ctr"/>
            <a:r>
              <a:rPr lang="en-GB" sz="2000" b="1" dirty="0">
                <a:latin typeface="Century Gothic" panose="020B0502020202020204" pitchFamily="34" charset="0"/>
              </a:rPr>
              <a:t>Wolfgang</a:t>
            </a:r>
          </a:p>
        </p:txBody>
      </p:sp>
      <p:grpSp>
        <p:nvGrpSpPr>
          <p:cNvPr id="19" name="Group 18">
            <a:extLst>
              <a:ext uri="{FF2B5EF4-FFF2-40B4-BE49-F238E27FC236}">
                <a16:creationId xmlns:a16="http://schemas.microsoft.com/office/drawing/2014/main" id="{49036643-5016-4382-8F78-A27D33ECCFB5}"/>
              </a:ext>
            </a:extLst>
          </p:cNvPr>
          <p:cNvGrpSpPr/>
          <p:nvPr/>
        </p:nvGrpSpPr>
        <p:grpSpPr>
          <a:xfrm>
            <a:off x="10144054" y="2571194"/>
            <a:ext cx="1687204" cy="2301097"/>
            <a:chOff x="9938133" y="3439290"/>
            <a:chExt cx="1687204" cy="2301097"/>
          </a:xfrm>
        </p:grpSpPr>
        <p:pic>
          <p:nvPicPr>
            <p:cNvPr id="20" name="Picture 19">
              <a:extLst>
                <a:ext uri="{FF2B5EF4-FFF2-40B4-BE49-F238E27FC236}">
                  <a16:creationId xmlns:a16="http://schemas.microsoft.com/office/drawing/2014/main" id="{1037C512-26D4-4A0F-9688-9FE032CF41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133" y="3439290"/>
              <a:ext cx="1687204" cy="1722019"/>
            </a:xfrm>
            <a:prstGeom prst="ellipse">
              <a:avLst/>
            </a:prstGeom>
          </p:spPr>
        </p:pic>
        <p:sp>
          <p:nvSpPr>
            <p:cNvPr id="21" name="TextBox 20">
              <a:extLst>
                <a:ext uri="{FF2B5EF4-FFF2-40B4-BE49-F238E27FC236}">
                  <a16:creationId xmlns:a16="http://schemas.microsoft.com/office/drawing/2014/main" id="{E5182351-CD30-4CB5-B867-FD69C3AD59E6}"/>
                </a:ext>
              </a:extLst>
            </p:cNvPr>
            <p:cNvSpPr txBox="1"/>
            <p:nvPr/>
          </p:nvSpPr>
          <p:spPr>
            <a:xfrm>
              <a:off x="10293888" y="5177757"/>
              <a:ext cx="975694" cy="562630"/>
            </a:xfrm>
            <a:prstGeom prst="ellipse">
              <a:avLst/>
            </a:prstGeom>
            <a:noFill/>
          </p:spPr>
          <p:txBody>
            <a:bodyPr wrap="square" rtlCol="0">
              <a:spAutoFit/>
            </a:bodyPr>
            <a:lstStyle/>
            <a:p>
              <a:pPr algn="ctr"/>
              <a:r>
                <a:rPr lang="en-GB" sz="2000" b="1" dirty="0">
                  <a:latin typeface="Century Gothic" panose="020B0502020202020204" pitchFamily="34" charset="0"/>
                </a:rPr>
                <a:t>Mia</a:t>
              </a:r>
            </a:p>
          </p:txBody>
        </p:sp>
      </p:grpSp>
    </p:spTree>
    <p:extLst>
      <p:ext uri="{BB962C8B-B14F-4D97-AF65-F5344CB8AC3E}">
        <p14:creationId xmlns:p14="http://schemas.microsoft.com/office/powerpoint/2010/main" val="264356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0" y="213557"/>
            <a:ext cx="2727158" cy="647577"/>
          </a:xfrm>
        </p:spPr>
        <p:txBody>
          <a:bodyPr>
            <a:normAutofit/>
          </a:bodyPr>
          <a:lstStyle/>
          <a:p>
            <a:r>
              <a:rPr lang="es-AR" sz="2800" b="1" dirty="0">
                <a:solidFill>
                  <a:schemeClr val="tx1"/>
                </a:solidFill>
                <a:latin typeface="Century Gothic" panose="020B0502020202020204" pitchFamily="34" charset="0"/>
                <a:cs typeface="Arial"/>
                <a:sym typeface="Arial"/>
              </a:rPr>
              <a:t>Wer bist du?</a:t>
            </a:r>
            <a:endParaRPr lang="en-GB" sz="2800" dirty="0">
              <a:solidFill>
                <a:schemeClr val="tx1"/>
              </a:solidFill>
            </a:endParaRPr>
          </a:p>
        </p:txBody>
      </p:sp>
      <p:sp>
        <p:nvSpPr>
          <p:cNvPr id="4" name="Rectangle 3">
            <a:extLst>
              <a:ext uri="{FF2B5EF4-FFF2-40B4-BE49-F238E27FC236}">
                <a16:creationId xmlns:a16="http://schemas.microsoft.com/office/drawing/2014/main" id="{141FDAF3-BC04-4A82-98B7-FF752391A83A}"/>
              </a:ext>
            </a:extLst>
          </p:cNvPr>
          <p:cNvSpPr/>
          <p:nvPr/>
        </p:nvSpPr>
        <p:spPr>
          <a:xfrm>
            <a:off x="3983699" y="25746"/>
            <a:ext cx="4910319" cy="1015663"/>
          </a:xfrm>
          <a:prstGeom prst="rect">
            <a:avLst/>
          </a:prstGeom>
        </p:spPr>
        <p:txBody>
          <a:bodyPr wrap="none">
            <a:spAutoFit/>
          </a:bodyPr>
          <a:lstStyle/>
          <a:p>
            <a:r>
              <a:rPr lang="es-AR" sz="2000" kern="0" dirty="0">
                <a:latin typeface="Century Gothic" panose="020B0502020202020204" pitchFamily="34" charset="0"/>
                <a:cs typeface="Arial"/>
                <a:sym typeface="Arial"/>
              </a:rPr>
              <a:t>Choose a person. Say what you have.</a:t>
            </a:r>
            <a:br>
              <a:rPr lang="es-AR" sz="2000" kern="0" dirty="0">
                <a:latin typeface="Century Gothic" panose="020B0502020202020204" pitchFamily="34" charset="0"/>
                <a:cs typeface="Arial"/>
                <a:sym typeface="Arial"/>
              </a:rPr>
            </a:br>
            <a:r>
              <a:rPr lang="es-AR" sz="2000" kern="0" dirty="0">
                <a:latin typeface="Century Gothic" panose="020B0502020202020204" pitchFamily="34" charset="0"/>
                <a:cs typeface="Arial"/>
                <a:sym typeface="Arial"/>
              </a:rPr>
              <a:t>Your partner works out who you are. </a:t>
            </a:r>
            <a:br>
              <a:rPr lang="es-AR" sz="2000" kern="0" dirty="0">
                <a:latin typeface="Century Gothic" panose="020B0502020202020204" pitchFamily="34" charset="0"/>
                <a:cs typeface="Arial"/>
                <a:sym typeface="Arial"/>
              </a:rPr>
            </a:br>
            <a:r>
              <a:rPr lang="es-AR" sz="2000" kern="0" dirty="0">
                <a:latin typeface="Century Gothic" panose="020B0502020202020204" pitchFamily="34" charset="0"/>
                <a:cs typeface="Arial"/>
                <a:sym typeface="Arial"/>
              </a:rPr>
              <a:t>Then swap.</a:t>
            </a:r>
            <a:endParaRPr lang="en-GB" sz="2000" dirty="0"/>
          </a:p>
        </p:txBody>
      </p:sp>
      <p:sp>
        <p:nvSpPr>
          <p:cNvPr id="10" name="Rectangle: Rounded Corners 9">
            <a:extLst>
              <a:ext uri="{FF2B5EF4-FFF2-40B4-BE49-F238E27FC236}">
                <a16:creationId xmlns:a16="http://schemas.microsoft.com/office/drawing/2014/main" id="{CC2E15F4-D886-45FD-8457-4EE9C0A6178C}"/>
              </a:ext>
            </a:extLst>
          </p:cNvPr>
          <p:cNvSpPr/>
          <p:nvPr/>
        </p:nvSpPr>
        <p:spPr>
          <a:xfrm>
            <a:off x="127896" y="1046884"/>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8307E2DF-2AB4-4879-A5DA-1538111D162A}"/>
              </a:ext>
            </a:extLst>
          </p:cNvPr>
          <p:cNvSpPr/>
          <p:nvPr/>
        </p:nvSpPr>
        <p:spPr>
          <a:xfrm>
            <a:off x="3231039" y="1003453"/>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B3B409E0-BFDA-49B6-BEE4-FBF16CAE4B35}"/>
              </a:ext>
            </a:extLst>
          </p:cNvPr>
          <p:cNvSpPr/>
          <p:nvPr/>
        </p:nvSpPr>
        <p:spPr>
          <a:xfrm>
            <a:off x="6334181" y="977794"/>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29F6CA6E-BC1A-4361-B7C3-259CE8B715DE}"/>
              </a:ext>
            </a:extLst>
          </p:cNvPr>
          <p:cNvSpPr/>
          <p:nvPr/>
        </p:nvSpPr>
        <p:spPr>
          <a:xfrm>
            <a:off x="127896" y="3771114"/>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615C8D2A-AA01-47D3-A5DD-6CFB47F8FD38}"/>
              </a:ext>
            </a:extLst>
          </p:cNvPr>
          <p:cNvSpPr/>
          <p:nvPr/>
        </p:nvSpPr>
        <p:spPr>
          <a:xfrm>
            <a:off x="3231908" y="3771113"/>
            <a:ext cx="2975068" cy="25664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6322C641-8E60-4A5D-9A32-2A5DA2312F1A}"/>
              </a:ext>
            </a:extLst>
          </p:cNvPr>
          <p:cNvPicPr>
            <a:picLocks noChangeAspect="1"/>
          </p:cNvPicPr>
          <p:nvPr/>
        </p:nvPicPr>
        <p:blipFill>
          <a:blip r:embed="rId3"/>
          <a:stretch>
            <a:fillRect/>
          </a:stretch>
        </p:blipFill>
        <p:spPr>
          <a:xfrm>
            <a:off x="305321" y="1706818"/>
            <a:ext cx="768163" cy="835224"/>
          </a:xfrm>
          <a:prstGeom prst="rect">
            <a:avLst/>
          </a:prstGeom>
        </p:spPr>
      </p:pic>
      <p:pic>
        <p:nvPicPr>
          <p:cNvPr id="30" name="Picture 29">
            <a:extLst>
              <a:ext uri="{FF2B5EF4-FFF2-40B4-BE49-F238E27FC236}">
                <a16:creationId xmlns:a16="http://schemas.microsoft.com/office/drawing/2014/main" id="{1DE36DAC-4735-4F85-83C9-EFF2EC55BBC5}"/>
              </a:ext>
            </a:extLst>
          </p:cNvPr>
          <p:cNvPicPr>
            <a:picLocks noChangeAspect="1"/>
          </p:cNvPicPr>
          <p:nvPr/>
        </p:nvPicPr>
        <p:blipFill>
          <a:blip r:embed="rId3"/>
          <a:stretch>
            <a:fillRect/>
          </a:stretch>
        </p:blipFill>
        <p:spPr>
          <a:xfrm>
            <a:off x="6412569" y="1599180"/>
            <a:ext cx="768163" cy="835224"/>
          </a:xfrm>
          <a:prstGeom prst="rect">
            <a:avLst/>
          </a:prstGeom>
        </p:spPr>
      </p:pic>
      <p:sp>
        <p:nvSpPr>
          <p:cNvPr id="40" name="Speech Bubble: Oval 39">
            <a:extLst>
              <a:ext uri="{FF2B5EF4-FFF2-40B4-BE49-F238E27FC236}">
                <a16:creationId xmlns:a16="http://schemas.microsoft.com/office/drawing/2014/main" id="{264EE688-6475-4822-8B48-34D1CC85ACEC}"/>
              </a:ext>
            </a:extLst>
          </p:cNvPr>
          <p:cNvSpPr/>
          <p:nvPr/>
        </p:nvSpPr>
        <p:spPr>
          <a:xfrm>
            <a:off x="7270878" y="3583254"/>
            <a:ext cx="1698075" cy="822245"/>
          </a:xfrm>
          <a:prstGeom prst="wedgeEllipseCallout">
            <a:avLst>
              <a:gd name="adj1" fmla="val -63851"/>
              <a:gd name="adj2" fmla="val 1937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Wer</a:t>
            </a:r>
            <a:r>
              <a:rPr lang="en-GB" sz="2000" dirty="0">
                <a:solidFill>
                  <a:schemeClr val="tx1"/>
                </a:solidFill>
              </a:rPr>
              <a:t> </a:t>
            </a:r>
            <a:r>
              <a:rPr lang="en-GB" sz="2000" dirty="0" err="1">
                <a:solidFill>
                  <a:schemeClr val="tx1"/>
                </a:solidFill>
              </a:rPr>
              <a:t>bist</a:t>
            </a:r>
            <a:r>
              <a:rPr lang="en-GB" sz="2000" dirty="0">
                <a:solidFill>
                  <a:schemeClr val="tx1"/>
                </a:solidFill>
              </a:rPr>
              <a:t> du?</a:t>
            </a:r>
          </a:p>
        </p:txBody>
      </p:sp>
      <p:sp>
        <p:nvSpPr>
          <p:cNvPr id="41" name="Speech Bubble: Oval 40">
            <a:extLst>
              <a:ext uri="{FF2B5EF4-FFF2-40B4-BE49-F238E27FC236}">
                <a16:creationId xmlns:a16="http://schemas.microsoft.com/office/drawing/2014/main" id="{FD865325-A834-42FB-B3E5-08A3E314EF3C}"/>
              </a:ext>
            </a:extLst>
          </p:cNvPr>
          <p:cNvSpPr/>
          <p:nvPr/>
        </p:nvSpPr>
        <p:spPr>
          <a:xfrm>
            <a:off x="10021427" y="3100906"/>
            <a:ext cx="1772669" cy="1159915"/>
          </a:xfrm>
          <a:prstGeom prst="wedgeEllipseCallout">
            <a:avLst>
              <a:gd name="adj1" fmla="val -62551"/>
              <a:gd name="adj2" fmla="val 20524"/>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p:txBody>
      </p:sp>
      <p:sp>
        <p:nvSpPr>
          <p:cNvPr id="45" name="TextBox 44">
            <a:extLst>
              <a:ext uri="{FF2B5EF4-FFF2-40B4-BE49-F238E27FC236}">
                <a16:creationId xmlns:a16="http://schemas.microsoft.com/office/drawing/2014/main" id="{CC686DEE-533A-461D-9543-77B64998E2BF}"/>
              </a:ext>
            </a:extLst>
          </p:cNvPr>
          <p:cNvSpPr txBox="1"/>
          <p:nvPr/>
        </p:nvSpPr>
        <p:spPr>
          <a:xfrm>
            <a:off x="197767" y="1137128"/>
            <a:ext cx="1020945" cy="400110"/>
          </a:xfrm>
          <a:prstGeom prst="rect">
            <a:avLst/>
          </a:prstGeom>
          <a:noFill/>
        </p:spPr>
        <p:txBody>
          <a:bodyPr wrap="square" rtlCol="0">
            <a:spAutoFit/>
          </a:bodyPr>
          <a:lstStyle/>
          <a:p>
            <a:r>
              <a:rPr lang="en-GB" sz="2000" b="1" dirty="0">
                <a:latin typeface="Century Gothic" panose="020B0502020202020204" pitchFamily="34" charset="0"/>
              </a:rPr>
              <a:t>Mia</a:t>
            </a:r>
          </a:p>
        </p:txBody>
      </p:sp>
      <p:sp>
        <p:nvSpPr>
          <p:cNvPr id="46" name="TextBox 45">
            <a:extLst>
              <a:ext uri="{FF2B5EF4-FFF2-40B4-BE49-F238E27FC236}">
                <a16:creationId xmlns:a16="http://schemas.microsoft.com/office/drawing/2014/main" id="{35D6821E-13A9-4092-B9B4-0FC4B06721BD}"/>
              </a:ext>
            </a:extLst>
          </p:cNvPr>
          <p:cNvSpPr txBox="1"/>
          <p:nvPr/>
        </p:nvSpPr>
        <p:spPr>
          <a:xfrm>
            <a:off x="178425" y="3865177"/>
            <a:ext cx="1292328" cy="400110"/>
          </a:xfrm>
          <a:prstGeom prst="rect">
            <a:avLst/>
          </a:prstGeom>
          <a:noFill/>
        </p:spPr>
        <p:txBody>
          <a:bodyPr wrap="square" rtlCol="0">
            <a:spAutoFit/>
          </a:bodyPr>
          <a:lstStyle/>
          <a:p>
            <a:r>
              <a:rPr lang="en-GB" sz="2000" b="1" dirty="0">
                <a:latin typeface="Century Gothic" panose="020B0502020202020204" pitchFamily="34" charset="0"/>
              </a:rPr>
              <a:t>Zorg</a:t>
            </a:r>
          </a:p>
        </p:txBody>
      </p:sp>
      <p:sp>
        <p:nvSpPr>
          <p:cNvPr id="47" name="TextBox 46">
            <a:extLst>
              <a:ext uri="{FF2B5EF4-FFF2-40B4-BE49-F238E27FC236}">
                <a16:creationId xmlns:a16="http://schemas.microsoft.com/office/drawing/2014/main" id="{FC02F204-B5A5-4D26-AF20-555E6B42E25B}"/>
              </a:ext>
            </a:extLst>
          </p:cNvPr>
          <p:cNvSpPr txBox="1"/>
          <p:nvPr/>
        </p:nvSpPr>
        <p:spPr>
          <a:xfrm>
            <a:off x="3338495" y="1095424"/>
            <a:ext cx="1342696" cy="400110"/>
          </a:xfrm>
          <a:prstGeom prst="rect">
            <a:avLst/>
          </a:prstGeom>
          <a:noFill/>
        </p:spPr>
        <p:txBody>
          <a:bodyPr wrap="square" rtlCol="0">
            <a:spAutoFit/>
          </a:bodyPr>
          <a:lstStyle/>
          <a:p>
            <a:r>
              <a:rPr lang="en-GB" sz="2000" b="1" dirty="0">
                <a:latin typeface="Century Gothic" panose="020B0502020202020204" pitchFamily="34" charset="0"/>
              </a:rPr>
              <a:t>Wolf</a:t>
            </a:r>
          </a:p>
        </p:txBody>
      </p:sp>
      <p:sp>
        <p:nvSpPr>
          <p:cNvPr id="48" name="TextBox 47">
            <a:extLst>
              <a:ext uri="{FF2B5EF4-FFF2-40B4-BE49-F238E27FC236}">
                <a16:creationId xmlns:a16="http://schemas.microsoft.com/office/drawing/2014/main" id="{94626C5F-7297-4FBC-BF73-828BDCACC9A1}"/>
              </a:ext>
            </a:extLst>
          </p:cNvPr>
          <p:cNvSpPr txBox="1"/>
          <p:nvPr/>
        </p:nvSpPr>
        <p:spPr>
          <a:xfrm>
            <a:off x="6445105" y="1003453"/>
            <a:ext cx="1020945" cy="400110"/>
          </a:xfrm>
          <a:prstGeom prst="rect">
            <a:avLst/>
          </a:prstGeom>
          <a:noFill/>
        </p:spPr>
        <p:txBody>
          <a:bodyPr wrap="square" rtlCol="0">
            <a:spAutoFit/>
          </a:bodyPr>
          <a:lstStyle/>
          <a:p>
            <a:r>
              <a:rPr lang="en-GB" sz="2000" b="1" dirty="0">
                <a:latin typeface="Century Gothic" panose="020B0502020202020204" pitchFamily="34" charset="0"/>
              </a:rPr>
              <a:t>Katrin</a:t>
            </a:r>
          </a:p>
        </p:txBody>
      </p:sp>
      <p:sp>
        <p:nvSpPr>
          <p:cNvPr id="49" name="TextBox 48">
            <a:extLst>
              <a:ext uri="{FF2B5EF4-FFF2-40B4-BE49-F238E27FC236}">
                <a16:creationId xmlns:a16="http://schemas.microsoft.com/office/drawing/2014/main" id="{88F6CA11-1013-402A-B9C8-BFB863F87C99}"/>
              </a:ext>
            </a:extLst>
          </p:cNvPr>
          <p:cNvSpPr txBox="1"/>
          <p:nvPr/>
        </p:nvSpPr>
        <p:spPr>
          <a:xfrm>
            <a:off x="3236507" y="3862626"/>
            <a:ext cx="1757725" cy="400110"/>
          </a:xfrm>
          <a:prstGeom prst="rect">
            <a:avLst/>
          </a:prstGeom>
          <a:noFill/>
        </p:spPr>
        <p:txBody>
          <a:bodyPr wrap="square" rtlCol="0">
            <a:spAutoFit/>
          </a:bodyPr>
          <a:lstStyle/>
          <a:p>
            <a:r>
              <a:rPr lang="en-GB" sz="2000" b="1" dirty="0">
                <a:latin typeface="Century Gothic" panose="020B0502020202020204" pitchFamily="34" charset="0"/>
              </a:rPr>
              <a:t>Mehmet</a:t>
            </a:r>
          </a:p>
        </p:txBody>
      </p:sp>
      <p:sp>
        <p:nvSpPr>
          <p:cNvPr id="51" name="Rounded Rectangle 11">
            <a:extLst>
              <a:ext uri="{FF2B5EF4-FFF2-40B4-BE49-F238E27FC236}">
                <a16:creationId xmlns:a16="http://schemas.microsoft.com/office/drawing/2014/main" id="{AD78970E-7A3E-4D9F-9A8B-8C4BA66ABA4A}"/>
              </a:ext>
            </a:extLst>
          </p:cNvPr>
          <p:cNvSpPr/>
          <p:nvPr/>
        </p:nvSpPr>
        <p:spPr>
          <a:xfrm>
            <a:off x="9518073" y="247046"/>
            <a:ext cx="2439254" cy="397190"/>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sprechen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2" name="Picture 51" descr="A yellow and red ovals&#10;&#10;Description automatically generated">
            <a:extLst>
              <a:ext uri="{FF2B5EF4-FFF2-40B4-BE49-F238E27FC236}">
                <a16:creationId xmlns:a16="http://schemas.microsoft.com/office/drawing/2014/main" id="{7F0A1B66-B913-417E-BD01-735AFF47F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9163" y="72430"/>
            <a:ext cx="1328973" cy="773581"/>
          </a:xfrm>
          <a:prstGeom prst="rect">
            <a:avLst/>
          </a:prstGeom>
        </p:spPr>
      </p:pic>
      <p:pic>
        <p:nvPicPr>
          <p:cNvPr id="54" name="Picture 53" descr="A cartoon of a child&#10;&#10;Description automatically generated">
            <a:extLst>
              <a:ext uri="{FF2B5EF4-FFF2-40B4-BE49-F238E27FC236}">
                <a16:creationId xmlns:a16="http://schemas.microsoft.com/office/drawing/2014/main" id="{25E8E1BC-C7A1-45EC-965C-A0F5FCA13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5502" y="3820991"/>
            <a:ext cx="511378" cy="633076"/>
          </a:xfrm>
          <a:prstGeom prst="ellipse">
            <a:avLst/>
          </a:prstGeom>
        </p:spPr>
      </p:pic>
      <p:pic>
        <p:nvPicPr>
          <p:cNvPr id="55" name="Picture 54">
            <a:extLst>
              <a:ext uri="{FF2B5EF4-FFF2-40B4-BE49-F238E27FC236}">
                <a16:creationId xmlns:a16="http://schemas.microsoft.com/office/drawing/2014/main" id="{CDC971F6-BAED-40B8-8AF7-E12B924A7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200" y="1097824"/>
            <a:ext cx="389160" cy="397190"/>
          </a:xfrm>
          <a:prstGeom prst="ellipse">
            <a:avLst/>
          </a:prstGeom>
        </p:spPr>
      </p:pic>
      <p:pic>
        <p:nvPicPr>
          <p:cNvPr id="56" name="Picture 55">
            <a:extLst>
              <a:ext uri="{FF2B5EF4-FFF2-40B4-BE49-F238E27FC236}">
                <a16:creationId xmlns:a16="http://schemas.microsoft.com/office/drawing/2014/main" id="{4E7B85EE-A0C4-4CCE-9B9E-70E74A0321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905052" y="1046884"/>
            <a:ext cx="456947" cy="454125"/>
          </a:xfrm>
          <a:prstGeom prst="ellipse">
            <a:avLst/>
          </a:prstGeom>
        </p:spPr>
      </p:pic>
      <p:pic>
        <p:nvPicPr>
          <p:cNvPr id="57" name="Picture 56" descr="A cartoon of a person wearing glasses&#10;&#10;Description automatically generated">
            <a:extLst>
              <a:ext uri="{FF2B5EF4-FFF2-40B4-BE49-F238E27FC236}">
                <a16:creationId xmlns:a16="http://schemas.microsoft.com/office/drawing/2014/main" id="{207C0789-F022-4CB9-8511-19296BDC82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0514" y="1016759"/>
            <a:ext cx="355226" cy="530230"/>
          </a:xfrm>
          <a:prstGeom prst="ellipse">
            <a:avLst/>
          </a:prstGeom>
        </p:spPr>
      </p:pic>
      <p:pic>
        <p:nvPicPr>
          <p:cNvPr id="58" name="Picture 57" descr="A cartoon robot with a black background&#10;&#10;Description automatically generated">
            <a:extLst>
              <a:ext uri="{FF2B5EF4-FFF2-40B4-BE49-F238E27FC236}">
                <a16:creationId xmlns:a16="http://schemas.microsoft.com/office/drawing/2014/main" id="{AE04F72A-A84C-4E38-94AE-411BC34975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589" y="3687939"/>
            <a:ext cx="518025" cy="925181"/>
          </a:xfrm>
          <a:prstGeom prst="rect">
            <a:avLst/>
          </a:prstGeom>
        </p:spPr>
      </p:pic>
      <p:pic>
        <p:nvPicPr>
          <p:cNvPr id="59" name="Picture 58">
            <a:extLst>
              <a:ext uri="{FF2B5EF4-FFF2-40B4-BE49-F238E27FC236}">
                <a16:creationId xmlns:a16="http://schemas.microsoft.com/office/drawing/2014/main" id="{DC4CE961-435B-43C8-992B-7DCCE0CAF2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99" y="5490875"/>
            <a:ext cx="629895" cy="633076"/>
          </a:xfrm>
          <a:prstGeom prst="rect">
            <a:avLst/>
          </a:prstGeom>
        </p:spPr>
      </p:pic>
      <p:pic>
        <p:nvPicPr>
          <p:cNvPr id="60" name="Picture 59">
            <a:extLst>
              <a:ext uri="{FF2B5EF4-FFF2-40B4-BE49-F238E27FC236}">
                <a16:creationId xmlns:a16="http://schemas.microsoft.com/office/drawing/2014/main" id="{5924C187-FE69-4452-B310-AF9DD91256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80118" y="1532621"/>
            <a:ext cx="615762" cy="824451"/>
          </a:xfrm>
          <a:prstGeom prst="rect">
            <a:avLst/>
          </a:prstGeom>
        </p:spPr>
      </p:pic>
      <p:pic>
        <p:nvPicPr>
          <p:cNvPr id="63" name="Picture 62" descr="A water bottle with a green cap&#10;&#10;Description automatically generated">
            <a:extLst>
              <a:ext uri="{FF2B5EF4-FFF2-40B4-BE49-F238E27FC236}">
                <a16:creationId xmlns:a16="http://schemas.microsoft.com/office/drawing/2014/main" id="{507D5EA2-B2BD-44A6-BC94-DF46267DCC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29873" y="1565915"/>
            <a:ext cx="466749" cy="933497"/>
          </a:xfrm>
          <a:prstGeom prst="rect">
            <a:avLst/>
          </a:prstGeom>
        </p:spPr>
      </p:pic>
      <p:pic>
        <p:nvPicPr>
          <p:cNvPr id="65" name="Graphic 64" descr="Beaver with solid fill">
            <a:extLst>
              <a:ext uri="{FF2B5EF4-FFF2-40B4-BE49-F238E27FC236}">
                <a16:creationId xmlns:a16="http://schemas.microsoft.com/office/drawing/2014/main" id="{1D90BF95-4C38-435F-B5A5-061E3E8DA90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2136" y="5209147"/>
            <a:ext cx="942755" cy="942755"/>
          </a:xfrm>
          <a:prstGeom prst="rect">
            <a:avLst/>
          </a:prstGeom>
        </p:spPr>
      </p:pic>
      <p:pic>
        <p:nvPicPr>
          <p:cNvPr id="70" name="Picture 69">
            <a:extLst>
              <a:ext uri="{FF2B5EF4-FFF2-40B4-BE49-F238E27FC236}">
                <a16:creationId xmlns:a16="http://schemas.microsoft.com/office/drawing/2014/main" id="{2DB8CE69-9B65-44C8-921E-D064E320BD62}"/>
              </a:ext>
            </a:extLst>
          </p:cNvPr>
          <p:cNvPicPr>
            <a:picLocks noChangeAspect="1"/>
          </p:cNvPicPr>
          <p:nvPr/>
        </p:nvPicPr>
        <p:blipFill>
          <a:blip r:embed="rId3"/>
          <a:stretch>
            <a:fillRect/>
          </a:stretch>
        </p:blipFill>
        <p:spPr>
          <a:xfrm>
            <a:off x="3319999" y="4488963"/>
            <a:ext cx="768163" cy="835224"/>
          </a:xfrm>
          <a:prstGeom prst="rect">
            <a:avLst/>
          </a:prstGeom>
        </p:spPr>
      </p:pic>
      <p:pic>
        <p:nvPicPr>
          <p:cNvPr id="71" name="Picture 70">
            <a:extLst>
              <a:ext uri="{FF2B5EF4-FFF2-40B4-BE49-F238E27FC236}">
                <a16:creationId xmlns:a16="http://schemas.microsoft.com/office/drawing/2014/main" id="{0EE9C141-9DAE-4F8C-98D3-FAFDBA0C97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0673" y="4471590"/>
            <a:ext cx="615762" cy="824451"/>
          </a:xfrm>
          <a:prstGeom prst="rect">
            <a:avLst/>
          </a:prstGeom>
        </p:spPr>
      </p:pic>
      <p:pic>
        <p:nvPicPr>
          <p:cNvPr id="72" name="Picture 71">
            <a:extLst>
              <a:ext uri="{FF2B5EF4-FFF2-40B4-BE49-F238E27FC236}">
                <a16:creationId xmlns:a16="http://schemas.microsoft.com/office/drawing/2014/main" id="{4C73A543-3A53-4085-A9F6-9A6D0ED7A7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91282" y="4085220"/>
            <a:ext cx="615762" cy="824451"/>
          </a:xfrm>
          <a:prstGeom prst="rect">
            <a:avLst/>
          </a:prstGeom>
        </p:spPr>
      </p:pic>
      <p:pic>
        <p:nvPicPr>
          <p:cNvPr id="73" name="Picture 72">
            <a:extLst>
              <a:ext uri="{FF2B5EF4-FFF2-40B4-BE49-F238E27FC236}">
                <a16:creationId xmlns:a16="http://schemas.microsoft.com/office/drawing/2014/main" id="{158945C3-13C2-41B3-BB23-9D8A394C68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2046" y="5380819"/>
            <a:ext cx="770121" cy="774010"/>
          </a:xfrm>
          <a:prstGeom prst="rect">
            <a:avLst/>
          </a:prstGeom>
        </p:spPr>
      </p:pic>
      <p:pic>
        <p:nvPicPr>
          <p:cNvPr id="74" name="Picture 73">
            <a:extLst>
              <a:ext uri="{FF2B5EF4-FFF2-40B4-BE49-F238E27FC236}">
                <a16:creationId xmlns:a16="http://schemas.microsoft.com/office/drawing/2014/main" id="{68E07976-B0BA-4A2D-B6D7-30258C2E50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715" y="2654990"/>
            <a:ext cx="770121" cy="774010"/>
          </a:xfrm>
          <a:prstGeom prst="rect">
            <a:avLst/>
          </a:prstGeom>
        </p:spPr>
      </p:pic>
      <p:pic>
        <p:nvPicPr>
          <p:cNvPr id="75" name="Picture 74">
            <a:extLst>
              <a:ext uri="{FF2B5EF4-FFF2-40B4-BE49-F238E27FC236}">
                <a16:creationId xmlns:a16="http://schemas.microsoft.com/office/drawing/2014/main" id="{F15160B8-5ED9-4AA6-8494-43652A56D4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3363" y="2776636"/>
            <a:ext cx="770121" cy="774010"/>
          </a:xfrm>
          <a:prstGeom prst="rect">
            <a:avLst/>
          </a:prstGeom>
        </p:spPr>
      </p:pic>
      <p:pic>
        <p:nvPicPr>
          <p:cNvPr id="76" name="Graphic 75" descr="Hamster with solid fill">
            <a:extLst>
              <a:ext uri="{FF2B5EF4-FFF2-40B4-BE49-F238E27FC236}">
                <a16:creationId xmlns:a16="http://schemas.microsoft.com/office/drawing/2014/main" id="{3C482C8C-3D07-4D96-BDDE-4205D27BB78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64309" y="5380819"/>
            <a:ext cx="885348" cy="885348"/>
          </a:xfrm>
          <a:prstGeom prst="rect">
            <a:avLst/>
          </a:prstGeom>
        </p:spPr>
      </p:pic>
      <p:pic>
        <p:nvPicPr>
          <p:cNvPr id="77" name="Graphic 76" descr="Hamster with solid fill">
            <a:extLst>
              <a:ext uri="{FF2B5EF4-FFF2-40B4-BE49-F238E27FC236}">
                <a16:creationId xmlns:a16="http://schemas.microsoft.com/office/drawing/2014/main" id="{9D0FF647-D21E-48B4-B073-9362BC3419F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08083" y="2599321"/>
            <a:ext cx="885348" cy="885348"/>
          </a:xfrm>
          <a:prstGeom prst="rect">
            <a:avLst/>
          </a:prstGeom>
        </p:spPr>
      </p:pic>
      <p:pic>
        <p:nvPicPr>
          <p:cNvPr id="78" name="Graphic 77" descr="Hamster with solid fill">
            <a:extLst>
              <a:ext uri="{FF2B5EF4-FFF2-40B4-BE49-F238E27FC236}">
                <a16:creationId xmlns:a16="http://schemas.microsoft.com/office/drawing/2014/main" id="{56755DDC-B0B0-4333-AB01-4EF12A0582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39455" y="1532621"/>
            <a:ext cx="885348" cy="885348"/>
          </a:xfrm>
          <a:prstGeom prst="rect">
            <a:avLst/>
          </a:prstGeom>
        </p:spPr>
      </p:pic>
      <p:pic>
        <p:nvPicPr>
          <p:cNvPr id="79" name="Graphic 78" descr="Hamster with solid fill">
            <a:extLst>
              <a:ext uri="{FF2B5EF4-FFF2-40B4-BE49-F238E27FC236}">
                <a16:creationId xmlns:a16="http://schemas.microsoft.com/office/drawing/2014/main" id="{391C469C-5474-459C-9DDA-3AD5128D3C7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047731" y="2705377"/>
            <a:ext cx="885348" cy="885348"/>
          </a:xfrm>
          <a:prstGeom prst="rect">
            <a:avLst/>
          </a:prstGeom>
        </p:spPr>
      </p:pic>
      <p:grpSp>
        <p:nvGrpSpPr>
          <p:cNvPr id="80" name="Group 79">
            <a:extLst>
              <a:ext uri="{FF2B5EF4-FFF2-40B4-BE49-F238E27FC236}">
                <a16:creationId xmlns:a16="http://schemas.microsoft.com/office/drawing/2014/main" id="{3CF9CFD3-BAD1-48A1-B28A-C192C27948CF}"/>
              </a:ext>
            </a:extLst>
          </p:cNvPr>
          <p:cNvGrpSpPr/>
          <p:nvPr/>
        </p:nvGrpSpPr>
        <p:grpSpPr>
          <a:xfrm>
            <a:off x="4201589" y="4389224"/>
            <a:ext cx="678092" cy="910948"/>
            <a:chOff x="13324083" y="5471364"/>
            <a:chExt cx="921154" cy="1237477"/>
          </a:xfrm>
        </p:grpSpPr>
        <p:pic>
          <p:nvPicPr>
            <p:cNvPr id="81" name="Picture 80">
              <a:extLst>
                <a:ext uri="{FF2B5EF4-FFF2-40B4-BE49-F238E27FC236}">
                  <a16:creationId xmlns:a16="http://schemas.microsoft.com/office/drawing/2014/main" id="{B4DF7D81-9637-457F-8ED2-F0A229BC4B89}"/>
                </a:ext>
              </a:extLst>
            </p:cNvPr>
            <p:cNvPicPr>
              <a:picLocks noChangeAspect="1"/>
            </p:cNvPicPr>
            <p:nvPr/>
          </p:nvPicPr>
          <p:blipFill>
            <a:blip r:embed="rId17"/>
            <a:stretch>
              <a:fillRect/>
            </a:stretch>
          </p:blipFill>
          <p:spPr>
            <a:xfrm>
              <a:off x="13324083" y="5471364"/>
              <a:ext cx="810838" cy="1213209"/>
            </a:xfrm>
            <a:prstGeom prst="rect">
              <a:avLst/>
            </a:prstGeom>
          </p:spPr>
        </p:pic>
        <p:pic>
          <p:nvPicPr>
            <p:cNvPr id="82" name="Picture 81" descr="A yellow dress with a black background&#10;&#10;Description automatically generated">
              <a:extLst>
                <a:ext uri="{FF2B5EF4-FFF2-40B4-BE49-F238E27FC236}">
                  <a16:creationId xmlns:a16="http://schemas.microsoft.com/office/drawing/2014/main" id="{7A92492D-9647-4B33-99F3-A27CE524D04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00485" y="5823493"/>
              <a:ext cx="444752" cy="885348"/>
            </a:xfrm>
            <a:prstGeom prst="rect">
              <a:avLst/>
            </a:prstGeom>
          </p:spPr>
        </p:pic>
      </p:grpSp>
      <p:grpSp>
        <p:nvGrpSpPr>
          <p:cNvPr id="83" name="Group 82">
            <a:extLst>
              <a:ext uri="{FF2B5EF4-FFF2-40B4-BE49-F238E27FC236}">
                <a16:creationId xmlns:a16="http://schemas.microsoft.com/office/drawing/2014/main" id="{14ED1EF9-6686-415D-A159-93D77F4BDDC3}"/>
              </a:ext>
            </a:extLst>
          </p:cNvPr>
          <p:cNvGrpSpPr/>
          <p:nvPr/>
        </p:nvGrpSpPr>
        <p:grpSpPr>
          <a:xfrm>
            <a:off x="1160752" y="2563682"/>
            <a:ext cx="678092" cy="910948"/>
            <a:chOff x="13324083" y="5471364"/>
            <a:chExt cx="921154" cy="1237477"/>
          </a:xfrm>
        </p:grpSpPr>
        <p:pic>
          <p:nvPicPr>
            <p:cNvPr id="84" name="Picture 83">
              <a:extLst>
                <a:ext uri="{FF2B5EF4-FFF2-40B4-BE49-F238E27FC236}">
                  <a16:creationId xmlns:a16="http://schemas.microsoft.com/office/drawing/2014/main" id="{8B8D0FF9-D858-4A6A-AB38-C8C16CEAD435}"/>
                </a:ext>
              </a:extLst>
            </p:cNvPr>
            <p:cNvPicPr>
              <a:picLocks noChangeAspect="1"/>
            </p:cNvPicPr>
            <p:nvPr/>
          </p:nvPicPr>
          <p:blipFill>
            <a:blip r:embed="rId17"/>
            <a:stretch>
              <a:fillRect/>
            </a:stretch>
          </p:blipFill>
          <p:spPr>
            <a:xfrm>
              <a:off x="13324083" y="5471364"/>
              <a:ext cx="810838" cy="1213209"/>
            </a:xfrm>
            <a:prstGeom prst="rect">
              <a:avLst/>
            </a:prstGeom>
          </p:spPr>
        </p:pic>
        <p:pic>
          <p:nvPicPr>
            <p:cNvPr id="85" name="Picture 84" descr="A yellow dress with a black background&#10;&#10;Description automatically generated">
              <a:extLst>
                <a:ext uri="{FF2B5EF4-FFF2-40B4-BE49-F238E27FC236}">
                  <a16:creationId xmlns:a16="http://schemas.microsoft.com/office/drawing/2014/main" id="{FA79803C-69A5-42C6-9E67-A87A1EDC823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00485" y="5823493"/>
              <a:ext cx="444752" cy="885348"/>
            </a:xfrm>
            <a:prstGeom prst="rect">
              <a:avLst/>
            </a:prstGeom>
          </p:spPr>
        </p:pic>
      </p:grpSp>
      <p:grpSp>
        <p:nvGrpSpPr>
          <p:cNvPr id="86" name="Group 85">
            <a:extLst>
              <a:ext uri="{FF2B5EF4-FFF2-40B4-BE49-F238E27FC236}">
                <a16:creationId xmlns:a16="http://schemas.microsoft.com/office/drawing/2014/main" id="{E62A5098-93DD-429D-BA50-47544C530A40}"/>
              </a:ext>
            </a:extLst>
          </p:cNvPr>
          <p:cNvGrpSpPr/>
          <p:nvPr/>
        </p:nvGrpSpPr>
        <p:grpSpPr>
          <a:xfrm>
            <a:off x="1244668" y="4124161"/>
            <a:ext cx="678092" cy="910948"/>
            <a:chOff x="13324083" y="5471364"/>
            <a:chExt cx="921154" cy="1237477"/>
          </a:xfrm>
        </p:grpSpPr>
        <p:pic>
          <p:nvPicPr>
            <p:cNvPr id="87" name="Picture 86">
              <a:extLst>
                <a:ext uri="{FF2B5EF4-FFF2-40B4-BE49-F238E27FC236}">
                  <a16:creationId xmlns:a16="http://schemas.microsoft.com/office/drawing/2014/main" id="{DEF0D0D4-7191-48EE-9AEE-A97ED37E7916}"/>
                </a:ext>
              </a:extLst>
            </p:cNvPr>
            <p:cNvPicPr>
              <a:picLocks noChangeAspect="1"/>
            </p:cNvPicPr>
            <p:nvPr/>
          </p:nvPicPr>
          <p:blipFill>
            <a:blip r:embed="rId17"/>
            <a:stretch>
              <a:fillRect/>
            </a:stretch>
          </p:blipFill>
          <p:spPr>
            <a:xfrm>
              <a:off x="13324083" y="5471364"/>
              <a:ext cx="810838" cy="1213209"/>
            </a:xfrm>
            <a:prstGeom prst="rect">
              <a:avLst/>
            </a:prstGeom>
          </p:spPr>
        </p:pic>
        <p:pic>
          <p:nvPicPr>
            <p:cNvPr id="88" name="Picture 87" descr="A yellow dress with a black background&#10;&#10;Description automatically generated">
              <a:extLst>
                <a:ext uri="{FF2B5EF4-FFF2-40B4-BE49-F238E27FC236}">
                  <a16:creationId xmlns:a16="http://schemas.microsoft.com/office/drawing/2014/main" id="{C8AF06F0-890A-4A9B-BAF8-8A38C4CE96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00485" y="5823493"/>
              <a:ext cx="444752" cy="885348"/>
            </a:xfrm>
            <a:prstGeom prst="rect">
              <a:avLst/>
            </a:prstGeom>
          </p:spPr>
        </p:pic>
      </p:grpSp>
      <p:grpSp>
        <p:nvGrpSpPr>
          <p:cNvPr id="89" name="Group 88">
            <a:extLst>
              <a:ext uri="{FF2B5EF4-FFF2-40B4-BE49-F238E27FC236}">
                <a16:creationId xmlns:a16="http://schemas.microsoft.com/office/drawing/2014/main" id="{F5F537E2-1215-4DE2-8F1D-6199A5EC279F}"/>
              </a:ext>
            </a:extLst>
          </p:cNvPr>
          <p:cNvGrpSpPr/>
          <p:nvPr/>
        </p:nvGrpSpPr>
        <p:grpSpPr>
          <a:xfrm>
            <a:off x="7502311" y="2484005"/>
            <a:ext cx="678092" cy="910948"/>
            <a:chOff x="13324083" y="5471364"/>
            <a:chExt cx="921154" cy="1237477"/>
          </a:xfrm>
        </p:grpSpPr>
        <p:pic>
          <p:nvPicPr>
            <p:cNvPr id="90" name="Picture 89">
              <a:extLst>
                <a:ext uri="{FF2B5EF4-FFF2-40B4-BE49-F238E27FC236}">
                  <a16:creationId xmlns:a16="http://schemas.microsoft.com/office/drawing/2014/main" id="{432EF63D-116E-4DCD-84E4-BAFD5E381CF2}"/>
                </a:ext>
              </a:extLst>
            </p:cNvPr>
            <p:cNvPicPr>
              <a:picLocks noChangeAspect="1"/>
            </p:cNvPicPr>
            <p:nvPr/>
          </p:nvPicPr>
          <p:blipFill>
            <a:blip r:embed="rId17"/>
            <a:stretch>
              <a:fillRect/>
            </a:stretch>
          </p:blipFill>
          <p:spPr>
            <a:xfrm>
              <a:off x="13324083" y="5471364"/>
              <a:ext cx="810838" cy="1213209"/>
            </a:xfrm>
            <a:prstGeom prst="rect">
              <a:avLst/>
            </a:prstGeom>
          </p:spPr>
        </p:pic>
        <p:pic>
          <p:nvPicPr>
            <p:cNvPr id="91" name="Picture 90" descr="A yellow dress with a black background&#10;&#10;Description automatically generated">
              <a:extLst>
                <a:ext uri="{FF2B5EF4-FFF2-40B4-BE49-F238E27FC236}">
                  <a16:creationId xmlns:a16="http://schemas.microsoft.com/office/drawing/2014/main" id="{16F1CE06-020C-4BF4-A230-1F6E08CF7E4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00485" y="5823493"/>
              <a:ext cx="444752" cy="885348"/>
            </a:xfrm>
            <a:prstGeom prst="rect">
              <a:avLst/>
            </a:prstGeom>
          </p:spPr>
        </p:pic>
      </p:grpSp>
      <p:pic>
        <p:nvPicPr>
          <p:cNvPr id="92" name="Picture 91" descr="A water bottle with a green cap&#10;&#10;Description automatically generated">
            <a:extLst>
              <a:ext uri="{FF2B5EF4-FFF2-40B4-BE49-F238E27FC236}">
                <a16:creationId xmlns:a16="http://schemas.microsoft.com/office/drawing/2014/main" id="{4602FE47-C1EE-4E13-A26B-C54DA9A38E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01575" y="2449581"/>
            <a:ext cx="466749" cy="933497"/>
          </a:xfrm>
          <a:prstGeom prst="rect">
            <a:avLst/>
          </a:prstGeom>
        </p:spPr>
      </p:pic>
      <p:pic>
        <p:nvPicPr>
          <p:cNvPr id="94" name="Picture 93">
            <a:extLst>
              <a:ext uri="{FF2B5EF4-FFF2-40B4-BE49-F238E27FC236}">
                <a16:creationId xmlns:a16="http://schemas.microsoft.com/office/drawing/2014/main" id="{589AC9E2-A2F1-4AB4-B9F5-2A706D4D2BA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9953" y="4434419"/>
            <a:ext cx="958927" cy="649940"/>
          </a:xfrm>
          <a:prstGeom prst="rect">
            <a:avLst/>
          </a:prstGeom>
        </p:spPr>
      </p:pic>
      <p:pic>
        <p:nvPicPr>
          <p:cNvPr id="95" name="Picture 94">
            <a:extLst>
              <a:ext uri="{FF2B5EF4-FFF2-40B4-BE49-F238E27FC236}">
                <a16:creationId xmlns:a16="http://schemas.microsoft.com/office/drawing/2014/main" id="{B629DD21-7792-44C0-BFD2-3E57F3C2A76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77893" y="1731835"/>
            <a:ext cx="961574" cy="651734"/>
          </a:xfrm>
          <a:prstGeom prst="rect">
            <a:avLst/>
          </a:prstGeom>
        </p:spPr>
      </p:pic>
      <p:pic>
        <p:nvPicPr>
          <p:cNvPr id="96" name="Picture 95">
            <a:extLst>
              <a:ext uri="{FF2B5EF4-FFF2-40B4-BE49-F238E27FC236}">
                <a16:creationId xmlns:a16="http://schemas.microsoft.com/office/drawing/2014/main" id="{7E01EC23-1E57-4417-BECC-94E4CD39DE6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72029" y="2739769"/>
            <a:ext cx="885349" cy="600070"/>
          </a:xfrm>
          <a:prstGeom prst="rect">
            <a:avLst/>
          </a:prstGeom>
        </p:spPr>
      </p:pic>
      <p:pic>
        <p:nvPicPr>
          <p:cNvPr id="97" name="Picture 96">
            <a:extLst>
              <a:ext uri="{FF2B5EF4-FFF2-40B4-BE49-F238E27FC236}">
                <a16:creationId xmlns:a16="http://schemas.microsoft.com/office/drawing/2014/main" id="{6005030C-8F1D-48CD-9F33-500E882D4C8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45372" y="1599412"/>
            <a:ext cx="848059" cy="574796"/>
          </a:xfrm>
          <a:prstGeom prst="rect">
            <a:avLst/>
          </a:prstGeom>
        </p:spPr>
      </p:pic>
      <p:pic>
        <p:nvPicPr>
          <p:cNvPr id="98" name="Graphic 97" descr="Beaver with solid fill">
            <a:extLst>
              <a:ext uri="{FF2B5EF4-FFF2-40B4-BE49-F238E27FC236}">
                <a16:creationId xmlns:a16="http://schemas.microsoft.com/office/drawing/2014/main" id="{ECDB2727-39E4-4132-B0BE-378CED55FA6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54177" y="1337183"/>
            <a:ext cx="1083695" cy="1083695"/>
          </a:xfrm>
          <a:prstGeom prst="rect">
            <a:avLst/>
          </a:prstGeom>
        </p:spPr>
      </p:pic>
      <p:pic>
        <p:nvPicPr>
          <p:cNvPr id="99" name="Picture 98" descr="house">
            <a:extLst>
              <a:ext uri="{FF2B5EF4-FFF2-40B4-BE49-F238E27FC236}">
                <a16:creationId xmlns:a16="http://schemas.microsoft.com/office/drawing/2014/main" id="{C0270714-48F4-4266-889A-BDF9B79F647E}"/>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4045" y="2662440"/>
            <a:ext cx="987717" cy="650408"/>
          </a:xfrm>
          <a:prstGeom prst="rect">
            <a:avLst/>
          </a:prstGeom>
          <a:noFill/>
        </p:spPr>
      </p:pic>
      <p:pic>
        <p:nvPicPr>
          <p:cNvPr id="100" name="Picture 99" descr="house">
            <a:extLst>
              <a:ext uri="{FF2B5EF4-FFF2-40B4-BE49-F238E27FC236}">
                <a16:creationId xmlns:a16="http://schemas.microsoft.com/office/drawing/2014/main" id="{5D09D47C-853F-435B-BE23-465E218D844F}"/>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82434" y="5544729"/>
            <a:ext cx="987717" cy="650408"/>
          </a:xfrm>
          <a:prstGeom prst="rect">
            <a:avLst/>
          </a:prstGeom>
          <a:noFill/>
        </p:spPr>
      </p:pic>
      <p:pic>
        <p:nvPicPr>
          <p:cNvPr id="101" name="Picture 100" descr="house">
            <a:extLst>
              <a:ext uri="{FF2B5EF4-FFF2-40B4-BE49-F238E27FC236}">
                <a16:creationId xmlns:a16="http://schemas.microsoft.com/office/drawing/2014/main" id="{FC5D6DF4-3D4D-4C10-9946-000BDD905821}"/>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8969" y="5380819"/>
            <a:ext cx="987717" cy="650408"/>
          </a:xfrm>
          <a:prstGeom prst="rect">
            <a:avLst/>
          </a:prstGeom>
          <a:noFill/>
        </p:spPr>
      </p:pic>
      <p:pic>
        <p:nvPicPr>
          <p:cNvPr id="102" name="Picture 101" descr="house">
            <a:extLst>
              <a:ext uri="{FF2B5EF4-FFF2-40B4-BE49-F238E27FC236}">
                <a16:creationId xmlns:a16="http://schemas.microsoft.com/office/drawing/2014/main" id="{AC347397-4444-4DD2-911B-9C659E783EFE}"/>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59119" y="1563409"/>
            <a:ext cx="987717" cy="650408"/>
          </a:xfrm>
          <a:prstGeom prst="rect">
            <a:avLst/>
          </a:prstGeom>
          <a:noFill/>
        </p:spPr>
      </p:pic>
      <p:pic>
        <p:nvPicPr>
          <p:cNvPr id="104" name="Picture 103" descr="A person with a letter on it&#10;&#10;Description automatically generated">
            <a:extLst>
              <a:ext uri="{FF2B5EF4-FFF2-40B4-BE49-F238E27FC236}">
                <a16:creationId xmlns:a16="http://schemas.microsoft.com/office/drawing/2014/main" id="{7EEF4B1E-E98A-4596-BC05-13028DEC2DE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64758" y="3518580"/>
            <a:ext cx="1035638" cy="1159419"/>
          </a:xfrm>
          <a:prstGeom prst="rect">
            <a:avLst/>
          </a:prstGeom>
        </p:spPr>
      </p:pic>
      <p:pic>
        <p:nvPicPr>
          <p:cNvPr id="106" name="Picture 105" descr="A person with a letter b&#10;&#10;Description automatically generated">
            <a:extLst>
              <a:ext uri="{FF2B5EF4-FFF2-40B4-BE49-F238E27FC236}">
                <a16:creationId xmlns:a16="http://schemas.microsoft.com/office/drawing/2014/main" id="{55858B47-2481-4207-A5C7-F05BCBF3AD7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19419" y="3435798"/>
            <a:ext cx="1035638" cy="1159915"/>
          </a:xfrm>
          <a:prstGeom prst="rect">
            <a:avLst/>
          </a:prstGeom>
        </p:spPr>
      </p:pic>
      <p:sp>
        <p:nvSpPr>
          <p:cNvPr id="108" name="TextBox 107">
            <a:extLst>
              <a:ext uri="{FF2B5EF4-FFF2-40B4-BE49-F238E27FC236}">
                <a16:creationId xmlns:a16="http://schemas.microsoft.com/office/drawing/2014/main" id="{6F03D8E0-5CEB-4707-92B1-03E23E2A9A55}"/>
              </a:ext>
            </a:extLst>
          </p:cNvPr>
          <p:cNvSpPr txBox="1"/>
          <p:nvPr/>
        </p:nvSpPr>
        <p:spPr>
          <a:xfrm>
            <a:off x="10148809" y="3327263"/>
            <a:ext cx="163366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habe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br>
              <a:rPr kumimoji="0" lang="en-GB" sz="2000" b="0" i="0" u="none" strike="noStrike" kern="1200" cap="none" spc="0" normalizeH="0" baseline="0" noProof="0" dirty="0">
                <a:ln>
                  <a:noFill/>
                </a:ln>
                <a:solidFill>
                  <a:srgbClr val="525050"/>
                </a:solidFill>
                <a:effectLst/>
                <a:uLnTx/>
                <a:uFillTx/>
                <a:latin typeface="Century Gothic"/>
                <a:ea typeface="+mn-ea"/>
                <a:cs typeface="+mn-cs"/>
              </a:rPr>
            </a:br>
            <a:r>
              <a:rPr kumimoji="0" lang="en-GB" sz="2000" b="0" i="0" u="sng" strike="noStrike" kern="1200" cap="none" spc="0" normalizeH="0" baseline="0" noProof="0" dirty="0">
                <a:ln>
                  <a:noFill/>
                </a:ln>
                <a:solidFill>
                  <a:srgbClr val="525050"/>
                </a:solidFill>
                <a:effectLst/>
                <a:uLnTx/>
                <a:uFillTx/>
                <a:latin typeface="Century Gothic"/>
                <a:ea typeface="+mn-ea"/>
                <a:cs typeface="+mn-cs"/>
              </a:rPr>
              <a:t>den Ball</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09" name="Speech Bubble: Oval 108">
            <a:extLst>
              <a:ext uri="{FF2B5EF4-FFF2-40B4-BE49-F238E27FC236}">
                <a16:creationId xmlns:a16="http://schemas.microsoft.com/office/drawing/2014/main" id="{A169A8D5-8DDA-49D6-8B81-022119E5A1BE}"/>
              </a:ext>
            </a:extLst>
          </p:cNvPr>
          <p:cNvSpPr/>
          <p:nvPr/>
        </p:nvSpPr>
        <p:spPr>
          <a:xfrm>
            <a:off x="7183787" y="4325723"/>
            <a:ext cx="1534499" cy="876418"/>
          </a:xfrm>
          <a:prstGeom prst="wedgeEllipseCallout">
            <a:avLst>
              <a:gd name="adj1" fmla="val -66171"/>
              <a:gd name="adj2" fmla="val -37564"/>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p:txBody>
      </p:sp>
      <p:sp>
        <p:nvSpPr>
          <p:cNvPr id="110" name="TextBox 109">
            <a:extLst>
              <a:ext uri="{FF2B5EF4-FFF2-40B4-BE49-F238E27FC236}">
                <a16:creationId xmlns:a16="http://schemas.microsoft.com/office/drawing/2014/main" id="{6FE5BBD3-9046-4D86-B08E-3BC78E70E4CE}"/>
              </a:ext>
            </a:extLst>
          </p:cNvPr>
          <p:cNvSpPr txBox="1"/>
          <p:nvPr/>
        </p:nvSpPr>
        <p:spPr>
          <a:xfrm>
            <a:off x="7108034" y="4413991"/>
            <a:ext cx="163366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latin typeface="Century Gothic"/>
              </a:rPr>
              <a:t>Du </a:t>
            </a:r>
            <a:r>
              <a:rPr lang="en-GB" sz="2000" dirty="0" err="1">
                <a:solidFill>
                  <a:srgbClr val="525050"/>
                </a:solidFill>
                <a:latin typeface="Century Gothic"/>
              </a:rPr>
              <a:t>bist</a:t>
            </a:r>
            <a:r>
              <a:rPr lang="en-GB" sz="2000" dirty="0">
                <a:solidFill>
                  <a:srgbClr val="525050"/>
                </a:solidFill>
                <a:latin typeface="Century Gothic"/>
              </a:rPr>
              <a:t> Katrin!</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1" name="Speech Bubble: Oval 110">
            <a:extLst>
              <a:ext uri="{FF2B5EF4-FFF2-40B4-BE49-F238E27FC236}">
                <a16:creationId xmlns:a16="http://schemas.microsoft.com/office/drawing/2014/main" id="{C8884934-6CBD-45DE-923F-B599F31F0329}"/>
              </a:ext>
            </a:extLst>
          </p:cNvPr>
          <p:cNvSpPr/>
          <p:nvPr/>
        </p:nvSpPr>
        <p:spPr>
          <a:xfrm>
            <a:off x="9096335" y="4088414"/>
            <a:ext cx="3106172" cy="2246769"/>
          </a:xfrm>
          <a:prstGeom prst="wedgeEllipseCallout">
            <a:avLst>
              <a:gd name="adj1" fmla="val -26068"/>
              <a:gd name="adj2" fmla="val -51220"/>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p:txBody>
      </p:sp>
      <p:sp>
        <p:nvSpPr>
          <p:cNvPr id="112" name="TextBox 111">
            <a:extLst>
              <a:ext uri="{FF2B5EF4-FFF2-40B4-BE49-F238E27FC236}">
                <a16:creationId xmlns:a16="http://schemas.microsoft.com/office/drawing/2014/main" id="{C4269518-BDC1-4985-A2F3-5C45733F644B}"/>
              </a:ext>
            </a:extLst>
          </p:cNvPr>
          <p:cNvSpPr txBox="1"/>
          <p:nvPr/>
        </p:nvSpPr>
        <p:spPr>
          <a:xfrm>
            <a:off x="9327213" y="4383375"/>
            <a:ext cx="269265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Nein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ich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habe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sng" strike="noStrike" kern="1200" cap="none" spc="0" normalizeH="0" baseline="0" noProof="0" dirty="0">
                <a:ln>
                  <a:noFill/>
                </a:ln>
                <a:solidFill>
                  <a:srgbClr val="525050"/>
                </a:solidFill>
                <a:effectLst/>
                <a:uLnTx/>
                <a:uFillTx/>
                <a:latin typeface="Century Gothic"/>
                <a:ea typeface="+mn-ea"/>
                <a:cs typeface="+mn-cs"/>
              </a:rPr>
              <a:t>den</a:t>
            </a:r>
            <a:r>
              <a:rPr kumimoji="0" lang="en-GB" sz="2000" b="0" i="0" u="none" strike="noStrike" kern="1200" cap="none" spc="0" normalizeH="0" noProof="0" dirty="0">
                <a:ln>
                  <a:noFill/>
                </a:ln>
                <a:solidFill>
                  <a:srgbClr val="525050"/>
                </a:solidFill>
                <a:effectLst/>
                <a:uLnTx/>
                <a:uFillTx/>
                <a:latin typeface="Century Gothic"/>
                <a:ea typeface="+mn-ea"/>
                <a:cs typeface="+mn-cs"/>
              </a:rPr>
              <a:t> Ball, </a:t>
            </a:r>
            <a:r>
              <a:rPr kumimoji="0" lang="en-GB" sz="2000" b="0" i="0" u="sng" strike="noStrike" kern="1200" cap="none" spc="0" normalizeH="0" noProof="0" dirty="0">
                <a:ln>
                  <a:noFill/>
                </a:ln>
                <a:solidFill>
                  <a:srgbClr val="525050"/>
                </a:solidFill>
                <a:effectLst/>
                <a:uLnTx/>
                <a:uFillTx/>
                <a:latin typeface="Century Gothic"/>
                <a:ea typeface="+mn-ea"/>
                <a:cs typeface="+mn-cs"/>
              </a:rPr>
              <a:t>den</a:t>
            </a:r>
            <a:r>
              <a:rPr kumimoji="0" lang="en-GB" sz="2000" b="0" i="0" u="none" strike="noStrike" kern="1200" cap="none" spc="0" normalizeH="0" noProof="0" dirty="0">
                <a:ln>
                  <a:noFill/>
                </a:ln>
                <a:solidFill>
                  <a:srgbClr val="525050"/>
                </a:solidFill>
                <a:effectLst/>
                <a:uLnTx/>
                <a:uFillTx/>
                <a:latin typeface="Century Gothic"/>
                <a:ea typeface="+mn-ea"/>
                <a:cs typeface="+mn-cs"/>
              </a:rPr>
              <a:t> </a:t>
            </a:r>
            <a:r>
              <a:rPr kumimoji="0" lang="en-GB" sz="2000" b="0" i="0" u="none" strike="noStrike" kern="1200" cap="none" spc="0" normalizeH="0" noProof="0" dirty="0" err="1">
                <a:ln>
                  <a:noFill/>
                </a:ln>
                <a:solidFill>
                  <a:srgbClr val="525050"/>
                </a:solidFill>
                <a:effectLst/>
                <a:uLnTx/>
                <a:uFillTx/>
                <a:latin typeface="Century Gothic"/>
                <a:ea typeface="+mn-ea"/>
                <a:cs typeface="+mn-cs"/>
              </a:rPr>
              <a:t>Fußball</a:t>
            </a:r>
            <a:r>
              <a:rPr kumimoji="0" lang="en-GB" sz="2000" b="0" i="0" u="none" strike="noStrike" kern="1200" cap="none" spc="0" normalizeH="0" noProof="0" dirty="0">
                <a:ln>
                  <a:noFill/>
                </a:ln>
                <a:solidFill>
                  <a:srgbClr val="525050"/>
                </a:solidFill>
                <a:effectLst/>
                <a:uLnTx/>
                <a:uFillTx/>
                <a:latin typeface="Century Gothic"/>
                <a:ea typeface="+mn-ea"/>
                <a:cs typeface="+mn-cs"/>
              </a:rPr>
              <a:t>, </a:t>
            </a:r>
            <a:r>
              <a:rPr kumimoji="0" lang="en-GB" sz="2000" b="0" i="0" u="sng" strike="noStrike" kern="1200" cap="none" spc="0" normalizeH="0" noProof="0" dirty="0">
                <a:ln>
                  <a:noFill/>
                </a:ln>
                <a:solidFill>
                  <a:srgbClr val="525050"/>
                </a:solidFill>
                <a:effectLst/>
                <a:uLnTx/>
                <a:uFillTx/>
                <a:latin typeface="Century Gothic"/>
                <a:ea typeface="+mn-ea"/>
                <a:cs typeface="+mn-cs"/>
              </a:rPr>
              <a:t>die</a:t>
            </a:r>
            <a:r>
              <a:rPr kumimoji="0" lang="en-GB" sz="2000" b="0" i="0" u="none" strike="noStrike" kern="1200" cap="none" spc="0" normalizeH="0" noProof="0" dirty="0">
                <a:ln>
                  <a:noFill/>
                </a:ln>
                <a:solidFill>
                  <a:srgbClr val="525050"/>
                </a:solidFill>
                <a:effectLst/>
                <a:uLnTx/>
                <a:uFillTx/>
                <a:latin typeface="Century Gothic"/>
                <a:ea typeface="+mn-ea"/>
                <a:cs typeface="+mn-cs"/>
              </a:rPr>
              <a:t> </a:t>
            </a:r>
            <a:r>
              <a:rPr kumimoji="0" lang="en-GB" sz="2000" b="0" i="0" u="none" strike="noStrike" kern="1200" cap="none" spc="0" normalizeH="0" noProof="0" dirty="0" err="1">
                <a:ln>
                  <a:noFill/>
                </a:ln>
                <a:solidFill>
                  <a:srgbClr val="525050"/>
                </a:solidFill>
                <a:effectLst/>
                <a:uLnTx/>
                <a:uFillTx/>
                <a:latin typeface="Century Gothic"/>
                <a:ea typeface="+mn-ea"/>
                <a:cs typeface="+mn-cs"/>
              </a:rPr>
              <a:t>Wasserflasche</a:t>
            </a:r>
            <a:r>
              <a:rPr kumimoji="0" lang="en-GB" sz="2000" b="0" i="0" u="none" strike="noStrike" kern="1200" cap="none" spc="0" normalizeH="0" noProof="0" dirty="0">
                <a:ln>
                  <a:noFill/>
                </a:ln>
                <a:solidFill>
                  <a:srgbClr val="525050"/>
                </a:solidFill>
                <a:effectLst/>
                <a:uLnTx/>
                <a:uFillTx/>
                <a:latin typeface="Century Gothic"/>
                <a:ea typeface="+mn-ea"/>
                <a:cs typeface="+mn-cs"/>
              </a:rPr>
              <a:t>, </a:t>
            </a:r>
            <a:r>
              <a:rPr kumimoji="0" lang="en-GB" sz="2000" b="0" i="0" u="sng" strike="noStrike" kern="1200" cap="none" spc="0" normalizeH="0" noProof="0" dirty="0">
                <a:ln>
                  <a:noFill/>
                </a:ln>
                <a:solidFill>
                  <a:srgbClr val="525050"/>
                </a:solidFill>
                <a:effectLst/>
                <a:uLnTx/>
                <a:uFillTx/>
                <a:latin typeface="Century Gothic"/>
                <a:ea typeface="+mn-ea"/>
                <a:cs typeface="+mn-cs"/>
              </a:rPr>
              <a:t>die</a:t>
            </a:r>
            <a:r>
              <a:rPr kumimoji="0" lang="en-GB" sz="2000" b="0" i="0" u="none" strike="noStrike" kern="1200" cap="none" spc="0" normalizeH="0" noProof="0" dirty="0">
                <a:ln>
                  <a:noFill/>
                </a:ln>
                <a:solidFill>
                  <a:srgbClr val="525050"/>
                </a:solidFill>
                <a:effectLst/>
                <a:uLnTx/>
                <a:uFillTx/>
                <a:latin typeface="Century Gothic"/>
                <a:ea typeface="+mn-ea"/>
                <a:cs typeface="+mn-cs"/>
              </a:rPr>
              <a:t> Tafel, </a:t>
            </a:r>
            <a:r>
              <a:rPr kumimoji="0" lang="en-GB" sz="2000" b="0" i="0" u="sng" strike="noStrike" kern="1200" cap="none" spc="0" normalizeH="0" noProof="0" dirty="0">
                <a:ln>
                  <a:noFill/>
                </a:ln>
                <a:solidFill>
                  <a:srgbClr val="525050"/>
                </a:solidFill>
                <a:effectLst/>
                <a:uLnTx/>
                <a:uFillTx/>
                <a:latin typeface="Century Gothic"/>
                <a:ea typeface="+mn-ea"/>
                <a:cs typeface="+mn-cs"/>
              </a:rPr>
              <a:t>das</a:t>
            </a:r>
            <a:r>
              <a:rPr kumimoji="0" lang="en-GB" sz="2000" b="0" i="0" u="none" strike="noStrike" kern="1200" cap="none" spc="0" normalizeH="0" noProof="0" dirty="0">
                <a:ln>
                  <a:noFill/>
                </a:ln>
                <a:solidFill>
                  <a:srgbClr val="525050"/>
                </a:solidFill>
                <a:effectLst/>
                <a:uLnTx/>
                <a:uFillTx/>
                <a:latin typeface="Century Gothic"/>
                <a:ea typeface="+mn-ea"/>
                <a:cs typeface="+mn-cs"/>
              </a:rPr>
              <a:t> </a:t>
            </a:r>
            <a:r>
              <a:rPr kumimoji="0" lang="en-GB" sz="2000" b="0" i="0" u="none" strike="noStrike" kern="1200" cap="none" spc="0" normalizeH="0" noProof="0" dirty="0" err="1">
                <a:ln>
                  <a:noFill/>
                </a:ln>
                <a:solidFill>
                  <a:srgbClr val="525050"/>
                </a:solidFill>
                <a:effectLst/>
                <a:uLnTx/>
                <a:uFillTx/>
                <a:latin typeface="Century Gothic"/>
                <a:ea typeface="+mn-ea"/>
                <a:cs typeface="+mn-cs"/>
              </a:rPr>
              <a:t>Haustier</a:t>
            </a:r>
            <a:r>
              <a:rPr kumimoji="0" lang="en-GB" sz="2000" b="0" i="0" u="none" strike="noStrike" kern="1200" cap="none" spc="0" normalizeH="0" noProof="0" dirty="0">
                <a:ln>
                  <a:noFill/>
                </a:ln>
                <a:solidFill>
                  <a:srgbClr val="525050"/>
                </a:solidFill>
                <a:effectLst/>
                <a:uLnTx/>
                <a:uFillTx/>
                <a:latin typeface="Century Gothic"/>
                <a:ea typeface="+mn-ea"/>
                <a:cs typeface="+mn-cs"/>
              </a:rPr>
              <a:t> und </a:t>
            </a:r>
            <a:r>
              <a:rPr kumimoji="0" lang="en-GB" sz="2000" b="0" i="0" u="sng" strike="noStrike" kern="1200" cap="none" spc="0" normalizeH="0" noProof="0" dirty="0">
                <a:ln>
                  <a:noFill/>
                </a:ln>
                <a:solidFill>
                  <a:srgbClr val="525050"/>
                </a:solidFill>
                <a:effectLst/>
                <a:uLnTx/>
                <a:uFillTx/>
                <a:latin typeface="Century Gothic"/>
                <a:ea typeface="+mn-ea"/>
                <a:cs typeface="+mn-cs"/>
              </a:rPr>
              <a:t>die</a:t>
            </a:r>
            <a:r>
              <a:rPr kumimoji="0" lang="en-GB" sz="2000" b="0" i="0" u="none" strike="noStrike" kern="1200" cap="none" spc="0" normalizeH="0" noProof="0" dirty="0">
                <a:ln>
                  <a:noFill/>
                </a:ln>
                <a:solidFill>
                  <a:srgbClr val="525050"/>
                </a:solidFill>
                <a:effectLst/>
                <a:uLnTx/>
                <a:uFillTx/>
                <a:latin typeface="Century Gothic"/>
                <a:ea typeface="+mn-ea"/>
                <a:cs typeface="+mn-cs"/>
              </a:rPr>
              <a:t> </a:t>
            </a:r>
            <a:r>
              <a:rPr kumimoji="0" lang="en-GB" sz="2000" b="0" i="0" u="none" strike="noStrike" kern="1200" cap="none" spc="0" normalizeH="0" noProof="0" dirty="0" err="1">
                <a:ln>
                  <a:noFill/>
                </a:ln>
                <a:solidFill>
                  <a:srgbClr val="525050"/>
                </a:solidFill>
                <a:effectLst/>
                <a:uLnTx/>
                <a:uFillTx/>
                <a:latin typeface="Century Gothic"/>
                <a:ea typeface="+mn-ea"/>
                <a:cs typeface="+mn-cs"/>
              </a:rPr>
              <a:t>Flasche</a:t>
            </a:r>
            <a:r>
              <a:rPr kumimoji="0" lang="en-GB" sz="2000" b="0" i="0" u="none" strike="noStrike" kern="1200" cap="none" spc="0" normalizeH="0" noProof="0" dirty="0">
                <a:ln>
                  <a:noFill/>
                </a:ln>
                <a:solidFill>
                  <a:srgbClr val="525050"/>
                </a:solidFill>
                <a:effectLst/>
                <a:uLnTx/>
                <a:uFillTx/>
                <a:latin typeface="Century Gothic"/>
                <a:ea typeface="+mn-ea"/>
                <a:cs typeface="+mn-cs"/>
              </a:rPr>
              <a: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3" name="Speech Bubble: Oval 112">
            <a:extLst>
              <a:ext uri="{FF2B5EF4-FFF2-40B4-BE49-F238E27FC236}">
                <a16:creationId xmlns:a16="http://schemas.microsoft.com/office/drawing/2014/main" id="{AF05383D-3E5F-4D38-BD53-C91387FAD9C6}"/>
              </a:ext>
            </a:extLst>
          </p:cNvPr>
          <p:cNvSpPr/>
          <p:nvPr/>
        </p:nvSpPr>
        <p:spPr>
          <a:xfrm>
            <a:off x="7183787" y="5056166"/>
            <a:ext cx="1534499" cy="706009"/>
          </a:xfrm>
          <a:prstGeom prst="wedgeEllipseCallout">
            <a:avLst>
              <a:gd name="adj1" fmla="val -66171"/>
              <a:gd name="adj2" fmla="val -37564"/>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endParaRPr>
          </a:p>
        </p:txBody>
      </p:sp>
      <p:sp>
        <p:nvSpPr>
          <p:cNvPr id="114" name="TextBox 113">
            <a:extLst>
              <a:ext uri="{FF2B5EF4-FFF2-40B4-BE49-F238E27FC236}">
                <a16:creationId xmlns:a16="http://schemas.microsoft.com/office/drawing/2014/main" id="{60DEB5DC-B65A-46A2-920F-60DD5A8987FF}"/>
              </a:ext>
            </a:extLst>
          </p:cNvPr>
          <p:cNvSpPr txBox="1"/>
          <p:nvPr/>
        </p:nvSpPr>
        <p:spPr>
          <a:xfrm>
            <a:off x="7128952" y="5220413"/>
            <a:ext cx="163366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latin typeface="Century Gothic"/>
              </a:rPr>
              <a:t>Du </a:t>
            </a:r>
            <a:r>
              <a:rPr lang="en-GB" sz="2000" dirty="0" err="1">
                <a:solidFill>
                  <a:srgbClr val="525050"/>
                </a:solidFill>
                <a:latin typeface="Century Gothic"/>
              </a:rPr>
              <a:t>bist</a:t>
            </a:r>
            <a:r>
              <a:rPr lang="en-GB" sz="2000" dirty="0">
                <a:solidFill>
                  <a:srgbClr val="525050"/>
                </a:solidFill>
                <a:latin typeface="Century Gothic"/>
              </a:rPr>
              <a:t> Mia!</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0" name="Speech Bubble: Oval 49">
            <a:extLst>
              <a:ext uri="{FF2B5EF4-FFF2-40B4-BE49-F238E27FC236}">
                <a16:creationId xmlns:a16="http://schemas.microsoft.com/office/drawing/2014/main" id="{869B35C6-2A0C-4270-9109-C8350697F2F4}"/>
              </a:ext>
            </a:extLst>
          </p:cNvPr>
          <p:cNvSpPr/>
          <p:nvPr/>
        </p:nvSpPr>
        <p:spPr>
          <a:xfrm>
            <a:off x="7555456" y="5810783"/>
            <a:ext cx="2390602" cy="626782"/>
          </a:xfrm>
          <a:prstGeom prst="wedgeEllipseCallout">
            <a:avLst>
              <a:gd name="adj1" fmla="val 32593"/>
              <a:gd name="adj2" fmla="val -129280"/>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Richtig</a:t>
            </a:r>
            <a:r>
              <a:rPr lang="en-GB" sz="2000" dirty="0">
                <a:solidFill>
                  <a:schemeClr val="tx1"/>
                </a:solidFill>
              </a:rPr>
              <a:t>! </a:t>
            </a:r>
            <a:br>
              <a:rPr lang="en-GB" sz="2000" dirty="0">
                <a:solidFill>
                  <a:schemeClr val="tx1"/>
                </a:solidFill>
              </a:rPr>
            </a:br>
            <a:r>
              <a:rPr lang="en-GB" sz="2000" dirty="0">
                <a:solidFill>
                  <a:schemeClr val="tx1"/>
                </a:solidFill>
              </a:rPr>
              <a:t>Ich bin Mia.</a:t>
            </a: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08" grpId="0"/>
      <p:bldP spid="109" grpId="0" animBg="1"/>
      <p:bldP spid="110" grpId="0"/>
      <p:bldP spid="111" grpId="0" animBg="1"/>
      <p:bldP spid="112" grpId="0"/>
      <p:bldP spid="113" grpId="0" animBg="1"/>
      <p:bldP spid="114" grpId="0"/>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2" name="Rectangle 1"/>
          <p:cNvSpPr/>
          <p:nvPr/>
        </p:nvSpPr>
        <p:spPr>
          <a:xfrm>
            <a:off x="175149" y="4896882"/>
            <a:ext cx="11066804" cy="830997"/>
          </a:xfrm>
          <a:prstGeom prst="rect">
            <a:avLst/>
          </a:prstGeom>
        </p:spPr>
        <p:txBody>
          <a:bodyPr wrap="square">
            <a:spAutoFit/>
          </a:bodyPr>
          <a:lstStyle/>
          <a:p>
            <a:pPr lvl="0">
              <a:defRPr/>
            </a:pPr>
            <a:r>
              <a:rPr lang="en-GB" sz="2400" b="1" dirty="0">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Term 1.1 Week 3</a:t>
            </a:r>
          </a:p>
          <a:p>
            <a:pPr lvl="0">
              <a:defRPr/>
            </a:pPr>
            <a:r>
              <a:rPr lang="en-GB" sz="2400" dirty="0">
                <a:solidFill>
                  <a:srgbClr val="5B9BD5">
                    <a:lumMod val="50000"/>
                  </a:srgbClr>
                </a:solidFill>
                <a:latin typeface="Century Gothic" panose="020B0502020202020204" pitchFamily="34" charset="0"/>
              </a:rPr>
              <a:t>				</a:t>
            </a:r>
            <a:endParaRPr lang="en-GB" sz="2000" dirty="0"/>
          </a:p>
        </p:txBody>
      </p:sp>
      <p:sp>
        <p:nvSpPr>
          <p:cNvPr id="16" name="TextBox 1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latin typeface="Century Gothic" panose="020B0502020202020204" pitchFamily="34" charset="0"/>
                <a:ea typeface="Calibri" panose="020F0502020204030204" pitchFamily="34" charset="0"/>
                <a:cs typeface="Calibri" panose="020F0502020204030204" pitchFamily="34" charset="0"/>
              </a:rPr>
              <a:t>Term 1.1, Week 6)</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3"/>
              </a:rPr>
              <a:t>Audio file</a:t>
            </a:r>
            <a:endParaRPr lang="en-GB" sz="2400" dirty="0">
              <a:solidFill>
                <a:srgbClr val="115076"/>
              </a:solidFill>
              <a:latin typeface="Century Gothic" panose="020B0502020202020204" pitchFamily="34" charset="0"/>
            </a:endParaRPr>
          </a:p>
        </p:txBody>
      </p:sp>
      <p:sp>
        <p:nvSpPr>
          <p:cNvPr id="20" name="TextBox 19"/>
          <p:cNvSpPr txBox="1"/>
          <p:nvPr/>
        </p:nvSpPr>
        <p:spPr>
          <a:xfrm>
            <a:off x="175149" y="3324572"/>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4"/>
              </a:rPr>
              <a:t>Student worksheet</a:t>
            </a:r>
            <a:endParaRPr lang="en-GB" sz="2400" dirty="0">
              <a:solidFill>
                <a:srgbClr val="115076"/>
              </a:solidFill>
              <a:latin typeface="Century Gothic" panose="020B0502020202020204" pitchFamily="34" charset="0"/>
            </a:endParaRPr>
          </a:p>
        </p:txBody>
      </p:sp>
      <p:pic>
        <p:nvPicPr>
          <p:cNvPr id="10" name="Picture 9" descr="A blue cartoon face with orange headphones&#10;&#10;Description automatically generated">
            <a:extLst>
              <a:ext uri="{FF2B5EF4-FFF2-40B4-BE49-F238E27FC236}">
                <a16:creationId xmlns:a16="http://schemas.microsoft.com/office/drawing/2014/main" id="{AD825E83-644B-4BCA-BC9D-A4CDC482B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257457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65947" cy="647577"/>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91379" y="247047"/>
            <a:ext cx="2465947" cy="397190"/>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pic>
        <p:nvPicPr>
          <p:cNvPr id="6" name="Picture 5">
            <a:extLst>
              <a:ext uri="{FF2B5EF4-FFF2-40B4-BE49-F238E27FC236}">
                <a16:creationId xmlns:a16="http://schemas.microsoft.com/office/drawing/2014/main" id="{1C489741-0E71-8A4F-BAEA-08F8CF25D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5548" y="1142825"/>
            <a:ext cx="2019073" cy="2085254"/>
          </a:xfrm>
          <a:prstGeom prst="rect">
            <a:avLst/>
          </a:prstGeom>
        </p:spPr>
      </p:pic>
      <p:sp>
        <p:nvSpPr>
          <p:cNvPr id="7" name="Action Button: Custom 6">
            <a:hlinkClick r:id="" action="ppaction://noaction" highlightClick="1">
              <a:snd r:embed="rId4" name="Wk5 1 Wo ist der Lehrer.wav"/>
            </a:hlinkClick>
            <a:extLst>
              <a:ext uri="{FF2B5EF4-FFF2-40B4-BE49-F238E27FC236}">
                <a16:creationId xmlns:a16="http://schemas.microsoft.com/office/drawing/2014/main" id="{29463287-DD5F-B14D-82CC-801AEFC3A406}"/>
              </a:ext>
            </a:extLst>
          </p:cNvPr>
          <p:cNvSpPr/>
          <p:nvPr/>
        </p:nvSpPr>
        <p:spPr>
          <a:xfrm>
            <a:off x="1592187" y="1183373"/>
            <a:ext cx="624264" cy="647578"/>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1</a:t>
            </a:r>
          </a:p>
        </p:txBody>
      </p:sp>
      <p:sp>
        <p:nvSpPr>
          <p:cNvPr id="8" name="Action Button: Custom 7">
            <a:hlinkClick r:id="" action="ppaction://noaction" highlightClick="1">
              <a:snd r:embed="rId5" name="Wk5 2 Das Ding ist blau.wav"/>
            </a:hlinkClick>
            <a:extLst>
              <a:ext uri="{FF2B5EF4-FFF2-40B4-BE49-F238E27FC236}">
                <a16:creationId xmlns:a16="http://schemas.microsoft.com/office/drawing/2014/main" id="{B49BDD0A-34EE-9440-8400-17F4ABC60D11}"/>
              </a:ext>
            </a:extLst>
          </p:cNvPr>
          <p:cNvSpPr/>
          <p:nvPr/>
        </p:nvSpPr>
        <p:spPr>
          <a:xfrm>
            <a:off x="1592187" y="2110275"/>
            <a:ext cx="624264" cy="647578"/>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2</a:t>
            </a:r>
          </a:p>
        </p:txBody>
      </p:sp>
      <p:sp>
        <p:nvSpPr>
          <p:cNvPr id="9" name="Action Button: Custom 8">
            <a:hlinkClick r:id="" action="ppaction://noaction" highlightClick="1">
              <a:snd r:embed="rId6" name="Wk5 3 Du bist klein.wav"/>
            </a:hlinkClick>
            <a:extLst>
              <a:ext uri="{FF2B5EF4-FFF2-40B4-BE49-F238E27FC236}">
                <a16:creationId xmlns:a16="http://schemas.microsoft.com/office/drawing/2014/main" id="{E0F28052-CF7A-0240-AD22-643760D1624C}"/>
              </a:ext>
            </a:extLst>
          </p:cNvPr>
          <p:cNvSpPr/>
          <p:nvPr/>
        </p:nvSpPr>
        <p:spPr>
          <a:xfrm>
            <a:off x="1592187" y="2998491"/>
            <a:ext cx="624264" cy="647578"/>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3</a:t>
            </a:r>
          </a:p>
        </p:txBody>
      </p:sp>
      <p:sp>
        <p:nvSpPr>
          <p:cNvPr id="10" name="Action Button: Custom 9">
            <a:hlinkClick r:id="" action="ppaction://noaction" highlightClick="1">
              <a:snd r:embed="rId7" name="Wk5 4 Der Mann hat den Fussball.wav"/>
            </a:hlinkClick>
            <a:extLst>
              <a:ext uri="{FF2B5EF4-FFF2-40B4-BE49-F238E27FC236}">
                <a16:creationId xmlns:a16="http://schemas.microsoft.com/office/drawing/2014/main" id="{44AD91D9-3791-C640-B5D9-5EE875028140}"/>
              </a:ext>
            </a:extLst>
          </p:cNvPr>
          <p:cNvSpPr/>
          <p:nvPr/>
        </p:nvSpPr>
        <p:spPr>
          <a:xfrm>
            <a:off x="1592187" y="3897475"/>
            <a:ext cx="624264" cy="647578"/>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4</a:t>
            </a:r>
          </a:p>
        </p:txBody>
      </p:sp>
      <p:sp>
        <p:nvSpPr>
          <p:cNvPr id="11" name="Action Button: Custom 10">
            <a:hlinkClick r:id="" action="ppaction://noaction" highlightClick="1">
              <a:snd r:embed="rId8" name="Wk5 5 Wie schreibt man das.wav"/>
            </a:hlinkClick>
            <a:extLst>
              <a:ext uri="{FF2B5EF4-FFF2-40B4-BE49-F238E27FC236}">
                <a16:creationId xmlns:a16="http://schemas.microsoft.com/office/drawing/2014/main" id="{83391E3D-37F4-1447-8729-EA0A93FE945E}"/>
              </a:ext>
            </a:extLst>
          </p:cNvPr>
          <p:cNvSpPr/>
          <p:nvPr/>
        </p:nvSpPr>
        <p:spPr>
          <a:xfrm>
            <a:off x="1592187" y="4744984"/>
            <a:ext cx="624264" cy="647578"/>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5</a:t>
            </a:r>
          </a:p>
        </p:txBody>
      </p:sp>
      <p:sp>
        <p:nvSpPr>
          <p:cNvPr id="12" name="Action Button: Custom 11">
            <a:hlinkClick r:id="" action="ppaction://noaction" highlightClick="1">
              <a:snd r:embed="rId9" name="Wk5 6 Ist das Ding rot oder gelb.wav"/>
            </a:hlinkClick>
            <a:extLst>
              <a:ext uri="{FF2B5EF4-FFF2-40B4-BE49-F238E27FC236}">
                <a16:creationId xmlns:a16="http://schemas.microsoft.com/office/drawing/2014/main" id="{2043F245-8776-0046-883E-4D863A8F010B}"/>
              </a:ext>
            </a:extLst>
          </p:cNvPr>
          <p:cNvSpPr/>
          <p:nvPr/>
        </p:nvSpPr>
        <p:spPr>
          <a:xfrm>
            <a:off x="1592187" y="5605282"/>
            <a:ext cx="624264" cy="647578"/>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6</a:t>
            </a:r>
          </a:p>
        </p:txBody>
      </p:sp>
      <p:sp>
        <p:nvSpPr>
          <p:cNvPr id="13" name="TextBox 12">
            <a:extLst>
              <a:ext uri="{FF2B5EF4-FFF2-40B4-BE49-F238E27FC236}">
                <a16:creationId xmlns:a16="http://schemas.microsoft.com/office/drawing/2014/main" id="{C0F39EE3-905B-2A44-9888-E159EF279111}"/>
              </a:ext>
            </a:extLst>
          </p:cNvPr>
          <p:cNvSpPr txBox="1"/>
          <p:nvPr/>
        </p:nvSpPr>
        <p:spPr>
          <a:xfrm>
            <a:off x="2465947" y="861134"/>
            <a:ext cx="6504799" cy="5632311"/>
          </a:xfrm>
          <a:prstGeom prst="rect">
            <a:avLst/>
          </a:prstGeom>
          <a:noFill/>
        </p:spPr>
        <p:txBody>
          <a:bodyPr wrap="square" rtlCol="0">
            <a:spAutoFit/>
          </a:bodyPr>
          <a:lstStyle/>
          <a:p>
            <a:pPr>
              <a:lnSpc>
                <a:spcPct val="200000"/>
              </a:lnSpc>
            </a:pPr>
            <a:r>
              <a:rPr lang="en-US" sz="3000" dirty="0">
                <a:latin typeface="Century Gothic" panose="020B0502020202020204" pitchFamily="34" charset="0"/>
              </a:rPr>
              <a:t>Wo </a:t>
            </a:r>
            <a:r>
              <a:rPr lang="en-US" sz="3000" dirty="0" err="1">
                <a:latin typeface="Century Gothic" panose="020B0502020202020204" pitchFamily="34" charset="0"/>
              </a:rPr>
              <a:t>ist</a:t>
            </a:r>
            <a:r>
              <a:rPr lang="en-US" sz="3000" dirty="0">
                <a:latin typeface="Century Gothic" panose="020B0502020202020204" pitchFamily="34" charset="0"/>
              </a:rPr>
              <a:t> der Lehrer?</a:t>
            </a:r>
          </a:p>
          <a:p>
            <a:pPr>
              <a:lnSpc>
                <a:spcPct val="200000"/>
              </a:lnSpc>
            </a:pPr>
            <a:r>
              <a:rPr lang="en-US" sz="3000" dirty="0">
                <a:latin typeface="Century Gothic" panose="020B0502020202020204" pitchFamily="34" charset="0"/>
              </a:rPr>
              <a:t>Das Ding </a:t>
            </a:r>
            <a:r>
              <a:rPr lang="en-US" sz="3000" dirty="0" err="1">
                <a:latin typeface="Century Gothic" panose="020B0502020202020204" pitchFamily="34" charset="0"/>
              </a:rPr>
              <a:t>ist</a:t>
            </a:r>
            <a:r>
              <a:rPr lang="en-US" sz="3000" dirty="0">
                <a:latin typeface="Century Gothic" panose="020B0502020202020204" pitchFamily="34" charset="0"/>
              </a:rPr>
              <a:t> </a:t>
            </a:r>
            <a:r>
              <a:rPr lang="en-US" sz="3000" dirty="0" err="1">
                <a:latin typeface="Century Gothic" panose="020B0502020202020204" pitchFamily="34" charset="0"/>
              </a:rPr>
              <a:t>blau</a:t>
            </a:r>
            <a:r>
              <a:rPr lang="en-US" sz="3000" dirty="0">
                <a:latin typeface="Century Gothic" panose="020B0502020202020204" pitchFamily="34" charset="0"/>
              </a:rPr>
              <a:t>.</a:t>
            </a:r>
          </a:p>
          <a:p>
            <a:pPr>
              <a:lnSpc>
                <a:spcPct val="200000"/>
              </a:lnSpc>
            </a:pPr>
            <a:r>
              <a:rPr lang="en-US" sz="3000" dirty="0">
                <a:latin typeface="Century Gothic" panose="020B0502020202020204" pitchFamily="34" charset="0"/>
              </a:rPr>
              <a:t>Du </a:t>
            </a:r>
            <a:r>
              <a:rPr lang="en-US" sz="3000" dirty="0" err="1">
                <a:latin typeface="Century Gothic" panose="020B0502020202020204" pitchFamily="34" charset="0"/>
              </a:rPr>
              <a:t>bist</a:t>
            </a:r>
            <a:r>
              <a:rPr lang="en-US" sz="3000" dirty="0">
                <a:latin typeface="Century Gothic" panose="020B0502020202020204" pitchFamily="34" charset="0"/>
              </a:rPr>
              <a:t> </a:t>
            </a:r>
            <a:r>
              <a:rPr lang="en-US" sz="3000" dirty="0" err="1">
                <a:latin typeface="Century Gothic" panose="020B0502020202020204" pitchFamily="34" charset="0"/>
              </a:rPr>
              <a:t>klein</a:t>
            </a:r>
            <a:r>
              <a:rPr lang="en-US" sz="3000" dirty="0">
                <a:latin typeface="Century Gothic" panose="020B0502020202020204" pitchFamily="34" charset="0"/>
              </a:rPr>
              <a:t>.</a:t>
            </a:r>
          </a:p>
          <a:p>
            <a:pPr>
              <a:lnSpc>
                <a:spcPct val="200000"/>
              </a:lnSpc>
            </a:pPr>
            <a:r>
              <a:rPr lang="en-US" sz="3000" dirty="0">
                <a:latin typeface="Century Gothic" panose="020B0502020202020204" pitchFamily="34" charset="0"/>
              </a:rPr>
              <a:t>Der Mann hat den </a:t>
            </a:r>
            <a:r>
              <a:rPr lang="en-US" sz="3000" dirty="0" err="1">
                <a:latin typeface="Century Gothic" panose="020B0502020202020204" pitchFamily="34" charset="0"/>
              </a:rPr>
              <a:t>Fußball</a:t>
            </a:r>
            <a:r>
              <a:rPr lang="en-US" sz="3000" dirty="0">
                <a:latin typeface="Century Gothic" panose="020B0502020202020204" pitchFamily="34" charset="0"/>
              </a:rPr>
              <a:t>.</a:t>
            </a:r>
          </a:p>
          <a:p>
            <a:pPr>
              <a:lnSpc>
                <a:spcPct val="200000"/>
              </a:lnSpc>
            </a:pPr>
            <a:r>
              <a:rPr lang="en-US" sz="3000" dirty="0">
                <a:latin typeface="Century Gothic" panose="020B0502020202020204" pitchFamily="34" charset="0"/>
              </a:rPr>
              <a:t>Wie </a:t>
            </a:r>
            <a:r>
              <a:rPr lang="en-US" sz="3000" dirty="0" err="1">
                <a:latin typeface="Century Gothic" panose="020B0502020202020204" pitchFamily="34" charset="0"/>
              </a:rPr>
              <a:t>schreibt</a:t>
            </a:r>
            <a:r>
              <a:rPr lang="en-US" sz="3000" dirty="0">
                <a:latin typeface="Century Gothic" panose="020B0502020202020204" pitchFamily="34" charset="0"/>
              </a:rPr>
              <a:t> man das?</a:t>
            </a:r>
          </a:p>
          <a:p>
            <a:pPr>
              <a:lnSpc>
                <a:spcPct val="200000"/>
              </a:lnSpc>
            </a:pPr>
            <a:r>
              <a:rPr lang="en-US" sz="3000" dirty="0" err="1">
                <a:latin typeface="Century Gothic" panose="020B0502020202020204" pitchFamily="34" charset="0"/>
              </a:rPr>
              <a:t>Ist</a:t>
            </a:r>
            <a:r>
              <a:rPr lang="en-US" sz="3000" dirty="0">
                <a:latin typeface="Century Gothic" panose="020B0502020202020204" pitchFamily="34" charset="0"/>
              </a:rPr>
              <a:t> das Ding rot </a:t>
            </a:r>
            <a:r>
              <a:rPr lang="en-US" sz="3000" dirty="0" err="1">
                <a:latin typeface="Century Gothic" panose="020B0502020202020204" pitchFamily="34" charset="0"/>
              </a:rPr>
              <a:t>oder</a:t>
            </a:r>
            <a:r>
              <a:rPr lang="en-US" sz="3000" dirty="0">
                <a:latin typeface="Century Gothic" panose="020B0502020202020204" pitchFamily="34" charset="0"/>
              </a:rPr>
              <a:t> </a:t>
            </a:r>
            <a:r>
              <a:rPr lang="en-US" sz="3000" dirty="0" err="1">
                <a:latin typeface="Century Gothic" panose="020B0502020202020204" pitchFamily="34" charset="0"/>
              </a:rPr>
              <a:t>gelb</a:t>
            </a:r>
            <a:r>
              <a:rPr lang="en-US" sz="3000" dirty="0">
                <a:latin typeface="Century Gothic" panose="020B0502020202020204" pitchFamily="34" charset="0"/>
              </a:rPr>
              <a:t>?</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Wer</a:t>
            </a:r>
            <a:r>
              <a:rPr lang="en-GB" sz="2800" b="1" dirty="0">
                <a:solidFill>
                  <a:schemeClr val="bg1"/>
                </a:solidFill>
              </a:rPr>
              <a:t> hat 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4258" y="1438835"/>
            <a:ext cx="2444937" cy="3321424"/>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067" y="2112921"/>
            <a:ext cx="3521957" cy="2647338"/>
          </a:xfrm>
          <a:prstGeom prst="rect">
            <a:avLst/>
          </a:prstGeom>
        </p:spPr>
      </p:pic>
      <p:sp>
        <p:nvSpPr>
          <p:cNvPr id="33" name="Rectangle 32"/>
          <p:cNvSpPr/>
          <p:nvPr/>
        </p:nvSpPr>
        <p:spPr>
          <a:xfrm>
            <a:off x="95722" y="6000981"/>
            <a:ext cx="2685351" cy="307777"/>
          </a:xfrm>
          <a:prstGeom prst="rect">
            <a:avLst/>
          </a:prstGeom>
        </p:spPr>
        <p:txBody>
          <a:bodyPr wrap="none">
            <a:spAutoFit/>
          </a:bodyPr>
          <a:lstStyle/>
          <a:p>
            <a:r>
              <a:rPr lang="en-GB" sz="1400" dirty="0">
                <a:latin typeface="Century Gothic" panose="020B0502020202020204" pitchFamily="34" charset="0"/>
                <a:hlinkClick r:id="rId7"/>
              </a:rPr>
              <a:t>https://www.bensound.com</a:t>
            </a:r>
            <a:r>
              <a:rPr lang="en-GB" sz="1400" dirty="0">
                <a:latin typeface="Century Gothic" panose="020B0502020202020204" pitchFamily="34" charset="0"/>
              </a:rPr>
              <a:t> </a:t>
            </a:r>
          </a:p>
        </p:txBody>
      </p:sp>
      <p:pic>
        <p:nvPicPr>
          <p:cNvPr id="2"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09889" y="392290"/>
            <a:ext cx="609600" cy="609600"/>
          </a:xfrm>
          <a:prstGeom prst="rect">
            <a:avLst/>
          </a:prstGeom>
        </p:spPr>
      </p:pic>
    </p:spTree>
    <p:extLst>
      <p:ext uri="{BB962C8B-B14F-4D97-AF65-F5344CB8AC3E}">
        <p14:creationId xmlns:p14="http://schemas.microsoft.com/office/powerpoint/2010/main" val="193014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45" y="-5395"/>
            <a:ext cx="10515600" cy="470968"/>
          </a:xfrm>
        </p:spPr>
        <p:txBody>
          <a:bodyPr>
            <a:normAutofit fontScale="90000"/>
          </a:bodyPr>
          <a:lstStyle/>
          <a:p>
            <a:r>
              <a:rPr lang="en-GB" sz="3600" b="1" dirty="0" err="1">
                <a:solidFill>
                  <a:schemeClr val="bg2"/>
                </a:solidFill>
              </a:rPr>
              <a:t>Karten</a:t>
            </a:r>
            <a:endParaRPr lang="en-GB" sz="3600" b="1" dirty="0">
              <a:solidFill>
                <a:schemeClr val="bg2"/>
              </a:solidFill>
            </a:endParaRPr>
          </a:p>
        </p:txBody>
      </p:sp>
      <p:sp>
        <p:nvSpPr>
          <p:cNvPr id="6" name="Rounded Rectangle 5">
            <a:extLst>
              <a:ext uri="{FF2B5EF4-FFF2-40B4-BE49-F238E27FC236}">
                <a16:creationId xmlns:a16="http://schemas.microsoft.com/office/drawing/2014/main" id="{923E499E-20E4-5B40-8548-E558C0B60A37}"/>
              </a:ext>
            </a:extLst>
          </p:cNvPr>
          <p:cNvSpPr/>
          <p:nvPr/>
        </p:nvSpPr>
        <p:spPr>
          <a:xfrm>
            <a:off x="1924351" y="537329"/>
            <a:ext cx="1725502"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a16="http://schemas.microsoft.com/office/drawing/2014/main" id="{E3CA1E3F-83DF-F44B-9A04-ED0525EB9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837" y="969220"/>
            <a:ext cx="1205307" cy="730489"/>
          </a:xfrm>
          <a:prstGeom prst="rect">
            <a:avLst/>
          </a:prstGeom>
        </p:spPr>
      </p:pic>
      <p:sp>
        <p:nvSpPr>
          <p:cNvPr id="9" name="Rounded Rectangle 8">
            <a:extLst>
              <a:ext uri="{FF2B5EF4-FFF2-40B4-BE49-F238E27FC236}">
                <a16:creationId xmlns:a16="http://schemas.microsoft.com/office/drawing/2014/main" id="{BEC1F8B4-6755-CB43-BE84-615F3FC904F4}"/>
              </a:ext>
            </a:extLst>
          </p:cNvPr>
          <p:cNvSpPr/>
          <p:nvPr/>
        </p:nvSpPr>
        <p:spPr>
          <a:xfrm>
            <a:off x="4149098" y="545493"/>
            <a:ext cx="1725503"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ounded Rectangle 9">
            <a:extLst>
              <a:ext uri="{FF2B5EF4-FFF2-40B4-BE49-F238E27FC236}">
                <a16:creationId xmlns:a16="http://schemas.microsoft.com/office/drawing/2014/main" id="{3A6F8417-5454-3941-BC19-54C930B70CCA}"/>
              </a:ext>
            </a:extLst>
          </p:cNvPr>
          <p:cNvSpPr/>
          <p:nvPr/>
        </p:nvSpPr>
        <p:spPr>
          <a:xfrm>
            <a:off x="1924350" y="2490963"/>
            <a:ext cx="1725503"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a:extLst>
              <a:ext uri="{FF2B5EF4-FFF2-40B4-BE49-F238E27FC236}">
                <a16:creationId xmlns:a16="http://schemas.microsoft.com/office/drawing/2014/main" id="{EDB77240-D5BB-3F4D-A8CB-3A1ACD5233F9}"/>
              </a:ext>
            </a:extLst>
          </p:cNvPr>
          <p:cNvSpPr/>
          <p:nvPr/>
        </p:nvSpPr>
        <p:spPr>
          <a:xfrm>
            <a:off x="1924350" y="4412736"/>
            <a:ext cx="1725503"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a:extLst>
              <a:ext uri="{FF2B5EF4-FFF2-40B4-BE49-F238E27FC236}">
                <a16:creationId xmlns:a16="http://schemas.microsoft.com/office/drawing/2014/main" id="{EE7A561A-9D16-444B-B078-13205908D781}"/>
              </a:ext>
            </a:extLst>
          </p:cNvPr>
          <p:cNvSpPr/>
          <p:nvPr/>
        </p:nvSpPr>
        <p:spPr>
          <a:xfrm>
            <a:off x="4149096" y="2479115"/>
            <a:ext cx="1725503"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a:extLst>
              <a:ext uri="{FF2B5EF4-FFF2-40B4-BE49-F238E27FC236}">
                <a16:creationId xmlns:a16="http://schemas.microsoft.com/office/drawing/2014/main" id="{5CCC377C-E53F-864D-AD44-4AE045581591}"/>
              </a:ext>
            </a:extLst>
          </p:cNvPr>
          <p:cNvSpPr/>
          <p:nvPr/>
        </p:nvSpPr>
        <p:spPr>
          <a:xfrm>
            <a:off x="6373841" y="537327"/>
            <a:ext cx="1725503"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a:extLst>
              <a:ext uri="{FF2B5EF4-FFF2-40B4-BE49-F238E27FC236}">
                <a16:creationId xmlns:a16="http://schemas.microsoft.com/office/drawing/2014/main" id="{9F6E1080-FFE1-6D45-8861-E45E2B9D4F6B}"/>
              </a:ext>
            </a:extLst>
          </p:cNvPr>
          <p:cNvSpPr/>
          <p:nvPr/>
        </p:nvSpPr>
        <p:spPr>
          <a:xfrm>
            <a:off x="8598584" y="545493"/>
            <a:ext cx="1725503"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a:extLst>
              <a:ext uri="{FF2B5EF4-FFF2-40B4-BE49-F238E27FC236}">
                <a16:creationId xmlns:a16="http://schemas.microsoft.com/office/drawing/2014/main" id="{D0029263-89FE-704F-892A-6959D1EE8942}"/>
              </a:ext>
            </a:extLst>
          </p:cNvPr>
          <p:cNvSpPr/>
          <p:nvPr/>
        </p:nvSpPr>
        <p:spPr>
          <a:xfrm>
            <a:off x="6373842" y="2479114"/>
            <a:ext cx="1725503"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a:extLst>
              <a:ext uri="{FF2B5EF4-FFF2-40B4-BE49-F238E27FC236}">
                <a16:creationId xmlns:a16="http://schemas.microsoft.com/office/drawing/2014/main" id="{F23F8464-FE92-E748-AE14-2CBEC2134B60}"/>
              </a:ext>
            </a:extLst>
          </p:cNvPr>
          <p:cNvSpPr/>
          <p:nvPr/>
        </p:nvSpPr>
        <p:spPr>
          <a:xfrm>
            <a:off x="8598583" y="2412023"/>
            <a:ext cx="1725503"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a:extLst>
              <a:ext uri="{FF2B5EF4-FFF2-40B4-BE49-F238E27FC236}">
                <a16:creationId xmlns:a16="http://schemas.microsoft.com/office/drawing/2014/main" id="{BF693C99-49B3-AB40-B842-C1CD09ABEEE5}"/>
              </a:ext>
            </a:extLst>
          </p:cNvPr>
          <p:cNvSpPr/>
          <p:nvPr/>
        </p:nvSpPr>
        <p:spPr>
          <a:xfrm>
            <a:off x="4149096" y="4412737"/>
            <a:ext cx="1725503"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a:extLst>
              <a:ext uri="{FF2B5EF4-FFF2-40B4-BE49-F238E27FC236}">
                <a16:creationId xmlns:a16="http://schemas.microsoft.com/office/drawing/2014/main" id="{3FC95477-1E44-9E46-A67C-50B7FD770712}"/>
              </a:ext>
            </a:extLst>
          </p:cNvPr>
          <p:cNvSpPr/>
          <p:nvPr/>
        </p:nvSpPr>
        <p:spPr>
          <a:xfrm>
            <a:off x="6373841" y="4412735"/>
            <a:ext cx="1725503"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a:extLst>
              <a:ext uri="{FF2B5EF4-FFF2-40B4-BE49-F238E27FC236}">
                <a16:creationId xmlns:a16="http://schemas.microsoft.com/office/drawing/2014/main" id="{206B44FA-740A-9047-9617-0C7B6E264DC5}"/>
              </a:ext>
            </a:extLst>
          </p:cNvPr>
          <p:cNvSpPr/>
          <p:nvPr/>
        </p:nvSpPr>
        <p:spPr>
          <a:xfrm>
            <a:off x="8598582" y="4412734"/>
            <a:ext cx="1725503" cy="159427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a:extLst>
              <a:ext uri="{FF2B5EF4-FFF2-40B4-BE49-F238E27FC236}">
                <a16:creationId xmlns:a16="http://schemas.microsoft.com/office/drawing/2014/main" id="{371E5BFB-F1A2-2B4A-BD52-19E67E88D9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0459" y="808959"/>
            <a:ext cx="1045728" cy="1051009"/>
          </a:xfrm>
          <a:prstGeom prst="rect">
            <a:avLst/>
          </a:prstGeom>
        </p:spPr>
      </p:pic>
      <p:grpSp>
        <p:nvGrpSpPr>
          <p:cNvPr id="22" name="Group 21">
            <a:extLst>
              <a:ext uri="{FF2B5EF4-FFF2-40B4-BE49-F238E27FC236}">
                <a16:creationId xmlns:a16="http://schemas.microsoft.com/office/drawing/2014/main" id="{6C8321C4-FDCF-E54F-AB39-F6284766B46E}"/>
              </a:ext>
            </a:extLst>
          </p:cNvPr>
          <p:cNvGrpSpPr/>
          <p:nvPr/>
        </p:nvGrpSpPr>
        <p:grpSpPr>
          <a:xfrm>
            <a:off x="2069049" y="4635807"/>
            <a:ext cx="1364881" cy="1148130"/>
            <a:chOff x="9088545" y="3559051"/>
            <a:chExt cx="2347637" cy="1937254"/>
          </a:xfrm>
        </p:grpSpPr>
        <p:pic>
          <p:nvPicPr>
            <p:cNvPr id="23" name="Picture 22">
              <a:extLst>
                <a:ext uri="{FF2B5EF4-FFF2-40B4-BE49-F238E27FC236}">
                  <a16:creationId xmlns:a16="http://schemas.microsoft.com/office/drawing/2014/main" id="{37405BD4-BD46-C94E-8006-E94A34EC60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8545" y="4398939"/>
              <a:ext cx="1108450" cy="1097366"/>
            </a:xfrm>
            <a:prstGeom prst="rect">
              <a:avLst/>
            </a:prstGeom>
          </p:spPr>
        </p:pic>
        <p:pic>
          <p:nvPicPr>
            <p:cNvPr id="24" name="Picture 23">
              <a:extLst>
                <a:ext uri="{FF2B5EF4-FFF2-40B4-BE49-F238E27FC236}">
                  <a16:creationId xmlns:a16="http://schemas.microsoft.com/office/drawing/2014/main" id="{2B7AD52D-7212-5B4C-A3AF-9F1501DEB5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0074" y="4398939"/>
              <a:ext cx="1226108" cy="1097366"/>
            </a:xfrm>
            <a:prstGeom prst="rect">
              <a:avLst/>
            </a:prstGeom>
          </p:spPr>
        </p:pic>
        <p:pic>
          <p:nvPicPr>
            <p:cNvPr id="25" name="Picture 24">
              <a:extLst>
                <a:ext uri="{FF2B5EF4-FFF2-40B4-BE49-F238E27FC236}">
                  <a16:creationId xmlns:a16="http://schemas.microsoft.com/office/drawing/2014/main" id="{F542C074-C80B-FA4E-B254-C47DAA9FAE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9455" y="3559051"/>
              <a:ext cx="757452" cy="789012"/>
            </a:xfrm>
            <a:prstGeom prst="rect">
              <a:avLst/>
            </a:prstGeom>
          </p:spPr>
        </p:pic>
        <p:pic>
          <p:nvPicPr>
            <p:cNvPr id="26" name="Picture 25">
              <a:extLst>
                <a:ext uri="{FF2B5EF4-FFF2-40B4-BE49-F238E27FC236}">
                  <a16:creationId xmlns:a16="http://schemas.microsoft.com/office/drawing/2014/main" id="{F9A6CD0C-64A3-624F-9039-CC4641DF13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6314" y="3736145"/>
              <a:ext cx="581170" cy="662795"/>
            </a:xfrm>
            <a:prstGeom prst="rect">
              <a:avLst/>
            </a:prstGeom>
          </p:spPr>
        </p:pic>
      </p:grpSp>
      <p:pic>
        <p:nvPicPr>
          <p:cNvPr id="27" name="Picture 26">
            <a:extLst>
              <a:ext uri="{FF2B5EF4-FFF2-40B4-BE49-F238E27FC236}">
                <a16:creationId xmlns:a16="http://schemas.microsoft.com/office/drawing/2014/main" id="{0C5551A4-29FC-2E4A-81C3-D797F2845F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0231" y="4675688"/>
            <a:ext cx="1040974" cy="1068368"/>
          </a:xfrm>
          <a:prstGeom prst="rect">
            <a:avLst/>
          </a:prstGeom>
        </p:spPr>
      </p:pic>
      <p:pic>
        <p:nvPicPr>
          <p:cNvPr id="28" name="Picture 2" descr="http://www.clker.com/cliparts/0/F/H/c/a/X/crossword-letter-tiles-hi.png">
            <a:extLst>
              <a:ext uri="{FF2B5EF4-FFF2-40B4-BE49-F238E27FC236}">
                <a16:creationId xmlns:a16="http://schemas.microsoft.com/office/drawing/2014/main" id="{58814433-5628-A444-A136-6D191C2712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26380" y="2793446"/>
            <a:ext cx="1353885" cy="9409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4732" y="705863"/>
            <a:ext cx="1192281" cy="11922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98030" y="635113"/>
            <a:ext cx="726602" cy="1453204"/>
          </a:xfrm>
          <a:prstGeom prst="rect">
            <a:avLst/>
          </a:prstGeom>
        </p:spPr>
      </p:pic>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62907" y="2718347"/>
            <a:ext cx="1139507" cy="1139507"/>
          </a:xfrm>
          <a:prstGeom prst="rect">
            <a:avLst/>
          </a:prstGeom>
        </p:spPr>
      </p:pic>
      <p:pic>
        <p:nvPicPr>
          <p:cNvPr id="38" name="Graphic 37" descr="Hamster with solid fill">
            <a:extLst>
              <a:ext uri="{FF2B5EF4-FFF2-40B4-BE49-F238E27FC236}">
                <a16:creationId xmlns:a16="http://schemas.microsoft.com/office/drawing/2014/main" id="{B470815A-9041-4948-915E-0A3963CFACA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43388" y="2621967"/>
            <a:ext cx="1235887" cy="1235887"/>
          </a:xfrm>
          <a:prstGeom prst="rect">
            <a:avLst/>
          </a:prstGeom>
        </p:spPr>
      </p:pic>
      <p:grpSp>
        <p:nvGrpSpPr>
          <p:cNvPr id="39" name="Group 38">
            <a:extLst>
              <a:ext uri="{FF2B5EF4-FFF2-40B4-BE49-F238E27FC236}">
                <a16:creationId xmlns:a16="http://schemas.microsoft.com/office/drawing/2014/main" id="{ECCF174C-CCB6-4B7A-81C7-6B8358C1EA28}"/>
              </a:ext>
            </a:extLst>
          </p:cNvPr>
          <p:cNvGrpSpPr/>
          <p:nvPr/>
        </p:nvGrpSpPr>
        <p:grpSpPr>
          <a:xfrm>
            <a:off x="6640054" y="4740763"/>
            <a:ext cx="678092" cy="910948"/>
            <a:chOff x="13324083" y="5471364"/>
            <a:chExt cx="921154" cy="1237477"/>
          </a:xfrm>
        </p:grpSpPr>
        <p:pic>
          <p:nvPicPr>
            <p:cNvPr id="40" name="Picture 39">
              <a:extLst>
                <a:ext uri="{FF2B5EF4-FFF2-40B4-BE49-F238E27FC236}">
                  <a16:creationId xmlns:a16="http://schemas.microsoft.com/office/drawing/2014/main" id="{1A9B8164-21EF-476A-A4AF-D4A4F6E09924}"/>
                </a:ext>
              </a:extLst>
            </p:cNvPr>
            <p:cNvPicPr>
              <a:picLocks noChangeAspect="1"/>
            </p:cNvPicPr>
            <p:nvPr/>
          </p:nvPicPr>
          <p:blipFill>
            <a:blip r:embed="rId16"/>
            <a:stretch>
              <a:fillRect/>
            </a:stretch>
          </p:blipFill>
          <p:spPr>
            <a:xfrm>
              <a:off x="13324083" y="5471364"/>
              <a:ext cx="810838" cy="1213209"/>
            </a:xfrm>
            <a:prstGeom prst="rect">
              <a:avLst/>
            </a:prstGeom>
          </p:spPr>
        </p:pic>
        <p:pic>
          <p:nvPicPr>
            <p:cNvPr id="41" name="Picture 40" descr="A yellow dress with a black background&#10;&#10;Description automatically generated">
              <a:extLst>
                <a:ext uri="{FF2B5EF4-FFF2-40B4-BE49-F238E27FC236}">
                  <a16:creationId xmlns:a16="http://schemas.microsoft.com/office/drawing/2014/main" id="{46C6A2A8-F256-48E7-ACC2-E68DA418CA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800485" y="5823493"/>
              <a:ext cx="444752" cy="885348"/>
            </a:xfrm>
            <a:prstGeom prst="rect">
              <a:avLst/>
            </a:prstGeom>
          </p:spPr>
        </p:pic>
      </p:grpSp>
      <p:pic>
        <p:nvPicPr>
          <p:cNvPr id="43" name="Graphic 42" descr="Beaver with solid fill">
            <a:extLst>
              <a:ext uri="{FF2B5EF4-FFF2-40B4-BE49-F238E27FC236}">
                <a16:creationId xmlns:a16="http://schemas.microsoft.com/office/drawing/2014/main" id="{433C6774-0DC3-4570-99FF-A6709CD18B8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782918" y="4561574"/>
            <a:ext cx="1083695" cy="1083695"/>
          </a:xfrm>
          <a:prstGeom prst="rect">
            <a:avLst/>
          </a:prstGeom>
        </p:spPr>
      </p:pic>
      <p:pic>
        <p:nvPicPr>
          <p:cNvPr id="44" name="Picture 43" descr="house">
            <a:extLst>
              <a:ext uri="{FF2B5EF4-FFF2-40B4-BE49-F238E27FC236}">
                <a16:creationId xmlns:a16="http://schemas.microsoft.com/office/drawing/2014/main" id="{9BB1BF91-F0F1-4C3C-86B3-1CD3C77E6107}"/>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0114" y="2767767"/>
            <a:ext cx="1453816" cy="957332"/>
          </a:xfrm>
          <a:prstGeom prst="rect">
            <a:avLst/>
          </a:prstGeom>
          <a:noFill/>
        </p:spPr>
      </p:pic>
    </p:spTree>
    <p:extLst>
      <p:ext uri="{BB962C8B-B14F-4D97-AF65-F5344CB8AC3E}">
        <p14:creationId xmlns:p14="http://schemas.microsoft.com/office/powerpoint/2010/main" val="150998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40765" cy="647577"/>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180785"/>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C5B6AB3-7F34-E544-97A3-138315B8599D}"/>
              </a:ext>
            </a:extLst>
          </p:cNvPr>
          <p:cNvSpPr txBox="1"/>
          <p:nvPr/>
        </p:nvSpPr>
        <p:spPr>
          <a:xfrm>
            <a:off x="104707" y="1420184"/>
            <a:ext cx="12192000" cy="2215991"/>
          </a:xfrm>
          <a:prstGeom prst="rect">
            <a:avLst/>
          </a:prstGeom>
          <a:noFill/>
        </p:spPr>
        <p:txBody>
          <a:bodyPr wrap="square" rtlCol="0">
            <a:spAutoFit/>
          </a:bodyPr>
          <a:lstStyle/>
          <a:p>
            <a:pPr algn="ctr"/>
            <a:r>
              <a:rPr lang="en-GB" sz="13800" b="1" dirty="0">
                <a:latin typeface="Century Gothic" panose="020B0502020202020204" pitchFamily="34" charset="0"/>
              </a:rPr>
              <a:t>Das </a:t>
            </a:r>
            <a:r>
              <a:rPr lang="en-GB" sz="13800" b="1" dirty="0" err="1">
                <a:latin typeface="Century Gothic" panose="020B0502020202020204" pitchFamily="34" charset="0"/>
              </a:rPr>
              <a:t>ist</a:t>
            </a:r>
            <a:r>
              <a:rPr lang="en-GB" sz="13800" b="1" dirty="0">
                <a:latin typeface="Century Gothic" panose="020B0502020202020204" pitchFamily="34" charset="0"/>
              </a:rPr>
              <a:t>…</a:t>
            </a:r>
          </a:p>
        </p:txBody>
      </p:sp>
    </p:spTree>
    <p:extLst>
      <p:ext uri="{BB962C8B-B14F-4D97-AF65-F5344CB8AC3E}">
        <p14:creationId xmlns:p14="http://schemas.microsoft.com/office/powerpoint/2010/main" val="138589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descr="the worl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381396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22713" cy="647577"/>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2" descr="http://www.clker.com/cliparts/w/d/u/B/w/V/stamp1-md.png"/>
          <p:cNvPicPr>
            <a:picLocks noChangeAspect="1" noChangeArrowheads="1"/>
          </p:cNvPicPr>
          <p:nvPr/>
        </p:nvPicPr>
        <p:blipFill>
          <a:blip r:embed="rId3">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3752041"/>
            <a:ext cx="2332069" cy="2112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1365505"/>
            <a:ext cx="1314529" cy="1628078"/>
          </a:xfrm>
          <a:prstGeom prst="rect">
            <a:avLst/>
          </a:prstGeom>
        </p:spPr>
      </p:pic>
      <p:sp>
        <p:nvSpPr>
          <p:cNvPr id="11" name="TextBox 10">
            <a:extLst>
              <a:ext uri="{FF2B5EF4-FFF2-40B4-BE49-F238E27FC236}">
                <a16:creationId xmlns:a16="http://schemas.microsoft.com/office/drawing/2014/main" id="{58F28A64-9474-41AD-8200-7A8F3DCA0B62}"/>
              </a:ext>
            </a:extLst>
          </p:cNvPr>
          <p:cNvSpPr txBox="1"/>
          <p:nvPr/>
        </p:nvSpPr>
        <p:spPr>
          <a:xfrm rot="21349562">
            <a:off x="5168104" y="4324730"/>
            <a:ext cx="2065204" cy="923330"/>
          </a:xfrm>
          <a:prstGeom prst="rect">
            <a:avLst/>
          </a:prstGeom>
          <a:noFill/>
        </p:spPr>
        <p:txBody>
          <a:bodyPr wrap="square" rtlCol="0">
            <a:spAutoFit/>
          </a:bodyPr>
          <a:lstStyle/>
          <a:p>
            <a:pPr algn="ctr"/>
            <a:r>
              <a:rPr lang="en-GB" sz="5400" b="1" dirty="0">
                <a:latin typeface="Century Gothic" panose="020B0502020202020204" pitchFamily="34" charset="0"/>
                <a:cs typeface="Calibri" panose="020F0502020204030204" pitchFamily="34" charset="0"/>
              </a:rPr>
              <a:t>who?</a:t>
            </a:r>
          </a:p>
        </p:txBody>
      </p:sp>
      <p:sp>
        <p:nvSpPr>
          <p:cNvPr id="12" name="TextBox 11">
            <a:extLst>
              <a:ext uri="{FF2B5EF4-FFF2-40B4-BE49-F238E27FC236}">
                <a16:creationId xmlns:a16="http://schemas.microsoft.com/office/drawing/2014/main" id="{F5E3F62E-22A4-4572-BF9C-0342BB5379DE}"/>
              </a:ext>
            </a:extLst>
          </p:cNvPr>
          <p:cNvSpPr txBox="1"/>
          <p:nvPr/>
        </p:nvSpPr>
        <p:spPr>
          <a:xfrm>
            <a:off x="0" y="1536006"/>
            <a:ext cx="12192000" cy="2215991"/>
          </a:xfrm>
          <a:prstGeom prst="rect">
            <a:avLst/>
          </a:prstGeom>
          <a:noFill/>
        </p:spPr>
        <p:txBody>
          <a:bodyPr wrap="square" rtlCol="0">
            <a:spAutoFit/>
          </a:bodyPr>
          <a:lstStyle/>
          <a:p>
            <a:pPr algn="ctr"/>
            <a:r>
              <a:rPr lang="en-GB" sz="13800" b="1" dirty="0" err="1">
                <a:latin typeface="Century Gothic" panose="020B0502020202020204" pitchFamily="34" charset="0"/>
              </a:rPr>
              <a:t>wer</a:t>
            </a:r>
            <a:r>
              <a:rPr lang="en-GB" sz="13800" b="1" dirty="0">
                <a:latin typeface="Century Gothic" panose="020B0502020202020204" pitchFamily="34" charset="0"/>
              </a:rPr>
              <a:t>?</a:t>
            </a:r>
          </a:p>
        </p:txBody>
      </p:sp>
    </p:spTree>
    <p:extLst>
      <p:ext uri="{BB962C8B-B14F-4D97-AF65-F5344CB8AC3E}">
        <p14:creationId xmlns:p14="http://schemas.microsoft.com/office/powerpoint/2010/main" val="42180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7296"/>
            <a:ext cx="2849217" cy="647577"/>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1" name="Picture 2" descr="http://www.clker.com/cliparts/w/d/u/B/w/V/stamp1-md.png"/>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38160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21349562">
            <a:off x="5158962" y="4344067"/>
            <a:ext cx="2065204" cy="923330"/>
          </a:xfrm>
          <a:prstGeom prst="rect">
            <a:avLst/>
          </a:prstGeom>
          <a:noFill/>
        </p:spPr>
        <p:txBody>
          <a:bodyPr wrap="square" rtlCol="0">
            <a:spAutoFit/>
          </a:bodyPr>
          <a:lstStyle/>
          <a:p>
            <a:pPr algn="ctr"/>
            <a:r>
              <a:rPr lang="en-GB" sz="5400" b="1" dirty="0">
                <a:latin typeface="Century Gothic" panose="020B0502020202020204" pitchFamily="34" charset="0"/>
                <a:cs typeface="Calibri" panose="020F0502020204030204" pitchFamily="34" charset="0"/>
              </a:rPr>
              <a:t>who?</a:t>
            </a:r>
          </a:p>
        </p:txBody>
      </p:sp>
      <p:sp>
        <p:nvSpPr>
          <p:cNvPr id="13" name="TextBox 12"/>
          <p:cNvSpPr txBox="1"/>
          <p:nvPr/>
        </p:nvSpPr>
        <p:spPr>
          <a:xfrm>
            <a:off x="104707" y="1956632"/>
            <a:ext cx="12192000" cy="2215991"/>
          </a:xfrm>
          <a:prstGeom prst="rect">
            <a:avLst/>
          </a:prstGeom>
          <a:noFill/>
        </p:spPr>
        <p:txBody>
          <a:bodyPr wrap="square" rtlCol="0">
            <a:spAutoFit/>
          </a:bodyPr>
          <a:lstStyle/>
          <a:p>
            <a:pPr algn="ctr"/>
            <a:r>
              <a:rPr lang="en-GB" sz="13800" b="1" dirty="0" err="1">
                <a:latin typeface="Century Gothic" panose="020B0502020202020204" pitchFamily="34" charset="0"/>
              </a:rPr>
              <a:t>wer</a:t>
            </a:r>
            <a:r>
              <a:rPr lang="en-GB" sz="13800" b="1" dirty="0">
                <a:latin typeface="Century Gothic" panose="020B0502020202020204" pitchFamily="34" charset="0"/>
              </a:rPr>
              <a:t>?</a:t>
            </a:r>
          </a:p>
        </p:txBody>
      </p:sp>
      <p:sp>
        <p:nvSpPr>
          <p:cNvPr id="14" name="Action Button: Help 13">
            <a:hlinkClick r:id="" action="ppaction://noaction" highlightClick="1"/>
          </p:cNvPr>
          <p:cNvSpPr/>
          <p:nvPr/>
        </p:nvSpPr>
        <p:spPr>
          <a:xfrm>
            <a:off x="2106031" y="4813840"/>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1463041"/>
            <a:ext cx="1314529" cy="1628078"/>
          </a:xfrm>
          <a:prstGeom prst="rect">
            <a:avLst/>
          </a:prstGeom>
        </p:spPr>
      </p:pic>
    </p:spTree>
    <p:extLst>
      <p:ext uri="{BB962C8B-B14F-4D97-AF65-F5344CB8AC3E}">
        <p14:creationId xmlns:p14="http://schemas.microsoft.com/office/powerpoint/2010/main" val="117941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2" descr="http://www.clker.com/cliparts/w/d/u/B/w/V/stamp1-md.png"/>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0" y="3007238"/>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21349562">
            <a:off x="5158961" y="3535256"/>
            <a:ext cx="2065204" cy="923330"/>
          </a:xfrm>
          <a:prstGeom prst="rect">
            <a:avLst/>
          </a:prstGeom>
          <a:noFill/>
        </p:spPr>
        <p:txBody>
          <a:bodyPr wrap="square" rtlCol="0">
            <a:spAutoFit/>
          </a:bodyPr>
          <a:lstStyle/>
          <a:p>
            <a:pPr algn="ctr"/>
            <a:r>
              <a:rPr lang="en-GB" sz="5400" b="1" dirty="0">
                <a:solidFill>
                  <a:srgbClr val="4472C4">
                    <a:lumMod val="50000"/>
                  </a:srgbClr>
                </a:solidFill>
                <a:latin typeface="Century Gothic" panose="020B0502020202020204" pitchFamily="34" charset="0"/>
                <a:cs typeface="Calibri" panose="020F0502020204030204" pitchFamily="34" charset="0"/>
              </a:rPr>
              <a:t>who?</a:t>
            </a:r>
          </a:p>
        </p:txBody>
      </p:sp>
      <p:sp>
        <p:nvSpPr>
          <p:cNvPr id="8" name="TextBox 7"/>
          <p:cNvSpPr txBox="1"/>
          <p:nvPr/>
        </p:nvSpPr>
        <p:spPr>
          <a:xfrm>
            <a:off x="104707" y="1151960"/>
            <a:ext cx="12192000" cy="2215991"/>
          </a:xfrm>
          <a:prstGeom prst="rect">
            <a:avLst/>
          </a:prstGeom>
          <a:noFill/>
        </p:spPr>
        <p:txBody>
          <a:bodyPr wrap="square" rtlCol="0">
            <a:spAutoFit/>
          </a:bodyPr>
          <a:lstStyle/>
          <a:p>
            <a:pPr algn="ctr"/>
            <a:r>
              <a:rPr lang="en-GB" sz="13800" b="1" dirty="0" err="1">
                <a:latin typeface="Century Gothic" panose="020B0502020202020204" pitchFamily="34" charset="0"/>
              </a:rPr>
              <a:t>wer</a:t>
            </a:r>
            <a:r>
              <a:rPr lang="en-GB" sz="13800" b="1" dirty="0">
                <a:latin typeface="Century Gothic" panose="020B0502020202020204" pitchFamily="34" charset="0"/>
              </a:rPr>
              <a:t>?</a:t>
            </a:r>
          </a:p>
        </p:txBody>
      </p:sp>
      <p:sp>
        <p:nvSpPr>
          <p:cNvPr id="9" name="TextBox 8"/>
          <p:cNvSpPr txBox="1"/>
          <p:nvPr/>
        </p:nvSpPr>
        <p:spPr>
          <a:xfrm>
            <a:off x="0" y="4782710"/>
            <a:ext cx="12192000" cy="923330"/>
          </a:xfrm>
          <a:prstGeom prst="rect">
            <a:avLst/>
          </a:prstGeom>
          <a:noFill/>
        </p:spPr>
        <p:txBody>
          <a:bodyPr wrap="square" rtlCol="0">
            <a:spAutoFit/>
          </a:bodyPr>
          <a:lstStyle/>
          <a:p>
            <a:pPr algn="ctr"/>
            <a:r>
              <a:rPr lang="es-ES" sz="5400" b="1" dirty="0" err="1">
                <a:solidFill>
                  <a:srgbClr val="FFCC00"/>
                </a:solidFill>
                <a:latin typeface="Century Gothic" panose="020B0502020202020204" pitchFamily="34" charset="0"/>
                <a:cs typeface="Calibri" panose="020F0502020204030204" pitchFamily="34" charset="0"/>
              </a:rPr>
              <a:t>Wer</a:t>
            </a:r>
            <a:r>
              <a:rPr lang="es-ES" sz="5400" b="1"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ist</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dein</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Mathelehrer</a:t>
            </a:r>
            <a:r>
              <a:rPr lang="es-ES" sz="5400" dirty="0">
                <a:latin typeface="Century Gothic" panose="020B0502020202020204" pitchFamily="34" charset="0"/>
                <a:cs typeface="Calibri" panose="020F0502020204030204" pitchFamily="34" charset="0"/>
              </a:rPr>
              <a:t>?</a:t>
            </a:r>
            <a:endParaRPr lang="fr-FR" sz="5400" dirty="0">
              <a:latin typeface="Century Gothic" panose="020B0502020202020204" pitchFamily="34" charset="0"/>
              <a:cs typeface="Calibri" panose="020F0502020204030204" pitchFamily="34" charset="0"/>
            </a:endParaRPr>
          </a:p>
        </p:txBody>
      </p:sp>
      <p:sp>
        <p:nvSpPr>
          <p:cNvPr id="10" name="TextBox 9"/>
          <p:cNvSpPr txBox="1"/>
          <p:nvPr/>
        </p:nvSpPr>
        <p:spPr>
          <a:xfrm>
            <a:off x="0" y="5754609"/>
            <a:ext cx="12192000" cy="584775"/>
          </a:xfrm>
          <a:prstGeom prst="rect">
            <a:avLst/>
          </a:prstGeom>
          <a:solidFill>
            <a:schemeClr val="bg2"/>
          </a:solidFill>
        </p:spPr>
        <p:txBody>
          <a:bodyPr wrap="square" rtlCol="0">
            <a:spAutoFit/>
          </a:bodyPr>
          <a:lstStyle/>
          <a:p>
            <a:pPr algn="ctr"/>
            <a:r>
              <a:rPr lang="en-GB" sz="3200" dirty="0">
                <a:latin typeface="Century Gothic" panose="020B0502020202020204" pitchFamily="34" charset="0"/>
              </a:rPr>
              <a:t>[</a:t>
            </a:r>
            <a:r>
              <a:rPr lang="en-HK" sz="3200" b="1" dirty="0">
                <a:solidFill>
                  <a:srgbClr val="FFCC00"/>
                </a:solidFill>
                <a:latin typeface="Century Gothic" panose="020B0502020202020204" pitchFamily="34" charset="0"/>
                <a:cs typeface="Calibri" panose="020F0502020204030204" pitchFamily="34" charset="0"/>
              </a:rPr>
              <a:t>Who</a:t>
            </a:r>
            <a:r>
              <a:rPr lang="en-HK" sz="3200" b="1" dirty="0">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is your maths teacher?</a:t>
            </a:r>
            <a:r>
              <a:rPr lang="en-GB" sz="3200" dirty="0">
                <a:latin typeface="Century Gothic" panose="020B0502020202020204" pitchFamily="34"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1536193"/>
            <a:ext cx="1314529" cy="1628078"/>
          </a:xfrm>
          <a:prstGeom prst="rect">
            <a:avLst/>
          </a:prstGeom>
        </p:spPr>
      </p:pic>
    </p:spTree>
    <p:extLst>
      <p:ext uri="{BB962C8B-B14F-4D97-AF65-F5344CB8AC3E}">
        <p14:creationId xmlns:p14="http://schemas.microsoft.com/office/powerpoint/2010/main" val="168797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1609</TotalTime>
  <Words>6906</Words>
  <Application>Microsoft Office PowerPoint</Application>
  <PresentationFormat>Widescreen</PresentationFormat>
  <Paragraphs>685</Paragraphs>
  <Slides>47</Slides>
  <Notes>47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Century Gothic</vt:lpstr>
      <vt:lpstr>Segoe Print</vt:lpstr>
      <vt:lpstr>Tw Cen MT</vt:lpstr>
      <vt:lpstr>NCELP_German_2022</vt:lpstr>
      <vt:lpstr>PowerPoint Presentation</vt:lpstr>
      <vt:lpstr>Vokabeln</vt:lpstr>
      <vt:lpstr>Vokabeln</vt:lpstr>
      <vt:lpstr>Vokabeln</vt:lpstr>
      <vt:lpstr>Vokabeln</vt:lpstr>
      <vt:lpstr>w </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Was ist das?</vt:lpstr>
      <vt:lpstr>PowerPoint Presentation</vt:lpstr>
      <vt:lpstr>w </vt:lpstr>
      <vt:lpstr>w</vt:lpstr>
      <vt:lpstr>w</vt:lpstr>
      <vt:lpstr>w</vt:lpstr>
      <vt:lpstr>In Weimar</vt:lpstr>
      <vt:lpstr>Wo ist Weimar?</vt:lpstr>
      <vt:lpstr>haben</vt:lpstr>
      <vt:lpstr>haben</vt:lpstr>
      <vt:lpstr>hat</vt:lpstr>
      <vt:lpstr>haben</vt:lpstr>
      <vt:lpstr>hat</vt:lpstr>
      <vt:lpstr>haben</vt:lpstr>
      <vt:lpstr>Haben – to have, having</vt:lpstr>
      <vt:lpstr>Was ist richtig?</vt:lpstr>
      <vt:lpstr>Wer hat …?</vt:lpstr>
      <vt:lpstr>Wer hat…?</vt:lpstr>
      <vt:lpstr>Was hat er? Was hat sie?</vt:lpstr>
      <vt:lpstr>Wer bist du?</vt:lpstr>
      <vt:lpstr>Hausaufgaben</vt:lpstr>
      <vt:lpstr>Phonetik</vt:lpstr>
      <vt:lpstr>Wer hat was?</vt:lpstr>
      <vt:lpstr>Karten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62</cp:revision>
  <dcterms:created xsi:type="dcterms:W3CDTF">2023-08-14T06:12:05Z</dcterms:created>
  <dcterms:modified xsi:type="dcterms:W3CDTF">2023-09-06T07:21:18Z</dcterms:modified>
</cp:coreProperties>
</file>