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66" r:id="rId2"/>
    <p:sldId id="283" r:id="rId3"/>
    <p:sldId id="353" r:id="rId4"/>
    <p:sldId id="356" r:id="rId5"/>
    <p:sldId id="357" r:id="rId6"/>
    <p:sldId id="358" r:id="rId7"/>
    <p:sldId id="318" r:id="rId8"/>
    <p:sldId id="319" r:id="rId9"/>
    <p:sldId id="328" r:id="rId10"/>
    <p:sldId id="327" r:id="rId11"/>
    <p:sldId id="326" r:id="rId12"/>
    <p:sldId id="320" r:id="rId13"/>
    <p:sldId id="321" r:id="rId14"/>
    <p:sldId id="331" r:id="rId15"/>
    <p:sldId id="322" r:id="rId16"/>
    <p:sldId id="323" r:id="rId17"/>
    <p:sldId id="324" r:id="rId18"/>
    <p:sldId id="325" r:id="rId19"/>
    <p:sldId id="329" r:id="rId20"/>
    <p:sldId id="330" r:id="rId21"/>
    <p:sldId id="279" r:id="rId22"/>
    <p:sldId id="332" r:id="rId23"/>
    <p:sldId id="312" r:id="rId24"/>
    <p:sldId id="333" r:id="rId25"/>
    <p:sldId id="274" r:id="rId26"/>
    <p:sldId id="334" r:id="rId27"/>
    <p:sldId id="267" r:id="rId28"/>
    <p:sldId id="337" r:id="rId29"/>
    <p:sldId id="335" r:id="rId30"/>
    <p:sldId id="336" r:id="rId31"/>
    <p:sldId id="338" r:id="rId32"/>
    <p:sldId id="339" r:id="rId33"/>
    <p:sldId id="340" r:id="rId34"/>
    <p:sldId id="345" r:id="rId35"/>
    <p:sldId id="341" r:id="rId36"/>
    <p:sldId id="342" r:id="rId37"/>
    <p:sldId id="343" r:id="rId38"/>
    <p:sldId id="360" r:id="rId39"/>
    <p:sldId id="35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6D4"/>
    <a:srgbClr val="FE0000"/>
    <a:srgbClr val="FBF0D5"/>
    <a:srgbClr val="FFEEAB"/>
    <a:srgbClr val="3D3C3C"/>
    <a:srgbClr val="AC8300"/>
    <a:srgbClr val="525050"/>
    <a:srgbClr val="DAA52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40776" autoAdjust="0"/>
  </p:normalViewPr>
  <p:slideViewPr>
    <p:cSldViewPr snapToGrid="0">
      <p:cViewPr varScale="1">
        <p:scale>
          <a:sx n="43" d="100"/>
          <a:sy n="43" d="100"/>
        </p:scale>
        <p:origin x="3060" y="3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appear on all three Awarding Organisations’ word lists, with the following exceptions:</a:t>
            </a:r>
            <a:br>
              <a:rPr lang="en-GB" sz="1200" b="1" baseline="0" dirty="0"/>
            </a:br>
            <a:r>
              <a:rPr lang="en-GB" sz="1200" b="1" baseline="0" dirty="0"/>
              <a:t>i) Edexcel list does not have Tafel, </a:t>
            </a:r>
            <a:r>
              <a:rPr lang="en-GB" sz="1200" b="1" baseline="0" dirty="0" err="1"/>
              <a:t>Tschüss</a:t>
            </a:r>
            <a:r>
              <a:rPr lang="en-GB" sz="1200" b="1" baseline="0" dirty="0"/>
              <a:t>.</a:t>
            </a:r>
            <a:br>
              <a:rPr lang="en-GB" sz="1200" b="1" baseline="0" dirty="0"/>
            </a:br>
            <a:r>
              <a:rPr lang="en-GB" sz="1200" b="1" baseline="0"/>
              <a:t>ii) AQA list does not have Tafel, Heft.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n</a:t>
            </a:r>
            <a:r>
              <a:rPr lang="en-GB" sz="1200" dirty="0">
                <a:solidFill>
                  <a:prstClr val="white"/>
                </a:solidFill>
              </a:rPr>
              <a:t>egation: </a:t>
            </a:r>
            <a:r>
              <a:rPr lang="en-GB" sz="1200" dirty="0" err="1">
                <a:solidFill>
                  <a:prstClr val="white"/>
                </a:solidFill>
              </a:rPr>
              <a:t>nicht</a:t>
            </a:r>
            <a:r>
              <a:rPr lang="en-GB" sz="1200" dirty="0">
                <a:solidFill>
                  <a:prstClr val="white"/>
                </a:solidFill>
              </a:rPr>
              <a:t> + adjective; </a:t>
            </a:r>
            <a:r>
              <a:rPr lang="en-GB" sz="1200" dirty="0" err="1">
                <a:solidFill>
                  <a:prstClr val="white"/>
                </a:solidFill>
              </a:rPr>
              <a:t>kein</a:t>
            </a:r>
            <a:r>
              <a:rPr lang="en-GB" sz="1200" dirty="0">
                <a:solidFill>
                  <a:prstClr val="white"/>
                </a:solidFill>
              </a:rPr>
              <a:t> + nouns (Row 1-Nominative) </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wissen [78] bist [4] du [54] Farbe [1079] Nummer [806] Ort [341] Tier [614] aber [31] kein [46] ich weiß nicht [n/a] wie sagt man [n/a] wie schreibt man [n/a]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das ist (nicht) klar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sein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ist [4] Fenster [674] Flasche [1602] Heft [3862] Tafel [3855] Tisch [529] da [48] hier [68] wo? [108] der, die, das [1] Hallo! [1077] Tschüs! [3766]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4199085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Bist du ein Heft? </a:t>
            </a:r>
            <a:r>
              <a:rPr lang="en-GB" b="1">
                <a:sym typeface="Wingdings" panose="05000000000000000000" pitchFamily="2" charset="2"/>
              </a:rPr>
              <a:t> Ich bin kein Heft.</a:t>
            </a:r>
            <a:endParaRPr lang="en-GB" b="1"/>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386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Bist</a:t>
            </a:r>
            <a:r>
              <a:rPr lang="en-GB" b="1" dirty="0"/>
              <a:t> du </a:t>
            </a:r>
            <a:r>
              <a:rPr lang="en-GB" b="1" dirty="0" err="1"/>
              <a:t>ein</a:t>
            </a:r>
            <a:r>
              <a:rPr lang="en-GB" b="1" dirty="0"/>
              <a:t> Tier? </a:t>
            </a:r>
            <a:r>
              <a:rPr lang="en-GB" b="1" dirty="0">
                <a:sym typeface="Wingdings" panose="05000000000000000000" pitchFamily="2" charset="2"/>
              </a:rPr>
              <a:t> Ich bin </a:t>
            </a:r>
            <a:r>
              <a:rPr lang="en-GB" b="1" dirty="0" err="1">
                <a:sym typeface="Wingdings" panose="05000000000000000000" pitchFamily="2" charset="2"/>
              </a:rPr>
              <a:t>kein</a:t>
            </a:r>
            <a:r>
              <a:rPr lang="en-GB" b="1" dirty="0">
                <a:sym typeface="Wingdings" panose="05000000000000000000" pitchFamily="2" charset="2"/>
              </a:rPr>
              <a:t> Tier.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Note</a:t>
            </a:r>
            <a:r>
              <a:rPr lang="en-GB" b="0" dirty="0">
                <a:sym typeface="Wingdings" panose="05000000000000000000" pitchFamily="2" charset="2"/>
              </a:rPr>
              <a:t>: Make it clear (in case students don’t recall this from their pre-learning) that das Tier is the word for ‘animal’ in general – all types of animal.  This image is not meant to represent a specific animal.</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509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Bist du eine Flasche? </a:t>
            </a:r>
            <a:r>
              <a:rPr lang="en-GB" b="1">
                <a:sym typeface="Wingdings" panose="05000000000000000000" pitchFamily="2" charset="2"/>
              </a:rPr>
              <a:t> Ich bin keine Flasche.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463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Bist du ein Mensch? </a:t>
            </a:r>
            <a:r>
              <a:rPr lang="en-GB" b="1">
                <a:sym typeface="Wingdings" panose="05000000000000000000" pitchFamily="2" charset="2"/>
              </a:rPr>
              <a:t> Ich bin ein Mensch.</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75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baseline="0" dirty="0"/>
              <a:t>To remind students that ‘am’, are’ and ‘is’ are all parts of the verb ‘BE’  - this is often something that students are not clear about, without explicit reminders, as the verbs are so irregular in German and English.</a:t>
            </a:r>
            <a:br>
              <a:rPr lang="en-GB" b="0" baseline="0" dirty="0"/>
            </a:br>
            <a:br>
              <a:rPr lang="en-GB" dirty="0"/>
            </a:br>
            <a:r>
              <a:rPr lang="en-GB" b="1" dirty="0"/>
              <a:t>Procedure:</a:t>
            </a:r>
            <a:br>
              <a:rPr lang="en-GB" dirty="0"/>
            </a:br>
            <a:r>
              <a:rPr lang="en-GB" dirty="0"/>
              <a:t>1. </a:t>
            </a:r>
            <a:r>
              <a:rPr lang="en-GB" b="0" baseline="0" dirty="0"/>
              <a:t>Bring up each German phrase and elicit the English for each.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Then bring up the note that reminds students that bin, </a:t>
            </a:r>
            <a:r>
              <a:rPr lang="en-GB" dirty="0" err="1"/>
              <a:t>bist</a:t>
            </a:r>
            <a:r>
              <a:rPr lang="en-GB" baseline="0" dirty="0"/>
              <a:t> and </a:t>
            </a:r>
            <a:r>
              <a:rPr lang="en-GB" baseline="0" dirty="0" err="1"/>
              <a:t>ist</a:t>
            </a:r>
            <a:r>
              <a:rPr lang="en-GB" baseline="0" dirty="0"/>
              <a:t> are all part of the same verb SEIN (to be)</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15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(all 6 slides</a:t>
            </a:r>
            <a:r>
              <a:rPr lang="en-GB" b="1" baseline="0" dirty="0"/>
              <a:t>)</a:t>
            </a:r>
            <a:br>
              <a:rPr lang="en-GB" dirty="0"/>
            </a:br>
            <a:br>
              <a:rPr lang="en-GB" b="1" dirty="0"/>
            </a:br>
            <a:r>
              <a:rPr lang="en-GB" b="1" dirty="0"/>
              <a:t>Aim: </a:t>
            </a:r>
            <a:r>
              <a:rPr lang="en-GB" b="0" dirty="0"/>
              <a:t>To </a:t>
            </a:r>
            <a:r>
              <a:rPr lang="en-GB" b="0" baseline="0" dirty="0"/>
              <a:t>prompt a deeper level of processing of ‘</a:t>
            </a:r>
            <a:r>
              <a:rPr lang="en-GB" b="0" baseline="0" dirty="0" err="1"/>
              <a:t>kein</a:t>
            </a:r>
            <a:r>
              <a:rPr lang="en-GB" b="0" baseline="0" dirty="0"/>
              <a:t>/</a:t>
            </a:r>
            <a:r>
              <a:rPr lang="en-GB" b="0" baseline="0" dirty="0" err="1"/>
              <a:t>keine</a:t>
            </a:r>
            <a:r>
              <a:rPr lang="en-GB" b="0" baseline="0" dirty="0"/>
              <a:t>/</a:t>
            </a:r>
            <a:r>
              <a:rPr lang="en-GB" b="0" baseline="0" dirty="0" err="1"/>
              <a:t>kein</a:t>
            </a:r>
            <a:r>
              <a:rPr lang="en-GB" b="0" baseline="0" dirty="0"/>
              <a:t>’ vs ‘</a:t>
            </a:r>
            <a:r>
              <a:rPr lang="en-GB" b="0" baseline="0" dirty="0" err="1"/>
              <a:t>ein</a:t>
            </a:r>
            <a:r>
              <a:rPr lang="en-GB" b="0" baseline="0" dirty="0"/>
              <a:t>/eine/</a:t>
            </a:r>
            <a:r>
              <a:rPr lang="en-GB" b="0" baseline="0" dirty="0" err="1"/>
              <a:t>ein</a:t>
            </a:r>
            <a:r>
              <a:rPr lang="en-GB" b="0" baseline="0" dirty="0"/>
              <a:t>’, as more of them are affirmative answers.</a:t>
            </a:r>
            <a:br>
              <a:rPr lang="en-GB" b="0" baseline="0" dirty="0"/>
            </a:br>
            <a:br>
              <a:rPr lang="en-GB" b="0" dirty="0"/>
            </a:br>
            <a:r>
              <a:rPr lang="en-GB" b="1" dirty="0"/>
              <a:t>Procedure:</a:t>
            </a:r>
            <a:br>
              <a:rPr lang="en-GB" dirty="0"/>
            </a:br>
            <a:r>
              <a:rPr lang="en-GB" dirty="0"/>
              <a:t>1.</a:t>
            </a:r>
            <a:r>
              <a:rPr lang="en-GB" b="0" baseline="0" dirty="0"/>
              <a:t> Teacher asks ‘</a:t>
            </a:r>
            <a:r>
              <a:rPr lang="en-GB" b="0" baseline="0" dirty="0" err="1"/>
              <a:t>Ist</a:t>
            </a:r>
            <a:r>
              <a:rPr lang="en-GB" b="0" baseline="0" dirty="0"/>
              <a:t> das </a:t>
            </a:r>
            <a:r>
              <a:rPr lang="en-GB" b="0" baseline="0" dirty="0" err="1"/>
              <a:t>ein</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0" baseline="0" dirty="0"/>
              <a:t>Students respond ‘Das </a:t>
            </a:r>
            <a:r>
              <a:rPr lang="en-GB" b="0" baseline="0" dirty="0" err="1"/>
              <a:t>ist</a:t>
            </a:r>
            <a:r>
              <a:rPr lang="en-GB" b="0" baseline="0" dirty="0"/>
              <a:t> </a:t>
            </a:r>
            <a:r>
              <a:rPr lang="en-GB" b="0" baseline="0" dirty="0" err="1"/>
              <a:t>kein</a:t>
            </a:r>
            <a:r>
              <a:rPr lang="en-GB" b="0" baseline="0" dirty="0"/>
              <a:t>/</a:t>
            </a:r>
            <a:r>
              <a:rPr lang="en-GB" b="0" baseline="0" dirty="0" err="1"/>
              <a:t>keine</a:t>
            </a:r>
            <a:r>
              <a:rPr lang="en-GB" b="0" baseline="0" dirty="0"/>
              <a:t>/</a:t>
            </a:r>
            <a:r>
              <a:rPr lang="en-GB" b="0" baseline="0" dirty="0" err="1"/>
              <a:t>kein</a:t>
            </a:r>
            <a:r>
              <a:rPr lang="en-GB" b="0" baseline="0" dirty="0"/>
              <a:t>...’ or ‘Das </a:t>
            </a:r>
            <a:r>
              <a:rPr lang="en-GB" b="0" baseline="0" dirty="0" err="1"/>
              <a:t>ist</a:t>
            </a:r>
            <a:r>
              <a:rPr lang="en-GB" b="0" baseline="0" dirty="0"/>
              <a:t> </a:t>
            </a:r>
            <a:r>
              <a:rPr lang="en-GB" b="0" baseline="0" dirty="0" err="1"/>
              <a:t>ein</a:t>
            </a:r>
            <a:r>
              <a:rPr lang="en-GB" b="0" baseline="0" dirty="0"/>
              <a:t>/eine/</a:t>
            </a:r>
            <a:r>
              <a:rPr lang="en-GB" b="0" baseline="0" dirty="0" err="1"/>
              <a:t>ein</a:t>
            </a:r>
            <a:r>
              <a:rPr lang="en-GB" b="0" baseline="0" dirty="0"/>
              <a:t>...’ when correct. </a:t>
            </a:r>
            <a:br>
              <a:rPr lang="en-GB" b="0" baseline="0"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516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Ist das ein Mensch? </a:t>
            </a:r>
            <a:r>
              <a:rPr lang="en-GB" b="1" baseline="0">
                <a:sym typeface="Wingdings" panose="05000000000000000000" pitchFamily="2" charset="2"/>
              </a:rPr>
              <a:t> Das ist kein Mensch.</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699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Ist das eine Form? </a:t>
            </a:r>
            <a:r>
              <a:rPr lang="en-GB" b="1" baseline="0">
                <a:sym typeface="Wingdings" panose="05000000000000000000" pitchFamily="2" charset="2"/>
              </a:rPr>
              <a:t> Das ist eine Form.</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001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Ist das ein Mensch? </a:t>
            </a:r>
            <a:r>
              <a:rPr lang="en-GB" b="1" baseline="0">
                <a:sym typeface="Wingdings" panose="05000000000000000000" pitchFamily="2" charset="2"/>
              </a:rPr>
              <a:t> Das ist ein Mensch.</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030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Ist das ein Ding? </a:t>
            </a:r>
            <a:r>
              <a:rPr lang="en-GB" b="1" baseline="0">
                <a:sym typeface="Wingdings" panose="05000000000000000000" pitchFamily="2" charset="2"/>
              </a:rPr>
              <a:t> Das ist kein Ding.</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399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a:t>
            </a:r>
            <a:r>
              <a:rPr lang="en-GB" baseline="0" dirty="0"/>
              <a:t>ntroduce and practise the important phrase ‘Wie </a:t>
            </a:r>
            <a:r>
              <a:rPr lang="en-GB" baseline="0" dirty="0" err="1"/>
              <a:t>sagt</a:t>
            </a:r>
            <a:r>
              <a:rPr lang="en-GB" baseline="0" dirty="0"/>
              <a:t> 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baseline="0" dirty="0"/>
              <a:t>Model the phrase, and use it to ask students to recall the meanings of some words from previous lessons.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Encourage students to realise the importance of the phrase for asking questions whenever meanings are unclear.</a:t>
            </a:r>
            <a:br>
              <a:rPr lang="en-GB" baseline="0" dirty="0"/>
            </a:br>
            <a:r>
              <a:rPr lang="en-GB" baseline="0" dirty="0"/>
              <a:t>E.g. Wie </a:t>
            </a:r>
            <a:r>
              <a:rPr lang="en-GB" baseline="0" dirty="0" err="1"/>
              <a:t>sagt</a:t>
            </a:r>
            <a:r>
              <a:rPr lang="en-GB" baseline="0" dirty="0"/>
              <a:t> man ‘</a:t>
            </a:r>
            <a:r>
              <a:rPr lang="en-GB" baseline="0" dirty="0" err="1"/>
              <a:t>ein</a:t>
            </a:r>
            <a:r>
              <a:rPr lang="en-GB" baseline="0" dirty="0"/>
              <a:t> Tisch’ auf </a:t>
            </a:r>
            <a:r>
              <a:rPr lang="en-GB" baseline="0" dirty="0" err="1"/>
              <a:t>Englisch</a:t>
            </a:r>
            <a:r>
              <a:rPr lang="en-GB" baseline="0" dirty="0"/>
              <a:t>?  Wie </a:t>
            </a:r>
            <a:r>
              <a:rPr lang="en-GB" baseline="0" dirty="0" err="1"/>
              <a:t>sagt</a:t>
            </a:r>
            <a:r>
              <a:rPr lang="en-GB" baseline="0" dirty="0"/>
              <a:t> man ‘an exercise book’ auf Deutsch?</a:t>
            </a:r>
            <a:br>
              <a:rPr lang="en-GB" baseline="0" dirty="0"/>
            </a:br>
            <a:br>
              <a:rPr lang="en-GB" baseline="0"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077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Ist das eine Form? </a:t>
            </a:r>
            <a:r>
              <a:rPr lang="en-GB" b="1" baseline="0">
                <a:sym typeface="Wingdings" panose="05000000000000000000" pitchFamily="2" charset="2"/>
              </a:rPr>
              <a:t> Das ist keine Form.</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915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EITHER THIS SLIDE OR THE NEXT (MORE CHALLENGING)</a:t>
            </a:r>
            <a:br>
              <a:rPr lang="en-GB" b="1" dirty="0"/>
            </a:br>
            <a:r>
              <a:rPr lang="en-GB" b="1" dirty="0"/>
              <a:t>Timing: 5 minutes (either [1]</a:t>
            </a:r>
            <a:r>
              <a:rPr lang="en-GB" b="1" baseline="0" dirty="0"/>
              <a:t> </a:t>
            </a:r>
            <a:r>
              <a:rPr lang="en-GB" b="1" dirty="0"/>
              <a:t>or [2])</a:t>
            </a:r>
            <a:br>
              <a:rPr lang="en-GB" dirty="0"/>
            </a:br>
            <a:br>
              <a:rPr lang="en-GB" b="1" dirty="0"/>
            </a:br>
            <a:r>
              <a:rPr lang="en-GB" b="1" dirty="0"/>
              <a:t>Aim: </a:t>
            </a:r>
            <a:r>
              <a:rPr lang="en-GB" b="0" dirty="0"/>
              <a:t>To practise selecting th</a:t>
            </a:r>
            <a:r>
              <a:rPr lang="en-GB" b="0" baseline="0" dirty="0"/>
              <a:t>e correct negative form, according to the meaning. </a:t>
            </a:r>
          </a:p>
          <a:p>
            <a:endParaRPr lang="en-GB" b="0" baseline="0" dirty="0"/>
          </a:p>
          <a:p>
            <a:r>
              <a:rPr lang="en-GB" b="1" baseline="0" dirty="0"/>
              <a:t>Note: </a:t>
            </a:r>
            <a:r>
              <a:rPr lang="en-GB" b="0" dirty="0"/>
              <a:t>This</a:t>
            </a:r>
            <a:r>
              <a:rPr lang="en-GB" b="0" baseline="0" dirty="0"/>
              <a:t> is the more straightforward version of the task, in which only ‘</a:t>
            </a:r>
            <a:r>
              <a:rPr lang="en-GB" b="0" baseline="0" dirty="0" err="1"/>
              <a:t>nicht</a:t>
            </a:r>
            <a:r>
              <a:rPr lang="en-GB" b="0" baseline="0" dirty="0"/>
              <a:t>’ or ‘</a:t>
            </a:r>
            <a:r>
              <a:rPr lang="en-GB" b="0" baseline="0" dirty="0" err="1"/>
              <a:t>kein</a:t>
            </a:r>
            <a:r>
              <a:rPr lang="en-GB" b="0" baseline="0" dirty="0"/>
              <a:t>/</a:t>
            </a:r>
            <a:r>
              <a:rPr lang="en-GB" b="0" baseline="0" dirty="0" err="1"/>
              <a:t>keine</a:t>
            </a:r>
            <a:r>
              <a:rPr lang="en-GB" b="0" baseline="0" dirty="0"/>
              <a:t>/</a:t>
            </a:r>
            <a:r>
              <a:rPr lang="en-GB" b="0" baseline="0" dirty="0" err="1"/>
              <a:t>kein</a:t>
            </a:r>
            <a:r>
              <a:rPr lang="en-GB" b="0" baseline="0" dirty="0"/>
              <a:t>’ are possible.</a:t>
            </a:r>
          </a:p>
          <a:p>
            <a:r>
              <a:rPr lang="en-GB" b="0" baseline="0" dirty="0"/>
              <a:t>A more challenging version, which works in the same way, is to be found on the next slide.</a:t>
            </a:r>
            <a:br>
              <a:rPr lang="en-GB" b="0" baseline="0" dirty="0"/>
            </a:br>
            <a:br>
              <a:rPr lang="en-GB" b="0" dirty="0"/>
            </a:br>
            <a:r>
              <a:rPr lang="en-GB" b="1" dirty="0"/>
              <a:t>Procedure:</a:t>
            </a:r>
            <a:br>
              <a:rPr lang="en-GB" dirty="0"/>
            </a:br>
            <a:r>
              <a:rPr lang="en-GB" dirty="0"/>
              <a:t>1. Students consider each question</a:t>
            </a:r>
            <a:r>
              <a:rPr lang="en-GB" baseline="0" dirty="0"/>
              <a:t> and decide on the appropriate form to fill each gap.</a:t>
            </a:r>
            <a:endParaRPr lang="en-GB" dirty="0"/>
          </a:p>
          <a:p>
            <a:r>
              <a:rPr lang="en-GB" dirty="0"/>
              <a:t>2. click on the mouse to animate</a:t>
            </a:r>
            <a:r>
              <a:rPr lang="en-GB" baseline="0" dirty="0"/>
              <a:t> the answers.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THE MORE CHALLENGING VERSION OF THE PREVIOUS SLIDE</a:t>
            </a:r>
          </a:p>
          <a:p>
            <a:endParaRPr lang="en-GB" b="1" dirty="0"/>
          </a:p>
          <a:p>
            <a:r>
              <a:rPr lang="en-GB" b="1" dirty="0"/>
              <a:t>Aim: </a:t>
            </a:r>
            <a:r>
              <a:rPr lang="en-GB" b="0" dirty="0"/>
              <a:t>To practise selecting th</a:t>
            </a:r>
            <a:r>
              <a:rPr lang="en-GB" b="0" baseline="0" dirty="0"/>
              <a:t>e correct article or negative form, according to the meaning. </a:t>
            </a:r>
          </a:p>
          <a:p>
            <a:endParaRPr lang="en-GB" b="0" baseline="0" dirty="0"/>
          </a:p>
          <a:p>
            <a:r>
              <a:rPr lang="en-GB" b="1" baseline="0" dirty="0"/>
              <a:t>Note: </a:t>
            </a:r>
            <a:r>
              <a:rPr lang="en-GB" b="0" dirty="0"/>
              <a:t>This is the more challenging version of the task on the previous slide, because four answers are possible.</a:t>
            </a:r>
          </a:p>
          <a:p>
            <a:r>
              <a:rPr lang="en-GB" b="0" dirty="0"/>
              <a:t>Stress the instruction ‘if necessary’ and reinforce the message that ‘nothing’ is a possible answer, here.</a:t>
            </a:r>
            <a:br>
              <a:rPr lang="en-GB" dirty="0"/>
            </a:br>
            <a:r>
              <a:rPr lang="en-GB" dirty="0"/>
              <a:t>The four possibilities are: </a:t>
            </a:r>
            <a:r>
              <a:rPr lang="en-GB" dirty="0" err="1"/>
              <a:t>nicht</a:t>
            </a:r>
            <a:r>
              <a:rPr lang="en-GB" dirty="0"/>
              <a:t>, </a:t>
            </a:r>
            <a:r>
              <a:rPr lang="en-GB" dirty="0" err="1"/>
              <a:t>kein</a:t>
            </a:r>
            <a:r>
              <a:rPr lang="en-GB" dirty="0"/>
              <a:t>(e), nothing, </a:t>
            </a:r>
            <a:r>
              <a:rPr lang="en-GB" dirty="0" err="1"/>
              <a:t>ein</a:t>
            </a:r>
            <a:r>
              <a:rPr lang="en-GB" dirty="0"/>
              <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51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EITHER THIS SLIDE OR THE NEXT (MORE CHALLENGING)</a:t>
            </a:r>
            <a:br>
              <a:rPr lang="en-GB" b="1" dirty="0"/>
            </a:br>
            <a:r>
              <a:rPr lang="en-GB" b="1" dirty="0"/>
              <a:t>Timing: 5 minutes (either [3]</a:t>
            </a:r>
            <a:r>
              <a:rPr lang="en-GB" b="1" baseline="0" dirty="0"/>
              <a:t> </a:t>
            </a:r>
            <a:r>
              <a:rPr lang="en-GB" b="1" dirty="0"/>
              <a:t>or [4])</a:t>
            </a:r>
            <a:br>
              <a:rPr lang="en-GB" dirty="0"/>
            </a:br>
            <a:br>
              <a:rPr lang="en-GB" b="1" dirty="0"/>
            </a:br>
            <a:r>
              <a:rPr lang="en-GB" b="1" dirty="0"/>
              <a:t>Aim: </a:t>
            </a:r>
            <a:r>
              <a:rPr lang="en-GB" b="0" dirty="0"/>
              <a:t>To practise selecting the correct</a:t>
            </a:r>
            <a:r>
              <a:rPr lang="en-GB" b="0" baseline="0" dirty="0"/>
              <a:t> article or negative form based on what is heard. </a:t>
            </a:r>
          </a:p>
          <a:p>
            <a:endParaRPr lang="en-GB" b="1" baseline="0" dirty="0"/>
          </a:p>
          <a:p>
            <a:r>
              <a:rPr lang="en-GB" b="1" baseline="0" dirty="0"/>
              <a:t>Note: </a:t>
            </a:r>
            <a:r>
              <a:rPr lang="en-GB" b="0" baseline="0" dirty="0"/>
              <a:t>A more challenging version of this activity is on the next slide.</a:t>
            </a:r>
            <a:br>
              <a:rPr lang="en-GB" b="0" dirty="0"/>
            </a:br>
            <a:br>
              <a:rPr lang="en-GB" b="0" dirty="0"/>
            </a:br>
            <a:r>
              <a:rPr lang="en-GB" b="1" dirty="0"/>
              <a:t>Procedure:</a:t>
            </a:r>
            <a:br>
              <a:rPr lang="en-GB" dirty="0"/>
            </a:br>
            <a:r>
              <a:rPr lang="en-GB" dirty="0"/>
              <a:t>1. Click</a:t>
            </a:r>
            <a:r>
              <a:rPr lang="en-GB" baseline="0" dirty="0"/>
              <a:t> on the audio buttons to play each item.</a:t>
            </a:r>
            <a:endParaRPr lang="en-GB" dirty="0"/>
          </a:p>
          <a:p>
            <a:r>
              <a:rPr lang="en-GB" dirty="0"/>
              <a:t>2. Students read each sentence and, on the basis of what is heard, select the</a:t>
            </a:r>
            <a:r>
              <a:rPr lang="en-GB" baseline="0" dirty="0"/>
              <a:t> correct article or negative form to fill each gap.</a:t>
            </a:r>
            <a:endParaRPr lang="en-GB" dirty="0"/>
          </a:p>
          <a:p>
            <a:endParaRPr lang="en-GB" dirty="0"/>
          </a:p>
          <a:p>
            <a:r>
              <a:rPr lang="en-GB" b="1" dirty="0"/>
              <a:t>Transcript:</a:t>
            </a:r>
          </a:p>
          <a:p>
            <a:br>
              <a:rPr lang="en-GB" dirty="0"/>
            </a:br>
            <a:r>
              <a:rPr lang="en-GB" sz="1200" b="1" kern="1200" dirty="0" err="1">
                <a:solidFill>
                  <a:schemeClr val="tx1"/>
                </a:solidFill>
                <a:effectLst/>
                <a:latin typeface="+mn-lt"/>
                <a:ea typeface="+mn-ea"/>
                <a:cs typeface="+mn-cs"/>
              </a:rPr>
              <a:t>Eins</a:t>
            </a:r>
            <a:r>
              <a:rPr lang="en-GB" sz="1200" b="1"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blau</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b="1" kern="1200" dirty="0" err="1">
                <a:solidFill>
                  <a:schemeClr val="tx1"/>
                </a:solidFill>
                <a:effectLst/>
                <a:latin typeface="+mn-lt"/>
                <a:ea typeface="+mn-ea"/>
                <a:cs typeface="+mn-cs"/>
              </a:rPr>
              <a:t>Zwei</a:t>
            </a:r>
            <a:r>
              <a:rPr lang="en-GB" sz="1200" b="1"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Form?</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Nein</a:t>
            </a:r>
            <a:r>
              <a:rPr lang="en-GB" sz="1200" kern="1200" dirty="0">
                <a:solidFill>
                  <a:schemeClr val="tx1"/>
                </a:solidFill>
                <a:effectLst/>
                <a:latin typeface="+mn-lt"/>
                <a:ea typeface="+mn-ea"/>
                <a:cs typeface="+mn-cs"/>
              </a:rPr>
              <a:t>.</a:t>
            </a:r>
          </a:p>
          <a:p>
            <a:r>
              <a:rPr lang="en-GB" sz="1200" b="1" kern="1200" dirty="0" err="1">
                <a:solidFill>
                  <a:schemeClr val="tx1"/>
                </a:solidFill>
                <a:effectLst/>
                <a:latin typeface="+mn-lt"/>
                <a:ea typeface="+mn-ea"/>
                <a:cs typeface="+mn-cs"/>
              </a:rPr>
              <a:t>Drei</a:t>
            </a:r>
            <a:r>
              <a:rPr lang="en-GB" sz="1200" b="1"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groß</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b="1" kern="1200" dirty="0" err="1">
                <a:solidFill>
                  <a:schemeClr val="tx1"/>
                </a:solidFill>
                <a:effectLst/>
                <a:latin typeface="+mn-lt"/>
                <a:ea typeface="+mn-ea"/>
                <a:cs typeface="+mn-cs"/>
              </a:rPr>
              <a:t>Vier</a:t>
            </a:r>
            <a:r>
              <a:rPr lang="en-GB" sz="1200" b="1"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Zug?</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endParaRPr lang="en-GB" dirty="0"/>
          </a:p>
          <a:p>
            <a:r>
              <a:rPr lang="en-GB" sz="1200" kern="1200" dirty="0" err="1">
                <a:solidFill>
                  <a:schemeClr val="tx1"/>
                </a:solidFill>
                <a:effectLst/>
                <a:latin typeface="+mn-lt"/>
                <a:ea typeface="+mn-ea"/>
                <a:cs typeface="+mn-cs"/>
              </a:rPr>
              <a:t>Eins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Ding?</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klein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gelb</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Vier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Banane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THE MORE CHALLENGING VERSION OF THE PREVIOUS SLIDE</a:t>
            </a:r>
          </a:p>
          <a:p>
            <a:r>
              <a:rPr lang="en-GB" b="1" baseline="0" dirty="0"/>
              <a:t>Note: </a:t>
            </a:r>
            <a:r>
              <a:rPr lang="en-GB" b="0" baseline="0" dirty="0"/>
              <a:t>In this more challenging version of the task, students are alerted to the possibility of 4 different answers (as in the reading).</a:t>
            </a:r>
          </a:p>
          <a:p>
            <a:r>
              <a:rPr lang="en-GB" b="0" baseline="0" dirty="0"/>
              <a:t>In the 2</a:t>
            </a:r>
            <a:r>
              <a:rPr lang="en-GB" b="0" baseline="30000" dirty="0"/>
              <a:t>nd</a:t>
            </a:r>
            <a:r>
              <a:rPr lang="en-GB" b="0" baseline="0" dirty="0"/>
              <a:t> set of 4 questions, these possibilities are used.</a:t>
            </a:r>
            <a:br>
              <a:rPr lang="en-GB" b="0" baseline="0" dirty="0"/>
            </a:br>
            <a:endParaRPr lang="en-GB" b="1" dirty="0"/>
          </a:p>
          <a:p>
            <a:r>
              <a:rPr lang="en-GB" b="1" dirty="0"/>
              <a:t>Transcript:</a:t>
            </a:r>
          </a:p>
          <a:p>
            <a:endParaRPr lang="en-GB" dirty="0"/>
          </a:p>
          <a:p>
            <a:r>
              <a:rPr lang="en-GB" sz="1200" b="1" kern="1200" dirty="0" err="1">
                <a:solidFill>
                  <a:schemeClr val="tx1"/>
                </a:solidFill>
                <a:effectLst/>
                <a:latin typeface="+mn-lt"/>
                <a:ea typeface="+mn-ea"/>
                <a:cs typeface="+mn-cs"/>
              </a:rPr>
              <a:t>Eins</a:t>
            </a:r>
            <a:r>
              <a:rPr lang="en-GB" sz="1200" b="1"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blau</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b="1" kern="1200" dirty="0" err="1">
                <a:solidFill>
                  <a:schemeClr val="tx1"/>
                </a:solidFill>
                <a:effectLst/>
                <a:latin typeface="+mn-lt"/>
                <a:ea typeface="+mn-ea"/>
                <a:cs typeface="+mn-cs"/>
              </a:rPr>
              <a:t>Zwei</a:t>
            </a:r>
            <a:r>
              <a:rPr lang="en-GB" sz="1200" b="1"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eine Form?</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Nein</a:t>
            </a:r>
            <a:r>
              <a:rPr lang="en-GB" sz="1200" kern="1200" dirty="0">
                <a:solidFill>
                  <a:schemeClr val="tx1"/>
                </a:solidFill>
                <a:effectLst/>
                <a:latin typeface="+mn-lt"/>
                <a:ea typeface="+mn-ea"/>
                <a:cs typeface="+mn-cs"/>
              </a:rPr>
              <a:t>.</a:t>
            </a:r>
          </a:p>
          <a:p>
            <a:r>
              <a:rPr lang="en-GB" sz="1200" b="1" kern="1200" dirty="0" err="1">
                <a:solidFill>
                  <a:schemeClr val="tx1"/>
                </a:solidFill>
                <a:effectLst/>
                <a:latin typeface="+mn-lt"/>
                <a:ea typeface="+mn-ea"/>
                <a:cs typeface="+mn-cs"/>
              </a:rPr>
              <a:t>Drei</a:t>
            </a:r>
            <a:r>
              <a:rPr lang="en-GB" sz="1200" b="1"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groß</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b="1" kern="1200" dirty="0" err="1">
                <a:solidFill>
                  <a:schemeClr val="tx1"/>
                </a:solidFill>
                <a:effectLst/>
                <a:latin typeface="+mn-lt"/>
                <a:ea typeface="+mn-ea"/>
                <a:cs typeface="+mn-cs"/>
              </a:rPr>
              <a:t>Vier</a:t>
            </a:r>
            <a:r>
              <a:rPr lang="en-GB" sz="1200" b="1"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Zug?</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endParaRPr lang="en-GB" dirty="0"/>
          </a:p>
          <a:p>
            <a:r>
              <a:rPr lang="en-GB" sz="1200" kern="1200" dirty="0" err="1">
                <a:solidFill>
                  <a:schemeClr val="tx1"/>
                </a:solidFill>
                <a:effectLst/>
                <a:latin typeface="+mn-lt"/>
                <a:ea typeface="+mn-ea"/>
                <a:cs typeface="+mn-cs"/>
              </a:rPr>
              <a:t>Eins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Ding?</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klein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gelb</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Vier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eine </a:t>
            </a:r>
            <a:r>
              <a:rPr lang="en-GB" sz="1200" kern="1200" dirty="0" err="1">
                <a:solidFill>
                  <a:schemeClr val="tx1"/>
                </a:solidFill>
                <a:effectLst/>
                <a:latin typeface="+mn-lt"/>
                <a:ea typeface="+mn-ea"/>
                <a:cs typeface="+mn-cs"/>
              </a:rPr>
              <a:t>Banane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816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a:t>
            </a:r>
            <a:r>
              <a:rPr lang="en-GB" b="0" baseline="0" dirty="0"/>
              <a:t> </a:t>
            </a:r>
            <a:r>
              <a:rPr lang="en-GB" b="0" dirty="0"/>
              <a:t>present the new vocabulary for Week</a:t>
            </a:r>
            <a:r>
              <a:rPr lang="en-GB" b="0" baseline="0" dirty="0"/>
              <a:t> 4.</a:t>
            </a:r>
          </a:p>
          <a:p>
            <a:br>
              <a:rPr lang="en-GB" dirty="0"/>
            </a:br>
            <a:r>
              <a:rPr lang="en-GB" b="1" dirty="0"/>
              <a:t>Note: </a:t>
            </a:r>
            <a:r>
              <a:rPr lang="en-GB" dirty="0"/>
              <a:t>Given the important of knowing the genders of the nouns (generally,</a:t>
            </a:r>
            <a:r>
              <a:rPr lang="en-GB" baseline="0" dirty="0"/>
              <a:t> but specifically for the upcoming speaking activity), teachers could pick out </a:t>
            </a:r>
            <a:r>
              <a:rPr lang="en-GB" b="1" baseline="0" dirty="0"/>
              <a:t>place, thing</a:t>
            </a:r>
            <a:r>
              <a:rPr lang="en-GB" baseline="0" dirty="0"/>
              <a:t> and </a:t>
            </a:r>
            <a:r>
              <a:rPr lang="en-GB" b="1" baseline="0" dirty="0"/>
              <a:t>animal</a:t>
            </a:r>
            <a:r>
              <a:rPr lang="en-GB" baseline="0" dirty="0"/>
              <a:t> and elicit the German with correct article to conclude this activity and prime for the speaking activity on the following slide.</a:t>
            </a:r>
          </a:p>
          <a:p>
            <a:br>
              <a:rPr lang="en-GB" dirty="0"/>
            </a:br>
            <a:r>
              <a:rPr lang="en-GB" b="1" dirty="0"/>
              <a:t>Procedure:</a:t>
            </a:r>
            <a:br>
              <a:rPr lang="en-GB" dirty="0"/>
            </a:br>
            <a:r>
              <a:rPr lang="en-GB" dirty="0"/>
              <a:t>1.</a:t>
            </a:r>
            <a:r>
              <a:rPr lang="en-GB" baseline="0" dirty="0"/>
              <a:t> Students first study the list for a minute, with both German and English meanings visible.</a:t>
            </a:r>
            <a:endParaRPr lang="en-GB" dirty="0"/>
          </a:p>
          <a:p>
            <a:r>
              <a:rPr lang="en-GB" dirty="0"/>
              <a:t>2. </a:t>
            </a:r>
            <a:r>
              <a:rPr lang="en-GB" baseline="0" dirty="0"/>
              <a:t>Then the English is covered, and in pairs, (or individually) students try to recall the English meanings of each word, noting the words that are tricky to retrieve.</a:t>
            </a:r>
            <a:endParaRPr lang="en-GB" dirty="0"/>
          </a:p>
          <a:p>
            <a:r>
              <a:rPr lang="en-GB" dirty="0"/>
              <a:t>3.</a:t>
            </a:r>
            <a:r>
              <a:rPr lang="en-GB" baseline="0" dirty="0"/>
              <a:t> Then the German meanings are obscured, and students work in pairs to try to recall as many of the German words as they can in one minute. </a:t>
            </a:r>
            <a:endParaRPr lang="en-GB" dirty="0"/>
          </a:p>
          <a:p>
            <a:r>
              <a:rPr lang="en-GB" dirty="0"/>
              <a:t>4.</a:t>
            </a:r>
            <a:r>
              <a:rPr lang="en-GB" baseline="0" dirty="0"/>
              <a:t> Reassure them that the expectation is not that they know them all at this stage, but that the process of trying to retrieve them is part of the learning itself.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baseline="0" dirty="0"/>
              <a:t>Finally, give students a final minute with the full list, German and English, and ask them to focus on the words that were most difficulty to remember.</a:t>
            </a:r>
            <a:endParaRPr lang="en-GB" dirty="0"/>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(5 minutes’ creation + 5 minutes playing the game)</a:t>
            </a:r>
            <a:br>
              <a:rPr lang="en-GB" b="1" dirty="0"/>
            </a:br>
            <a:br>
              <a:rPr lang="en-GB" b="1" dirty="0"/>
            </a:br>
            <a:r>
              <a:rPr lang="en-GB" b="1" dirty="0"/>
              <a:t>Aim: </a:t>
            </a:r>
            <a:r>
              <a:rPr lang="en-GB" b="0" dirty="0"/>
              <a:t>To practise</a:t>
            </a:r>
            <a:r>
              <a:rPr lang="en-GB" b="0" baseline="0" dirty="0"/>
              <a:t> the forms of ‘</a:t>
            </a:r>
            <a:r>
              <a:rPr lang="en-GB" b="0" baseline="0" dirty="0" err="1"/>
              <a:t>ein</a:t>
            </a:r>
            <a:r>
              <a:rPr lang="en-GB" b="0" baseline="0" dirty="0"/>
              <a:t>’ and ‘</a:t>
            </a:r>
            <a:r>
              <a:rPr lang="en-GB" b="0" baseline="0" dirty="0" err="1"/>
              <a:t>kein</a:t>
            </a:r>
            <a:r>
              <a:rPr lang="en-GB" b="0" baseline="0" dirty="0"/>
              <a:t>’ learned so far, in the speaking modality.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Yes/No game (i.e. you are </a:t>
            </a:r>
            <a:r>
              <a:rPr lang="en-GB" b="1" dirty="0"/>
              <a:t>not allowed </a:t>
            </a:r>
            <a:r>
              <a:rPr lang="en-GB" dirty="0"/>
              <a:t>to say </a:t>
            </a:r>
            <a:r>
              <a:rPr lang="en-GB" dirty="0" err="1"/>
              <a:t>Ja</a:t>
            </a:r>
            <a:r>
              <a:rPr lang="en-GB" dirty="0"/>
              <a:t>/</a:t>
            </a:r>
            <a:r>
              <a:rPr lang="en-GB" dirty="0" err="1"/>
              <a:t>Nein</a:t>
            </a:r>
            <a:r>
              <a:rPr lang="en-GB" dirty="0"/>
              <a:t> or you forfeit your card). The aim of the game</a:t>
            </a:r>
            <a:r>
              <a:rPr lang="en-GB" baseline="0" dirty="0"/>
              <a:t> is to win all of your partner’s cards (or be the one to have the most cards when the time runs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Create own set of mini flashcards (1 x piece A4 paper folded into 12 rectangles) </a:t>
            </a:r>
            <a:r>
              <a:rPr lang="en-GB" b="1" dirty="0"/>
              <a:t>drawing any animals, places, shapes</a:t>
            </a:r>
            <a:r>
              <a:rPr lang="en-GB" dirty="0"/>
              <a:t>. Set time limit for the creation – count down 5-4-3-2-1 for</a:t>
            </a:r>
            <a:r>
              <a:rPr lang="en-GB" baseline="0" dirty="0"/>
              <a:t> the drawing of each item..</a:t>
            </a:r>
            <a:br>
              <a:rPr lang="en-GB" baseline="0" dirty="0"/>
            </a:br>
            <a:r>
              <a:rPr lang="en-GB" dirty="0"/>
              <a:t>Join own set with another person's.</a:t>
            </a:r>
            <a:r>
              <a:rPr lang="en-GB" baseline="0" dirty="0"/>
              <a:t>  Mix them up and deal them equally.</a:t>
            </a:r>
            <a:br>
              <a:rPr lang="en-GB" baseline="0" dirty="0"/>
            </a:br>
            <a:endParaRPr lang="en-GB" baseline="0" dirty="0"/>
          </a:p>
          <a:p>
            <a:r>
              <a:rPr lang="en-GB" b="1" baseline="0" dirty="0"/>
              <a:t>Note: </a:t>
            </a:r>
            <a:r>
              <a:rPr lang="en-GB" baseline="0" dirty="0"/>
              <a:t>It’s important to draw students’ attention (again) to the gender of the nouns  DER ORT, DIE FORM, DAS TIER, as the focus of this task is to correctly produce either ‘</a:t>
            </a:r>
            <a:r>
              <a:rPr lang="en-GB" baseline="0" dirty="0" err="1"/>
              <a:t>ein</a:t>
            </a:r>
            <a:r>
              <a:rPr lang="en-GB" baseline="0" dirty="0"/>
              <a:t>/</a:t>
            </a:r>
            <a:r>
              <a:rPr lang="en-GB" baseline="0" dirty="0" err="1"/>
              <a:t>eine</a:t>
            </a:r>
            <a:r>
              <a:rPr lang="en-GB" baseline="0" dirty="0"/>
              <a:t>’ or ‘</a:t>
            </a:r>
            <a:r>
              <a:rPr lang="en-GB" baseline="0" dirty="0" err="1"/>
              <a:t>kein</a:t>
            </a:r>
            <a:r>
              <a:rPr lang="en-GB" baseline="0" dirty="0"/>
              <a:t>/</a:t>
            </a:r>
            <a:r>
              <a:rPr lang="en-GB" baseline="0" dirty="0" err="1"/>
              <a:t>keine</a:t>
            </a:r>
            <a:r>
              <a:rPr lang="en-GB" baseline="0" dirty="0"/>
              <a:t>’ depending on the meaning, but also differentiating for gender.</a:t>
            </a:r>
            <a:br>
              <a:rPr lang="en-GB" baseline="0" dirty="0"/>
            </a:br>
            <a:br>
              <a:rPr lang="en-GB" baseline="0" dirty="0"/>
            </a:br>
            <a:r>
              <a:rPr lang="en-GB" baseline="0" dirty="0"/>
              <a:t>Place, shape or animal are the choices.  You ask this of your partner, who either answers affirmatively (without Yes) or negatively (without No).</a:t>
            </a:r>
            <a:br>
              <a:rPr lang="en-GB" baseline="0" dirty="0"/>
            </a:br>
            <a:r>
              <a:rPr lang="en-GB" baseline="0" dirty="0"/>
              <a:t>If you guess correctly with your question, you win your partner’s card.  If not, s/he keeps the card and play passes.</a:t>
            </a:r>
            <a:br>
              <a:rPr lang="en-GB" baseline="0" dirty="0"/>
            </a:br>
            <a:r>
              <a:rPr lang="en-GB" baseline="0" dirty="0"/>
              <a:t>If you say </a:t>
            </a:r>
            <a:r>
              <a:rPr lang="en-GB" baseline="0" dirty="0" err="1"/>
              <a:t>Nein</a:t>
            </a:r>
            <a:r>
              <a:rPr lang="en-GB" baseline="0" dirty="0"/>
              <a:t> by mistake (instead of ‘Ich bin </a:t>
            </a:r>
            <a:r>
              <a:rPr lang="en-GB" baseline="0" dirty="0" err="1"/>
              <a:t>keine</a:t>
            </a:r>
            <a:r>
              <a:rPr lang="en-GB" baseline="0" dirty="0"/>
              <a:t> Form’) you also lose your card.</a:t>
            </a:r>
            <a:endParaRPr lang="en-GB" dirty="0"/>
          </a:p>
          <a:p>
            <a:r>
              <a:rPr lang="en-GB" dirty="0"/>
              <a:t>Ask '</a:t>
            </a:r>
            <a:r>
              <a:rPr lang="en-GB" dirty="0" err="1"/>
              <a:t>Bist</a:t>
            </a:r>
            <a:r>
              <a:rPr lang="en-GB" dirty="0"/>
              <a:t> du </a:t>
            </a:r>
            <a:r>
              <a:rPr lang="en-GB" dirty="0" err="1"/>
              <a:t>eine</a:t>
            </a:r>
            <a:r>
              <a:rPr lang="en-GB" dirty="0"/>
              <a:t> Form?' </a:t>
            </a:r>
          </a:p>
          <a:p>
            <a:r>
              <a:rPr lang="en-GB" dirty="0"/>
              <a:t>Answer: Ich bin </a:t>
            </a:r>
            <a:r>
              <a:rPr lang="en-GB" dirty="0" err="1"/>
              <a:t>eine</a:t>
            </a:r>
            <a:r>
              <a:rPr lang="en-GB" dirty="0"/>
              <a:t> Form (have to give up your card)</a:t>
            </a:r>
          </a:p>
          <a:p>
            <a:r>
              <a:rPr lang="en-GB" dirty="0"/>
              <a:t>Ich bin </a:t>
            </a:r>
            <a:r>
              <a:rPr lang="en-GB" dirty="0" err="1"/>
              <a:t>keine</a:t>
            </a:r>
            <a:r>
              <a:rPr lang="en-GB" dirty="0"/>
              <a:t> Form</a:t>
            </a:r>
            <a:r>
              <a:rPr lang="en-GB" baseline="0" dirty="0"/>
              <a:t> (get to keep your card).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the German alphabet, the</a:t>
            </a:r>
            <a:r>
              <a:rPr lang="en-GB" sz="1200" b="0" baseline="0" dirty="0"/>
              <a:t> Spelling Bee competition and Quizlet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wissen [78] bist [4] du [54] Farbe [1079] Nummer [806] Ort [341] Tier [614] aber [31] kein [46] ich weiß nicht [n/a] wie sagt man [n/a] wie schreibt man [n/a]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das ist (nicht) klar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sein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ist [4] Fenster [674] Flasche [1602] Heft [3862] Tafel [3855] Tisch [529] da [48] hier [68] wo? [108] der, die, das [1] Hallo! [1077] Tschüs! [3766]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3734060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 (both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the important phrase ‘Wie </a:t>
            </a:r>
            <a:r>
              <a:rPr lang="en-GB" b="0" baseline="0" dirty="0" err="1"/>
              <a:t>geht’s</a:t>
            </a:r>
            <a:r>
              <a:rPr lang="en-GB" b="0" baseline="0" dirty="0"/>
              <a:t>?’, and the possible answers learnt last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Recap</a:t>
            </a:r>
            <a:r>
              <a:rPr lang="en-GB" b="0" baseline="0" dirty="0"/>
              <a:t> </a:t>
            </a:r>
            <a:r>
              <a:rPr lang="en-GB" baseline="0" dirty="0"/>
              <a:t>the phrase, and the possible answers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dirty="0"/>
              <a:t>Students can ask 2-3 other students in the class.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268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Recap</a:t>
            </a:r>
            <a:r>
              <a:rPr lang="en-GB" b="0" baseline="0" dirty="0"/>
              <a:t> </a:t>
            </a:r>
            <a:r>
              <a:rPr lang="en-GB" baseline="0" dirty="0"/>
              <a:t>the question and answer phrases that students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Click to introduce ‘Und </a:t>
            </a:r>
            <a:r>
              <a:rPr lang="en-GB" baseline="0" dirty="0" err="1"/>
              <a:t>dir</a:t>
            </a:r>
            <a:r>
              <a:rPr lang="en-GB" baseline="0" dirty="0"/>
              <a:t>?’ to ask ‘And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dirty="0"/>
              <a:t>Students can ask 2-3 other students in the class.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41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[z] </a:t>
            </a:r>
            <a:r>
              <a:rPr lang="en-GB" b="0" dirty="0"/>
              <a:t>sound first, on its own. Students repeat it with you.</a:t>
            </a:r>
            <a:br>
              <a:rPr lang="en-GB" b="0" dirty="0"/>
            </a:br>
            <a:r>
              <a:rPr lang="en-GB" b="0" dirty="0"/>
              <a:t>2. Bring up the word </a:t>
            </a:r>
            <a:r>
              <a:rPr lang="en-GB" b="0" baseline="0" dirty="0"/>
              <a:t>“</a:t>
            </a:r>
            <a:r>
              <a:rPr lang="en-GB" b="1" baseline="0" dirty="0"/>
              <a:t>Z</a:t>
            </a:r>
            <a:r>
              <a:rPr lang="en-GB" sz="1200" b="1" baseline="0" dirty="0">
                <a:solidFill>
                  <a:srgbClr val="002060"/>
                </a:solidFill>
                <a:latin typeface="Century Gothic" panose="020B0502020202020204" pitchFamily="34" charset="0"/>
              </a:rPr>
              <a:t>ug</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wheels, holding your hands at your sides, elbows bent, forearms facing forwards in a right angle, and draw small circles with them, in the air (to denote the wheels of a train going round).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[z] </a:t>
            </a:r>
            <a:r>
              <a:rPr lang="en-GB" baseline="0" dirty="0"/>
              <a:t>sound, pronouncing </a:t>
            </a:r>
            <a:r>
              <a:rPr lang="en-GB" b="0" baseline="0" dirty="0"/>
              <a:t>”</a:t>
            </a:r>
            <a:r>
              <a:rPr lang="en-GB" b="1" baseline="0" dirty="0"/>
              <a:t>Zug</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Zug </a:t>
            </a:r>
            <a:r>
              <a:rPr lang="en-GB" baseline="0" dirty="0"/>
              <a:t>[675]</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517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and practise the important phrase ‘Wie </a:t>
            </a:r>
            <a:r>
              <a:rPr lang="en-GB" b="0" baseline="0" dirty="0" err="1"/>
              <a:t>schreibt</a:t>
            </a:r>
            <a:r>
              <a:rPr lang="en-GB" b="0" baseline="0" dirty="0"/>
              <a:t> 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baseline="0" dirty="0"/>
              <a:t>Model the phrase, and use it to ask students to recall the meanings of some words from previous lessons.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Encourage students to realise the importance of the phrase for asking questions whenever spellings are unclear.</a:t>
            </a:r>
            <a:br>
              <a:rPr lang="en-GB" baseline="0" dirty="0"/>
            </a:br>
            <a:r>
              <a:rPr lang="en-GB" baseline="0" dirty="0"/>
              <a:t>This language is connected to the learning of the alphabet, and introduction to the spelling bee.</a:t>
            </a:r>
            <a:br>
              <a:rPr lang="en-GB" baseline="0" dirty="0"/>
            </a:br>
            <a:br>
              <a:rPr lang="en-GB" baseline="0"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67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5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introduce the letters of the alphabet.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1" baseline="0" dirty="0"/>
              <a:t>:</a:t>
            </a:r>
            <a:br>
              <a:rPr lang="en-GB" b="0"/>
            </a:br>
            <a:r>
              <a:rPr lang="en-GB" b="0"/>
              <a:t>1. </a:t>
            </a:r>
            <a:r>
              <a:rPr lang="en-GB" baseline="0"/>
              <a:t>click on the mouse to bring up each letter one at a time, with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Students repeat.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002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the letters of the alphabet.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eaLnBrk="1" hangingPunct="1"/>
            <a:r>
              <a:rPr lang="en-GB" b="1" baseline="0"/>
              <a:t>Procedure:</a:t>
            </a:r>
            <a:br>
              <a:rPr lang="en-GB" b="0"/>
            </a:br>
            <a:r>
              <a:rPr lang="en-GB" b="0"/>
              <a:t>1. </a:t>
            </a:r>
            <a:r>
              <a:rPr lang="en-GB" b="0">
                <a:latin typeface="Arial" panose="020B0604020202020204" pitchFamily="34" charset="0"/>
              </a:rPr>
              <a:t>U</a:t>
            </a:r>
            <a:r>
              <a:rPr lang="en-GB" altLang="en-US">
                <a:latin typeface="Arial" panose="020B0604020202020204" pitchFamily="34" charset="0"/>
              </a:rPr>
              <a:t>se the ‘drill instructor’ chant/song to learn the alphabet. Teacher will lead first but after some practice, individuals can take on this role, or class can be split into two halves etc. Have fun with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537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5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practise, in pairs, saying the letters of the alphabet.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1" baseline="0" dirty="0"/>
              <a:t>:</a:t>
            </a:r>
            <a:br>
              <a:rPr lang="en-GB" b="0"/>
            </a:br>
            <a:r>
              <a:rPr lang="en-GB" b="0"/>
              <a:t>1. </a:t>
            </a:r>
            <a:r>
              <a:rPr lang="en-GB" altLang="en-US">
                <a:latin typeface="Arial" panose="020B0604020202020204" pitchFamily="34" charset="0"/>
              </a:rPr>
              <a:t>Make small grids for the pupils to stick into their books.</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a:t>
            </a:r>
            <a:r>
              <a:rPr lang="en-GB" altLang="en-US">
                <a:latin typeface="Arial" panose="020B0604020202020204" pitchFamily="34" charset="0"/>
              </a:rPr>
              <a:t>Pupil A chooses grid coordinates (e.g. C, X) and pupil B has to say which letter those coordinates meet at (e.g. f). Obviously the pronunciation of the letters is German!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746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knowledge of the alphabet </a:t>
            </a:r>
            <a:r>
              <a:rPr lang="en-GB" b="0" baseline="0"/>
              <a:t>in German.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Procedure:</a:t>
            </a:r>
            <a:br>
              <a:rPr lang="en-GB" b="0" dirty="0"/>
            </a:br>
            <a:r>
              <a:rPr lang="en-GB" b="0" dirty="0"/>
              <a:t>1. </a:t>
            </a:r>
            <a:r>
              <a:rPr lang="en-GB" sz="1200" b="0" i="0" kern="1200" dirty="0">
                <a:solidFill>
                  <a:schemeClr val="tx1"/>
                </a:solidFill>
                <a:effectLst/>
                <a:latin typeface="+mn-lt"/>
                <a:ea typeface="+mn-ea"/>
                <a:cs typeface="+mn-cs"/>
              </a:rPr>
              <a:t>Click to play the whole alphabet</a:t>
            </a:r>
            <a:r>
              <a:rPr lang="en-GB" sz="1200" b="0" i="0" kern="1200" baseline="0" dirty="0">
                <a:solidFill>
                  <a:schemeClr val="tx1"/>
                </a:solidFill>
                <a:effectLst/>
                <a:latin typeface="+mn-lt"/>
                <a:ea typeface="+mn-ea"/>
                <a:cs typeface="+mn-cs"/>
              </a:rPr>
              <a:t> through for students to listen and join in with.</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441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2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baseline="0"/>
              <a:t>To consolidate knowledge of the alphabet further.</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1" baseline="0" dirty="0"/>
              <a:t>:</a:t>
            </a:r>
            <a:br>
              <a:rPr lang="en-GB" b="0"/>
            </a:br>
            <a:r>
              <a:rPr lang="en-GB" b="0"/>
              <a:t>1. </a:t>
            </a:r>
            <a:r>
              <a:rPr lang="en-GB" baseline="0"/>
              <a:t>Revise the alphabet again chorally using the drill instructor’s chant.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a:b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099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the Spelling Bee competition; to practise vocabulary recall and spelling of previously taught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baseline="0" dirty="0"/>
              <a:t>Explain the Spelling Bee:</a:t>
            </a:r>
            <a:br>
              <a:rPr lang="en-GB" baseline="0" dirty="0"/>
            </a:br>
            <a:r>
              <a:rPr lang="en-GB" baseline="0" dirty="0"/>
              <a:t>The Spelling Bee is a national competition for spelling German words aloud within a 1 minute time limit. </a:t>
            </a:r>
            <a:br>
              <a:rPr lang="en-GB" baseline="0" dirty="0"/>
            </a:br>
            <a:r>
              <a:rPr lang="en-GB" baseline="0" dirty="0"/>
              <a:t>They are all words that the students will be learning this year (not extra words to learn).</a:t>
            </a:r>
            <a:br>
              <a:rPr lang="en-GB" baseline="0" dirty="0"/>
            </a:br>
            <a:r>
              <a:rPr lang="en-GB" baseline="0" dirty="0"/>
              <a:t>Practising for the spelling bee is a very good way to learn and remember vocabulary well, improve your pronunciation and train your memory.</a:t>
            </a:r>
            <a:br>
              <a:rPr lang="en-GB" baseline="0" dirty="0"/>
            </a:br>
            <a:r>
              <a:rPr lang="en-GB" baseline="0" dirty="0"/>
              <a:t>Practise makes progress!</a:t>
            </a:r>
            <a:br>
              <a:rPr lang="en-GB" baseline="0" dirty="0"/>
            </a:br>
            <a:r>
              <a:rPr lang="en-GB" baseline="0" dirty="0"/>
              <a:t>2. Move onto the next slide.</a:t>
            </a:r>
            <a:br>
              <a:rPr lang="en-GB" baseline="0" dirty="0"/>
            </a:b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394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Procedure</a:t>
            </a:r>
            <a:r>
              <a:rPr lang="en-GB" dirty="0"/>
              <a:t>:</a:t>
            </a:r>
            <a:br>
              <a:rPr lang="en-GB" dirty="0"/>
            </a:br>
            <a:r>
              <a:rPr lang="en-GB" dirty="0"/>
              <a:t>1. Tell students these are the first 15 words from the Spelling</a:t>
            </a:r>
            <a:r>
              <a:rPr lang="en-GB" baseline="0" dirty="0"/>
              <a:t> Bee, Stage 1. Stage 1 is the class stage, so everyone can do this. There are 50 words altogether in Stage 1.</a:t>
            </a:r>
            <a:br>
              <a:rPr lang="en-GB" baseline="0" dirty="0"/>
            </a:br>
            <a:r>
              <a:rPr lang="en-GB" baseline="0" dirty="0"/>
              <a:t>2. Model the paired practice which is designed to practise useful classroom language for asking meanings and spellings of words. It’s not an exact replica of the Spelling Bee, for that reason.</a:t>
            </a:r>
          </a:p>
          <a:p>
            <a:r>
              <a:rPr lang="en-GB" baseline="0" dirty="0"/>
              <a:t>3. Give pupils a few minutes in pairs to practise, using these 15 words.  One student turns away from the board.</a:t>
            </a:r>
            <a:br>
              <a:rPr lang="en-GB" baseline="0" dirty="0"/>
            </a:br>
            <a:endParaRPr lang="en-GB" baseline="0" dirty="0"/>
          </a:p>
          <a:p>
            <a:r>
              <a:rPr lang="en-GB" b="1" baseline="0" dirty="0"/>
              <a:t>Notes</a:t>
            </a:r>
            <a:r>
              <a:rPr lang="en-GB" baseline="0" dirty="0"/>
              <a:t>: </a:t>
            </a:r>
          </a:p>
          <a:p>
            <a:r>
              <a:rPr lang="en-GB" baseline="0" dirty="0"/>
              <a:t>i) Students have learnt these words already, but this is the first time they will have practised spelling them out loud using the German alphabet.</a:t>
            </a:r>
            <a:br>
              <a:rPr lang="en-GB" baseline="0" dirty="0"/>
            </a:br>
            <a:r>
              <a:rPr lang="en-GB" baseline="0" dirty="0"/>
              <a:t>ii) In the competition itself, the teacher calls the word in English, students say the word (with definite article as well for nouns) and then spell the word out in German (articles do not need to be spelled).</a:t>
            </a:r>
            <a:br>
              <a:rPr lang="en-GB" baseline="0" dirty="0"/>
            </a:br>
            <a:r>
              <a:rPr lang="en-GB" baseline="0" dirty="0"/>
              <a:t>iii) in the Spelling Bee proper, if students want to pass when they don’t know, they say ‘ich passe’.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298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15 minutes</a:t>
            </a:r>
            <a:br>
              <a:rPr lang="en-GB" dirty="0"/>
            </a:br>
            <a:br>
              <a:rPr lang="en-GB" dirty="0"/>
            </a:br>
            <a:r>
              <a:rPr lang="en-GB" b="1" dirty="0"/>
              <a:t>Aim</a:t>
            </a:r>
            <a:r>
              <a:rPr lang="en-GB" dirty="0"/>
              <a:t>: to bring together language taught and practised in weeks 1-4 in an everyday classroom conversational context.</a:t>
            </a:r>
          </a:p>
          <a:p>
            <a:endParaRPr lang="en-GB" dirty="0"/>
          </a:p>
          <a:p>
            <a:r>
              <a:rPr lang="en-GB" b="1" dirty="0"/>
              <a:t>Procedure</a:t>
            </a:r>
            <a:r>
              <a:rPr lang="en-GB" dirty="0"/>
              <a:t>:</a:t>
            </a:r>
            <a:br>
              <a:rPr lang="en-GB" dirty="0"/>
            </a:br>
            <a:r>
              <a:rPr lang="en-GB" dirty="0"/>
              <a:t>1. Ask students to read and translate the conversation into German and English.</a:t>
            </a:r>
          </a:p>
          <a:p>
            <a:r>
              <a:rPr lang="en-GB" dirty="0"/>
              <a:t>2. There are two unknown elements. This gives a need for students to ask: Wie </a:t>
            </a:r>
            <a:r>
              <a:rPr lang="en-GB" dirty="0" err="1"/>
              <a:t>sagt</a:t>
            </a:r>
            <a:r>
              <a:rPr lang="en-GB" dirty="0"/>
              <a:t> man ‘</a:t>
            </a:r>
            <a:r>
              <a:rPr lang="en-GB" dirty="0" err="1"/>
              <a:t>mein</a:t>
            </a:r>
            <a:r>
              <a:rPr lang="en-GB" dirty="0"/>
              <a:t>’?  Wie </a:t>
            </a:r>
            <a:r>
              <a:rPr lang="en-GB" dirty="0" err="1"/>
              <a:t>sagt</a:t>
            </a:r>
            <a:r>
              <a:rPr lang="en-GB" dirty="0"/>
              <a:t> man ‘auf Deutsch’?</a:t>
            </a:r>
          </a:p>
          <a:p>
            <a:r>
              <a:rPr lang="en-GB" dirty="0"/>
              <a:t>Note that all the new elements are high-frequency and will soon appear on the Y7 SOW.</a:t>
            </a:r>
            <a:br>
              <a:rPr lang="en-GB" dirty="0"/>
            </a:br>
            <a:r>
              <a:rPr lang="en-GB" dirty="0"/>
              <a:t>3. Click to reveal both texts. Clarify any misunderstandings.</a:t>
            </a:r>
          </a:p>
          <a:p>
            <a:r>
              <a:rPr lang="en-GB" dirty="0"/>
              <a:t>4. Then click to remove the full English and German versions and students work in pairs to say the whole dialogue, translating the English to German in real time.</a:t>
            </a:r>
          </a:p>
          <a:p>
            <a:r>
              <a:rPr lang="en-GB" dirty="0"/>
              <a:t>5. Extension: if time allows, invite students to change any elements they can.  They can either do this in writing, or working it out with a partner, in speaking.</a:t>
            </a:r>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327688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1761194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a:t>
            </a:r>
            <a:r>
              <a:rPr lang="en-GB" b="1" baseline="0" dirty="0"/>
              <a:t>Zug’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Zug </a:t>
            </a:r>
            <a:r>
              <a:rPr lang="en-GB" baseline="0" dirty="0"/>
              <a:t>[675] </a:t>
            </a:r>
            <a:r>
              <a:rPr lang="en-GB" b="1" baseline="0" dirty="0"/>
              <a:t>Zimmer</a:t>
            </a:r>
            <a:r>
              <a:rPr lang="en-GB" b="0" baseline="0" dirty="0"/>
              <a:t> [665]</a:t>
            </a:r>
            <a:r>
              <a:rPr lang="en-GB" baseline="0" dirty="0"/>
              <a:t> </a:t>
            </a:r>
            <a:r>
              <a:rPr lang="en-GB" b="1" baseline="0" dirty="0" err="1"/>
              <a:t>zehn</a:t>
            </a:r>
            <a:r>
              <a:rPr lang="en-GB" baseline="0" dirty="0"/>
              <a:t> [333] </a:t>
            </a:r>
            <a:r>
              <a:rPr lang="en-GB" b="1" baseline="0" dirty="0" err="1"/>
              <a:t>Arzt</a:t>
            </a:r>
            <a:r>
              <a:rPr lang="en-GB" b="1" baseline="0" dirty="0"/>
              <a:t> </a:t>
            </a:r>
            <a:r>
              <a:rPr lang="en-GB" baseline="0" dirty="0"/>
              <a:t>[622] </a:t>
            </a:r>
            <a:r>
              <a:rPr lang="en-GB" b="1" baseline="0" dirty="0"/>
              <a:t>Platz </a:t>
            </a:r>
            <a:r>
              <a:rPr lang="en-GB" baseline="0" dirty="0"/>
              <a:t>[326] </a:t>
            </a:r>
            <a:r>
              <a:rPr lang="en-GB" b="1" baseline="0" dirty="0" err="1"/>
              <a:t>sitzen</a:t>
            </a:r>
            <a:r>
              <a:rPr lang="en-GB" b="1" baseline="0" dirty="0"/>
              <a:t> </a:t>
            </a:r>
            <a:r>
              <a:rPr lang="en-GB" baseline="0" dirty="0"/>
              <a:t>[231].</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245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22468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99409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a:t>
            </a:r>
            <a:r>
              <a:rPr lang="en-GB" b="0" baseline="0" dirty="0"/>
              <a:t> the negative forms of ‘</a:t>
            </a:r>
            <a:r>
              <a:rPr lang="en-GB" b="0" baseline="0" dirty="0" err="1"/>
              <a:t>nicht</a:t>
            </a:r>
            <a:r>
              <a:rPr lang="en-GB" b="0" baseline="0" dirty="0"/>
              <a:t>’ with adjectives and ‘</a:t>
            </a:r>
            <a:r>
              <a:rPr lang="en-GB" b="0" baseline="0" dirty="0" err="1"/>
              <a:t>kein</a:t>
            </a:r>
            <a:r>
              <a:rPr lang="en-GB" b="0" baseline="0" dirty="0"/>
              <a:t>’ with nouns.</a:t>
            </a:r>
          </a:p>
          <a:p>
            <a:br>
              <a:rPr lang="en-GB" dirty="0"/>
            </a:br>
            <a:r>
              <a:rPr lang="en-GB" b="1" dirty="0"/>
              <a:t>Procedure:</a:t>
            </a:r>
            <a:br>
              <a:rPr lang="en-GB" dirty="0"/>
            </a:br>
            <a:r>
              <a:rPr lang="en-GB" dirty="0"/>
              <a:t>1. Click on the mouse to animate</a:t>
            </a:r>
            <a:r>
              <a:rPr lang="en-GB" baseline="0" dirty="0"/>
              <a:t> the explanation.</a:t>
            </a:r>
            <a:endParaRPr lang="en-GB" dirty="0"/>
          </a:p>
          <a:p>
            <a:r>
              <a:rPr lang="en-GB" dirty="0"/>
              <a:t>2. Check</a:t>
            </a:r>
            <a:r>
              <a:rPr lang="en-GB" baseline="0" dirty="0"/>
              <a:t> students’ understanding at each stage.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967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(all 6 slides</a:t>
            </a:r>
            <a:r>
              <a:rPr lang="en-GB" b="1" baseline="0" dirty="0"/>
              <a:t>)</a:t>
            </a:r>
            <a:br>
              <a:rPr lang="en-GB" dirty="0"/>
            </a:br>
            <a:br>
              <a:rPr lang="en-GB" b="1" dirty="0"/>
            </a:br>
            <a:r>
              <a:rPr lang="en-GB" b="1" dirty="0"/>
              <a:t>Aim: </a:t>
            </a:r>
            <a:r>
              <a:rPr lang="en-GB" b="0" baseline="0" dirty="0"/>
              <a:t>To practise </a:t>
            </a:r>
            <a:r>
              <a:rPr lang="en-GB" b="0" baseline="0" dirty="0" err="1"/>
              <a:t>kein</a:t>
            </a:r>
            <a:r>
              <a:rPr lang="en-GB" b="0" baseline="0" dirty="0"/>
              <a:t>/</a:t>
            </a:r>
            <a:r>
              <a:rPr lang="en-GB" b="0" baseline="0" dirty="0" err="1"/>
              <a:t>keine</a:t>
            </a:r>
            <a:r>
              <a:rPr lang="en-GB" b="0" baseline="0" dirty="0"/>
              <a:t>/</a:t>
            </a:r>
            <a:r>
              <a:rPr lang="en-GB" b="0" baseline="0" dirty="0" err="1"/>
              <a:t>kein</a:t>
            </a:r>
            <a:r>
              <a:rPr lang="en-GB" b="0" baseline="0" dirty="0"/>
              <a:t>, eliciting the answer ‘Ich bin’ to ensure that these forms and meanings are fully practised, before asking students to actively differentiate between ‘</a:t>
            </a:r>
            <a:r>
              <a:rPr lang="en-GB" b="0" baseline="0" dirty="0" err="1"/>
              <a:t>kein</a:t>
            </a:r>
            <a:r>
              <a:rPr lang="en-GB" b="0" baseline="0" dirty="0"/>
              <a:t>’ and ‘</a:t>
            </a:r>
            <a:r>
              <a:rPr lang="en-GB" b="0" baseline="0" dirty="0" err="1"/>
              <a:t>nicht</a:t>
            </a:r>
            <a:r>
              <a:rPr lang="en-GB" b="0" baseline="0" dirty="0"/>
              <a:t>’.</a:t>
            </a:r>
          </a:p>
          <a:p>
            <a:br>
              <a:rPr lang="en-GB" b="0" dirty="0"/>
            </a:br>
            <a:r>
              <a:rPr lang="en-GB" b="1" dirty="0"/>
              <a:t>Procedure:</a:t>
            </a:r>
            <a:br>
              <a:rPr lang="en-GB" dirty="0"/>
            </a:br>
            <a:r>
              <a:rPr lang="en-GB" dirty="0"/>
              <a:t>1.</a:t>
            </a:r>
            <a:r>
              <a:rPr lang="en-GB" b="0" baseline="0" dirty="0"/>
              <a:t> Teacher asks ‘</a:t>
            </a:r>
            <a:r>
              <a:rPr lang="en-GB" b="0" baseline="0" dirty="0" err="1"/>
              <a:t>Bist</a:t>
            </a:r>
            <a:r>
              <a:rPr lang="en-GB" b="0" baseline="0" dirty="0"/>
              <a:t> du </a:t>
            </a:r>
            <a:r>
              <a:rPr lang="en-GB" b="0" baseline="0" dirty="0" err="1"/>
              <a:t>ein</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0" baseline="0" dirty="0"/>
              <a:t>Students respond ‘Ich bin </a:t>
            </a:r>
            <a:r>
              <a:rPr lang="en-GB" b="0" baseline="0" dirty="0" err="1"/>
              <a:t>kein</a:t>
            </a:r>
            <a:r>
              <a:rPr lang="en-GB" b="0" baseline="0" dirty="0"/>
              <a:t>/</a:t>
            </a:r>
            <a:r>
              <a:rPr lang="en-GB" b="0" baseline="0" dirty="0" err="1"/>
              <a:t>keine</a:t>
            </a:r>
            <a:r>
              <a:rPr lang="en-GB" b="0" baseline="0" dirty="0"/>
              <a:t>/</a:t>
            </a:r>
            <a:r>
              <a:rPr lang="en-GB" b="0" baseline="0" dirty="0" err="1"/>
              <a:t>kein</a:t>
            </a:r>
            <a:r>
              <a:rPr lang="en-GB" b="0" baseline="0" dirty="0"/>
              <a:t>...’ or ‘Ich bin </a:t>
            </a:r>
            <a:r>
              <a:rPr lang="en-GB" b="0" baseline="0" dirty="0" err="1"/>
              <a:t>ein</a:t>
            </a:r>
            <a:r>
              <a:rPr lang="en-GB" b="0" baseline="0" dirty="0"/>
              <a:t>/eine/</a:t>
            </a:r>
            <a:r>
              <a:rPr lang="en-GB" b="0" baseline="0" dirty="0" err="1"/>
              <a:t>ein</a:t>
            </a:r>
            <a:r>
              <a:rPr lang="en-GB" b="0" baseline="0" dirty="0"/>
              <a:t>...’ when correct. </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01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Bist du ein Tisch? </a:t>
            </a:r>
            <a:r>
              <a:rPr lang="en-GB" b="1">
                <a:sym typeface="Wingdings" panose="05000000000000000000" pitchFamily="2" charset="2"/>
              </a:rPr>
              <a:t> Ich bin kein Tisch</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2642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76946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25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28.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27.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8.sv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24.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46.png"/><Relationship Id="rId7" Type="http://schemas.openxmlformats.org/officeDocument/2006/relationships/audio" Target="../media/audio12.wav"/><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8.gif"/></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13" Type="http://schemas.openxmlformats.org/officeDocument/2006/relationships/audio" Target="../media/audio27.wav"/><Relationship Id="rId18" Type="http://schemas.openxmlformats.org/officeDocument/2006/relationships/audio" Target="../media/audio32.wav"/><Relationship Id="rId26" Type="http://schemas.openxmlformats.org/officeDocument/2006/relationships/audio" Target="../media/audio40.wav"/><Relationship Id="rId39" Type="http://schemas.openxmlformats.org/officeDocument/2006/relationships/image" Target="../media/image65.png"/><Relationship Id="rId21" Type="http://schemas.openxmlformats.org/officeDocument/2006/relationships/audio" Target="../media/audio35.wav"/><Relationship Id="rId34" Type="http://schemas.openxmlformats.org/officeDocument/2006/relationships/image" Target="../media/image60.png"/><Relationship Id="rId42" Type="http://schemas.openxmlformats.org/officeDocument/2006/relationships/image" Target="../media/image68.png"/><Relationship Id="rId47" Type="http://schemas.openxmlformats.org/officeDocument/2006/relationships/image" Target="../media/image73.png"/><Relationship Id="rId50" Type="http://schemas.openxmlformats.org/officeDocument/2006/relationships/image" Target="../media/image76.png"/><Relationship Id="rId7" Type="http://schemas.openxmlformats.org/officeDocument/2006/relationships/audio" Target="../media/audio21.wav"/><Relationship Id="rId2" Type="http://schemas.openxmlformats.org/officeDocument/2006/relationships/notesSlide" Target="../notesSlides/notesSlide31.xml"/><Relationship Id="rId16" Type="http://schemas.openxmlformats.org/officeDocument/2006/relationships/audio" Target="../media/audio30.wav"/><Relationship Id="rId29" Type="http://schemas.openxmlformats.org/officeDocument/2006/relationships/image" Target="../media/image55.png"/><Relationship Id="rId11" Type="http://schemas.openxmlformats.org/officeDocument/2006/relationships/audio" Target="../media/audio25.wav"/><Relationship Id="rId24" Type="http://schemas.openxmlformats.org/officeDocument/2006/relationships/audio" Target="../media/audio38.wav"/><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6.png"/><Relationship Id="rId45" Type="http://schemas.openxmlformats.org/officeDocument/2006/relationships/image" Target="../media/image71.png"/><Relationship Id="rId53" Type="http://schemas.openxmlformats.org/officeDocument/2006/relationships/image" Target="../media/image79.png"/><Relationship Id="rId5" Type="http://schemas.openxmlformats.org/officeDocument/2006/relationships/audio" Target="../media/audio19.wav"/><Relationship Id="rId10" Type="http://schemas.openxmlformats.org/officeDocument/2006/relationships/audio" Target="../media/audio24.wav"/><Relationship Id="rId19" Type="http://schemas.openxmlformats.org/officeDocument/2006/relationships/audio" Target="../media/audio33.wav"/><Relationship Id="rId31" Type="http://schemas.openxmlformats.org/officeDocument/2006/relationships/image" Target="../media/image57.png"/><Relationship Id="rId44" Type="http://schemas.openxmlformats.org/officeDocument/2006/relationships/image" Target="../media/image70.png"/><Relationship Id="rId52" Type="http://schemas.openxmlformats.org/officeDocument/2006/relationships/image" Target="../media/image78.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8.wav"/><Relationship Id="rId22" Type="http://schemas.openxmlformats.org/officeDocument/2006/relationships/audio" Target="../media/audio36.wav"/><Relationship Id="rId27" Type="http://schemas.openxmlformats.org/officeDocument/2006/relationships/audio" Target="../media/audio41.wav"/><Relationship Id="rId30" Type="http://schemas.openxmlformats.org/officeDocument/2006/relationships/image" Target="../media/image56.png"/><Relationship Id="rId35" Type="http://schemas.openxmlformats.org/officeDocument/2006/relationships/image" Target="../media/image61.png"/><Relationship Id="rId43" Type="http://schemas.openxmlformats.org/officeDocument/2006/relationships/image" Target="../media/image69.png"/><Relationship Id="rId48" Type="http://schemas.openxmlformats.org/officeDocument/2006/relationships/image" Target="../media/image74.png"/><Relationship Id="rId8" Type="http://schemas.openxmlformats.org/officeDocument/2006/relationships/audio" Target="../media/audio22.wav"/><Relationship Id="rId51" Type="http://schemas.openxmlformats.org/officeDocument/2006/relationships/image" Target="../media/image77.png"/><Relationship Id="rId3" Type="http://schemas.openxmlformats.org/officeDocument/2006/relationships/audio" Target="../media/audio17.wav"/><Relationship Id="rId12" Type="http://schemas.openxmlformats.org/officeDocument/2006/relationships/audio" Target="../media/audio26.wav"/><Relationship Id="rId17" Type="http://schemas.openxmlformats.org/officeDocument/2006/relationships/audio" Target="../media/audio31.wav"/><Relationship Id="rId25" Type="http://schemas.openxmlformats.org/officeDocument/2006/relationships/audio" Target="../media/audio39.wav"/><Relationship Id="rId33" Type="http://schemas.openxmlformats.org/officeDocument/2006/relationships/image" Target="../media/image59.png"/><Relationship Id="rId38" Type="http://schemas.openxmlformats.org/officeDocument/2006/relationships/image" Target="../media/image64.png"/><Relationship Id="rId46" Type="http://schemas.openxmlformats.org/officeDocument/2006/relationships/image" Target="../media/image72.png"/><Relationship Id="rId20" Type="http://schemas.openxmlformats.org/officeDocument/2006/relationships/audio" Target="../media/audio34.wav"/><Relationship Id="rId41" Type="http://schemas.openxmlformats.org/officeDocument/2006/relationships/image" Target="../media/image67.png"/><Relationship Id="rId54" Type="http://schemas.openxmlformats.org/officeDocument/2006/relationships/image" Target="../media/image80.png"/><Relationship Id="rId1" Type="http://schemas.openxmlformats.org/officeDocument/2006/relationships/slideLayout" Target="../slideLayouts/slideLayout15.xml"/><Relationship Id="rId6" Type="http://schemas.openxmlformats.org/officeDocument/2006/relationships/audio" Target="../media/audio20.wav"/><Relationship Id="rId15" Type="http://schemas.openxmlformats.org/officeDocument/2006/relationships/audio" Target="../media/audio29.wav"/><Relationship Id="rId23" Type="http://schemas.openxmlformats.org/officeDocument/2006/relationships/audio" Target="../media/audio37.wav"/><Relationship Id="rId28" Type="http://schemas.openxmlformats.org/officeDocument/2006/relationships/audio" Target="../media/audio42.wav"/><Relationship Id="rId36" Type="http://schemas.openxmlformats.org/officeDocument/2006/relationships/image" Target="../media/image62.png"/><Relationship Id="rId49"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audio" Target="../media/audio43.wav"/></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image" Target="../media/image47.png"/><Relationship Id="rId7" Type="http://schemas.openxmlformats.org/officeDocument/2006/relationships/image" Target="../media/image6.gif"/><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82.png"/><Relationship Id="rId5" Type="http://schemas.openxmlformats.org/officeDocument/2006/relationships/image" Target="../media/image83.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86.sv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hyperlink" Target="https://www.rachelhawkes.com/LDPresources/Yr7German/German_Y7_Term1i_Wk5_audio.html"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hyperlink" Target="https://www.rachelhawkes.com/LDPresources/Yr7German/German_Y7_Term1i_Wk5_audio_HW_sheet.docx"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AC028C-DD14-49A7-852B-AB444B3CC414}"/>
              </a:ext>
            </a:extLst>
          </p:cNvPr>
          <p:cNvSpPr>
            <a:spLocks noGrp="1"/>
          </p:cNvSpPr>
          <p:nvPr>
            <p:ph type="body" sz="quarter" idx="14"/>
          </p:nvPr>
        </p:nvSpPr>
        <p:spPr>
          <a:xfrm>
            <a:off x="244860" y="1531442"/>
            <a:ext cx="8873789" cy="1598240"/>
          </a:xfrm>
        </p:spPr>
        <p:txBody>
          <a:bodyPr>
            <a:normAutofit/>
          </a:bodyPr>
          <a:lstStyle/>
          <a:p>
            <a:r>
              <a:rPr lang="en-GB" sz="3600" dirty="0"/>
              <a:t>Describing things:</a:t>
            </a:r>
            <a:br>
              <a:rPr lang="en-GB" sz="3600" dirty="0"/>
            </a:br>
            <a:r>
              <a:rPr lang="en-GB" sz="2800" b="0" dirty="0"/>
              <a:t>Was </a:t>
            </a:r>
            <a:r>
              <a:rPr lang="en-GB" sz="2800" b="0" dirty="0" err="1"/>
              <a:t>ist</a:t>
            </a:r>
            <a:r>
              <a:rPr lang="en-GB" sz="2800" b="0" dirty="0"/>
              <a:t> das (</a:t>
            </a:r>
            <a:r>
              <a:rPr lang="en-GB" sz="2800" b="0" dirty="0" err="1"/>
              <a:t>nicht</a:t>
            </a:r>
            <a:r>
              <a:rPr lang="en-GB" sz="2800" b="0" dirty="0"/>
              <a:t>)? Wie </a:t>
            </a:r>
            <a:r>
              <a:rPr lang="en-GB" sz="2800" b="0" dirty="0" err="1"/>
              <a:t>ist</a:t>
            </a:r>
            <a:r>
              <a:rPr lang="en-GB" sz="2800" b="0" dirty="0"/>
              <a:t> das (</a:t>
            </a:r>
            <a:r>
              <a:rPr lang="en-GB" sz="2800" b="0" dirty="0" err="1"/>
              <a:t>nicht</a:t>
            </a:r>
            <a:r>
              <a:rPr lang="en-GB" sz="2800" b="0" dirty="0"/>
              <a:t>)?</a:t>
            </a:r>
          </a:p>
        </p:txBody>
      </p:sp>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1.1 – Week 4 – Lesson 8</a:t>
            </a:r>
            <a:br>
              <a:rPr lang="en-GB" sz="1800" dirty="0"/>
            </a:br>
            <a:br>
              <a:rPr lang="en-GB" sz="1800" dirty="0"/>
            </a:br>
            <a:r>
              <a:rPr lang="en-GB" sz="1800" dirty="0"/>
              <a:t>Rachel Hawkes</a:t>
            </a:r>
            <a:br>
              <a:rPr lang="en-GB" sz="1800" dirty="0"/>
            </a:br>
            <a:r>
              <a:rPr lang="en-GB" sz="1800" dirty="0"/>
              <a:t>Artwork: Steve Clarke</a:t>
            </a:r>
            <a:br>
              <a:rPr lang="en-GB" sz="1800" dirty="0"/>
            </a:br>
            <a:br>
              <a:rPr lang="en-GB" sz="1800" dirty="0"/>
            </a:br>
            <a:r>
              <a:rPr lang="en-GB" sz="1800" dirty="0"/>
              <a:t>Date updated: 25.05.23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244860" y="2619189"/>
            <a:ext cx="7413217" cy="1362502"/>
          </a:xfrm>
        </p:spPr>
        <p:txBody>
          <a:bodyPr>
            <a:normAutofit/>
          </a:bodyPr>
          <a:lstStyle/>
          <a:p>
            <a:r>
              <a:rPr lang="en-GB" dirty="0"/>
              <a:t>Negation: </a:t>
            </a:r>
            <a:r>
              <a:rPr lang="en-GB" b="1" dirty="0" err="1"/>
              <a:t>nicht</a:t>
            </a:r>
            <a:r>
              <a:rPr lang="en-GB" dirty="0"/>
              <a:t> + adjective; </a:t>
            </a:r>
            <a:r>
              <a:rPr lang="en-GB" b="1" dirty="0" err="1"/>
              <a:t>kein</a:t>
            </a:r>
            <a:r>
              <a:rPr lang="en-GB" dirty="0"/>
              <a:t> + nouns </a:t>
            </a:r>
          </a:p>
          <a:p>
            <a:r>
              <a:rPr lang="en-GB" dirty="0"/>
              <a:t>SSC [z]</a:t>
            </a:r>
            <a:br>
              <a:rPr lang="en-GB" dirty="0"/>
            </a:br>
            <a:endParaRPr lang="en-GB" dirty="0"/>
          </a:p>
        </p:txBody>
      </p:sp>
      <p:sp>
        <p:nvSpPr>
          <p:cNvPr id="5" name="Speech Bubble: Oval 4">
            <a:extLst>
              <a:ext uri="{FF2B5EF4-FFF2-40B4-BE49-F238E27FC236}">
                <a16:creationId xmlns:a16="http://schemas.microsoft.com/office/drawing/2014/main" id="{0FCA91BD-BAFE-4EB7-8BE2-B4A514139AC5}"/>
              </a:ext>
            </a:extLst>
          </p:cNvPr>
          <p:cNvSpPr/>
          <p:nvPr/>
        </p:nvSpPr>
        <p:spPr>
          <a:xfrm>
            <a:off x="5907874" y="4642344"/>
            <a:ext cx="3329452" cy="2048504"/>
          </a:xfrm>
          <a:prstGeom prst="wedgeEllipseCallout">
            <a:avLst>
              <a:gd name="adj1" fmla="val 58605"/>
              <a:gd name="adj2" fmla="val 1885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D3C3C"/>
                </a:solidFill>
                <a:effectLst/>
                <a:uLnTx/>
                <a:uFillTx/>
                <a:latin typeface="Century Gothic"/>
                <a:ea typeface="+mn-ea"/>
                <a:cs typeface="+mn-cs"/>
              </a:rPr>
              <a:t>Ich bin in Berlin. Wo </a:t>
            </a:r>
            <a:r>
              <a:rPr kumimoji="0" lang="en-GB" sz="2800" b="0" i="0" u="none" strike="noStrike" kern="1200" cap="none" spc="0" normalizeH="0" baseline="0" noProof="0" dirty="0" err="1">
                <a:ln>
                  <a:noFill/>
                </a:ln>
                <a:solidFill>
                  <a:srgbClr val="3D3C3C"/>
                </a:solidFill>
                <a:effectLst/>
                <a:uLnTx/>
                <a:uFillTx/>
                <a:latin typeface="Century Gothic"/>
                <a:ea typeface="+mn-ea"/>
                <a:cs typeface="+mn-cs"/>
              </a:rPr>
              <a:t>bist</a:t>
            </a:r>
            <a:r>
              <a:rPr kumimoji="0" lang="en-GB" sz="2800" b="0" i="0" u="none" strike="noStrike" kern="1200" cap="none" spc="0" normalizeH="0" baseline="0" noProof="0" dirty="0">
                <a:ln>
                  <a:noFill/>
                </a:ln>
                <a:solidFill>
                  <a:srgbClr val="3D3C3C"/>
                </a:solidFill>
                <a:effectLst/>
                <a:uLnTx/>
                <a:uFillTx/>
                <a:latin typeface="Century Gothic"/>
                <a:ea typeface="+mn-ea"/>
                <a:cs typeface="+mn-cs"/>
              </a:rPr>
              <a:t> du?</a:t>
            </a:r>
          </a:p>
        </p:txBody>
      </p:sp>
      <p:pic>
        <p:nvPicPr>
          <p:cNvPr id="6" name="Picture 5" descr="A cartoon of a child with a book&#10;&#10;Description automatically generated">
            <a:extLst>
              <a:ext uri="{FF2B5EF4-FFF2-40B4-BE49-F238E27FC236}">
                <a16:creationId xmlns:a16="http://schemas.microsoft.com/office/drawing/2014/main" id="{000D3FFE-00C6-414D-92D3-A72396421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3566" y="5123006"/>
            <a:ext cx="1494688" cy="1567842"/>
          </a:xfrm>
          <a:prstGeom prst="ellipse">
            <a:avLst/>
          </a:prstGeom>
        </p:spPr>
      </p:pic>
      <p:sp>
        <p:nvSpPr>
          <p:cNvPr id="9" name="Speech Bubble: Oval 8">
            <a:extLst>
              <a:ext uri="{FF2B5EF4-FFF2-40B4-BE49-F238E27FC236}">
                <a16:creationId xmlns:a16="http://schemas.microsoft.com/office/drawing/2014/main" id="{353C3C23-26AC-413F-96D5-05E62983A4BA}"/>
              </a:ext>
            </a:extLst>
          </p:cNvPr>
          <p:cNvSpPr/>
          <p:nvPr/>
        </p:nvSpPr>
        <p:spPr>
          <a:xfrm>
            <a:off x="8129235" y="3129682"/>
            <a:ext cx="3329452" cy="2048504"/>
          </a:xfrm>
          <a:prstGeom prst="wedgeEllipseCallout">
            <a:avLst>
              <a:gd name="adj1" fmla="val -2139"/>
              <a:gd name="adj2" fmla="val 6926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D3C3C"/>
                </a:solidFill>
                <a:effectLst/>
                <a:uLnTx/>
                <a:uFillTx/>
                <a:latin typeface="Century Gothic"/>
                <a:ea typeface="+mn-ea"/>
                <a:cs typeface="+mn-cs"/>
              </a:rPr>
              <a:t>Hallo! </a:t>
            </a:r>
            <a:br>
              <a:rPr kumimoji="0" lang="en-GB" sz="2800" b="0" i="0" u="none" strike="noStrike" kern="1200" cap="none" spc="0" normalizeH="0" baseline="0" noProof="0" dirty="0">
                <a:ln>
                  <a:noFill/>
                </a:ln>
                <a:solidFill>
                  <a:srgbClr val="3D3C3C"/>
                </a:solidFill>
                <a:effectLst/>
                <a:uLnTx/>
                <a:uFillTx/>
                <a:latin typeface="Century Gothic"/>
                <a:ea typeface="+mn-ea"/>
                <a:cs typeface="+mn-cs"/>
              </a:rPr>
            </a:br>
            <a:r>
              <a:rPr kumimoji="0" lang="en-GB" sz="2800" b="0" i="0" u="none" strike="noStrike" kern="1200" cap="none" spc="0" normalizeH="0" baseline="0" noProof="0" dirty="0">
                <a:ln>
                  <a:noFill/>
                </a:ln>
                <a:solidFill>
                  <a:srgbClr val="3D3C3C"/>
                </a:solidFill>
                <a:effectLst/>
                <a:uLnTx/>
                <a:uFillTx/>
                <a:latin typeface="Century Gothic"/>
                <a:ea typeface="+mn-ea"/>
                <a:cs typeface="+mn-cs"/>
              </a:rPr>
              <a:t>Ich bin Mia.</a:t>
            </a:r>
            <a:br>
              <a:rPr kumimoji="0" lang="en-GB" sz="2800" b="0" i="0" u="none" strike="noStrike" kern="1200" cap="none" spc="0" normalizeH="0" baseline="0" noProof="0" dirty="0">
                <a:ln>
                  <a:noFill/>
                </a:ln>
                <a:solidFill>
                  <a:srgbClr val="3D3C3C"/>
                </a:solidFill>
                <a:effectLst/>
                <a:uLnTx/>
                <a:uFillTx/>
                <a:latin typeface="Century Gothic"/>
                <a:ea typeface="+mn-ea"/>
                <a:cs typeface="+mn-cs"/>
              </a:rPr>
            </a:br>
            <a:r>
              <a:rPr kumimoji="0" lang="en-GB" sz="2800" b="0" i="0" u="none" strike="noStrike" kern="1200" cap="none" spc="0" normalizeH="0" baseline="0" noProof="0" dirty="0">
                <a:ln>
                  <a:noFill/>
                </a:ln>
                <a:solidFill>
                  <a:srgbClr val="3D3C3C"/>
                </a:solidFill>
                <a:effectLst/>
                <a:uLnTx/>
                <a:uFillTx/>
                <a:latin typeface="Century Gothic"/>
                <a:ea typeface="+mn-ea"/>
                <a:cs typeface="+mn-cs"/>
              </a:rPr>
              <a:t>Wie </a:t>
            </a:r>
            <a:r>
              <a:rPr kumimoji="0" lang="en-GB" sz="2800" b="0" i="0" u="none" strike="noStrike" kern="1200" cap="none" spc="0" normalizeH="0" baseline="0" noProof="0" dirty="0" err="1">
                <a:ln>
                  <a:noFill/>
                </a:ln>
                <a:solidFill>
                  <a:srgbClr val="3D3C3C"/>
                </a:solidFill>
                <a:effectLst/>
                <a:uLnTx/>
                <a:uFillTx/>
                <a:latin typeface="Century Gothic"/>
                <a:ea typeface="+mn-ea"/>
                <a:cs typeface="+mn-cs"/>
              </a:rPr>
              <a:t>geht</a:t>
            </a:r>
            <a:r>
              <a:rPr lang="en-GB" sz="2800" dirty="0">
                <a:solidFill>
                  <a:srgbClr val="3D3C3C"/>
                </a:solidFill>
                <a:latin typeface="Century Gothic"/>
              </a:rPr>
              <a:t>’s?</a:t>
            </a:r>
            <a:endParaRPr kumimoji="0" lang="en-GB" sz="2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1" name="Picture 10" descr="A red circle with black background&#10;&#10;Description automatically generated">
            <a:extLst>
              <a:ext uri="{FF2B5EF4-FFF2-40B4-BE49-F238E27FC236}">
                <a16:creationId xmlns:a16="http://schemas.microsoft.com/office/drawing/2014/main" id="{9CBF0061-4F0A-494A-921F-11AF9ABC4B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48324" flipH="1" flipV="1">
            <a:off x="11661887" y="472500"/>
            <a:ext cx="63677" cy="62576"/>
          </a:xfrm>
          <a:prstGeom prst="rect">
            <a:avLst/>
          </a:prstGeom>
        </p:spPr>
      </p:pic>
      <p:sp>
        <p:nvSpPr>
          <p:cNvPr id="12" name="TextBox 11">
            <a:extLst>
              <a:ext uri="{FF2B5EF4-FFF2-40B4-BE49-F238E27FC236}">
                <a16:creationId xmlns:a16="http://schemas.microsoft.com/office/drawing/2014/main" id="{4CE04EE9-52D2-4B94-8D20-FA6820146050}"/>
              </a:ext>
            </a:extLst>
          </p:cNvPr>
          <p:cNvSpPr txBox="1"/>
          <p:nvPr/>
        </p:nvSpPr>
        <p:spPr>
          <a:xfrm>
            <a:off x="10160910" y="896043"/>
            <a:ext cx="964968" cy="400110"/>
          </a:xfrm>
          <a:prstGeom prst="rect">
            <a:avLst/>
          </a:prstGeom>
          <a:noFill/>
        </p:spPr>
        <p:txBody>
          <a:bodyPr wrap="square" rtlCol="0">
            <a:spAutoFit/>
          </a:bodyPr>
          <a:lstStyle/>
          <a:p>
            <a:pPr algn="r"/>
            <a:r>
              <a:rPr lang="en-GB" sz="2000" dirty="0"/>
              <a:t>Berlin</a:t>
            </a:r>
          </a:p>
        </p:txBody>
      </p:sp>
      <p:cxnSp>
        <p:nvCxnSpPr>
          <p:cNvPr id="14" name="Straight Arrow Connector 13">
            <a:extLst>
              <a:ext uri="{FF2B5EF4-FFF2-40B4-BE49-F238E27FC236}">
                <a16:creationId xmlns:a16="http://schemas.microsoft.com/office/drawing/2014/main" id="{8CAE40D2-F1DF-4083-919C-1FA42B934AE8}"/>
              </a:ext>
            </a:extLst>
          </p:cNvPr>
          <p:cNvCxnSpPr>
            <a:cxnSpLocks/>
            <a:stCxn id="12" idx="3"/>
            <a:endCxn id="11" idx="2"/>
          </p:cNvCxnSpPr>
          <p:nvPr/>
        </p:nvCxnSpPr>
        <p:spPr>
          <a:xfrm flipV="1">
            <a:off x="11125878" y="530184"/>
            <a:ext cx="551050" cy="5659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889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Bist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5217" y="1403161"/>
            <a:ext cx="3161566" cy="397681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23" name="TextBox 22"/>
          <p:cNvSpPr txBox="1"/>
          <p:nvPr/>
        </p:nvSpPr>
        <p:spPr>
          <a:xfrm>
            <a:off x="10597167" y="5267008"/>
            <a:ext cx="749121" cy="584775"/>
          </a:xfrm>
          <a:prstGeom prst="rect">
            <a:avLst/>
          </a:prstGeom>
          <a:noFill/>
        </p:spPr>
        <p:txBody>
          <a:bodyPr wrap="square" rtlCol="0">
            <a:spAutoFit/>
          </a:bodyPr>
          <a:lstStyle/>
          <a:p>
            <a:r>
              <a:rPr lang="en-GB" sz="3200" b="1" dirty="0" err="1">
                <a:latin typeface="Century Gothic" panose="020B0502020202020204" pitchFamily="34" charset="0"/>
              </a:rPr>
              <a:t>Ja</a:t>
            </a:r>
            <a:endParaRPr lang="en-GB" sz="3200" b="1" dirty="0">
              <a:latin typeface="Century Gothic" panose="020B0502020202020204" pitchFamily="34" charset="0"/>
            </a:endParaRPr>
          </a:p>
        </p:txBody>
      </p:sp>
      <p:sp>
        <p:nvSpPr>
          <p:cNvPr id="24" name="TextBox 23"/>
          <p:cNvSpPr txBox="1"/>
          <p:nvPr/>
        </p:nvSpPr>
        <p:spPr>
          <a:xfrm>
            <a:off x="11140230" y="4921489"/>
            <a:ext cx="1030308" cy="461665"/>
          </a:xfrm>
          <a:prstGeom prst="rect">
            <a:avLst/>
          </a:prstGeom>
          <a:noFill/>
        </p:spPr>
        <p:txBody>
          <a:bodyPr wrap="square" rtlCol="0">
            <a:spAutoFit/>
          </a:bodyPr>
          <a:lstStyle/>
          <a:p>
            <a:r>
              <a:rPr lang="en-GB" sz="2400" b="1" dirty="0">
                <a:latin typeface="Century Gothic" panose="020B0502020202020204" pitchFamily="34" charset="0"/>
              </a:rPr>
              <a:t>Nein</a:t>
            </a:r>
          </a:p>
        </p:txBody>
      </p:sp>
    </p:spTree>
    <p:extLst>
      <p:ext uri="{BB962C8B-B14F-4D97-AF65-F5344CB8AC3E}">
        <p14:creationId xmlns:p14="http://schemas.microsoft.com/office/powerpoint/2010/main" val="16170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Bist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8" name="TextBox 17"/>
          <p:cNvSpPr txBox="1"/>
          <p:nvPr/>
        </p:nvSpPr>
        <p:spPr>
          <a:xfrm>
            <a:off x="10597167" y="5267008"/>
            <a:ext cx="749121" cy="584775"/>
          </a:xfrm>
          <a:prstGeom prst="rect">
            <a:avLst/>
          </a:prstGeom>
          <a:noFill/>
        </p:spPr>
        <p:txBody>
          <a:bodyPr wrap="square" rtlCol="0">
            <a:spAutoFit/>
          </a:bodyPr>
          <a:lstStyle/>
          <a:p>
            <a:r>
              <a:rPr lang="en-GB" sz="3200" b="1" dirty="0" err="1">
                <a:latin typeface="Century Gothic" panose="020B0502020202020204" pitchFamily="34" charset="0"/>
              </a:rPr>
              <a:t>Ja</a:t>
            </a:r>
            <a:endParaRPr lang="en-GB" sz="3200" b="1" dirty="0">
              <a:latin typeface="Century Gothic" panose="020B0502020202020204" pitchFamily="34" charset="0"/>
            </a:endParaRPr>
          </a:p>
        </p:txBody>
      </p:sp>
      <p:sp>
        <p:nvSpPr>
          <p:cNvPr id="19" name="TextBox 18"/>
          <p:cNvSpPr txBox="1"/>
          <p:nvPr/>
        </p:nvSpPr>
        <p:spPr>
          <a:xfrm>
            <a:off x="11140230" y="4921489"/>
            <a:ext cx="1030308" cy="461665"/>
          </a:xfrm>
          <a:prstGeom prst="rect">
            <a:avLst/>
          </a:prstGeom>
          <a:noFill/>
        </p:spPr>
        <p:txBody>
          <a:bodyPr wrap="square" rtlCol="0">
            <a:spAutoFit/>
          </a:bodyPr>
          <a:lstStyle/>
          <a:p>
            <a:r>
              <a:rPr lang="en-GB" sz="2400" b="1" dirty="0">
                <a:latin typeface="Century Gothic" panose="020B0502020202020204" pitchFamily="34" charset="0"/>
              </a:rPr>
              <a:t>Nein</a:t>
            </a:r>
          </a:p>
        </p:txBody>
      </p:sp>
      <p:pic>
        <p:nvPicPr>
          <p:cNvPr id="8" name="Graphic 7" descr="Beaver with solid fill">
            <a:extLst>
              <a:ext uri="{FF2B5EF4-FFF2-40B4-BE49-F238E27FC236}">
                <a16:creationId xmlns:a16="http://schemas.microsoft.com/office/drawing/2014/main" id="{06654A7A-026A-4497-A8DC-55D2151E22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7579" y="1386273"/>
            <a:ext cx="4465510" cy="4465510"/>
          </a:xfrm>
          <a:prstGeom prst="rect">
            <a:avLst/>
          </a:prstGeom>
        </p:spPr>
      </p:pic>
    </p:spTree>
    <p:extLst>
      <p:ext uri="{BB962C8B-B14F-4D97-AF65-F5344CB8AC3E}">
        <p14:creationId xmlns:p14="http://schemas.microsoft.com/office/powerpoint/2010/main" val="152701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Bist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9" name="TextBox 18"/>
          <p:cNvSpPr txBox="1"/>
          <p:nvPr/>
        </p:nvSpPr>
        <p:spPr>
          <a:xfrm>
            <a:off x="10597167" y="5267008"/>
            <a:ext cx="749121" cy="584775"/>
          </a:xfrm>
          <a:prstGeom prst="rect">
            <a:avLst/>
          </a:prstGeom>
          <a:noFill/>
        </p:spPr>
        <p:txBody>
          <a:bodyPr wrap="square" rtlCol="0">
            <a:spAutoFit/>
          </a:bodyPr>
          <a:lstStyle/>
          <a:p>
            <a:r>
              <a:rPr lang="en-GB" sz="3200" b="1" dirty="0" err="1">
                <a:latin typeface="Century Gothic" panose="020B0502020202020204" pitchFamily="34" charset="0"/>
              </a:rPr>
              <a:t>Ja</a:t>
            </a:r>
            <a:endParaRPr lang="en-GB" sz="3200" b="1" dirty="0">
              <a:latin typeface="Century Gothic" panose="020B0502020202020204" pitchFamily="34" charset="0"/>
            </a:endParaRPr>
          </a:p>
        </p:txBody>
      </p:sp>
      <p:sp>
        <p:nvSpPr>
          <p:cNvPr id="20" name="TextBox 19"/>
          <p:cNvSpPr txBox="1"/>
          <p:nvPr/>
        </p:nvSpPr>
        <p:spPr>
          <a:xfrm>
            <a:off x="11140230" y="4921489"/>
            <a:ext cx="1030308" cy="461665"/>
          </a:xfrm>
          <a:prstGeom prst="rect">
            <a:avLst/>
          </a:prstGeom>
          <a:noFill/>
        </p:spPr>
        <p:txBody>
          <a:bodyPr wrap="square" rtlCol="0">
            <a:spAutoFit/>
          </a:bodyPr>
          <a:lstStyle/>
          <a:p>
            <a:r>
              <a:rPr lang="en-GB" sz="2400" b="1" dirty="0">
                <a:latin typeface="Century Gothic" panose="020B0502020202020204" pitchFamily="34" charset="0"/>
              </a:rPr>
              <a:t>Nein</a:t>
            </a:r>
          </a:p>
        </p:txBody>
      </p:sp>
      <p:pic>
        <p:nvPicPr>
          <p:cNvPr id="9" name="Picture 8" descr="A water bottle with a green cap&#10;&#10;Description automatically generated">
            <a:extLst>
              <a:ext uri="{FF2B5EF4-FFF2-40B4-BE49-F238E27FC236}">
                <a16:creationId xmlns:a16="http://schemas.microsoft.com/office/drawing/2014/main" id="{1344EDAF-35D6-4273-A9C9-1E399E4465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0643" y="847331"/>
            <a:ext cx="2152495" cy="4304990"/>
          </a:xfrm>
          <a:prstGeom prst="rect">
            <a:avLst/>
          </a:prstGeom>
        </p:spPr>
      </p:pic>
    </p:spTree>
    <p:extLst>
      <p:ext uri="{BB962C8B-B14F-4D97-AF65-F5344CB8AC3E}">
        <p14:creationId xmlns:p14="http://schemas.microsoft.com/office/powerpoint/2010/main" val="17006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Bist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8" name="TextBox 17"/>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19" name="TextBox 18"/>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8301" y="1232998"/>
            <a:ext cx="2148253" cy="4296501"/>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9617" y="1218050"/>
            <a:ext cx="2155725" cy="4311449"/>
          </a:xfrm>
          <a:prstGeom prst="rect">
            <a:avLst/>
          </a:prstGeom>
        </p:spPr>
      </p:pic>
    </p:spTree>
    <p:extLst>
      <p:ext uri="{BB962C8B-B14F-4D97-AF65-F5344CB8AC3E}">
        <p14:creationId xmlns:p14="http://schemas.microsoft.com/office/powerpoint/2010/main" val="4021638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888953" cy="647577"/>
          </a:xfrm>
        </p:spPr>
        <p:txBody>
          <a:bodyPr>
            <a:noAutofit/>
          </a:bodyPr>
          <a:lstStyle/>
          <a:p>
            <a:pPr rtl="0" eaLnBrk="1" latinLnBrk="0" hangingPunct="1"/>
            <a:r>
              <a:rPr lang="en-GB" sz="3600" b="1" kern="1200">
                <a:solidFill>
                  <a:schemeClr val="bg1"/>
                </a:solidFill>
                <a:effectLst/>
              </a:rPr>
              <a:t>SEIN (to be | being)</a:t>
            </a:r>
            <a:endParaRPr lang="en-GB" sz="2800">
              <a:solidFill>
                <a:schemeClr val="bg1"/>
              </a:solidFill>
              <a:effectLst/>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pic>
        <p:nvPicPr>
          <p:cNvPr id="37" name="Picture 3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279" y="2774123"/>
            <a:ext cx="2476363" cy="1700011"/>
          </a:xfrm>
          <a:prstGeom prst="rect">
            <a:avLst/>
          </a:prstGeom>
        </p:spPr>
      </p:pic>
      <p:pic>
        <p:nvPicPr>
          <p:cNvPr id="38" name="Picture 3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404" y="1106463"/>
            <a:ext cx="2429238" cy="1667660"/>
          </a:xfrm>
          <a:prstGeom prst="rect">
            <a:avLst/>
          </a:prstGeom>
        </p:spPr>
      </p:pic>
      <p:sp>
        <p:nvSpPr>
          <p:cNvPr id="39" name="TextBox 38">
            <a:extLst>
              <a:ext uri="{FF2B5EF4-FFF2-40B4-BE49-F238E27FC236}">
                <a16:creationId xmlns:a16="http://schemas.microsoft.com/office/drawing/2014/main" id="{7EC4D6FE-C75B-6E41-AAEB-176D9914E118}"/>
              </a:ext>
            </a:extLst>
          </p:cNvPr>
          <p:cNvSpPr txBox="1"/>
          <p:nvPr/>
        </p:nvSpPr>
        <p:spPr>
          <a:xfrm>
            <a:off x="2841767" y="2139139"/>
            <a:ext cx="4521776" cy="480131"/>
          </a:xfrm>
          <a:prstGeom prst="rect">
            <a:avLst/>
          </a:prstGeom>
          <a:noFill/>
        </p:spPr>
        <p:txBody>
          <a:bodyPr wrap="square" rtlCol="0">
            <a:spAutoFit/>
          </a:bodyPr>
          <a:lstStyle/>
          <a:p>
            <a:pPr>
              <a:lnSpc>
                <a:spcPct val="90000"/>
              </a:lnSpc>
              <a:spcBef>
                <a:spcPts val="1000"/>
              </a:spcBef>
            </a:pPr>
            <a:r>
              <a:rPr lang="en-GB" sz="2800" b="1" dirty="0" err="1">
                <a:latin typeface="Century Gothic" panose="020B0502020202020204" pitchFamily="34" charset="0"/>
              </a:rPr>
              <a:t>Ich</a:t>
            </a:r>
            <a:r>
              <a:rPr lang="en-GB" sz="2800" b="1" dirty="0">
                <a:latin typeface="Century Gothic" panose="020B0502020202020204" pitchFamily="34" charset="0"/>
              </a:rPr>
              <a:t> </a:t>
            </a:r>
            <a:r>
              <a:rPr lang="en-GB" sz="2800" b="1" u="sng" dirty="0">
                <a:latin typeface="Century Gothic" panose="020B0502020202020204" pitchFamily="34" charset="0"/>
              </a:rPr>
              <a:t>bin</a:t>
            </a:r>
            <a:r>
              <a:rPr lang="en-GB" sz="2800" b="1" dirty="0">
                <a:latin typeface="Century Gothic" panose="020B0502020202020204" pitchFamily="34" charset="0"/>
              </a:rPr>
              <a:t> </a:t>
            </a:r>
            <a:r>
              <a:rPr lang="en-GB" sz="2800" dirty="0" err="1">
                <a:latin typeface="Century Gothic" panose="020B0502020202020204" pitchFamily="34" charset="0"/>
              </a:rPr>
              <a:t>ein</a:t>
            </a:r>
            <a:r>
              <a:rPr lang="en-GB" sz="2800" dirty="0">
                <a:latin typeface="Century Gothic" panose="020B0502020202020204" pitchFamily="34" charset="0"/>
              </a:rPr>
              <a:t> Mensch.</a:t>
            </a:r>
          </a:p>
        </p:txBody>
      </p:sp>
      <p:sp>
        <p:nvSpPr>
          <p:cNvPr id="40" name="TextBox 39">
            <a:extLst>
              <a:ext uri="{FF2B5EF4-FFF2-40B4-BE49-F238E27FC236}">
                <a16:creationId xmlns:a16="http://schemas.microsoft.com/office/drawing/2014/main" id="{7EC4D6FE-C75B-6E41-AAEB-176D9914E118}"/>
              </a:ext>
            </a:extLst>
          </p:cNvPr>
          <p:cNvSpPr txBox="1"/>
          <p:nvPr/>
        </p:nvSpPr>
        <p:spPr>
          <a:xfrm>
            <a:off x="2841767" y="3867912"/>
            <a:ext cx="4521776" cy="480131"/>
          </a:xfrm>
          <a:prstGeom prst="rect">
            <a:avLst/>
          </a:prstGeom>
          <a:noFill/>
        </p:spPr>
        <p:txBody>
          <a:bodyPr wrap="square" rtlCol="0">
            <a:spAutoFit/>
          </a:bodyPr>
          <a:lstStyle/>
          <a:p>
            <a:pPr>
              <a:lnSpc>
                <a:spcPct val="90000"/>
              </a:lnSpc>
              <a:spcBef>
                <a:spcPts val="1000"/>
              </a:spcBef>
            </a:pPr>
            <a:r>
              <a:rPr lang="en-GB" sz="2800" b="1" dirty="0">
                <a:latin typeface="Century Gothic" panose="020B0502020202020204" pitchFamily="34" charset="0"/>
              </a:rPr>
              <a:t>Du </a:t>
            </a:r>
            <a:r>
              <a:rPr lang="en-GB" sz="2800" b="1" u="sng" dirty="0" err="1">
                <a:latin typeface="Century Gothic" panose="020B0502020202020204" pitchFamily="34" charset="0"/>
              </a:rPr>
              <a:t>bist</a:t>
            </a:r>
            <a:r>
              <a:rPr lang="en-GB" sz="2800" b="1" dirty="0">
                <a:latin typeface="Century Gothic" panose="020B0502020202020204" pitchFamily="34" charset="0"/>
              </a:rPr>
              <a:t> </a:t>
            </a:r>
            <a:r>
              <a:rPr lang="en-GB" sz="2800" dirty="0" err="1">
                <a:latin typeface="Century Gothic" panose="020B0502020202020204" pitchFamily="34" charset="0"/>
              </a:rPr>
              <a:t>ein</a:t>
            </a:r>
            <a:r>
              <a:rPr lang="en-GB" sz="2800" dirty="0">
                <a:latin typeface="Century Gothic" panose="020B0502020202020204" pitchFamily="34" charset="0"/>
              </a:rPr>
              <a:t> Mensch.</a:t>
            </a:r>
          </a:p>
        </p:txBody>
      </p:sp>
      <p:sp>
        <p:nvSpPr>
          <p:cNvPr id="41" name="TextBox 40">
            <a:extLst>
              <a:ext uri="{FF2B5EF4-FFF2-40B4-BE49-F238E27FC236}">
                <a16:creationId xmlns:a16="http://schemas.microsoft.com/office/drawing/2014/main" id="{7EC4D6FE-C75B-6E41-AAEB-176D9914E118}"/>
              </a:ext>
            </a:extLst>
          </p:cNvPr>
          <p:cNvSpPr txBox="1"/>
          <p:nvPr/>
        </p:nvSpPr>
        <p:spPr>
          <a:xfrm>
            <a:off x="2841767" y="5356619"/>
            <a:ext cx="4521776" cy="480131"/>
          </a:xfrm>
          <a:prstGeom prst="rect">
            <a:avLst/>
          </a:prstGeom>
          <a:noFill/>
        </p:spPr>
        <p:txBody>
          <a:bodyPr wrap="square" rtlCol="0">
            <a:spAutoFit/>
          </a:bodyPr>
          <a:lstStyle/>
          <a:p>
            <a:pPr>
              <a:lnSpc>
                <a:spcPct val="90000"/>
              </a:lnSpc>
              <a:spcBef>
                <a:spcPts val="1000"/>
              </a:spcBef>
            </a:pPr>
            <a:r>
              <a:rPr lang="en-GB" sz="2800" b="1" dirty="0">
                <a:latin typeface="Century Gothic" panose="020B0502020202020204" pitchFamily="34" charset="0"/>
              </a:rPr>
              <a:t>Das </a:t>
            </a:r>
            <a:r>
              <a:rPr lang="en-GB" sz="2800" b="1" u="sng" dirty="0" err="1">
                <a:latin typeface="Century Gothic" panose="020B0502020202020204" pitchFamily="34" charset="0"/>
              </a:rPr>
              <a:t>ist</a:t>
            </a:r>
            <a:r>
              <a:rPr lang="en-GB" sz="2800" b="1" dirty="0">
                <a:latin typeface="Century Gothic" panose="020B0502020202020204" pitchFamily="34" charset="0"/>
              </a:rPr>
              <a:t> </a:t>
            </a:r>
            <a:r>
              <a:rPr lang="en-GB" sz="2800" dirty="0" err="1">
                <a:latin typeface="Century Gothic" panose="020B0502020202020204" pitchFamily="34" charset="0"/>
              </a:rPr>
              <a:t>ein</a:t>
            </a:r>
            <a:r>
              <a:rPr lang="en-GB" sz="2800" dirty="0">
                <a:latin typeface="Century Gothic" panose="020B0502020202020204" pitchFamily="34" charset="0"/>
              </a:rPr>
              <a:t> Mensch.</a:t>
            </a: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530" y="4488289"/>
            <a:ext cx="826753" cy="1653505"/>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9153" y="4500164"/>
            <a:ext cx="820815" cy="1641630"/>
          </a:xfrm>
          <a:prstGeom prst="rect">
            <a:avLst/>
          </a:prstGeom>
        </p:spPr>
      </p:pic>
      <p:sp>
        <p:nvSpPr>
          <p:cNvPr id="44" name="TextBox 43">
            <a:extLst>
              <a:ext uri="{FF2B5EF4-FFF2-40B4-BE49-F238E27FC236}">
                <a16:creationId xmlns:a16="http://schemas.microsoft.com/office/drawing/2014/main" id="{7EC4D6FE-C75B-6E41-AAEB-176D9914E118}"/>
              </a:ext>
            </a:extLst>
          </p:cNvPr>
          <p:cNvSpPr txBox="1"/>
          <p:nvPr/>
        </p:nvSpPr>
        <p:spPr>
          <a:xfrm>
            <a:off x="6432826" y="2139138"/>
            <a:ext cx="4521776" cy="480131"/>
          </a:xfrm>
          <a:prstGeom prst="rect">
            <a:avLst/>
          </a:prstGeom>
          <a:noFill/>
        </p:spPr>
        <p:txBody>
          <a:bodyPr wrap="square" rtlCol="0">
            <a:spAutoFit/>
          </a:bodyPr>
          <a:lstStyle/>
          <a:p>
            <a:pPr>
              <a:lnSpc>
                <a:spcPct val="90000"/>
              </a:lnSpc>
              <a:spcBef>
                <a:spcPts val="1000"/>
              </a:spcBef>
            </a:pPr>
            <a:r>
              <a:rPr lang="en-GB" sz="2800" b="1" dirty="0">
                <a:latin typeface="Century Gothic" panose="020B0502020202020204" pitchFamily="34" charset="0"/>
              </a:rPr>
              <a:t>I </a:t>
            </a:r>
            <a:r>
              <a:rPr lang="en-GB" sz="2800" b="1" u="sng" dirty="0">
                <a:latin typeface="Century Gothic" panose="020B0502020202020204" pitchFamily="34" charset="0"/>
              </a:rPr>
              <a:t>am</a:t>
            </a:r>
            <a:r>
              <a:rPr lang="en-GB" sz="2800" b="1" dirty="0">
                <a:latin typeface="Century Gothic" panose="020B0502020202020204" pitchFamily="34" charset="0"/>
              </a:rPr>
              <a:t> </a:t>
            </a:r>
            <a:r>
              <a:rPr lang="en-GB" sz="2800" dirty="0">
                <a:latin typeface="Century Gothic" panose="020B0502020202020204" pitchFamily="34" charset="0"/>
              </a:rPr>
              <a:t>a human being.</a:t>
            </a:r>
          </a:p>
        </p:txBody>
      </p:sp>
      <p:sp>
        <p:nvSpPr>
          <p:cNvPr id="45" name="TextBox 44">
            <a:extLst>
              <a:ext uri="{FF2B5EF4-FFF2-40B4-BE49-F238E27FC236}">
                <a16:creationId xmlns:a16="http://schemas.microsoft.com/office/drawing/2014/main" id="{7EC4D6FE-C75B-6E41-AAEB-176D9914E118}"/>
              </a:ext>
            </a:extLst>
          </p:cNvPr>
          <p:cNvSpPr txBox="1"/>
          <p:nvPr/>
        </p:nvSpPr>
        <p:spPr>
          <a:xfrm>
            <a:off x="6432826" y="3867911"/>
            <a:ext cx="4521776" cy="480131"/>
          </a:xfrm>
          <a:prstGeom prst="rect">
            <a:avLst/>
          </a:prstGeom>
          <a:noFill/>
        </p:spPr>
        <p:txBody>
          <a:bodyPr wrap="square" rtlCol="0">
            <a:spAutoFit/>
          </a:bodyPr>
          <a:lstStyle/>
          <a:p>
            <a:pPr>
              <a:lnSpc>
                <a:spcPct val="90000"/>
              </a:lnSpc>
              <a:spcBef>
                <a:spcPts val="1000"/>
              </a:spcBef>
            </a:pPr>
            <a:r>
              <a:rPr lang="en-GB" sz="2800" b="1" dirty="0">
                <a:latin typeface="Century Gothic" panose="020B0502020202020204" pitchFamily="34" charset="0"/>
              </a:rPr>
              <a:t>You </a:t>
            </a:r>
            <a:r>
              <a:rPr lang="en-GB" sz="2800" b="1" u="sng" dirty="0">
                <a:latin typeface="Century Gothic" panose="020B0502020202020204" pitchFamily="34" charset="0"/>
              </a:rPr>
              <a:t>are</a:t>
            </a:r>
            <a:r>
              <a:rPr lang="en-GB" sz="2800" b="1" dirty="0">
                <a:latin typeface="Century Gothic" panose="020B0502020202020204" pitchFamily="34" charset="0"/>
              </a:rPr>
              <a:t> </a:t>
            </a:r>
            <a:r>
              <a:rPr lang="en-GB" sz="2800" dirty="0">
                <a:latin typeface="Century Gothic" panose="020B0502020202020204" pitchFamily="34" charset="0"/>
              </a:rPr>
              <a:t>a human being.</a:t>
            </a:r>
          </a:p>
        </p:txBody>
      </p:sp>
      <p:sp>
        <p:nvSpPr>
          <p:cNvPr id="46" name="TextBox 45">
            <a:extLst>
              <a:ext uri="{FF2B5EF4-FFF2-40B4-BE49-F238E27FC236}">
                <a16:creationId xmlns:a16="http://schemas.microsoft.com/office/drawing/2014/main" id="{7EC4D6FE-C75B-6E41-AAEB-176D9914E118}"/>
              </a:ext>
            </a:extLst>
          </p:cNvPr>
          <p:cNvSpPr txBox="1"/>
          <p:nvPr/>
        </p:nvSpPr>
        <p:spPr>
          <a:xfrm>
            <a:off x="6432826" y="5356617"/>
            <a:ext cx="4521776" cy="480131"/>
          </a:xfrm>
          <a:prstGeom prst="rect">
            <a:avLst/>
          </a:prstGeom>
          <a:noFill/>
        </p:spPr>
        <p:txBody>
          <a:bodyPr wrap="square" rtlCol="0">
            <a:spAutoFit/>
          </a:bodyPr>
          <a:lstStyle/>
          <a:p>
            <a:pPr>
              <a:lnSpc>
                <a:spcPct val="90000"/>
              </a:lnSpc>
              <a:spcBef>
                <a:spcPts val="1000"/>
              </a:spcBef>
            </a:pPr>
            <a:r>
              <a:rPr lang="en-GB" sz="2800" b="1" dirty="0">
                <a:latin typeface="Century Gothic" panose="020B0502020202020204" pitchFamily="34" charset="0"/>
              </a:rPr>
              <a:t>That </a:t>
            </a:r>
            <a:r>
              <a:rPr lang="en-GB" sz="2800" b="1" u="sng" dirty="0">
                <a:latin typeface="Century Gothic" panose="020B0502020202020204" pitchFamily="34" charset="0"/>
              </a:rPr>
              <a:t>is</a:t>
            </a:r>
            <a:r>
              <a:rPr lang="en-GB" sz="2800" b="1" dirty="0">
                <a:latin typeface="Century Gothic" panose="020B0502020202020204" pitchFamily="34" charset="0"/>
              </a:rPr>
              <a:t> </a:t>
            </a:r>
            <a:r>
              <a:rPr lang="en-GB" sz="2800" dirty="0">
                <a:latin typeface="Century Gothic" panose="020B0502020202020204" pitchFamily="34" charset="0"/>
              </a:rPr>
              <a:t>a human being.</a:t>
            </a:r>
          </a:p>
        </p:txBody>
      </p:sp>
      <p:sp>
        <p:nvSpPr>
          <p:cNvPr id="47" name="Speech Bubble: Rectangle with Corners Rounded 7">
            <a:extLst>
              <a:ext uri="{FF2B5EF4-FFF2-40B4-BE49-F238E27FC236}">
                <a16:creationId xmlns:a16="http://schemas.microsoft.com/office/drawing/2014/main" id="{3718B590-C5BF-4C16-88B9-CE8AA8A1CEB1}"/>
              </a:ext>
            </a:extLst>
          </p:cNvPr>
          <p:cNvSpPr/>
          <p:nvPr/>
        </p:nvSpPr>
        <p:spPr>
          <a:xfrm>
            <a:off x="6303048" y="757868"/>
            <a:ext cx="4781332" cy="988132"/>
          </a:xfrm>
          <a:prstGeom prst="wedgeRoundRectCallout">
            <a:avLst>
              <a:gd name="adj1" fmla="val -22564"/>
              <a:gd name="adj2" fmla="val 64922"/>
              <a:gd name="adj3" fmla="val 16667"/>
            </a:avLst>
          </a:prstGeom>
          <a:solidFill>
            <a:srgbClr val="FFCC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Note: </a:t>
            </a:r>
            <a:r>
              <a:rPr lang="en-GB" sz="2000" dirty="0">
                <a:latin typeface="Century Gothic" panose="020B0502020202020204" pitchFamily="34" charset="0"/>
              </a:rPr>
              <a:t>‘</a:t>
            </a:r>
            <a:r>
              <a:rPr lang="en-GB" sz="2000" b="1" dirty="0">
                <a:latin typeface="Century Gothic" panose="020B0502020202020204" pitchFamily="34" charset="0"/>
              </a:rPr>
              <a:t>bin</a:t>
            </a:r>
            <a:r>
              <a:rPr lang="en-GB" sz="2000" dirty="0">
                <a:latin typeface="Century Gothic" panose="020B0502020202020204" pitchFamily="34" charset="0"/>
              </a:rPr>
              <a:t>’ (am), ‘</a:t>
            </a:r>
            <a:r>
              <a:rPr lang="en-GB" sz="2000" b="1" dirty="0" err="1">
                <a:latin typeface="Century Gothic" panose="020B0502020202020204" pitchFamily="34" charset="0"/>
              </a:rPr>
              <a:t>bist</a:t>
            </a:r>
            <a:r>
              <a:rPr lang="en-GB" sz="2000" dirty="0">
                <a:latin typeface="Century Gothic" panose="020B0502020202020204" pitchFamily="34" charset="0"/>
              </a:rPr>
              <a:t>’ (are) and ‘</a:t>
            </a:r>
            <a:r>
              <a:rPr lang="en-GB" sz="2000" dirty="0" err="1">
                <a:latin typeface="Century Gothic" panose="020B0502020202020204" pitchFamily="34" charset="0"/>
              </a:rPr>
              <a:t>i</a:t>
            </a:r>
            <a:r>
              <a:rPr lang="en-GB" sz="2000" b="1" dirty="0" err="1">
                <a:latin typeface="Century Gothic" panose="020B0502020202020204" pitchFamily="34" charset="0"/>
              </a:rPr>
              <a:t>st</a:t>
            </a:r>
            <a:r>
              <a:rPr lang="en-GB" sz="2000" dirty="0">
                <a:latin typeface="Century Gothic" panose="020B0502020202020204" pitchFamily="34" charset="0"/>
              </a:rPr>
              <a:t>’ (is) are all forms of the </a:t>
            </a:r>
            <a:r>
              <a:rPr lang="en-GB" sz="2000">
                <a:latin typeface="Century Gothic" panose="020B0502020202020204" pitchFamily="34" charset="0"/>
              </a:rPr>
              <a:t>verb </a:t>
            </a:r>
          </a:p>
          <a:p>
            <a:pPr algn="ctr"/>
            <a:r>
              <a:rPr lang="en-GB" sz="2000" b="1">
                <a:latin typeface="Century Gothic" panose="020B0502020202020204" pitchFamily="34" charset="0"/>
              </a:rPr>
              <a:t>SEIN</a:t>
            </a:r>
            <a:r>
              <a:rPr lang="en-GB" sz="2000">
                <a:latin typeface="Century Gothic" panose="020B0502020202020204" pitchFamily="34" charset="0"/>
              </a:rPr>
              <a:t> </a:t>
            </a:r>
            <a:r>
              <a:rPr lang="en-GB" sz="2000" dirty="0">
                <a:latin typeface="Century Gothic" panose="020B0502020202020204" pitchFamily="34" charset="0"/>
              </a:rPr>
              <a:t>(to be | being).</a:t>
            </a:r>
          </a:p>
        </p:txBody>
      </p:sp>
      <p:sp>
        <p:nvSpPr>
          <p:cNvPr id="48" name="Title 14">
            <a:extLst>
              <a:ext uri="{FF2B5EF4-FFF2-40B4-BE49-F238E27FC236}">
                <a16:creationId xmlns:a16="http://schemas.microsoft.com/office/drawing/2014/main" id="{00BE69C0-B80D-5A40-A48B-65EB68992E44}"/>
              </a:ext>
            </a:extLst>
          </p:cNvPr>
          <p:cNvSpPr txBox="1">
            <a:spLocks/>
          </p:cNvSpPr>
          <p:nvPr/>
        </p:nvSpPr>
        <p:spPr>
          <a:xfrm>
            <a:off x="0" y="-129625"/>
            <a:ext cx="48284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600" dirty="0"/>
          </a:p>
        </p:txBody>
      </p:sp>
      <p:sp>
        <p:nvSpPr>
          <p:cNvPr id="16" name="Speech Bubble: Rectangle with Corners Rounded 7">
            <a:extLst>
              <a:ext uri="{FF2B5EF4-FFF2-40B4-BE49-F238E27FC236}">
                <a16:creationId xmlns:a16="http://schemas.microsoft.com/office/drawing/2014/main" id="{A51E744C-10B1-49F5-8F6D-043DFAE5DF98}"/>
              </a:ext>
            </a:extLst>
          </p:cNvPr>
          <p:cNvSpPr/>
          <p:nvPr/>
        </p:nvSpPr>
        <p:spPr>
          <a:xfrm>
            <a:off x="2437792" y="6052319"/>
            <a:ext cx="4781332" cy="592124"/>
          </a:xfrm>
          <a:prstGeom prst="wedgeRoundRectCallout">
            <a:avLst>
              <a:gd name="adj1" fmla="val -32731"/>
              <a:gd name="adj2" fmla="val -101234"/>
              <a:gd name="adj3" fmla="val 16667"/>
            </a:avLst>
          </a:prstGeom>
          <a:solidFill>
            <a:srgbClr val="FFCC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Remember: </a:t>
            </a:r>
            <a:r>
              <a:rPr lang="en-GB" sz="2000" dirty="0">
                <a:latin typeface="Century Gothic" panose="020B0502020202020204" pitchFamily="34" charset="0"/>
              </a:rPr>
              <a:t>‘</a:t>
            </a:r>
            <a:r>
              <a:rPr lang="en-GB" sz="2000" b="1" dirty="0">
                <a:latin typeface="Century Gothic" panose="020B0502020202020204" pitchFamily="34" charset="0"/>
              </a:rPr>
              <a:t>das</a:t>
            </a:r>
            <a:r>
              <a:rPr lang="en-GB" sz="2000" dirty="0">
                <a:latin typeface="Century Gothic" panose="020B0502020202020204" pitchFamily="34" charset="0"/>
              </a:rPr>
              <a:t>’ is ‘the’ for neuter nouns and general word for ‘that’.</a:t>
            </a:r>
          </a:p>
        </p:txBody>
      </p:sp>
    </p:spTree>
    <p:extLst>
      <p:ext uri="{BB962C8B-B14F-4D97-AF65-F5344CB8AC3E}">
        <p14:creationId xmlns:p14="http://schemas.microsoft.com/office/powerpoint/2010/main" val="121307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4" grpId="0"/>
      <p:bldP spid="45" grpId="0"/>
      <p:bldP spid="46" grpId="0"/>
      <p:bldP spid="47"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7" name="TextBox 16"/>
          <p:cNvSpPr txBox="1"/>
          <p:nvPr/>
        </p:nvSpPr>
        <p:spPr>
          <a:xfrm>
            <a:off x="8306873" y="1361313"/>
            <a:ext cx="4760963" cy="584775"/>
          </a:xfrm>
          <a:prstGeom prst="rect">
            <a:avLst/>
          </a:prstGeom>
          <a:noFill/>
        </p:spPr>
        <p:txBody>
          <a:bodyPr wrap="square" rtlCol="0">
            <a:spAutoFit/>
          </a:bodyPr>
          <a:lstStyle/>
          <a:p>
            <a:r>
              <a:rPr lang="en-GB" sz="3200" b="1" dirty="0">
                <a:latin typeface="Century Gothic" panose="020B0502020202020204" pitchFamily="34" charset="0"/>
              </a:rPr>
              <a:t>Das </a:t>
            </a:r>
            <a:r>
              <a:rPr lang="en-GB" sz="3200" b="1" dirty="0" err="1">
                <a:latin typeface="Century Gothic" panose="020B0502020202020204" pitchFamily="34" charset="0"/>
              </a:rPr>
              <a:t>ist</a:t>
            </a:r>
            <a:r>
              <a:rPr lang="en-GB" sz="3200" b="1" dirty="0">
                <a:latin typeface="Century Gothic" panose="020B0502020202020204" pitchFamily="34" charset="0"/>
              </a:rPr>
              <a:t> </a:t>
            </a:r>
            <a:r>
              <a:rPr lang="en-GB" sz="3200" b="1" u="sng" dirty="0" err="1">
                <a:latin typeface="Century Gothic" panose="020B0502020202020204" pitchFamily="34" charset="0"/>
              </a:rPr>
              <a:t>k</a:t>
            </a:r>
            <a:r>
              <a:rPr lang="en-GB" sz="3200" b="1" dirty="0" err="1">
                <a:latin typeface="Century Gothic" panose="020B0502020202020204" pitchFamily="34" charset="0"/>
              </a:rPr>
              <a:t>ein</a:t>
            </a:r>
            <a:r>
              <a:rPr lang="en-GB" sz="3200" b="1" dirty="0">
                <a:latin typeface="Century Gothic" panose="020B0502020202020204" pitchFamily="34" charset="0"/>
              </a:rPr>
              <a:t> Ding.</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62" y="1361312"/>
            <a:ext cx="566511" cy="646077"/>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8073" y="4466406"/>
            <a:ext cx="1756654" cy="1756654"/>
          </a:xfrm>
          <a:prstGeom prst="rect">
            <a:avLst/>
          </a:prstGeom>
        </p:spPr>
      </p:pic>
      <p:sp>
        <p:nvSpPr>
          <p:cNvPr id="20" name="TextBox 19"/>
          <p:cNvSpPr txBox="1"/>
          <p:nvPr/>
        </p:nvSpPr>
        <p:spPr>
          <a:xfrm>
            <a:off x="10610046" y="5267008"/>
            <a:ext cx="749121" cy="584775"/>
          </a:xfrm>
          <a:prstGeom prst="rect">
            <a:avLst/>
          </a:prstGeom>
          <a:noFill/>
        </p:spPr>
        <p:txBody>
          <a:bodyPr wrap="square" rtlCol="0">
            <a:spAutoFit/>
          </a:bodyPr>
          <a:lstStyle/>
          <a:p>
            <a:r>
              <a:rPr lang="en-GB" sz="3200" b="1" dirty="0" err="1">
                <a:latin typeface="Century Gothic" panose="020B0502020202020204" pitchFamily="34" charset="0"/>
              </a:rPr>
              <a:t>Ja</a:t>
            </a:r>
            <a:endParaRPr lang="en-GB" sz="3200" b="1" dirty="0">
              <a:latin typeface="Century Gothic" panose="020B0502020202020204" pitchFamily="34" charset="0"/>
            </a:endParaRPr>
          </a:p>
        </p:txBody>
      </p:sp>
      <p:sp>
        <p:nvSpPr>
          <p:cNvPr id="21" name="TextBox 20"/>
          <p:cNvSpPr txBox="1"/>
          <p:nvPr/>
        </p:nvSpPr>
        <p:spPr>
          <a:xfrm>
            <a:off x="11153109" y="4921489"/>
            <a:ext cx="1030308" cy="461665"/>
          </a:xfrm>
          <a:prstGeom prst="rect">
            <a:avLst/>
          </a:prstGeom>
          <a:noFill/>
        </p:spPr>
        <p:txBody>
          <a:bodyPr wrap="square" rtlCol="0">
            <a:spAutoFit/>
          </a:bodyPr>
          <a:lstStyle/>
          <a:p>
            <a:r>
              <a:rPr lang="en-GB" sz="2400" b="1" dirty="0">
                <a:latin typeface="Century Gothic" panose="020B0502020202020204" pitchFamily="34" charset="0"/>
              </a:rPr>
              <a:t>Nein</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5296" y="2161421"/>
            <a:ext cx="6093854" cy="4062569"/>
          </a:xfrm>
          <a:prstGeom prst="rect">
            <a:avLst/>
          </a:prstGeom>
        </p:spPr>
      </p:pic>
      <p:sp>
        <p:nvSpPr>
          <p:cNvPr id="23" name="Title 1">
            <a:extLst>
              <a:ext uri="{FF2B5EF4-FFF2-40B4-BE49-F238E27FC236}">
                <a16:creationId xmlns:a16="http://schemas.microsoft.com/office/drawing/2014/main" id="{87622131-3BE8-C248-A73F-42A64D071CB6}"/>
              </a:ext>
            </a:extLst>
          </p:cNvPr>
          <p:cNvSpPr txBox="1">
            <a:spLocks/>
          </p:cNvSpPr>
          <p:nvPr/>
        </p:nvSpPr>
        <p:spPr>
          <a:xfrm>
            <a:off x="229594" y="990918"/>
            <a:ext cx="34901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err="1">
                <a:solidFill>
                  <a:schemeClr val="tx1"/>
                </a:solidFill>
              </a:rPr>
              <a:t>Ist</a:t>
            </a:r>
            <a:r>
              <a:rPr lang="en-GB" sz="3200" b="1" dirty="0">
                <a:solidFill>
                  <a:schemeClr val="tx1"/>
                </a:solidFill>
              </a:rPr>
              <a:t> das </a:t>
            </a:r>
            <a:r>
              <a:rPr lang="en-GB" sz="3200" b="1" dirty="0" err="1">
                <a:solidFill>
                  <a:schemeClr val="tx1"/>
                </a:solidFill>
              </a:rPr>
              <a:t>ein</a:t>
            </a:r>
            <a:r>
              <a:rPr lang="en-GB" sz="3200" b="1" dirty="0">
                <a:solidFill>
                  <a:schemeClr val="tx1"/>
                </a:solidFill>
              </a:rPr>
              <a:t> Ding?</a:t>
            </a:r>
            <a:endParaRPr lang="en-US" sz="3200" dirty="0">
              <a:solidFill>
                <a:schemeClr val="tx1"/>
              </a:solidFill>
            </a:endParaRPr>
          </a:p>
        </p:txBody>
      </p:sp>
    </p:spTree>
    <p:extLst>
      <p:ext uri="{BB962C8B-B14F-4D97-AF65-F5344CB8AC3E}">
        <p14:creationId xmlns:p14="http://schemas.microsoft.com/office/powerpoint/2010/main" val="4728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8" name="TextBox 17"/>
          <p:cNvSpPr txBox="1"/>
          <p:nvPr/>
        </p:nvSpPr>
        <p:spPr>
          <a:xfrm>
            <a:off x="10597167" y="5267008"/>
            <a:ext cx="749121" cy="584775"/>
          </a:xfrm>
          <a:prstGeom prst="rect">
            <a:avLst/>
          </a:prstGeom>
          <a:noFill/>
        </p:spPr>
        <p:txBody>
          <a:bodyPr wrap="square" rtlCol="0">
            <a:spAutoFit/>
          </a:bodyPr>
          <a:lstStyle/>
          <a:p>
            <a:r>
              <a:rPr lang="en-GB" sz="3200" b="1" dirty="0" err="1">
                <a:latin typeface="Century Gothic" panose="020B0502020202020204" pitchFamily="34" charset="0"/>
              </a:rPr>
              <a:t>Ja</a:t>
            </a:r>
            <a:endParaRPr lang="en-GB" sz="3200" b="1" dirty="0">
              <a:latin typeface="Century Gothic" panose="020B0502020202020204" pitchFamily="34" charset="0"/>
            </a:endParaRPr>
          </a:p>
        </p:txBody>
      </p:sp>
      <p:sp>
        <p:nvSpPr>
          <p:cNvPr id="19" name="TextBox 18"/>
          <p:cNvSpPr txBox="1"/>
          <p:nvPr/>
        </p:nvSpPr>
        <p:spPr>
          <a:xfrm>
            <a:off x="11140230" y="4921489"/>
            <a:ext cx="1030308" cy="461665"/>
          </a:xfrm>
          <a:prstGeom prst="rect">
            <a:avLst/>
          </a:prstGeom>
          <a:noFill/>
        </p:spPr>
        <p:txBody>
          <a:bodyPr wrap="square" rtlCol="0">
            <a:spAutoFit/>
          </a:bodyPr>
          <a:lstStyle/>
          <a:p>
            <a:r>
              <a:rPr lang="en-GB" sz="2400" b="1" dirty="0">
                <a:latin typeface="Century Gothic" panose="020B0502020202020204" pitchFamily="34" charset="0"/>
              </a:rPr>
              <a:t>Nein</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9256" y="1317737"/>
            <a:ext cx="7250269" cy="4833513"/>
          </a:xfrm>
          <a:prstGeom prst="rect">
            <a:avLst/>
          </a:prstGeom>
        </p:spPr>
      </p:pic>
    </p:spTree>
    <p:extLst>
      <p:ext uri="{BB962C8B-B14F-4D97-AF65-F5344CB8AC3E}">
        <p14:creationId xmlns:p14="http://schemas.microsoft.com/office/powerpoint/2010/main" val="3138514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8" name="TextBox 17"/>
          <p:cNvSpPr txBox="1"/>
          <p:nvPr/>
        </p:nvSpPr>
        <p:spPr>
          <a:xfrm>
            <a:off x="10597167" y="5267008"/>
            <a:ext cx="749121" cy="584775"/>
          </a:xfrm>
          <a:prstGeom prst="rect">
            <a:avLst/>
          </a:prstGeom>
          <a:noFill/>
        </p:spPr>
        <p:txBody>
          <a:bodyPr wrap="square" rtlCol="0">
            <a:spAutoFit/>
          </a:bodyPr>
          <a:lstStyle/>
          <a:p>
            <a:r>
              <a:rPr lang="en-GB" sz="3200" b="1" dirty="0" err="1">
                <a:latin typeface="Century Gothic" panose="020B0502020202020204" pitchFamily="34" charset="0"/>
              </a:rPr>
              <a:t>Ja</a:t>
            </a:r>
            <a:endParaRPr lang="en-GB" sz="3200" b="1" dirty="0">
              <a:latin typeface="Century Gothic" panose="020B0502020202020204" pitchFamily="34" charset="0"/>
            </a:endParaRPr>
          </a:p>
        </p:txBody>
      </p:sp>
      <p:sp>
        <p:nvSpPr>
          <p:cNvPr id="19" name="TextBox 18"/>
          <p:cNvSpPr txBox="1"/>
          <p:nvPr/>
        </p:nvSpPr>
        <p:spPr>
          <a:xfrm>
            <a:off x="11140230" y="4921489"/>
            <a:ext cx="1030308" cy="461665"/>
          </a:xfrm>
          <a:prstGeom prst="rect">
            <a:avLst/>
          </a:prstGeom>
          <a:noFill/>
        </p:spPr>
        <p:txBody>
          <a:bodyPr wrap="square" rtlCol="0">
            <a:spAutoFit/>
          </a:bodyPr>
          <a:lstStyle/>
          <a:p>
            <a:r>
              <a:rPr lang="en-GB" sz="2400" b="1" dirty="0">
                <a:latin typeface="Century Gothic" panose="020B0502020202020204" pitchFamily="34" charset="0"/>
              </a:rPr>
              <a:t>Nein</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3790" y="1098113"/>
            <a:ext cx="7395418" cy="4930278"/>
          </a:xfrm>
          <a:prstGeom prst="rect">
            <a:avLst/>
          </a:prstGeom>
        </p:spPr>
      </p:pic>
    </p:spTree>
    <p:extLst>
      <p:ext uri="{BB962C8B-B14F-4D97-AF65-F5344CB8AC3E}">
        <p14:creationId xmlns:p14="http://schemas.microsoft.com/office/powerpoint/2010/main" val="1312730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8" name="TextBox 17"/>
          <p:cNvSpPr txBox="1"/>
          <p:nvPr/>
        </p:nvSpPr>
        <p:spPr>
          <a:xfrm>
            <a:off x="10597167" y="5267008"/>
            <a:ext cx="749121" cy="584775"/>
          </a:xfrm>
          <a:prstGeom prst="rect">
            <a:avLst/>
          </a:prstGeom>
          <a:noFill/>
        </p:spPr>
        <p:txBody>
          <a:bodyPr wrap="square" rtlCol="0">
            <a:spAutoFit/>
          </a:bodyPr>
          <a:lstStyle/>
          <a:p>
            <a:r>
              <a:rPr lang="en-GB" sz="3200" b="1" dirty="0" err="1">
                <a:latin typeface="Century Gothic" panose="020B0502020202020204" pitchFamily="34" charset="0"/>
              </a:rPr>
              <a:t>Ja</a:t>
            </a:r>
            <a:endParaRPr lang="en-GB" sz="3200" b="1" dirty="0">
              <a:latin typeface="Century Gothic" panose="020B0502020202020204" pitchFamily="34" charset="0"/>
            </a:endParaRPr>
          </a:p>
        </p:txBody>
      </p:sp>
      <p:sp>
        <p:nvSpPr>
          <p:cNvPr id="19" name="TextBox 18"/>
          <p:cNvSpPr txBox="1"/>
          <p:nvPr/>
        </p:nvSpPr>
        <p:spPr>
          <a:xfrm>
            <a:off x="11140230" y="4921489"/>
            <a:ext cx="1030308" cy="461665"/>
          </a:xfrm>
          <a:prstGeom prst="rect">
            <a:avLst/>
          </a:prstGeom>
          <a:noFill/>
        </p:spPr>
        <p:txBody>
          <a:bodyPr wrap="square" rtlCol="0">
            <a:spAutoFit/>
          </a:bodyPr>
          <a:lstStyle/>
          <a:p>
            <a:r>
              <a:rPr lang="en-GB" sz="2400" b="1" dirty="0">
                <a:latin typeface="Century Gothic" panose="020B0502020202020204" pitchFamily="34" charset="0"/>
              </a:rPr>
              <a:t>Nein</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7275" y="1266079"/>
            <a:ext cx="3324467" cy="4984935"/>
          </a:xfrm>
          <a:prstGeom prst="rect">
            <a:avLst/>
          </a:prstGeom>
        </p:spPr>
      </p:pic>
    </p:spTree>
    <p:extLst>
      <p:ext uri="{BB962C8B-B14F-4D97-AF65-F5344CB8AC3E}">
        <p14:creationId xmlns:p14="http://schemas.microsoft.com/office/powerpoint/2010/main" val="4086309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0" name="TextBox 9"/>
          <p:cNvSpPr txBox="1"/>
          <p:nvPr/>
        </p:nvSpPr>
        <p:spPr>
          <a:xfrm>
            <a:off x="10597167" y="5267008"/>
            <a:ext cx="749121" cy="584775"/>
          </a:xfrm>
          <a:prstGeom prst="rect">
            <a:avLst/>
          </a:prstGeom>
          <a:noFill/>
        </p:spPr>
        <p:txBody>
          <a:bodyPr wrap="square" rtlCol="0">
            <a:spAutoFit/>
          </a:bodyPr>
          <a:lstStyle/>
          <a:p>
            <a:r>
              <a:rPr lang="en-GB" sz="3200" b="1" dirty="0" err="1">
                <a:latin typeface="Century Gothic" panose="020B0502020202020204" pitchFamily="34" charset="0"/>
              </a:rPr>
              <a:t>Ja</a:t>
            </a:r>
            <a:endParaRPr lang="en-GB" sz="3200" b="1" dirty="0">
              <a:latin typeface="Century Gothic" panose="020B0502020202020204" pitchFamily="34" charset="0"/>
            </a:endParaRPr>
          </a:p>
        </p:txBody>
      </p:sp>
      <p:sp>
        <p:nvSpPr>
          <p:cNvPr id="11" name="TextBox 10"/>
          <p:cNvSpPr txBox="1"/>
          <p:nvPr/>
        </p:nvSpPr>
        <p:spPr>
          <a:xfrm>
            <a:off x="11140230" y="4921489"/>
            <a:ext cx="1030308" cy="461665"/>
          </a:xfrm>
          <a:prstGeom prst="rect">
            <a:avLst/>
          </a:prstGeom>
          <a:noFill/>
        </p:spPr>
        <p:txBody>
          <a:bodyPr wrap="square" rtlCol="0">
            <a:spAutoFit/>
          </a:bodyPr>
          <a:lstStyle/>
          <a:p>
            <a:r>
              <a:rPr lang="en-GB" sz="2400" b="1" dirty="0">
                <a:latin typeface="Century Gothic" panose="020B0502020202020204" pitchFamily="34" charset="0"/>
              </a:rPr>
              <a:t>Nein</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1725" y="1271557"/>
            <a:ext cx="7414122" cy="4941500"/>
          </a:xfrm>
          <a:prstGeom prst="rect">
            <a:avLst/>
          </a:prstGeom>
        </p:spPr>
      </p:pic>
    </p:spTree>
    <p:extLst>
      <p:ext uri="{BB962C8B-B14F-4D97-AF65-F5344CB8AC3E}">
        <p14:creationId xmlns:p14="http://schemas.microsoft.com/office/powerpoint/2010/main" val="3916035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43073"/>
            <a:ext cx="1575816" cy="1325563"/>
          </a:xfrm>
        </p:spPr>
        <p:txBody>
          <a:bodyPr/>
          <a:lstStyle/>
          <a:p>
            <a:r>
              <a:rPr lang="en-GB">
                <a:solidFill>
                  <a:schemeClr val="bg1"/>
                </a:solidFill>
              </a:rPr>
              <a:t>wie</a:t>
            </a:r>
          </a:p>
        </p:txBody>
      </p:sp>
      <p:pic>
        <p:nvPicPr>
          <p:cNvPr id="7" name="Picture 2" descr="http://www.clker.com/cliparts/w/d/u/B/w/V/stamp1-md.png"/>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0" y="2348870"/>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1" y="2923053"/>
            <a:ext cx="2065204" cy="830997"/>
          </a:xfrm>
          <a:prstGeom prst="rect">
            <a:avLst/>
          </a:prstGeom>
          <a:noFill/>
        </p:spPr>
        <p:txBody>
          <a:bodyPr wrap="square" rtlCol="0">
            <a:spAutoFit/>
          </a:bodyPr>
          <a:lstStyle/>
          <a:p>
            <a:pPr algn="ctr"/>
            <a:r>
              <a:rPr lang="en-GB" sz="4800" b="1" dirty="0">
                <a:latin typeface="Century Gothic" panose="020B0502020202020204" pitchFamily="34" charset="0"/>
                <a:cs typeface="Calibri" panose="020F0502020204030204" pitchFamily="34" charset="0"/>
              </a:rPr>
              <a:t>how?</a:t>
            </a:r>
          </a:p>
        </p:txBody>
      </p:sp>
      <p:sp>
        <p:nvSpPr>
          <p:cNvPr id="9" name="TextBox 8"/>
          <p:cNvSpPr txBox="1"/>
          <p:nvPr/>
        </p:nvSpPr>
        <p:spPr>
          <a:xfrm>
            <a:off x="0" y="4101107"/>
            <a:ext cx="12192000" cy="923330"/>
          </a:xfrm>
          <a:prstGeom prst="rect">
            <a:avLst/>
          </a:prstGeom>
          <a:noFill/>
        </p:spPr>
        <p:txBody>
          <a:bodyPr wrap="square" rtlCol="0">
            <a:spAutoFit/>
          </a:bodyPr>
          <a:lstStyle/>
          <a:p>
            <a:pPr algn="ctr"/>
            <a:r>
              <a:rPr lang="es-ES" sz="5400" b="1" dirty="0" err="1">
                <a:solidFill>
                  <a:srgbClr val="FFCC00"/>
                </a:solidFill>
                <a:latin typeface="Century Gothic" panose="020B0502020202020204" pitchFamily="34" charset="0"/>
                <a:cs typeface="Calibri" panose="020F0502020204030204" pitchFamily="34" charset="0"/>
              </a:rPr>
              <a:t>Wie</a:t>
            </a:r>
            <a:r>
              <a:rPr lang="es-ES" sz="5400" b="1"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sagt</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man</a:t>
            </a:r>
            <a:r>
              <a:rPr lang="es-ES" sz="5400" dirty="0">
                <a:latin typeface="Century Gothic" panose="020B0502020202020204" pitchFamily="34" charset="0"/>
                <a:cs typeface="Calibri" panose="020F0502020204030204" pitchFamily="34" charset="0"/>
              </a:rPr>
              <a:t>…?</a:t>
            </a:r>
            <a:endParaRPr lang="fr-FR" sz="5400" dirty="0">
              <a:latin typeface="Century Gothic" panose="020B0502020202020204" pitchFamily="34" charset="0"/>
              <a:cs typeface="Calibri" panose="020F0502020204030204" pitchFamily="34" charset="0"/>
            </a:endParaRPr>
          </a:p>
        </p:txBody>
      </p:sp>
      <p:sp>
        <p:nvSpPr>
          <p:cNvPr id="10" name="TextBox 9"/>
          <p:cNvSpPr txBox="1"/>
          <p:nvPr/>
        </p:nvSpPr>
        <p:spPr>
          <a:xfrm>
            <a:off x="0" y="5096241"/>
            <a:ext cx="12192000" cy="584775"/>
          </a:xfrm>
          <a:prstGeom prst="rect">
            <a:avLst/>
          </a:prstGeom>
          <a:noFill/>
        </p:spPr>
        <p:txBody>
          <a:bodyPr wrap="square" rtlCol="0">
            <a:spAutoFit/>
          </a:bodyPr>
          <a:lstStyle/>
          <a:p>
            <a:pPr algn="ctr"/>
            <a:r>
              <a:rPr lang="en-GB" sz="3200" dirty="0">
                <a:latin typeface="Century Gothic" panose="020B0502020202020204" pitchFamily="34" charset="0"/>
              </a:rPr>
              <a:t>[</a:t>
            </a:r>
            <a:r>
              <a:rPr lang="en-HK" sz="3200" b="1" dirty="0">
                <a:solidFill>
                  <a:srgbClr val="FFCC00"/>
                </a:solidFill>
                <a:latin typeface="Century Gothic" panose="020B0502020202020204" pitchFamily="34" charset="0"/>
                <a:cs typeface="Calibri" panose="020F0502020204030204" pitchFamily="34" charset="0"/>
              </a:rPr>
              <a:t>How</a:t>
            </a:r>
            <a:r>
              <a:rPr lang="en-HK" sz="3200" b="1" dirty="0">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do you say…?</a:t>
            </a:r>
            <a:r>
              <a:rPr lang="en-GB" sz="3200" dirty="0">
                <a:latin typeface="Century Gothic" panose="020B0502020202020204" pitchFamily="34" charset="0"/>
              </a:rPr>
              <a:t>]</a:t>
            </a:r>
          </a:p>
        </p:txBody>
      </p:sp>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68439"/>
            <a:ext cx="2167128" cy="2068082"/>
          </a:xfrm>
          <a:prstGeom prst="rect">
            <a:avLst/>
          </a:prstGeom>
        </p:spPr>
      </p:pic>
      <p:sp>
        <p:nvSpPr>
          <p:cNvPr id="13" name="Title 8">
            <a:extLst>
              <a:ext uri="{FF2B5EF4-FFF2-40B4-BE49-F238E27FC236}">
                <a16:creationId xmlns:a16="http://schemas.microsoft.com/office/drawing/2014/main" id="{1DCB192C-39C4-0C41-9850-50EA0A7E3454}"/>
              </a:ext>
            </a:extLst>
          </p:cNvPr>
          <p:cNvSpPr txBox="1">
            <a:spLocks/>
          </p:cNvSpPr>
          <p:nvPr/>
        </p:nvSpPr>
        <p:spPr>
          <a:xfrm>
            <a:off x="2355920" y="539100"/>
            <a:ext cx="7689574" cy="2313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800" b="1" dirty="0" err="1">
                <a:solidFill>
                  <a:schemeClr val="tx1"/>
                </a:solidFill>
              </a:rPr>
              <a:t>wie</a:t>
            </a:r>
            <a:r>
              <a:rPr lang="en-GB" sz="12800" b="1" dirty="0">
                <a:solidFill>
                  <a:schemeClr val="tx1"/>
                </a:solidFill>
              </a:rPr>
              <a:t>?</a:t>
            </a:r>
            <a:endParaRPr lang="en-US" sz="12800" dirty="0">
              <a:solidFill>
                <a:schemeClr val="tx1"/>
              </a:solidFill>
            </a:endParaRPr>
          </a:p>
        </p:txBody>
      </p:sp>
      <p:sp>
        <p:nvSpPr>
          <p:cNvPr id="12"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117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0" name="TextBox 9"/>
          <p:cNvSpPr txBox="1"/>
          <p:nvPr/>
        </p:nvSpPr>
        <p:spPr>
          <a:xfrm>
            <a:off x="10597167" y="5267008"/>
            <a:ext cx="749121" cy="584775"/>
          </a:xfrm>
          <a:prstGeom prst="rect">
            <a:avLst/>
          </a:prstGeom>
          <a:noFill/>
        </p:spPr>
        <p:txBody>
          <a:bodyPr wrap="square" rtlCol="0">
            <a:spAutoFit/>
          </a:bodyPr>
          <a:lstStyle/>
          <a:p>
            <a:r>
              <a:rPr lang="en-GB" sz="3200" b="1" dirty="0" err="1">
                <a:latin typeface="Century Gothic" panose="020B0502020202020204" pitchFamily="34" charset="0"/>
              </a:rPr>
              <a:t>Ja</a:t>
            </a:r>
            <a:endParaRPr lang="en-GB" sz="3200" b="1" dirty="0">
              <a:latin typeface="Century Gothic" panose="020B0502020202020204" pitchFamily="34" charset="0"/>
            </a:endParaRPr>
          </a:p>
        </p:txBody>
      </p:sp>
      <p:sp>
        <p:nvSpPr>
          <p:cNvPr id="11" name="TextBox 10"/>
          <p:cNvSpPr txBox="1"/>
          <p:nvPr/>
        </p:nvSpPr>
        <p:spPr>
          <a:xfrm>
            <a:off x="11140230" y="4921489"/>
            <a:ext cx="1030308" cy="461665"/>
          </a:xfrm>
          <a:prstGeom prst="rect">
            <a:avLst/>
          </a:prstGeom>
          <a:noFill/>
        </p:spPr>
        <p:txBody>
          <a:bodyPr wrap="square" rtlCol="0">
            <a:spAutoFit/>
          </a:bodyPr>
          <a:lstStyle/>
          <a:p>
            <a:r>
              <a:rPr lang="en-GB" sz="2400" b="1" dirty="0">
                <a:latin typeface="Century Gothic" panose="020B0502020202020204" pitchFamily="34" charset="0"/>
              </a:rPr>
              <a:t>Nein</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9846" y="1116968"/>
            <a:ext cx="7649788" cy="5106092"/>
          </a:xfrm>
          <a:prstGeom prst="rect">
            <a:avLst/>
          </a:prstGeom>
        </p:spPr>
      </p:pic>
    </p:spTree>
    <p:extLst>
      <p:ext uri="{BB962C8B-B14F-4D97-AF65-F5344CB8AC3E}">
        <p14:creationId xmlns:p14="http://schemas.microsoft.com/office/powerpoint/2010/main" val="200662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dirty="0"/>
              <a:t>Eine </a:t>
            </a:r>
            <a:r>
              <a:rPr lang="en-GB" sz="3600" dirty="0" err="1"/>
              <a:t>Radioshow</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25" name="Table 24"/>
          <p:cNvGraphicFramePr>
            <a:graphicFrameLocks noGrp="1"/>
          </p:cNvGraphicFramePr>
          <p:nvPr>
            <p:extLst>
              <p:ext uri="{D42A27DB-BD31-4B8C-83A1-F6EECF244321}">
                <p14:modId xmlns:p14="http://schemas.microsoft.com/office/powerpoint/2010/main" val="863586894"/>
              </p:ext>
            </p:extLst>
          </p:nvPr>
        </p:nvGraphicFramePr>
        <p:xfrm>
          <a:off x="371642" y="1286593"/>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20000"/>
                    </a:ext>
                  </a:extLst>
                </a:gridCol>
                <a:gridCol w="4583834">
                  <a:extLst>
                    <a:ext uri="{9D8B030D-6E8A-4147-A177-3AD203B41FA5}">
                      <a16:colId xmlns:a16="http://schemas.microsoft.com/office/drawing/2014/main" val="20001"/>
                    </a:ext>
                  </a:extLst>
                </a:gridCol>
              </a:tblGrid>
              <a:tr h="1258919">
                <a:tc>
                  <a:txBody>
                    <a:bodyPr/>
                    <a:lstStyle/>
                    <a:p>
                      <a:pPr algn="ctr"/>
                      <a:r>
                        <a:rPr lang="en-GB" sz="2400" b="1" dirty="0">
                          <a:solidFill>
                            <a:schemeClr val="tx1"/>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rot.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8919">
                <a:tc>
                  <a:txBody>
                    <a:bodyPr/>
                    <a:lstStyle/>
                    <a:p>
                      <a:pPr algn="ctr"/>
                      <a:r>
                        <a:rPr lang="en-GB" sz="2400" b="1" dirty="0">
                          <a:solidFill>
                            <a:schemeClr val="tx1"/>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Mensch.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8919">
                <a:tc>
                  <a:txBody>
                    <a:bodyPr/>
                    <a:lstStyle/>
                    <a:p>
                      <a:pPr algn="ctr"/>
                      <a:r>
                        <a:rPr lang="en-GB" sz="2400" b="1" dirty="0">
                          <a:solidFill>
                            <a:schemeClr val="tx1"/>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a:t>
                      </a:r>
                      <a:r>
                        <a:rPr lang="en-GB" sz="2000" dirty="0" err="1">
                          <a:solidFill>
                            <a:schemeClr val="tx1"/>
                          </a:solidFill>
                          <a:latin typeface="Century Gothic" panose="020B0502020202020204" pitchFamily="34" charset="0"/>
                        </a:rPr>
                        <a:t>groß</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8919">
                <a:tc>
                  <a:txBody>
                    <a:bodyPr/>
                    <a:lstStyle/>
                    <a:p>
                      <a:pPr algn="ctr"/>
                      <a:r>
                        <a:rPr lang="en-GB" sz="2400" b="1" dirty="0">
                          <a:solidFill>
                            <a:schemeClr val="tx1"/>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6" name="TextBox 25"/>
          <p:cNvSpPr txBox="1"/>
          <p:nvPr/>
        </p:nvSpPr>
        <p:spPr>
          <a:xfrm>
            <a:off x="4403787" y="133713"/>
            <a:ext cx="57498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Your boss needs help! The quiz items for a new radio show got corrupted. </a:t>
            </a:r>
            <a:r>
              <a:rPr lang="en-GB" sz="2000" b="1" dirty="0">
                <a:latin typeface="Century Gothic" panose="020B0502020202020204" pitchFamily="34" charset="0"/>
                <a:sym typeface="Wingdings" panose="05000000000000000000" pitchFamily="2" charset="2"/>
              </a:rPr>
              <a:t></a:t>
            </a:r>
            <a:br>
              <a:rPr lang="en-GB" sz="2000" b="1" dirty="0">
                <a:latin typeface="Century Gothic" panose="020B0502020202020204" pitchFamily="34" charset="0"/>
              </a:rPr>
            </a:br>
            <a:r>
              <a:rPr lang="en-GB" sz="2000" b="1" dirty="0">
                <a:latin typeface="Century Gothic" panose="020B0502020202020204" pitchFamily="34" charset="0"/>
              </a:rPr>
              <a:t>Look at the items described and add in the missing words. </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graphicFrame>
        <p:nvGraphicFramePr>
          <p:cNvPr id="27" name="Table 26">
            <a:extLst>
              <a:ext uri="{FF2B5EF4-FFF2-40B4-BE49-F238E27FC236}">
                <a16:creationId xmlns:a16="http://schemas.microsoft.com/office/drawing/2014/main" id="{43B48C4A-6A2D-4A1F-9096-A1F0B232965D}"/>
              </a:ext>
            </a:extLst>
          </p:cNvPr>
          <p:cNvGraphicFramePr>
            <a:graphicFrameLocks noGrp="1"/>
          </p:cNvGraphicFramePr>
          <p:nvPr>
            <p:extLst>
              <p:ext uri="{D42A27DB-BD31-4B8C-83A1-F6EECF244321}">
                <p14:modId xmlns:p14="http://schemas.microsoft.com/office/powerpoint/2010/main" val="1388511625"/>
              </p:ext>
            </p:extLst>
          </p:nvPr>
        </p:nvGraphicFramePr>
        <p:xfrm>
          <a:off x="6384911" y="1286593"/>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635654582"/>
                    </a:ext>
                  </a:extLst>
                </a:gridCol>
                <a:gridCol w="4583834">
                  <a:extLst>
                    <a:ext uri="{9D8B030D-6E8A-4147-A177-3AD203B41FA5}">
                      <a16:colId xmlns:a16="http://schemas.microsoft.com/office/drawing/2014/main" val="695216150"/>
                    </a:ext>
                  </a:extLst>
                </a:gridCol>
              </a:tblGrid>
              <a:tr h="1258919">
                <a:tc>
                  <a:txBody>
                    <a:bodyPr/>
                    <a:lstStyle/>
                    <a:p>
                      <a:pPr algn="ctr"/>
                      <a:r>
                        <a:rPr lang="en-GB" sz="2400" b="1" dirty="0">
                          <a:solidFill>
                            <a:schemeClr val="tx1"/>
                          </a:solidFill>
                          <a:latin typeface="Century Gothic" panose="020B0502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________ </a:t>
                      </a:r>
                      <a:r>
                        <a:rPr lang="en-GB" sz="2000" dirty="0" err="1">
                          <a:solidFill>
                            <a:schemeClr val="tx1"/>
                          </a:solidFill>
                          <a:latin typeface="Century Gothic" panose="020B0502020202020204" pitchFamily="34" charset="0"/>
                        </a:rPr>
                        <a:t>Tafel</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5358740"/>
                  </a:ext>
                </a:extLst>
              </a:tr>
              <a:tr h="1258919">
                <a:tc>
                  <a:txBody>
                    <a:bodyPr/>
                    <a:lstStyle/>
                    <a:p>
                      <a:pPr algn="ctr"/>
                      <a:r>
                        <a:rPr lang="en-GB" sz="2400" b="1" dirty="0">
                          <a:solidFill>
                            <a:schemeClr val="tx1"/>
                          </a:solidFill>
                          <a:latin typeface="Century Gothic" panose="020B0502020202020204" pitchFamily="34"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________ </a:t>
                      </a:r>
                      <a:r>
                        <a:rPr lang="en-GB" sz="2000" dirty="0" err="1">
                          <a:solidFill>
                            <a:schemeClr val="tx1"/>
                          </a:solidFill>
                          <a:latin typeface="Century Gothic" panose="020B0502020202020204" pitchFamily="34" charset="0"/>
                        </a:rPr>
                        <a:t>gelb</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4399148"/>
                  </a:ext>
                </a:extLst>
              </a:tr>
              <a:tr h="1258919">
                <a:tc>
                  <a:txBody>
                    <a:bodyPr/>
                    <a:lstStyle/>
                    <a:p>
                      <a:pPr algn="ctr"/>
                      <a:r>
                        <a:rPr lang="en-GB" sz="2400" b="1" dirty="0">
                          <a:solidFill>
                            <a:schemeClr val="tx1"/>
                          </a:solidFill>
                          <a:latin typeface="Century Gothic" panose="020B0502020202020204" pitchFamily="34"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________ Tisch.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1010824"/>
                  </a:ext>
                </a:extLst>
              </a:tr>
              <a:tr h="1258919">
                <a:tc>
                  <a:txBody>
                    <a:bodyPr/>
                    <a:lstStyle/>
                    <a:p>
                      <a:pPr algn="ctr"/>
                      <a:r>
                        <a:rPr lang="en-GB" sz="2400" b="1" dirty="0">
                          <a:solidFill>
                            <a:schemeClr val="tx1"/>
                          </a:solidFill>
                          <a:latin typeface="Century Gothic" panose="020B0502020202020204" pitchFamily="34"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________ </a:t>
                      </a:r>
                      <a:r>
                        <a:rPr lang="en-GB" sz="2000" dirty="0" err="1">
                          <a:solidFill>
                            <a:schemeClr val="tx1"/>
                          </a:solidFill>
                          <a:latin typeface="Century Gothic" panose="020B0502020202020204" pitchFamily="34" charset="0"/>
                        </a:rPr>
                        <a:t>blau</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9850506"/>
                  </a:ext>
                </a:extLst>
              </a:tr>
            </a:tbl>
          </a:graphicData>
        </a:graphic>
      </p:graphicFrame>
      <p:pic>
        <p:nvPicPr>
          <p:cNvPr id="28" name="Picture 27">
            <a:extLst>
              <a:ext uri="{FF2B5EF4-FFF2-40B4-BE49-F238E27FC236}">
                <a16:creationId xmlns:a16="http://schemas.microsoft.com/office/drawing/2014/main" id="{38012F30-03B1-43B3-8389-FF476070A1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12" b="17160"/>
          <a:stretch/>
        </p:blipFill>
        <p:spPr>
          <a:xfrm>
            <a:off x="9771415" y="1058075"/>
            <a:ext cx="1335737" cy="1471203"/>
          </a:xfrm>
          <a:prstGeom prst="rect">
            <a:avLst/>
          </a:prstGeom>
        </p:spPr>
      </p:pic>
      <p:pic>
        <p:nvPicPr>
          <p:cNvPr id="29" name="Picture 28">
            <a:extLst>
              <a:ext uri="{FF2B5EF4-FFF2-40B4-BE49-F238E27FC236}">
                <a16:creationId xmlns:a16="http://schemas.microsoft.com/office/drawing/2014/main" id="{C536B10C-D585-4260-8330-B396D6DF5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3918" y="2462043"/>
            <a:ext cx="488465" cy="1471203"/>
          </a:xfrm>
          <a:prstGeom prst="rect">
            <a:avLst/>
          </a:prstGeom>
        </p:spPr>
      </p:pic>
      <p:pic>
        <p:nvPicPr>
          <p:cNvPr id="30" name="Picture 29">
            <a:extLst>
              <a:ext uri="{FF2B5EF4-FFF2-40B4-BE49-F238E27FC236}">
                <a16:creationId xmlns:a16="http://schemas.microsoft.com/office/drawing/2014/main" id="{B542308E-4081-498D-B006-0026301B6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0003" y="5084393"/>
            <a:ext cx="924538" cy="1237875"/>
          </a:xfrm>
          <a:prstGeom prst="rect">
            <a:avLst/>
          </a:prstGeom>
        </p:spPr>
      </p:pic>
      <p:pic>
        <p:nvPicPr>
          <p:cNvPr id="31" name="Picture 30">
            <a:extLst>
              <a:ext uri="{FF2B5EF4-FFF2-40B4-BE49-F238E27FC236}">
                <a16:creationId xmlns:a16="http://schemas.microsoft.com/office/drawing/2014/main" id="{834F5301-23EC-4815-8EE4-2BB3F5D84E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1415" y="3963412"/>
            <a:ext cx="1466312" cy="984873"/>
          </a:xfrm>
          <a:prstGeom prst="rect">
            <a:avLst/>
          </a:prstGeom>
        </p:spPr>
      </p:pic>
      <p:pic>
        <p:nvPicPr>
          <p:cNvPr id="33" name="Picture 32">
            <a:extLst>
              <a:ext uri="{FF2B5EF4-FFF2-40B4-BE49-F238E27FC236}">
                <a16:creationId xmlns:a16="http://schemas.microsoft.com/office/drawing/2014/main" id="{05FE7FFE-DDF8-4923-A4ED-7C7DA9558A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8059" y="1286592"/>
            <a:ext cx="1045728" cy="1051009"/>
          </a:xfrm>
          <a:prstGeom prst="rect">
            <a:avLst/>
          </a:prstGeom>
        </p:spPr>
      </p:pic>
      <p:grpSp>
        <p:nvGrpSpPr>
          <p:cNvPr id="34" name="Group 33">
            <a:extLst>
              <a:ext uri="{FF2B5EF4-FFF2-40B4-BE49-F238E27FC236}">
                <a16:creationId xmlns:a16="http://schemas.microsoft.com/office/drawing/2014/main" id="{E64678E3-6186-4DC3-BFC3-D34796050EBD}"/>
              </a:ext>
            </a:extLst>
          </p:cNvPr>
          <p:cNvGrpSpPr/>
          <p:nvPr/>
        </p:nvGrpSpPr>
        <p:grpSpPr>
          <a:xfrm>
            <a:off x="3588905" y="3905605"/>
            <a:ext cx="1422756" cy="963359"/>
            <a:chOff x="8883236" y="380913"/>
            <a:chExt cx="2651455" cy="1683884"/>
          </a:xfrm>
        </p:grpSpPr>
        <p:pic>
          <p:nvPicPr>
            <p:cNvPr id="35" name="Picture 34">
              <a:extLst>
                <a:ext uri="{FF2B5EF4-FFF2-40B4-BE49-F238E27FC236}">
                  <a16:creationId xmlns:a16="http://schemas.microsoft.com/office/drawing/2014/main" id="{E1FED746-A0DC-439C-B271-82DDC61CBA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9720" y="1519075"/>
              <a:ext cx="523607" cy="545722"/>
            </a:xfrm>
            <a:prstGeom prst="rect">
              <a:avLst/>
            </a:prstGeom>
          </p:spPr>
        </p:pic>
        <p:pic>
          <p:nvPicPr>
            <p:cNvPr id="36" name="Picture 35">
              <a:extLst>
                <a:ext uri="{FF2B5EF4-FFF2-40B4-BE49-F238E27FC236}">
                  <a16:creationId xmlns:a16="http://schemas.microsoft.com/office/drawing/2014/main" id="{FAAA8CC1-81AF-425C-A773-A51B803ACFA8}"/>
                </a:ext>
              </a:extLst>
            </p:cNvPr>
            <p:cNvPicPr>
              <a:picLocks noChangeAspect="1"/>
            </p:cNvPicPr>
            <p:nvPr/>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883236" y="380913"/>
              <a:ext cx="1930503" cy="1481840"/>
            </a:xfrm>
            <a:prstGeom prst="rect">
              <a:avLst/>
            </a:prstGeom>
          </p:spPr>
        </p:pic>
        <p:cxnSp>
          <p:nvCxnSpPr>
            <p:cNvPr id="37" name="Straight Arrow Connector 36">
              <a:extLst>
                <a:ext uri="{FF2B5EF4-FFF2-40B4-BE49-F238E27FC236}">
                  <a16:creationId xmlns:a16="http://schemas.microsoft.com/office/drawing/2014/main" id="{53128539-4B46-477D-84AA-F798FC3D1500}"/>
                </a:ext>
              </a:extLst>
            </p:cNvPr>
            <p:cNvCxnSpPr/>
            <p:nvPr/>
          </p:nvCxnSpPr>
          <p:spPr>
            <a:xfrm flipH="1">
              <a:off x="11143327" y="1304470"/>
              <a:ext cx="391364" cy="36308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38" name="Picture 37">
            <a:extLst>
              <a:ext uri="{FF2B5EF4-FFF2-40B4-BE49-F238E27FC236}">
                <a16:creationId xmlns:a16="http://schemas.microsoft.com/office/drawing/2014/main" id="{EA3F3198-6487-4FEB-824C-B8B2A64CE13E}"/>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6942" y="2305839"/>
            <a:ext cx="1865376" cy="1228344"/>
          </a:xfrm>
          <a:prstGeom prst="rect">
            <a:avLst/>
          </a:prstGeom>
        </p:spPr>
      </p:pic>
      <p:sp>
        <p:nvSpPr>
          <p:cNvPr id="39" name="TextBox 38"/>
          <p:cNvSpPr txBox="1"/>
          <p:nvPr/>
        </p:nvSpPr>
        <p:spPr>
          <a:xfrm>
            <a:off x="1876926" y="1697896"/>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sp>
        <p:nvSpPr>
          <p:cNvPr id="40" name="TextBox 39"/>
          <p:cNvSpPr txBox="1"/>
          <p:nvPr/>
        </p:nvSpPr>
        <p:spPr>
          <a:xfrm>
            <a:off x="1876926" y="2920011"/>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kein</a:t>
            </a:r>
            <a:endParaRPr lang="en-GB" sz="2000" b="1" dirty="0">
              <a:latin typeface="Century Gothic" panose="020B0502020202020204" pitchFamily="34" charset="0"/>
            </a:endParaRPr>
          </a:p>
        </p:txBody>
      </p:sp>
      <p:sp>
        <p:nvSpPr>
          <p:cNvPr id="41" name="TextBox 40"/>
          <p:cNvSpPr txBox="1"/>
          <p:nvPr/>
        </p:nvSpPr>
        <p:spPr>
          <a:xfrm>
            <a:off x="1876925" y="5479211"/>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kein</a:t>
            </a:r>
            <a:endParaRPr lang="en-GB" sz="2000" b="1" dirty="0">
              <a:latin typeface="Century Gothic" panose="020B0502020202020204" pitchFamily="34" charset="0"/>
            </a:endParaRPr>
          </a:p>
        </p:txBody>
      </p:sp>
      <p:sp>
        <p:nvSpPr>
          <p:cNvPr id="42" name="TextBox 41"/>
          <p:cNvSpPr txBox="1"/>
          <p:nvPr/>
        </p:nvSpPr>
        <p:spPr>
          <a:xfrm>
            <a:off x="7949126" y="2941840"/>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sp>
        <p:nvSpPr>
          <p:cNvPr id="43" name="TextBox 42"/>
          <p:cNvSpPr txBox="1"/>
          <p:nvPr/>
        </p:nvSpPr>
        <p:spPr>
          <a:xfrm>
            <a:off x="7949125" y="4231944"/>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kein</a:t>
            </a:r>
            <a:endParaRPr lang="en-GB" sz="2000" b="1" dirty="0">
              <a:latin typeface="Century Gothic" panose="020B0502020202020204" pitchFamily="34" charset="0"/>
            </a:endParaRPr>
          </a:p>
        </p:txBody>
      </p:sp>
      <p:sp>
        <p:nvSpPr>
          <p:cNvPr id="44" name="TextBox 43"/>
          <p:cNvSpPr txBox="1"/>
          <p:nvPr/>
        </p:nvSpPr>
        <p:spPr>
          <a:xfrm>
            <a:off x="7949125" y="5479211"/>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sp>
        <p:nvSpPr>
          <p:cNvPr id="45" name="TextBox 44"/>
          <p:cNvSpPr txBox="1"/>
          <p:nvPr/>
        </p:nvSpPr>
        <p:spPr>
          <a:xfrm>
            <a:off x="1876925" y="4222007"/>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sp>
        <p:nvSpPr>
          <p:cNvPr id="46" name="TextBox 45"/>
          <p:cNvSpPr txBox="1"/>
          <p:nvPr/>
        </p:nvSpPr>
        <p:spPr>
          <a:xfrm>
            <a:off x="7950572" y="1714107"/>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keine</a:t>
            </a:r>
            <a:endParaRPr lang="en-GB" sz="2000" b="1" dirty="0">
              <a:latin typeface="Century Gothic" panose="020B0502020202020204" pitchFamily="34" charset="0"/>
            </a:endParaRPr>
          </a:p>
        </p:txBody>
      </p:sp>
      <p:pic>
        <p:nvPicPr>
          <p:cNvPr id="47" name="Graphic 46" descr="Beaver with solid fill">
            <a:extLst>
              <a:ext uri="{FF2B5EF4-FFF2-40B4-BE49-F238E27FC236}">
                <a16:creationId xmlns:a16="http://schemas.microsoft.com/office/drawing/2014/main" id="{D4D5D309-C28D-4082-8E1E-CA9DAD5F75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99215" y="4948285"/>
            <a:ext cx="1237875" cy="1237875"/>
          </a:xfrm>
          <a:prstGeom prst="rect">
            <a:avLst/>
          </a:prstGeom>
        </p:spPr>
      </p:pic>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p:bldP spid="45"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Eine </a:t>
            </a:r>
            <a:r>
              <a:rPr lang="en-GB" sz="3600" b="1" dirty="0" err="1">
                <a:solidFill>
                  <a:schemeClr val="bg1"/>
                </a:solidFill>
              </a:rPr>
              <a:t>Radioshow</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6" name="TextBox 25"/>
          <p:cNvSpPr txBox="1"/>
          <p:nvPr/>
        </p:nvSpPr>
        <p:spPr>
          <a:xfrm>
            <a:off x="4572396" y="63032"/>
            <a:ext cx="57498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Your boss needs help! The quiz items for a new radio show got corrupted. </a:t>
            </a:r>
            <a:r>
              <a:rPr lang="en-GB" sz="2000" b="1" dirty="0">
                <a:latin typeface="Century Gothic" panose="020B0502020202020204" pitchFamily="34" charset="0"/>
                <a:sym typeface="Wingdings" panose="05000000000000000000" pitchFamily="2" charset="2"/>
              </a:rPr>
              <a:t></a:t>
            </a:r>
            <a:br>
              <a:rPr lang="en-GB" sz="2000" b="1" dirty="0">
                <a:latin typeface="Century Gothic" panose="020B0502020202020204" pitchFamily="34" charset="0"/>
              </a:rPr>
            </a:br>
            <a:r>
              <a:rPr lang="en-GB" sz="2000" b="1" dirty="0">
                <a:latin typeface="Century Gothic" panose="020B0502020202020204" pitchFamily="34" charset="0"/>
              </a:rPr>
              <a:t>Look at the items described and,</a:t>
            </a:r>
            <a:r>
              <a:rPr lang="en-GB" sz="2000" i="1" u="sng" dirty="0">
                <a:latin typeface="Century Gothic" panose="020B0502020202020204" pitchFamily="34" charset="0"/>
              </a:rPr>
              <a:t> if necessary</a:t>
            </a:r>
            <a:r>
              <a:rPr lang="en-GB" sz="2000" b="1" dirty="0">
                <a:latin typeface="Century Gothic" panose="020B0502020202020204" pitchFamily="34" charset="0"/>
              </a:rPr>
              <a:t>, add in the missing words. </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graphicFrame>
        <p:nvGraphicFramePr>
          <p:cNvPr id="47" name="Table 46"/>
          <p:cNvGraphicFramePr>
            <a:graphicFrameLocks noGrp="1"/>
          </p:cNvGraphicFramePr>
          <p:nvPr>
            <p:extLst>
              <p:ext uri="{D42A27DB-BD31-4B8C-83A1-F6EECF244321}">
                <p14:modId xmlns:p14="http://schemas.microsoft.com/office/powerpoint/2010/main" val="2124662404"/>
              </p:ext>
            </p:extLst>
          </p:nvPr>
        </p:nvGraphicFramePr>
        <p:xfrm>
          <a:off x="371642" y="1274401"/>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20000"/>
                    </a:ext>
                  </a:extLst>
                </a:gridCol>
                <a:gridCol w="4583834">
                  <a:extLst>
                    <a:ext uri="{9D8B030D-6E8A-4147-A177-3AD203B41FA5}">
                      <a16:colId xmlns:a16="http://schemas.microsoft.com/office/drawing/2014/main" val="20001"/>
                    </a:ext>
                  </a:extLst>
                </a:gridCol>
              </a:tblGrid>
              <a:tr h="1258919">
                <a:tc>
                  <a:txBody>
                    <a:bodyPr/>
                    <a:lstStyle/>
                    <a:p>
                      <a:pPr algn="ctr"/>
                      <a:r>
                        <a:rPr lang="en-GB" sz="2400" b="1" dirty="0">
                          <a:solidFill>
                            <a:schemeClr val="tx1"/>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rot.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8919">
                <a:tc>
                  <a:txBody>
                    <a:bodyPr/>
                    <a:lstStyle/>
                    <a:p>
                      <a:pPr algn="ctr"/>
                      <a:r>
                        <a:rPr lang="en-GB" sz="2400" b="1" dirty="0">
                          <a:solidFill>
                            <a:schemeClr val="tx1"/>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Mensch.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8919">
                <a:tc>
                  <a:txBody>
                    <a:bodyPr/>
                    <a:lstStyle/>
                    <a:p>
                      <a:pPr algn="ctr"/>
                      <a:r>
                        <a:rPr lang="en-GB" sz="2400" b="1" dirty="0">
                          <a:solidFill>
                            <a:schemeClr val="tx1"/>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a:t>
                      </a:r>
                      <a:r>
                        <a:rPr lang="en-GB" sz="2000" dirty="0" err="1">
                          <a:solidFill>
                            <a:schemeClr val="tx1"/>
                          </a:solidFill>
                          <a:latin typeface="Century Gothic" panose="020B0502020202020204" pitchFamily="34" charset="0"/>
                        </a:rPr>
                        <a:t>klein</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8919">
                <a:tc>
                  <a:txBody>
                    <a:bodyPr/>
                    <a:lstStyle/>
                    <a:p>
                      <a:pPr algn="ctr"/>
                      <a:r>
                        <a:rPr lang="en-GB" sz="2400" b="1" dirty="0">
                          <a:solidFill>
                            <a:schemeClr val="tx1"/>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48" name="Table 47">
            <a:extLst>
              <a:ext uri="{FF2B5EF4-FFF2-40B4-BE49-F238E27FC236}">
                <a16:creationId xmlns:a16="http://schemas.microsoft.com/office/drawing/2014/main" id="{43B48C4A-6A2D-4A1F-9096-A1F0B232965D}"/>
              </a:ext>
            </a:extLst>
          </p:cNvPr>
          <p:cNvGraphicFramePr>
            <a:graphicFrameLocks noGrp="1"/>
          </p:cNvGraphicFramePr>
          <p:nvPr>
            <p:extLst>
              <p:ext uri="{D42A27DB-BD31-4B8C-83A1-F6EECF244321}">
                <p14:modId xmlns:p14="http://schemas.microsoft.com/office/powerpoint/2010/main" val="3601035316"/>
              </p:ext>
            </p:extLst>
          </p:nvPr>
        </p:nvGraphicFramePr>
        <p:xfrm>
          <a:off x="6384911" y="1274401"/>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635654582"/>
                    </a:ext>
                  </a:extLst>
                </a:gridCol>
                <a:gridCol w="4583834">
                  <a:extLst>
                    <a:ext uri="{9D8B030D-6E8A-4147-A177-3AD203B41FA5}">
                      <a16:colId xmlns:a16="http://schemas.microsoft.com/office/drawing/2014/main" val="695216150"/>
                    </a:ext>
                  </a:extLst>
                </a:gridCol>
              </a:tblGrid>
              <a:tr h="1258919">
                <a:tc>
                  <a:txBody>
                    <a:bodyPr/>
                    <a:lstStyle/>
                    <a:p>
                      <a:pPr algn="ctr"/>
                      <a:r>
                        <a:rPr lang="en-GB" sz="2400" b="1" dirty="0">
                          <a:solidFill>
                            <a:schemeClr val="tx1"/>
                          </a:solidFill>
                          <a:latin typeface="Century Gothic" panose="020B0502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________ </a:t>
                      </a:r>
                      <a:r>
                        <a:rPr lang="en-GB" sz="2000" dirty="0" err="1">
                          <a:solidFill>
                            <a:schemeClr val="tx1"/>
                          </a:solidFill>
                          <a:latin typeface="Century Gothic" panose="020B0502020202020204" pitchFamily="34" charset="0"/>
                        </a:rPr>
                        <a:t>blau</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5358740"/>
                  </a:ext>
                </a:extLst>
              </a:tr>
              <a:tr h="1258919">
                <a:tc>
                  <a:txBody>
                    <a:bodyPr/>
                    <a:lstStyle/>
                    <a:p>
                      <a:pPr algn="ctr"/>
                      <a:r>
                        <a:rPr lang="en-GB" sz="2400" b="1" dirty="0">
                          <a:solidFill>
                            <a:schemeClr val="tx1"/>
                          </a:solidFill>
                          <a:latin typeface="Century Gothic" panose="020B0502020202020204" pitchFamily="34"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________ </a:t>
                      </a:r>
                      <a:r>
                        <a:rPr lang="en-GB" sz="2000" dirty="0" err="1">
                          <a:solidFill>
                            <a:schemeClr val="tx1"/>
                          </a:solidFill>
                          <a:latin typeface="Century Gothic" panose="020B0502020202020204" pitchFamily="34" charset="0"/>
                        </a:rPr>
                        <a:t>gelb</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4399148"/>
                  </a:ext>
                </a:extLst>
              </a:tr>
              <a:tr h="1258919">
                <a:tc>
                  <a:txBody>
                    <a:bodyPr/>
                    <a:lstStyle/>
                    <a:p>
                      <a:pPr algn="ctr"/>
                      <a:r>
                        <a:rPr lang="en-GB" sz="2400" b="1" dirty="0">
                          <a:solidFill>
                            <a:schemeClr val="tx1"/>
                          </a:solidFill>
                          <a:latin typeface="Century Gothic" panose="020B0502020202020204" pitchFamily="34"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________ Tisch.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1010824"/>
                  </a:ext>
                </a:extLst>
              </a:tr>
              <a:tr h="1258919">
                <a:tc>
                  <a:txBody>
                    <a:bodyPr/>
                    <a:lstStyle/>
                    <a:p>
                      <a:pPr algn="ctr"/>
                      <a:r>
                        <a:rPr lang="en-GB" sz="2400" b="1" dirty="0">
                          <a:solidFill>
                            <a:schemeClr val="tx1"/>
                          </a:solidFill>
                          <a:latin typeface="Century Gothic" panose="020B0502020202020204" pitchFamily="34"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________ Heft.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9850506"/>
                  </a:ext>
                </a:extLst>
              </a:tr>
            </a:tbl>
          </a:graphicData>
        </a:graphic>
      </p:graphicFrame>
      <p:pic>
        <p:nvPicPr>
          <p:cNvPr id="49" name="Picture 48">
            <a:extLst>
              <a:ext uri="{FF2B5EF4-FFF2-40B4-BE49-F238E27FC236}">
                <a16:creationId xmlns:a16="http://schemas.microsoft.com/office/drawing/2014/main" id="{38012F30-03B1-43B3-8389-FF476070A1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12" b="17160"/>
          <a:stretch/>
        </p:blipFill>
        <p:spPr>
          <a:xfrm>
            <a:off x="9771415" y="1045883"/>
            <a:ext cx="1335737" cy="1471203"/>
          </a:xfrm>
          <a:prstGeom prst="rect">
            <a:avLst/>
          </a:prstGeom>
        </p:spPr>
      </p:pic>
      <p:pic>
        <p:nvPicPr>
          <p:cNvPr id="50" name="Picture 49">
            <a:extLst>
              <a:ext uri="{FF2B5EF4-FFF2-40B4-BE49-F238E27FC236}">
                <a16:creationId xmlns:a16="http://schemas.microsoft.com/office/drawing/2014/main" id="{C536B10C-D585-4260-8330-B396D6DF5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3918" y="2449851"/>
            <a:ext cx="488465" cy="1471203"/>
          </a:xfrm>
          <a:prstGeom prst="rect">
            <a:avLst/>
          </a:prstGeom>
        </p:spPr>
      </p:pic>
      <p:pic>
        <p:nvPicPr>
          <p:cNvPr id="51" name="Picture 50">
            <a:extLst>
              <a:ext uri="{FF2B5EF4-FFF2-40B4-BE49-F238E27FC236}">
                <a16:creationId xmlns:a16="http://schemas.microsoft.com/office/drawing/2014/main" id="{B542308E-4081-498D-B006-0026301B6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0003" y="5072201"/>
            <a:ext cx="924538" cy="1237875"/>
          </a:xfrm>
          <a:prstGeom prst="rect">
            <a:avLst/>
          </a:prstGeom>
        </p:spPr>
      </p:pic>
      <p:pic>
        <p:nvPicPr>
          <p:cNvPr id="52" name="Picture 51">
            <a:extLst>
              <a:ext uri="{FF2B5EF4-FFF2-40B4-BE49-F238E27FC236}">
                <a16:creationId xmlns:a16="http://schemas.microsoft.com/office/drawing/2014/main" id="{834F5301-23EC-4815-8EE4-2BB3F5D84E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1415" y="3951220"/>
            <a:ext cx="1466312" cy="984873"/>
          </a:xfrm>
          <a:prstGeom prst="rect">
            <a:avLst/>
          </a:prstGeom>
        </p:spPr>
      </p:pic>
      <p:pic>
        <p:nvPicPr>
          <p:cNvPr id="54" name="Picture 53">
            <a:extLst>
              <a:ext uri="{FF2B5EF4-FFF2-40B4-BE49-F238E27FC236}">
                <a16:creationId xmlns:a16="http://schemas.microsoft.com/office/drawing/2014/main" id="{05FE7FFE-DDF8-4923-A4ED-7C7DA9558A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8059" y="1274400"/>
            <a:ext cx="1045728" cy="1051009"/>
          </a:xfrm>
          <a:prstGeom prst="rect">
            <a:avLst/>
          </a:prstGeom>
        </p:spPr>
      </p:pic>
      <p:grpSp>
        <p:nvGrpSpPr>
          <p:cNvPr id="55" name="Group 54">
            <a:extLst>
              <a:ext uri="{FF2B5EF4-FFF2-40B4-BE49-F238E27FC236}">
                <a16:creationId xmlns:a16="http://schemas.microsoft.com/office/drawing/2014/main" id="{E64678E3-6186-4DC3-BFC3-D34796050EBD}"/>
              </a:ext>
            </a:extLst>
          </p:cNvPr>
          <p:cNvGrpSpPr/>
          <p:nvPr/>
        </p:nvGrpSpPr>
        <p:grpSpPr>
          <a:xfrm>
            <a:off x="3588905" y="3893413"/>
            <a:ext cx="1422756" cy="963359"/>
            <a:chOff x="8883236" y="380913"/>
            <a:chExt cx="2651455" cy="1683884"/>
          </a:xfrm>
        </p:grpSpPr>
        <p:pic>
          <p:nvPicPr>
            <p:cNvPr id="56" name="Picture 55">
              <a:extLst>
                <a:ext uri="{FF2B5EF4-FFF2-40B4-BE49-F238E27FC236}">
                  <a16:creationId xmlns:a16="http://schemas.microsoft.com/office/drawing/2014/main" id="{E1FED746-A0DC-439C-B271-82DDC61CBA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9720" y="1519075"/>
              <a:ext cx="523607" cy="545722"/>
            </a:xfrm>
            <a:prstGeom prst="rect">
              <a:avLst/>
            </a:prstGeom>
          </p:spPr>
        </p:pic>
        <p:pic>
          <p:nvPicPr>
            <p:cNvPr id="57" name="Picture 56">
              <a:extLst>
                <a:ext uri="{FF2B5EF4-FFF2-40B4-BE49-F238E27FC236}">
                  <a16:creationId xmlns:a16="http://schemas.microsoft.com/office/drawing/2014/main" id="{FAAA8CC1-81AF-425C-A773-A51B803ACFA8}"/>
                </a:ext>
              </a:extLst>
            </p:cNvPr>
            <p:cNvPicPr>
              <a:picLocks noChangeAspect="1"/>
            </p:cNvPicPr>
            <p:nvPr/>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883236" y="380913"/>
              <a:ext cx="1930503" cy="1481840"/>
            </a:xfrm>
            <a:prstGeom prst="rect">
              <a:avLst/>
            </a:prstGeom>
          </p:spPr>
        </p:pic>
        <p:cxnSp>
          <p:nvCxnSpPr>
            <p:cNvPr id="58" name="Straight Arrow Connector 57">
              <a:extLst>
                <a:ext uri="{FF2B5EF4-FFF2-40B4-BE49-F238E27FC236}">
                  <a16:creationId xmlns:a16="http://schemas.microsoft.com/office/drawing/2014/main" id="{53128539-4B46-477D-84AA-F798FC3D1500}"/>
                </a:ext>
              </a:extLst>
            </p:cNvPr>
            <p:cNvCxnSpPr/>
            <p:nvPr/>
          </p:nvCxnSpPr>
          <p:spPr>
            <a:xfrm flipH="1">
              <a:off x="11143327" y="1304470"/>
              <a:ext cx="391364" cy="36308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59" name="Picture 58">
            <a:extLst>
              <a:ext uri="{FF2B5EF4-FFF2-40B4-BE49-F238E27FC236}">
                <a16:creationId xmlns:a16="http://schemas.microsoft.com/office/drawing/2014/main" id="{EA3F3198-6487-4FEB-824C-B8B2A64CE13E}"/>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6942" y="2293647"/>
            <a:ext cx="1865376" cy="1228344"/>
          </a:xfrm>
          <a:prstGeom prst="rect">
            <a:avLst/>
          </a:prstGeom>
        </p:spPr>
      </p:pic>
      <p:sp>
        <p:nvSpPr>
          <p:cNvPr id="60" name="TextBox 59"/>
          <p:cNvSpPr txBox="1"/>
          <p:nvPr/>
        </p:nvSpPr>
        <p:spPr>
          <a:xfrm>
            <a:off x="1876926" y="1685704"/>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sp>
        <p:nvSpPr>
          <p:cNvPr id="61" name="TextBox 60"/>
          <p:cNvSpPr txBox="1"/>
          <p:nvPr/>
        </p:nvSpPr>
        <p:spPr>
          <a:xfrm>
            <a:off x="1876926" y="2907819"/>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kein</a:t>
            </a:r>
            <a:endParaRPr lang="en-GB" sz="2000" b="1" dirty="0">
              <a:latin typeface="Century Gothic" panose="020B0502020202020204" pitchFamily="34" charset="0"/>
            </a:endParaRPr>
          </a:p>
        </p:txBody>
      </p:sp>
      <p:sp>
        <p:nvSpPr>
          <p:cNvPr id="62" name="TextBox 61"/>
          <p:cNvSpPr txBox="1"/>
          <p:nvPr/>
        </p:nvSpPr>
        <p:spPr>
          <a:xfrm>
            <a:off x="1876925" y="5467019"/>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kein</a:t>
            </a:r>
            <a:endParaRPr lang="en-GB" sz="2000" b="1" dirty="0">
              <a:latin typeface="Century Gothic" panose="020B0502020202020204" pitchFamily="34" charset="0"/>
            </a:endParaRPr>
          </a:p>
        </p:txBody>
      </p:sp>
      <p:pic>
        <p:nvPicPr>
          <p:cNvPr id="63" name="Picture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7410" y="4179994"/>
            <a:ext cx="593431" cy="676778"/>
          </a:xfrm>
          <a:prstGeom prst="rect">
            <a:avLst/>
          </a:prstGeom>
        </p:spPr>
      </p:pic>
      <p:sp>
        <p:nvSpPr>
          <p:cNvPr id="64" name="TextBox 63"/>
          <p:cNvSpPr txBox="1"/>
          <p:nvPr/>
        </p:nvSpPr>
        <p:spPr>
          <a:xfrm>
            <a:off x="7949126" y="2929648"/>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pic>
        <p:nvPicPr>
          <p:cNvPr id="65" name="Picture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09610" y="1643667"/>
            <a:ext cx="593431" cy="676778"/>
          </a:xfrm>
          <a:prstGeom prst="rect">
            <a:avLst/>
          </a:prstGeom>
        </p:spPr>
      </p:pic>
      <p:sp>
        <p:nvSpPr>
          <p:cNvPr id="66" name="TextBox 65"/>
          <p:cNvSpPr txBox="1"/>
          <p:nvPr/>
        </p:nvSpPr>
        <p:spPr>
          <a:xfrm>
            <a:off x="7949125" y="4219752"/>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kein</a:t>
            </a:r>
            <a:endParaRPr lang="en-GB" sz="2000" b="1" dirty="0">
              <a:latin typeface="Century Gothic" panose="020B0502020202020204" pitchFamily="34" charset="0"/>
            </a:endParaRPr>
          </a:p>
        </p:txBody>
      </p:sp>
      <p:sp>
        <p:nvSpPr>
          <p:cNvPr id="67" name="TextBox 66"/>
          <p:cNvSpPr txBox="1"/>
          <p:nvPr/>
        </p:nvSpPr>
        <p:spPr>
          <a:xfrm>
            <a:off x="7949125" y="5467019"/>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ein</a:t>
            </a:r>
            <a:endParaRPr lang="en-GB" sz="2000" b="1" dirty="0">
              <a:latin typeface="Century Gothic" panose="020B0502020202020204" pitchFamily="34" charset="0"/>
            </a:endParaRPr>
          </a:p>
        </p:txBody>
      </p:sp>
      <p:pic>
        <p:nvPicPr>
          <p:cNvPr id="27" name="Graphic 26" descr="Beaver with solid fill">
            <a:extLst>
              <a:ext uri="{FF2B5EF4-FFF2-40B4-BE49-F238E27FC236}">
                <a16:creationId xmlns:a16="http://schemas.microsoft.com/office/drawing/2014/main" id="{E8D371A7-4102-44AE-9963-A3816F1CE5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99215" y="4948285"/>
            <a:ext cx="1237875" cy="1237875"/>
          </a:xfrm>
          <a:prstGeom prst="rect">
            <a:avLst/>
          </a:prstGeom>
        </p:spPr>
      </p:pic>
    </p:spTree>
    <p:extLst>
      <p:ext uri="{BB962C8B-B14F-4D97-AF65-F5344CB8AC3E}">
        <p14:creationId xmlns:p14="http://schemas.microsoft.com/office/powerpoint/2010/main" val="308459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4" grpId="0"/>
      <p:bldP spid="66" grpId="0"/>
      <p:bldP spid="6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Eine </a:t>
            </a:r>
            <a:r>
              <a:rPr lang="en-GB" sz="3600" b="1" dirty="0" err="1">
                <a:solidFill>
                  <a:schemeClr val="bg1"/>
                </a:solidFill>
              </a:rPr>
              <a:t>Radioshow</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4434661F-D586-40FD-B8E8-016519F87C10}"/>
              </a:ext>
            </a:extLst>
          </p:cNvPr>
          <p:cNvSpPr txBox="1"/>
          <p:nvPr/>
        </p:nvSpPr>
        <p:spPr>
          <a:xfrm>
            <a:off x="4417188" y="93307"/>
            <a:ext cx="64772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The quiz goes live tonight! Listening to a practice session, you notice more corrupted items. Look at the items below and add in the missing words. </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graphicFrame>
        <p:nvGraphicFramePr>
          <p:cNvPr id="33" name="Table 32">
            <a:extLst>
              <a:ext uri="{FF2B5EF4-FFF2-40B4-BE49-F238E27FC236}">
                <a16:creationId xmlns:a16="http://schemas.microsoft.com/office/drawing/2014/main" id="{1DD3E91B-127F-45A4-957C-2628FEF8C041}"/>
              </a:ext>
            </a:extLst>
          </p:cNvPr>
          <p:cNvGraphicFramePr>
            <a:graphicFrameLocks noGrp="1"/>
          </p:cNvGraphicFramePr>
          <p:nvPr>
            <p:extLst>
              <p:ext uri="{D42A27DB-BD31-4B8C-83A1-F6EECF244321}">
                <p14:modId xmlns:p14="http://schemas.microsoft.com/office/powerpoint/2010/main" val="1176948664"/>
              </p:ext>
            </p:extLst>
          </p:nvPr>
        </p:nvGraphicFramePr>
        <p:xfrm>
          <a:off x="371642"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20000"/>
                    </a:ext>
                  </a:extLst>
                </a:gridCol>
                <a:gridCol w="4583834">
                  <a:extLst>
                    <a:ext uri="{9D8B030D-6E8A-4147-A177-3AD203B41FA5}">
                      <a16:colId xmlns:a16="http://schemas.microsoft.com/office/drawing/2014/main" val="20001"/>
                    </a:ext>
                  </a:extLst>
                </a:gridCol>
              </a:tblGrid>
              <a:tr h="1258919">
                <a:tc>
                  <a:txBody>
                    <a:bodyPr/>
                    <a:lstStyle/>
                    <a:p>
                      <a:pPr algn="ctr"/>
                      <a:r>
                        <a:rPr lang="en-GB" sz="2400" b="1" dirty="0">
                          <a:solidFill>
                            <a:srgbClr val="002060"/>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Ich bin _______ rot.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8919">
                <a:tc>
                  <a:txBody>
                    <a:bodyPr/>
                    <a:lstStyle/>
                    <a:p>
                      <a:pPr algn="ctr"/>
                      <a:r>
                        <a:rPr lang="en-GB" sz="2400" b="1" dirty="0">
                          <a:solidFill>
                            <a:srgbClr val="002060"/>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Ich bin _______ Form.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8919">
                <a:tc>
                  <a:txBody>
                    <a:bodyPr/>
                    <a:lstStyle/>
                    <a:p>
                      <a:pPr algn="ctr"/>
                      <a:r>
                        <a:rPr lang="en-GB" sz="2400" b="1" dirty="0">
                          <a:solidFill>
                            <a:srgbClr val="002060"/>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Ich bin _______ </a:t>
                      </a:r>
                      <a:r>
                        <a:rPr lang="en-GB" sz="2000" dirty="0" err="1">
                          <a:solidFill>
                            <a:srgbClr val="002060"/>
                          </a:solidFill>
                          <a:latin typeface="Century Gothic" panose="020B0502020202020204" pitchFamily="34" charset="0"/>
                        </a:rPr>
                        <a:t>klein</a:t>
                      </a:r>
                      <a:r>
                        <a:rPr lang="en-GB" sz="2000" dirty="0">
                          <a:solidFill>
                            <a:srgbClr val="002060"/>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8919">
                <a:tc>
                  <a:txBody>
                    <a:bodyPr/>
                    <a:lstStyle/>
                    <a:p>
                      <a:pPr algn="ctr"/>
                      <a:r>
                        <a:rPr lang="en-GB" sz="2400" b="1" dirty="0">
                          <a:solidFill>
                            <a:srgbClr val="002060"/>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Ich bin _______ Tisch.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34" name="Table 33">
            <a:extLst>
              <a:ext uri="{FF2B5EF4-FFF2-40B4-BE49-F238E27FC236}">
                <a16:creationId xmlns:a16="http://schemas.microsoft.com/office/drawing/2014/main" id="{E3128B81-C256-4D14-9E45-CDF2DC396670}"/>
              </a:ext>
            </a:extLst>
          </p:cNvPr>
          <p:cNvGraphicFramePr>
            <a:graphicFrameLocks noGrp="1"/>
          </p:cNvGraphicFramePr>
          <p:nvPr>
            <p:extLst>
              <p:ext uri="{D42A27DB-BD31-4B8C-83A1-F6EECF244321}">
                <p14:modId xmlns:p14="http://schemas.microsoft.com/office/powerpoint/2010/main" val="2968059612"/>
              </p:ext>
            </p:extLst>
          </p:nvPr>
        </p:nvGraphicFramePr>
        <p:xfrm>
          <a:off x="5111866"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20000"/>
                    </a:ext>
                  </a:extLst>
                </a:gridCol>
                <a:gridCol w="4583834">
                  <a:extLst>
                    <a:ext uri="{9D8B030D-6E8A-4147-A177-3AD203B41FA5}">
                      <a16:colId xmlns:a16="http://schemas.microsoft.com/office/drawing/2014/main" val="20001"/>
                    </a:ext>
                  </a:extLst>
                </a:gridCol>
              </a:tblGrid>
              <a:tr h="1258919">
                <a:tc>
                  <a:txBody>
                    <a:bodyPr/>
                    <a:lstStyle/>
                    <a:p>
                      <a:pPr algn="ctr"/>
                      <a:r>
                        <a:rPr lang="en-GB" sz="2400" b="1" dirty="0">
                          <a:solidFill>
                            <a:schemeClr val="tx1"/>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8919">
                <a:tc>
                  <a:txBody>
                    <a:bodyPr/>
                    <a:lstStyle/>
                    <a:p>
                      <a:pPr algn="ctr"/>
                      <a:r>
                        <a:rPr lang="en-GB" sz="2400" b="1" dirty="0">
                          <a:solidFill>
                            <a:schemeClr val="tx1"/>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a:t>
                      </a:r>
                      <a:r>
                        <a:rPr lang="en-GB" sz="2000" dirty="0" err="1">
                          <a:solidFill>
                            <a:schemeClr val="tx1"/>
                          </a:solidFill>
                          <a:latin typeface="Century Gothic" panose="020B0502020202020204" pitchFamily="34" charset="0"/>
                        </a:rPr>
                        <a:t>groß</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8919">
                <a:tc>
                  <a:txBody>
                    <a:bodyPr/>
                    <a:lstStyle/>
                    <a:p>
                      <a:pPr algn="ctr"/>
                      <a:r>
                        <a:rPr lang="en-GB" sz="2400" b="1" dirty="0">
                          <a:solidFill>
                            <a:schemeClr val="tx1"/>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a:t>
                      </a:r>
                      <a:r>
                        <a:rPr lang="en-GB" sz="2000" dirty="0" err="1">
                          <a:solidFill>
                            <a:schemeClr val="tx1"/>
                          </a:solidFill>
                          <a:latin typeface="Century Gothic" panose="020B0502020202020204" pitchFamily="34" charset="0"/>
                        </a:rPr>
                        <a:t>blau</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8919">
                <a:tc>
                  <a:txBody>
                    <a:bodyPr/>
                    <a:lstStyle/>
                    <a:p>
                      <a:pPr algn="ctr"/>
                      <a:r>
                        <a:rPr lang="en-GB" sz="2400" b="1" dirty="0">
                          <a:solidFill>
                            <a:schemeClr val="tx1"/>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Orange.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35" name="TextBox 34"/>
          <p:cNvSpPr txBox="1"/>
          <p:nvPr/>
        </p:nvSpPr>
        <p:spPr>
          <a:xfrm>
            <a:off x="1827354" y="1579536"/>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sp>
        <p:nvSpPr>
          <p:cNvPr id="36" name="TextBox 35"/>
          <p:cNvSpPr txBox="1"/>
          <p:nvPr/>
        </p:nvSpPr>
        <p:spPr>
          <a:xfrm>
            <a:off x="1827354" y="2870895"/>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keine</a:t>
            </a:r>
            <a:endParaRPr lang="en-GB" sz="2000" b="1" dirty="0">
              <a:latin typeface="Century Gothic" panose="020B0502020202020204" pitchFamily="34" charset="0"/>
            </a:endParaRPr>
          </a:p>
        </p:txBody>
      </p:sp>
      <p:sp>
        <p:nvSpPr>
          <p:cNvPr id="37" name="TextBox 36"/>
          <p:cNvSpPr txBox="1"/>
          <p:nvPr/>
        </p:nvSpPr>
        <p:spPr>
          <a:xfrm>
            <a:off x="1827354" y="4117544"/>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sp>
        <p:nvSpPr>
          <p:cNvPr id="38" name="TextBox 37"/>
          <p:cNvSpPr txBox="1"/>
          <p:nvPr/>
        </p:nvSpPr>
        <p:spPr>
          <a:xfrm>
            <a:off x="1876925" y="5369483"/>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kein</a:t>
            </a:r>
            <a:endParaRPr lang="en-GB" sz="2000" b="1" dirty="0">
              <a:latin typeface="Century Gothic" panose="020B0502020202020204" pitchFamily="34" charset="0"/>
            </a:endParaRPr>
          </a:p>
        </p:txBody>
      </p:sp>
      <p:sp>
        <p:nvSpPr>
          <p:cNvPr id="39" name="TextBox 38"/>
          <p:cNvSpPr txBox="1"/>
          <p:nvPr/>
        </p:nvSpPr>
        <p:spPr>
          <a:xfrm>
            <a:off x="6577517" y="1579536"/>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ein</a:t>
            </a:r>
            <a:endParaRPr lang="en-GB" sz="2000" b="1" dirty="0">
              <a:latin typeface="Century Gothic" panose="020B0502020202020204" pitchFamily="34" charset="0"/>
            </a:endParaRPr>
          </a:p>
        </p:txBody>
      </p:sp>
      <p:sp>
        <p:nvSpPr>
          <p:cNvPr id="40" name="TextBox 39"/>
          <p:cNvSpPr txBox="1"/>
          <p:nvPr/>
        </p:nvSpPr>
        <p:spPr>
          <a:xfrm>
            <a:off x="6577517" y="2858863"/>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sp>
        <p:nvSpPr>
          <p:cNvPr id="41" name="TextBox 40"/>
          <p:cNvSpPr txBox="1"/>
          <p:nvPr/>
        </p:nvSpPr>
        <p:spPr>
          <a:xfrm>
            <a:off x="6577517" y="5369483"/>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keine</a:t>
            </a:r>
            <a:endParaRPr lang="en-GB" sz="2000" b="1" dirty="0">
              <a:latin typeface="Century Gothic" panose="020B0502020202020204" pitchFamily="34" charset="0"/>
            </a:endParaRPr>
          </a:p>
        </p:txBody>
      </p:sp>
      <p:sp>
        <p:nvSpPr>
          <p:cNvPr id="42" name="Action Button: Custom 41">
            <a:hlinkClick r:id="" action="ppaction://noaction" highlightClick="1">
              <a:snd r:embed="rId3" name="RadioQuiz_1.1.wav"/>
            </a:hlinkClick>
          </p:cNvPr>
          <p:cNvSpPr/>
          <p:nvPr/>
        </p:nvSpPr>
        <p:spPr>
          <a:xfrm>
            <a:off x="237919" y="1432322"/>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1</a:t>
            </a:r>
          </a:p>
        </p:txBody>
      </p:sp>
      <p:sp>
        <p:nvSpPr>
          <p:cNvPr id="43" name="Action Button: Custom 42">
            <a:hlinkClick r:id="" action="ppaction://noaction" highlightClick="1">
              <a:snd r:embed="rId4" name="RadioQuiz_1.2.wav"/>
            </a:hlinkClick>
          </p:cNvPr>
          <p:cNvSpPr/>
          <p:nvPr/>
        </p:nvSpPr>
        <p:spPr>
          <a:xfrm>
            <a:off x="237919" y="2666679"/>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2</a:t>
            </a:r>
          </a:p>
        </p:txBody>
      </p:sp>
      <p:sp>
        <p:nvSpPr>
          <p:cNvPr id="44" name="Action Button: Custom 43">
            <a:hlinkClick r:id="" action="ppaction://noaction" highlightClick="1">
              <a:snd r:embed="rId5" name="RadioQuiz_1.3.wav"/>
            </a:hlinkClick>
          </p:cNvPr>
          <p:cNvSpPr/>
          <p:nvPr/>
        </p:nvSpPr>
        <p:spPr>
          <a:xfrm>
            <a:off x="238125" y="3975426"/>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3</a:t>
            </a:r>
          </a:p>
        </p:txBody>
      </p:sp>
      <p:sp>
        <p:nvSpPr>
          <p:cNvPr id="45" name="Action Button: Custom 44">
            <a:hlinkClick r:id="" action="ppaction://noaction" highlightClick="1">
              <a:snd r:embed="rId6" name="RadioQuiz_1.4.wav"/>
            </a:hlinkClick>
          </p:cNvPr>
          <p:cNvSpPr/>
          <p:nvPr/>
        </p:nvSpPr>
        <p:spPr>
          <a:xfrm>
            <a:off x="246088" y="5209783"/>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4</a:t>
            </a:r>
          </a:p>
        </p:txBody>
      </p:sp>
      <p:sp>
        <p:nvSpPr>
          <p:cNvPr id="46" name="Action Button: Custom 45">
            <a:hlinkClick r:id="" action="ppaction://noaction" highlightClick="1">
              <a:snd r:embed="rId7" name="RadioQuiz_2.1.wav"/>
            </a:hlinkClick>
          </p:cNvPr>
          <p:cNvSpPr/>
          <p:nvPr/>
        </p:nvSpPr>
        <p:spPr>
          <a:xfrm>
            <a:off x="4928784" y="1432322"/>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1</a:t>
            </a:r>
          </a:p>
        </p:txBody>
      </p:sp>
      <p:sp>
        <p:nvSpPr>
          <p:cNvPr id="47" name="Action Button: Custom 46">
            <a:hlinkClick r:id="" action="ppaction://noaction" highlightClick="1">
              <a:snd r:embed="rId8" name="RadioQuiz_2.2.wav"/>
            </a:hlinkClick>
          </p:cNvPr>
          <p:cNvSpPr/>
          <p:nvPr/>
        </p:nvSpPr>
        <p:spPr>
          <a:xfrm>
            <a:off x="4928784" y="2666679"/>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2</a:t>
            </a:r>
          </a:p>
        </p:txBody>
      </p:sp>
      <p:sp>
        <p:nvSpPr>
          <p:cNvPr id="48" name="Action Button: Custom 47">
            <a:hlinkClick r:id="" action="ppaction://noaction" highlightClick="1">
              <a:snd r:embed="rId9" name="RadioQuiz_2.3.wav"/>
            </a:hlinkClick>
          </p:cNvPr>
          <p:cNvSpPr/>
          <p:nvPr/>
        </p:nvSpPr>
        <p:spPr>
          <a:xfrm>
            <a:off x="4928990" y="3975426"/>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3</a:t>
            </a:r>
          </a:p>
        </p:txBody>
      </p:sp>
      <p:sp>
        <p:nvSpPr>
          <p:cNvPr id="49" name="Action Button: Custom 48">
            <a:hlinkClick r:id="" action="ppaction://noaction" highlightClick="1">
              <a:snd r:embed="rId10" name="RadioQuiz_2.4.wav"/>
            </a:hlinkClick>
          </p:cNvPr>
          <p:cNvSpPr/>
          <p:nvPr/>
        </p:nvSpPr>
        <p:spPr>
          <a:xfrm>
            <a:off x="4936953" y="5209783"/>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4</a:t>
            </a:r>
          </a:p>
        </p:txBody>
      </p:sp>
      <p:sp>
        <p:nvSpPr>
          <p:cNvPr id="50" name="TextBox 49"/>
          <p:cNvSpPr txBox="1"/>
          <p:nvPr/>
        </p:nvSpPr>
        <p:spPr>
          <a:xfrm>
            <a:off x="6567578" y="4090156"/>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41" grpId="0"/>
      <p:bldP spid="46" grpId="0" animBg="1"/>
      <p:bldP spid="47" grpId="0" animBg="1"/>
      <p:bldP spid="48" grpId="0" animBg="1"/>
      <p:bldP spid="49" grpId="0" animBg="1"/>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Eine </a:t>
            </a:r>
            <a:r>
              <a:rPr lang="en-GB" sz="3600" b="1" dirty="0" err="1">
                <a:solidFill>
                  <a:schemeClr val="bg1"/>
                </a:solidFill>
              </a:rPr>
              <a:t>Radioshow</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434661F-D586-40FD-B8E8-016519F87C10}"/>
              </a:ext>
            </a:extLst>
          </p:cNvPr>
          <p:cNvSpPr txBox="1"/>
          <p:nvPr/>
        </p:nvSpPr>
        <p:spPr>
          <a:xfrm>
            <a:off x="4282667" y="81523"/>
            <a:ext cx="70768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The quiz goes live tonight! Listening to a practice session, you notice more corrupted items. Look at the items below and,</a:t>
            </a:r>
            <a:r>
              <a:rPr lang="en-GB" sz="2000" i="1" u="sng" dirty="0">
                <a:latin typeface="Century Gothic" panose="020B0502020202020204" pitchFamily="34" charset="0"/>
              </a:rPr>
              <a:t> if necessary</a:t>
            </a:r>
            <a:r>
              <a:rPr lang="en-GB" sz="2000" b="1" dirty="0">
                <a:latin typeface="Century Gothic" panose="020B0502020202020204" pitchFamily="34" charset="0"/>
              </a:rPr>
              <a:t>, add in the missing words. </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1DD3E91B-127F-45A4-957C-2628FEF8C041}"/>
              </a:ext>
            </a:extLst>
          </p:cNvPr>
          <p:cNvGraphicFramePr>
            <a:graphicFrameLocks noGrp="1"/>
          </p:cNvGraphicFramePr>
          <p:nvPr>
            <p:extLst>
              <p:ext uri="{D42A27DB-BD31-4B8C-83A1-F6EECF244321}">
                <p14:modId xmlns:p14="http://schemas.microsoft.com/office/powerpoint/2010/main" val="1178894718"/>
              </p:ext>
            </p:extLst>
          </p:nvPr>
        </p:nvGraphicFramePr>
        <p:xfrm>
          <a:off x="371642"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20000"/>
                    </a:ext>
                  </a:extLst>
                </a:gridCol>
                <a:gridCol w="4583834">
                  <a:extLst>
                    <a:ext uri="{9D8B030D-6E8A-4147-A177-3AD203B41FA5}">
                      <a16:colId xmlns:a16="http://schemas.microsoft.com/office/drawing/2014/main" val="20001"/>
                    </a:ext>
                  </a:extLst>
                </a:gridCol>
              </a:tblGrid>
              <a:tr h="1258919">
                <a:tc>
                  <a:txBody>
                    <a:bodyPr/>
                    <a:lstStyle/>
                    <a:p>
                      <a:pPr algn="ctr"/>
                      <a:r>
                        <a:rPr lang="en-GB" sz="2400" b="1" dirty="0">
                          <a:solidFill>
                            <a:schemeClr val="tx1"/>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rot.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8919">
                <a:tc>
                  <a:txBody>
                    <a:bodyPr/>
                    <a:lstStyle/>
                    <a:p>
                      <a:pPr algn="ctr"/>
                      <a:r>
                        <a:rPr lang="en-GB" sz="2400" b="1" dirty="0">
                          <a:solidFill>
                            <a:schemeClr val="tx1"/>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Form.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8919">
                <a:tc>
                  <a:txBody>
                    <a:bodyPr/>
                    <a:lstStyle/>
                    <a:p>
                      <a:pPr algn="ctr"/>
                      <a:r>
                        <a:rPr lang="en-GB" sz="2400" b="1" dirty="0">
                          <a:solidFill>
                            <a:schemeClr val="tx1"/>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a:t>
                      </a:r>
                      <a:r>
                        <a:rPr lang="en-GB" sz="2000" dirty="0" err="1">
                          <a:solidFill>
                            <a:schemeClr val="tx1"/>
                          </a:solidFill>
                          <a:latin typeface="Century Gothic" panose="020B0502020202020204" pitchFamily="34" charset="0"/>
                        </a:rPr>
                        <a:t>klein</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8919">
                <a:tc>
                  <a:txBody>
                    <a:bodyPr/>
                    <a:lstStyle/>
                    <a:p>
                      <a:pPr algn="ctr"/>
                      <a:r>
                        <a:rPr lang="en-GB" sz="2400" b="1" dirty="0">
                          <a:solidFill>
                            <a:schemeClr val="tx1"/>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Tisch.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8" name="Table 7">
            <a:extLst>
              <a:ext uri="{FF2B5EF4-FFF2-40B4-BE49-F238E27FC236}">
                <a16:creationId xmlns:a16="http://schemas.microsoft.com/office/drawing/2014/main" id="{E3128B81-C256-4D14-9E45-CDF2DC396670}"/>
              </a:ext>
            </a:extLst>
          </p:cNvPr>
          <p:cNvGraphicFramePr>
            <a:graphicFrameLocks noGrp="1"/>
          </p:cNvGraphicFramePr>
          <p:nvPr>
            <p:extLst>
              <p:ext uri="{D42A27DB-BD31-4B8C-83A1-F6EECF244321}">
                <p14:modId xmlns:p14="http://schemas.microsoft.com/office/powerpoint/2010/main" val="544094983"/>
              </p:ext>
            </p:extLst>
          </p:nvPr>
        </p:nvGraphicFramePr>
        <p:xfrm>
          <a:off x="5111866"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20000"/>
                    </a:ext>
                  </a:extLst>
                </a:gridCol>
                <a:gridCol w="4583834">
                  <a:extLst>
                    <a:ext uri="{9D8B030D-6E8A-4147-A177-3AD203B41FA5}">
                      <a16:colId xmlns:a16="http://schemas.microsoft.com/office/drawing/2014/main" val="20001"/>
                    </a:ext>
                  </a:extLst>
                </a:gridCol>
              </a:tblGrid>
              <a:tr h="1258919">
                <a:tc>
                  <a:txBody>
                    <a:bodyPr/>
                    <a:lstStyle/>
                    <a:p>
                      <a:pPr algn="ctr"/>
                      <a:r>
                        <a:rPr lang="en-GB" sz="2400" b="1" dirty="0">
                          <a:solidFill>
                            <a:schemeClr val="tx1"/>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8919">
                <a:tc>
                  <a:txBody>
                    <a:bodyPr/>
                    <a:lstStyle/>
                    <a:p>
                      <a:pPr algn="ctr"/>
                      <a:r>
                        <a:rPr lang="en-GB" sz="2400" b="1" dirty="0">
                          <a:solidFill>
                            <a:schemeClr val="tx1"/>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a:t>
                      </a:r>
                      <a:r>
                        <a:rPr lang="en-GB" sz="2000" dirty="0" err="1">
                          <a:solidFill>
                            <a:schemeClr val="tx1"/>
                          </a:solidFill>
                          <a:latin typeface="Century Gothic" panose="020B0502020202020204" pitchFamily="34" charset="0"/>
                        </a:rPr>
                        <a:t>groß</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8919">
                <a:tc>
                  <a:txBody>
                    <a:bodyPr/>
                    <a:lstStyle/>
                    <a:p>
                      <a:pPr algn="ctr"/>
                      <a:r>
                        <a:rPr lang="en-GB" sz="2400" b="1" dirty="0">
                          <a:solidFill>
                            <a:schemeClr val="tx1"/>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a:t>
                      </a:r>
                      <a:r>
                        <a:rPr lang="en-GB" sz="2000" dirty="0" err="1">
                          <a:solidFill>
                            <a:schemeClr val="tx1"/>
                          </a:solidFill>
                          <a:latin typeface="Century Gothic" panose="020B0502020202020204" pitchFamily="34" charset="0"/>
                        </a:rPr>
                        <a:t>gelb</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8919">
                <a:tc>
                  <a:txBody>
                    <a:bodyPr/>
                    <a:lstStyle/>
                    <a:p>
                      <a:pPr algn="ctr"/>
                      <a:r>
                        <a:rPr lang="en-GB" sz="2400" b="1" dirty="0">
                          <a:solidFill>
                            <a:schemeClr val="tx1"/>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chemeClr val="tx1"/>
                          </a:solidFill>
                          <a:latin typeface="Century Gothic" panose="020B0502020202020204" pitchFamily="34" charset="0"/>
                        </a:rPr>
                        <a:t>Ich bin _______ </a:t>
                      </a:r>
                      <a:r>
                        <a:rPr lang="en-GB" sz="2000" dirty="0" err="1">
                          <a:solidFill>
                            <a:schemeClr val="tx1"/>
                          </a:solidFill>
                          <a:latin typeface="Century Gothic" panose="020B0502020202020204" pitchFamily="34" charset="0"/>
                        </a:rPr>
                        <a:t>Banane</a:t>
                      </a:r>
                      <a:r>
                        <a:rPr lang="en-GB" sz="2000" dirty="0">
                          <a:solidFill>
                            <a:schemeClr val="tx1"/>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9" name="Speech Bubble: Rectangle with Corners Rounded 7">
            <a:extLst>
              <a:ext uri="{FF2B5EF4-FFF2-40B4-BE49-F238E27FC236}">
                <a16:creationId xmlns:a16="http://schemas.microsoft.com/office/drawing/2014/main" id="{3718B590-C5BF-4C16-88B9-CE8AA8A1CEB1}"/>
              </a:ext>
            </a:extLst>
          </p:cNvPr>
          <p:cNvSpPr/>
          <p:nvPr/>
        </p:nvSpPr>
        <p:spPr>
          <a:xfrm>
            <a:off x="9043395" y="1176865"/>
            <a:ext cx="2910686" cy="2370666"/>
          </a:xfrm>
          <a:prstGeom prst="wedgeRoundRectCallout">
            <a:avLst/>
          </a:prstGeom>
          <a:solidFill>
            <a:srgbClr val="FFCC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Note: You may not ALWAYS need </a:t>
            </a:r>
            <a:r>
              <a:rPr lang="en-GB" sz="2000" b="1" dirty="0" err="1">
                <a:latin typeface="Century Gothic" panose="020B0502020202020204" pitchFamily="34" charset="0"/>
              </a:rPr>
              <a:t>nicht</a:t>
            </a:r>
            <a:r>
              <a:rPr lang="en-GB" sz="2000" dirty="0">
                <a:latin typeface="Century Gothic" panose="020B0502020202020204" pitchFamily="34" charset="0"/>
              </a:rPr>
              <a:t> or </a:t>
            </a:r>
            <a:r>
              <a:rPr lang="en-GB" sz="2000" b="1" dirty="0" err="1">
                <a:latin typeface="Century Gothic" panose="020B0502020202020204" pitchFamily="34" charset="0"/>
              </a:rPr>
              <a:t>kein</a:t>
            </a:r>
            <a:r>
              <a:rPr lang="en-GB" sz="2000" b="1" dirty="0">
                <a:latin typeface="Century Gothic" panose="020B0502020202020204" pitchFamily="34" charset="0"/>
              </a:rPr>
              <a:t>(e). </a:t>
            </a:r>
            <a:br>
              <a:rPr lang="en-GB" sz="2000" b="1" dirty="0">
                <a:latin typeface="Century Gothic" panose="020B0502020202020204" pitchFamily="34" charset="0"/>
              </a:rPr>
            </a:br>
            <a:r>
              <a:rPr lang="en-GB" sz="2000" dirty="0">
                <a:latin typeface="Century Gothic" panose="020B0502020202020204" pitchFamily="34" charset="0"/>
              </a:rPr>
              <a:t>Listen carefully. </a:t>
            </a:r>
            <a:br>
              <a:rPr lang="en-GB" sz="2000" dirty="0">
                <a:latin typeface="Century Gothic" panose="020B0502020202020204" pitchFamily="34" charset="0"/>
              </a:rPr>
            </a:br>
            <a:r>
              <a:rPr lang="en-GB" sz="2000" dirty="0">
                <a:latin typeface="Century Gothic" panose="020B0502020202020204" pitchFamily="34" charset="0"/>
              </a:rPr>
              <a:t>You may need ‘</a:t>
            </a:r>
            <a:r>
              <a:rPr lang="en-GB" sz="2000" dirty="0" err="1">
                <a:latin typeface="Century Gothic" panose="020B0502020202020204" pitchFamily="34" charset="0"/>
              </a:rPr>
              <a:t>ein</a:t>
            </a:r>
            <a:r>
              <a:rPr lang="en-GB" sz="2000" dirty="0">
                <a:latin typeface="Century Gothic" panose="020B0502020202020204" pitchFamily="34" charset="0"/>
              </a:rPr>
              <a:t>’ or nothing.</a:t>
            </a:r>
          </a:p>
        </p:txBody>
      </p:sp>
      <p:sp>
        <p:nvSpPr>
          <p:cNvPr id="10" name="TextBox 9"/>
          <p:cNvSpPr txBox="1"/>
          <p:nvPr/>
        </p:nvSpPr>
        <p:spPr>
          <a:xfrm>
            <a:off x="1827354" y="1579536"/>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sp>
        <p:nvSpPr>
          <p:cNvPr id="11" name="TextBox 10"/>
          <p:cNvSpPr txBox="1"/>
          <p:nvPr/>
        </p:nvSpPr>
        <p:spPr>
          <a:xfrm>
            <a:off x="1827354" y="2870895"/>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keine</a:t>
            </a:r>
            <a:endParaRPr lang="en-GB" sz="2000" b="1" dirty="0">
              <a:latin typeface="Century Gothic" panose="020B0502020202020204" pitchFamily="34" charset="0"/>
            </a:endParaRPr>
          </a:p>
        </p:txBody>
      </p:sp>
      <p:sp>
        <p:nvSpPr>
          <p:cNvPr id="12" name="TextBox 11"/>
          <p:cNvSpPr txBox="1"/>
          <p:nvPr/>
        </p:nvSpPr>
        <p:spPr>
          <a:xfrm>
            <a:off x="1827354" y="4117544"/>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sp>
        <p:nvSpPr>
          <p:cNvPr id="13" name="TextBox 12"/>
          <p:cNvSpPr txBox="1"/>
          <p:nvPr/>
        </p:nvSpPr>
        <p:spPr>
          <a:xfrm>
            <a:off x="1876925" y="5369483"/>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kein</a:t>
            </a:r>
            <a:endParaRPr lang="en-GB" sz="2000" b="1" dirty="0">
              <a:latin typeface="Century Gothic" panose="020B0502020202020204" pitchFamily="34" charset="0"/>
            </a:endParaRPr>
          </a:p>
        </p:txBody>
      </p:sp>
      <p:sp>
        <p:nvSpPr>
          <p:cNvPr id="14" name="TextBox 13"/>
          <p:cNvSpPr txBox="1"/>
          <p:nvPr/>
        </p:nvSpPr>
        <p:spPr>
          <a:xfrm>
            <a:off x="6577517" y="1579536"/>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ein</a:t>
            </a:r>
            <a:endParaRPr lang="en-GB" sz="2000" b="1" dirty="0">
              <a:latin typeface="Century Gothic" panose="020B0502020202020204" pitchFamily="34" charset="0"/>
            </a:endParaRPr>
          </a:p>
        </p:txBody>
      </p:sp>
      <p:sp>
        <p:nvSpPr>
          <p:cNvPr id="15" name="TextBox 14"/>
          <p:cNvSpPr txBox="1"/>
          <p:nvPr/>
        </p:nvSpPr>
        <p:spPr>
          <a:xfrm>
            <a:off x="6577517" y="2858863"/>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nicht</a:t>
            </a:r>
            <a:endParaRPr lang="en-GB" sz="2000" b="1" dirty="0">
              <a:latin typeface="Century Gothic" panose="020B0502020202020204" pitchFamily="34" charset="0"/>
            </a:endParaRPr>
          </a:p>
        </p:txBody>
      </p:sp>
      <p:sp>
        <p:nvSpPr>
          <p:cNvPr id="16" name="TextBox 15"/>
          <p:cNvSpPr txBox="1"/>
          <p:nvPr/>
        </p:nvSpPr>
        <p:spPr>
          <a:xfrm>
            <a:off x="6577517" y="5369483"/>
            <a:ext cx="914400" cy="400110"/>
          </a:xfrm>
          <a:prstGeom prst="rect">
            <a:avLst/>
          </a:prstGeom>
          <a:noFill/>
        </p:spPr>
        <p:txBody>
          <a:bodyPr wrap="square" rtlCol="0">
            <a:spAutoFit/>
          </a:bodyPr>
          <a:lstStyle/>
          <a:p>
            <a:pPr algn="ctr"/>
            <a:r>
              <a:rPr lang="en-GB" sz="2000" b="1" dirty="0" err="1">
                <a:latin typeface="Century Gothic" panose="020B0502020202020204" pitchFamily="34" charset="0"/>
              </a:rPr>
              <a:t>eine</a:t>
            </a:r>
            <a:endParaRPr lang="en-GB" sz="2000" b="1" dirty="0">
              <a:latin typeface="Century Gothic" panose="020B0502020202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001" y="4117544"/>
            <a:ext cx="593431" cy="676778"/>
          </a:xfrm>
          <a:prstGeom prst="rect">
            <a:avLst/>
          </a:prstGeom>
        </p:spPr>
      </p:pic>
      <p:sp>
        <p:nvSpPr>
          <p:cNvPr id="18" name="Action Button: Custom 17">
            <a:hlinkClick r:id="" action="ppaction://noaction" highlightClick="1">
              <a:snd r:embed="rId4" name="RadioQuiz_1.1.wav"/>
            </a:hlinkClick>
          </p:cNvPr>
          <p:cNvSpPr/>
          <p:nvPr/>
        </p:nvSpPr>
        <p:spPr>
          <a:xfrm>
            <a:off x="237919" y="1432322"/>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1</a:t>
            </a:r>
          </a:p>
        </p:txBody>
      </p:sp>
      <p:sp>
        <p:nvSpPr>
          <p:cNvPr id="19" name="Action Button: Custom 18">
            <a:hlinkClick r:id="" action="ppaction://noaction" highlightClick="1">
              <a:snd r:embed="rId5" name="RadioQuiz_1.2.wav"/>
            </a:hlinkClick>
          </p:cNvPr>
          <p:cNvSpPr/>
          <p:nvPr/>
        </p:nvSpPr>
        <p:spPr>
          <a:xfrm>
            <a:off x="237919" y="2666679"/>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2</a:t>
            </a:r>
          </a:p>
        </p:txBody>
      </p:sp>
      <p:sp>
        <p:nvSpPr>
          <p:cNvPr id="20" name="Action Button: Custom 19">
            <a:hlinkClick r:id="" action="ppaction://noaction" highlightClick="1">
              <a:snd r:embed="rId6" name="RadioQuiz_1.3.wav"/>
            </a:hlinkClick>
          </p:cNvPr>
          <p:cNvSpPr/>
          <p:nvPr/>
        </p:nvSpPr>
        <p:spPr>
          <a:xfrm>
            <a:off x="238125" y="3975426"/>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3</a:t>
            </a:r>
          </a:p>
        </p:txBody>
      </p:sp>
      <p:sp>
        <p:nvSpPr>
          <p:cNvPr id="21" name="Action Button: Custom 20">
            <a:hlinkClick r:id="" action="ppaction://noaction" highlightClick="1">
              <a:snd r:embed="rId7" name="RadioQuiz_1.4.wav"/>
            </a:hlinkClick>
          </p:cNvPr>
          <p:cNvSpPr/>
          <p:nvPr/>
        </p:nvSpPr>
        <p:spPr>
          <a:xfrm>
            <a:off x="246088" y="5209783"/>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4</a:t>
            </a:r>
          </a:p>
        </p:txBody>
      </p:sp>
      <p:sp>
        <p:nvSpPr>
          <p:cNvPr id="22" name="Action Button: Custom 21">
            <a:hlinkClick r:id="" action="ppaction://noaction" highlightClick="1">
              <a:snd r:embed="rId8" name="RadioQuiz_2.1.wav"/>
            </a:hlinkClick>
          </p:cNvPr>
          <p:cNvSpPr/>
          <p:nvPr/>
        </p:nvSpPr>
        <p:spPr>
          <a:xfrm>
            <a:off x="4928784" y="1432322"/>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1</a:t>
            </a:r>
          </a:p>
        </p:txBody>
      </p:sp>
      <p:sp>
        <p:nvSpPr>
          <p:cNvPr id="23" name="Action Button: Custom 22">
            <a:hlinkClick r:id="" action="ppaction://noaction" highlightClick="1">
              <a:snd r:embed="rId9" name="RadioQuiz_2.2.wav"/>
            </a:hlinkClick>
          </p:cNvPr>
          <p:cNvSpPr/>
          <p:nvPr/>
        </p:nvSpPr>
        <p:spPr>
          <a:xfrm>
            <a:off x="4928784" y="2666679"/>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2</a:t>
            </a:r>
          </a:p>
        </p:txBody>
      </p:sp>
      <p:sp>
        <p:nvSpPr>
          <p:cNvPr id="24" name="Action Button: Custom 23">
            <a:hlinkClick r:id="" action="ppaction://noaction" highlightClick="1">
              <a:snd r:embed="rId10" name="RadioQuiz_2.3.wav"/>
            </a:hlinkClick>
          </p:cNvPr>
          <p:cNvSpPr/>
          <p:nvPr/>
        </p:nvSpPr>
        <p:spPr>
          <a:xfrm>
            <a:off x="4928990" y="3975426"/>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3</a:t>
            </a:r>
          </a:p>
        </p:txBody>
      </p:sp>
      <p:sp>
        <p:nvSpPr>
          <p:cNvPr id="25" name="Action Button: Custom 24">
            <a:hlinkClick r:id="" action="ppaction://noaction" highlightClick="1">
              <a:snd r:embed="rId11" name="RadioQuiz_2.4.wav"/>
            </a:hlinkClick>
          </p:cNvPr>
          <p:cNvSpPr/>
          <p:nvPr/>
        </p:nvSpPr>
        <p:spPr>
          <a:xfrm>
            <a:off x="4936953" y="5209783"/>
            <a:ext cx="639752" cy="684346"/>
          </a:xfrm>
          <a:prstGeom prst="actionButtonBlank">
            <a:avLst/>
          </a:prstGeom>
          <a:solidFill>
            <a:srgbClr val="FFCC00"/>
          </a:solid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latin typeface="Century Gothic" panose="020B0502020202020204" pitchFamily="34" charset="0"/>
              </a:rPr>
              <a:t>4</a:t>
            </a:r>
          </a:p>
        </p:txBody>
      </p:sp>
    </p:spTree>
    <p:extLst>
      <p:ext uri="{BB962C8B-B14F-4D97-AF65-F5344CB8AC3E}">
        <p14:creationId xmlns:p14="http://schemas.microsoft.com/office/powerpoint/2010/main" val="347595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P spid="15" grpId="0"/>
      <p:bldP spid="16" grpId="0"/>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5632"/>
            <a:ext cx="2742720" cy="647577"/>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2928" y="247046"/>
            <a:ext cx="148627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7" name="Picture 7">
            <a:extLst>
              <a:ext uri="{FF2B5EF4-FFF2-40B4-BE49-F238E27FC236}">
                <a16:creationId xmlns:a16="http://schemas.microsoft.com/office/drawing/2014/main" id="{05072E53-312B-7749-993C-7AB3B2D305C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472334" y="88190"/>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Table 17"/>
          <p:cNvGraphicFramePr>
            <a:graphicFrameLocks noGrp="1"/>
          </p:cNvGraphicFramePr>
          <p:nvPr>
            <p:extLst>
              <p:ext uri="{D42A27DB-BD31-4B8C-83A1-F6EECF244321}">
                <p14:modId xmlns:p14="http://schemas.microsoft.com/office/powerpoint/2010/main" val="3951423469"/>
              </p:ext>
            </p:extLst>
          </p:nvPr>
        </p:nvGraphicFramePr>
        <p:xfrm>
          <a:off x="3063278" y="760260"/>
          <a:ext cx="6464859" cy="5591629"/>
        </p:xfrm>
        <a:graphic>
          <a:graphicData uri="http://schemas.openxmlformats.org/drawingml/2006/table">
            <a:tbl>
              <a:tblPr firstRow="1" firstCol="1" bandRow="1">
                <a:tableStyleId>{5940675A-B579-460E-94D1-54222C63F5DA}</a:tableStyleId>
              </a:tblPr>
              <a:tblGrid>
                <a:gridCol w="470091">
                  <a:extLst>
                    <a:ext uri="{9D8B030D-6E8A-4147-A177-3AD203B41FA5}">
                      <a16:colId xmlns:a16="http://schemas.microsoft.com/office/drawing/2014/main" val="20000"/>
                    </a:ext>
                  </a:extLst>
                </a:gridCol>
                <a:gridCol w="2750428">
                  <a:extLst>
                    <a:ext uri="{9D8B030D-6E8A-4147-A177-3AD203B41FA5}">
                      <a16:colId xmlns:a16="http://schemas.microsoft.com/office/drawing/2014/main" val="20001"/>
                    </a:ext>
                  </a:extLst>
                </a:gridCol>
                <a:gridCol w="3244340">
                  <a:extLst>
                    <a:ext uri="{9D8B030D-6E8A-4147-A177-3AD203B41FA5}">
                      <a16:colId xmlns:a16="http://schemas.microsoft.com/office/drawing/2014/main" val="20002"/>
                    </a:ext>
                  </a:extLst>
                </a:gridCol>
              </a:tblGrid>
              <a:tr h="431653">
                <a:tc>
                  <a:txBody>
                    <a:bodyPr/>
                    <a:lstStyle/>
                    <a:p>
                      <a:pPr>
                        <a:lnSpc>
                          <a:spcPct val="107000"/>
                        </a:lnSpc>
                        <a:spcAft>
                          <a:spcPts val="0"/>
                        </a:spcAft>
                      </a:pPr>
                      <a:r>
                        <a:rPr lang="en-GB" sz="2000" b="1" dirty="0">
                          <a:solidFill>
                            <a:schemeClr val="tx1"/>
                          </a:solidFill>
                          <a:effectLst/>
                          <a:latin typeface="+mn-lt"/>
                        </a:rPr>
                        <a:t> </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b="1" dirty="0">
                          <a:solidFill>
                            <a:schemeClr val="tx1"/>
                          </a:solidFill>
                          <a:effectLst/>
                          <a:latin typeface="+mn-lt"/>
                        </a:rPr>
                        <a:t>Word</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b="1" dirty="0">
                          <a:solidFill>
                            <a:schemeClr val="tx1"/>
                          </a:solidFill>
                          <a:effectLst/>
                          <a:latin typeface="+mn-lt"/>
                        </a:rPr>
                        <a:t>English meaning</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0"/>
                  </a:ext>
                </a:extLst>
              </a:tr>
              <a:tr h="431653">
                <a:tc>
                  <a:txBody>
                    <a:bodyPr/>
                    <a:lstStyle/>
                    <a:p>
                      <a:pPr algn="ctr">
                        <a:lnSpc>
                          <a:spcPct val="107000"/>
                        </a:lnSpc>
                        <a:spcAft>
                          <a:spcPts val="0"/>
                        </a:spcAft>
                      </a:pPr>
                      <a:r>
                        <a:rPr lang="en-GB" sz="2000" b="1" dirty="0">
                          <a:solidFill>
                            <a:schemeClr val="tx1"/>
                          </a:solidFill>
                          <a:effectLst/>
                          <a:latin typeface="+mn-lt"/>
                        </a:rPr>
                        <a:t>1</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du</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you (singular)</a:t>
                      </a:r>
                    </a:p>
                  </a:txBody>
                  <a:tcPr marL="68580" marR="68580" marT="0" marB="0" anchor="ctr">
                    <a:solidFill>
                      <a:schemeClr val="bg2"/>
                    </a:solidFill>
                  </a:tcPr>
                </a:tc>
                <a:extLst>
                  <a:ext uri="{0D108BD9-81ED-4DB2-BD59-A6C34878D82A}">
                    <a16:rowId xmlns:a16="http://schemas.microsoft.com/office/drawing/2014/main" val="10001"/>
                  </a:ext>
                </a:extLst>
              </a:tr>
              <a:tr h="431653">
                <a:tc>
                  <a:txBody>
                    <a:bodyPr/>
                    <a:lstStyle/>
                    <a:p>
                      <a:pPr algn="ctr">
                        <a:lnSpc>
                          <a:spcPct val="107000"/>
                        </a:lnSpc>
                        <a:spcAft>
                          <a:spcPts val="0"/>
                        </a:spcAft>
                      </a:pPr>
                      <a:r>
                        <a:rPr lang="en-GB" sz="2000" b="1" dirty="0">
                          <a:solidFill>
                            <a:schemeClr val="tx1"/>
                          </a:solidFill>
                          <a:effectLst/>
                          <a:latin typeface="+mn-lt"/>
                        </a:rPr>
                        <a:t>2</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du </a:t>
                      </a:r>
                      <a:r>
                        <a:rPr lang="en-GB" sz="2000" dirty="0" err="1">
                          <a:solidFill>
                            <a:schemeClr val="tx1"/>
                          </a:solidFill>
                          <a:effectLst/>
                          <a:latin typeface="+mn-lt"/>
                          <a:ea typeface="SimSun" panose="02010600030101010101" pitchFamily="2" charset="-122"/>
                          <a:cs typeface="Times New Roman" panose="02020603050405020304" pitchFamily="18" charset="0"/>
                        </a:rPr>
                        <a:t>bist</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you are (BE)</a:t>
                      </a:r>
                    </a:p>
                  </a:txBody>
                  <a:tcPr marL="68580" marR="68580" marT="0" marB="0" anchor="ctr">
                    <a:solidFill>
                      <a:schemeClr val="bg2"/>
                    </a:solidFill>
                  </a:tcPr>
                </a:tc>
                <a:extLst>
                  <a:ext uri="{0D108BD9-81ED-4DB2-BD59-A6C34878D82A}">
                    <a16:rowId xmlns:a16="http://schemas.microsoft.com/office/drawing/2014/main" val="10002"/>
                  </a:ext>
                </a:extLst>
              </a:tr>
              <a:tr h="431653">
                <a:tc>
                  <a:txBody>
                    <a:bodyPr/>
                    <a:lstStyle/>
                    <a:p>
                      <a:pPr algn="ctr">
                        <a:lnSpc>
                          <a:spcPct val="107000"/>
                        </a:lnSpc>
                        <a:spcAft>
                          <a:spcPts val="0"/>
                        </a:spcAft>
                      </a:pPr>
                      <a:r>
                        <a:rPr lang="en-GB" sz="2000" b="1" dirty="0">
                          <a:solidFill>
                            <a:schemeClr val="tx1"/>
                          </a:solidFill>
                          <a:effectLst/>
                          <a:latin typeface="+mn-lt"/>
                        </a:rPr>
                        <a:t>3</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kein</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not a</a:t>
                      </a:r>
                    </a:p>
                  </a:txBody>
                  <a:tcPr marL="68580" marR="68580" marT="0" marB="0" anchor="ctr">
                    <a:solidFill>
                      <a:schemeClr val="bg2"/>
                    </a:solidFill>
                  </a:tcPr>
                </a:tc>
                <a:extLst>
                  <a:ext uri="{0D108BD9-81ED-4DB2-BD59-A6C34878D82A}">
                    <a16:rowId xmlns:a16="http://schemas.microsoft.com/office/drawing/2014/main" val="10006"/>
                  </a:ext>
                </a:extLst>
              </a:tr>
              <a:tr h="431653">
                <a:tc>
                  <a:txBody>
                    <a:bodyPr/>
                    <a:lstStyle/>
                    <a:p>
                      <a:pPr algn="ctr">
                        <a:lnSpc>
                          <a:spcPct val="107000"/>
                        </a:lnSpc>
                        <a:spcAft>
                          <a:spcPts val="0"/>
                        </a:spcAft>
                      </a:pPr>
                      <a:r>
                        <a:rPr lang="en-GB" sz="2000" b="1" dirty="0">
                          <a:solidFill>
                            <a:schemeClr val="tx1"/>
                          </a:solidFill>
                          <a:effectLst/>
                          <a:latin typeface="+mn-lt"/>
                        </a:rPr>
                        <a:t>4</a:t>
                      </a:r>
                      <a:endParaRPr lang="en-GB" sz="20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die </a:t>
                      </a:r>
                      <a:r>
                        <a:rPr lang="en-GB" sz="2000" dirty="0" err="1">
                          <a:solidFill>
                            <a:schemeClr val="tx1"/>
                          </a:solidFill>
                          <a:effectLst/>
                          <a:latin typeface="+mn-lt"/>
                          <a:ea typeface="SimSun" panose="02010600030101010101" pitchFamily="2" charset="-122"/>
                          <a:cs typeface="Times New Roman" panose="02020603050405020304" pitchFamily="18" charset="0"/>
                        </a:rPr>
                        <a:t>Farbe</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colour</a:t>
                      </a:r>
                    </a:p>
                  </a:txBody>
                  <a:tcPr marL="68580" marR="68580" marT="0" marB="0" anchor="ctr">
                    <a:solidFill>
                      <a:schemeClr val="bg2"/>
                    </a:solidFill>
                  </a:tcPr>
                </a:tc>
                <a:extLst>
                  <a:ext uri="{0D108BD9-81ED-4DB2-BD59-A6C34878D82A}">
                    <a16:rowId xmlns:a16="http://schemas.microsoft.com/office/drawing/2014/main" val="10003"/>
                  </a:ext>
                </a:extLst>
              </a:tr>
              <a:tr h="431653">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5</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die </a:t>
                      </a:r>
                      <a:r>
                        <a:rPr lang="en-GB" sz="2000" dirty="0" err="1">
                          <a:solidFill>
                            <a:schemeClr val="tx1"/>
                          </a:solidFill>
                          <a:effectLst/>
                          <a:latin typeface="+mn-lt"/>
                          <a:ea typeface="SimSun" panose="02010600030101010101" pitchFamily="2" charset="-122"/>
                          <a:cs typeface="Times New Roman" panose="02020603050405020304" pitchFamily="18" charset="0"/>
                        </a:rPr>
                        <a:t>Nummer</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number</a:t>
                      </a:r>
                    </a:p>
                  </a:txBody>
                  <a:tcPr marL="68580" marR="68580" marT="0" marB="0" anchor="ctr">
                    <a:solidFill>
                      <a:schemeClr val="bg2"/>
                    </a:solidFill>
                  </a:tcPr>
                </a:tc>
                <a:extLst>
                  <a:ext uri="{0D108BD9-81ED-4DB2-BD59-A6C34878D82A}">
                    <a16:rowId xmlns:a16="http://schemas.microsoft.com/office/drawing/2014/main" val="10005"/>
                  </a:ext>
                </a:extLst>
              </a:tr>
              <a:tr h="431653">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6</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das Tier</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animal</a:t>
                      </a:r>
                    </a:p>
                  </a:txBody>
                  <a:tcPr marL="68580" marR="68580" marT="0" marB="0" anchor="ctr">
                    <a:solidFill>
                      <a:schemeClr val="bg2"/>
                    </a:solidFill>
                  </a:tcPr>
                </a:tc>
                <a:extLst>
                  <a:ext uri="{0D108BD9-81ED-4DB2-BD59-A6C34878D82A}">
                    <a16:rowId xmlns:a16="http://schemas.microsoft.com/office/drawing/2014/main" val="10007"/>
                  </a:ext>
                </a:extLst>
              </a:tr>
              <a:tr h="431653">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7</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der Ort</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place</a:t>
                      </a:r>
                    </a:p>
                  </a:txBody>
                  <a:tcPr marL="68580" marR="68580" marT="0" marB="0" anchor="ctr">
                    <a:solidFill>
                      <a:schemeClr val="bg2"/>
                    </a:solidFill>
                  </a:tcPr>
                </a:tc>
                <a:extLst>
                  <a:ext uri="{0D108BD9-81ED-4DB2-BD59-A6C34878D82A}">
                    <a16:rowId xmlns:a16="http://schemas.microsoft.com/office/drawing/2014/main" val="10008"/>
                  </a:ext>
                </a:extLst>
              </a:tr>
              <a:tr h="431653">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8</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aber</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but</a:t>
                      </a:r>
                    </a:p>
                  </a:txBody>
                  <a:tcPr marL="68580" marR="68580" marT="0" marB="0" anchor="ctr">
                    <a:solidFill>
                      <a:schemeClr val="bg2"/>
                    </a:solidFill>
                  </a:tcPr>
                </a:tc>
                <a:extLst>
                  <a:ext uri="{0D108BD9-81ED-4DB2-BD59-A6C34878D82A}">
                    <a16:rowId xmlns:a16="http://schemas.microsoft.com/office/drawing/2014/main" val="10009"/>
                  </a:ext>
                </a:extLst>
              </a:tr>
              <a:tr h="431653">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9</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wie</a:t>
                      </a:r>
                      <a:r>
                        <a:rPr lang="en-GB" sz="2000" dirty="0">
                          <a:solidFill>
                            <a:schemeClr val="tx1"/>
                          </a:solidFill>
                          <a:effectLst/>
                          <a:latin typeface="+mn-lt"/>
                          <a:ea typeface="SimSun" panose="02010600030101010101" pitchFamily="2" charset="-122"/>
                          <a:cs typeface="Times New Roman" panose="02020603050405020304" pitchFamily="18" charset="0"/>
                        </a:rPr>
                        <a:t> </a:t>
                      </a:r>
                      <a:r>
                        <a:rPr lang="en-GB" sz="2000" dirty="0" err="1">
                          <a:solidFill>
                            <a:schemeClr val="tx1"/>
                          </a:solidFill>
                          <a:effectLst/>
                          <a:latin typeface="+mn-lt"/>
                          <a:ea typeface="SimSun" panose="02010600030101010101" pitchFamily="2" charset="-122"/>
                          <a:cs typeface="Times New Roman" panose="02020603050405020304" pitchFamily="18" charset="0"/>
                        </a:rPr>
                        <a:t>sagt</a:t>
                      </a:r>
                      <a:r>
                        <a:rPr lang="en-GB" sz="2000" dirty="0">
                          <a:solidFill>
                            <a:schemeClr val="tx1"/>
                          </a:solidFill>
                          <a:effectLst/>
                          <a:latin typeface="+mn-lt"/>
                          <a:ea typeface="SimSun" panose="02010600030101010101" pitchFamily="2" charset="-122"/>
                          <a:cs typeface="Times New Roman" panose="02020603050405020304" pitchFamily="18" charset="0"/>
                        </a:rPr>
                        <a:t> man…?</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how</a:t>
                      </a:r>
                      <a:r>
                        <a:rPr lang="en-GB" sz="2000" baseline="0" dirty="0">
                          <a:solidFill>
                            <a:schemeClr val="tx1"/>
                          </a:solidFill>
                          <a:effectLst/>
                          <a:latin typeface="+mn-lt"/>
                          <a:ea typeface="SimSun" panose="02010600030101010101" pitchFamily="2" charset="-122"/>
                          <a:cs typeface="Times New Roman" panose="02020603050405020304" pitchFamily="18" charset="0"/>
                        </a:rPr>
                        <a:t> do you say…?</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10"/>
                  </a:ext>
                </a:extLst>
              </a:tr>
              <a:tr h="411793">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10</a:t>
                      </a:r>
                    </a:p>
                  </a:txBody>
                  <a:tcPr marL="68580" marR="68580" marT="0" marB="0" anchor="ctr">
                    <a:solidFill>
                      <a:schemeClr val="bg2"/>
                    </a:solidFill>
                  </a:tcPr>
                </a:tc>
                <a:tc>
                  <a:txBody>
                    <a:bodyPr/>
                    <a:lstStyle/>
                    <a:p>
                      <a:pPr algn="ctr">
                        <a:lnSpc>
                          <a:spcPct val="107000"/>
                        </a:lnSpc>
                        <a:spcAft>
                          <a:spcPts val="0"/>
                        </a:spcAft>
                      </a:pPr>
                      <a:r>
                        <a:rPr lang="en-GB" sz="2000" i="0" dirty="0" err="1">
                          <a:solidFill>
                            <a:schemeClr val="tx1"/>
                          </a:solidFill>
                          <a:effectLst/>
                          <a:latin typeface="+mn-lt"/>
                          <a:ea typeface="SimSun" panose="02010600030101010101" pitchFamily="2" charset="-122"/>
                          <a:cs typeface="Times New Roman" panose="02020603050405020304" pitchFamily="18" charset="0"/>
                        </a:rPr>
                        <a:t>wie</a:t>
                      </a:r>
                      <a:r>
                        <a:rPr lang="en-GB" sz="2000" i="0" dirty="0">
                          <a:solidFill>
                            <a:schemeClr val="tx1"/>
                          </a:solidFill>
                          <a:effectLst/>
                          <a:latin typeface="+mn-lt"/>
                          <a:ea typeface="SimSun" panose="02010600030101010101" pitchFamily="2" charset="-122"/>
                          <a:cs typeface="Times New Roman" panose="02020603050405020304" pitchFamily="18" charset="0"/>
                        </a:rPr>
                        <a:t> </a:t>
                      </a:r>
                      <a:r>
                        <a:rPr lang="en-GB" sz="2000" i="0" dirty="0" err="1">
                          <a:solidFill>
                            <a:schemeClr val="tx1"/>
                          </a:solidFill>
                          <a:effectLst/>
                          <a:latin typeface="+mn-lt"/>
                          <a:ea typeface="SimSun" panose="02010600030101010101" pitchFamily="2" charset="-122"/>
                          <a:cs typeface="Times New Roman" panose="02020603050405020304" pitchFamily="18" charset="0"/>
                        </a:rPr>
                        <a:t>schreibt</a:t>
                      </a:r>
                      <a:r>
                        <a:rPr lang="en-GB" sz="2000" i="0" dirty="0">
                          <a:solidFill>
                            <a:schemeClr val="tx1"/>
                          </a:solidFill>
                          <a:effectLst/>
                          <a:latin typeface="+mn-lt"/>
                          <a:ea typeface="SimSun" panose="02010600030101010101" pitchFamily="2" charset="-122"/>
                          <a:cs typeface="Times New Roman" panose="02020603050405020304" pitchFamily="18" charset="0"/>
                        </a:rPr>
                        <a:t> man…?</a:t>
                      </a: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how do you write…?</a:t>
                      </a:r>
                    </a:p>
                  </a:txBody>
                  <a:tcPr marL="68580" marR="68580" marT="0" marB="0" anchor="ctr">
                    <a:solidFill>
                      <a:schemeClr val="bg2"/>
                    </a:solidFill>
                  </a:tcPr>
                </a:tc>
                <a:extLst>
                  <a:ext uri="{0D108BD9-81ED-4DB2-BD59-A6C34878D82A}">
                    <a16:rowId xmlns:a16="http://schemas.microsoft.com/office/drawing/2014/main" val="10011"/>
                  </a:ext>
                </a:extLst>
              </a:tr>
              <a:tr h="431653">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11</a:t>
                      </a:r>
                    </a:p>
                  </a:txBody>
                  <a:tcPr marL="68580" marR="68580" marT="0" marB="0" anchor="ctr">
                    <a:solidFill>
                      <a:schemeClr val="bg2"/>
                    </a:solidFill>
                  </a:tcPr>
                </a:tc>
                <a:tc>
                  <a:txBody>
                    <a:bodyPr/>
                    <a:lstStyle/>
                    <a:p>
                      <a:pPr algn="ctr">
                        <a:lnSpc>
                          <a:spcPct val="107000"/>
                        </a:lnSpc>
                        <a:spcAft>
                          <a:spcPts val="0"/>
                        </a:spcAft>
                      </a:pPr>
                      <a:r>
                        <a:rPr lang="en-GB" sz="2000" i="0" dirty="0" err="1">
                          <a:solidFill>
                            <a:schemeClr val="tx1"/>
                          </a:solidFill>
                          <a:effectLst/>
                          <a:latin typeface="+mn-lt"/>
                          <a:ea typeface="SimSun" panose="02010600030101010101" pitchFamily="2" charset="-122"/>
                          <a:cs typeface="Times New Roman" panose="02020603050405020304" pitchFamily="18" charset="0"/>
                        </a:rPr>
                        <a:t>ich</a:t>
                      </a:r>
                      <a:r>
                        <a:rPr lang="en-GB" sz="2000" i="0" dirty="0">
                          <a:solidFill>
                            <a:schemeClr val="tx1"/>
                          </a:solidFill>
                          <a:effectLst/>
                          <a:latin typeface="+mn-lt"/>
                          <a:ea typeface="SimSun" panose="02010600030101010101" pitchFamily="2" charset="-122"/>
                          <a:cs typeface="Times New Roman" panose="02020603050405020304" pitchFamily="18" charset="0"/>
                        </a:rPr>
                        <a:t> </a:t>
                      </a:r>
                      <a:r>
                        <a:rPr lang="en-GB" sz="2000" i="0" dirty="0" err="1">
                          <a:solidFill>
                            <a:schemeClr val="tx1"/>
                          </a:solidFill>
                          <a:effectLst/>
                          <a:latin typeface="+mn-lt"/>
                          <a:ea typeface="SimSun" panose="02010600030101010101" pitchFamily="2" charset="-122"/>
                          <a:cs typeface="Times New Roman" panose="02020603050405020304" pitchFamily="18" charset="0"/>
                        </a:rPr>
                        <a:t>weiß</a:t>
                      </a:r>
                      <a:r>
                        <a:rPr lang="en-GB" sz="2000" i="0" dirty="0">
                          <a:solidFill>
                            <a:schemeClr val="tx1"/>
                          </a:solidFill>
                          <a:effectLst/>
                          <a:latin typeface="+mn-lt"/>
                          <a:ea typeface="SimSun" panose="02010600030101010101" pitchFamily="2" charset="-122"/>
                          <a:cs typeface="Times New Roman" panose="02020603050405020304" pitchFamily="18" charset="0"/>
                        </a:rPr>
                        <a:t> </a:t>
                      </a:r>
                      <a:r>
                        <a:rPr lang="en-GB" sz="2000" i="0" dirty="0" err="1">
                          <a:solidFill>
                            <a:schemeClr val="tx1"/>
                          </a:solidFill>
                          <a:effectLst/>
                          <a:latin typeface="+mn-lt"/>
                          <a:ea typeface="SimSun" panose="02010600030101010101" pitchFamily="2" charset="-122"/>
                          <a:cs typeface="Times New Roman" panose="02020603050405020304" pitchFamily="18" charset="0"/>
                        </a:rPr>
                        <a:t>nicht</a:t>
                      </a:r>
                      <a:endParaRPr lang="en-GB" sz="2000" i="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I don’t know</a:t>
                      </a:r>
                    </a:p>
                  </a:txBody>
                  <a:tcPr marL="68580" marR="68580" marT="0" marB="0" anchor="ctr">
                    <a:solidFill>
                      <a:schemeClr val="bg2"/>
                    </a:solidFill>
                  </a:tcPr>
                </a:tc>
                <a:extLst>
                  <a:ext uri="{0D108BD9-81ED-4DB2-BD59-A6C34878D82A}">
                    <a16:rowId xmlns:a16="http://schemas.microsoft.com/office/drawing/2014/main" val="10012"/>
                  </a:ext>
                </a:extLst>
              </a:tr>
              <a:tr h="431653">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12</a:t>
                      </a:r>
                    </a:p>
                  </a:txBody>
                  <a:tcPr marL="68580" marR="68580" marT="0" marB="0" anchor="ctr">
                    <a:solidFill>
                      <a:schemeClr val="bg2"/>
                    </a:solidFill>
                  </a:tcPr>
                </a:tc>
                <a:tc>
                  <a:txBody>
                    <a:bodyPr/>
                    <a:lstStyle/>
                    <a:p>
                      <a:pPr algn="ctr">
                        <a:lnSpc>
                          <a:spcPct val="107000"/>
                        </a:lnSpc>
                        <a:spcAft>
                          <a:spcPts val="0"/>
                        </a:spcAft>
                      </a:pPr>
                      <a:r>
                        <a:rPr lang="en-GB" sz="2000" i="0" dirty="0" err="1">
                          <a:solidFill>
                            <a:schemeClr val="tx1"/>
                          </a:solidFill>
                          <a:effectLst/>
                          <a:latin typeface="+mn-lt"/>
                          <a:ea typeface="SimSun" panose="02010600030101010101" pitchFamily="2" charset="-122"/>
                          <a:cs typeface="Times New Roman" panose="02020603050405020304" pitchFamily="18" charset="0"/>
                        </a:rPr>
                        <a:t>wissen</a:t>
                      </a:r>
                      <a:endParaRPr lang="en-GB" sz="2000" i="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to know, knowing</a:t>
                      </a:r>
                    </a:p>
                  </a:txBody>
                  <a:tcPr marL="68580" marR="68580" marT="0" marB="0" anchor="ctr">
                    <a:solidFill>
                      <a:schemeClr val="bg2"/>
                    </a:solidFill>
                  </a:tcPr>
                </a:tc>
                <a:extLst>
                  <a:ext uri="{0D108BD9-81ED-4DB2-BD59-A6C34878D82A}">
                    <a16:rowId xmlns:a16="http://schemas.microsoft.com/office/drawing/2014/main" val="10013"/>
                  </a:ext>
                </a:extLst>
              </a:tr>
            </a:tbl>
          </a:graphicData>
        </a:graphic>
      </p:graphicFrame>
      <p:grpSp>
        <p:nvGrpSpPr>
          <p:cNvPr id="19" name="Group 18"/>
          <p:cNvGrpSpPr/>
          <p:nvPr/>
        </p:nvGrpSpPr>
        <p:grpSpPr>
          <a:xfrm>
            <a:off x="6630830" y="1250812"/>
            <a:ext cx="2798610" cy="5026921"/>
            <a:chOff x="12945104" y="1283422"/>
            <a:chExt cx="2379502" cy="5026921"/>
          </a:xfrm>
          <a:solidFill>
            <a:schemeClr val="bg2"/>
          </a:solidFill>
        </p:grpSpPr>
        <p:sp>
          <p:nvSpPr>
            <p:cNvPr id="20" name="Rectangle 19"/>
            <p:cNvSpPr/>
            <p:nvPr/>
          </p:nvSpPr>
          <p:spPr>
            <a:xfrm>
              <a:off x="12945104" y="1283422"/>
              <a:ext cx="2379501" cy="33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20"/>
            <p:cNvSpPr/>
            <p:nvPr/>
          </p:nvSpPr>
          <p:spPr>
            <a:xfrm>
              <a:off x="12945105" y="1719960"/>
              <a:ext cx="2379501" cy="349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Rectangle 21"/>
            <p:cNvSpPr/>
            <p:nvPr/>
          </p:nvSpPr>
          <p:spPr>
            <a:xfrm>
              <a:off x="12945105" y="2138239"/>
              <a:ext cx="2379501" cy="34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Rectangle 22"/>
            <p:cNvSpPr/>
            <p:nvPr/>
          </p:nvSpPr>
          <p:spPr>
            <a:xfrm>
              <a:off x="12945105" y="2599507"/>
              <a:ext cx="2379501" cy="307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ectangle 23"/>
            <p:cNvSpPr/>
            <p:nvPr/>
          </p:nvSpPr>
          <p:spPr>
            <a:xfrm>
              <a:off x="12945105" y="3015983"/>
              <a:ext cx="2379501" cy="339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24"/>
            <p:cNvSpPr/>
            <p:nvPr/>
          </p:nvSpPr>
          <p:spPr>
            <a:xfrm>
              <a:off x="12945105" y="3424197"/>
              <a:ext cx="2379501" cy="355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Rectangle 25"/>
            <p:cNvSpPr/>
            <p:nvPr/>
          </p:nvSpPr>
          <p:spPr>
            <a:xfrm>
              <a:off x="12945105" y="3863927"/>
              <a:ext cx="2379501" cy="3572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26"/>
            <p:cNvSpPr/>
            <p:nvPr/>
          </p:nvSpPr>
          <p:spPr>
            <a:xfrm>
              <a:off x="12945104" y="4298485"/>
              <a:ext cx="2379501" cy="362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27"/>
            <p:cNvSpPr/>
            <p:nvPr/>
          </p:nvSpPr>
          <p:spPr>
            <a:xfrm>
              <a:off x="12945105" y="4730064"/>
              <a:ext cx="2379501" cy="35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28"/>
            <p:cNvSpPr/>
            <p:nvPr/>
          </p:nvSpPr>
          <p:spPr>
            <a:xfrm>
              <a:off x="12945104" y="5179539"/>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29"/>
            <p:cNvSpPr/>
            <p:nvPr/>
          </p:nvSpPr>
          <p:spPr>
            <a:xfrm>
              <a:off x="12945104" y="5579197"/>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p:cNvSpPr/>
            <p:nvPr/>
          </p:nvSpPr>
          <p:spPr>
            <a:xfrm>
              <a:off x="12945104" y="5978855"/>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32" name="Group 31"/>
          <p:cNvGrpSpPr/>
          <p:nvPr/>
        </p:nvGrpSpPr>
        <p:grpSpPr>
          <a:xfrm>
            <a:off x="3597293" y="1207002"/>
            <a:ext cx="2646620" cy="5070731"/>
            <a:chOff x="12945104" y="1283422"/>
            <a:chExt cx="2379502" cy="5026921"/>
          </a:xfrm>
          <a:solidFill>
            <a:schemeClr val="bg2"/>
          </a:solidFill>
        </p:grpSpPr>
        <p:sp>
          <p:nvSpPr>
            <p:cNvPr id="33" name="Rectangle 32"/>
            <p:cNvSpPr/>
            <p:nvPr/>
          </p:nvSpPr>
          <p:spPr>
            <a:xfrm>
              <a:off x="12945104" y="1283422"/>
              <a:ext cx="2379501" cy="33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Rectangle 33"/>
            <p:cNvSpPr/>
            <p:nvPr/>
          </p:nvSpPr>
          <p:spPr>
            <a:xfrm>
              <a:off x="12945105" y="1719960"/>
              <a:ext cx="2379501" cy="349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p:cNvSpPr/>
            <p:nvPr/>
          </p:nvSpPr>
          <p:spPr>
            <a:xfrm>
              <a:off x="12945105" y="2138239"/>
              <a:ext cx="2379501" cy="34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35"/>
            <p:cNvSpPr/>
            <p:nvPr/>
          </p:nvSpPr>
          <p:spPr>
            <a:xfrm>
              <a:off x="12945105" y="2599507"/>
              <a:ext cx="2379501" cy="307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36"/>
            <p:cNvSpPr/>
            <p:nvPr/>
          </p:nvSpPr>
          <p:spPr>
            <a:xfrm>
              <a:off x="12945105" y="3015983"/>
              <a:ext cx="2379501" cy="339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ectangle 37"/>
            <p:cNvSpPr/>
            <p:nvPr/>
          </p:nvSpPr>
          <p:spPr>
            <a:xfrm>
              <a:off x="12945105" y="3424197"/>
              <a:ext cx="2379501" cy="355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38"/>
            <p:cNvSpPr/>
            <p:nvPr/>
          </p:nvSpPr>
          <p:spPr>
            <a:xfrm>
              <a:off x="12945105" y="3863927"/>
              <a:ext cx="2379501" cy="3572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Rectangle 39"/>
            <p:cNvSpPr/>
            <p:nvPr/>
          </p:nvSpPr>
          <p:spPr>
            <a:xfrm>
              <a:off x="12945104" y="4298485"/>
              <a:ext cx="2379501" cy="362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40"/>
            <p:cNvSpPr/>
            <p:nvPr/>
          </p:nvSpPr>
          <p:spPr>
            <a:xfrm>
              <a:off x="12945105" y="4730064"/>
              <a:ext cx="2379501" cy="35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41"/>
            <p:cNvSpPr/>
            <p:nvPr/>
          </p:nvSpPr>
          <p:spPr>
            <a:xfrm>
              <a:off x="12945104" y="5179539"/>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42"/>
            <p:cNvSpPr/>
            <p:nvPr/>
          </p:nvSpPr>
          <p:spPr>
            <a:xfrm>
              <a:off x="12945104" y="5579197"/>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Rectangle 43"/>
            <p:cNvSpPr/>
            <p:nvPr/>
          </p:nvSpPr>
          <p:spPr>
            <a:xfrm>
              <a:off x="12945104" y="5978855"/>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45"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6"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rgbClr val="FE00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7"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48"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60</a:t>
            </a:r>
          </a:p>
        </p:txBody>
      </p:sp>
      <p:sp>
        <p:nvSpPr>
          <p:cNvPr id="49"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5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p>
        </p:txBody>
      </p:sp>
      <p:sp>
        <p:nvSpPr>
          <p:cNvPr id="51"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52" name="Rectangle 51"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3"/>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nodeType="afterEffect">
                                  <p:stCondLst>
                                    <p:cond delay="0"/>
                                  </p:stCondLst>
                                  <p:childTnLst>
                                    <p:animEffect transition="out" filter="slide(fromBottom)">
                                      <p:cBhvr>
                                        <p:cTn id="27" dur="59000"/>
                                        <p:tgtEl>
                                          <p:spTgt spid="46"/>
                                        </p:tgtEl>
                                      </p:cBhvr>
                                    </p:animEffect>
                                    <p:set>
                                      <p:cBhvr>
                                        <p:cTn id="28" dur="1" fill="hold">
                                          <p:stCondLst>
                                            <p:cond delay="58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046785" cy="647577"/>
          </a:xfrm>
        </p:spPr>
        <p:txBody>
          <a:bodyPr>
            <a:normAutofit/>
          </a:bodyPr>
          <a:lstStyle/>
          <a:p>
            <a:r>
              <a:rPr lang="en-GB" sz="3600" b="1" dirty="0">
                <a:solidFill>
                  <a:schemeClr val="bg1"/>
                </a:solidFill>
              </a:rPr>
              <a:t>Ort, Form </a:t>
            </a:r>
            <a:r>
              <a:rPr lang="en-GB" sz="3600" b="1" dirty="0" err="1">
                <a:solidFill>
                  <a:schemeClr val="bg1"/>
                </a:solidFill>
              </a:rPr>
              <a:t>oder</a:t>
            </a:r>
            <a:r>
              <a:rPr lang="en-GB" sz="3600" b="1" dirty="0">
                <a:solidFill>
                  <a:schemeClr val="bg1"/>
                </a:solidFill>
              </a:rPr>
              <a:t> Tier?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2928" y="247046"/>
            <a:ext cx="148627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pSp>
        <p:nvGrpSpPr>
          <p:cNvPr id="19" name="Group 18"/>
          <p:cNvGrpSpPr/>
          <p:nvPr/>
        </p:nvGrpSpPr>
        <p:grpSpPr>
          <a:xfrm>
            <a:off x="6630830" y="1250812"/>
            <a:ext cx="2798610" cy="5026921"/>
            <a:chOff x="12945104" y="1283422"/>
            <a:chExt cx="2379502" cy="5026921"/>
          </a:xfrm>
          <a:noFill/>
        </p:grpSpPr>
        <p:sp>
          <p:nvSpPr>
            <p:cNvPr id="20" name="Rectangle 19"/>
            <p:cNvSpPr/>
            <p:nvPr/>
          </p:nvSpPr>
          <p:spPr>
            <a:xfrm>
              <a:off x="12945104" y="1283422"/>
              <a:ext cx="2379501" cy="33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12945105" y="1719960"/>
              <a:ext cx="2379501" cy="349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p:cNvSpPr/>
            <p:nvPr/>
          </p:nvSpPr>
          <p:spPr>
            <a:xfrm>
              <a:off x="12945105" y="2138239"/>
              <a:ext cx="2379501" cy="34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12945105" y="2599507"/>
              <a:ext cx="2379501" cy="307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12945105" y="3015983"/>
              <a:ext cx="2379501" cy="339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12945105" y="3424197"/>
              <a:ext cx="2379501" cy="355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p:cNvSpPr/>
            <p:nvPr/>
          </p:nvSpPr>
          <p:spPr>
            <a:xfrm>
              <a:off x="12945105" y="3863927"/>
              <a:ext cx="2379501" cy="3572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6"/>
            <p:cNvSpPr/>
            <p:nvPr/>
          </p:nvSpPr>
          <p:spPr>
            <a:xfrm>
              <a:off x="12945104" y="4298485"/>
              <a:ext cx="2379501" cy="362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p:cNvSpPr/>
            <p:nvPr/>
          </p:nvSpPr>
          <p:spPr>
            <a:xfrm>
              <a:off x="12945105" y="4730064"/>
              <a:ext cx="2379501" cy="35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tangle 28"/>
            <p:cNvSpPr/>
            <p:nvPr/>
          </p:nvSpPr>
          <p:spPr>
            <a:xfrm>
              <a:off x="12945104" y="5179539"/>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ectangle 29"/>
            <p:cNvSpPr/>
            <p:nvPr/>
          </p:nvSpPr>
          <p:spPr>
            <a:xfrm>
              <a:off x="12945104" y="5579197"/>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12945104" y="5978855"/>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32" name="Group 31"/>
          <p:cNvGrpSpPr/>
          <p:nvPr/>
        </p:nvGrpSpPr>
        <p:grpSpPr>
          <a:xfrm>
            <a:off x="4087923" y="1515176"/>
            <a:ext cx="2646620" cy="5070731"/>
            <a:chOff x="12945104" y="1283422"/>
            <a:chExt cx="2379502" cy="5026921"/>
          </a:xfrm>
          <a:noFill/>
        </p:grpSpPr>
        <p:sp>
          <p:nvSpPr>
            <p:cNvPr id="33" name="Rectangle 32"/>
            <p:cNvSpPr/>
            <p:nvPr/>
          </p:nvSpPr>
          <p:spPr>
            <a:xfrm>
              <a:off x="12945104" y="1283422"/>
              <a:ext cx="2379501" cy="33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12945105" y="1719960"/>
              <a:ext cx="2379501" cy="349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12945105" y="2138239"/>
              <a:ext cx="2379501" cy="34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12945105" y="2599507"/>
              <a:ext cx="2379501" cy="307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12945105" y="3015983"/>
              <a:ext cx="2379501" cy="339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12945105" y="3424197"/>
              <a:ext cx="2379501" cy="355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12945105" y="3863927"/>
              <a:ext cx="2379501" cy="3572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p:cNvSpPr/>
            <p:nvPr/>
          </p:nvSpPr>
          <p:spPr>
            <a:xfrm>
              <a:off x="12945104" y="4298485"/>
              <a:ext cx="2379501" cy="362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40"/>
            <p:cNvSpPr/>
            <p:nvPr/>
          </p:nvSpPr>
          <p:spPr>
            <a:xfrm>
              <a:off x="12945105" y="4730064"/>
              <a:ext cx="2379501" cy="35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p:cNvSpPr/>
            <p:nvPr/>
          </p:nvSpPr>
          <p:spPr>
            <a:xfrm>
              <a:off x="12945104" y="5179539"/>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42"/>
            <p:cNvSpPr/>
            <p:nvPr/>
          </p:nvSpPr>
          <p:spPr>
            <a:xfrm>
              <a:off x="12945104" y="5579197"/>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43"/>
            <p:cNvSpPr/>
            <p:nvPr/>
          </p:nvSpPr>
          <p:spPr>
            <a:xfrm>
              <a:off x="12945104" y="5978855"/>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948" y="2522654"/>
            <a:ext cx="3762438" cy="3840076"/>
          </a:xfrm>
          <a:prstGeom prst="rect">
            <a:avLst/>
          </a:prstGeom>
        </p:spPr>
      </p:pic>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2003" y="2393442"/>
            <a:ext cx="4030579" cy="4005684"/>
          </a:xfrm>
          <a:prstGeom prst="rect">
            <a:avLst/>
          </a:prstGeom>
        </p:spPr>
      </p:pic>
      <p:sp>
        <p:nvSpPr>
          <p:cNvPr id="57" name="Speech Bubble: Rectangle with Corners Rounded 7">
            <a:extLst>
              <a:ext uri="{FF2B5EF4-FFF2-40B4-BE49-F238E27FC236}">
                <a16:creationId xmlns:a16="http://schemas.microsoft.com/office/drawing/2014/main" id="{3718B590-C5BF-4C16-88B9-CE8AA8A1CEB1}"/>
              </a:ext>
            </a:extLst>
          </p:cNvPr>
          <p:cNvSpPr/>
          <p:nvPr/>
        </p:nvSpPr>
        <p:spPr>
          <a:xfrm>
            <a:off x="3662102" y="893637"/>
            <a:ext cx="2279697" cy="767197"/>
          </a:xfrm>
          <a:prstGeom prst="wedgeRoundRectCallout">
            <a:avLst/>
          </a:prstGeom>
          <a:solidFill>
            <a:srgbClr val="00206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FBF0D5"/>
                </a:solidFill>
                <a:latin typeface="Century Gothic" panose="020B0502020202020204" pitchFamily="34" charset="0"/>
              </a:rPr>
              <a:t>Bist</a:t>
            </a:r>
            <a:r>
              <a:rPr lang="en-GB" sz="2000" dirty="0">
                <a:solidFill>
                  <a:srgbClr val="FBF0D5"/>
                </a:solidFill>
                <a:latin typeface="Century Gothic" panose="020B0502020202020204" pitchFamily="34" charset="0"/>
              </a:rPr>
              <a:t> du </a:t>
            </a:r>
            <a:r>
              <a:rPr lang="en-GB" sz="2000" dirty="0" err="1">
                <a:solidFill>
                  <a:srgbClr val="FBF0D5"/>
                </a:solidFill>
                <a:latin typeface="Century Gothic" panose="020B0502020202020204" pitchFamily="34" charset="0"/>
              </a:rPr>
              <a:t>ein</a:t>
            </a:r>
            <a:r>
              <a:rPr lang="en-GB" sz="2000" dirty="0">
                <a:solidFill>
                  <a:srgbClr val="FBF0D5"/>
                </a:solidFill>
                <a:latin typeface="Century Gothic" panose="020B0502020202020204" pitchFamily="34" charset="0"/>
              </a:rPr>
              <a:t> Ort?</a:t>
            </a:r>
          </a:p>
        </p:txBody>
      </p:sp>
      <p:sp>
        <p:nvSpPr>
          <p:cNvPr id="58" name="Speech Bubble: Rectangle with Corners Rounded 7">
            <a:extLst>
              <a:ext uri="{FF2B5EF4-FFF2-40B4-BE49-F238E27FC236}">
                <a16:creationId xmlns:a16="http://schemas.microsoft.com/office/drawing/2014/main" id="{3718B590-C5BF-4C16-88B9-CE8AA8A1CEB1}"/>
              </a:ext>
            </a:extLst>
          </p:cNvPr>
          <p:cNvSpPr/>
          <p:nvPr/>
        </p:nvSpPr>
        <p:spPr>
          <a:xfrm>
            <a:off x="7369919" y="900589"/>
            <a:ext cx="2279697" cy="767197"/>
          </a:xfrm>
          <a:prstGeom prst="wedgeRoundRectCallout">
            <a:avLst/>
          </a:prstGeom>
          <a:solidFill>
            <a:srgbClr val="00206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FBF0D5"/>
                </a:solidFill>
                <a:latin typeface="Century Gothic" panose="020B0502020202020204" pitchFamily="34" charset="0"/>
              </a:rPr>
              <a:t>Ich</a:t>
            </a:r>
            <a:r>
              <a:rPr lang="en-GB" sz="2000" dirty="0">
                <a:solidFill>
                  <a:srgbClr val="FBF0D5"/>
                </a:solidFill>
                <a:latin typeface="Century Gothic" panose="020B0502020202020204" pitchFamily="34" charset="0"/>
              </a:rPr>
              <a:t> bin </a:t>
            </a:r>
            <a:r>
              <a:rPr lang="en-GB" sz="2000" dirty="0" err="1">
                <a:solidFill>
                  <a:srgbClr val="FBF0D5"/>
                </a:solidFill>
                <a:latin typeface="Century Gothic" panose="020B0502020202020204" pitchFamily="34" charset="0"/>
              </a:rPr>
              <a:t>kein</a:t>
            </a:r>
            <a:r>
              <a:rPr lang="en-GB" sz="2000" dirty="0">
                <a:solidFill>
                  <a:srgbClr val="FBF0D5"/>
                </a:solidFill>
                <a:latin typeface="Century Gothic" panose="020B0502020202020204" pitchFamily="34" charset="0"/>
              </a:rPr>
              <a:t> Ort.</a:t>
            </a:r>
          </a:p>
        </p:txBody>
      </p:sp>
      <p:sp>
        <p:nvSpPr>
          <p:cNvPr id="59" name="Speech Bubble: Rectangle with Corners Rounded 7">
            <a:extLst>
              <a:ext uri="{FF2B5EF4-FFF2-40B4-BE49-F238E27FC236}">
                <a16:creationId xmlns:a16="http://schemas.microsoft.com/office/drawing/2014/main" id="{3718B590-C5BF-4C16-88B9-CE8AA8A1CEB1}"/>
              </a:ext>
            </a:extLst>
          </p:cNvPr>
          <p:cNvSpPr/>
          <p:nvPr/>
        </p:nvSpPr>
        <p:spPr>
          <a:xfrm>
            <a:off x="7369919" y="1994802"/>
            <a:ext cx="2279697" cy="767197"/>
          </a:xfrm>
          <a:prstGeom prst="wedgeRoundRectCallout">
            <a:avLst/>
          </a:prstGeom>
          <a:solidFill>
            <a:srgbClr val="00206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FBF0D5"/>
                </a:solidFill>
                <a:latin typeface="Century Gothic" panose="020B0502020202020204" pitchFamily="34" charset="0"/>
              </a:rPr>
              <a:t>Bist</a:t>
            </a:r>
            <a:r>
              <a:rPr lang="en-GB" sz="2000" dirty="0">
                <a:solidFill>
                  <a:srgbClr val="FBF0D5"/>
                </a:solidFill>
                <a:latin typeface="Century Gothic" panose="020B0502020202020204" pitchFamily="34" charset="0"/>
              </a:rPr>
              <a:t> du </a:t>
            </a:r>
            <a:r>
              <a:rPr lang="en-GB" sz="2000" dirty="0" err="1">
                <a:solidFill>
                  <a:srgbClr val="FBF0D5"/>
                </a:solidFill>
                <a:latin typeface="Century Gothic" panose="020B0502020202020204" pitchFamily="34" charset="0"/>
              </a:rPr>
              <a:t>ein</a:t>
            </a:r>
            <a:r>
              <a:rPr lang="en-GB" sz="2000" dirty="0">
                <a:solidFill>
                  <a:srgbClr val="FBF0D5"/>
                </a:solidFill>
                <a:latin typeface="Century Gothic" panose="020B0502020202020204" pitchFamily="34" charset="0"/>
              </a:rPr>
              <a:t> Tier?</a:t>
            </a:r>
          </a:p>
        </p:txBody>
      </p:sp>
      <p:sp>
        <p:nvSpPr>
          <p:cNvPr id="60" name="Speech Bubble: Rectangle with Corners Rounded 7">
            <a:extLst>
              <a:ext uri="{FF2B5EF4-FFF2-40B4-BE49-F238E27FC236}">
                <a16:creationId xmlns:a16="http://schemas.microsoft.com/office/drawing/2014/main" id="{3718B590-C5BF-4C16-88B9-CE8AA8A1CEB1}"/>
              </a:ext>
            </a:extLst>
          </p:cNvPr>
          <p:cNvSpPr/>
          <p:nvPr/>
        </p:nvSpPr>
        <p:spPr>
          <a:xfrm>
            <a:off x="3674997" y="1919377"/>
            <a:ext cx="2279697" cy="767197"/>
          </a:xfrm>
          <a:prstGeom prst="wedgeRoundRectCallout">
            <a:avLst/>
          </a:prstGeom>
          <a:solidFill>
            <a:srgbClr val="00206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FBF0D5"/>
                </a:solidFill>
                <a:latin typeface="Century Gothic" panose="020B0502020202020204" pitchFamily="34" charset="0"/>
              </a:rPr>
              <a:t>Ich</a:t>
            </a:r>
            <a:r>
              <a:rPr lang="en-GB" sz="2000" dirty="0">
                <a:solidFill>
                  <a:srgbClr val="FBF0D5"/>
                </a:solidFill>
                <a:latin typeface="Century Gothic" panose="020B0502020202020204" pitchFamily="34" charset="0"/>
              </a:rPr>
              <a:t> bin </a:t>
            </a:r>
            <a:r>
              <a:rPr lang="en-GB" sz="2000" dirty="0" err="1">
                <a:solidFill>
                  <a:srgbClr val="FBF0D5"/>
                </a:solidFill>
                <a:latin typeface="Century Gothic" panose="020B0502020202020204" pitchFamily="34" charset="0"/>
              </a:rPr>
              <a:t>ein</a:t>
            </a:r>
            <a:r>
              <a:rPr lang="en-GB" sz="2000" dirty="0">
                <a:solidFill>
                  <a:srgbClr val="FBF0D5"/>
                </a:solidFill>
                <a:latin typeface="Century Gothic" panose="020B0502020202020204" pitchFamily="34" charset="0"/>
              </a:rPr>
              <a:t> Tier.</a:t>
            </a:r>
          </a:p>
        </p:txBody>
      </p:sp>
      <p:sp>
        <p:nvSpPr>
          <p:cNvPr id="61" name="TextBox 60"/>
          <p:cNvSpPr txBox="1"/>
          <p:nvPr/>
        </p:nvSpPr>
        <p:spPr>
          <a:xfrm>
            <a:off x="9769641" y="947687"/>
            <a:ext cx="2374231" cy="646331"/>
          </a:xfrm>
          <a:prstGeom prst="rect">
            <a:avLst/>
          </a:prstGeom>
          <a:solidFill>
            <a:schemeClr val="accent4">
              <a:lumMod val="40000"/>
              <a:lumOff val="60000"/>
            </a:schemeClr>
          </a:solidFill>
        </p:spPr>
        <p:txBody>
          <a:bodyPr wrap="square" rtlCol="0">
            <a:spAutoFit/>
          </a:bodyPr>
          <a:lstStyle/>
          <a:p>
            <a:pPr algn="ctr"/>
            <a:r>
              <a:rPr lang="en-GB" dirty="0">
                <a:latin typeface="Century Gothic" panose="020B0502020202020204" pitchFamily="34" charset="0"/>
              </a:rPr>
              <a:t>Mia keeps her card and it’s her turn.</a:t>
            </a:r>
          </a:p>
        </p:txBody>
      </p:sp>
      <p:sp>
        <p:nvSpPr>
          <p:cNvPr id="62" name="TextBox 61"/>
          <p:cNvSpPr txBox="1"/>
          <p:nvPr/>
        </p:nvSpPr>
        <p:spPr>
          <a:xfrm>
            <a:off x="3963745" y="2945117"/>
            <a:ext cx="2795338" cy="923330"/>
          </a:xfrm>
          <a:prstGeom prst="rect">
            <a:avLst/>
          </a:prstGeom>
          <a:solidFill>
            <a:schemeClr val="accent4">
              <a:lumMod val="40000"/>
              <a:lumOff val="60000"/>
            </a:schemeClr>
          </a:solidFill>
        </p:spPr>
        <p:txBody>
          <a:bodyPr wrap="square" rtlCol="0">
            <a:spAutoFit/>
          </a:bodyPr>
          <a:lstStyle/>
          <a:p>
            <a:pPr algn="ctr"/>
            <a:r>
              <a:rPr lang="en-GB" dirty="0">
                <a:solidFill>
                  <a:srgbClr val="002060"/>
                </a:solidFill>
                <a:latin typeface="Century Gothic" panose="020B0502020202020204" pitchFamily="34" charset="0"/>
              </a:rPr>
              <a:t>Wolfgang has to give up his card and it’s still Mia’s turn.</a:t>
            </a:r>
          </a:p>
        </p:txBody>
      </p:sp>
      <p:sp>
        <p:nvSpPr>
          <p:cNvPr id="63" name="Speech Bubble: Rectangle with Corners Rounded 7">
            <a:extLst>
              <a:ext uri="{FF2B5EF4-FFF2-40B4-BE49-F238E27FC236}">
                <a16:creationId xmlns:a16="http://schemas.microsoft.com/office/drawing/2014/main" id="{3718B590-C5BF-4C16-88B9-CE8AA8A1CEB1}"/>
              </a:ext>
            </a:extLst>
          </p:cNvPr>
          <p:cNvSpPr/>
          <p:nvPr/>
        </p:nvSpPr>
        <p:spPr>
          <a:xfrm>
            <a:off x="7289713" y="3045401"/>
            <a:ext cx="2279697" cy="767197"/>
          </a:xfrm>
          <a:prstGeom prst="wedgeRoundRectCallout">
            <a:avLst/>
          </a:prstGeom>
          <a:solidFill>
            <a:srgbClr val="00206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FBF0D5"/>
                </a:solidFill>
                <a:latin typeface="Century Gothic" panose="020B0502020202020204" pitchFamily="34" charset="0"/>
              </a:rPr>
              <a:t>Bist</a:t>
            </a:r>
            <a:r>
              <a:rPr lang="en-GB" sz="2000" dirty="0">
                <a:solidFill>
                  <a:srgbClr val="FBF0D5"/>
                </a:solidFill>
                <a:latin typeface="Century Gothic" panose="020B0502020202020204" pitchFamily="34" charset="0"/>
              </a:rPr>
              <a:t> du </a:t>
            </a:r>
            <a:r>
              <a:rPr lang="en-GB" sz="2000" dirty="0" err="1">
                <a:solidFill>
                  <a:srgbClr val="FBF0D5"/>
                </a:solidFill>
                <a:latin typeface="Century Gothic" panose="020B0502020202020204" pitchFamily="34" charset="0"/>
              </a:rPr>
              <a:t>eine</a:t>
            </a:r>
            <a:r>
              <a:rPr lang="en-GB" sz="2000" dirty="0">
                <a:solidFill>
                  <a:srgbClr val="FBF0D5"/>
                </a:solidFill>
                <a:latin typeface="Century Gothic" panose="020B0502020202020204" pitchFamily="34" charset="0"/>
              </a:rPr>
              <a:t> Form?</a:t>
            </a:r>
          </a:p>
        </p:txBody>
      </p:sp>
      <p:sp>
        <p:nvSpPr>
          <p:cNvPr id="64" name="Speech Bubble: Rectangle with Corners Rounded 7">
            <a:extLst>
              <a:ext uri="{FF2B5EF4-FFF2-40B4-BE49-F238E27FC236}">
                <a16:creationId xmlns:a16="http://schemas.microsoft.com/office/drawing/2014/main" id="{3718B590-C5BF-4C16-88B9-CE8AA8A1CEB1}"/>
              </a:ext>
            </a:extLst>
          </p:cNvPr>
          <p:cNvSpPr/>
          <p:nvPr/>
        </p:nvSpPr>
        <p:spPr>
          <a:xfrm>
            <a:off x="3830976" y="4021834"/>
            <a:ext cx="2755654" cy="605677"/>
          </a:xfrm>
          <a:prstGeom prst="wedgeRoundRectCallout">
            <a:avLst/>
          </a:prstGeom>
          <a:solidFill>
            <a:srgbClr val="00206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FBF0D5"/>
                </a:solidFill>
                <a:latin typeface="Century Gothic" panose="020B0502020202020204" pitchFamily="34" charset="0"/>
              </a:rPr>
              <a:t>Ich</a:t>
            </a:r>
            <a:r>
              <a:rPr lang="en-GB" sz="2000" dirty="0">
                <a:solidFill>
                  <a:srgbClr val="FBF0D5"/>
                </a:solidFill>
                <a:latin typeface="Century Gothic" panose="020B0502020202020204" pitchFamily="34" charset="0"/>
              </a:rPr>
              <a:t> bin </a:t>
            </a:r>
            <a:r>
              <a:rPr lang="en-GB" sz="2000" dirty="0" err="1">
                <a:solidFill>
                  <a:srgbClr val="FBF0D5"/>
                </a:solidFill>
                <a:latin typeface="Century Gothic" panose="020B0502020202020204" pitchFamily="34" charset="0"/>
              </a:rPr>
              <a:t>keine</a:t>
            </a:r>
            <a:r>
              <a:rPr lang="en-GB" sz="2000" dirty="0">
                <a:solidFill>
                  <a:srgbClr val="FBF0D5"/>
                </a:solidFill>
                <a:latin typeface="Century Gothic" panose="020B0502020202020204" pitchFamily="34" charset="0"/>
              </a:rPr>
              <a:t> Form.</a:t>
            </a:r>
          </a:p>
        </p:txBody>
      </p:sp>
      <p:sp>
        <p:nvSpPr>
          <p:cNvPr id="65" name="Speech Bubble: Rectangle with Corners Rounded 7">
            <a:extLst>
              <a:ext uri="{FF2B5EF4-FFF2-40B4-BE49-F238E27FC236}">
                <a16:creationId xmlns:a16="http://schemas.microsoft.com/office/drawing/2014/main" id="{3718B590-C5BF-4C16-88B9-CE8AA8A1CEB1}"/>
              </a:ext>
            </a:extLst>
          </p:cNvPr>
          <p:cNvSpPr/>
          <p:nvPr/>
        </p:nvSpPr>
        <p:spPr>
          <a:xfrm>
            <a:off x="3830976" y="5615468"/>
            <a:ext cx="2755654" cy="605677"/>
          </a:xfrm>
          <a:prstGeom prst="wedgeRoundRectCallout">
            <a:avLst/>
          </a:prstGeom>
          <a:solidFill>
            <a:srgbClr val="00206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FBF0D5"/>
                </a:solidFill>
                <a:latin typeface="Century Gothic" panose="020B0502020202020204" pitchFamily="34" charset="0"/>
              </a:rPr>
              <a:t>Bist</a:t>
            </a:r>
            <a:r>
              <a:rPr lang="en-GB" sz="2000" dirty="0">
                <a:solidFill>
                  <a:srgbClr val="FBF0D5"/>
                </a:solidFill>
                <a:latin typeface="Century Gothic" panose="020B0502020202020204" pitchFamily="34" charset="0"/>
              </a:rPr>
              <a:t> du </a:t>
            </a:r>
            <a:r>
              <a:rPr lang="en-GB" sz="2000" dirty="0" err="1">
                <a:solidFill>
                  <a:srgbClr val="FBF0D5"/>
                </a:solidFill>
                <a:latin typeface="Century Gothic" panose="020B0502020202020204" pitchFamily="34" charset="0"/>
              </a:rPr>
              <a:t>eine</a:t>
            </a:r>
            <a:r>
              <a:rPr lang="en-GB" sz="2000" dirty="0">
                <a:solidFill>
                  <a:srgbClr val="FBF0D5"/>
                </a:solidFill>
                <a:latin typeface="Century Gothic" panose="020B0502020202020204" pitchFamily="34" charset="0"/>
              </a:rPr>
              <a:t> Form?</a:t>
            </a:r>
          </a:p>
        </p:txBody>
      </p:sp>
      <p:sp>
        <p:nvSpPr>
          <p:cNvPr id="66" name="Speech Bubble: Rectangle with Corners Rounded 7">
            <a:extLst>
              <a:ext uri="{FF2B5EF4-FFF2-40B4-BE49-F238E27FC236}">
                <a16:creationId xmlns:a16="http://schemas.microsoft.com/office/drawing/2014/main" id="{3718B590-C5BF-4C16-88B9-CE8AA8A1CEB1}"/>
              </a:ext>
            </a:extLst>
          </p:cNvPr>
          <p:cNvSpPr/>
          <p:nvPr/>
        </p:nvSpPr>
        <p:spPr>
          <a:xfrm>
            <a:off x="7155643" y="4096000"/>
            <a:ext cx="2121925" cy="605677"/>
          </a:xfrm>
          <a:prstGeom prst="wedgeRoundRectCallout">
            <a:avLst/>
          </a:prstGeom>
          <a:solidFill>
            <a:srgbClr val="00206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BF0D5"/>
                </a:solidFill>
                <a:latin typeface="Century Gothic" panose="020B0502020202020204" pitchFamily="34" charset="0"/>
              </a:rPr>
              <a:t>Nein! Ach….!</a:t>
            </a:r>
          </a:p>
        </p:txBody>
      </p:sp>
      <p:sp>
        <p:nvSpPr>
          <p:cNvPr id="67" name="TextBox 66"/>
          <p:cNvSpPr txBox="1"/>
          <p:nvPr/>
        </p:nvSpPr>
        <p:spPr>
          <a:xfrm>
            <a:off x="3856469" y="4809164"/>
            <a:ext cx="2762965" cy="646331"/>
          </a:xfrm>
          <a:prstGeom prst="rect">
            <a:avLst/>
          </a:prstGeom>
          <a:solidFill>
            <a:schemeClr val="accent4">
              <a:lumMod val="40000"/>
              <a:lumOff val="60000"/>
            </a:schemeClr>
          </a:solidFill>
        </p:spPr>
        <p:txBody>
          <a:bodyPr wrap="square" rtlCol="0">
            <a:spAutoFit/>
          </a:bodyPr>
          <a:lstStyle/>
          <a:p>
            <a:pPr algn="ctr"/>
            <a:r>
              <a:rPr lang="en-GB" dirty="0">
                <a:solidFill>
                  <a:srgbClr val="002060"/>
                </a:solidFill>
                <a:latin typeface="Century Gothic" panose="020B0502020202020204" pitchFamily="34" charset="0"/>
              </a:rPr>
              <a:t>Wolfgang keeps his card and it’s his turn.</a:t>
            </a:r>
          </a:p>
        </p:txBody>
      </p:sp>
      <p:sp>
        <p:nvSpPr>
          <p:cNvPr id="68" name="TextBox 67"/>
          <p:cNvSpPr txBox="1"/>
          <p:nvPr/>
        </p:nvSpPr>
        <p:spPr>
          <a:xfrm>
            <a:off x="7087608" y="4949748"/>
            <a:ext cx="2374231" cy="646331"/>
          </a:xfrm>
          <a:prstGeom prst="rect">
            <a:avLst/>
          </a:prstGeom>
          <a:solidFill>
            <a:schemeClr val="accent4">
              <a:lumMod val="40000"/>
              <a:lumOff val="60000"/>
            </a:schemeClr>
          </a:solidFill>
        </p:spPr>
        <p:txBody>
          <a:bodyPr wrap="square" rtlCol="0">
            <a:spAutoFit/>
          </a:bodyPr>
          <a:lstStyle/>
          <a:p>
            <a:pPr algn="ctr"/>
            <a:r>
              <a:rPr lang="en-GB" dirty="0">
                <a:solidFill>
                  <a:srgbClr val="002060"/>
                </a:solidFill>
                <a:latin typeface="Century Gothic" panose="020B0502020202020204" pitchFamily="34" charset="0"/>
              </a:rPr>
              <a:t>Mia said ‘Nein’ so forfeits her card!</a:t>
            </a:r>
          </a:p>
        </p:txBody>
      </p:sp>
    </p:spTree>
    <p:extLst>
      <p:ext uri="{BB962C8B-B14F-4D97-AF65-F5344CB8AC3E}">
        <p14:creationId xmlns:p14="http://schemas.microsoft.com/office/powerpoint/2010/main" val="261636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686BEB-CDBF-456C-87DB-24362D169006}"/>
              </a:ext>
            </a:extLst>
          </p:cNvPr>
          <p:cNvSpPr>
            <a:spLocks noGrp="1"/>
          </p:cNvSpPr>
          <p:nvPr>
            <p:ph type="body" sz="quarter" idx="12"/>
          </p:nvPr>
        </p:nvSpPr>
        <p:spPr>
          <a:xfrm>
            <a:off x="244860" y="5590743"/>
            <a:ext cx="3825285" cy="1154112"/>
          </a:xfrm>
        </p:spPr>
        <p:txBody>
          <a:bodyPr>
            <a:normAutofit fontScale="70000" lnSpcReduction="20000"/>
          </a:bodyPr>
          <a:lstStyle/>
          <a:p>
            <a:r>
              <a:rPr lang="en-GB" b="1" dirty="0"/>
              <a:t>Y7 German</a:t>
            </a:r>
            <a:br>
              <a:rPr lang="en-GB" dirty="0"/>
            </a:br>
            <a:r>
              <a:rPr lang="en-GB" sz="1800" dirty="0"/>
              <a:t>Term 1.1 – Week 4 – Lesson 8</a:t>
            </a:r>
            <a:br>
              <a:rPr lang="en-GB" sz="1800" dirty="0"/>
            </a:br>
            <a:br>
              <a:rPr lang="en-GB" sz="1800" dirty="0"/>
            </a:br>
            <a:r>
              <a:rPr lang="en-GB" sz="1800" dirty="0"/>
              <a:t>Rachel Hawkes</a:t>
            </a:r>
            <a:br>
              <a:rPr lang="en-GB" sz="1800" dirty="0"/>
            </a:br>
            <a:r>
              <a:rPr lang="en-GB" sz="1800" dirty="0"/>
              <a:t>Artwork: Steve Clarke</a:t>
            </a:r>
            <a:br>
              <a:rPr lang="en-GB" sz="1800" dirty="0"/>
            </a:br>
            <a:br>
              <a:rPr lang="en-GB" sz="1800" dirty="0"/>
            </a:br>
            <a:r>
              <a:rPr lang="en-GB" sz="1800" dirty="0"/>
              <a:t>Date updated: 25.05.23</a:t>
            </a:r>
            <a:endParaRPr lang="en-GB" dirty="0"/>
          </a:p>
        </p:txBody>
      </p:sp>
      <p:sp>
        <p:nvSpPr>
          <p:cNvPr id="3" name="Text Placeholder 2">
            <a:extLst>
              <a:ext uri="{FF2B5EF4-FFF2-40B4-BE49-F238E27FC236}">
                <a16:creationId xmlns:a16="http://schemas.microsoft.com/office/drawing/2014/main" id="{0DE7E49C-EE1D-4553-9FF4-38F95743D8CB}"/>
              </a:ext>
            </a:extLst>
          </p:cNvPr>
          <p:cNvSpPr>
            <a:spLocks noGrp="1"/>
          </p:cNvSpPr>
          <p:nvPr>
            <p:ph type="body" sz="quarter" idx="13"/>
          </p:nvPr>
        </p:nvSpPr>
        <p:spPr>
          <a:xfrm>
            <a:off x="363537" y="2796466"/>
            <a:ext cx="7413217" cy="704380"/>
          </a:xfrm>
        </p:spPr>
        <p:txBody>
          <a:bodyPr>
            <a:normAutofit fontScale="85000" lnSpcReduction="10000"/>
          </a:bodyPr>
          <a:lstStyle/>
          <a:p>
            <a:r>
              <a:rPr lang="en-GB" dirty="0"/>
              <a:t>German alphabet, Spelling Bee, classroom conversations</a:t>
            </a:r>
            <a:br>
              <a:rPr lang="en-GB" dirty="0"/>
            </a:br>
            <a:endParaRPr lang="en-GB" dirty="0"/>
          </a:p>
        </p:txBody>
      </p:sp>
      <p:sp>
        <p:nvSpPr>
          <p:cNvPr id="7" name="Text Placeholder 6">
            <a:extLst>
              <a:ext uri="{FF2B5EF4-FFF2-40B4-BE49-F238E27FC236}">
                <a16:creationId xmlns:a16="http://schemas.microsoft.com/office/drawing/2014/main" id="{CD4BC001-5487-4C90-86E0-9FD5B11C889B}"/>
              </a:ext>
            </a:extLst>
          </p:cNvPr>
          <p:cNvSpPr>
            <a:spLocks noGrp="1"/>
          </p:cNvSpPr>
          <p:nvPr>
            <p:ph type="body" sz="quarter" idx="14"/>
          </p:nvPr>
        </p:nvSpPr>
        <p:spPr>
          <a:xfrm>
            <a:off x="244860" y="1784011"/>
            <a:ext cx="9049403" cy="1577975"/>
          </a:xfrm>
        </p:spPr>
        <p:txBody>
          <a:bodyPr>
            <a:normAutofit/>
          </a:bodyPr>
          <a:lstStyle/>
          <a:p>
            <a:r>
              <a:rPr lang="en-GB" sz="3400" dirty="0"/>
              <a:t>Describing things:</a:t>
            </a:r>
            <a:br>
              <a:rPr lang="en-GB" sz="6600" dirty="0"/>
            </a:br>
            <a:r>
              <a:rPr lang="en-GB" sz="3000" b="0" dirty="0"/>
              <a:t>Wie </a:t>
            </a:r>
            <a:r>
              <a:rPr lang="en-GB" sz="3000" b="0" dirty="0" err="1"/>
              <a:t>sagt</a:t>
            </a:r>
            <a:r>
              <a:rPr lang="en-GB" sz="3000" b="0" dirty="0"/>
              <a:t> man …? Wie </a:t>
            </a:r>
            <a:r>
              <a:rPr lang="en-GB" sz="3000" b="0" dirty="0" err="1"/>
              <a:t>schreibt</a:t>
            </a:r>
            <a:r>
              <a:rPr lang="en-GB" sz="3000" b="0" dirty="0"/>
              <a:t> man das?</a:t>
            </a:r>
          </a:p>
          <a:p>
            <a:endParaRPr lang="en-GB" dirty="0"/>
          </a:p>
        </p:txBody>
      </p:sp>
      <p:pic>
        <p:nvPicPr>
          <p:cNvPr id="8" name="Picture 7" descr="A picture containing map&#10;&#10;Description automatically generated">
            <a:extLst>
              <a:ext uri="{FF2B5EF4-FFF2-40B4-BE49-F238E27FC236}">
                <a16:creationId xmlns:a16="http://schemas.microsoft.com/office/drawing/2014/main" id="{48604AB0-B28B-424F-88F8-357A1C850A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46" t="16462" r="11316" b="1857"/>
          <a:stretch/>
        </p:blipFill>
        <p:spPr>
          <a:xfrm>
            <a:off x="7470336" y="3496015"/>
            <a:ext cx="4476804" cy="2699250"/>
          </a:xfrm>
          <a:prstGeom prst="rect">
            <a:avLst/>
          </a:prstGeom>
        </p:spPr>
      </p:pic>
      <p:pic>
        <p:nvPicPr>
          <p:cNvPr id="9" name="Picture 8">
            <a:extLst>
              <a:ext uri="{FF2B5EF4-FFF2-40B4-BE49-F238E27FC236}">
                <a16:creationId xmlns:a16="http://schemas.microsoft.com/office/drawing/2014/main" id="{4E3CC8D5-0EC1-4DCE-99B4-3D5C4B5573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25"/>
          <a:stretch/>
        </p:blipFill>
        <p:spPr>
          <a:xfrm>
            <a:off x="10152499" y="6040475"/>
            <a:ext cx="1051982" cy="704380"/>
          </a:xfrm>
          <a:prstGeom prst="rect">
            <a:avLst/>
          </a:prstGeom>
        </p:spPr>
      </p:pic>
      <p:sp>
        <p:nvSpPr>
          <p:cNvPr id="10" name="Google Shape;653;p27">
            <a:extLst>
              <a:ext uri="{FF2B5EF4-FFF2-40B4-BE49-F238E27FC236}">
                <a16:creationId xmlns:a16="http://schemas.microsoft.com/office/drawing/2014/main" id="{D49C8B0B-1642-4388-9EE3-2F8E32288ABD}"/>
              </a:ext>
            </a:extLst>
          </p:cNvPr>
          <p:cNvSpPr/>
          <p:nvPr/>
        </p:nvSpPr>
        <p:spPr>
          <a:xfrm>
            <a:off x="6096000" y="3421659"/>
            <a:ext cx="2130658" cy="791096"/>
          </a:xfrm>
          <a:prstGeom prst="wedgeRoundRectCallout">
            <a:avLst>
              <a:gd name="adj1" fmla="val 29279"/>
              <a:gd name="adj2" fmla="val 97082"/>
              <a:gd name="adj3" fmla="val 16667"/>
            </a:avLst>
          </a:prstGeom>
          <a:solidFill>
            <a:srgbClr val="FFCC0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Century Gothic"/>
                <a:cs typeface="Century Gothic"/>
                <a:sym typeface="Century Gothic"/>
              </a:rPr>
              <a:t>Wie </a:t>
            </a:r>
            <a:r>
              <a:rPr kumimoji="0" lang="en-GB" sz="2400" b="1" i="0" u="none" strike="noStrike" kern="1200" cap="none" spc="0" normalizeH="0" baseline="0" noProof="0" dirty="0" err="1">
                <a:ln>
                  <a:noFill/>
                </a:ln>
                <a:effectLst/>
                <a:uLnTx/>
                <a:uFillTx/>
                <a:latin typeface="Century Gothic"/>
                <a:ea typeface="Century Gothic"/>
                <a:cs typeface="Century Gothic"/>
                <a:sym typeface="Century Gothic"/>
              </a:rPr>
              <a:t>schreibt</a:t>
            </a:r>
            <a:r>
              <a:rPr kumimoji="0" lang="en-GB" sz="2400" b="1" i="0" u="none" strike="noStrike" kern="1200" cap="none" spc="0" normalizeH="0" baseline="0" noProof="0" dirty="0">
                <a:ln>
                  <a:noFill/>
                </a:ln>
                <a:effectLst/>
                <a:uLnTx/>
                <a:uFillTx/>
                <a:latin typeface="Century Gothic"/>
                <a:ea typeface="Century Gothic"/>
                <a:cs typeface="Century Gothic"/>
                <a:sym typeface="Century Gothic"/>
              </a:rPr>
              <a:t> man das?</a:t>
            </a:r>
            <a:endParaRPr kumimoji="0" sz="2400" b="1"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891654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wie</a:t>
            </a:r>
          </a:p>
        </p:txBody>
      </p:sp>
      <p:pic>
        <p:nvPicPr>
          <p:cNvPr id="3" name="Picture 2" descr="http://www.clker.com/cliparts/w/d/u/B/w/V/stamp1-md.png"/>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1349562">
            <a:off x="5158962" y="2927192"/>
            <a:ext cx="2065204" cy="830997"/>
          </a:xfrm>
          <a:prstGeom prst="rect">
            <a:avLst/>
          </a:prstGeom>
          <a:noFill/>
        </p:spPr>
        <p:txBody>
          <a:bodyPr wrap="square" rtlCol="0">
            <a:spAutoFit/>
          </a:bodyPr>
          <a:lstStyle/>
          <a:p>
            <a:pPr algn="ctr"/>
            <a:r>
              <a:rPr lang="en-GB" sz="4800" b="1" dirty="0">
                <a:latin typeface="Century Gothic" panose="020B0502020202020204" pitchFamily="34" charset="0"/>
                <a:cs typeface="Calibri" panose="020F0502020204030204" pitchFamily="34" charset="0"/>
              </a:rPr>
              <a:t>how?</a:t>
            </a:r>
          </a:p>
        </p:txBody>
      </p:sp>
      <p:sp>
        <p:nvSpPr>
          <p:cNvPr id="5" name="TextBox 4"/>
          <p:cNvSpPr txBox="1"/>
          <p:nvPr/>
        </p:nvSpPr>
        <p:spPr>
          <a:xfrm>
            <a:off x="104707" y="493592"/>
            <a:ext cx="12192000" cy="2215991"/>
          </a:xfrm>
          <a:prstGeom prst="rect">
            <a:avLst/>
          </a:prstGeom>
          <a:noFill/>
        </p:spPr>
        <p:txBody>
          <a:bodyPr wrap="square" rtlCol="0">
            <a:spAutoFit/>
          </a:bodyPr>
          <a:lstStyle/>
          <a:p>
            <a:pPr algn="ctr"/>
            <a:r>
              <a:rPr lang="en-GB" sz="13800" b="1" dirty="0" err="1">
                <a:latin typeface="Century Gothic" panose="020B0502020202020204" pitchFamily="34" charset="0"/>
              </a:rPr>
              <a:t>wie</a:t>
            </a:r>
            <a:r>
              <a:rPr lang="en-GB" sz="13800" b="1" dirty="0">
                <a:latin typeface="Century Gothic" panose="020B0502020202020204" pitchFamily="34" charset="0"/>
              </a:rPr>
              <a:t>?</a:t>
            </a:r>
          </a:p>
        </p:txBody>
      </p:sp>
      <p:sp>
        <p:nvSpPr>
          <p:cNvPr id="6" name="Action Button: Help 5">
            <a:hlinkClick r:id="" action="ppaction://noaction" highlightClick="1"/>
          </p:cNvPr>
          <p:cNvSpPr/>
          <p:nvPr/>
        </p:nvSpPr>
        <p:spPr>
          <a:xfrm>
            <a:off x="2106031" y="3350800"/>
            <a:ext cx="542518" cy="478022"/>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0" y="4101107"/>
            <a:ext cx="12192000" cy="923330"/>
          </a:xfrm>
          <a:prstGeom prst="rect">
            <a:avLst/>
          </a:prstGeom>
          <a:noFill/>
        </p:spPr>
        <p:txBody>
          <a:bodyPr wrap="square" rtlCol="0">
            <a:spAutoFit/>
          </a:bodyPr>
          <a:lstStyle/>
          <a:p>
            <a:pPr algn="ctr"/>
            <a:r>
              <a:rPr lang="es-ES" sz="5400" dirty="0">
                <a:solidFill>
                  <a:srgbClr val="002060"/>
                </a:solidFill>
                <a:latin typeface="Century Gothic" panose="020B0502020202020204" pitchFamily="34" charset="0"/>
                <a:cs typeface="Calibri" panose="020F0502020204030204" pitchFamily="34" charset="0"/>
              </a:rPr>
              <a:t> ____ </a:t>
            </a:r>
            <a:r>
              <a:rPr lang="es-ES" sz="5400" dirty="0" err="1">
                <a:solidFill>
                  <a:srgbClr val="002060"/>
                </a:solidFill>
                <a:latin typeface="Century Gothic" panose="020B0502020202020204" pitchFamily="34" charset="0"/>
                <a:cs typeface="Calibri" panose="020F0502020204030204" pitchFamily="34" charset="0"/>
              </a:rPr>
              <a:t>geht’s</a:t>
            </a:r>
            <a:r>
              <a:rPr lang="es-ES" sz="5400" dirty="0">
                <a:solidFill>
                  <a:srgbClr val="002060"/>
                </a:solidFill>
                <a:latin typeface="Century Gothic" panose="020B0502020202020204" pitchFamily="34" charset="0"/>
                <a:cs typeface="Calibri" panose="020F0502020204030204" pitchFamily="34" charset="0"/>
              </a:rPr>
              <a:t>?</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8" name="TextBox 7"/>
          <p:cNvSpPr txBox="1"/>
          <p:nvPr/>
        </p:nvSpPr>
        <p:spPr>
          <a:xfrm>
            <a:off x="0" y="5096241"/>
            <a:ext cx="12192000" cy="584775"/>
          </a:xfrm>
          <a:prstGeom prst="rect">
            <a:avLst/>
          </a:prstGeom>
          <a:noFill/>
        </p:spPr>
        <p:txBody>
          <a:bodyPr wrap="square" rtlCol="0">
            <a:spAutoFit/>
          </a:bodyPr>
          <a:lstStyle/>
          <a:p>
            <a:pPr algn="ctr"/>
            <a:r>
              <a:rPr lang="en-GB" sz="3200" dirty="0">
                <a:latin typeface="Century Gothic" panose="020B0502020202020204" pitchFamily="34" charset="0"/>
              </a:rPr>
              <a:t>[</a:t>
            </a:r>
            <a:r>
              <a:rPr lang="en-HK" sz="3200" b="1" dirty="0">
                <a:solidFill>
                  <a:srgbClr val="FFCC00"/>
                </a:solidFill>
                <a:latin typeface="Century Gothic" panose="020B0502020202020204" pitchFamily="34" charset="0"/>
                <a:cs typeface="Calibri" panose="020F0502020204030204" pitchFamily="34" charset="0"/>
              </a:rPr>
              <a:t>How</a:t>
            </a:r>
            <a:r>
              <a:rPr lang="en-HK" sz="3200" b="1" dirty="0">
                <a:latin typeface="Century Gothic" panose="020B0502020202020204" pitchFamily="34" charset="0"/>
                <a:cs typeface="Calibri" panose="020F0502020204030204" pitchFamily="34" charset="0"/>
              </a:rPr>
              <a:t>’</a:t>
            </a:r>
            <a:r>
              <a:rPr lang="en-HK" sz="3200" dirty="0">
                <a:latin typeface="Century Gothic" panose="020B0502020202020204" pitchFamily="34" charset="0"/>
              </a:rPr>
              <a:t>s it going?</a:t>
            </a:r>
            <a:r>
              <a:rPr lang="en-GB" sz="3200" dirty="0">
                <a:latin typeface="Century Gothic" panose="020B0502020202020204" pitchFamily="34" charset="0"/>
              </a:rPr>
              <a:t>]</a:t>
            </a:r>
          </a:p>
        </p:txBody>
      </p:sp>
      <p:sp>
        <p:nvSpPr>
          <p:cNvPr id="9" name="Rectangle 8"/>
          <p:cNvSpPr/>
          <p:nvPr/>
        </p:nvSpPr>
        <p:spPr>
          <a:xfrm>
            <a:off x="4098363" y="4110646"/>
            <a:ext cx="1612942" cy="923330"/>
          </a:xfrm>
          <a:prstGeom prst="rect">
            <a:avLst/>
          </a:prstGeom>
        </p:spPr>
        <p:txBody>
          <a:bodyPr wrap="none">
            <a:spAutoFit/>
          </a:bodyPr>
          <a:lstStyle/>
          <a:p>
            <a:r>
              <a:rPr lang="es-ES" sz="5400" b="1" dirty="0" err="1">
                <a:solidFill>
                  <a:srgbClr val="FFCC00"/>
                </a:solidFill>
                <a:latin typeface="Century Gothic" panose="020B0502020202020204" pitchFamily="34" charset="0"/>
                <a:cs typeface="Calibri" panose="020F0502020204030204" pitchFamily="34" charset="0"/>
              </a:rPr>
              <a:t>Wie</a:t>
            </a:r>
            <a:r>
              <a:rPr lang="es-ES" sz="5400" b="1" dirty="0">
                <a:solidFill>
                  <a:srgbClr val="FFCC00"/>
                </a:solidFill>
                <a:latin typeface="Century Gothic" panose="020B0502020202020204" pitchFamily="34" charset="0"/>
                <a:cs typeface="Calibri" panose="020F0502020204030204" pitchFamily="34" charset="0"/>
              </a:rPr>
              <a:t> </a:t>
            </a:r>
            <a:endParaRPr lang="en-GB" dirty="0">
              <a:solidFill>
                <a:srgbClr val="FFCC00"/>
              </a:solidFill>
            </a:endParaRPr>
          </a:p>
        </p:txBody>
      </p:sp>
      <p:sp>
        <p:nvSpPr>
          <p:cNvPr id="10" name="Action Button: Help 9">
            <a:hlinkClick r:id="" action="ppaction://noaction" highlightClick="1"/>
          </p:cNvPr>
          <p:cNvSpPr/>
          <p:nvPr/>
        </p:nvSpPr>
        <p:spPr>
          <a:xfrm>
            <a:off x="2106031" y="5102871"/>
            <a:ext cx="542518" cy="478022"/>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68439"/>
            <a:ext cx="2167128" cy="2068082"/>
          </a:xfrm>
          <a:prstGeom prst="rect">
            <a:avLst/>
          </a:prstGeom>
        </p:spPr>
      </p:pic>
      <p:sp>
        <p:nvSpPr>
          <p:cNvPr id="13"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0126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animBg="1"/>
      <p:bldP spid="7" grpId="0"/>
      <p:bldP spid="8" grpId="0"/>
      <p:bldP spid="9"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Wie </a:t>
            </a:r>
            <a:r>
              <a:rPr lang="en-GB" dirty="0" err="1">
                <a:solidFill>
                  <a:schemeClr val="bg1"/>
                </a:solidFill>
              </a:rPr>
              <a:t>geht’s</a:t>
            </a:r>
            <a:r>
              <a:rPr lang="en-GB" dirty="0">
                <a:solidFill>
                  <a:schemeClr val="bg1"/>
                </a:solidFill>
              </a:rPr>
              <a:t>?</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115" y="781882"/>
            <a:ext cx="3257653" cy="156774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093" y="604675"/>
            <a:ext cx="1711821" cy="1730751"/>
          </a:xfrm>
          <a:prstGeom prst="rect">
            <a:avLst/>
          </a:prstGeom>
        </p:spPr>
      </p:pic>
      <p:sp>
        <p:nvSpPr>
          <p:cNvPr id="32" name="TextBox 31"/>
          <p:cNvSpPr txBox="1"/>
          <p:nvPr/>
        </p:nvSpPr>
        <p:spPr>
          <a:xfrm>
            <a:off x="3015049" y="1025611"/>
            <a:ext cx="5016843" cy="1200329"/>
          </a:xfrm>
          <a:prstGeom prst="rect">
            <a:avLst/>
          </a:prstGeom>
          <a:noFill/>
        </p:spPr>
        <p:txBody>
          <a:bodyPr wrap="square" rtlCol="0">
            <a:spAutoFit/>
          </a:bodyPr>
          <a:lstStyle/>
          <a:p>
            <a:r>
              <a:rPr lang="en-GB" sz="7200" b="1" dirty="0">
                <a:latin typeface="Century Gothic" panose="020B0502020202020204" pitchFamily="34" charset="0"/>
              </a:rPr>
              <a:t>gut</a:t>
            </a: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643" y="4566404"/>
            <a:ext cx="1783272" cy="1710827"/>
          </a:xfrm>
          <a:prstGeom prst="rect">
            <a:avLst/>
          </a:prstGeom>
        </p:spPr>
      </p:pic>
      <p:sp>
        <p:nvSpPr>
          <p:cNvPr id="34" name="TextBox 33"/>
          <p:cNvSpPr txBox="1"/>
          <p:nvPr/>
        </p:nvSpPr>
        <p:spPr>
          <a:xfrm>
            <a:off x="3015047" y="4675889"/>
            <a:ext cx="6222259" cy="1200329"/>
          </a:xfrm>
          <a:prstGeom prst="rect">
            <a:avLst/>
          </a:prstGeom>
          <a:noFill/>
        </p:spPr>
        <p:txBody>
          <a:bodyPr wrap="square" rtlCol="0">
            <a:spAutoFit/>
          </a:bodyPr>
          <a:lstStyle/>
          <a:p>
            <a:r>
              <a:rPr lang="en-GB" sz="7200" b="1" dirty="0" err="1">
                <a:latin typeface="Century Gothic" panose="020B0502020202020204" pitchFamily="34" charset="0"/>
              </a:rPr>
              <a:t>nicht</a:t>
            </a:r>
            <a:r>
              <a:rPr lang="en-GB" sz="7200" b="1" dirty="0">
                <a:latin typeface="Century Gothic" panose="020B0502020202020204" pitchFamily="34" charset="0"/>
              </a:rPr>
              <a:t> so gut</a:t>
            </a:r>
          </a:p>
        </p:txBody>
      </p:sp>
      <p:pic>
        <p:nvPicPr>
          <p:cNvPr id="35" name="Picture 3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632" y="2266434"/>
            <a:ext cx="2300416" cy="2300416"/>
          </a:xfrm>
          <a:prstGeom prst="rect">
            <a:avLst/>
          </a:prstGeom>
        </p:spPr>
      </p:pic>
      <p:sp>
        <p:nvSpPr>
          <p:cNvPr id="36" name="TextBox 35"/>
          <p:cNvSpPr txBox="1"/>
          <p:nvPr/>
        </p:nvSpPr>
        <p:spPr>
          <a:xfrm>
            <a:off x="3015048" y="2677118"/>
            <a:ext cx="6408870" cy="1200329"/>
          </a:xfrm>
          <a:prstGeom prst="rect">
            <a:avLst/>
          </a:prstGeom>
          <a:noFill/>
        </p:spPr>
        <p:txBody>
          <a:bodyPr wrap="square" rtlCol="0">
            <a:spAutoFit/>
          </a:bodyPr>
          <a:lstStyle/>
          <a:p>
            <a:r>
              <a:rPr lang="en-GB" sz="7200" b="1" dirty="0" err="1">
                <a:latin typeface="Century Gothic" panose="020B0502020202020204" pitchFamily="34" charset="0"/>
              </a:rPr>
              <a:t>Ja</a:t>
            </a:r>
            <a:r>
              <a:rPr lang="en-GB" sz="7200" b="1" dirty="0">
                <a:latin typeface="Century Gothic" panose="020B0502020202020204" pitchFamily="34" charset="0"/>
              </a:rPr>
              <a:t>, es </a:t>
            </a:r>
            <a:r>
              <a:rPr lang="en-GB" sz="7200" b="1" dirty="0" err="1">
                <a:latin typeface="Century Gothic" panose="020B0502020202020204" pitchFamily="34" charset="0"/>
              </a:rPr>
              <a:t>geht</a:t>
            </a:r>
            <a:r>
              <a:rPr lang="en-GB" sz="7200" b="1" dirty="0">
                <a:latin typeface="Century Gothic" panose="020B0502020202020204" pitchFamily="34" charset="0"/>
              </a:rPr>
              <a:t>.</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2" name="Speech Bubble: Rectangle with Corners Rounded 11">
            <a:extLst>
              <a:ext uri="{FF2B5EF4-FFF2-40B4-BE49-F238E27FC236}">
                <a16:creationId xmlns:a16="http://schemas.microsoft.com/office/drawing/2014/main" id="{87A5F80B-FD17-43EA-9161-8860DDD7D5C9}"/>
              </a:ext>
            </a:extLst>
          </p:cNvPr>
          <p:cNvSpPr/>
          <p:nvPr/>
        </p:nvSpPr>
        <p:spPr>
          <a:xfrm>
            <a:off x="8848915" y="3877447"/>
            <a:ext cx="3161853" cy="2300415"/>
          </a:xfrm>
          <a:prstGeom prst="wedgeRoundRectCallout">
            <a:avLst>
              <a:gd name="adj1" fmla="val -67328"/>
              <a:gd name="adj2" fmla="val 398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For‘And</a:t>
            </a:r>
            <a:r>
              <a:rPr lang="en-GB" sz="2800" dirty="0"/>
              <a:t> you?’ in this context, say:</a:t>
            </a:r>
            <a:br>
              <a:rPr lang="en-GB" sz="2800" dirty="0"/>
            </a:br>
            <a:r>
              <a:rPr lang="en-GB" sz="3600" b="1" dirty="0"/>
              <a:t>Und </a:t>
            </a:r>
            <a:r>
              <a:rPr lang="en-GB" sz="3600" b="1" dirty="0" err="1"/>
              <a:t>dir</a:t>
            </a:r>
            <a:r>
              <a:rPr lang="en-GB" sz="3600" b="1" dirty="0"/>
              <a:t>?</a:t>
            </a:r>
            <a:endParaRPr lang="en-GB" sz="2800" b="1" dirty="0"/>
          </a:p>
        </p:txBody>
      </p:sp>
    </p:spTree>
    <p:extLst>
      <p:ext uri="{BB962C8B-B14F-4D97-AF65-F5344CB8AC3E}">
        <p14:creationId xmlns:p14="http://schemas.microsoft.com/office/powerpoint/2010/main" val="146301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24" y="627903"/>
            <a:ext cx="10515600" cy="1325563"/>
          </a:xfrm>
        </p:spPr>
        <p:txBody>
          <a:bodyPr>
            <a:normAutofit fontScale="90000"/>
          </a:bodyPr>
          <a:lstStyle/>
          <a:p>
            <a:r>
              <a:rPr lang="en-GB" sz="26700" b="1" dirty="0">
                <a:solidFill>
                  <a:srgbClr val="FFCC00"/>
                </a:solidFill>
              </a:rPr>
              <a:t>z</a:t>
            </a:r>
            <a:br>
              <a:rPr lang="en-GB" sz="9600" b="1" dirty="0"/>
            </a:br>
            <a:endParaRPr lang="en-GB" dirty="0"/>
          </a:p>
        </p:txBody>
      </p:sp>
      <p:pic>
        <p:nvPicPr>
          <p:cNvPr id="4" name="Picture 3" descr="trai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5123" y="873824"/>
            <a:ext cx="6061753" cy="3415673"/>
          </a:xfrm>
          <a:prstGeom prst="rect">
            <a:avLst/>
          </a:prstGeom>
        </p:spPr>
      </p:pic>
      <p:sp>
        <p:nvSpPr>
          <p:cNvPr id="6" name="Rectangle 5"/>
          <p:cNvSpPr/>
          <p:nvPr/>
        </p:nvSpPr>
        <p:spPr>
          <a:xfrm>
            <a:off x="4513857" y="4289497"/>
            <a:ext cx="289534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Z</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spTree>
    <p:extLst>
      <p:ext uri="{BB962C8B-B14F-4D97-AF65-F5344CB8AC3E}">
        <p14:creationId xmlns:p14="http://schemas.microsoft.com/office/powerpoint/2010/main" val="57136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Zug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Zu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wie</a:t>
            </a:r>
          </a:p>
        </p:txBody>
      </p:sp>
      <p:pic>
        <p:nvPicPr>
          <p:cNvPr id="3" name="Picture 2" descr="http://www.clker.com/cliparts/w/d/u/B/w/V/stamp1-md.png"/>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0" y="2348870"/>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1349562">
            <a:off x="5158961" y="2923053"/>
            <a:ext cx="2065204" cy="830997"/>
          </a:xfrm>
          <a:prstGeom prst="rect">
            <a:avLst/>
          </a:prstGeom>
          <a:noFill/>
        </p:spPr>
        <p:txBody>
          <a:bodyPr wrap="square" rtlCol="0">
            <a:spAutoFit/>
          </a:bodyPr>
          <a:lstStyle/>
          <a:p>
            <a:pPr algn="ctr"/>
            <a:r>
              <a:rPr lang="en-GB" sz="4800" b="1" dirty="0">
                <a:latin typeface="Century Gothic" panose="020B0502020202020204" pitchFamily="34" charset="0"/>
                <a:cs typeface="Calibri" panose="020F0502020204030204" pitchFamily="34" charset="0"/>
              </a:rPr>
              <a:t>how?</a:t>
            </a:r>
          </a:p>
        </p:txBody>
      </p:sp>
      <p:sp>
        <p:nvSpPr>
          <p:cNvPr id="5" name="TextBox 4"/>
          <p:cNvSpPr txBox="1"/>
          <p:nvPr/>
        </p:nvSpPr>
        <p:spPr>
          <a:xfrm>
            <a:off x="0" y="4101107"/>
            <a:ext cx="12192000" cy="923330"/>
          </a:xfrm>
          <a:prstGeom prst="rect">
            <a:avLst/>
          </a:prstGeom>
          <a:noFill/>
        </p:spPr>
        <p:txBody>
          <a:bodyPr wrap="square" rtlCol="0">
            <a:spAutoFit/>
          </a:bodyPr>
          <a:lstStyle/>
          <a:p>
            <a:pPr algn="ctr"/>
            <a:r>
              <a:rPr lang="es-ES" sz="5400" b="1" dirty="0" err="1">
                <a:solidFill>
                  <a:srgbClr val="FFCC00"/>
                </a:solidFill>
                <a:latin typeface="Century Gothic" panose="020B0502020202020204" pitchFamily="34" charset="0"/>
                <a:cs typeface="Calibri" panose="020F0502020204030204" pitchFamily="34" charset="0"/>
              </a:rPr>
              <a:t>Wie</a:t>
            </a:r>
            <a:r>
              <a:rPr lang="es-ES" sz="5400" b="1"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schreibt</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man</a:t>
            </a:r>
            <a:r>
              <a:rPr lang="es-ES" sz="5400" dirty="0">
                <a:latin typeface="Century Gothic" panose="020B0502020202020204" pitchFamily="34" charset="0"/>
                <a:cs typeface="Calibri" panose="020F0502020204030204" pitchFamily="34" charset="0"/>
              </a:rPr>
              <a:t>…?</a:t>
            </a:r>
            <a:endParaRPr lang="fr-FR" sz="5400" dirty="0">
              <a:latin typeface="Century Gothic" panose="020B0502020202020204" pitchFamily="34" charset="0"/>
              <a:cs typeface="Calibri" panose="020F0502020204030204" pitchFamily="34" charset="0"/>
            </a:endParaRPr>
          </a:p>
        </p:txBody>
      </p:sp>
      <p:sp>
        <p:nvSpPr>
          <p:cNvPr id="6" name="TextBox 5"/>
          <p:cNvSpPr txBox="1"/>
          <p:nvPr/>
        </p:nvSpPr>
        <p:spPr>
          <a:xfrm>
            <a:off x="0" y="5096241"/>
            <a:ext cx="12192000" cy="584775"/>
          </a:xfrm>
          <a:prstGeom prst="rect">
            <a:avLst/>
          </a:prstGeom>
          <a:noFill/>
        </p:spPr>
        <p:txBody>
          <a:bodyPr wrap="square" rtlCol="0">
            <a:spAutoFit/>
          </a:bodyPr>
          <a:lstStyle/>
          <a:p>
            <a:pPr algn="ctr"/>
            <a:r>
              <a:rPr lang="en-GB" sz="3200" dirty="0">
                <a:latin typeface="Century Gothic" panose="020B0502020202020204" pitchFamily="34" charset="0"/>
              </a:rPr>
              <a:t>[</a:t>
            </a:r>
            <a:r>
              <a:rPr lang="en-HK" sz="3200" b="1" dirty="0">
                <a:solidFill>
                  <a:srgbClr val="FFCC00"/>
                </a:solidFill>
                <a:latin typeface="Century Gothic" panose="020B0502020202020204" pitchFamily="34" charset="0"/>
                <a:cs typeface="Calibri" panose="020F0502020204030204" pitchFamily="34" charset="0"/>
              </a:rPr>
              <a:t>How </a:t>
            </a:r>
            <a:r>
              <a:rPr lang="en-HK" sz="3200" dirty="0">
                <a:latin typeface="Century Gothic" panose="020B0502020202020204" pitchFamily="34" charset="0"/>
              </a:rPr>
              <a:t>do you write…?</a:t>
            </a:r>
            <a:r>
              <a:rPr lang="en-GB" sz="3200" dirty="0">
                <a:latin typeface="Century Gothic" panose="020B0502020202020204" pitchFamily="34" charset="0"/>
              </a:rPr>
              <a:t>]</a:t>
            </a:r>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68439"/>
            <a:ext cx="2167128" cy="2068082"/>
          </a:xfrm>
          <a:prstGeom prst="rect">
            <a:avLst/>
          </a:prstGeom>
        </p:spPr>
      </p:pic>
      <p:sp>
        <p:nvSpPr>
          <p:cNvPr id="9" name="Title 8">
            <a:extLst>
              <a:ext uri="{FF2B5EF4-FFF2-40B4-BE49-F238E27FC236}">
                <a16:creationId xmlns:a16="http://schemas.microsoft.com/office/drawing/2014/main" id="{ACE50CB7-D049-0240-AC4C-5142A7642EF4}"/>
              </a:ext>
            </a:extLst>
          </p:cNvPr>
          <p:cNvSpPr txBox="1">
            <a:spLocks/>
          </p:cNvSpPr>
          <p:nvPr/>
        </p:nvSpPr>
        <p:spPr>
          <a:xfrm>
            <a:off x="942907" y="108395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3800" b="1">
                <a:solidFill>
                  <a:schemeClr val="tx1"/>
                </a:solidFill>
              </a:rPr>
              <a:t>wie?</a:t>
            </a:r>
            <a:endParaRPr lang="en-US" sz="13800" dirty="0">
              <a:solidFill>
                <a:schemeClr val="tx1"/>
              </a:solidFill>
            </a:endParaRPr>
          </a:p>
        </p:txBody>
      </p:sp>
      <p:sp>
        <p:nvSpPr>
          <p:cNvPr id="10"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155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9"/>
          <a:stretch>
            <a:fillRect/>
          </a:stretch>
        </p:blipFill>
        <p:spPr>
          <a:xfrm>
            <a:off x="619375" y="809724"/>
            <a:ext cx="1044028" cy="1096757"/>
          </a:xfrm>
          <a:prstGeom prst="rect">
            <a:avLst/>
          </a:prstGeom>
          <a:effectLst>
            <a:outerShdw blurRad="50800" dist="38100" dir="5400000" algn="t" rotWithShape="0">
              <a:prstClr val="black">
                <a:alpha val="40000"/>
              </a:prstClr>
            </a:outerShdw>
          </a:effectLst>
        </p:spPr>
      </p:pic>
      <p:pic>
        <p:nvPicPr>
          <p:cNvPr id="12" name="Picture 11"/>
          <p:cNvPicPr>
            <a:picLocks noChangeAspect="1"/>
          </p:cNvPicPr>
          <p:nvPr/>
        </p:nvPicPr>
        <p:blipFill>
          <a:blip r:embed="rId30"/>
          <a:stretch>
            <a:fillRect/>
          </a:stretch>
        </p:blipFill>
        <p:spPr>
          <a:xfrm>
            <a:off x="8961030" y="5123123"/>
            <a:ext cx="1244739" cy="1189939"/>
          </a:xfrm>
          <a:prstGeom prst="rect">
            <a:avLst/>
          </a:prstGeom>
          <a:effectLst>
            <a:outerShdw blurRad="50800" dist="38100" dir="5400000" algn="t" rotWithShape="0">
              <a:prstClr val="black">
                <a:alpha val="40000"/>
              </a:prstClr>
            </a:outerShdw>
          </a:effectLst>
        </p:spPr>
      </p:pic>
      <p:pic>
        <p:nvPicPr>
          <p:cNvPr id="13" name="Picture 12"/>
          <p:cNvPicPr>
            <a:picLocks noChangeAspect="1"/>
          </p:cNvPicPr>
          <p:nvPr/>
        </p:nvPicPr>
        <p:blipFill>
          <a:blip r:embed="rId31"/>
          <a:stretch>
            <a:fillRect/>
          </a:stretch>
        </p:blipFill>
        <p:spPr>
          <a:xfrm>
            <a:off x="2266828" y="762330"/>
            <a:ext cx="1169721" cy="1174943"/>
          </a:xfrm>
          <a:prstGeom prst="rect">
            <a:avLst/>
          </a:prstGeom>
          <a:effectLst>
            <a:outerShdw blurRad="50800" dist="38100" dir="5400000" algn="t" rotWithShape="0">
              <a:prstClr val="black">
                <a:alpha val="40000"/>
              </a:prstClr>
            </a:outerShdw>
          </a:effectLst>
        </p:spPr>
      </p:pic>
      <p:pic>
        <p:nvPicPr>
          <p:cNvPr id="14" name="Picture 13"/>
          <p:cNvPicPr>
            <a:picLocks noChangeAspect="1"/>
          </p:cNvPicPr>
          <p:nvPr/>
        </p:nvPicPr>
        <p:blipFill>
          <a:blip r:embed="rId32"/>
          <a:stretch>
            <a:fillRect/>
          </a:stretch>
        </p:blipFill>
        <p:spPr>
          <a:xfrm>
            <a:off x="3875901" y="732110"/>
            <a:ext cx="1208176" cy="1255452"/>
          </a:xfrm>
          <a:prstGeom prst="rect">
            <a:avLst/>
          </a:prstGeom>
          <a:effectLst>
            <a:outerShdw blurRad="50800" dist="38100" dir="5400000" algn="t" rotWithShape="0">
              <a:prstClr val="black">
                <a:alpha val="40000"/>
              </a:prstClr>
            </a:outerShdw>
          </a:effectLst>
        </p:spPr>
      </p:pic>
      <p:pic>
        <p:nvPicPr>
          <p:cNvPr id="15" name="Picture 14"/>
          <p:cNvPicPr>
            <a:picLocks noChangeAspect="1"/>
          </p:cNvPicPr>
          <p:nvPr/>
        </p:nvPicPr>
        <p:blipFill>
          <a:blip r:embed="rId33"/>
          <a:stretch>
            <a:fillRect/>
          </a:stretch>
        </p:blipFill>
        <p:spPr>
          <a:xfrm>
            <a:off x="5451562" y="587129"/>
            <a:ext cx="1135119" cy="1319353"/>
          </a:xfrm>
          <a:prstGeom prst="rect">
            <a:avLst/>
          </a:prstGeom>
          <a:effectLst>
            <a:outerShdw blurRad="50800" dist="38100" dir="5400000" algn="t" rotWithShape="0">
              <a:prstClr val="black">
                <a:alpha val="40000"/>
              </a:prstClr>
            </a:outerShdw>
          </a:effectLst>
        </p:spPr>
      </p:pic>
      <p:pic>
        <p:nvPicPr>
          <p:cNvPr id="16" name="Picture 15"/>
          <p:cNvPicPr>
            <a:picLocks noChangeAspect="1"/>
          </p:cNvPicPr>
          <p:nvPr/>
        </p:nvPicPr>
        <p:blipFill>
          <a:blip r:embed="rId34"/>
          <a:stretch>
            <a:fillRect/>
          </a:stretch>
        </p:blipFill>
        <p:spPr>
          <a:xfrm>
            <a:off x="6829359" y="711145"/>
            <a:ext cx="1321354" cy="1270252"/>
          </a:xfrm>
          <a:prstGeom prst="rect">
            <a:avLst/>
          </a:prstGeom>
          <a:effectLst>
            <a:outerShdw blurRad="50800" dist="38100" dir="5400000" algn="t" rotWithShape="0">
              <a:prstClr val="black">
                <a:alpha val="40000"/>
              </a:prstClr>
            </a:outerShdw>
          </a:effectLst>
        </p:spPr>
      </p:pic>
      <p:pic>
        <p:nvPicPr>
          <p:cNvPr id="17" name="Picture 16"/>
          <p:cNvPicPr>
            <a:picLocks noChangeAspect="1"/>
          </p:cNvPicPr>
          <p:nvPr/>
        </p:nvPicPr>
        <p:blipFill>
          <a:blip r:embed="rId35"/>
          <a:stretch>
            <a:fillRect/>
          </a:stretch>
        </p:blipFill>
        <p:spPr>
          <a:xfrm>
            <a:off x="8651139" y="691415"/>
            <a:ext cx="1044103" cy="1215067"/>
          </a:xfrm>
          <a:prstGeom prst="rect">
            <a:avLst/>
          </a:prstGeom>
          <a:effectLst>
            <a:outerShdw blurRad="50800" dist="38100" dir="5400000" algn="t" rotWithShape="0">
              <a:prstClr val="black">
                <a:alpha val="40000"/>
              </a:prstClr>
            </a:outerShdw>
          </a:effectLst>
        </p:spPr>
      </p:pic>
      <p:pic>
        <p:nvPicPr>
          <p:cNvPr id="18" name="Picture 17"/>
          <p:cNvPicPr>
            <a:picLocks noChangeAspect="1"/>
          </p:cNvPicPr>
          <p:nvPr/>
        </p:nvPicPr>
        <p:blipFill>
          <a:blip r:embed="rId36"/>
          <a:stretch>
            <a:fillRect/>
          </a:stretch>
        </p:blipFill>
        <p:spPr>
          <a:xfrm>
            <a:off x="10298667" y="687010"/>
            <a:ext cx="1272690" cy="1359313"/>
          </a:xfrm>
          <a:prstGeom prst="rect">
            <a:avLst/>
          </a:prstGeom>
          <a:effectLst>
            <a:outerShdw blurRad="50800" dist="38100" dir="5400000" algn="t" rotWithShape="0">
              <a:prstClr val="black">
                <a:alpha val="40000"/>
              </a:prstClr>
            </a:outerShdw>
          </a:effectLst>
        </p:spPr>
      </p:pic>
      <p:pic>
        <p:nvPicPr>
          <p:cNvPr id="19" name="Picture 18"/>
          <p:cNvPicPr>
            <a:picLocks noChangeAspect="1"/>
          </p:cNvPicPr>
          <p:nvPr/>
        </p:nvPicPr>
        <p:blipFill>
          <a:blip r:embed="rId37"/>
          <a:stretch>
            <a:fillRect/>
          </a:stretch>
        </p:blipFill>
        <p:spPr>
          <a:xfrm>
            <a:off x="569091" y="2220358"/>
            <a:ext cx="1144596" cy="1172243"/>
          </a:xfrm>
          <a:prstGeom prst="rect">
            <a:avLst/>
          </a:prstGeom>
          <a:effectLst>
            <a:outerShdw blurRad="50800" dist="38100" dir="5400000" algn="t" rotWithShape="0">
              <a:prstClr val="black">
                <a:alpha val="40000"/>
              </a:prstClr>
            </a:outerShdw>
          </a:effectLst>
        </p:spPr>
      </p:pic>
      <p:pic>
        <p:nvPicPr>
          <p:cNvPr id="20" name="Picture 19"/>
          <p:cNvPicPr>
            <a:picLocks noChangeAspect="1"/>
          </p:cNvPicPr>
          <p:nvPr/>
        </p:nvPicPr>
        <p:blipFill>
          <a:blip r:embed="rId38"/>
          <a:stretch>
            <a:fillRect/>
          </a:stretch>
        </p:blipFill>
        <p:spPr>
          <a:xfrm>
            <a:off x="2299874" y="2118157"/>
            <a:ext cx="1065389" cy="1253005"/>
          </a:xfrm>
          <a:prstGeom prst="rect">
            <a:avLst/>
          </a:prstGeom>
          <a:effectLst>
            <a:outerShdw blurRad="50800" dist="38100" dir="5400000" algn="t" rotWithShape="0">
              <a:prstClr val="black">
                <a:alpha val="40000"/>
              </a:prstClr>
            </a:outerShdw>
          </a:effectLst>
        </p:spPr>
      </p:pic>
      <p:pic>
        <p:nvPicPr>
          <p:cNvPr id="21" name="Picture 20"/>
          <p:cNvPicPr>
            <a:picLocks noChangeAspect="1"/>
          </p:cNvPicPr>
          <p:nvPr/>
        </p:nvPicPr>
        <p:blipFill>
          <a:blip r:embed="rId39"/>
          <a:stretch>
            <a:fillRect/>
          </a:stretch>
        </p:blipFill>
        <p:spPr>
          <a:xfrm>
            <a:off x="4011809" y="2118157"/>
            <a:ext cx="1255402" cy="1331873"/>
          </a:xfrm>
          <a:prstGeom prst="rect">
            <a:avLst/>
          </a:prstGeom>
          <a:effectLst>
            <a:outerShdw blurRad="50800" dist="38100" dir="5400000" algn="t" rotWithShape="0">
              <a:prstClr val="black">
                <a:alpha val="40000"/>
              </a:prstClr>
            </a:outerShdw>
          </a:effectLst>
        </p:spPr>
      </p:pic>
      <p:pic>
        <p:nvPicPr>
          <p:cNvPr id="22" name="Picture 21"/>
          <p:cNvPicPr>
            <a:picLocks noChangeAspect="1"/>
          </p:cNvPicPr>
          <p:nvPr/>
        </p:nvPicPr>
        <p:blipFill>
          <a:blip r:embed="rId40"/>
          <a:stretch>
            <a:fillRect/>
          </a:stretch>
        </p:blipFill>
        <p:spPr>
          <a:xfrm>
            <a:off x="5625816" y="2118157"/>
            <a:ext cx="1156828" cy="1355547"/>
          </a:xfrm>
          <a:prstGeom prst="rect">
            <a:avLst/>
          </a:prstGeom>
          <a:effectLst>
            <a:outerShdw blurRad="50800" dist="38100" dir="5400000" algn="t" rotWithShape="0">
              <a:prstClr val="black">
                <a:alpha val="40000"/>
              </a:prstClr>
            </a:outerShdw>
          </a:effectLst>
        </p:spPr>
      </p:pic>
      <p:pic>
        <p:nvPicPr>
          <p:cNvPr id="23" name="Picture 22"/>
          <p:cNvPicPr>
            <a:picLocks noChangeAspect="1"/>
          </p:cNvPicPr>
          <p:nvPr/>
        </p:nvPicPr>
        <p:blipFill>
          <a:blip r:embed="rId41"/>
          <a:stretch>
            <a:fillRect/>
          </a:stretch>
        </p:blipFill>
        <p:spPr>
          <a:xfrm>
            <a:off x="7269629" y="2118157"/>
            <a:ext cx="1461968" cy="1355643"/>
          </a:xfrm>
          <a:prstGeom prst="rect">
            <a:avLst/>
          </a:prstGeom>
          <a:effectLst>
            <a:outerShdw blurRad="50800" dist="38100" dir="5400000" algn="t" rotWithShape="0">
              <a:prstClr val="black">
                <a:alpha val="40000"/>
              </a:prstClr>
            </a:outerShdw>
          </a:effectLst>
        </p:spPr>
      </p:pic>
      <p:pic>
        <p:nvPicPr>
          <p:cNvPr id="24" name="Picture 23"/>
          <p:cNvPicPr>
            <a:picLocks noChangeAspect="1"/>
          </p:cNvPicPr>
          <p:nvPr/>
        </p:nvPicPr>
        <p:blipFill>
          <a:blip r:embed="rId42"/>
          <a:stretch>
            <a:fillRect/>
          </a:stretch>
        </p:blipFill>
        <p:spPr>
          <a:xfrm>
            <a:off x="9215752" y="2029542"/>
            <a:ext cx="1272690" cy="1363059"/>
          </a:xfrm>
          <a:prstGeom prst="rect">
            <a:avLst/>
          </a:prstGeom>
          <a:effectLst>
            <a:outerShdw blurRad="50800" dist="38100" dir="5400000" algn="t" rotWithShape="0">
              <a:prstClr val="black">
                <a:alpha val="40000"/>
              </a:prstClr>
            </a:outerShdw>
          </a:effectLst>
        </p:spPr>
      </p:pic>
      <p:pic>
        <p:nvPicPr>
          <p:cNvPr id="25" name="Picture 24"/>
          <p:cNvPicPr>
            <a:picLocks noChangeAspect="1"/>
          </p:cNvPicPr>
          <p:nvPr/>
        </p:nvPicPr>
        <p:blipFill>
          <a:blip r:embed="rId43"/>
          <a:stretch>
            <a:fillRect/>
          </a:stretch>
        </p:blipFill>
        <p:spPr>
          <a:xfrm>
            <a:off x="10762409" y="2047590"/>
            <a:ext cx="1387823" cy="1546670"/>
          </a:xfrm>
          <a:prstGeom prst="rect">
            <a:avLst/>
          </a:prstGeom>
          <a:effectLst>
            <a:outerShdw blurRad="50800" dist="38100" dir="5400000" algn="t" rotWithShape="0">
              <a:prstClr val="black">
                <a:alpha val="40000"/>
              </a:prstClr>
            </a:outerShdw>
          </a:effectLst>
        </p:spPr>
      </p:pic>
      <p:pic>
        <p:nvPicPr>
          <p:cNvPr id="26" name="Picture 25"/>
          <p:cNvPicPr>
            <a:picLocks noChangeAspect="1"/>
          </p:cNvPicPr>
          <p:nvPr/>
        </p:nvPicPr>
        <p:blipFill>
          <a:blip r:embed="rId44"/>
          <a:stretch>
            <a:fillRect/>
          </a:stretch>
        </p:blipFill>
        <p:spPr>
          <a:xfrm>
            <a:off x="502396" y="3715887"/>
            <a:ext cx="1232879" cy="1293314"/>
          </a:xfrm>
          <a:prstGeom prst="rect">
            <a:avLst/>
          </a:prstGeom>
          <a:effectLst>
            <a:outerShdw blurRad="50800" dist="38100" dir="5400000" algn="t" rotWithShape="0">
              <a:prstClr val="black">
                <a:alpha val="40000"/>
              </a:prstClr>
            </a:outerShdw>
          </a:effectLst>
        </p:spPr>
      </p:pic>
      <p:pic>
        <p:nvPicPr>
          <p:cNvPr id="27" name="Picture 26"/>
          <p:cNvPicPr>
            <a:picLocks noChangeAspect="1"/>
          </p:cNvPicPr>
          <p:nvPr/>
        </p:nvPicPr>
        <p:blipFill>
          <a:blip r:embed="rId45"/>
          <a:stretch>
            <a:fillRect/>
          </a:stretch>
        </p:blipFill>
        <p:spPr>
          <a:xfrm>
            <a:off x="2055386" y="3496724"/>
            <a:ext cx="1592603" cy="1600448"/>
          </a:xfrm>
          <a:prstGeom prst="rect">
            <a:avLst/>
          </a:prstGeom>
          <a:effectLst>
            <a:outerShdw blurRad="50800" dist="38100" dir="5400000" algn="t" rotWithShape="0">
              <a:prstClr val="black">
                <a:alpha val="40000"/>
              </a:prstClr>
            </a:outerShdw>
          </a:effectLst>
        </p:spPr>
      </p:pic>
      <p:pic>
        <p:nvPicPr>
          <p:cNvPr id="28" name="Picture 27"/>
          <p:cNvPicPr>
            <a:picLocks noChangeAspect="1"/>
          </p:cNvPicPr>
          <p:nvPr/>
        </p:nvPicPr>
        <p:blipFill>
          <a:blip r:embed="rId46"/>
          <a:stretch>
            <a:fillRect/>
          </a:stretch>
        </p:blipFill>
        <p:spPr>
          <a:xfrm>
            <a:off x="3884234" y="3655973"/>
            <a:ext cx="1382977" cy="1554067"/>
          </a:xfrm>
          <a:prstGeom prst="rect">
            <a:avLst/>
          </a:prstGeom>
          <a:effectLst>
            <a:outerShdw blurRad="50800" dist="38100" dir="5400000" algn="t" rotWithShape="0">
              <a:prstClr val="black">
                <a:alpha val="40000"/>
              </a:prstClr>
            </a:outerShdw>
          </a:effectLst>
        </p:spPr>
      </p:pic>
      <p:pic>
        <p:nvPicPr>
          <p:cNvPr id="29" name="Picture 28"/>
          <p:cNvPicPr>
            <a:picLocks noChangeAspect="1"/>
          </p:cNvPicPr>
          <p:nvPr/>
        </p:nvPicPr>
        <p:blipFill>
          <a:blip r:embed="rId47"/>
          <a:stretch>
            <a:fillRect/>
          </a:stretch>
        </p:blipFill>
        <p:spPr>
          <a:xfrm>
            <a:off x="5673777" y="3703686"/>
            <a:ext cx="1149110" cy="1186523"/>
          </a:xfrm>
          <a:prstGeom prst="rect">
            <a:avLst/>
          </a:prstGeom>
          <a:effectLst>
            <a:outerShdw blurRad="50800" dist="38100" dir="5400000" algn="t" rotWithShape="0">
              <a:prstClr val="black">
                <a:alpha val="40000"/>
              </a:prstClr>
            </a:outerShdw>
          </a:effectLst>
        </p:spPr>
      </p:pic>
      <p:pic>
        <p:nvPicPr>
          <p:cNvPr id="30" name="Picture 29"/>
          <p:cNvPicPr>
            <a:picLocks noChangeAspect="1"/>
          </p:cNvPicPr>
          <p:nvPr/>
        </p:nvPicPr>
        <p:blipFill>
          <a:blip r:embed="rId48"/>
          <a:stretch>
            <a:fillRect/>
          </a:stretch>
        </p:blipFill>
        <p:spPr>
          <a:xfrm>
            <a:off x="7276101" y="3566261"/>
            <a:ext cx="1235550" cy="1393761"/>
          </a:xfrm>
          <a:prstGeom prst="rect">
            <a:avLst/>
          </a:prstGeom>
          <a:effectLst>
            <a:outerShdw blurRad="50800" dist="38100" dir="5400000" algn="t" rotWithShape="0">
              <a:prstClr val="black">
                <a:alpha val="40000"/>
              </a:prstClr>
            </a:outerShdw>
          </a:effectLst>
        </p:spPr>
      </p:pic>
      <p:pic>
        <p:nvPicPr>
          <p:cNvPr id="31" name="Picture 30"/>
          <p:cNvPicPr>
            <a:picLocks noChangeAspect="1"/>
          </p:cNvPicPr>
          <p:nvPr/>
        </p:nvPicPr>
        <p:blipFill>
          <a:blip r:embed="rId49"/>
          <a:stretch>
            <a:fillRect/>
          </a:stretch>
        </p:blipFill>
        <p:spPr>
          <a:xfrm>
            <a:off x="9040004" y="3491616"/>
            <a:ext cx="1238250" cy="1543050"/>
          </a:xfrm>
          <a:prstGeom prst="rect">
            <a:avLst/>
          </a:prstGeom>
          <a:effectLst>
            <a:outerShdw blurRad="50800" dist="38100" dir="5400000" algn="t" rotWithShape="0">
              <a:prstClr val="black">
                <a:alpha val="40000"/>
              </a:prstClr>
            </a:outerShdw>
          </a:effectLst>
        </p:spPr>
      </p:pic>
      <p:pic>
        <p:nvPicPr>
          <p:cNvPr id="32" name="Picture 31"/>
          <p:cNvPicPr>
            <a:picLocks noChangeAspect="1"/>
          </p:cNvPicPr>
          <p:nvPr/>
        </p:nvPicPr>
        <p:blipFill>
          <a:blip r:embed="rId50"/>
          <a:stretch>
            <a:fillRect/>
          </a:stretch>
        </p:blipFill>
        <p:spPr>
          <a:xfrm>
            <a:off x="10659226" y="3682989"/>
            <a:ext cx="1158541" cy="1227915"/>
          </a:xfrm>
          <a:prstGeom prst="rect">
            <a:avLst/>
          </a:prstGeom>
          <a:effectLst>
            <a:outerShdw blurRad="50800" dist="38100" dir="5400000" algn="t" rotWithShape="0">
              <a:prstClr val="black">
                <a:alpha val="40000"/>
              </a:prstClr>
            </a:outerShdw>
          </a:effectLst>
        </p:spPr>
      </p:pic>
      <p:pic>
        <p:nvPicPr>
          <p:cNvPr id="33" name="Picture 32"/>
          <p:cNvPicPr>
            <a:picLocks noChangeAspect="1"/>
          </p:cNvPicPr>
          <p:nvPr/>
        </p:nvPicPr>
        <p:blipFill>
          <a:blip r:embed="rId51"/>
          <a:stretch>
            <a:fillRect/>
          </a:stretch>
        </p:blipFill>
        <p:spPr>
          <a:xfrm>
            <a:off x="2254245" y="5002764"/>
            <a:ext cx="1194883" cy="1310298"/>
          </a:xfrm>
          <a:prstGeom prst="rect">
            <a:avLst/>
          </a:prstGeom>
          <a:effectLst>
            <a:outerShdw blurRad="50800" dist="38100" dir="5400000" algn="t" rotWithShape="0">
              <a:prstClr val="black">
                <a:alpha val="40000"/>
              </a:prstClr>
            </a:outerShdw>
          </a:effectLst>
        </p:spPr>
      </p:pic>
      <p:pic>
        <p:nvPicPr>
          <p:cNvPr id="34" name="Picture 33"/>
          <p:cNvPicPr>
            <a:picLocks noChangeAspect="1"/>
          </p:cNvPicPr>
          <p:nvPr/>
        </p:nvPicPr>
        <p:blipFill>
          <a:blip r:embed="rId52"/>
          <a:stretch>
            <a:fillRect/>
          </a:stretch>
        </p:blipFill>
        <p:spPr>
          <a:xfrm>
            <a:off x="3771825" y="5218589"/>
            <a:ext cx="1630280" cy="1104383"/>
          </a:xfrm>
          <a:prstGeom prst="rect">
            <a:avLst/>
          </a:prstGeom>
          <a:effectLst>
            <a:outerShdw blurRad="50800" dist="38100" dir="5400000" algn="t" rotWithShape="0">
              <a:prstClr val="black">
                <a:alpha val="40000"/>
              </a:prstClr>
            </a:outerShdw>
          </a:effectLst>
        </p:spPr>
      </p:pic>
      <p:pic>
        <p:nvPicPr>
          <p:cNvPr id="35" name="Picture 34"/>
          <p:cNvPicPr>
            <a:picLocks noChangeAspect="1"/>
          </p:cNvPicPr>
          <p:nvPr/>
        </p:nvPicPr>
        <p:blipFill>
          <a:blip r:embed="rId53"/>
          <a:stretch>
            <a:fillRect/>
          </a:stretch>
        </p:blipFill>
        <p:spPr>
          <a:xfrm>
            <a:off x="5537070" y="5153949"/>
            <a:ext cx="1292289" cy="1083855"/>
          </a:xfrm>
          <a:prstGeom prst="rect">
            <a:avLst/>
          </a:prstGeom>
          <a:effectLst>
            <a:outerShdw blurRad="50800" dist="38100" dir="5400000" algn="t" rotWithShape="0">
              <a:prstClr val="black">
                <a:alpha val="40000"/>
              </a:prstClr>
            </a:outerShdw>
          </a:effectLst>
        </p:spPr>
      </p:pic>
      <p:pic>
        <p:nvPicPr>
          <p:cNvPr id="36" name="Picture 35"/>
          <p:cNvPicPr>
            <a:picLocks noChangeAspect="1"/>
          </p:cNvPicPr>
          <p:nvPr/>
        </p:nvPicPr>
        <p:blipFill>
          <a:blip r:embed="rId54"/>
          <a:stretch>
            <a:fillRect/>
          </a:stretch>
        </p:blipFill>
        <p:spPr>
          <a:xfrm>
            <a:off x="7355153" y="5107857"/>
            <a:ext cx="1010104" cy="1129947"/>
          </a:xfrm>
          <a:prstGeom prst="rect">
            <a:avLst/>
          </a:prstGeom>
          <a:effectLst>
            <a:outerShdw blurRad="50800" dist="38100" dir="5400000" algn="t" rotWithShape="0">
              <a:prstClr val="black">
                <a:alpha val="40000"/>
              </a:prstClr>
            </a:outerShdw>
          </a:effectLst>
        </p:spPr>
      </p:pic>
      <p:sp>
        <p:nvSpPr>
          <p:cNvPr id="37" name="Title 36" hidden="1"/>
          <p:cNvSpPr>
            <a:spLocks noGrp="1"/>
          </p:cNvSpPr>
          <p:nvPr>
            <p:ph type="title"/>
          </p:nvPr>
        </p:nvSpPr>
        <p:spPr/>
        <p:txBody>
          <a:bodyPr/>
          <a:lstStyle/>
          <a:p>
            <a:r>
              <a:rPr lang="en-GB"/>
              <a:t>alphabet</a:t>
            </a:r>
          </a:p>
        </p:txBody>
      </p:sp>
      <p:sp>
        <p:nvSpPr>
          <p:cNvPr id="38"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41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B.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5" name="C.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6" name="D.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7" name="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8" name="F.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subTnLst>
                                    <p:audio>
                                      <p:cMediaNode>
                                        <p:cTn display="0" masterRel="sameClick">
                                          <p:stCondLst>
                                            <p:cond evt="begin" delay="0">
                                              <p:tn val="35"/>
                                            </p:cond>
                                          </p:stCondLst>
                                          <p:endCondLst>
                                            <p:cond evt="onStopAudio" delay="0">
                                              <p:tgtEl>
                                                <p:sldTgt/>
                                              </p:tgtEl>
                                            </p:cond>
                                          </p:endCondLst>
                                        </p:cTn>
                                        <p:tgtEl>
                                          <p:sndTgt r:embed="rId9" name="G.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subTnLst>
                                    <p:audio>
                                      <p:cMediaNode>
                                        <p:cTn display="0" masterRel="sameClick">
                                          <p:stCondLst>
                                            <p:cond evt="begin" delay="0">
                                              <p:tn val="40"/>
                                            </p:cond>
                                          </p:stCondLst>
                                          <p:endCondLst>
                                            <p:cond evt="onStopAudio" delay="0">
                                              <p:tgtEl>
                                                <p:sldTgt/>
                                              </p:tgtEl>
                                            </p:cond>
                                          </p:endCondLst>
                                        </p:cTn>
                                        <p:tgtEl>
                                          <p:sndTgt r:embed="rId10" name="H.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11" name="I.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subTnLst>
                                    <p:audio>
                                      <p:cMediaNode>
                                        <p:cTn display="0" masterRel="sameClick">
                                          <p:stCondLst>
                                            <p:cond evt="begin" delay="0">
                                              <p:tn val="50"/>
                                            </p:cond>
                                          </p:stCondLst>
                                          <p:endCondLst>
                                            <p:cond evt="onStopAudio" delay="0">
                                              <p:tgtEl>
                                                <p:sldTgt/>
                                              </p:tgtEl>
                                            </p:cond>
                                          </p:endCondLst>
                                        </p:cTn>
                                        <p:tgtEl>
                                          <p:sndTgt r:embed="rId12" name="J.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subTnLst>
                                    <p:audio>
                                      <p:cMediaNode>
                                        <p:cTn display="0" masterRel="sameClick">
                                          <p:stCondLst>
                                            <p:cond evt="begin" delay="0">
                                              <p:tn val="55"/>
                                            </p:cond>
                                          </p:stCondLst>
                                          <p:endCondLst>
                                            <p:cond evt="onStopAudio" delay="0">
                                              <p:tgtEl>
                                                <p:sldTgt/>
                                              </p:tgtEl>
                                            </p:cond>
                                          </p:endCondLst>
                                        </p:cTn>
                                        <p:tgtEl>
                                          <p:sndTgt r:embed="rId13" name="K.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subTnLst>
                                    <p:audio>
                                      <p:cMediaNode>
                                        <p:cTn display="0" masterRel="sameClick">
                                          <p:stCondLst>
                                            <p:cond evt="begin" delay="0">
                                              <p:tn val="60"/>
                                            </p:cond>
                                          </p:stCondLst>
                                          <p:endCondLst>
                                            <p:cond evt="onStopAudio" delay="0">
                                              <p:tgtEl>
                                                <p:sldTgt/>
                                              </p:tgtEl>
                                            </p:cond>
                                          </p:endCondLst>
                                        </p:cTn>
                                        <p:tgtEl>
                                          <p:sndTgt r:embed="rId14" name="L.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subTnLst>
                                    <p:audio>
                                      <p:cMediaNode>
                                        <p:cTn display="0" masterRel="sameClick">
                                          <p:stCondLst>
                                            <p:cond evt="begin" delay="0">
                                              <p:tn val="65"/>
                                            </p:cond>
                                          </p:stCondLst>
                                          <p:endCondLst>
                                            <p:cond evt="onStopAudio" delay="0">
                                              <p:tgtEl>
                                                <p:sldTgt/>
                                              </p:tgtEl>
                                            </p:cond>
                                          </p:endCondLst>
                                        </p:cTn>
                                        <p:tgtEl>
                                          <p:sndTgt r:embed="rId15" name="M.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subTnLst>
                                    <p:audio>
                                      <p:cMediaNode>
                                        <p:cTn display="0" masterRel="sameClick">
                                          <p:stCondLst>
                                            <p:cond evt="begin" delay="0">
                                              <p:tn val="70"/>
                                            </p:cond>
                                          </p:stCondLst>
                                          <p:endCondLst>
                                            <p:cond evt="onStopAudio" delay="0">
                                              <p:tgtEl>
                                                <p:sldTgt/>
                                              </p:tgtEl>
                                            </p:cond>
                                          </p:endCondLst>
                                        </p:cTn>
                                        <p:tgtEl>
                                          <p:sndTgt r:embed="rId16" name="N.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subTnLst>
                                    <p:audio>
                                      <p:cMediaNode>
                                        <p:cTn display="0" masterRel="sameClick">
                                          <p:stCondLst>
                                            <p:cond evt="begin" delay="0">
                                              <p:tn val="75"/>
                                            </p:cond>
                                          </p:stCondLst>
                                          <p:endCondLst>
                                            <p:cond evt="onStopAudio" delay="0">
                                              <p:tgtEl>
                                                <p:sldTgt/>
                                              </p:tgtEl>
                                            </p:cond>
                                          </p:endCondLst>
                                        </p:cTn>
                                        <p:tgtEl>
                                          <p:sndTgt r:embed="rId17" name="O.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subTnLst>
                                    <p:audio>
                                      <p:cMediaNode>
                                        <p:cTn display="0" masterRel="sameClick">
                                          <p:stCondLst>
                                            <p:cond evt="begin" delay="0">
                                              <p:tn val="80"/>
                                            </p:cond>
                                          </p:stCondLst>
                                          <p:endCondLst>
                                            <p:cond evt="onStopAudio" delay="0">
                                              <p:tgtEl>
                                                <p:sldTgt/>
                                              </p:tgtEl>
                                            </p:cond>
                                          </p:endCondLst>
                                        </p:cTn>
                                        <p:tgtEl>
                                          <p:sndTgt r:embed="rId18" name="P.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subTnLst>
                                    <p:audio>
                                      <p:cMediaNode>
                                        <p:cTn display="0" masterRel="sameClick">
                                          <p:stCondLst>
                                            <p:cond evt="begin" delay="0">
                                              <p:tn val="85"/>
                                            </p:cond>
                                          </p:stCondLst>
                                          <p:endCondLst>
                                            <p:cond evt="onStopAudio" delay="0">
                                              <p:tgtEl>
                                                <p:sldTgt/>
                                              </p:tgtEl>
                                            </p:cond>
                                          </p:endCondLst>
                                        </p:cTn>
                                        <p:tgtEl>
                                          <p:sndTgt r:embed="rId19" name="Q.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subTnLst>
                                    <p:audio>
                                      <p:cMediaNode>
                                        <p:cTn display="0" masterRel="sameClick">
                                          <p:stCondLst>
                                            <p:cond evt="begin" delay="0">
                                              <p:tn val="90"/>
                                            </p:cond>
                                          </p:stCondLst>
                                          <p:endCondLst>
                                            <p:cond evt="onStopAudio" delay="0">
                                              <p:tgtEl>
                                                <p:sldTgt/>
                                              </p:tgtEl>
                                            </p:cond>
                                          </p:endCondLst>
                                        </p:cTn>
                                        <p:tgtEl>
                                          <p:sndTgt r:embed="rId20" name="R.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500"/>
                                        <p:tgtEl>
                                          <p:spTgt spid="30"/>
                                        </p:tgtEl>
                                      </p:cBhvr>
                                    </p:animEffect>
                                  </p:childTnLst>
                                  <p:subTnLst>
                                    <p:audio>
                                      <p:cMediaNode>
                                        <p:cTn display="0" masterRel="sameClick">
                                          <p:stCondLst>
                                            <p:cond evt="begin" delay="0">
                                              <p:tn val="95"/>
                                            </p:cond>
                                          </p:stCondLst>
                                          <p:endCondLst>
                                            <p:cond evt="onStopAudio" delay="0">
                                              <p:tgtEl>
                                                <p:sldTgt/>
                                              </p:tgtEl>
                                            </p:cond>
                                          </p:endCondLst>
                                        </p:cTn>
                                        <p:tgtEl>
                                          <p:sndTgt r:embed="rId21" name="S.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500"/>
                                        <p:tgtEl>
                                          <p:spTgt spid="31"/>
                                        </p:tgtEl>
                                      </p:cBhvr>
                                    </p:animEffect>
                                  </p:childTnLst>
                                  <p:subTnLst>
                                    <p:audio>
                                      <p:cMediaNode>
                                        <p:cTn display="0" masterRel="sameClick">
                                          <p:stCondLst>
                                            <p:cond evt="begin" delay="0">
                                              <p:tn val="100"/>
                                            </p:cond>
                                          </p:stCondLst>
                                          <p:endCondLst>
                                            <p:cond evt="onStopAudio" delay="0">
                                              <p:tgtEl>
                                                <p:sldTgt/>
                                              </p:tgtEl>
                                            </p:cond>
                                          </p:endCondLst>
                                        </p:cTn>
                                        <p:tgtEl>
                                          <p:sndTgt r:embed="rId22" name="T.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subTnLst>
                                    <p:audio>
                                      <p:cMediaNode>
                                        <p:cTn display="0" masterRel="sameClick">
                                          <p:stCondLst>
                                            <p:cond evt="begin" delay="0">
                                              <p:tn val="105"/>
                                            </p:cond>
                                          </p:stCondLst>
                                          <p:endCondLst>
                                            <p:cond evt="onStopAudio" delay="0">
                                              <p:tgtEl>
                                                <p:sldTgt/>
                                              </p:tgtEl>
                                            </p:cond>
                                          </p:endCondLst>
                                        </p:cTn>
                                        <p:tgtEl>
                                          <p:sndTgt r:embed="rId23" name="U.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500"/>
                                        <p:tgtEl>
                                          <p:spTgt spid="33"/>
                                        </p:tgtEl>
                                      </p:cBhvr>
                                    </p:animEffect>
                                  </p:childTnLst>
                                  <p:subTnLst>
                                    <p:audio>
                                      <p:cMediaNode>
                                        <p:cTn display="0" masterRel="sameClick">
                                          <p:stCondLst>
                                            <p:cond evt="begin" delay="0">
                                              <p:tn val="110"/>
                                            </p:cond>
                                          </p:stCondLst>
                                          <p:endCondLst>
                                            <p:cond evt="onStopAudio" delay="0">
                                              <p:tgtEl>
                                                <p:sldTgt/>
                                              </p:tgtEl>
                                            </p:cond>
                                          </p:endCondLst>
                                        </p:cTn>
                                        <p:tgtEl>
                                          <p:sndTgt r:embed="rId24" name="V.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childTnLst>
                                  <p:subTnLst>
                                    <p:audio>
                                      <p:cMediaNode>
                                        <p:cTn display="0" masterRel="sameClick">
                                          <p:stCondLst>
                                            <p:cond evt="begin" delay="0">
                                              <p:tn val="115"/>
                                            </p:cond>
                                          </p:stCondLst>
                                          <p:endCondLst>
                                            <p:cond evt="onStopAudio" delay="0">
                                              <p:tgtEl>
                                                <p:sldTgt/>
                                              </p:tgtEl>
                                            </p:cond>
                                          </p:endCondLst>
                                        </p:cTn>
                                        <p:tgtEl>
                                          <p:sndTgt r:embed="rId25" name="W.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fade">
                                      <p:cBhvr>
                                        <p:cTn id="122" dur="500"/>
                                        <p:tgtEl>
                                          <p:spTgt spid="35"/>
                                        </p:tgtEl>
                                      </p:cBhvr>
                                    </p:animEffect>
                                  </p:childTnLst>
                                  <p:subTnLst>
                                    <p:audio>
                                      <p:cMediaNode>
                                        <p:cTn display="0" masterRel="sameClick">
                                          <p:stCondLst>
                                            <p:cond evt="begin" delay="0">
                                              <p:tn val="120"/>
                                            </p:cond>
                                          </p:stCondLst>
                                          <p:endCondLst>
                                            <p:cond evt="onStopAudio" delay="0">
                                              <p:tgtEl>
                                                <p:sldTgt/>
                                              </p:tgtEl>
                                            </p:cond>
                                          </p:endCondLst>
                                        </p:cTn>
                                        <p:tgtEl>
                                          <p:sndTgt r:embed="rId26" name="X.wav"/>
                                        </p:tgtEl>
                                      </p:cMediaNode>
                                    </p:audio>
                                  </p:sub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fade">
                                      <p:cBhvr>
                                        <p:cTn id="127" dur="500"/>
                                        <p:tgtEl>
                                          <p:spTgt spid="36"/>
                                        </p:tgtEl>
                                      </p:cBhvr>
                                    </p:animEffect>
                                  </p:childTnLst>
                                  <p:subTnLst>
                                    <p:audio>
                                      <p:cMediaNode>
                                        <p:cTn display="0" masterRel="sameClick">
                                          <p:stCondLst>
                                            <p:cond evt="begin" delay="0">
                                              <p:tn val="125"/>
                                            </p:cond>
                                          </p:stCondLst>
                                          <p:endCondLst>
                                            <p:cond evt="onStopAudio" delay="0">
                                              <p:tgtEl>
                                                <p:sldTgt/>
                                              </p:tgtEl>
                                            </p:cond>
                                          </p:endCondLst>
                                        </p:cTn>
                                        <p:tgtEl>
                                          <p:sndTgt r:embed="rId27" name="Y.wav"/>
                                        </p:tgtEl>
                                      </p:cMediaNode>
                                    </p:audio>
                                  </p:sub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2"/>
                                        </p:tgtEl>
                                        <p:attrNameLst>
                                          <p:attrName>style.visibility</p:attrName>
                                        </p:attrNameLst>
                                      </p:cBhvr>
                                      <p:to>
                                        <p:strVal val="visible"/>
                                      </p:to>
                                    </p:set>
                                    <p:animEffect transition="in" filter="fade">
                                      <p:cBhvr>
                                        <p:cTn id="132" dur="500"/>
                                        <p:tgtEl>
                                          <p:spTgt spid="12"/>
                                        </p:tgtEl>
                                      </p:cBhvr>
                                    </p:animEffect>
                                  </p:childTnLst>
                                  <p:subTnLst>
                                    <p:audio>
                                      <p:cMediaNode>
                                        <p:cTn display="0" masterRel="sameClick">
                                          <p:stCondLst>
                                            <p:cond evt="begin" delay="0">
                                              <p:tn val="130"/>
                                            </p:cond>
                                          </p:stCondLst>
                                          <p:endCondLst>
                                            <p:cond evt="onStopAudio" delay="0">
                                              <p:tgtEl>
                                                <p:sldTgt/>
                                              </p:tgtEl>
                                            </p:cond>
                                          </p:endCondLst>
                                        </p:cTn>
                                        <p:tgtEl>
                                          <p:sndTgt r:embed="rId28" name="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6"/>
          <p:cNvSpPr>
            <a:spLocks noChangeArrowheads="1" noChangeShapeType="1" noTextEdit="1"/>
          </p:cNvSpPr>
          <p:nvPr/>
        </p:nvSpPr>
        <p:spPr bwMode="auto">
          <a:xfrm>
            <a:off x="1812925" y="333376"/>
            <a:ext cx="8459788" cy="1223963"/>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ABCDEFG</a:t>
            </a:r>
          </a:p>
        </p:txBody>
      </p:sp>
      <p:sp>
        <p:nvSpPr>
          <p:cNvPr id="3" name="WordArt 7"/>
          <p:cNvSpPr>
            <a:spLocks noChangeArrowheads="1" noChangeShapeType="1" noTextEdit="1"/>
          </p:cNvSpPr>
          <p:nvPr/>
        </p:nvSpPr>
        <p:spPr bwMode="auto">
          <a:xfrm>
            <a:off x="1992314" y="2060575"/>
            <a:ext cx="8351837" cy="1049338"/>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HIJKLMN</a:t>
            </a:r>
          </a:p>
        </p:txBody>
      </p:sp>
      <p:sp>
        <p:nvSpPr>
          <p:cNvPr id="4" name="WordArt 8"/>
          <p:cNvSpPr>
            <a:spLocks noChangeArrowheads="1" noChangeShapeType="1" noTextEdit="1"/>
          </p:cNvSpPr>
          <p:nvPr/>
        </p:nvSpPr>
        <p:spPr bwMode="auto">
          <a:xfrm>
            <a:off x="1992314" y="3573464"/>
            <a:ext cx="8351837" cy="1222375"/>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OPQRSTU</a:t>
            </a:r>
          </a:p>
        </p:txBody>
      </p:sp>
      <p:sp>
        <p:nvSpPr>
          <p:cNvPr id="5" name="WordArt 9"/>
          <p:cNvSpPr>
            <a:spLocks noChangeArrowheads="1" noChangeShapeType="1" noTextEdit="1"/>
          </p:cNvSpPr>
          <p:nvPr/>
        </p:nvSpPr>
        <p:spPr bwMode="auto">
          <a:xfrm>
            <a:off x="2279651" y="5157789"/>
            <a:ext cx="7777163" cy="935037"/>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VWXYZ</a:t>
            </a:r>
          </a:p>
        </p:txBody>
      </p:sp>
      <p:sp>
        <p:nvSpPr>
          <p:cNvPr id="6" name="Title 5" hidden="1"/>
          <p:cNvSpPr>
            <a:spLocks noGrp="1"/>
          </p:cNvSpPr>
          <p:nvPr>
            <p:ph type="title"/>
          </p:nvPr>
        </p:nvSpPr>
        <p:spPr/>
        <p:txBody>
          <a:bodyPr/>
          <a:lstStyle/>
          <a:p>
            <a:r>
              <a:rPr lang="en-GB"/>
              <a:t>alphabet</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154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73"/>
          <p:cNvGraphicFramePr>
            <a:graphicFrameLocks noGrp="1"/>
          </p:cNvGraphicFramePr>
          <p:nvPr/>
        </p:nvGraphicFramePr>
        <p:xfrm>
          <a:off x="2235200" y="400050"/>
          <a:ext cx="7518400" cy="5791200"/>
        </p:xfrm>
        <a:graphic>
          <a:graphicData uri="http://schemas.openxmlformats.org/drawingml/2006/table">
            <a:tbl>
              <a:tblPr/>
              <a:tblGrid>
                <a:gridCol w="627063">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27063">
                  <a:extLst>
                    <a:ext uri="{9D8B030D-6E8A-4147-A177-3AD203B41FA5}">
                      <a16:colId xmlns:a16="http://schemas.microsoft.com/office/drawing/2014/main" val="20003"/>
                    </a:ext>
                  </a:extLst>
                </a:gridCol>
                <a:gridCol w="625475">
                  <a:extLst>
                    <a:ext uri="{9D8B030D-6E8A-4147-A177-3AD203B41FA5}">
                      <a16:colId xmlns:a16="http://schemas.microsoft.com/office/drawing/2014/main" val="20004"/>
                    </a:ext>
                  </a:extLst>
                </a:gridCol>
                <a:gridCol w="627062">
                  <a:extLst>
                    <a:ext uri="{9D8B030D-6E8A-4147-A177-3AD203B41FA5}">
                      <a16:colId xmlns:a16="http://schemas.microsoft.com/office/drawing/2014/main" val="20005"/>
                    </a:ext>
                  </a:extLst>
                </a:gridCol>
                <a:gridCol w="627063">
                  <a:extLst>
                    <a:ext uri="{9D8B030D-6E8A-4147-A177-3AD203B41FA5}">
                      <a16:colId xmlns:a16="http://schemas.microsoft.com/office/drawing/2014/main" val="20006"/>
                    </a:ext>
                  </a:extLst>
                </a:gridCol>
                <a:gridCol w="625475">
                  <a:extLst>
                    <a:ext uri="{9D8B030D-6E8A-4147-A177-3AD203B41FA5}">
                      <a16:colId xmlns:a16="http://schemas.microsoft.com/office/drawing/2014/main" val="20007"/>
                    </a:ext>
                  </a:extLst>
                </a:gridCol>
                <a:gridCol w="627062">
                  <a:extLst>
                    <a:ext uri="{9D8B030D-6E8A-4147-A177-3AD203B41FA5}">
                      <a16:colId xmlns:a16="http://schemas.microsoft.com/office/drawing/2014/main" val="20008"/>
                    </a:ext>
                  </a:extLst>
                </a:gridCol>
                <a:gridCol w="627063">
                  <a:extLst>
                    <a:ext uri="{9D8B030D-6E8A-4147-A177-3AD203B41FA5}">
                      <a16:colId xmlns:a16="http://schemas.microsoft.com/office/drawing/2014/main" val="20009"/>
                    </a:ext>
                  </a:extLst>
                </a:gridCol>
                <a:gridCol w="625475">
                  <a:extLst>
                    <a:ext uri="{9D8B030D-6E8A-4147-A177-3AD203B41FA5}">
                      <a16:colId xmlns:a16="http://schemas.microsoft.com/office/drawing/2014/main" val="20010"/>
                    </a:ext>
                  </a:extLst>
                </a:gridCol>
                <a:gridCol w="627062">
                  <a:extLst>
                    <a:ext uri="{9D8B030D-6E8A-4147-A177-3AD203B41FA5}">
                      <a16:colId xmlns:a16="http://schemas.microsoft.com/office/drawing/2014/main" val="20011"/>
                    </a:ext>
                  </a:extLst>
                </a:gridCol>
              </a:tblGrid>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 name="Title 2" hidden="1"/>
          <p:cNvSpPr>
            <a:spLocks noGrp="1"/>
          </p:cNvSpPr>
          <p:nvPr>
            <p:ph type="title"/>
          </p:nvPr>
        </p:nvSpPr>
        <p:spPr/>
        <p:txBody>
          <a:bodyPr/>
          <a:lstStyle/>
          <a:p>
            <a:r>
              <a:rPr lang="en-GB"/>
              <a:t>alphabet</a:t>
            </a:r>
          </a:p>
        </p:txBody>
      </p:sp>
      <p:sp>
        <p:nvSpPr>
          <p:cNvPr id="4"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49773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GB"/>
              <a:t>alphabet</a:t>
            </a:r>
          </a:p>
        </p:txBody>
      </p:sp>
      <p:sp>
        <p:nvSpPr>
          <p:cNvPr id="4"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695790" y="157212"/>
            <a:ext cx="9089317" cy="6225235"/>
          </a:xfrm>
          <a:prstGeom prst="rect">
            <a:avLst/>
          </a:prstGeom>
        </p:spPr>
      </p:pic>
      <p:sp>
        <p:nvSpPr>
          <p:cNvPr id="6" name="Action Button: Sound 5">
            <a:hlinkClick r:id="" action="ppaction://noaction" highlightClick="1">
              <a:snd r:embed="rId4" name="Alphabet.wav"/>
            </a:hlinkClick>
          </p:cNvPr>
          <p:cNvSpPr/>
          <p:nvPr/>
        </p:nvSpPr>
        <p:spPr>
          <a:xfrm>
            <a:off x="11167872" y="812740"/>
            <a:ext cx="658368" cy="597408"/>
          </a:xfrm>
          <a:prstGeom prst="actionButtonSound">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5552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812925" y="333376"/>
            <a:ext cx="8459788" cy="1223963"/>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ABCDEFG</a:t>
            </a:r>
          </a:p>
        </p:txBody>
      </p:sp>
      <p:sp>
        <p:nvSpPr>
          <p:cNvPr id="3" name="WordArt 3"/>
          <p:cNvSpPr>
            <a:spLocks noChangeArrowheads="1" noChangeShapeType="1" noTextEdit="1"/>
          </p:cNvSpPr>
          <p:nvPr/>
        </p:nvSpPr>
        <p:spPr bwMode="auto">
          <a:xfrm>
            <a:off x="1992314" y="2060575"/>
            <a:ext cx="8351837" cy="1049338"/>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HIJKLMN</a:t>
            </a:r>
          </a:p>
        </p:txBody>
      </p:sp>
      <p:sp>
        <p:nvSpPr>
          <p:cNvPr id="4" name="WordArt 4"/>
          <p:cNvSpPr>
            <a:spLocks noChangeArrowheads="1" noChangeShapeType="1" noTextEdit="1"/>
          </p:cNvSpPr>
          <p:nvPr/>
        </p:nvSpPr>
        <p:spPr bwMode="auto">
          <a:xfrm>
            <a:off x="1992314" y="3573464"/>
            <a:ext cx="8351837" cy="1222375"/>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OPQRSTU</a:t>
            </a:r>
          </a:p>
        </p:txBody>
      </p:sp>
      <p:sp>
        <p:nvSpPr>
          <p:cNvPr id="5" name="WordArt 5"/>
          <p:cNvSpPr>
            <a:spLocks noChangeArrowheads="1" noChangeShapeType="1" noTextEdit="1"/>
          </p:cNvSpPr>
          <p:nvPr/>
        </p:nvSpPr>
        <p:spPr bwMode="auto">
          <a:xfrm>
            <a:off x="2279651" y="5157789"/>
            <a:ext cx="7777163" cy="935037"/>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VWXYZ</a:t>
            </a:r>
          </a:p>
        </p:txBody>
      </p:sp>
      <p:sp>
        <p:nvSpPr>
          <p:cNvPr id="6" name="Title 5" hidden="1"/>
          <p:cNvSpPr>
            <a:spLocks noGrp="1"/>
          </p:cNvSpPr>
          <p:nvPr>
            <p:ph type="title"/>
          </p:nvPr>
        </p:nvSpPr>
        <p:spPr/>
        <p:txBody>
          <a:bodyPr/>
          <a:lstStyle/>
          <a:p>
            <a:r>
              <a:rPr lang="en-GB"/>
              <a:t>alphabet</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538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C40EA1-808F-49BC-A062-9B05A839926F}"/>
              </a:ext>
            </a:extLst>
          </p:cNvPr>
          <p:cNvPicPr>
            <a:picLocks noChangeAspect="1"/>
          </p:cNvPicPr>
          <p:nvPr/>
        </p:nvPicPr>
        <p:blipFill rotWithShape="1">
          <a:blip r:embed="rId3">
            <a:extLst>
              <a:ext uri="{28A0092B-C50C-407E-A947-70E740481C1C}">
                <a14:useLocalDpi xmlns:a14="http://schemas.microsoft.com/office/drawing/2010/main" val="0"/>
              </a:ext>
            </a:extLst>
          </a:blip>
          <a:srcRect l="25325"/>
          <a:stretch/>
        </p:blipFill>
        <p:spPr>
          <a:xfrm>
            <a:off x="3225000" y="0"/>
            <a:ext cx="8213625" cy="5499633"/>
          </a:xfrm>
          <a:prstGeom prst="rect">
            <a:avLst/>
          </a:prstGeom>
        </p:spPr>
      </p:pic>
      <p:sp>
        <p:nvSpPr>
          <p:cNvPr id="5" name="Title 1">
            <a:extLst>
              <a:ext uri="{FF2B5EF4-FFF2-40B4-BE49-F238E27FC236}">
                <a16:creationId xmlns:a16="http://schemas.microsoft.com/office/drawing/2014/main" id="{8B7D0273-E8CE-924D-A470-7D22E5C08200}"/>
              </a:ext>
            </a:extLst>
          </p:cNvPr>
          <p:cNvSpPr>
            <a:spLocks noGrp="1"/>
          </p:cNvSpPr>
          <p:nvPr>
            <p:ph type="title"/>
          </p:nvPr>
        </p:nvSpPr>
        <p:spPr>
          <a:xfrm>
            <a:off x="1078816" y="192484"/>
            <a:ext cx="10515600" cy="662782"/>
          </a:xfrm>
        </p:spPr>
        <p:txBody>
          <a:bodyPr>
            <a:normAutofit fontScale="90000"/>
          </a:bodyPr>
          <a:lstStyle/>
          <a:p>
            <a:pPr algn="r"/>
            <a:r>
              <a:rPr lang="en-GB" sz="5400" spc="300" dirty="0">
                <a:solidFill>
                  <a:srgbClr val="0000CC"/>
                </a:solidFill>
                <a:latin typeface="Gill Sans Ultra Bold" panose="020B0A02020104020203" pitchFamily="34" charset="0"/>
                <a:cs typeface="Aharoni" panose="020B0604020202020204" pitchFamily="2" charset="-79"/>
              </a:rPr>
              <a:t>SPELLING BEE</a:t>
            </a:r>
            <a:endParaRPr lang="en-US" sz="5400" dirty="0"/>
          </a:p>
        </p:txBody>
      </p:sp>
    </p:spTree>
    <p:extLst>
      <p:ext uri="{BB962C8B-B14F-4D97-AF65-F5344CB8AC3E}">
        <p14:creationId xmlns:p14="http://schemas.microsoft.com/office/powerpoint/2010/main" val="4212535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0697" y="416922"/>
            <a:ext cx="10515600" cy="1325563"/>
          </a:xfrm>
        </p:spPr>
        <p:txBody>
          <a:bodyPr/>
          <a:lstStyle/>
          <a:p>
            <a:r>
              <a:rPr lang="en-GB" dirty="0">
                <a:solidFill>
                  <a:srgbClr val="002060"/>
                </a:solidFill>
              </a:rPr>
              <a:t>The Spelling Bee</a:t>
            </a:r>
            <a:br>
              <a:rPr lang="en-GB" dirty="0">
                <a:solidFill>
                  <a:srgbClr val="002060"/>
                </a:solidFill>
              </a:rPr>
            </a:br>
            <a:endParaRPr lang="en-GB" dirty="0">
              <a:solidFill>
                <a:srgbClr val="002060"/>
              </a:solidFill>
            </a:endParaRPr>
          </a:p>
        </p:txBody>
      </p:sp>
      <p:graphicFrame>
        <p:nvGraphicFramePr>
          <p:cNvPr id="8" name="Content Placeholder 3"/>
          <p:cNvGraphicFramePr>
            <a:graphicFrameLocks/>
          </p:cNvGraphicFramePr>
          <p:nvPr>
            <p:extLst>
              <p:ext uri="{D42A27DB-BD31-4B8C-83A1-F6EECF244321}">
                <p14:modId xmlns:p14="http://schemas.microsoft.com/office/powerpoint/2010/main" val="2793194905"/>
              </p:ext>
            </p:extLst>
          </p:nvPr>
        </p:nvGraphicFramePr>
        <p:xfrm>
          <a:off x="236897" y="1203133"/>
          <a:ext cx="3967534" cy="4987530"/>
        </p:xfrm>
        <a:graphic>
          <a:graphicData uri="http://schemas.openxmlformats.org/drawingml/2006/table">
            <a:tbl>
              <a:tblPr>
                <a:tableStyleId>{5C22544A-7EE6-4342-B048-85BDC9FD1C3A}</a:tableStyleId>
              </a:tblPr>
              <a:tblGrid>
                <a:gridCol w="1625600">
                  <a:extLst>
                    <a:ext uri="{9D8B030D-6E8A-4147-A177-3AD203B41FA5}">
                      <a16:colId xmlns:a16="http://schemas.microsoft.com/office/drawing/2014/main" val="20000"/>
                    </a:ext>
                  </a:extLst>
                </a:gridCol>
                <a:gridCol w="2341934">
                  <a:extLst>
                    <a:ext uri="{9D8B030D-6E8A-4147-A177-3AD203B41FA5}">
                      <a16:colId xmlns:a16="http://schemas.microsoft.com/office/drawing/2014/main" val="20001"/>
                    </a:ext>
                  </a:extLst>
                </a:gridCol>
              </a:tblGrid>
              <a:tr h="332502">
                <a:tc>
                  <a:txBody>
                    <a:bodyPr/>
                    <a:lstStyle/>
                    <a:p>
                      <a:pPr algn="l" fontAlgn="b"/>
                      <a:r>
                        <a:rPr lang="en-GB" sz="2000" b="1" u="none" strike="noStrike" dirty="0">
                          <a:solidFill>
                            <a:srgbClr val="002060"/>
                          </a:solidFill>
                          <a:effectLst/>
                          <a:latin typeface="Century Gothic" panose="020B0502020202020204" pitchFamily="34" charset="0"/>
                        </a:rPr>
                        <a:t>sein</a:t>
                      </a:r>
                      <a:endParaRPr lang="en-GB" sz="2000" b="1"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to be | being</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00"/>
                  </a:ext>
                </a:extLst>
              </a:tr>
              <a:tr h="332502">
                <a:tc>
                  <a:txBody>
                    <a:bodyPr/>
                    <a:lstStyle/>
                    <a:p>
                      <a:pPr algn="l" fontAlgn="b"/>
                      <a:r>
                        <a:rPr lang="en-GB" sz="2000" b="1" u="none" strike="noStrike" dirty="0" err="1">
                          <a:solidFill>
                            <a:srgbClr val="002060"/>
                          </a:solidFill>
                          <a:effectLst/>
                          <a:latin typeface="Century Gothic" panose="020B0502020202020204" pitchFamily="34" charset="0"/>
                        </a:rPr>
                        <a:t>ist</a:t>
                      </a:r>
                      <a:endParaRPr lang="en-GB" sz="2000" b="1"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a:solidFill>
                            <a:srgbClr val="002060"/>
                          </a:solidFill>
                          <a:effectLst/>
                          <a:latin typeface="Century Gothic" panose="020B0502020202020204" pitchFamily="34" charset="0"/>
                        </a:rPr>
                        <a:t>is</a:t>
                      </a:r>
                      <a:endParaRPr lang="en-GB" sz="2000" b="0" i="0" u="none" strike="noStrike">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01"/>
                  </a:ext>
                </a:extLst>
              </a:tr>
              <a:tr h="332502">
                <a:tc>
                  <a:txBody>
                    <a:bodyPr/>
                    <a:lstStyle/>
                    <a:p>
                      <a:pPr algn="l" fontAlgn="b"/>
                      <a:r>
                        <a:rPr lang="en-GB" sz="2000" b="1" u="none" strike="noStrike">
                          <a:solidFill>
                            <a:srgbClr val="002060"/>
                          </a:solidFill>
                          <a:effectLst/>
                          <a:latin typeface="Century Gothic" panose="020B0502020202020204" pitchFamily="34" charset="0"/>
                        </a:rPr>
                        <a:t>wo?</a:t>
                      </a:r>
                      <a:endParaRPr lang="en-GB" sz="2000" b="1" i="0" u="none" strike="noStrike">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where?</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02"/>
                  </a:ext>
                </a:extLst>
              </a:tr>
              <a:tr h="332502">
                <a:tc>
                  <a:txBody>
                    <a:bodyPr/>
                    <a:lstStyle/>
                    <a:p>
                      <a:pPr algn="l" fontAlgn="b"/>
                      <a:r>
                        <a:rPr lang="en-GB" sz="2000" b="1" u="none" strike="noStrike">
                          <a:solidFill>
                            <a:srgbClr val="002060"/>
                          </a:solidFill>
                          <a:effectLst/>
                          <a:latin typeface="Century Gothic" panose="020B0502020202020204" pitchFamily="34" charset="0"/>
                        </a:rPr>
                        <a:t>hier</a:t>
                      </a:r>
                      <a:endParaRPr lang="en-GB" sz="2000" b="1" i="0" u="none" strike="noStrike">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here</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03"/>
                  </a:ext>
                </a:extLst>
              </a:tr>
              <a:tr h="332502">
                <a:tc>
                  <a:txBody>
                    <a:bodyPr/>
                    <a:lstStyle/>
                    <a:p>
                      <a:pPr algn="l" fontAlgn="b"/>
                      <a:r>
                        <a:rPr lang="en-GB" sz="2000" b="1" u="none" strike="noStrike">
                          <a:solidFill>
                            <a:srgbClr val="002060"/>
                          </a:solidFill>
                          <a:effectLst/>
                          <a:latin typeface="Century Gothic" panose="020B0502020202020204" pitchFamily="34" charset="0"/>
                        </a:rPr>
                        <a:t>da</a:t>
                      </a:r>
                      <a:endParaRPr lang="en-GB" sz="2000" b="1" i="0" u="none" strike="noStrike">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there</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04"/>
                  </a:ext>
                </a:extLst>
              </a:tr>
              <a:tr h="332502">
                <a:tc>
                  <a:txBody>
                    <a:bodyPr/>
                    <a:lstStyle/>
                    <a:p>
                      <a:pPr algn="l" fontAlgn="b"/>
                      <a:r>
                        <a:rPr lang="en-GB" sz="2000" b="1" u="none" strike="noStrike">
                          <a:solidFill>
                            <a:srgbClr val="002060"/>
                          </a:solidFill>
                          <a:effectLst/>
                          <a:latin typeface="Century Gothic" panose="020B0502020202020204" pitchFamily="34" charset="0"/>
                        </a:rPr>
                        <a:t>das Heft</a:t>
                      </a:r>
                      <a:endParaRPr lang="en-GB" sz="2000" b="1" i="0" u="none" strike="noStrike">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exercise book</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05"/>
                  </a:ext>
                </a:extLst>
              </a:tr>
              <a:tr h="332502">
                <a:tc>
                  <a:txBody>
                    <a:bodyPr/>
                    <a:lstStyle/>
                    <a:p>
                      <a:pPr algn="l" fontAlgn="b"/>
                      <a:r>
                        <a:rPr lang="en-GB" sz="2000" b="1" u="none" strike="noStrike">
                          <a:solidFill>
                            <a:srgbClr val="002060"/>
                          </a:solidFill>
                          <a:effectLst/>
                          <a:latin typeface="Century Gothic" panose="020B0502020202020204" pitchFamily="34" charset="0"/>
                        </a:rPr>
                        <a:t>das Fenster</a:t>
                      </a:r>
                      <a:endParaRPr lang="en-GB" sz="2000" b="1" i="0" u="none" strike="noStrike">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window</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06"/>
                  </a:ext>
                </a:extLst>
              </a:tr>
              <a:tr h="332502">
                <a:tc>
                  <a:txBody>
                    <a:bodyPr/>
                    <a:lstStyle/>
                    <a:p>
                      <a:pPr algn="l" fontAlgn="b"/>
                      <a:r>
                        <a:rPr lang="en-GB" sz="2000" b="1" u="none" strike="noStrike">
                          <a:solidFill>
                            <a:srgbClr val="002060"/>
                          </a:solidFill>
                          <a:effectLst/>
                          <a:latin typeface="Century Gothic" panose="020B0502020202020204" pitchFamily="34" charset="0"/>
                        </a:rPr>
                        <a:t>der Tisch</a:t>
                      </a:r>
                      <a:endParaRPr lang="en-GB" sz="2000" b="1" i="0" u="none" strike="noStrike">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table</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07"/>
                  </a:ext>
                </a:extLst>
              </a:tr>
              <a:tr h="332502">
                <a:tc>
                  <a:txBody>
                    <a:bodyPr/>
                    <a:lstStyle/>
                    <a:p>
                      <a:pPr algn="l" fontAlgn="b"/>
                      <a:r>
                        <a:rPr lang="en-GB" sz="2000" b="1" u="none" strike="noStrike" dirty="0">
                          <a:solidFill>
                            <a:srgbClr val="002060"/>
                          </a:solidFill>
                          <a:effectLst/>
                          <a:latin typeface="Century Gothic" panose="020B0502020202020204" pitchFamily="34" charset="0"/>
                        </a:rPr>
                        <a:t>die </a:t>
                      </a:r>
                      <a:r>
                        <a:rPr lang="en-GB" sz="2000" b="1" u="none" strike="noStrike" dirty="0" err="1">
                          <a:solidFill>
                            <a:srgbClr val="002060"/>
                          </a:solidFill>
                          <a:effectLst/>
                          <a:latin typeface="Century Gothic" panose="020B0502020202020204" pitchFamily="34" charset="0"/>
                        </a:rPr>
                        <a:t>Tafel</a:t>
                      </a:r>
                      <a:endParaRPr lang="en-GB" sz="2000" b="1"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board</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08"/>
                  </a:ext>
                </a:extLst>
              </a:tr>
              <a:tr h="332502">
                <a:tc>
                  <a:txBody>
                    <a:bodyPr/>
                    <a:lstStyle/>
                    <a:p>
                      <a:pPr algn="l" fontAlgn="b"/>
                      <a:r>
                        <a:rPr lang="en-GB" sz="2000" b="1" u="none" strike="noStrike">
                          <a:solidFill>
                            <a:srgbClr val="002060"/>
                          </a:solidFill>
                          <a:effectLst/>
                          <a:latin typeface="Century Gothic" panose="020B0502020202020204" pitchFamily="34" charset="0"/>
                        </a:rPr>
                        <a:t>die Flasche</a:t>
                      </a:r>
                      <a:endParaRPr lang="en-GB" sz="2000" b="1" i="0" u="none" strike="noStrike">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bottle</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09"/>
                  </a:ext>
                </a:extLst>
              </a:tr>
              <a:tr h="332502">
                <a:tc>
                  <a:txBody>
                    <a:bodyPr/>
                    <a:lstStyle/>
                    <a:p>
                      <a:pPr algn="l" fontAlgn="b"/>
                      <a:r>
                        <a:rPr lang="en-GB" sz="2000" b="1" u="none" strike="noStrike">
                          <a:solidFill>
                            <a:srgbClr val="002060"/>
                          </a:solidFill>
                          <a:effectLst/>
                          <a:latin typeface="Century Gothic" panose="020B0502020202020204" pitchFamily="34" charset="0"/>
                        </a:rPr>
                        <a:t>und</a:t>
                      </a:r>
                      <a:endParaRPr lang="en-GB" sz="2000" b="1" i="0" u="none" strike="noStrike">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and</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10"/>
                  </a:ext>
                </a:extLst>
              </a:tr>
              <a:tr h="332502">
                <a:tc>
                  <a:txBody>
                    <a:bodyPr/>
                    <a:lstStyle/>
                    <a:p>
                      <a:pPr algn="l" fontAlgn="b"/>
                      <a:r>
                        <a:rPr lang="en-GB" sz="2000" b="1" u="none" strike="noStrike">
                          <a:solidFill>
                            <a:srgbClr val="002060"/>
                          </a:solidFill>
                          <a:effectLst/>
                          <a:latin typeface="Century Gothic" panose="020B0502020202020204" pitchFamily="34" charset="0"/>
                        </a:rPr>
                        <a:t>Deutsch</a:t>
                      </a:r>
                      <a:endParaRPr lang="en-GB" sz="2000" b="1" i="0" u="none" strike="noStrike">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German (noun)</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11"/>
                  </a:ext>
                </a:extLst>
              </a:tr>
              <a:tr h="332502">
                <a:tc>
                  <a:txBody>
                    <a:bodyPr/>
                    <a:lstStyle/>
                    <a:p>
                      <a:pPr algn="l" fontAlgn="b"/>
                      <a:r>
                        <a:rPr lang="en-GB" sz="2000" b="1" u="none" strike="noStrike">
                          <a:solidFill>
                            <a:srgbClr val="002060"/>
                          </a:solidFill>
                          <a:effectLst/>
                          <a:latin typeface="Century Gothic" panose="020B0502020202020204" pitchFamily="34" charset="0"/>
                        </a:rPr>
                        <a:t>ja</a:t>
                      </a:r>
                      <a:endParaRPr lang="en-GB" sz="2000" b="1" i="0" u="none" strike="noStrike">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yes</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12"/>
                  </a:ext>
                </a:extLst>
              </a:tr>
              <a:tr h="332502">
                <a:tc>
                  <a:txBody>
                    <a:bodyPr/>
                    <a:lstStyle/>
                    <a:p>
                      <a:pPr algn="l" fontAlgn="b"/>
                      <a:r>
                        <a:rPr lang="en-GB" sz="2000" b="1" u="none" strike="noStrike">
                          <a:solidFill>
                            <a:srgbClr val="002060"/>
                          </a:solidFill>
                          <a:effectLst/>
                          <a:latin typeface="Century Gothic" panose="020B0502020202020204" pitchFamily="34" charset="0"/>
                        </a:rPr>
                        <a:t>nein</a:t>
                      </a:r>
                      <a:endParaRPr lang="en-GB" sz="2000" b="1" i="0" u="none" strike="noStrike">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no</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13"/>
                  </a:ext>
                </a:extLst>
              </a:tr>
              <a:tr h="332502">
                <a:tc>
                  <a:txBody>
                    <a:bodyPr/>
                    <a:lstStyle/>
                    <a:p>
                      <a:pPr algn="l" fontAlgn="b"/>
                      <a:r>
                        <a:rPr lang="en-GB" sz="2000" b="1" u="none" strike="noStrike">
                          <a:solidFill>
                            <a:srgbClr val="002060"/>
                          </a:solidFill>
                          <a:effectLst/>
                          <a:latin typeface="Century Gothic" panose="020B0502020202020204" pitchFamily="34" charset="0"/>
                        </a:rPr>
                        <a:t>sagen</a:t>
                      </a:r>
                      <a:endParaRPr lang="en-GB" sz="2000" b="1" i="0" u="none" strike="noStrike">
                        <a:solidFill>
                          <a:srgbClr val="002060"/>
                        </a:solidFill>
                        <a:effectLst/>
                        <a:latin typeface="Century Gothic" panose="020B0502020202020204" pitchFamily="34" charset="0"/>
                      </a:endParaRPr>
                    </a:p>
                  </a:txBody>
                  <a:tcPr marL="9525" marR="9525" marT="9525" marB="0" anchor="b">
                    <a:solidFill>
                      <a:srgbClr val="FFF6D4"/>
                    </a:solidFill>
                  </a:tcPr>
                </a:tc>
                <a:tc>
                  <a:txBody>
                    <a:bodyPr/>
                    <a:lstStyle/>
                    <a:p>
                      <a:pPr algn="l" fontAlgn="b"/>
                      <a:r>
                        <a:rPr lang="en-GB" sz="2000" b="0" u="none" strike="noStrike" dirty="0">
                          <a:solidFill>
                            <a:srgbClr val="002060"/>
                          </a:solidFill>
                          <a:effectLst/>
                          <a:latin typeface="Century Gothic" panose="020B0502020202020204" pitchFamily="34" charset="0"/>
                        </a:rPr>
                        <a:t>to say, tell </a:t>
                      </a:r>
                      <a:endParaRPr lang="en-GB" sz="2000" b="0" i="0" u="none" strike="noStrike" dirty="0">
                        <a:solidFill>
                          <a:srgbClr val="002060"/>
                        </a:solidFill>
                        <a:effectLst/>
                        <a:latin typeface="Century Gothic" panose="020B0502020202020204" pitchFamily="34" charset="0"/>
                      </a:endParaRPr>
                    </a:p>
                  </a:txBody>
                  <a:tcPr marL="9525" marR="9525" marT="9525" marB="0" anchor="b">
                    <a:solidFill>
                      <a:srgbClr val="FFF6D4"/>
                    </a:solidFill>
                  </a:tcPr>
                </a:tc>
                <a:extLst>
                  <a:ext uri="{0D108BD9-81ED-4DB2-BD59-A6C34878D82A}">
                    <a16:rowId xmlns:a16="http://schemas.microsoft.com/office/drawing/2014/main" val="10014"/>
                  </a:ext>
                </a:extLst>
              </a:tr>
            </a:tbl>
          </a:graphicData>
        </a:graphic>
      </p:graphicFrame>
      <p:pic>
        <p:nvPicPr>
          <p:cNvPr id="9" name="Picture 7">
            <a:extLst>
              <a:ext uri="{FF2B5EF4-FFF2-40B4-BE49-F238E27FC236}">
                <a16:creationId xmlns:a16="http://schemas.microsoft.com/office/drawing/2014/main" id="{05072E53-312B-7749-993C-7AB3B2D305C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1068188" y="143057"/>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map&#10;&#10;Description automatically generated">
            <a:extLst>
              <a:ext uri="{FF2B5EF4-FFF2-40B4-BE49-F238E27FC236}">
                <a16:creationId xmlns:a16="http://schemas.microsoft.com/office/drawing/2014/main" id="{147E89F2-A037-4D2F-8179-D929F91213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546" t="16462" r="11316" b="1857"/>
          <a:stretch/>
        </p:blipFill>
        <p:spPr>
          <a:xfrm>
            <a:off x="5688319" y="3138314"/>
            <a:ext cx="5244029" cy="3161841"/>
          </a:xfrm>
          <a:prstGeom prst="rect">
            <a:avLst/>
          </a:prstGeom>
        </p:spPr>
      </p:pic>
      <p:sp>
        <p:nvSpPr>
          <p:cNvPr id="11" name="Google Shape;653;p27">
            <a:extLst>
              <a:ext uri="{FF2B5EF4-FFF2-40B4-BE49-F238E27FC236}">
                <a16:creationId xmlns:a16="http://schemas.microsoft.com/office/drawing/2014/main" id="{20EC58E8-5D41-4A72-A101-F94DFD7A5C53}"/>
              </a:ext>
            </a:extLst>
          </p:cNvPr>
          <p:cNvSpPr/>
          <p:nvPr/>
        </p:nvSpPr>
        <p:spPr>
          <a:xfrm>
            <a:off x="6220169" y="488198"/>
            <a:ext cx="2212539" cy="951315"/>
          </a:xfrm>
          <a:prstGeom prst="wedgeRoundRectCallout">
            <a:avLst>
              <a:gd name="adj1" fmla="val -70246"/>
              <a:gd name="adj2" fmla="val 1061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Wie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man ‘to be, being’ auf Deutsch?</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Google Shape;653;p27">
            <a:extLst>
              <a:ext uri="{FF2B5EF4-FFF2-40B4-BE49-F238E27FC236}">
                <a16:creationId xmlns:a16="http://schemas.microsoft.com/office/drawing/2014/main" id="{BBA77AAC-356C-48A2-9EA8-C50704E9C4B7}"/>
              </a:ext>
            </a:extLst>
          </p:cNvPr>
          <p:cNvSpPr/>
          <p:nvPr/>
        </p:nvSpPr>
        <p:spPr>
          <a:xfrm>
            <a:off x="9500923" y="1572148"/>
            <a:ext cx="994610" cy="411383"/>
          </a:xfrm>
          <a:prstGeom prst="wedgeRoundRectCallout">
            <a:avLst>
              <a:gd name="adj1" fmla="val 74826"/>
              <a:gd name="adj2" fmla="val -105737"/>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2"/>
                </a:solidFill>
                <a:latin typeface="Century Gothic" panose="020F0302020204030204"/>
              </a:rPr>
              <a:t>sein</a:t>
            </a:r>
            <a:endParaRPr kumimoji="0" sz="2000" b="0" i="1" u="none" strike="noStrike" kern="1200" cap="none" spc="0" normalizeH="0" baseline="0" noProof="0" dirty="0">
              <a:ln>
                <a:noFill/>
              </a:ln>
              <a:solidFill>
                <a:schemeClr val="bg2"/>
              </a:solidFill>
              <a:effectLst/>
              <a:uLnTx/>
              <a:uFillTx/>
              <a:latin typeface="Century Gothic" panose="020F0302020204030204"/>
            </a:endParaRPr>
          </a:p>
        </p:txBody>
      </p:sp>
      <p:sp>
        <p:nvSpPr>
          <p:cNvPr id="13" name="Google Shape;653;p27">
            <a:extLst>
              <a:ext uri="{FF2B5EF4-FFF2-40B4-BE49-F238E27FC236}">
                <a16:creationId xmlns:a16="http://schemas.microsoft.com/office/drawing/2014/main" id="{B13B8F58-BBCF-4394-A471-CE4BD0F387A4}"/>
              </a:ext>
            </a:extLst>
          </p:cNvPr>
          <p:cNvSpPr/>
          <p:nvPr/>
        </p:nvSpPr>
        <p:spPr>
          <a:xfrm>
            <a:off x="4602718" y="5734505"/>
            <a:ext cx="2822293" cy="813584"/>
          </a:xfrm>
          <a:prstGeom prst="wedgeRoundRectCallout">
            <a:avLst>
              <a:gd name="adj1" fmla="val 29004"/>
              <a:gd name="adj2" fmla="val -160929"/>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a:ln>
                  <a:noFill/>
                </a:ln>
                <a:solidFill>
                  <a:schemeClr val="bg2"/>
                </a:solidFill>
                <a:effectLst/>
                <a:uLnTx/>
                <a:uFillTx/>
                <a:latin typeface="Century Gothic" panose="020F0302020204030204"/>
                <a:ea typeface="+mn-ea"/>
                <a:cs typeface="+mn-cs"/>
              </a:rPr>
              <a:t>If you don’t know, say </a:t>
            </a:r>
            <a:br>
              <a:rPr kumimoji="0" lang="en-GB" sz="1800" b="0" u="none" strike="noStrike" kern="1200" cap="none" spc="0" normalizeH="0" baseline="0" noProof="0" dirty="0">
                <a:ln>
                  <a:noFill/>
                </a:ln>
                <a:solidFill>
                  <a:schemeClr val="bg2"/>
                </a:solidFill>
                <a:effectLst/>
                <a:uLnTx/>
                <a:uFillTx/>
                <a:latin typeface="Century Gothic" panose="020F0302020204030204"/>
                <a:ea typeface="+mn-ea"/>
                <a:cs typeface="+mn-cs"/>
              </a:rPr>
            </a:br>
            <a:r>
              <a:rPr kumimoji="0" lang="en-GB" sz="1800" b="1" u="none" strike="noStrike" kern="1200" cap="none" spc="0" normalizeH="0" baseline="0" noProof="0" dirty="0">
                <a:ln>
                  <a:noFill/>
                </a:ln>
                <a:solidFill>
                  <a:schemeClr val="bg2"/>
                </a:solidFill>
                <a:effectLst/>
                <a:uLnTx/>
                <a:uFillTx/>
                <a:latin typeface="Century Gothic" panose="020F0302020204030204"/>
                <a:ea typeface="+mn-ea"/>
                <a:cs typeface="+mn-cs"/>
              </a:rPr>
              <a:t>Ich </a:t>
            </a:r>
            <a:r>
              <a:rPr kumimoji="0" lang="en-GB" sz="1800" b="1" u="none" strike="noStrike" kern="1200" cap="none" spc="0" normalizeH="0" baseline="0" noProof="0" dirty="0" err="1">
                <a:ln>
                  <a:noFill/>
                </a:ln>
                <a:solidFill>
                  <a:schemeClr val="bg2"/>
                </a:solidFill>
                <a:effectLst/>
                <a:uLnTx/>
                <a:uFillTx/>
                <a:latin typeface="Century Gothic" panose="020F0302020204030204"/>
                <a:ea typeface="+mn-ea"/>
                <a:cs typeface="+mn-cs"/>
              </a:rPr>
              <a:t>weiß</a:t>
            </a:r>
            <a:r>
              <a:rPr kumimoji="0" lang="en-GB" sz="1800" b="1" u="none" strike="noStrike" kern="1200" cap="none" spc="0" normalizeH="0" baseline="0" noProof="0" dirty="0">
                <a:ln>
                  <a:noFill/>
                </a:ln>
                <a:solidFill>
                  <a:schemeClr val="bg2"/>
                </a:solidFill>
                <a:effectLst/>
                <a:uLnTx/>
                <a:uFillTx/>
                <a:latin typeface="Century Gothic" panose="020F0302020204030204"/>
                <a:ea typeface="+mn-ea"/>
                <a:cs typeface="+mn-cs"/>
              </a:rPr>
              <a:t> </a:t>
            </a:r>
            <a:r>
              <a:rPr kumimoji="0" lang="en-GB" sz="1800" b="1" u="none" strike="noStrike" kern="1200" cap="none" spc="0" normalizeH="0" baseline="0" noProof="0" dirty="0" err="1">
                <a:ln>
                  <a:noFill/>
                </a:ln>
                <a:solidFill>
                  <a:schemeClr val="bg2"/>
                </a:solidFill>
                <a:effectLst/>
                <a:uLnTx/>
                <a:uFillTx/>
                <a:latin typeface="Century Gothic" panose="020F0302020204030204"/>
                <a:ea typeface="+mn-ea"/>
                <a:cs typeface="+mn-cs"/>
              </a:rPr>
              <a:t>nicht</a:t>
            </a:r>
            <a:r>
              <a:rPr kumimoji="0" lang="en-GB" sz="1800" b="0" u="none" strike="noStrike" kern="1200" cap="none" spc="0" normalizeH="0" baseline="0" noProof="0" dirty="0">
                <a:ln>
                  <a:noFill/>
                </a:ln>
                <a:solidFill>
                  <a:schemeClr val="bg2"/>
                </a:solidFill>
                <a:effectLst/>
                <a:uLnTx/>
                <a:uFillTx/>
                <a:latin typeface="Century Gothic" panose="020F0302020204030204"/>
                <a:ea typeface="+mn-ea"/>
                <a:cs typeface="+mn-cs"/>
              </a:rPr>
              <a:t>!</a:t>
            </a:r>
            <a:endParaRPr kumimoji="0" sz="1800" b="0" u="none" strike="noStrike" kern="1200" cap="none" spc="0" normalizeH="0" baseline="0" noProof="0" dirty="0">
              <a:ln>
                <a:noFill/>
              </a:ln>
              <a:solidFill>
                <a:schemeClr val="bg2"/>
              </a:solidFill>
              <a:effectLst/>
              <a:uLnTx/>
              <a:uFillTx/>
              <a:latin typeface="Century Gothic" panose="020F0302020204030204"/>
              <a:ea typeface="+mn-ea"/>
              <a:cs typeface="+mn-cs"/>
            </a:endParaRPr>
          </a:p>
        </p:txBody>
      </p:sp>
      <p:sp>
        <p:nvSpPr>
          <p:cNvPr id="15" name="Google Shape;653;p27">
            <a:extLst>
              <a:ext uri="{FF2B5EF4-FFF2-40B4-BE49-F238E27FC236}">
                <a16:creationId xmlns:a16="http://schemas.microsoft.com/office/drawing/2014/main" id="{0213CC16-88AF-4EA2-B841-731587648ADA}"/>
              </a:ext>
            </a:extLst>
          </p:cNvPr>
          <p:cNvSpPr/>
          <p:nvPr/>
        </p:nvSpPr>
        <p:spPr>
          <a:xfrm>
            <a:off x="4459131" y="1837414"/>
            <a:ext cx="1513448" cy="627205"/>
          </a:xfrm>
          <a:prstGeom prst="wedgeRoundRectCallout">
            <a:avLst>
              <a:gd name="adj1" fmla="val 42552"/>
              <a:gd name="adj2" fmla="val -109757"/>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err="1">
                <a:ln>
                  <a:noFill/>
                </a:ln>
                <a:solidFill>
                  <a:schemeClr val="bg2"/>
                </a:solidFill>
                <a:effectLst/>
                <a:uLnTx/>
                <a:uFillTx/>
                <a:latin typeface="Century Gothic" panose="020F0302020204030204"/>
                <a:ea typeface="+mn-ea"/>
                <a:cs typeface="+mn-cs"/>
              </a:rPr>
              <a:t>Richtig</a:t>
            </a:r>
            <a:r>
              <a:rPr kumimoji="0" lang="en-GB" sz="2000" b="0" u="none" strike="noStrike" kern="1200" cap="none" spc="0" normalizeH="0" baseline="0" noProof="0" dirty="0">
                <a:ln>
                  <a:noFill/>
                </a:ln>
                <a:solidFill>
                  <a:schemeClr val="bg2"/>
                </a:solidFill>
                <a:effectLst/>
                <a:uLnTx/>
                <a:uFillTx/>
                <a:latin typeface="Century Gothic" panose="020F0302020204030204"/>
                <a:ea typeface="+mn-ea"/>
                <a:cs typeface="+mn-cs"/>
              </a:rPr>
              <a:t>!</a:t>
            </a:r>
            <a:endParaRPr kumimoji="0" sz="2000" b="0" u="none" strike="noStrike" kern="1200" cap="none" spc="0" normalizeH="0" baseline="0" noProof="0" dirty="0">
              <a:ln>
                <a:noFill/>
              </a:ln>
              <a:solidFill>
                <a:schemeClr val="bg2"/>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1DC40EA1-808F-49BC-A062-9B05A839926F}"/>
              </a:ext>
            </a:extLst>
          </p:cNvPr>
          <p:cNvPicPr>
            <a:picLocks noChangeAspect="1"/>
          </p:cNvPicPr>
          <p:nvPr/>
        </p:nvPicPr>
        <p:blipFill rotWithShape="1">
          <a:blip r:embed="rId6">
            <a:extLst>
              <a:ext uri="{28A0092B-C50C-407E-A947-70E740481C1C}">
                <a14:useLocalDpi xmlns:a14="http://schemas.microsoft.com/office/drawing/2010/main" val="0"/>
              </a:ext>
            </a:extLst>
          </a:blip>
          <a:srcRect l="25325"/>
          <a:stretch/>
        </p:blipFill>
        <p:spPr>
          <a:xfrm>
            <a:off x="4897512" y="2646091"/>
            <a:ext cx="2527852" cy="1692585"/>
          </a:xfrm>
          <a:prstGeom prst="rect">
            <a:avLst/>
          </a:prstGeom>
        </p:spPr>
      </p:pic>
      <p:sp>
        <p:nvSpPr>
          <p:cNvPr id="17" name="Google Shape;653;p27">
            <a:extLst>
              <a:ext uri="{FF2B5EF4-FFF2-40B4-BE49-F238E27FC236}">
                <a16:creationId xmlns:a16="http://schemas.microsoft.com/office/drawing/2014/main" id="{9B6F80A0-D4D5-421F-9562-3E745CA09284}"/>
              </a:ext>
            </a:extLst>
          </p:cNvPr>
          <p:cNvSpPr/>
          <p:nvPr/>
        </p:nvSpPr>
        <p:spPr>
          <a:xfrm>
            <a:off x="6302050" y="1552023"/>
            <a:ext cx="2130658" cy="791096"/>
          </a:xfrm>
          <a:prstGeom prst="wedgeRoundRectCallout">
            <a:avLst>
              <a:gd name="adj1" fmla="val -66652"/>
              <a:gd name="adj2" fmla="val -25304"/>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Wie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schreibt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man das?</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Google Shape;653;p27">
            <a:extLst>
              <a:ext uri="{FF2B5EF4-FFF2-40B4-BE49-F238E27FC236}">
                <a16:creationId xmlns:a16="http://schemas.microsoft.com/office/drawing/2014/main" id="{16043FEB-4FB1-4359-ABC7-EECDE7BCB758}"/>
              </a:ext>
            </a:extLst>
          </p:cNvPr>
          <p:cNvSpPr/>
          <p:nvPr/>
        </p:nvSpPr>
        <p:spPr>
          <a:xfrm>
            <a:off x="9500923" y="2440399"/>
            <a:ext cx="994610" cy="411383"/>
          </a:xfrm>
          <a:prstGeom prst="wedgeRoundRectCallout">
            <a:avLst>
              <a:gd name="adj1" fmla="val 74826"/>
              <a:gd name="adj2" fmla="val -105737"/>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2"/>
                </a:solidFill>
                <a:latin typeface="Century Gothic" panose="020F0302020204030204"/>
              </a:rPr>
              <a:t>S-E-I-N</a:t>
            </a:r>
            <a:endParaRPr kumimoji="0" sz="2000" b="0" i="1" u="none" strike="noStrike" kern="1200" cap="none" spc="0" normalizeH="0" baseline="0" noProof="0" dirty="0">
              <a:ln>
                <a:noFill/>
              </a:ln>
              <a:solidFill>
                <a:schemeClr val="bg2"/>
              </a:solidFill>
              <a:effectLst/>
              <a:uLnTx/>
              <a:uFillTx/>
              <a:latin typeface="Century Gothic" panose="020F0302020204030204"/>
            </a:endParaRPr>
          </a:p>
        </p:txBody>
      </p:sp>
      <p:pic>
        <p:nvPicPr>
          <p:cNvPr id="19" name="Picture 18">
            <a:extLst>
              <a:ext uri="{FF2B5EF4-FFF2-40B4-BE49-F238E27FC236}">
                <a16:creationId xmlns:a16="http://schemas.microsoft.com/office/drawing/2014/main" id="{A85834AC-13AF-4384-963F-F0F549739A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6297" y="1044018"/>
            <a:ext cx="1417903" cy="1447161"/>
          </a:xfrm>
          <a:prstGeom prst="ellipse">
            <a:avLst/>
          </a:prstGeom>
        </p:spPr>
      </p:pic>
      <p:pic>
        <p:nvPicPr>
          <p:cNvPr id="20" name="Picture 19">
            <a:extLst>
              <a:ext uri="{FF2B5EF4-FFF2-40B4-BE49-F238E27FC236}">
                <a16:creationId xmlns:a16="http://schemas.microsoft.com/office/drawing/2014/main" id="{C837BE25-65C2-45C3-AB43-E7FE9F599A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325807" y="230772"/>
            <a:ext cx="1472471" cy="1463376"/>
          </a:xfrm>
          <a:prstGeom prst="ellipse">
            <a:avLst/>
          </a:prstGeom>
        </p:spPr>
      </p:pic>
    </p:spTree>
    <p:extLst>
      <p:ext uri="{BB962C8B-B14F-4D97-AF65-F5344CB8AC3E}">
        <p14:creationId xmlns:p14="http://schemas.microsoft.com/office/powerpoint/2010/main" val="65358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B693C08A-9019-4780-B322-293FCB492DF9}"/>
              </a:ext>
            </a:extLst>
          </p:cNvPr>
          <p:cNvGraphicFramePr>
            <a:graphicFrameLocks noGrp="1"/>
          </p:cNvGraphicFramePr>
          <p:nvPr>
            <p:extLst>
              <p:ext uri="{D42A27DB-BD31-4B8C-83A1-F6EECF244321}">
                <p14:modId xmlns:p14="http://schemas.microsoft.com/office/powerpoint/2010/main" val="472038173"/>
              </p:ext>
            </p:extLst>
          </p:nvPr>
        </p:nvGraphicFramePr>
        <p:xfrm>
          <a:off x="92467" y="861134"/>
          <a:ext cx="12020766" cy="5418137"/>
        </p:xfrm>
        <a:graphic>
          <a:graphicData uri="http://schemas.openxmlformats.org/drawingml/2006/table">
            <a:tbl>
              <a:tblPr firstRow="1" bandRow="1">
                <a:tableStyleId>{5940675A-B579-460E-94D1-54222C63F5DA}</a:tableStyleId>
              </a:tblPr>
              <a:tblGrid>
                <a:gridCol w="4006922">
                  <a:extLst>
                    <a:ext uri="{9D8B030D-6E8A-4147-A177-3AD203B41FA5}">
                      <a16:colId xmlns:a16="http://schemas.microsoft.com/office/drawing/2014/main" val="2004318410"/>
                    </a:ext>
                  </a:extLst>
                </a:gridCol>
                <a:gridCol w="4006922">
                  <a:extLst>
                    <a:ext uri="{9D8B030D-6E8A-4147-A177-3AD203B41FA5}">
                      <a16:colId xmlns:a16="http://schemas.microsoft.com/office/drawing/2014/main" val="2454607963"/>
                    </a:ext>
                  </a:extLst>
                </a:gridCol>
                <a:gridCol w="4006922">
                  <a:extLst>
                    <a:ext uri="{9D8B030D-6E8A-4147-A177-3AD203B41FA5}">
                      <a16:colId xmlns:a16="http://schemas.microsoft.com/office/drawing/2014/main" val="1416554355"/>
                    </a:ext>
                  </a:extLst>
                </a:gridCol>
              </a:tblGrid>
              <a:tr h="5418137">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67595703"/>
                  </a:ext>
                </a:extLst>
              </a:tr>
            </a:tbl>
          </a:graphicData>
        </a:graphic>
      </p:graphicFrame>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309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60851FBB-43CF-4D96-966D-2846052FA8AF}"/>
              </a:ext>
            </a:extLst>
          </p:cNvPr>
          <p:cNvSpPr>
            <a:spLocks noGrp="1"/>
          </p:cNvSpPr>
          <p:nvPr>
            <p:ph type="title"/>
          </p:nvPr>
        </p:nvSpPr>
        <p:spPr>
          <a:xfrm>
            <a:off x="0" y="213557"/>
            <a:ext cx="2679032" cy="647577"/>
          </a:xfrm>
        </p:spPr>
        <p:txBody>
          <a:bodyPr/>
          <a:lstStyle/>
          <a:p>
            <a:r>
              <a:rPr lang="en-GB" dirty="0"/>
              <a:t>Ein Dialog</a:t>
            </a:r>
          </a:p>
        </p:txBody>
      </p:sp>
      <p:sp>
        <p:nvSpPr>
          <p:cNvPr id="19" name="TextBox 18">
            <a:extLst>
              <a:ext uri="{FF2B5EF4-FFF2-40B4-BE49-F238E27FC236}">
                <a16:creationId xmlns:a16="http://schemas.microsoft.com/office/drawing/2014/main" id="{4CE9729F-7E26-4A4F-A3E5-60FB6FC2EFCA}"/>
              </a:ext>
            </a:extLst>
          </p:cNvPr>
          <p:cNvSpPr txBox="1"/>
          <p:nvPr/>
        </p:nvSpPr>
        <p:spPr>
          <a:xfrm>
            <a:off x="4157142" y="924723"/>
            <a:ext cx="3906203" cy="5395516"/>
          </a:xfrm>
          <a:prstGeom prst="rect">
            <a:avLst/>
          </a:prstGeom>
          <a:solidFill>
            <a:srgbClr val="FFFCFB"/>
          </a:solidFill>
          <a:ln>
            <a:noFill/>
          </a:ln>
        </p:spPr>
        <p:txBody>
          <a:bodyPr wrap="square">
            <a:spAutoFit/>
          </a:bodyPr>
          <a:lstStyle/>
          <a:p>
            <a:pPr>
              <a:lnSpc>
                <a:spcPct val="107000"/>
              </a:lnSpc>
              <a:spcAft>
                <a:spcPts val="800"/>
              </a:spcAft>
            </a:pPr>
            <a:r>
              <a:rPr lang="es-ES" sz="2000" dirty="0">
                <a:solidFill>
                  <a:srgbClr val="002060"/>
                </a:solidFill>
                <a:effectLst/>
                <a:ea typeface="Calibri" panose="020F0502020204030204" pitchFamily="34" charset="0"/>
                <a:cs typeface="Times New Roman" panose="02020603050405020304" pitchFamily="18" charset="0"/>
              </a:rPr>
              <a:t>A</a:t>
            </a:r>
            <a:r>
              <a:rPr lang="es-ES" sz="2000">
                <a:solidFill>
                  <a:srgbClr val="002060"/>
                </a:solidFill>
                <a:effectLst/>
                <a:ea typeface="Calibri" panose="020F0502020204030204" pitchFamily="34" charset="0"/>
                <a:cs typeface="Times New Roman" panose="02020603050405020304" pitchFamily="18" charset="0"/>
              </a:rPr>
              <a:t>: [</a:t>
            </a:r>
            <a:r>
              <a:rPr lang="es-ES" sz="2000" dirty="0">
                <a:solidFill>
                  <a:srgbClr val="AE1518"/>
                </a:solidFill>
                <a:effectLst/>
                <a:ea typeface="Calibri" panose="020F0502020204030204" pitchFamily="34" charset="0"/>
                <a:cs typeface="Times New Roman" panose="02020603050405020304" pitchFamily="18" charset="0"/>
              </a:rPr>
              <a:t>Hello</a:t>
            </a:r>
            <a:r>
              <a:rPr lang="es-ES" sz="2000" dirty="0">
                <a:solidFill>
                  <a:srgbClr val="002060"/>
                </a:solidFill>
                <a:effectLst/>
                <a:ea typeface="Calibri" panose="020F0502020204030204" pitchFamily="34" charset="0"/>
                <a:cs typeface="Times New Roman" panose="02020603050405020304" pitchFamily="18" charset="0"/>
              </a:rPr>
              <a:t>] ¿[</a:t>
            </a:r>
            <a:r>
              <a:rPr lang="es-ES" sz="2000" dirty="0">
                <a:solidFill>
                  <a:srgbClr val="AE1518"/>
                </a:solidFill>
                <a:effectLst/>
                <a:ea typeface="Calibri" panose="020F0502020204030204" pitchFamily="34" charset="0"/>
                <a:cs typeface="Times New Roman" panose="02020603050405020304" pitchFamily="18" charset="0"/>
              </a:rPr>
              <a:t>How are you</a:t>
            </a:r>
            <a:r>
              <a:rPr lang="es-ES" sz="2000" dirty="0">
                <a:solidFill>
                  <a:srgbClr val="002060"/>
                </a:solidFill>
                <a:effectLst/>
                <a:ea typeface="Calibri" panose="020F0502020204030204" pitchFamily="34" charset="0"/>
                <a:cs typeface="Times New Roman" panose="02020603050405020304" pitchFamily="18" charset="0"/>
              </a:rPr>
              <a:t>?]</a:t>
            </a:r>
            <a:endParaRPr lang="en-GB" sz="20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000" dirty="0">
                <a:solidFill>
                  <a:srgbClr val="002060"/>
                </a:solidFill>
                <a:effectLst/>
                <a:ea typeface="Calibri" panose="020F0502020204030204" pitchFamily="34" charset="0"/>
                <a:cs typeface="Times New Roman" panose="02020603050405020304" pitchFamily="18" charset="0"/>
              </a:rPr>
              <a:t>B: [</a:t>
            </a:r>
            <a:r>
              <a:rPr lang="es-ES" sz="2000" dirty="0">
                <a:solidFill>
                  <a:srgbClr val="AE1518"/>
                </a:solidFill>
                <a:effectLst/>
                <a:ea typeface="Calibri" panose="020F0502020204030204" pitchFamily="34" charset="0"/>
                <a:cs typeface="Times New Roman" panose="02020603050405020304" pitchFamily="18" charset="0"/>
              </a:rPr>
              <a:t>Hi</a:t>
            </a:r>
            <a:r>
              <a:rPr lang="es-ES" sz="2000" dirty="0">
                <a:solidFill>
                  <a:srgbClr val="AE1518"/>
                </a:solidFill>
                <a:ea typeface="Calibri" panose="020F0502020204030204" pitchFamily="34" charset="0"/>
                <a:cs typeface="Times New Roman" panose="02020603050405020304" pitchFamily="18" charset="0"/>
              </a:rPr>
              <a:t>! Good, thanks.</a:t>
            </a:r>
            <a:r>
              <a:rPr lang="es-ES" sz="2000" dirty="0">
                <a:solidFill>
                  <a:srgbClr val="002060"/>
                </a:solidFill>
                <a:effectLst/>
                <a:ea typeface="Calibri" panose="020F0502020204030204" pitchFamily="34" charset="0"/>
                <a:cs typeface="Times New Roman" panose="02020603050405020304" pitchFamily="18" charset="0"/>
              </a:rPr>
              <a:t>] </a:t>
            </a:r>
            <a:r>
              <a:rPr lang="en-GB" sz="2000" dirty="0">
                <a:solidFill>
                  <a:srgbClr val="002060"/>
                </a:solidFill>
                <a:effectLst/>
                <a:ea typeface="Calibri" panose="020F0502020204030204" pitchFamily="34" charset="0"/>
                <a:cs typeface="Times New Roman" panose="02020603050405020304" pitchFamily="18" charset="0"/>
              </a:rPr>
              <a:t>Und </a:t>
            </a:r>
            <a:r>
              <a:rPr lang="en-GB" sz="2000" dirty="0" err="1">
                <a:solidFill>
                  <a:srgbClr val="002060"/>
                </a:solidFill>
                <a:effectLst/>
                <a:ea typeface="Calibri" panose="020F0502020204030204" pitchFamily="34" charset="0"/>
                <a:cs typeface="Times New Roman" panose="02020603050405020304" pitchFamily="18" charset="0"/>
              </a:rPr>
              <a:t>dir</a:t>
            </a:r>
            <a:r>
              <a:rPr lang="en-GB" sz="2000" dirty="0">
                <a:solidFill>
                  <a:srgbClr val="002060"/>
                </a:solidFill>
                <a:effectLst/>
                <a:ea typeface="Calibri" panose="020F0502020204030204" pitchFamily="34" charset="0"/>
                <a:cs typeface="Times New Roman" panose="02020603050405020304" pitchFamily="18" charset="0"/>
              </a:rPr>
              <a:t>?</a:t>
            </a:r>
          </a:p>
          <a:p>
            <a:pPr>
              <a:lnSpc>
                <a:spcPct val="107000"/>
              </a:lnSpc>
              <a:spcAft>
                <a:spcPts val="800"/>
              </a:spcAft>
            </a:pPr>
            <a:r>
              <a:rPr lang="es-ES" sz="2000" dirty="0">
                <a:solidFill>
                  <a:srgbClr val="002060"/>
                </a:solidFill>
                <a:effectLst/>
                <a:ea typeface="Calibri" panose="020F0502020204030204" pitchFamily="34" charset="0"/>
                <a:cs typeface="Times New Roman" panose="02020603050405020304" pitchFamily="18" charset="0"/>
              </a:rPr>
              <a:t>A: [</a:t>
            </a:r>
            <a:r>
              <a:rPr lang="es-ES" sz="2000" dirty="0">
                <a:solidFill>
                  <a:srgbClr val="AE1518"/>
                </a:solidFill>
                <a:effectLst/>
                <a:ea typeface="Calibri" panose="020F0502020204030204" pitchFamily="34" charset="0"/>
                <a:cs typeface="Times New Roman" panose="02020603050405020304" pitchFamily="18" charset="0"/>
              </a:rPr>
              <a:t>Good. What is</a:t>
            </a:r>
            <a:r>
              <a:rPr lang="es-ES" sz="2000" dirty="0">
                <a:solidFill>
                  <a:srgbClr val="002060"/>
                </a:solidFill>
                <a:effectLst/>
                <a:ea typeface="Calibri" panose="020F0502020204030204" pitchFamily="34" charset="0"/>
                <a:cs typeface="Times New Roman" panose="02020603050405020304" pitchFamily="18" charset="0"/>
              </a:rPr>
              <a:t>] das hier?</a:t>
            </a:r>
            <a:endParaRPr lang="en-GB" sz="2000" dirty="0">
              <a:solidFill>
                <a:srgbClr val="002060"/>
              </a:solidFill>
              <a:effectLst/>
              <a:ea typeface="Calibri" panose="020F0502020204030204" pitchFamily="34" charset="0"/>
              <a:cs typeface="Times New Roman" panose="02020603050405020304" pitchFamily="18" charset="0"/>
            </a:endParaRPr>
          </a:p>
          <a:p>
            <a:pPr>
              <a:lnSpc>
                <a:spcPct val="107000"/>
              </a:lnSpc>
              <a:spcAft>
                <a:spcPts val="800"/>
              </a:spcAft>
            </a:pPr>
            <a:r>
              <a:rPr lang="es-ES" sz="2000" dirty="0">
                <a:solidFill>
                  <a:srgbClr val="002060"/>
                </a:solidFill>
                <a:effectLst/>
                <a:ea typeface="Calibri" panose="020F0502020204030204" pitchFamily="34" charset="0"/>
                <a:cs typeface="Times New Roman" panose="02020603050405020304" pitchFamily="18" charset="0"/>
              </a:rPr>
              <a:t>B: [</a:t>
            </a:r>
            <a:r>
              <a:rPr lang="es-ES" sz="2000" dirty="0">
                <a:solidFill>
                  <a:srgbClr val="AE1518"/>
                </a:solidFill>
                <a:effectLst/>
                <a:ea typeface="Calibri" panose="020F0502020204030204" pitchFamily="34" charset="0"/>
                <a:cs typeface="Times New Roman" panose="02020603050405020304" pitchFamily="18" charset="0"/>
              </a:rPr>
              <a:t>That is</a:t>
            </a:r>
            <a:r>
              <a:rPr lang="es-ES" sz="2000" dirty="0">
                <a:solidFill>
                  <a:srgbClr val="002060"/>
                </a:solidFill>
                <a:effectLst/>
                <a:ea typeface="Calibri" panose="020F0502020204030204" pitchFamily="34" charset="0"/>
                <a:cs typeface="Times New Roman" panose="02020603050405020304" pitchFamily="18" charset="0"/>
              </a:rPr>
              <a:t>] ein Heft.</a:t>
            </a:r>
          </a:p>
          <a:p>
            <a:pPr>
              <a:lnSpc>
                <a:spcPct val="107000"/>
              </a:lnSpc>
              <a:spcAft>
                <a:spcPts val="800"/>
              </a:spcAft>
            </a:pPr>
            <a:r>
              <a:rPr lang="es-ES" sz="2000" dirty="0">
                <a:solidFill>
                  <a:srgbClr val="002060"/>
                </a:solidFill>
                <a:effectLst/>
                <a:ea typeface="Calibri" panose="020F0502020204030204" pitchFamily="34" charset="0"/>
                <a:cs typeface="Times New Roman" panose="02020603050405020304" pitchFamily="18" charset="0"/>
              </a:rPr>
              <a:t>A: [</a:t>
            </a:r>
            <a:r>
              <a:rPr lang="es-ES" sz="2000" dirty="0">
                <a:solidFill>
                  <a:srgbClr val="C00000"/>
                </a:solidFill>
                <a:effectLst/>
                <a:ea typeface="Calibri" panose="020F0502020204030204" pitchFamily="34" charset="0"/>
                <a:cs typeface="Times New Roman" panose="02020603050405020304" pitchFamily="18" charset="0"/>
              </a:rPr>
              <a:t>How</a:t>
            </a:r>
            <a:r>
              <a:rPr lang="es-ES" sz="2000" dirty="0">
                <a:solidFill>
                  <a:srgbClr val="002060"/>
                </a:solidFill>
                <a:effectLst/>
                <a:ea typeface="Calibri" panose="020F0502020204030204" pitchFamily="34" charset="0"/>
                <a:cs typeface="Times New Roman" panose="02020603050405020304" pitchFamily="18" charset="0"/>
              </a:rPr>
              <a:t>] schreibt man ‘Heft’?</a:t>
            </a:r>
            <a:br>
              <a:rPr lang="es-ES" sz="2000" dirty="0">
                <a:solidFill>
                  <a:srgbClr val="002060"/>
                </a:solidFill>
                <a:effectLst/>
                <a:ea typeface="Calibri" panose="020F0502020204030204" pitchFamily="34" charset="0"/>
                <a:cs typeface="Times New Roman" panose="02020603050405020304" pitchFamily="18" charset="0"/>
              </a:rPr>
            </a:br>
            <a:r>
              <a:rPr lang="es-ES" sz="2000" dirty="0">
                <a:solidFill>
                  <a:srgbClr val="002060"/>
                </a:solidFill>
                <a:effectLst/>
                <a:ea typeface="Calibri" panose="020F0502020204030204" pitchFamily="34" charset="0"/>
                <a:cs typeface="Times New Roman" panose="02020603050405020304" pitchFamily="18" charset="0"/>
              </a:rPr>
              <a:t>B: </a:t>
            </a:r>
            <a:r>
              <a:rPr lang="en-GB" sz="2000" dirty="0">
                <a:solidFill>
                  <a:srgbClr val="002060"/>
                </a:solidFill>
                <a:effectLst/>
                <a:ea typeface="Calibri" panose="020F0502020204030204" pitchFamily="34" charset="0"/>
                <a:cs typeface="Times New Roman" panose="02020603050405020304" pitchFamily="18" charset="0"/>
              </a:rPr>
              <a:t>H-E-F-T.</a:t>
            </a:r>
          </a:p>
          <a:p>
            <a:pPr>
              <a:lnSpc>
                <a:spcPct val="107000"/>
              </a:lnSpc>
              <a:spcAft>
                <a:spcPts val="800"/>
              </a:spcAft>
            </a:pPr>
            <a:r>
              <a:rPr lang="es-ES" sz="2000" dirty="0">
                <a:solidFill>
                  <a:srgbClr val="002060"/>
                </a:solidFill>
                <a:effectLst/>
                <a:ea typeface="Calibri" panose="020F0502020204030204" pitchFamily="34" charset="0"/>
                <a:cs typeface="Times New Roman" panose="02020603050405020304" pitchFamily="18" charset="0"/>
              </a:rPr>
              <a:t>A: [</a:t>
            </a:r>
            <a:r>
              <a:rPr lang="es-ES" sz="2000" dirty="0">
                <a:solidFill>
                  <a:srgbClr val="AE1518"/>
                </a:solidFill>
                <a:effectLst/>
                <a:ea typeface="Calibri" panose="020F0502020204030204" pitchFamily="34" charset="0"/>
                <a:cs typeface="Times New Roman" panose="02020603050405020304" pitchFamily="18" charset="0"/>
              </a:rPr>
              <a:t>Where is</a:t>
            </a:r>
            <a:r>
              <a:rPr lang="es-ES" sz="2000" dirty="0">
                <a:solidFill>
                  <a:srgbClr val="002060"/>
                </a:solidFill>
                <a:effectLst/>
                <a:ea typeface="Calibri" panose="020F0502020204030204" pitchFamily="34" charset="0"/>
                <a:cs typeface="Times New Roman" panose="02020603050405020304" pitchFamily="18" charset="0"/>
              </a:rPr>
              <a:t>] mein Heft, [</a:t>
            </a:r>
            <a:r>
              <a:rPr lang="es-ES" sz="2000" dirty="0">
                <a:solidFill>
                  <a:srgbClr val="C00000"/>
                </a:solidFill>
                <a:effectLst/>
                <a:ea typeface="Calibri" panose="020F0502020204030204" pitchFamily="34" charset="0"/>
                <a:cs typeface="Times New Roman" panose="02020603050405020304" pitchFamily="18" charset="0"/>
              </a:rPr>
              <a:t>please</a:t>
            </a:r>
            <a:r>
              <a:rPr lang="es-ES" sz="2000" dirty="0">
                <a:solidFill>
                  <a:srgbClr val="002060"/>
                </a:solidFill>
                <a:effectLst/>
                <a:ea typeface="Calibri" panose="020F0502020204030204" pitchFamily="34" charset="0"/>
                <a:cs typeface="Times New Roman" panose="02020603050405020304" pitchFamily="18" charset="0"/>
              </a:rPr>
              <a:t>]?</a:t>
            </a:r>
          </a:p>
          <a:p>
            <a:pPr>
              <a:lnSpc>
                <a:spcPct val="107000"/>
              </a:lnSpc>
              <a:spcAft>
                <a:spcPts val="800"/>
              </a:spcAft>
            </a:pPr>
            <a:r>
              <a:rPr lang="es-ES" sz="2000" dirty="0">
                <a:solidFill>
                  <a:srgbClr val="002060"/>
                </a:solidFill>
                <a:effectLst/>
                <a:ea typeface="Calibri" panose="020F0502020204030204" pitchFamily="34" charset="0"/>
                <a:cs typeface="Times New Roman" panose="02020603050405020304" pitchFamily="18" charset="0"/>
              </a:rPr>
              <a:t>B: [</a:t>
            </a:r>
            <a:r>
              <a:rPr lang="es-ES" sz="2000" dirty="0">
                <a:solidFill>
                  <a:srgbClr val="AE1518"/>
                </a:solidFill>
                <a:effectLst/>
                <a:ea typeface="Calibri" panose="020F0502020204030204" pitchFamily="34" charset="0"/>
                <a:cs typeface="Times New Roman" panose="02020603050405020304" pitchFamily="18" charset="0"/>
              </a:rPr>
              <a:t>I don’t know</a:t>
            </a:r>
            <a:r>
              <a:rPr lang="es-ES" sz="2000" dirty="0">
                <a:solidFill>
                  <a:srgbClr val="002060"/>
                </a:solidFill>
                <a:effectLst/>
                <a:ea typeface="Calibri" panose="020F0502020204030204" pitchFamily="34" charset="0"/>
                <a:cs typeface="Times New Roman" panose="02020603050405020304" pitchFamily="18" charset="0"/>
              </a:rPr>
              <a:t>].</a:t>
            </a:r>
            <a:br>
              <a:rPr lang="es-ES" sz="2000" dirty="0">
                <a:solidFill>
                  <a:srgbClr val="002060"/>
                </a:solidFill>
                <a:effectLst/>
                <a:ea typeface="Calibri" panose="020F0502020204030204" pitchFamily="34" charset="0"/>
                <a:cs typeface="Times New Roman" panose="02020603050405020304" pitchFamily="18" charset="0"/>
              </a:rPr>
            </a:br>
            <a:r>
              <a:rPr lang="es-ES" sz="2000" dirty="0">
                <a:solidFill>
                  <a:srgbClr val="002060"/>
                </a:solidFill>
                <a:effectLst/>
                <a:ea typeface="Calibri" panose="020F0502020204030204" pitchFamily="34" charset="0"/>
                <a:cs typeface="Times New Roman" panose="02020603050405020304" pitchFamily="18" charset="0"/>
              </a:rPr>
              <a:t>A: OK. </a:t>
            </a:r>
            <a:r>
              <a:rPr lang="es-ES" sz="2000" dirty="0">
                <a:solidFill>
                  <a:srgbClr val="002060"/>
                </a:solidFill>
                <a:ea typeface="Calibri" panose="020F0502020204030204" pitchFamily="34" charset="0"/>
                <a:cs typeface="Times New Roman" panose="02020603050405020304" pitchFamily="18" charset="0"/>
              </a:rPr>
              <a:t>Und [</a:t>
            </a:r>
            <a:r>
              <a:rPr lang="es-ES" sz="2000" dirty="0">
                <a:solidFill>
                  <a:srgbClr val="AE1518"/>
                </a:solidFill>
                <a:ea typeface="Calibri" panose="020F0502020204030204" pitchFamily="34" charset="0"/>
                <a:cs typeface="Times New Roman" panose="02020603050405020304" pitchFamily="18" charset="0"/>
              </a:rPr>
              <a:t>how do you say</a:t>
            </a:r>
            <a:r>
              <a:rPr lang="es-ES" sz="2000" dirty="0">
                <a:solidFill>
                  <a:srgbClr val="002060"/>
                </a:solidFill>
                <a:ea typeface="Calibri" panose="020F0502020204030204" pitchFamily="34" charset="0"/>
                <a:cs typeface="Times New Roman" panose="02020603050405020304" pitchFamily="18" charset="0"/>
              </a:rPr>
              <a:t>] </a:t>
            </a:r>
            <a:r>
              <a:rPr lang="de-DE" sz="2000" dirty="0">
                <a:solidFill>
                  <a:srgbClr val="002060"/>
                </a:solidFill>
                <a:ea typeface="Times New Roman" panose="02020603050405020304" pitchFamily="18" charset="0"/>
              </a:rPr>
              <a:t>‚bottle‘ auf Deutsch?</a:t>
            </a:r>
            <a:br>
              <a:rPr lang="de-DE" sz="2000" dirty="0">
                <a:solidFill>
                  <a:srgbClr val="002060"/>
                </a:solidFill>
                <a:ea typeface="Times New Roman" panose="02020603050405020304" pitchFamily="18" charset="0"/>
              </a:rPr>
            </a:br>
            <a:r>
              <a:rPr lang="es-ES" sz="2000" dirty="0">
                <a:solidFill>
                  <a:srgbClr val="002060"/>
                </a:solidFill>
                <a:ea typeface="Calibri" panose="020F0502020204030204" pitchFamily="34" charset="0"/>
                <a:cs typeface="Times New Roman" panose="02020603050405020304" pitchFamily="18" charset="0"/>
              </a:rPr>
              <a:t>B</a:t>
            </a:r>
            <a:r>
              <a:rPr lang="es-ES" sz="2000" dirty="0">
                <a:solidFill>
                  <a:srgbClr val="002060"/>
                </a:solidFill>
                <a:effectLst/>
                <a:ea typeface="Calibri" panose="020F0502020204030204" pitchFamily="34" charset="0"/>
                <a:cs typeface="Times New Roman" panose="02020603050405020304" pitchFamily="18" charset="0"/>
              </a:rPr>
              <a:t>: Die </a:t>
            </a:r>
            <a:r>
              <a:rPr lang="de-DE" sz="2000" dirty="0">
                <a:solidFill>
                  <a:srgbClr val="002060"/>
                </a:solidFill>
                <a:ea typeface="Times New Roman" panose="02020603050405020304" pitchFamily="18" charset="0"/>
              </a:rPr>
              <a:t>Flasche.  Das ist F-L-A-S-C-H-E.  [</a:t>
            </a:r>
            <a:r>
              <a:rPr lang="de-DE" sz="2000" dirty="0">
                <a:solidFill>
                  <a:srgbClr val="C00000"/>
                </a:solidFill>
                <a:ea typeface="Times New Roman" panose="02020603050405020304" pitchFamily="18" charset="0"/>
              </a:rPr>
              <a:t>Is that clear</a:t>
            </a:r>
            <a:r>
              <a:rPr lang="de-DE" sz="2000" dirty="0">
                <a:solidFill>
                  <a:srgbClr val="002060"/>
                </a:solidFill>
                <a:ea typeface="Times New Roman" panose="02020603050405020304" pitchFamily="18" charset="0"/>
              </a:rPr>
              <a:t>?]</a:t>
            </a:r>
          </a:p>
          <a:p>
            <a:pPr>
              <a:lnSpc>
                <a:spcPct val="107000"/>
              </a:lnSpc>
              <a:spcAft>
                <a:spcPts val="800"/>
              </a:spcAft>
            </a:pPr>
            <a:r>
              <a:rPr lang="de-DE" sz="2000" dirty="0">
                <a:solidFill>
                  <a:srgbClr val="002060"/>
                </a:solidFill>
                <a:ea typeface="Times New Roman" panose="02020603050405020304" pitchFamily="18" charset="0"/>
              </a:rPr>
              <a:t>A: [</a:t>
            </a:r>
            <a:r>
              <a:rPr lang="de-DE" sz="2000" dirty="0">
                <a:solidFill>
                  <a:srgbClr val="C00000"/>
                </a:solidFill>
                <a:ea typeface="Times New Roman" panose="02020603050405020304" pitchFamily="18" charset="0"/>
              </a:rPr>
              <a:t>Yes, thanks.] </a:t>
            </a:r>
            <a:r>
              <a:rPr lang="de-DE" sz="2000" dirty="0">
                <a:solidFill>
                  <a:srgbClr val="002060"/>
                </a:solidFill>
                <a:ea typeface="Times New Roman" panose="02020603050405020304" pitchFamily="18" charset="0"/>
              </a:rPr>
              <a:t>Das ist klar!</a:t>
            </a:r>
            <a:endParaRPr lang="en-GB" sz="2000" dirty="0">
              <a:solidFill>
                <a:srgbClr val="002060"/>
              </a:solidFill>
              <a:ea typeface="Times New Roman" panose="02020603050405020304" pitchFamily="18" charset="0"/>
            </a:endParaRPr>
          </a:p>
        </p:txBody>
      </p:sp>
      <p:sp>
        <p:nvSpPr>
          <p:cNvPr id="15" name="Rounded Rectangle 11">
            <a:extLst>
              <a:ext uri="{FF2B5EF4-FFF2-40B4-BE49-F238E27FC236}">
                <a16:creationId xmlns:a16="http://schemas.microsoft.com/office/drawing/2014/main" id="{07DC99F8-3A3F-4960-95AF-A884D2B73A80}"/>
              </a:ext>
            </a:extLst>
          </p:cNvPr>
          <p:cNvSpPr/>
          <p:nvPr/>
        </p:nvSpPr>
        <p:spPr>
          <a:xfrm>
            <a:off x="9111301" y="196728"/>
            <a:ext cx="2932535" cy="472092"/>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9824650-A8B5-4D5D-BA85-385B9CFB39F7}"/>
              </a:ext>
            </a:extLst>
          </p:cNvPr>
          <p:cNvSpPr txBox="1"/>
          <p:nvPr/>
        </p:nvSpPr>
        <p:spPr>
          <a:xfrm>
            <a:off x="692727" y="924723"/>
            <a:ext cx="2854037" cy="400110"/>
          </a:xfrm>
          <a:prstGeom prst="rect">
            <a:avLst/>
          </a:prstGeom>
          <a:noFill/>
        </p:spPr>
        <p:txBody>
          <a:bodyPr wrap="square" rtlCol="0">
            <a:spAutoFit/>
          </a:bodyPr>
          <a:lstStyle/>
          <a:p>
            <a:pPr algn="ctr"/>
            <a:r>
              <a:rPr lang="en-GB" sz="2000" b="1" dirty="0"/>
              <a:t>Deutsch</a:t>
            </a:r>
          </a:p>
        </p:txBody>
      </p:sp>
      <p:sp>
        <p:nvSpPr>
          <p:cNvPr id="14" name="TextBox 13">
            <a:extLst>
              <a:ext uri="{FF2B5EF4-FFF2-40B4-BE49-F238E27FC236}">
                <a16:creationId xmlns:a16="http://schemas.microsoft.com/office/drawing/2014/main" id="{38E67AEB-306D-4F8F-8F84-EEEFE805C484}"/>
              </a:ext>
            </a:extLst>
          </p:cNvPr>
          <p:cNvSpPr txBox="1"/>
          <p:nvPr/>
        </p:nvSpPr>
        <p:spPr>
          <a:xfrm>
            <a:off x="8583318" y="850565"/>
            <a:ext cx="2854037" cy="400110"/>
          </a:xfrm>
          <a:prstGeom prst="rect">
            <a:avLst/>
          </a:prstGeom>
          <a:noFill/>
        </p:spPr>
        <p:txBody>
          <a:bodyPr wrap="square" rtlCol="0">
            <a:spAutoFit/>
          </a:bodyPr>
          <a:lstStyle/>
          <a:p>
            <a:pPr algn="ctr"/>
            <a:r>
              <a:rPr lang="en-GB" sz="2000" b="1" dirty="0" err="1"/>
              <a:t>Englisch</a:t>
            </a:r>
            <a:endParaRPr lang="en-GB" sz="2000" b="1" dirty="0"/>
          </a:p>
        </p:txBody>
      </p:sp>
      <p:sp>
        <p:nvSpPr>
          <p:cNvPr id="7" name="TextBox 6">
            <a:extLst>
              <a:ext uri="{FF2B5EF4-FFF2-40B4-BE49-F238E27FC236}">
                <a16:creationId xmlns:a16="http://schemas.microsoft.com/office/drawing/2014/main" id="{E04DD823-B448-4943-876C-6B0FCE567E1B}"/>
              </a:ext>
            </a:extLst>
          </p:cNvPr>
          <p:cNvSpPr txBox="1"/>
          <p:nvPr/>
        </p:nvSpPr>
        <p:spPr>
          <a:xfrm>
            <a:off x="2684531" y="47719"/>
            <a:ext cx="6705600" cy="830997"/>
          </a:xfrm>
          <a:prstGeom prst="rect">
            <a:avLst/>
          </a:prstGeom>
          <a:noFill/>
        </p:spPr>
        <p:txBody>
          <a:bodyPr wrap="square" rtlCol="0">
            <a:spAutoFit/>
          </a:bodyPr>
          <a:lstStyle/>
          <a:p>
            <a:r>
              <a:rPr lang="en-GB" sz="2400" dirty="0">
                <a:solidFill>
                  <a:srgbClr val="002060"/>
                </a:solidFill>
              </a:rPr>
              <a:t>Champion translator! </a:t>
            </a:r>
            <a:br>
              <a:rPr lang="en-GB" sz="2400" dirty="0">
                <a:solidFill>
                  <a:srgbClr val="002060"/>
                </a:solidFill>
              </a:rPr>
            </a:br>
            <a:r>
              <a:rPr lang="en-GB" sz="2400" dirty="0" err="1">
                <a:solidFill>
                  <a:srgbClr val="002060"/>
                </a:solidFill>
              </a:rPr>
              <a:t>Schreib</a:t>
            </a:r>
            <a:r>
              <a:rPr lang="en-GB" sz="2400" dirty="0">
                <a:solidFill>
                  <a:srgbClr val="002060"/>
                </a:solidFill>
              </a:rPr>
              <a:t> auf Deutsch und </a:t>
            </a:r>
            <a:r>
              <a:rPr lang="en-GB" sz="2400" dirty="0" err="1">
                <a:solidFill>
                  <a:srgbClr val="002060"/>
                </a:solidFill>
              </a:rPr>
              <a:t>Englisch</a:t>
            </a:r>
            <a:r>
              <a:rPr lang="en-GB" sz="2400" dirty="0">
                <a:solidFill>
                  <a:srgbClr val="002060"/>
                </a:solidFill>
              </a:rPr>
              <a:t>.</a:t>
            </a:r>
          </a:p>
        </p:txBody>
      </p:sp>
      <p:sp>
        <p:nvSpPr>
          <p:cNvPr id="11" name="TextBox 10">
            <a:extLst>
              <a:ext uri="{FF2B5EF4-FFF2-40B4-BE49-F238E27FC236}">
                <a16:creationId xmlns:a16="http://schemas.microsoft.com/office/drawing/2014/main" id="{DA457987-B5A0-43B7-B3B7-BD2EC6F38933}"/>
              </a:ext>
            </a:extLst>
          </p:cNvPr>
          <p:cNvSpPr txBox="1"/>
          <p:nvPr/>
        </p:nvSpPr>
        <p:spPr>
          <a:xfrm>
            <a:off x="127739" y="1532553"/>
            <a:ext cx="3865496" cy="4093428"/>
          </a:xfrm>
          <a:prstGeom prst="rect">
            <a:avLst/>
          </a:prstGeom>
          <a:solidFill>
            <a:srgbClr val="FFFCFB"/>
          </a:solidFill>
          <a:ln>
            <a:noFill/>
          </a:ln>
        </p:spPr>
        <p:txBody>
          <a:bodyPr wrap="square">
            <a:spAutoFit/>
          </a:bodyPr>
          <a:lstStyle/>
          <a:p>
            <a:pPr fontAlgn="base"/>
            <a:r>
              <a:rPr lang="de-DE" sz="2000" dirty="0">
                <a:solidFill>
                  <a:srgbClr val="002060"/>
                </a:solidFill>
                <a:effectLst/>
                <a:ea typeface="Times New Roman" panose="02020603050405020304" pitchFamily="18" charset="0"/>
              </a:rPr>
              <a:t>A: Hallo! Wie geht's?</a:t>
            </a:r>
            <a:endParaRPr lang="en-GB" sz="2000" dirty="0">
              <a:solidFill>
                <a:srgbClr val="002060"/>
              </a:solidFill>
              <a:effectLst/>
              <a:ea typeface="Times New Roman" panose="02020603050405020304" pitchFamily="18" charset="0"/>
            </a:endParaRPr>
          </a:p>
          <a:p>
            <a:pPr fontAlgn="base"/>
            <a:r>
              <a:rPr lang="de-DE" sz="2000" dirty="0">
                <a:solidFill>
                  <a:srgbClr val="002060"/>
                </a:solidFill>
                <a:effectLst/>
                <a:ea typeface="Times New Roman" panose="02020603050405020304" pitchFamily="18" charset="0"/>
              </a:rPr>
              <a:t>B: Hallo! Gut, danke. Und dir?</a:t>
            </a:r>
            <a:r>
              <a:rPr lang="en-GB" sz="2000" dirty="0">
                <a:solidFill>
                  <a:srgbClr val="002060"/>
                </a:solidFill>
                <a:effectLst/>
                <a:ea typeface="Times New Roman" panose="02020603050405020304" pitchFamily="18" charset="0"/>
              </a:rPr>
              <a:t> </a:t>
            </a:r>
          </a:p>
          <a:p>
            <a:pPr fontAlgn="base"/>
            <a:r>
              <a:rPr lang="de-DE" sz="2000" dirty="0">
                <a:solidFill>
                  <a:srgbClr val="002060"/>
                </a:solidFill>
                <a:effectLst/>
                <a:ea typeface="Times New Roman" panose="02020603050405020304" pitchFamily="18" charset="0"/>
              </a:rPr>
              <a:t>A: Gut. Was ist das hier?</a:t>
            </a:r>
            <a:br>
              <a:rPr lang="de-DE" sz="2000" dirty="0">
                <a:solidFill>
                  <a:srgbClr val="002060"/>
                </a:solidFill>
                <a:effectLst/>
                <a:ea typeface="Times New Roman" panose="02020603050405020304" pitchFamily="18" charset="0"/>
              </a:rPr>
            </a:br>
            <a:r>
              <a:rPr lang="de-DE" sz="2000" dirty="0">
                <a:solidFill>
                  <a:srgbClr val="002060"/>
                </a:solidFill>
                <a:effectLst/>
                <a:ea typeface="Times New Roman" panose="02020603050405020304" pitchFamily="18" charset="0"/>
              </a:rPr>
              <a:t>B: Das ist ein Heft.</a:t>
            </a:r>
            <a:endParaRPr lang="en-GB" sz="2000" dirty="0">
              <a:solidFill>
                <a:srgbClr val="002060"/>
              </a:solidFill>
              <a:effectLst/>
              <a:ea typeface="Times New Roman" panose="02020603050405020304" pitchFamily="18" charset="0"/>
            </a:endParaRPr>
          </a:p>
          <a:p>
            <a:pPr fontAlgn="base"/>
            <a:r>
              <a:rPr lang="de-DE" sz="2000" dirty="0">
                <a:solidFill>
                  <a:srgbClr val="002060"/>
                </a:solidFill>
                <a:effectLst/>
                <a:ea typeface="Times New Roman" panose="02020603050405020304" pitchFamily="18" charset="0"/>
              </a:rPr>
              <a:t>A: Wie schreibt man ‚Heft‘?</a:t>
            </a:r>
            <a:br>
              <a:rPr lang="de-DE" sz="2000" dirty="0">
                <a:solidFill>
                  <a:srgbClr val="002060"/>
                </a:solidFill>
                <a:effectLst/>
                <a:ea typeface="Times New Roman" panose="02020603050405020304" pitchFamily="18" charset="0"/>
              </a:rPr>
            </a:br>
            <a:r>
              <a:rPr lang="de-DE" sz="2000" dirty="0">
                <a:solidFill>
                  <a:srgbClr val="002060"/>
                </a:solidFill>
                <a:effectLst/>
                <a:ea typeface="Times New Roman" panose="02020603050405020304" pitchFamily="18" charset="0"/>
              </a:rPr>
              <a:t>B: H-E-F-T.</a:t>
            </a:r>
            <a:br>
              <a:rPr lang="de-DE" sz="2000" dirty="0">
                <a:solidFill>
                  <a:srgbClr val="002060"/>
                </a:solidFill>
                <a:effectLst/>
                <a:ea typeface="Times New Roman" panose="02020603050405020304" pitchFamily="18" charset="0"/>
              </a:rPr>
            </a:br>
            <a:r>
              <a:rPr lang="de-DE" sz="2000" dirty="0">
                <a:solidFill>
                  <a:srgbClr val="002060"/>
                </a:solidFill>
                <a:effectLst/>
                <a:ea typeface="Times New Roman" panose="02020603050405020304" pitchFamily="18" charset="0"/>
              </a:rPr>
              <a:t>A: Und wo ist mein Heft, bitte?</a:t>
            </a:r>
            <a:endParaRPr lang="en-GB" sz="2000" dirty="0">
              <a:solidFill>
                <a:srgbClr val="002060"/>
              </a:solidFill>
              <a:effectLst/>
              <a:ea typeface="Times New Roman" panose="02020603050405020304" pitchFamily="18" charset="0"/>
            </a:endParaRPr>
          </a:p>
          <a:p>
            <a:pPr fontAlgn="base"/>
            <a:r>
              <a:rPr lang="de-DE" sz="2000" dirty="0">
                <a:solidFill>
                  <a:srgbClr val="002060"/>
                </a:solidFill>
                <a:effectLst/>
                <a:ea typeface="Times New Roman" panose="02020603050405020304" pitchFamily="18" charset="0"/>
              </a:rPr>
              <a:t>B: Ich weiß nicht.</a:t>
            </a:r>
            <a:endParaRPr lang="en-GB" sz="2000" dirty="0">
              <a:solidFill>
                <a:srgbClr val="002060"/>
              </a:solidFill>
              <a:effectLst/>
              <a:ea typeface="Times New Roman" panose="02020603050405020304" pitchFamily="18" charset="0"/>
            </a:endParaRPr>
          </a:p>
          <a:p>
            <a:pPr fontAlgn="base"/>
            <a:r>
              <a:rPr lang="de-DE" sz="2000" dirty="0">
                <a:solidFill>
                  <a:srgbClr val="002060"/>
                </a:solidFill>
                <a:effectLst/>
                <a:ea typeface="Times New Roman" panose="02020603050405020304" pitchFamily="18" charset="0"/>
              </a:rPr>
              <a:t>A. OK.  Und wie sagt man ‚bottle‘ auf Deutsch?</a:t>
            </a:r>
            <a:br>
              <a:rPr lang="de-DE" sz="2000" dirty="0">
                <a:solidFill>
                  <a:srgbClr val="002060"/>
                </a:solidFill>
                <a:effectLst/>
                <a:ea typeface="Times New Roman" panose="02020603050405020304" pitchFamily="18" charset="0"/>
              </a:rPr>
            </a:br>
            <a:r>
              <a:rPr lang="de-DE" sz="2000" dirty="0">
                <a:solidFill>
                  <a:srgbClr val="002060"/>
                </a:solidFill>
                <a:effectLst/>
                <a:ea typeface="Times New Roman" panose="02020603050405020304" pitchFamily="18" charset="0"/>
              </a:rPr>
              <a:t>B: Die Flasche.  Das ist F-L-A-S-C-H-E.  Ist das klar?</a:t>
            </a:r>
            <a:endParaRPr lang="en-GB" sz="2000" dirty="0">
              <a:solidFill>
                <a:srgbClr val="002060"/>
              </a:solidFill>
              <a:effectLst/>
              <a:ea typeface="Times New Roman" panose="02020603050405020304" pitchFamily="18" charset="0"/>
            </a:endParaRPr>
          </a:p>
          <a:p>
            <a:pPr fontAlgn="base"/>
            <a:r>
              <a:rPr lang="de-DE" sz="2000" dirty="0">
                <a:solidFill>
                  <a:srgbClr val="002060"/>
                </a:solidFill>
                <a:effectLst/>
                <a:ea typeface="Times New Roman" panose="02020603050405020304" pitchFamily="18" charset="0"/>
              </a:rPr>
              <a:t>A: Ja, danke! Das ist klar!</a:t>
            </a:r>
            <a:endParaRPr lang="en-GB" sz="2000" dirty="0">
              <a:solidFill>
                <a:srgbClr val="002060"/>
              </a:solidFill>
              <a:effectLst/>
              <a:ea typeface="Times New Roman" panose="02020603050405020304" pitchFamily="18" charset="0"/>
            </a:endParaRPr>
          </a:p>
        </p:txBody>
      </p:sp>
      <p:sp>
        <p:nvSpPr>
          <p:cNvPr id="16" name="TextBox 15">
            <a:extLst>
              <a:ext uri="{FF2B5EF4-FFF2-40B4-BE49-F238E27FC236}">
                <a16:creationId xmlns:a16="http://schemas.microsoft.com/office/drawing/2014/main" id="{25213458-4A19-44B4-82A3-CA79D933961F}"/>
              </a:ext>
            </a:extLst>
          </p:cNvPr>
          <p:cNvSpPr txBox="1"/>
          <p:nvPr/>
        </p:nvSpPr>
        <p:spPr>
          <a:xfrm>
            <a:off x="8137635" y="1267990"/>
            <a:ext cx="3906202" cy="4401205"/>
          </a:xfrm>
          <a:prstGeom prst="rect">
            <a:avLst/>
          </a:prstGeom>
          <a:solidFill>
            <a:srgbClr val="FFFCFB"/>
          </a:solidFill>
          <a:ln>
            <a:noFill/>
          </a:ln>
        </p:spPr>
        <p:txBody>
          <a:bodyPr wrap="square">
            <a:spAutoFit/>
          </a:bodyPr>
          <a:lstStyle/>
          <a:p>
            <a:pPr fontAlgn="base"/>
            <a:r>
              <a:rPr lang="de-DE" sz="2000" dirty="0">
                <a:solidFill>
                  <a:srgbClr val="002060"/>
                </a:solidFill>
                <a:effectLst/>
                <a:ea typeface="Times New Roman" panose="02020603050405020304" pitchFamily="18" charset="0"/>
              </a:rPr>
              <a:t>A: </a:t>
            </a:r>
            <a:r>
              <a:rPr lang="en-GB" sz="2000" dirty="0">
                <a:solidFill>
                  <a:srgbClr val="002060"/>
                </a:solidFill>
                <a:effectLst/>
                <a:ea typeface="Times New Roman" panose="02020603050405020304" pitchFamily="18" charset="0"/>
              </a:rPr>
              <a:t>Hello! How are you?</a:t>
            </a:r>
          </a:p>
          <a:p>
            <a:pPr fontAlgn="base"/>
            <a:r>
              <a:rPr lang="de-DE" sz="2000" dirty="0">
                <a:solidFill>
                  <a:srgbClr val="002060"/>
                </a:solidFill>
                <a:effectLst/>
                <a:ea typeface="Times New Roman" panose="02020603050405020304" pitchFamily="18" charset="0"/>
              </a:rPr>
              <a:t>B: </a:t>
            </a:r>
            <a:r>
              <a:rPr lang="en-GB" sz="2000" dirty="0">
                <a:solidFill>
                  <a:srgbClr val="002060"/>
                </a:solidFill>
                <a:effectLst/>
                <a:ea typeface="Times New Roman" panose="02020603050405020304" pitchFamily="18" charset="0"/>
              </a:rPr>
              <a:t>Hi! Good, thanks. And you?</a:t>
            </a:r>
          </a:p>
          <a:p>
            <a:pPr fontAlgn="base"/>
            <a:r>
              <a:rPr lang="de-DE" sz="2000" dirty="0">
                <a:solidFill>
                  <a:srgbClr val="002060"/>
                </a:solidFill>
                <a:effectLst/>
                <a:ea typeface="Times New Roman" panose="02020603050405020304" pitchFamily="18" charset="0"/>
              </a:rPr>
              <a:t>A: Good. What is that here?</a:t>
            </a:r>
          </a:p>
          <a:p>
            <a:pPr fontAlgn="base"/>
            <a:r>
              <a:rPr lang="de-DE" sz="2000" dirty="0">
                <a:solidFill>
                  <a:srgbClr val="002060"/>
                </a:solidFill>
                <a:effectLst/>
                <a:ea typeface="Times New Roman" panose="02020603050405020304" pitchFamily="18" charset="0"/>
              </a:rPr>
              <a:t>B: </a:t>
            </a:r>
            <a:r>
              <a:rPr lang="en-GB" sz="2000" dirty="0">
                <a:solidFill>
                  <a:srgbClr val="002060"/>
                </a:solidFill>
                <a:effectLst/>
                <a:ea typeface="Times New Roman" panose="02020603050405020304" pitchFamily="18" charset="0"/>
              </a:rPr>
              <a:t>That’s an exercise book.</a:t>
            </a:r>
          </a:p>
          <a:p>
            <a:pPr fontAlgn="base"/>
            <a:r>
              <a:rPr lang="de-DE" sz="2000" dirty="0">
                <a:solidFill>
                  <a:srgbClr val="002060"/>
                </a:solidFill>
                <a:effectLst/>
                <a:ea typeface="Times New Roman" panose="02020603050405020304" pitchFamily="18" charset="0"/>
              </a:rPr>
              <a:t>A: How do you spell ‚Heft‘?</a:t>
            </a:r>
            <a:br>
              <a:rPr lang="de-DE" sz="2000" dirty="0">
                <a:solidFill>
                  <a:srgbClr val="002060"/>
                </a:solidFill>
                <a:effectLst/>
                <a:ea typeface="Times New Roman" panose="02020603050405020304" pitchFamily="18" charset="0"/>
              </a:rPr>
            </a:br>
            <a:r>
              <a:rPr lang="de-DE" sz="2000" dirty="0">
                <a:solidFill>
                  <a:srgbClr val="002060"/>
                </a:solidFill>
                <a:effectLst/>
                <a:ea typeface="Times New Roman" panose="02020603050405020304" pitchFamily="18" charset="0"/>
              </a:rPr>
              <a:t>B: H-E-F-T.</a:t>
            </a:r>
            <a:br>
              <a:rPr lang="de-DE" sz="2000" dirty="0">
                <a:solidFill>
                  <a:srgbClr val="002060"/>
                </a:solidFill>
                <a:effectLst/>
                <a:ea typeface="Times New Roman" panose="02020603050405020304" pitchFamily="18" charset="0"/>
              </a:rPr>
            </a:br>
            <a:r>
              <a:rPr lang="de-DE" sz="2000" dirty="0">
                <a:solidFill>
                  <a:srgbClr val="002060"/>
                </a:solidFill>
                <a:effectLst/>
                <a:ea typeface="Times New Roman" panose="02020603050405020304" pitchFamily="18" charset="0"/>
              </a:rPr>
              <a:t>A: </a:t>
            </a:r>
            <a:r>
              <a:rPr lang="en-GB" sz="2000" dirty="0">
                <a:solidFill>
                  <a:srgbClr val="002060"/>
                </a:solidFill>
                <a:effectLst/>
                <a:ea typeface="Times New Roman" panose="02020603050405020304" pitchFamily="18" charset="0"/>
              </a:rPr>
              <a:t>And where is my exercise book, please?</a:t>
            </a:r>
          </a:p>
          <a:p>
            <a:pPr fontAlgn="base"/>
            <a:r>
              <a:rPr lang="de-DE" sz="2000" dirty="0">
                <a:solidFill>
                  <a:srgbClr val="002060"/>
                </a:solidFill>
                <a:effectLst/>
                <a:ea typeface="Times New Roman" panose="02020603050405020304" pitchFamily="18" charset="0"/>
              </a:rPr>
              <a:t>B: </a:t>
            </a:r>
            <a:r>
              <a:rPr lang="en-GB" sz="2000" dirty="0">
                <a:solidFill>
                  <a:srgbClr val="002060"/>
                </a:solidFill>
                <a:effectLst/>
                <a:ea typeface="Times New Roman" panose="02020603050405020304" pitchFamily="18" charset="0"/>
              </a:rPr>
              <a:t>I don’t know.</a:t>
            </a:r>
          </a:p>
          <a:p>
            <a:pPr fontAlgn="base"/>
            <a:r>
              <a:rPr lang="de-DE" sz="2000" dirty="0">
                <a:solidFill>
                  <a:srgbClr val="002060"/>
                </a:solidFill>
                <a:effectLst/>
                <a:ea typeface="Times New Roman" panose="02020603050405020304" pitchFamily="18" charset="0"/>
              </a:rPr>
              <a:t>A. OK. And how do you say ‚bottle‘ in German?</a:t>
            </a:r>
          </a:p>
          <a:p>
            <a:pPr fontAlgn="base"/>
            <a:r>
              <a:rPr lang="de-DE" sz="2000" dirty="0">
                <a:solidFill>
                  <a:srgbClr val="002060"/>
                </a:solidFill>
                <a:effectLst/>
                <a:ea typeface="Times New Roman" panose="02020603050405020304" pitchFamily="18" charset="0"/>
              </a:rPr>
              <a:t>B: Die Flasche.  That‘s F-L-A-S-C-H-E.  </a:t>
            </a:r>
            <a:r>
              <a:rPr lang="en-GB" sz="2000" dirty="0">
                <a:solidFill>
                  <a:srgbClr val="002060"/>
                </a:solidFill>
                <a:effectLst/>
                <a:ea typeface="Times New Roman" panose="02020603050405020304" pitchFamily="18" charset="0"/>
              </a:rPr>
              <a:t>Is that clear?</a:t>
            </a:r>
          </a:p>
          <a:p>
            <a:pPr fontAlgn="base"/>
            <a:r>
              <a:rPr lang="de-DE" sz="2000" dirty="0">
                <a:solidFill>
                  <a:srgbClr val="002060"/>
                </a:solidFill>
                <a:effectLst/>
                <a:ea typeface="Times New Roman" panose="02020603050405020304" pitchFamily="18" charset="0"/>
              </a:rPr>
              <a:t>A: Yes, thanks. That‘s clear!</a:t>
            </a:r>
            <a:endParaRPr lang="en-GB" sz="2000" dirty="0">
              <a:solidFill>
                <a:srgbClr val="002060"/>
              </a:solidFill>
              <a:effectLst/>
              <a:ea typeface="Times New Roman" panose="02020603050405020304" pitchFamily="18" charset="0"/>
            </a:endParaRPr>
          </a:p>
        </p:txBody>
      </p:sp>
      <p:pic>
        <p:nvPicPr>
          <p:cNvPr id="17" name="Picture 16" descr="A picture containing circle, graphics, colorfulness, astronomy&#10;&#10;Description automatically generated">
            <a:extLst>
              <a:ext uri="{FF2B5EF4-FFF2-40B4-BE49-F238E27FC236}">
                <a16:creationId xmlns:a16="http://schemas.microsoft.com/office/drawing/2014/main" id="{E576FCA7-418C-4D1C-A495-D145BA84E5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1498" y="18433"/>
            <a:ext cx="1271048" cy="830997"/>
          </a:xfrm>
          <a:prstGeom prst="rect">
            <a:avLst/>
          </a:prstGeom>
        </p:spPr>
      </p:pic>
      <p:pic>
        <p:nvPicPr>
          <p:cNvPr id="13" name="Graphic 12" descr="Award ribbon with star">
            <a:extLst>
              <a:ext uri="{FF2B5EF4-FFF2-40B4-BE49-F238E27FC236}">
                <a16:creationId xmlns:a16="http://schemas.microsoft.com/office/drawing/2014/main" id="{61337A89-1F77-48D7-8141-E53452A148C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13146" y="-137018"/>
            <a:ext cx="830997" cy="830997"/>
          </a:xfrm>
          <a:prstGeom prst="rect">
            <a:avLst/>
          </a:prstGeom>
        </p:spPr>
      </p:pic>
    </p:spTree>
    <p:extLst>
      <p:ext uri="{BB962C8B-B14F-4D97-AF65-F5344CB8AC3E}">
        <p14:creationId xmlns:p14="http://schemas.microsoft.com/office/powerpoint/2010/main" val="303724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P spid="1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7" name="TextBox 16"/>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latin typeface="Century Gothic" panose="020B0502020202020204" pitchFamily="34" charset="0"/>
                <a:ea typeface="Calibri" panose="020F0502020204030204" pitchFamily="34" charset="0"/>
                <a:cs typeface="Calibri" panose="020F0502020204030204" pitchFamily="34" charset="0"/>
              </a:rPr>
              <a:t>Term 1.1, Week 5)</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TextBox 17"/>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3"/>
              </a:rPr>
              <a:t>Audio file</a:t>
            </a:r>
            <a:endParaRPr lang="en-GB" sz="2400" dirty="0">
              <a:solidFill>
                <a:srgbClr val="115076"/>
              </a:solidFill>
              <a:latin typeface="Century Gothic" panose="020B0502020202020204" pitchFamily="34" charset="0"/>
            </a:endParaRPr>
          </a:p>
        </p:txBody>
      </p:sp>
      <p:sp>
        <p:nvSpPr>
          <p:cNvPr id="21" name="TextBox 20"/>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4"/>
              </a:rPr>
              <a:t>Student worksheet</a:t>
            </a:r>
            <a:endParaRPr lang="en-GB" sz="2400" dirty="0">
              <a:solidFill>
                <a:srgbClr val="115076"/>
              </a:solidFill>
              <a:latin typeface="Century Gothic" panose="020B0502020202020204" pitchFamily="34" charset="0"/>
            </a:endParaRPr>
          </a:p>
        </p:txBody>
      </p:sp>
      <p:pic>
        <p:nvPicPr>
          <p:cNvPr id="9" name="Picture 8" descr="A blue cartoon face with orange headphones&#10;&#10;Description automatically generated">
            <a:extLst>
              <a:ext uri="{FF2B5EF4-FFF2-40B4-BE49-F238E27FC236}">
                <a16:creationId xmlns:a16="http://schemas.microsoft.com/office/drawing/2014/main" id="{D91042CE-E7E5-4E9E-8609-AE6752CFD7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7192" y="0"/>
            <a:ext cx="1143160" cy="1286054"/>
          </a:xfrm>
          <a:prstGeom prst="rect">
            <a:avLst/>
          </a:prstGeom>
        </p:spPr>
      </p:pic>
    </p:spTree>
    <p:extLst>
      <p:ext uri="{BB962C8B-B14F-4D97-AF65-F5344CB8AC3E}">
        <p14:creationId xmlns:p14="http://schemas.microsoft.com/office/powerpoint/2010/main" val="902828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4E4D152F-AC54-F84B-8133-DBF534FB5E7C}"/>
              </a:ext>
            </a:extLst>
          </p:cNvPr>
          <p:cNvSpPr>
            <a:spLocks noGrp="1"/>
          </p:cNvSpPr>
          <p:nvPr>
            <p:ph type="title"/>
          </p:nvPr>
        </p:nvSpPr>
        <p:spPr>
          <a:xfrm>
            <a:off x="5518733" y="-100852"/>
            <a:ext cx="1178307" cy="1610314"/>
          </a:xfrm>
        </p:spPr>
        <p:txBody>
          <a:bodyPr>
            <a:noAutofit/>
          </a:bodyPr>
          <a:lstStyle/>
          <a:p>
            <a:pPr algn="ctr"/>
            <a:r>
              <a:rPr lang="en-GB" sz="12000" b="1" dirty="0">
                <a:solidFill>
                  <a:srgbClr val="002060"/>
                </a:solidFill>
                <a:ea typeface="+mn-ea"/>
                <a:cs typeface="Calibri" panose="020F0502020204030204" pitchFamily="34" charset="0"/>
              </a:rPr>
              <a:t>z</a:t>
            </a:r>
            <a:endParaRPr lang="en-US" sz="12000" dirty="0"/>
          </a:p>
        </p:txBody>
      </p:sp>
      <p:sp>
        <p:nvSpPr>
          <p:cNvPr id="4" name="Rounded Rectangle 3"/>
          <p:cNvSpPr/>
          <p:nvPr/>
        </p:nvSpPr>
        <p:spPr>
          <a:xfrm>
            <a:off x="4222777" y="1594459"/>
            <a:ext cx="3802879" cy="2559191"/>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a:solidFill>
                  <a:srgbClr val="FFCC00"/>
                </a:solidFill>
                <a:latin typeface="Century Gothic" panose="020B0502020202020204" pitchFamily="34" charset="0"/>
              </a:rPr>
              <a:t>Z</a:t>
            </a:r>
            <a:r>
              <a:rPr lang="en-GB" sz="8800" dirty="0">
                <a:solidFill>
                  <a:srgbClr val="002060"/>
                </a:solidFill>
                <a:latin typeface="Century Gothic" panose="020B0502020202020204" pitchFamily="34" charset="0"/>
              </a:rPr>
              <a:t>ug</a:t>
            </a:r>
          </a:p>
        </p:txBody>
      </p:sp>
      <p:sp>
        <p:nvSpPr>
          <p:cNvPr id="5" name="Rectangle 4"/>
          <p:cNvSpPr/>
          <p:nvPr/>
        </p:nvSpPr>
        <p:spPr>
          <a:xfrm>
            <a:off x="911719" y="600860"/>
            <a:ext cx="2611613" cy="923330"/>
          </a:xfrm>
          <a:prstGeom prst="rect">
            <a:avLst/>
          </a:prstGeom>
        </p:spPr>
        <p:txBody>
          <a:bodyPr wrap="none">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immer</a:t>
            </a:r>
          </a:p>
        </p:txBody>
      </p:sp>
      <p:sp>
        <p:nvSpPr>
          <p:cNvPr id="6" name="Rectangle 5"/>
          <p:cNvSpPr/>
          <p:nvPr/>
        </p:nvSpPr>
        <p:spPr>
          <a:xfrm>
            <a:off x="1401795" y="3146191"/>
            <a:ext cx="143500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9187305" y="3254312"/>
            <a:ext cx="199285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sit</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en</a:t>
            </a:r>
            <a:endParaRPr lang="en-GB" sz="5400" i="1" dirty="0">
              <a:solidFill>
                <a:srgbClr val="002060"/>
              </a:solidFill>
              <a:latin typeface="Century Gothic" panose="020B0502020202020204" pitchFamily="34" charset="0"/>
            </a:endParaRPr>
          </a:p>
        </p:txBody>
      </p:sp>
      <p:sp>
        <p:nvSpPr>
          <p:cNvPr id="8" name="Rectangle 7"/>
          <p:cNvSpPr/>
          <p:nvPr/>
        </p:nvSpPr>
        <p:spPr>
          <a:xfrm>
            <a:off x="5224607" y="4178495"/>
            <a:ext cx="174278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Plat</a:t>
            </a:r>
            <a:r>
              <a:rPr lang="en-GB" sz="5400" dirty="0" err="1">
                <a:solidFill>
                  <a:srgbClr val="FFCC00"/>
                </a:solidFill>
                <a:latin typeface="Century Gothic" panose="020B0502020202020204" pitchFamily="34" charset="0"/>
              </a:rPr>
              <a:t>z</a:t>
            </a:r>
            <a:endParaRPr lang="en-GB" sz="5400" dirty="0">
              <a:solidFill>
                <a:srgbClr val="FFCC00"/>
              </a:solidFill>
              <a:latin typeface="Century Gothic" panose="020B0502020202020204" pitchFamily="34" charset="0"/>
            </a:endParaRPr>
          </a:p>
        </p:txBody>
      </p:sp>
      <p:sp>
        <p:nvSpPr>
          <p:cNvPr id="9" name="Rectangle 8"/>
          <p:cNvSpPr/>
          <p:nvPr/>
        </p:nvSpPr>
        <p:spPr>
          <a:xfrm>
            <a:off x="9282023" y="601738"/>
            <a:ext cx="1773242"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pic>
        <p:nvPicPr>
          <p:cNvPr id="3" name="Picture 2" descr="dining roo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6593" y="1533073"/>
            <a:ext cx="1841232" cy="1304206"/>
          </a:xfrm>
          <a:prstGeom prst="rect">
            <a:avLst/>
          </a:prstGeom>
        </p:spPr>
      </p:pic>
      <p:pic>
        <p:nvPicPr>
          <p:cNvPr id="11" name="Picture 10" descr="person sit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5242" y="4153650"/>
            <a:ext cx="1226946" cy="1677947"/>
          </a:xfrm>
          <a:prstGeom prst="rect">
            <a:avLst/>
          </a:prstGeom>
        </p:spPr>
      </p:pic>
      <p:grpSp>
        <p:nvGrpSpPr>
          <p:cNvPr id="22" name="Group 21" descr="number 10"/>
          <p:cNvGrpSpPr/>
          <p:nvPr/>
        </p:nvGrpSpPr>
        <p:grpSpPr>
          <a:xfrm>
            <a:off x="9152414" y="1551427"/>
            <a:ext cx="1960522" cy="1351426"/>
            <a:chOff x="9152414" y="1551427"/>
            <a:chExt cx="1960522" cy="1351426"/>
          </a:xfrm>
        </p:grpSpPr>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52414" y="1551427"/>
              <a:ext cx="946683" cy="1351426"/>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83732" y="1551427"/>
              <a:ext cx="929204" cy="1327434"/>
            </a:xfrm>
            <a:prstGeom prst="rect">
              <a:avLst/>
            </a:prstGeom>
          </p:spPr>
        </p:pic>
      </p:grpSp>
      <p:pic>
        <p:nvPicPr>
          <p:cNvPr id="14" name="Picture 13" descr="docto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64939" y="4069521"/>
            <a:ext cx="743136" cy="2156552"/>
          </a:xfrm>
          <a:prstGeom prst="rect">
            <a:avLst/>
          </a:prstGeom>
        </p:spPr>
      </p:pic>
      <p:grpSp>
        <p:nvGrpSpPr>
          <p:cNvPr id="23" name="Group 22" descr="checkmark next to an orange bench"/>
          <p:cNvGrpSpPr/>
          <p:nvPr/>
        </p:nvGrpSpPr>
        <p:grpSpPr>
          <a:xfrm>
            <a:off x="4855206" y="5062899"/>
            <a:ext cx="1998909" cy="1216716"/>
            <a:chOff x="4855206" y="5062899"/>
            <a:chExt cx="1998909" cy="1216716"/>
          </a:xfrm>
        </p:grpSpPr>
        <p:grpSp>
          <p:nvGrpSpPr>
            <p:cNvPr id="12" name="Group 11"/>
            <p:cNvGrpSpPr/>
            <p:nvPr/>
          </p:nvGrpSpPr>
          <p:grpSpPr>
            <a:xfrm>
              <a:off x="4855206" y="5101825"/>
              <a:ext cx="1103497" cy="1177790"/>
              <a:chOff x="1815157" y="3608524"/>
              <a:chExt cx="1989172" cy="1804621"/>
            </a:xfrm>
          </p:grpSpPr>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5157" y="4309154"/>
                <a:ext cx="1989172" cy="1103991"/>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36" y="3608524"/>
                <a:ext cx="757452" cy="789012"/>
              </a:xfrm>
              <a:prstGeom prst="rect">
                <a:avLst/>
              </a:prstGeom>
            </p:spPr>
          </p:pic>
        </p:grpSp>
        <p:grpSp>
          <p:nvGrpSpPr>
            <p:cNvPr id="19" name="Group 18"/>
            <p:cNvGrpSpPr/>
            <p:nvPr/>
          </p:nvGrpSpPr>
          <p:grpSpPr>
            <a:xfrm>
              <a:off x="6308037" y="5062899"/>
              <a:ext cx="546078" cy="1216716"/>
              <a:chOff x="2073444" y="3240087"/>
              <a:chExt cx="935661" cy="2084745"/>
            </a:xfrm>
          </p:grpSpPr>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73444" y="3935306"/>
                <a:ext cx="935661" cy="1389526"/>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4837" y="3240087"/>
                <a:ext cx="581170" cy="662795"/>
              </a:xfrm>
              <a:prstGeom prst="rect">
                <a:avLst/>
              </a:prstGeom>
            </p:spPr>
          </p:pic>
        </p:grpSp>
      </p:grpSp>
      <p:pic>
        <p:nvPicPr>
          <p:cNvPr id="18" name="Picture 17" descr="train"/>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29" y="1783221"/>
            <a:ext cx="1970351" cy="1110252"/>
          </a:xfrm>
          <a:prstGeom prst="rect">
            <a:avLst/>
          </a:prstGeom>
        </p:spPr>
      </p:pic>
    </p:spTree>
    <p:extLst>
      <p:ext uri="{BB962C8B-B14F-4D97-AF65-F5344CB8AC3E}">
        <p14:creationId xmlns:p14="http://schemas.microsoft.com/office/powerpoint/2010/main" val="225813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Zug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mm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Zimm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zeh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6" name="zeh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7" name="Arzt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Arzt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subTnLst>
                                    <p:audio>
                                      <p:cMediaNode>
                                        <p:cTn display="0" masterRel="sameClick">
                                          <p:stCondLst>
                                            <p:cond evt="begin" delay="0">
                                              <p:tn val="48"/>
                                            </p:cond>
                                          </p:stCondLst>
                                          <p:endCondLst>
                                            <p:cond evt="onStopAudio" delay="0">
                                              <p:tgtEl>
                                                <p:sldTgt/>
                                              </p:tgtEl>
                                            </p:cond>
                                          </p:endCondLst>
                                        </p:cTn>
                                        <p:tgtEl>
                                          <p:sndTgt r:embed="rId8" name="Platz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subTnLst>
                                    <p:audio>
                                      <p:cMediaNode>
                                        <p:cTn display="0" masterRel="sameClick">
                                          <p:stCondLst>
                                            <p:cond evt="begin" delay="0">
                                              <p:tn val="53"/>
                                            </p:cond>
                                          </p:stCondLst>
                                          <p:endCondLst>
                                            <p:cond evt="onStopAudio" delay="0">
                                              <p:tgtEl>
                                                <p:sldTgt/>
                                              </p:tgtEl>
                                            </p:cond>
                                          </p:endCondLst>
                                        </p:cTn>
                                        <p:tgtEl>
                                          <p:sndTgt r:embed="rId8" name="Platz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sitz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subTnLst>
                                    <p:audio>
                                      <p:cMediaNode>
                                        <p:cTn display="0" masterRel="sameClick">
                                          <p:stCondLst>
                                            <p:cond evt="begin" delay="0">
                                              <p:tn val="63"/>
                                            </p:cond>
                                          </p:stCondLst>
                                          <p:endCondLst>
                                            <p:cond evt="onStopAudio" delay="0">
                                              <p:tgtEl>
                                                <p:sldTgt/>
                                              </p:tgtEl>
                                            </p:cond>
                                          </p:endCondLst>
                                        </p:cTn>
                                        <p:tgtEl>
                                          <p:sndTgt r:embed="rId9" name="sitz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animBg="1"/>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76A3-0E1A-2646-B82D-A841CD0A6CB5}"/>
              </a:ext>
            </a:extLst>
          </p:cNvPr>
          <p:cNvSpPr>
            <a:spLocks noGrp="1"/>
          </p:cNvSpPr>
          <p:nvPr>
            <p:ph type="title"/>
          </p:nvPr>
        </p:nvSpPr>
        <p:spPr>
          <a:xfrm>
            <a:off x="5254897" y="-154800"/>
            <a:ext cx="1712495" cy="1690525"/>
          </a:xfrm>
        </p:spPr>
        <p:txBody>
          <a:bodyPr>
            <a:noAutofit/>
          </a:bodyPr>
          <a:lstStyle/>
          <a:p>
            <a:pPr algn="ctr"/>
            <a:r>
              <a:rPr lang="en-GB" sz="12000" b="1" dirty="0">
                <a:solidFill>
                  <a:srgbClr val="002060"/>
                </a:solidFill>
                <a:ea typeface="+mn-ea"/>
                <a:cs typeface="Calibri" panose="020F0502020204030204" pitchFamily="34" charset="0"/>
              </a:rPr>
              <a:t>z</a:t>
            </a:r>
            <a:endParaRPr lang="en-US" sz="12000" dirty="0"/>
          </a:p>
        </p:txBody>
      </p:sp>
      <p:sp>
        <p:nvSpPr>
          <p:cNvPr id="4" name="Rounded Rectangle 3"/>
          <p:cNvSpPr/>
          <p:nvPr/>
        </p:nvSpPr>
        <p:spPr>
          <a:xfrm>
            <a:off x="4222777" y="1594459"/>
            <a:ext cx="3802879" cy="2559191"/>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a:solidFill>
                  <a:srgbClr val="FFCC00"/>
                </a:solidFill>
                <a:latin typeface="Century Gothic" panose="020B0502020202020204" pitchFamily="34" charset="0"/>
              </a:rPr>
              <a:t>Z</a:t>
            </a:r>
            <a:r>
              <a:rPr lang="en-GB" sz="8800" dirty="0">
                <a:solidFill>
                  <a:srgbClr val="002060"/>
                </a:solidFill>
                <a:latin typeface="Century Gothic" panose="020B0502020202020204" pitchFamily="34" charset="0"/>
              </a:rPr>
              <a:t>ug</a:t>
            </a:r>
          </a:p>
        </p:txBody>
      </p:sp>
      <p:sp>
        <p:nvSpPr>
          <p:cNvPr id="5" name="Rectangle 4"/>
          <p:cNvSpPr/>
          <p:nvPr/>
        </p:nvSpPr>
        <p:spPr>
          <a:xfrm>
            <a:off x="911719" y="600860"/>
            <a:ext cx="2611613" cy="923330"/>
          </a:xfrm>
          <a:prstGeom prst="rect">
            <a:avLst/>
          </a:prstGeom>
        </p:spPr>
        <p:txBody>
          <a:bodyPr wrap="none">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immer</a:t>
            </a:r>
          </a:p>
        </p:txBody>
      </p:sp>
      <p:sp>
        <p:nvSpPr>
          <p:cNvPr id="6" name="Rectangle 5"/>
          <p:cNvSpPr/>
          <p:nvPr/>
        </p:nvSpPr>
        <p:spPr>
          <a:xfrm>
            <a:off x="1401795" y="3146191"/>
            <a:ext cx="143500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9187305" y="3254312"/>
            <a:ext cx="199285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sit</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en</a:t>
            </a:r>
            <a:endParaRPr lang="en-GB" sz="5400" i="1" dirty="0">
              <a:solidFill>
                <a:srgbClr val="002060"/>
              </a:solidFill>
              <a:latin typeface="Century Gothic" panose="020B0502020202020204" pitchFamily="34" charset="0"/>
            </a:endParaRPr>
          </a:p>
        </p:txBody>
      </p:sp>
      <p:sp>
        <p:nvSpPr>
          <p:cNvPr id="8" name="Rectangle 7"/>
          <p:cNvSpPr/>
          <p:nvPr/>
        </p:nvSpPr>
        <p:spPr>
          <a:xfrm>
            <a:off x="5224607" y="4178495"/>
            <a:ext cx="174278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Plat</a:t>
            </a:r>
            <a:r>
              <a:rPr lang="en-GB" sz="5400" dirty="0" err="1">
                <a:solidFill>
                  <a:srgbClr val="FFCC00"/>
                </a:solidFill>
                <a:latin typeface="Century Gothic" panose="020B0502020202020204" pitchFamily="34" charset="0"/>
              </a:rPr>
              <a:t>z</a:t>
            </a:r>
            <a:endParaRPr lang="en-GB" sz="5400" dirty="0">
              <a:solidFill>
                <a:srgbClr val="FFCC00"/>
              </a:solidFill>
              <a:latin typeface="Century Gothic" panose="020B0502020202020204" pitchFamily="34" charset="0"/>
            </a:endParaRPr>
          </a:p>
        </p:txBody>
      </p:sp>
      <p:sp>
        <p:nvSpPr>
          <p:cNvPr id="9" name="Rectangle 8"/>
          <p:cNvSpPr/>
          <p:nvPr/>
        </p:nvSpPr>
        <p:spPr>
          <a:xfrm>
            <a:off x="9282023" y="601738"/>
            <a:ext cx="1773242"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pic>
        <p:nvPicPr>
          <p:cNvPr id="18" name="Picture 17" descr="train"/>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29" y="1783221"/>
            <a:ext cx="1970351" cy="1110252"/>
          </a:xfrm>
          <a:prstGeom prst="rect">
            <a:avLst/>
          </a:prstGeom>
        </p:spPr>
      </p:pic>
    </p:spTree>
    <p:extLst>
      <p:ext uri="{BB962C8B-B14F-4D97-AF65-F5344CB8AC3E}">
        <p14:creationId xmlns:p14="http://schemas.microsoft.com/office/powerpoint/2010/main" val="350228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Zug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mm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zeh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Arzt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Platz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itz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AE7F-536F-CC47-834D-155C044BBB93}"/>
              </a:ext>
            </a:extLst>
          </p:cNvPr>
          <p:cNvSpPr>
            <a:spLocks noGrp="1"/>
          </p:cNvSpPr>
          <p:nvPr>
            <p:ph type="title"/>
          </p:nvPr>
        </p:nvSpPr>
        <p:spPr>
          <a:xfrm>
            <a:off x="5408480" y="10800"/>
            <a:ext cx="1407695" cy="1340146"/>
          </a:xfrm>
        </p:spPr>
        <p:txBody>
          <a:bodyPr>
            <a:noAutofit/>
          </a:bodyPr>
          <a:lstStyle/>
          <a:p>
            <a:pPr algn="ctr"/>
            <a:r>
              <a:rPr lang="en-GB" sz="12000" b="1" dirty="0">
                <a:solidFill>
                  <a:srgbClr val="002060"/>
                </a:solidFill>
                <a:ea typeface="+mn-ea"/>
                <a:cs typeface="Calibri" panose="020F0502020204030204" pitchFamily="34" charset="0"/>
              </a:rPr>
              <a:t>z</a:t>
            </a:r>
            <a:endParaRPr lang="en-US" sz="12000" dirty="0"/>
          </a:p>
        </p:txBody>
      </p:sp>
      <p:sp>
        <p:nvSpPr>
          <p:cNvPr id="4" name="Rounded Rectangle 3"/>
          <p:cNvSpPr/>
          <p:nvPr/>
        </p:nvSpPr>
        <p:spPr>
          <a:xfrm>
            <a:off x="4222777" y="1594459"/>
            <a:ext cx="3802879" cy="2559191"/>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a:solidFill>
                  <a:srgbClr val="FFCC00"/>
                </a:solidFill>
                <a:latin typeface="Century Gothic" panose="020B0502020202020204" pitchFamily="34" charset="0"/>
              </a:rPr>
              <a:t>Z</a:t>
            </a:r>
            <a:r>
              <a:rPr lang="en-GB" sz="8800" dirty="0">
                <a:solidFill>
                  <a:srgbClr val="002060"/>
                </a:solidFill>
                <a:latin typeface="Century Gothic" panose="020B0502020202020204" pitchFamily="34" charset="0"/>
              </a:rPr>
              <a:t>ug</a:t>
            </a:r>
          </a:p>
        </p:txBody>
      </p:sp>
      <p:sp>
        <p:nvSpPr>
          <p:cNvPr id="5" name="Rectangle 4"/>
          <p:cNvSpPr/>
          <p:nvPr/>
        </p:nvSpPr>
        <p:spPr>
          <a:xfrm>
            <a:off x="911719" y="600860"/>
            <a:ext cx="261161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immer</a:t>
            </a:r>
          </a:p>
        </p:txBody>
      </p:sp>
      <p:sp>
        <p:nvSpPr>
          <p:cNvPr id="6" name="Rectangle 5"/>
          <p:cNvSpPr/>
          <p:nvPr/>
        </p:nvSpPr>
        <p:spPr>
          <a:xfrm>
            <a:off x="1401795" y="3146191"/>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8" name="Rectangle 7"/>
          <p:cNvSpPr/>
          <p:nvPr/>
        </p:nvSpPr>
        <p:spPr>
          <a:xfrm>
            <a:off x="5224607" y="4178495"/>
            <a:ext cx="174278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Plat</a:t>
            </a:r>
            <a:r>
              <a:rPr lang="en-GB" sz="5400" dirty="0" err="1">
                <a:solidFill>
                  <a:srgbClr val="FFCC00"/>
                </a:solidFill>
                <a:latin typeface="Century Gothic" panose="020B0502020202020204" pitchFamily="34" charset="0"/>
              </a:rPr>
              <a:t>z</a:t>
            </a:r>
            <a:endParaRPr lang="en-GB" sz="5400" dirty="0">
              <a:solidFill>
                <a:srgbClr val="FFCC00"/>
              </a:solidFill>
              <a:latin typeface="Century Gothic" panose="020B0502020202020204" pitchFamily="34" charset="0"/>
            </a:endParaRPr>
          </a:p>
        </p:txBody>
      </p:sp>
      <p:sp>
        <p:nvSpPr>
          <p:cNvPr id="9" name="Rectangle 8"/>
          <p:cNvSpPr/>
          <p:nvPr/>
        </p:nvSpPr>
        <p:spPr>
          <a:xfrm>
            <a:off x="9282023" y="601738"/>
            <a:ext cx="1773242"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pic>
        <p:nvPicPr>
          <p:cNvPr id="18" name="Picture 17" descr="trai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29" y="1783221"/>
            <a:ext cx="1970351" cy="1110252"/>
          </a:xfrm>
          <a:prstGeom prst="rect">
            <a:avLst/>
          </a:prstGeom>
        </p:spPr>
      </p:pic>
      <p:sp>
        <p:nvSpPr>
          <p:cNvPr id="10" name="Rectangle 9">
            <a:extLst>
              <a:ext uri="{FF2B5EF4-FFF2-40B4-BE49-F238E27FC236}">
                <a16:creationId xmlns:a16="http://schemas.microsoft.com/office/drawing/2014/main" id="{E68DB9D7-0FBD-DD4A-B956-5853A527A158}"/>
              </a:ext>
            </a:extLst>
          </p:cNvPr>
          <p:cNvSpPr/>
          <p:nvPr/>
        </p:nvSpPr>
        <p:spPr>
          <a:xfrm>
            <a:off x="9187305" y="3254312"/>
            <a:ext cx="199285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sit</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en</a:t>
            </a:r>
            <a:endParaRPr lang="en-GB" sz="5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14771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3" name="sitz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8" name="Content Placeholder 2"/>
          <p:cNvSpPr txBox="1">
            <a:spLocks/>
          </p:cNvSpPr>
          <p:nvPr/>
        </p:nvSpPr>
        <p:spPr>
          <a:xfrm>
            <a:off x="233400" y="1220671"/>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In German, to say ‘not’ with </a:t>
            </a:r>
            <a:r>
              <a:rPr lang="en-GB" u="sng" dirty="0">
                <a:solidFill>
                  <a:schemeClr val="tx1"/>
                </a:solidFill>
              </a:rPr>
              <a:t>adjectives</a:t>
            </a:r>
            <a:r>
              <a:rPr lang="en-GB" dirty="0">
                <a:solidFill>
                  <a:schemeClr val="tx1"/>
                </a:solidFill>
              </a:rPr>
              <a:t>, use ‘</a:t>
            </a:r>
            <a:r>
              <a:rPr lang="en-GB" b="1" dirty="0" err="1">
                <a:solidFill>
                  <a:schemeClr val="tx1"/>
                </a:solidFill>
              </a:rPr>
              <a:t>nicht</a:t>
            </a:r>
            <a:r>
              <a:rPr lang="en-GB" dirty="0">
                <a:solidFill>
                  <a:schemeClr val="tx1"/>
                </a:solidFill>
              </a:rPr>
              <a:t>’:</a:t>
            </a:r>
          </a:p>
        </p:txBody>
      </p:sp>
      <p:sp>
        <p:nvSpPr>
          <p:cNvPr id="9" name="TextBox 8">
            <a:extLst>
              <a:ext uri="{FF2B5EF4-FFF2-40B4-BE49-F238E27FC236}">
                <a16:creationId xmlns:a16="http://schemas.microsoft.com/office/drawing/2014/main" id="{7EC4D6FE-C75B-6E41-AAEB-176D9914E118}"/>
              </a:ext>
            </a:extLst>
          </p:cNvPr>
          <p:cNvSpPr txBox="1"/>
          <p:nvPr/>
        </p:nvSpPr>
        <p:spPr>
          <a:xfrm>
            <a:off x="233400" y="1952398"/>
            <a:ext cx="3120620" cy="480131"/>
          </a:xfrm>
          <a:prstGeom prst="rect">
            <a:avLst/>
          </a:prstGeom>
          <a:noFill/>
        </p:spPr>
        <p:txBody>
          <a:bodyPr wrap="square" rtlCol="0">
            <a:spAutoFit/>
          </a:bodyPr>
          <a:lstStyle/>
          <a:p>
            <a:pPr>
              <a:lnSpc>
                <a:spcPct val="90000"/>
              </a:lnSpc>
              <a:spcBef>
                <a:spcPts val="1000"/>
              </a:spcBef>
            </a:pPr>
            <a:r>
              <a:rPr lang="en-GB" sz="2800" dirty="0">
                <a:latin typeface="Century Gothic" panose="020B0502020202020204" pitchFamily="34" charset="0"/>
              </a:rPr>
              <a:t>Das </a:t>
            </a:r>
            <a:r>
              <a:rPr lang="en-GB" sz="2800" dirty="0" err="1">
                <a:latin typeface="Century Gothic" panose="020B0502020202020204" pitchFamily="34" charset="0"/>
              </a:rPr>
              <a:t>ist</a:t>
            </a:r>
            <a:r>
              <a:rPr lang="en-GB" sz="2800" dirty="0">
                <a:latin typeface="Century Gothic" panose="020B0502020202020204" pitchFamily="34" charset="0"/>
              </a:rPr>
              <a:t> rot.</a:t>
            </a:r>
          </a:p>
        </p:txBody>
      </p:sp>
      <p:sp>
        <p:nvSpPr>
          <p:cNvPr id="10" name="TextBox 9">
            <a:extLst>
              <a:ext uri="{FF2B5EF4-FFF2-40B4-BE49-F238E27FC236}">
                <a16:creationId xmlns:a16="http://schemas.microsoft.com/office/drawing/2014/main" id="{7EC4D6FE-C75B-6E41-AAEB-176D9914E118}"/>
              </a:ext>
            </a:extLst>
          </p:cNvPr>
          <p:cNvSpPr txBox="1"/>
          <p:nvPr/>
        </p:nvSpPr>
        <p:spPr>
          <a:xfrm>
            <a:off x="3354020" y="1932105"/>
            <a:ext cx="3120620" cy="480131"/>
          </a:xfrm>
          <a:prstGeom prst="rect">
            <a:avLst/>
          </a:prstGeom>
          <a:noFill/>
        </p:spPr>
        <p:txBody>
          <a:bodyPr wrap="square" rtlCol="0">
            <a:spAutoFit/>
          </a:bodyPr>
          <a:lstStyle/>
          <a:p>
            <a:pPr>
              <a:lnSpc>
                <a:spcPct val="90000"/>
              </a:lnSpc>
              <a:spcBef>
                <a:spcPts val="1000"/>
              </a:spcBef>
            </a:pPr>
            <a:r>
              <a:rPr lang="en-GB" sz="2800" i="1" dirty="0">
                <a:latin typeface="Century Gothic" panose="020B0502020202020204" pitchFamily="34" charset="0"/>
              </a:rPr>
              <a:t>That is red.</a:t>
            </a:r>
          </a:p>
        </p:txBody>
      </p:sp>
      <p:sp>
        <p:nvSpPr>
          <p:cNvPr id="11" name="TextBox 10">
            <a:extLst>
              <a:ext uri="{FF2B5EF4-FFF2-40B4-BE49-F238E27FC236}">
                <a16:creationId xmlns:a16="http://schemas.microsoft.com/office/drawing/2014/main" id="{7EC4D6FE-C75B-6E41-AAEB-176D9914E118}"/>
              </a:ext>
            </a:extLst>
          </p:cNvPr>
          <p:cNvSpPr txBox="1"/>
          <p:nvPr/>
        </p:nvSpPr>
        <p:spPr>
          <a:xfrm>
            <a:off x="233400" y="2617262"/>
            <a:ext cx="3120620" cy="480131"/>
          </a:xfrm>
          <a:prstGeom prst="rect">
            <a:avLst/>
          </a:prstGeom>
          <a:noFill/>
        </p:spPr>
        <p:txBody>
          <a:bodyPr wrap="square" rtlCol="0">
            <a:spAutoFit/>
          </a:bodyPr>
          <a:lstStyle/>
          <a:p>
            <a:pPr>
              <a:lnSpc>
                <a:spcPct val="90000"/>
              </a:lnSpc>
              <a:spcBef>
                <a:spcPts val="1000"/>
              </a:spcBef>
            </a:pPr>
            <a:r>
              <a:rPr lang="en-GB" sz="2800" dirty="0">
                <a:latin typeface="Century Gothic" panose="020B0502020202020204" pitchFamily="34" charset="0"/>
              </a:rPr>
              <a:t>Das </a:t>
            </a:r>
            <a:r>
              <a:rPr lang="en-GB" sz="2800" dirty="0" err="1">
                <a:latin typeface="Century Gothic" panose="020B0502020202020204" pitchFamily="34" charset="0"/>
              </a:rPr>
              <a:t>ist</a:t>
            </a:r>
            <a:r>
              <a:rPr lang="en-GB" sz="2800" dirty="0">
                <a:latin typeface="Century Gothic" panose="020B0502020202020204" pitchFamily="34" charset="0"/>
              </a:rPr>
              <a:t> </a:t>
            </a:r>
            <a:r>
              <a:rPr lang="en-GB" sz="2800" b="1" dirty="0" err="1">
                <a:latin typeface="Century Gothic" panose="020B0502020202020204" pitchFamily="34" charset="0"/>
              </a:rPr>
              <a:t>nicht</a:t>
            </a:r>
            <a:r>
              <a:rPr lang="en-GB" sz="2800" b="1" dirty="0">
                <a:latin typeface="Century Gothic" panose="020B0502020202020204" pitchFamily="34" charset="0"/>
              </a:rPr>
              <a:t> </a:t>
            </a:r>
            <a:r>
              <a:rPr lang="en-GB" sz="2800" dirty="0">
                <a:latin typeface="Century Gothic" panose="020B0502020202020204" pitchFamily="34" charset="0"/>
              </a:rPr>
              <a:t>rot.</a:t>
            </a:r>
          </a:p>
        </p:txBody>
      </p:sp>
      <p:sp>
        <p:nvSpPr>
          <p:cNvPr id="12" name="TextBox 11">
            <a:extLst>
              <a:ext uri="{FF2B5EF4-FFF2-40B4-BE49-F238E27FC236}">
                <a16:creationId xmlns:a16="http://schemas.microsoft.com/office/drawing/2014/main" id="{7EC4D6FE-C75B-6E41-AAEB-176D9914E118}"/>
              </a:ext>
            </a:extLst>
          </p:cNvPr>
          <p:cNvSpPr txBox="1"/>
          <p:nvPr/>
        </p:nvSpPr>
        <p:spPr>
          <a:xfrm>
            <a:off x="3354020" y="2617262"/>
            <a:ext cx="6816436" cy="480131"/>
          </a:xfrm>
          <a:prstGeom prst="rect">
            <a:avLst/>
          </a:prstGeom>
          <a:noFill/>
        </p:spPr>
        <p:txBody>
          <a:bodyPr wrap="square" rtlCol="0">
            <a:spAutoFit/>
          </a:bodyPr>
          <a:lstStyle/>
          <a:p>
            <a:pPr>
              <a:lnSpc>
                <a:spcPct val="90000"/>
              </a:lnSpc>
              <a:spcBef>
                <a:spcPts val="1000"/>
              </a:spcBef>
            </a:pPr>
            <a:r>
              <a:rPr lang="en-GB" sz="2800" i="1" dirty="0">
                <a:latin typeface="Century Gothic" panose="020B0502020202020204" pitchFamily="34" charset="0"/>
              </a:rPr>
              <a:t>That is not red. / That isn’t red.</a:t>
            </a:r>
          </a:p>
        </p:txBody>
      </p:sp>
      <p:sp>
        <p:nvSpPr>
          <p:cNvPr id="13" name="Content Placeholder 2"/>
          <p:cNvSpPr txBox="1">
            <a:spLocks/>
          </p:cNvSpPr>
          <p:nvPr/>
        </p:nvSpPr>
        <p:spPr>
          <a:xfrm>
            <a:off x="233400" y="3551006"/>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To say ‘not a/no’ with </a:t>
            </a:r>
            <a:r>
              <a:rPr lang="en-GB" u="sng" dirty="0">
                <a:solidFill>
                  <a:schemeClr val="tx1"/>
                </a:solidFill>
              </a:rPr>
              <a:t>nouns</a:t>
            </a:r>
            <a:r>
              <a:rPr lang="en-GB" dirty="0">
                <a:solidFill>
                  <a:schemeClr val="tx1"/>
                </a:solidFill>
              </a:rPr>
              <a:t>, use ‘</a:t>
            </a:r>
            <a:r>
              <a:rPr lang="en-GB" b="1" dirty="0" err="1">
                <a:solidFill>
                  <a:schemeClr val="tx1"/>
                </a:solidFill>
              </a:rPr>
              <a:t>kein</a:t>
            </a:r>
            <a:r>
              <a:rPr lang="en-GB" dirty="0">
                <a:solidFill>
                  <a:schemeClr val="tx1"/>
                </a:solidFill>
              </a:rPr>
              <a:t>’:</a:t>
            </a:r>
          </a:p>
        </p:txBody>
      </p:sp>
      <p:sp>
        <p:nvSpPr>
          <p:cNvPr id="14" name="TextBox 13">
            <a:extLst>
              <a:ext uri="{FF2B5EF4-FFF2-40B4-BE49-F238E27FC236}">
                <a16:creationId xmlns:a16="http://schemas.microsoft.com/office/drawing/2014/main" id="{7EC4D6FE-C75B-6E41-AAEB-176D9914E118}"/>
              </a:ext>
            </a:extLst>
          </p:cNvPr>
          <p:cNvSpPr txBox="1"/>
          <p:nvPr/>
        </p:nvSpPr>
        <p:spPr>
          <a:xfrm>
            <a:off x="228782" y="4211496"/>
            <a:ext cx="4521776" cy="480131"/>
          </a:xfrm>
          <a:prstGeom prst="rect">
            <a:avLst/>
          </a:prstGeom>
          <a:noFill/>
        </p:spPr>
        <p:txBody>
          <a:bodyPr wrap="square" rtlCol="0">
            <a:spAutoFit/>
          </a:bodyPr>
          <a:lstStyle/>
          <a:p>
            <a:pPr>
              <a:lnSpc>
                <a:spcPct val="90000"/>
              </a:lnSpc>
              <a:spcBef>
                <a:spcPts val="1000"/>
              </a:spcBef>
            </a:pPr>
            <a:r>
              <a:rPr lang="en-GB" sz="2800" dirty="0">
                <a:latin typeface="Century Gothic" panose="020B0502020202020204" pitchFamily="34" charset="0"/>
              </a:rPr>
              <a:t>Das </a:t>
            </a:r>
            <a:r>
              <a:rPr lang="en-GB" sz="2800" dirty="0" err="1">
                <a:latin typeface="Century Gothic" panose="020B0502020202020204" pitchFamily="34" charset="0"/>
              </a:rPr>
              <a:t>ist</a:t>
            </a:r>
            <a:r>
              <a:rPr lang="en-GB" sz="2800" dirty="0">
                <a:latin typeface="Century Gothic" panose="020B0502020202020204" pitchFamily="34" charset="0"/>
              </a:rPr>
              <a:t> </a:t>
            </a:r>
            <a:r>
              <a:rPr lang="en-GB" sz="2800" b="1" dirty="0" err="1">
                <a:latin typeface="Century Gothic" panose="020B0502020202020204" pitchFamily="34" charset="0"/>
              </a:rPr>
              <a:t>kein</a:t>
            </a:r>
            <a:r>
              <a:rPr lang="en-GB" sz="2800" dirty="0">
                <a:latin typeface="Century Gothic" panose="020B0502020202020204" pitchFamily="34" charset="0"/>
              </a:rPr>
              <a:t> Mensch.</a:t>
            </a:r>
          </a:p>
        </p:txBody>
      </p:sp>
      <p:sp>
        <p:nvSpPr>
          <p:cNvPr id="15" name="TextBox 14">
            <a:extLst>
              <a:ext uri="{FF2B5EF4-FFF2-40B4-BE49-F238E27FC236}">
                <a16:creationId xmlns:a16="http://schemas.microsoft.com/office/drawing/2014/main" id="{7EC4D6FE-C75B-6E41-AAEB-176D9914E118}"/>
              </a:ext>
            </a:extLst>
          </p:cNvPr>
          <p:cNvSpPr txBox="1"/>
          <p:nvPr/>
        </p:nvSpPr>
        <p:spPr>
          <a:xfrm>
            <a:off x="3957745" y="4211758"/>
            <a:ext cx="5550130" cy="480131"/>
          </a:xfrm>
          <a:prstGeom prst="rect">
            <a:avLst/>
          </a:prstGeom>
          <a:noFill/>
        </p:spPr>
        <p:txBody>
          <a:bodyPr wrap="square" rtlCol="0">
            <a:spAutoFit/>
          </a:bodyPr>
          <a:lstStyle/>
          <a:p>
            <a:pPr>
              <a:lnSpc>
                <a:spcPct val="90000"/>
              </a:lnSpc>
              <a:spcBef>
                <a:spcPts val="1000"/>
              </a:spcBef>
            </a:pPr>
            <a:r>
              <a:rPr lang="en-GB" sz="2800" i="1" dirty="0">
                <a:latin typeface="Century Gothic" panose="020B0502020202020204" pitchFamily="34" charset="0"/>
              </a:rPr>
              <a:t>That is not a human being.</a:t>
            </a:r>
          </a:p>
        </p:txBody>
      </p:sp>
      <p:sp>
        <p:nvSpPr>
          <p:cNvPr id="16" name="TextBox 15">
            <a:extLst>
              <a:ext uri="{FF2B5EF4-FFF2-40B4-BE49-F238E27FC236}">
                <a16:creationId xmlns:a16="http://schemas.microsoft.com/office/drawing/2014/main" id="{7EC4D6FE-C75B-6E41-AAEB-176D9914E118}"/>
              </a:ext>
            </a:extLst>
          </p:cNvPr>
          <p:cNvSpPr txBox="1"/>
          <p:nvPr/>
        </p:nvSpPr>
        <p:spPr>
          <a:xfrm>
            <a:off x="228782" y="4890373"/>
            <a:ext cx="4521776" cy="480131"/>
          </a:xfrm>
          <a:prstGeom prst="rect">
            <a:avLst/>
          </a:prstGeom>
          <a:noFill/>
        </p:spPr>
        <p:txBody>
          <a:bodyPr wrap="square" rtlCol="0">
            <a:spAutoFit/>
          </a:bodyPr>
          <a:lstStyle/>
          <a:p>
            <a:pPr>
              <a:lnSpc>
                <a:spcPct val="90000"/>
              </a:lnSpc>
              <a:spcBef>
                <a:spcPts val="1000"/>
              </a:spcBef>
            </a:pPr>
            <a:r>
              <a:rPr lang="en-GB" sz="2800" dirty="0">
                <a:latin typeface="Century Gothic" panose="020B0502020202020204" pitchFamily="34" charset="0"/>
              </a:rPr>
              <a:t>Das </a:t>
            </a:r>
            <a:r>
              <a:rPr lang="en-GB" sz="2800" dirty="0" err="1">
                <a:latin typeface="Century Gothic" panose="020B0502020202020204" pitchFamily="34" charset="0"/>
              </a:rPr>
              <a:t>ist</a:t>
            </a:r>
            <a:r>
              <a:rPr lang="en-GB" sz="2800" dirty="0">
                <a:latin typeface="Century Gothic" panose="020B0502020202020204" pitchFamily="34" charset="0"/>
              </a:rPr>
              <a:t> </a:t>
            </a:r>
            <a:r>
              <a:rPr lang="en-GB" sz="2800" b="1" dirty="0" err="1">
                <a:latin typeface="Century Gothic" panose="020B0502020202020204" pitchFamily="34" charset="0"/>
              </a:rPr>
              <a:t>keine</a:t>
            </a:r>
            <a:r>
              <a:rPr lang="en-GB" sz="2800" dirty="0">
                <a:latin typeface="Century Gothic" panose="020B0502020202020204" pitchFamily="34" charset="0"/>
              </a:rPr>
              <a:t> Form.</a:t>
            </a:r>
          </a:p>
        </p:txBody>
      </p:sp>
      <p:sp>
        <p:nvSpPr>
          <p:cNvPr id="17" name="TextBox 16">
            <a:extLst>
              <a:ext uri="{FF2B5EF4-FFF2-40B4-BE49-F238E27FC236}">
                <a16:creationId xmlns:a16="http://schemas.microsoft.com/office/drawing/2014/main" id="{7EC4D6FE-C75B-6E41-AAEB-176D9914E118}"/>
              </a:ext>
            </a:extLst>
          </p:cNvPr>
          <p:cNvSpPr txBox="1"/>
          <p:nvPr/>
        </p:nvSpPr>
        <p:spPr>
          <a:xfrm>
            <a:off x="3957745" y="4832808"/>
            <a:ext cx="5550130" cy="480131"/>
          </a:xfrm>
          <a:prstGeom prst="rect">
            <a:avLst/>
          </a:prstGeom>
          <a:noFill/>
        </p:spPr>
        <p:txBody>
          <a:bodyPr wrap="square" rtlCol="0">
            <a:spAutoFit/>
          </a:bodyPr>
          <a:lstStyle/>
          <a:p>
            <a:pPr>
              <a:lnSpc>
                <a:spcPct val="90000"/>
              </a:lnSpc>
              <a:spcBef>
                <a:spcPts val="1000"/>
              </a:spcBef>
            </a:pPr>
            <a:r>
              <a:rPr lang="en-GB" sz="2800" i="1" dirty="0">
                <a:latin typeface="Century Gothic" panose="020B0502020202020204" pitchFamily="34" charset="0"/>
              </a:rPr>
              <a:t>That is not a shape.</a:t>
            </a:r>
          </a:p>
        </p:txBody>
      </p:sp>
      <p:sp>
        <p:nvSpPr>
          <p:cNvPr id="18" name="TextBox 17">
            <a:extLst>
              <a:ext uri="{FF2B5EF4-FFF2-40B4-BE49-F238E27FC236}">
                <a16:creationId xmlns:a16="http://schemas.microsoft.com/office/drawing/2014/main" id="{7EC4D6FE-C75B-6E41-AAEB-176D9914E118}"/>
              </a:ext>
            </a:extLst>
          </p:cNvPr>
          <p:cNvSpPr txBox="1"/>
          <p:nvPr/>
        </p:nvSpPr>
        <p:spPr>
          <a:xfrm>
            <a:off x="228782" y="5534121"/>
            <a:ext cx="4521776" cy="480131"/>
          </a:xfrm>
          <a:prstGeom prst="rect">
            <a:avLst/>
          </a:prstGeom>
          <a:noFill/>
        </p:spPr>
        <p:txBody>
          <a:bodyPr wrap="square" rtlCol="0">
            <a:spAutoFit/>
          </a:bodyPr>
          <a:lstStyle/>
          <a:p>
            <a:pPr>
              <a:lnSpc>
                <a:spcPct val="90000"/>
              </a:lnSpc>
              <a:spcBef>
                <a:spcPts val="1000"/>
              </a:spcBef>
            </a:pPr>
            <a:r>
              <a:rPr lang="en-GB" sz="2800" dirty="0">
                <a:latin typeface="Century Gothic" panose="020B0502020202020204" pitchFamily="34" charset="0"/>
              </a:rPr>
              <a:t>Das </a:t>
            </a:r>
            <a:r>
              <a:rPr lang="en-GB" sz="2800" dirty="0" err="1">
                <a:latin typeface="Century Gothic" panose="020B0502020202020204" pitchFamily="34" charset="0"/>
              </a:rPr>
              <a:t>ist</a:t>
            </a:r>
            <a:r>
              <a:rPr lang="en-GB" sz="2800" dirty="0">
                <a:latin typeface="Century Gothic" panose="020B0502020202020204" pitchFamily="34" charset="0"/>
              </a:rPr>
              <a:t> </a:t>
            </a:r>
            <a:r>
              <a:rPr lang="en-GB" sz="2800" b="1" dirty="0" err="1">
                <a:latin typeface="Century Gothic" panose="020B0502020202020204" pitchFamily="34" charset="0"/>
              </a:rPr>
              <a:t>kein</a:t>
            </a:r>
            <a:r>
              <a:rPr lang="en-GB" sz="2800" dirty="0">
                <a:latin typeface="Century Gothic" panose="020B0502020202020204" pitchFamily="34" charset="0"/>
              </a:rPr>
              <a:t> Ding.</a:t>
            </a:r>
          </a:p>
        </p:txBody>
      </p:sp>
      <p:sp>
        <p:nvSpPr>
          <p:cNvPr id="19" name="TextBox 18">
            <a:extLst>
              <a:ext uri="{FF2B5EF4-FFF2-40B4-BE49-F238E27FC236}">
                <a16:creationId xmlns:a16="http://schemas.microsoft.com/office/drawing/2014/main" id="{7EC4D6FE-C75B-6E41-AAEB-176D9914E118}"/>
              </a:ext>
            </a:extLst>
          </p:cNvPr>
          <p:cNvSpPr txBox="1"/>
          <p:nvPr/>
        </p:nvSpPr>
        <p:spPr>
          <a:xfrm>
            <a:off x="3957745" y="5474678"/>
            <a:ext cx="5550130" cy="480131"/>
          </a:xfrm>
          <a:prstGeom prst="rect">
            <a:avLst/>
          </a:prstGeom>
          <a:noFill/>
        </p:spPr>
        <p:txBody>
          <a:bodyPr wrap="square" rtlCol="0">
            <a:spAutoFit/>
          </a:bodyPr>
          <a:lstStyle/>
          <a:p>
            <a:pPr>
              <a:lnSpc>
                <a:spcPct val="90000"/>
              </a:lnSpc>
              <a:spcBef>
                <a:spcPts val="1000"/>
              </a:spcBef>
            </a:pPr>
            <a:r>
              <a:rPr lang="en-GB" sz="2800" i="1" dirty="0">
                <a:latin typeface="Century Gothic" panose="020B0502020202020204" pitchFamily="34" charset="0"/>
              </a:rPr>
              <a:t>That is not a thing.</a:t>
            </a:r>
          </a:p>
        </p:txBody>
      </p:sp>
      <p:sp>
        <p:nvSpPr>
          <p:cNvPr id="4" name="Title 3"/>
          <p:cNvSpPr>
            <a:spLocks noGrp="1"/>
          </p:cNvSpPr>
          <p:nvPr>
            <p:ph type="title"/>
          </p:nvPr>
        </p:nvSpPr>
        <p:spPr>
          <a:xfrm>
            <a:off x="0" y="204096"/>
            <a:ext cx="2453833" cy="647577"/>
          </a:xfrm>
        </p:spPr>
        <p:txBody>
          <a:bodyPr>
            <a:normAutofit/>
          </a:bodyPr>
          <a:lstStyle/>
          <a:p>
            <a:pPr rtl="0" eaLnBrk="1" latinLnBrk="0" hangingPunct="1"/>
            <a:r>
              <a:rPr lang="en-GB" b="1" kern="1200" dirty="0">
                <a:solidFill>
                  <a:schemeClr val="bg1"/>
                </a:solidFill>
                <a:effectLst/>
              </a:rPr>
              <a:t>Negation</a:t>
            </a:r>
            <a:endParaRPr lang="en-GB" sz="2400" dirty="0">
              <a:solidFill>
                <a:schemeClr val="bg1"/>
              </a:solidFill>
              <a:effectLst/>
            </a:endParaRPr>
          </a:p>
        </p:txBody>
      </p:sp>
      <p:grpSp>
        <p:nvGrpSpPr>
          <p:cNvPr id="25" name="Group 24">
            <a:extLst>
              <a:ext uri="{FF2B5EF4-FFF2-40B4-BE49-F238E27FC236}">
                <a16:creationId xmlns:a16="http://schemas.microsoft.com/office/drawing/2014/main" id="{D3F609E6-62B2-4F55-B492-12AEED10604B}"/>
              </a:ext>
            </a:extLst>
          </p:cNvPr>
          <p:cNvGrpSpPr/>
          <p:nvPr/>
        </p:nvGrpSpPr>
        <p:grpSpPr>
          <a:xfrm>
            <a:off x="7393258" y="3058900"/>
            <a:ext cx="3016724" cy="1079341"/>
            <a:chOff x="10815224" y="2161093"/>
            <a:chExt cx="3016724" cy="1079341"/>
          </a:xfrm>
        </p:grpSpPr>
        <p:sp>
          <p:nvSpPr>
            <p:cNvPr id="24" name="Speech Bubble: Rectangle with Corners Rounded 23">
              <a:extLst>
                <a:ext uri="{FF2B5EF4-FFF2-40B4-BE49-F238E27FC236}">
                  <a16:creationId xmlns:a16="http://schemas.microsoft.com/office/drawing/2014/main" id="{5E3BE994-E881-4383-8678-EC3D2367CECB}"/>
                </a:ext>
              </a:extLst>
            </p:cNvPr>
            <p:cNvSpPr/>
            <p:nvPr/>
          </p:nvSpPr>
          <p:spPr>
            <a:xfrm>
              <a:off x="11001536" y="2161093"/>
              <a:ext cx="2559325" cy="1079341"/>
            </a:xfrm>
            <a:prstGeom prst="wedgeRoundRectCallout">
              <a:avLst>
                <a:gd name="adj1" fmla="val -66180"/>
                <a:gd name="adj2" fmla="val 1851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Box 22">
              <a:extLst>
                <a:ext uri="{FF2B5EF4-FFF2-40B4-BE49-F238E27FC236}">
                  <a16:creationId xmlns:a16="http://schemas.microsoft.com/office/drawing/2014/main" id="{3B5532BB-BC53-4787-835B-CF9239AB2C54}"/>
                </a:ext>
              </a:extLst>
            </p:cNvPr>
            <p:cNvSpPr txBox="1"/>
            <p:nvPr/>
          </p:nvSpPr>
          <p:spPr>
            <a:xfrm>
              <a:off x="10815224" y="2164019"/>
              <a:ext cx="3016724" cy="1015663"/>
            </a:xfrm>
            <a:prstGeom prst="rect">
              <a:avLst/>
            </a:prstGeom>
            <a:noFill/>
          </p:spPr>
          <p:txBody>
            <a:bodyPr wrap="square">
              <a:spAutoFit/>
            </a:bodyPr>
            <a:lstStyle/>
            <a:p>
              <a:pPr algn="ctr"/>
              <a:r>
                <a:rPr lang="en-GB" sz="2000" b="1" dirty="0">
                  <a:latin typeface="Century Gothic" panose="020B0502020202020204" pitchFamily="34" charset="0"/>
                </a:rPr>
                <a:t>‘</a:t>
              </a:r>
              <a:r>
                <a:rPr lang="en-GB" sz="2000" b="1" dirty="0" err="1">
                  <a:latin typeface="Century Gothic" panose="020B0502020202020204" pitchFamily="34" charset="0"/>
                </a:rPr>
                <a:t>kein</a:t>
              </a:r>
              <a:r>
                <a:rPr lang="en-GB" sz="2000" b="1" dirty="0">
                  <a:latin typeface="Century Gothic" panose="020B0502020202020204" pitchFamily="34" charset="0"/>
                </a:rPr>
                <a:t>’ </a:t>
              </a:r>
              <a:r>
                <a:rPr lang="en-GB" sz="2000" dirty="0">
                  <a:latin typeface="Century Gothic" panose="020B0502020202020204" pitchFamily="34" charset="0"/>
                </a:rPr>
                <a:t>works like </a:t>
              </a:r>
              <a:r>
                <a:rPr lang="en-GB" sz="2000" b="1" dirty="0">
                  <a:latin typeface="Century Gothic" panose="020B0502020202020204" pitchFamily="34" charset="0"/>
                </a:rPr>
                <a:t>‘</a:t>
              </a:r>
              <a:r>
                <a:rPr lang="en-GB" sz="2000" b="1" dirty="0" err="1">
                  <a:latin typeface="Century Gothic" panose="020B0502020202020204" pitchFamily="34" charset="0"/>
                </a:rPr>
                <a:t>ein</a:t>
              </a:r>
              <a:r>
                <a:rPr lang="en-GB" sz="2000" b="1" dirty="0">
                  <a:latin typeface="Century Gothic" panose="020B0502020202020204" pitchFamily="34" charset="0"/>
                </a:rPr>
                <a:t>’ </a:t>
              </a:r>
              <a:r>
                <a:rPr lang="en-GB" sz="2000" dirty="0">
                  <a:latin typeface="Century Gothic" panose="020B0502020202020204" pitchFamily="34" charset="0"/>
                </a:rPr>
                <a:t>and matches the gender of the noun.</a:t>
              </a:r>
            </a:p>
          </p:txBody>
        </p:sp>
      </p:grpSp>
      <p:grpSp>
        <p:nvGrpSpPr>
          <p:cNvPr id="26" name="Group 25">
            <a:extLst>
              <a:ext uri="{FF2B5EF4-FFF2-40B4-BE49-F238E27FC236}">
                <a16:creationId xmlns:a16="http://schemas.microsoft.com/office/drawing/2014/main" id="{1AB63CFD-EAC2-4065-9EA5-86E1FD55F5D4}"/>
              </a:ext>
            </a:extLst>
          </p:cNvPr>
          <p:cNvGrpSpPr/>
          <p:nvPr/>
        </p:nvGrpSpPr>
        <p:grpSpPr>
          <a:xfrm>
            <a:off x="8520589" y="4346565"/>
            <a:ext cx="3778787" cy="1617507"/>
            <a:chOff x="12450061" y="1880602"/>
            <a:chExt cx="3778787" cy="1617507"/>
          </a:xfrm>
        </p:grpSpPr>
        <p:sp>
          <p:nvSpPr>
            <p:cNvPr id="27" name="Speech Bubble: Rectangle with Corners Rounded 26">
              <a:extLst>
                <a:ext uri="{FF2B5EF4-FFF2-40B4-BE49-F238E27FC236}">
                  <a16:creationId xmlns:a16="http://schemas.microsoft.com/office/drawing/2014/main" id="{B0432296-C959-4B83-99C0-21B30BB0CD84}"/>
                </a:ext>
              </a:extLst>
            </p:cNvPr>
            <p:cNvSpPr/>
            <p:nvPr/>
          </p:nvSpPr>
          <p:spPr>
            <a:xfrm>
              <a:off x="12801600" y="1880602"/>
              <a:ext cx="3059723" cy="161750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047A7AC7-9936-43A8-ABD6-AF1A5AAB9C7A}"/>
                </a:ext>
              </a:extLst>
            </p:cNvPr>
            <p:cNvSpPr txBox="1"/>
            <p:nvPr/>
          </p:nvSpPr>
          <p:spPr>
            <a:xfrm>
              <a:off x="12450061" y="2027635"/>
              <a:ext cx="3778787" cy="1323439"/>
            </a:xfrm>
            <a:prstGeom prst="rect">
              <a:avLst/>
            </a:prstGeom>
            <a:noFill/>
          </p:spPr>
          <p:txBody>
            <a:bodyPr wrap="square">
              <a:spAutoFit/>
            </a:bodyPr>
            <a:lstStyle/>
            <a:p>
              <a:pPr algn="ctr"/>
              <a:r>
                <a:rPr lang="en-GB" sz="2000" dirty="0">
                  <a:latin typeface="Century Gothic" panose="020B0502020202020204" pitchFamily="34" charset="0"/>
                </a:rPr>
                <a:t>We sometimes use ‘no’ </a:t>
              </a:r>
            </a:p>
            <a:p>
              <a:pPr algn="ctr"/>
              <a:r>
                <a:rPr lang="en-GB" sz="2000" dirty="0">
                  <a:latin typeface="Century Gothic" panose="020B0502020202020204" pitchFamily="34" charset="0"/>
                </a:rPr>
                <a:t>in English, too:</a:t>
              </a:r>
              <a:br>
                <a:rPr lang="en-GB" sz="2000" dirty="0">
                  <a:latin typeface="Century Gothic" panose="020B0502020202020204" pitchFamily="34" charset="0"/>
                </a:rPr>
              </a:br>
              <a:r>
                <a:rPr lang="en-GB" sz="2000" dirty="0">
                  <a:latin typeface="Century Gothic" panose="020B0502020202020204" pitchFamily="34" charset="0"/>
                </a:rPr>
                <a:t>That’s </a:t>
              </a:r>
              <a:r>
                <a:rPr lang="en-GB" sz="2000" u="sng" dirty="0">
                  <a:latin typeface="Century Gothic" panose="020B0502020202020204" pitchFamily="34" charset="0"/>
                </a:rPr>
                <a:t>no</a:t>
              </a:r>
              <a:r>
                <a:rPr lang="en-GB" sz="2000" dirty="0">
                  <a:latin typeface="Century Gothic" panose="020B0502020202020204" pitchFamily="34" charset="0"/>
                </a:rPr>
                <a:t> problem!</a:t>
              </a:r>
              <a:br>
                <a:rPr lang="en-GB" sz="2000" b="1" dirty="0">
                  <a:latin typeface="Century Gothic" panose="020B0502020202020204" pitchFamily="34" charset="0"/>
                </a:rPr>
              </a:br>
              <a:r>
                <a:rPr lang="en-GB" sz="2000" b="1" dirty="0">
                  <a:latin typeface="Century Gothic" panose="020B0502020202020204" pitchFamily="34" charset="0"/>
                </a:rPr>
                <a:t>Das </a:t>
              </a:r>
              <a:r>
                <a:rPr lang="en-GB" sz="2000" b="1" dirty="0" err="1">
                  <a:latin typeface="Century Gothic" panose="020B0502020202020204" pitchFamily="34" charset="0"/>
                </a:rPr>
                <a:t>ist</a:t>
              </a:r>
              <a:r>
                <a:rPr lang="en-GB" sz="2000" b="1" dirty="0">
                  <a:latin typeface="Century Gothic" panose="020B0502020202020204" pitchFamily="34" charset="0"/>
                </a:rPr>
                <a:t> </a:t>
              </a:r>
              <a:r>
                <a:rPr lang="en-GB" sz="2000" b="1" u="sng" dirty="0" err="1">
                  <a:latin typeface="Century Gothic" panose="020B0502020202020204" pitchFamily="34" charset="0"/>
                </a:rPr>
                <a:t>kein</a:t>
              </a:r>
              <a:r>
                <a:rPr lang="en-GB" sz="2000" b="1" dirty="0">
                  <a:latin typeface="Century Gothic" panose="020B0502020202020204" pitchFamily="34" charset="0"/>
                </a:rPr>
                <a:t> Problem!</a:t>
              </a:r>
            </a:p>
          </p:txBody>
        </p:sp>
      </p:grpSp>
    </p:spTree>
    <p:extLst>
      <p:ext uri="{BB962C8B-B14F-4D97-AF65-F5344CB8AC3E}">
        <p14:creationId xmlns:p14="http://schemas.microsoft.com/office/powerpoint/2010/main" val="139543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P spid="11" grpId="0"/>
      <p:bldP spid="12" grpId="0"/>
      <p:bldP spid="13" grpId="0" build="p"/>
      <p:bldP spid="14" grpId="0"/>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Bist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Isosceles Triangle 5"/>
          <p:cNvSpPr/>
          <p:nvPr/>
        </p:nvSpPr>
        <p:spPr>
          <a:xfrm>
            <a:off x="3262647" y="1220231"/>
            <a:ext cx="5666705" cy="4868214"/>
          </a:xfrm>
          <a:prstGeom prst="triangle">
            <a:avLst/>
          </a:prstGeom>
          <a:solidFill>
            <a:srgbClr val="7030A0"/>
          </a:solidFill>
          <a:ln w="571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325155" y="5238439"/>
            <a:ext cx="3541690" cy="707886"/>
          </a:xfrm>
          <a:prstGeom prst="rect">
            <a:avLst/>
          </a:prstGeom>
          <a:noFill/>
        </p:spPr>
        <p:txBody>
          <a:bodyPr wrap="square" rtlCol="0">
            <a:spAutoFit/>
          </a:bodyPr>
          <a:lstStyle/>
          <a:p>
            <a:pPr algn="ctr"/>
            <a:r>
              <a:rPr lang="en-GB" sz="4000" b="1" dirty="0" err="1">
                <a:solidFill>
                  <a:schemeClr val="bg2"/>
                </a:solidFill>
                <a:latin typeface="Century Gothic" panose="020B0502020202020204" pitchFamily="34" charset="0"/>
              </a:rPr>
              <a:t>eine</a:t>
            </a:r>
            <a:r>
              <a:rPr lang="en-GB" sz="4000" b="1" dirty="0">
                <a:solidFill>
                  <a:schemeClr val="bg2"/>
                </a:solidFill>
                <a:latin typeface="Century Gothic" panose="020B0502020202020204" pitchFamily="34" charset="0"/>
              </a:rPr>
              <a:t> Form</a:t>
            </a: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975" y="1133856"/>
            <a:ext cx="2476363" cy="170001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9352" y="1166207"/>
            <a:ext cx="2429238" cy="1667660"/>
          </a:xfrm>
          <a:prstGeom prst="rect">
            <a:avLst/>
          </a:prstGeom>
        </p:spPr>
      </p:pic>
      <p:sp>
        <p:nvSpPr>
          <p:cNvPr id="11" name="TextBox 10"/>
          <p:cNvSpPr txBox="1"/>
          <p:nvPr/>
        </p:nvSpPr>
        <p:spPr>
          <a:xfrm>
            <a:off x="231820" y="2649201"/>
            <a:ext cx="3490175" cy="584775"/>
          </a:xfrm>
          <a:prstGeom prst="rect">
            <a:avLst/>
          </a:prstGeom>
          <a:noFill/>
        </p:spPr>
        <p:txBody>
          <a:bodyPr wrap="square" rtlCol="0">
            <a:spAutoFit/>
          </a:bodyPr>
          <a:lstStyle/>
          <a:p>
            <a:r>
              <a:rPr lang="en-GB" sz="3200" b="1" dirty="0" err="1">
                <a:latin typeface="Century Gothic" panose="020B0502020202020204" pitchFamily="34" charset="0"/>
              </a:rPr>
              <a:t>Bist</a:t>
            </a:r>
            <a:r>
              <a:rPr lang="en-GB" sz="3200" b="1" dirty="0">
                <a:latin typeface="Century Gothic" panose="020B0502020202020204" pitchFamily="34" charset="0"/>
              </a:rPr>
              <a:t> du …?</a:t>
            </a:r>
          </a:p>
        </p:txBody>
      </p:sp>
      <p:sp>
        <p:nvSpPr>
          <p:cNvPr id="12" name="TextBox 11"/>
          <p:cNvSpPr txBox="1"/>
          <p:nvPr/>
        </p:nvSpPr>
        <p:spPr>
          <a:xfrm>
            <a:off x="8306873" y="2649200"/>
            <a:ext cx="4760963" cy="584775"/>
          </a:xfrm>
          <a:prstGeom prst="rect">
            <a:avLst/>
          </a:prstGeom>
          <a:noFill/>
        </p:spPr>
        <p:txBody>
          <a:bodyPr wrap="square" rtlCol="0">
            <a:spAutoFit/>
          </a:bodyPr>
          <a:lstStyle/>
          <a:p>
            <a:r>
              <a:rPr lang="en-GB" sz="3200" b="1" dirty="0" err="1">
                <a:latin typeface="Century Gothic" panose="020B0502020202020204" pitchFamily="34" charset="0"/>
              </a:rPr>
              <a:t>Ich</a:t>
            </a:r>
            <a:r>
              <a:rPr lang="en-GB" sz="3200" b="1" dirty="0">
                <a:latin typeface="Century Gothic" panose="020B0502020202020204" pitchFamily="34" charset="0"/>
              </a:rPr>
              <a:t> bin </a:t>
            </a:r>
            <a:r>
              <a:rPr lang="en-GB" sz="3200" b="1" u="sng" dirty="0" err="1">
                <a:latin typeface="Century Gothic" panose="020B0502020202020204" pitchFamily="34" charset="0"/>
              </a:rPr>
              <a:t>k</a:t>
            </a:r>
            <a:r>
              <a:rPr lang="en-GB" sz="3200" b="1" dirty="0" err="1">
                <a:latin typeface="Century Gothic" panose="020B0502020202020204" pitchFamily="34" charset="0"/>
              </a:rPr>
              <a:t>eine</a:t>
            </a:r>
            <a:r>
              <a:rPr lang="en-GB" sz="3200" b="1" dirty="0">
                <a:latin typeface="Century Gothic" panose="020B0502020202020204" pitchFamily="34" charset="0"/>
              </a:rPr>
              <a:t> Form.</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8346" y="2649200"/>
            <a:ext cx="566511" cy="64607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8073" y="4576134"/>
            <a:ext cx="1756654" cy="1756654"/>
          </a:xfrm>
          <a:prstGeom prst="rect">
            <a:avLst/>
          </a:prstGeom>
        </p:spPr>
      </p:pic>
      <p:sp>
        <p:nvSpPr>
          <p:cNvPr id="15" name="TextBox 14"/>
          <p:cNvSpPr txBox="1"/>
          <p:nvPr/>
        </p:nvSpPr>
        <p:spPr>
          <a:xfrm>
            <a:off x="10610046" y="5376736"/>
            <a:ext cx="749121" cy="584775"/>
          </a:xfrm>
          <a:prstGeom prst="rect">
            <a:avLst/>
          </a:prstGeom>
          <a:noFill/>
        </p:spPr>
        <p:txBody>
          <a:bodyPr wrap="square" rtlCol="0">
            <a:spAutoFit/>
          </a:bodyPr>
          <a:lstStyle/>
          <a:p>
            <a:r>
              <a:rPr lang="en-GB" sz="3200" b="1" dirty="0" err="1">
                <a:latin typeface="Century Gothic" panose="020B0502020202020204" pitchFamily="34" charset="0"/>
              </a:rPr>
              <a:t>Ja</a:t>
            </a:r>
            <a:endParaRPr lang="en-GB" sz="3200" b="1" dirty="0">
              <a:latin typeface="Century Gothic" panose="020B0502020202020204" pitchFamily="34" charset="0"/>
            </a:endParaRPr>
          </a:p>
        </p:txBody>
      </p:sp>
      <p:sp>
        <p:nvSpPr>
          <p:cNvPr id="16" name="TextBox 15"/>
          <p:cNvSpPr txBox="1"/>
          <p:nvPr/>
        </p:nvSpPr>
        <p:spPr>
          <a:xfrm>
            <a:off x="11153109" y="5031217"/>
            <a:ext cx="1030308" cy="461665"/>
          </a:xfrm>
          <a:prstGeom prst="rect">
            <a:avLst/>
          </a:prstGeom>
          <a:noFill/>
        </p:spPr>
        <p:txBody>
          <a:bodyPr wrap="square" rtlCol="0">
            <a:spAutoFit/>
          </a:bodyPr>
          <a:lstStyle/>
          <a:p>
            <a:r>
              <a:rPr lang="en-GB" sz="2400" b="1" dirty="0">
                <a:latin typeface="Century Gothic" panose="020B0502020202020204" pitchFamily="34" charset="0"/>
              </a:rPr>
              <a:t>Nein</a:t>
            </a:r>
          </a:p>
        </p:txBody>
      </p:sp>
    </p:spTree>
    <p:extLst>
      <p:ext uri="{BB962C8B-B14F-4D97-AF65-F5344CB8AC3E}">
        <p14:creationId xmlns:p14="http://schemas.microsoft.com/office/powerpoint/2010/main" val="331605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dirty="0" err="1"/>
              <a:t>Bist</a:t>
            </a:r>
            <a:r>
              <a:rPr lang="en-GB" sz="3600" dirty="0"/>
              <a:t> du…?</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8072" y="4466406"/>
            <a:ext cx="1756654" cy="1756654"/>
          </a:xfrm>
          <a:prstGeom prst="rect">
            <a:avLst/>
          </a:prstGeom>
        </p:spPr>
      </p:pic>
      <p:sp>
        <p:nvSpPr>
          <p:cNvPr id="18" name="TextBox 17"/>
          <p:cNvSpPr txBox="1"/>
          <p:nvPr/>
        </p:nvSpPr>
        <p:spPr>
          <a:xfrm>
            <a:off x="10610045" y="5267008"/>
            <a:ext cx="749121" cy="584775"/>
          </a:xfrm>
          <a:prstGeom prst="rect">
            <a:avLst/>
          </a:prstGeom>
          <a:noFill/>
        </p:spPr>
        <p:txBody>
          <a:bodyPr wrap="square" rtlCol="0">
            <a:spAutoFit/>
          </a:bodyPr>
          <a:lstStyle/>
          <a:p>
            <a:r>
              <a:rPr lang="en-GB" sz="3200" b="1" dirty="0" err="1">
                <a:latin typeface="Century Gothic" panose="020B0502020202020204" pitchFamily="34" charset="0"/>
              </a:rPr>
              <a:t>Ja</a:t>
            </a:r>
            <a:endParaRPr lang="en-GB" sz="3200" b="1" dirty="0">
              <a:latin typeface="Century Gothic" panose="020B0502020202020204" pitchFamily="34" charset="0"/>
            </a:endParaRPr>
          </a:p>
        </p:txBody>
      </p:sp>
      <p:sp>
        <p:nvSpPr>
          <p:cNvPr id="19" name="TextBox 18"/>
          <p:cNvSpPr txBox="1"/>
          <p:nvPr/>
        </p:nvSpPr>
        <p:spPr>
          <a:xfrm>
            <a:off x="11153108" y="4921489"/>
            <a:ext cx="1030308" cy="461665"/>
          </a:xfrm>
          <a:prstGeom prst="rect">
            <a:avLst/>
          </a:prstGeom>
          <a:noFill/>
        </p:spPr>
        <p:txBody>
          <a:bodyPr wrap="square" rtlCol="0">
            <a:spAutoFit/>
          </a:bodyPr>
          <a:lstStyle/>
          <a:p>
            <a:r>
              <a:rPr lang="en-GB" sz="2400" b="1" dirty="0">
                <a:latin typeface="Century Gothic" panose="020B0502020202020204" pitchFamily="34" charset="0"/>
              </a:rPr>
              <a:t>Nein</a:t>
            </a:r>
          </a:p>
        </p:txBody>
      </p:sp>
      <p:pic>
        <p:nvPicPr>
          <p:cNvPr id="20" name="Picture 19">
            <a:extLst>
              <a:ext uri="{FF2B5EF4-FFF2-40B4-BE49-F238E27FC236}">
                <a16:creationId xmlns:a16="http://schemas.microsoft.com/office/drawing/2014/main" id="{12D659EB-77B3-ED44-9826-3A6089129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830" y="1434161"/>
            <a:ext cx="7901682" cy="4788899"/>
          </a:xfrm>
          <a:prstGeom prst="rect">
            <a:avLst/>
          </a:prstGeom>
        </p:spPr>
      </p:pic>
    </p:spTree>
    <p:extLst>
      <p:ext uri="{BB962C8B-B14F-4D97-AF65-F5344CB8AC3E}">
        <p14:creationId xmlns:p14="http://schemas.microsoft.com/office/powerpoint/2010/main" val="3070577580"/>
      </p:ext>
    </p:extLst>
  </p:cSld>
  <p:clrMapOvr>
    <a:masterClrMapping/>
  </p:clrMapOvr>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LDP_German_Powerpoint_Template</Template>
  <TotalTime>2191</TotalTime>
  <Words>5673</Words>
  <Application>Microsoft Office PowerPoint</Application>
  <PresentationFormat>Widescreen</PresentationFormat>
  <Paragraphs>808</Paragraphs>
  <Slides>39</Slides>
  <Notes>39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6" baseType="lpstr">
      <vt:lpstr>Arial</vt:lpstr>
      <vt:lpstr>Arial Black</vt:lpstr>
      <vt:lpstr>Calibri</vt:lpstr>
      <vt:lpstr>Century Gothic</vt:lpstr>
      <vt:lpstr>Gill Sans Ultra Bold</vt:lpstr>
      <vt:lpstr>NCELP_German_2022</vt:lpstr>
      <vt:lpstr>Bitmap Image</vt:lpstr>
      <vt:lpstr>PowerPoint Presentation</vt:lpstr>
      <vt:lpstr>wie</vt:lpstr>
      <vt:lpstr>z </vt:lpstr>
      <vt:lpstr>z</vt:lpstr>
      <vt:lpstr>z</vt:lpstr>
      <vt:lpstr>z</vt:lpstr>
      <vt:lpstr>Negation</vt:lpstr>
      <vt:lpstr>Bist du…?</vt:lpstr>
      <vt:lpstr>Bist du…?</vt:lpstr>
      <vt:lpstr>Bist du…?</vt:lpstr>
      <vt:lpstr>Bist du…?</vt:lpstr>
      <vt:lpstr>Bist du…?</vt:lpstr>
      <vt:lpstr>Bist du…?</vt:lpstr>
      <vt:lpstr>SEIN (to be | being)</vt:lpstr>
      <vt:lpstr>Ist das…?</vt:lpstr>
      <vt:lpstr>Ist das…?</vt:lpstr>
      <vt:lpstr>Ist das…?</vt:lpstr>
      <vt:lpstr>Ist das…?</vt:lpstr>
      <vt:lpstr>Ist das…?</vt:lpstr>
      <vt:lpstr>Ist das…?</vt:lpstr>
      <vt:lpstr>Eine Radioshow</vt:lpstr>
      <vt:lpstr>Eine Radioshow</vt:lpstr>
      <vt:lpstr>Eine Radioshow</vt:lpstr>
      <vt:lpstr>Eine Radioshow</vt:lpstr>
      <vt:lpstr>Vokabeln</vt:lpstr>
      <vt:lpstr>Ort, Form oder Tier?</vt:lpstr>
      <vt:lpstr>PowerPoint Presentation</vt:lpstr>
      <vt:lpstr>wie</vt:lpstr>
      <vt:lpstr>Wie geht’s?</vt:lpstr>
      <vt:lpstr>wie</vt:lpstr>
      <vt:lpstr>alphabet</vt:lpstr>
      <vt:lpstr>alphabet</vt:lpstr>
      <vt:lpstr>alphabet</vt:lpstr>
      <vt:lpstr>alphabet</vt:lpstr>
      <vt:lpstr>alphabet</vt:lpstr>
      <vt:lpstr>SPELLING BEE</vt:lpstr>
      <vt:lpstr>The Spelling Bee </vt:lpstr>
      <vt:lpstr>Ein Dialog</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34</cp:revision>
  <dcterms:created xsi:type="dcterms:W3CDTF">2023-05-25T05:21:48Z</dcterms:created>
  <dcterms:modified xsi:type="dcterms:W3CDTF">2023-09-06T07:15:48Z</dcterms:modified>
</cp:coreProperties>
</file>