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64" r:id="rId2"/>
    <p:sldId id="283" r:id="rId3"/>
    <p:sldId id="314" r:id="rId4"/>
    <p:sldId id="335" r:id="rId5"/>
    <p:sldId id="606" r:id="rId6"/>
    <p:sldId id="609" r:id="rId7"/>
    <p:sldId id="610" r:id="rId8"/>
    <p:sldId id="611" r:id="rId9"/>
    <p:sldId id="280" r:id="rId10"/>
    <p:sldId id="613" r:id="rId11"/>
    <p:sldId id="316" r:id="rId12"/>
    <p:sldId id="274" r:id="rId13"/>
    <p:sldId id="318" r:id="rId14"/>
    <p:sldId id="282" r:id="rId15"/>
    <p:sldId id="320" r:id="rId16"/>
    <p:sldId id="612" r:id="rId17"/>
    <p:sldId id="322" r:id="rId18"/>
    <p:sldId id="614" r:id="rId19"/>
    <p:sldId id="615" r:id="rId20"/>
    <p:sldId id="324" r:id="rId21"/>
    <p:sldId id="325" r:id="rId22"/>
    <p:sldId id="275" r:id="rId23"/>
    <p:sldId id="326" r:id="rId24"/>
    <p:sldId id="273" r:id="rId25"/>
    <p:sldId id="328" r:id="rId26"/>
    <p:sldId id="81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B050"/>
    <a:srgbClr val="FFF6D4"/>
    <a:srgbClr val="FE0000"/>
    <a:srgbClr val="FFEEAB"/>
    <a:srgbClr val="3D3C3C"/>
    <a:srgbClr val="AC8300"/>
    <a:srgbClr val="525050"/>
    <a:srgbClr val="DAA520"/>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7789" autoAdjust="0"/>
  </p:normalViewPr>
  <p:slideViewPr>
    <p:cSldViewPr snapToGrid="0">
      <p:cViewPr varScale="1">
        <p:scale>
          <a:sx n="62" d="100"/>
          <a:sy n="62" d="100"/>
        </p:scale>
        <p:origin x="2334" y="48"/>
      </p:cViewPr>
      <p:guideLst/>
    </p:cSldViewPr>
  </p:slideViewPr>
  <p:notesTextViewPr>
    <p:cViewPr>
      <p:scale>
        <a:sx n="3" d="2"/>
        <a:sy n="3" d="2"/>
      </p:scale>
      <p:origin x="0" y="0"/>
    </p:cViewPr>
  </p:notesTextViewPr>
  <p:sorterViewPr>
    <p:cViewPr varScale="1">
      <p:scale>
        <a:sx n="100" d="100"/>
        <a:sy n="100" d="100"/>
      </p:scale>
      <p:origin x="0" y="-601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appear on all three Awarding Organisations’ word lists, with no exceptions. Note however that the AQA list has ‘Form’ within the multiword phrase: in Form sein (to be in form, in </a:t>
            </a:r>
            <a:r>
              <a:rPr lang="en-GB" sz="1200" b="1" baseline="0"/>
              <a:t>good shape).</a:t>
            </a: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a:t>
            </a:r>
            <a:r>
              <a:rPr lang="en-GB" sz="1200" b="1" dirty="0" err="1"/>
              <a:t>ei</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indefinite articles – Row 1 (nominative)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7.1.1.3</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bin [4] ich [10] Ding [370] Form [307] Mensch [90] blau [948] gelb [1446] groß1 [67] gut [76] klein [110] rot [477] wie? [25] und [2] bitte [471] danke [877] ein, eine [5] wie geht's?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1531760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use of the indefinite</a:t>
            </a:r>
            <a:r>
              <a:rPr lang="en-GB" b="0" baseline="0" dirty="0"/>
              <a:t> article with nouns learnt in Weeks 1 and 2.</a:t>
            </a:r>
            <a:br>
              <a:rPr lang="en-GB" b="0" dirty="0"/>
            </a:br>
            <a:br>
              <a:rPr lang="en-GB" dirty="0"/>
            </a:br>
            <a:r>
              <a:rPr lang="en-GB" b="1" dirty="0"/>
              <a:t>Procedure:</a:t>
            </a:r>
            <a:br>
              <a:rPr lang="en-GB" dirty="0"/>
            </a:br>
            <a:r>
              <a:rPr lang="en-GB" dirty="0"/>
              <a:t>1. Ask</a:t>
            </a:r>
            <a:r>
              <a:rPr lang="en-GB" baseline="0" dirty="0"/>
              <a:t> ‘</a:t>
            </a:r>
            <a:r>
              <a:rPr lang="en-GB" dirty="0"/>
              <a:t>Was </a:t>
            </a:r>
            <a:r>
              <a:rPr lang="en-GB" dirty="0" err="1"/>
              <a:t>ist</a:t>
            </a:r>
            <a:r>
              <a:rPr lang="en-GB" dirty="0"/>
              <a:t> das?’ and click to bring up the first word.</a:t>
            </a:r>
            <a:br>
              <a:rPr lang="en-GB" dirty="0"/>
            </a:br>
            <a:r>
              <a:rPr lang="en-GB" dirty="0"/>
              <a:t>2. Elicit ‘Das </a:t>
            </a:r>
            <a:r>
              <a:rPr lang="en-GB" dirty="0" err="1"/>
              <a:t>ist</a:t>
            </a:r>
            <a:r>
              <a:rPr lang="en-GB" dirty="0"/>
              <a:t> </a:t>
            </a:r>
            <a:r>
              <a:rPr lang="en-GB" dirty="0" err="1"/>
              <a:t>ein</a:t>
            </a:r>
            <a:r>
              <a:rPr lang="en-GB" dirty="0"/>
              <a:t>…’</a:t>
            </a:r>
            <a:r>
              <a:rPr lang="en-GB" baseline="0" dirty="0"/>
              <a:t> </a:t>
            </a:r>
            <a:r>
              <a:rPr lang="en-GB" dirty="0"/>
              <a:t>[Heft].</a:t>
            </a:r>
          </a:p>
          <a:p>
            <a:r>
              <a:rPr lang="en-GB" dirty="0"/>
              <a:t>3. Click again to make the word ‘fly’ into the appropriate gender ‘bin’ area.</a:t>
            </a:r>
          </a:p>
          <a:p>
            <a:r>
              <a:rPr lang="en-GB" dirty="0"/>
              <a:t>4. Continue for items 2-9.</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875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dirty="0"/>
            </a:br>
            <a:br>
              <a:rPr lang="en-GB" b="1" dirty="0"/>
            </a:br>
            <a:r>
              <a:rPr lang="en-GB" b="1" dirty="0"/>
              <a:t>Aim: </a:t>
            </a:r>
            <a:r>
              <a:rPr lang="en-GB" b="0" dirty="0"/>
              <a:t>to practise spoken recall of previously taught nouns and their indefinite articles.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1. Click to ‘star’ a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Ask</a:t>
            </a:r>
            <a:r>
              <a:rPr lang="en-GB" baseline="0" dirty="0"/>
              <a:t> ‘</a:t>
            </a:r>
            <a:r>
              <a:rPr lang="en-GB" dirty="0"/>
              <a:t>Was </a:t>
            </a:r>
            <a:r>
              <a:rPr lang="en-GB" dirty="0" err="1"/>
              <a:t>ist</a:t>
            </a:r>
            <a:r>
              <a:rPr lang="en-GB" dirty="0"/>
              <a:t> das?’. </a:t>
            </a:r>
            <a:r>
              <a:rPr lang="en-GB" b="0" dirty="0"/>
              <a:t>Students say the German word with the correct indefinite article. e.g., Das </a:t>
            </a:r>
            <a:r>
              <a:rPr lang="en-GB" b="0" dirty="0" err="1"/>
              <a:t>ist</a:t>
            </a:r>
            <a:r>
              <a:rPr lang="en-GB" b="0" dirty="0"/>
              <a:t> </a:t>
            </a:r>
            <a:r>
              <a:rPr lang="en-GB" b="0" dirty="0" err="1"/>
              <a:t>ein</a:t>
            </a:r>
            <a:r>
              <a:rPr lang="en-GB" b="0" dirty="0"/>
              <a:t> Tisch.</a:t>
            </a:r>
            <a:br>
              <a:rPr lang="en-GB" dirty="0"/>
            </a:br>
            <a:r>
              <a:rPr lang="en-GB" dirty="0"/>
              <a:t>3. Click to make the word ‘fly’ into the appropriate gender area.</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859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a:t>
            </a:r>
            <a:r>
              <a:rPr lang="en-GB" b="1" baseline="0" dirty="0"/>
              <a:t> minutes</a:t>
            </a:r>
            <a:br>
              <a:rPr lang="en-GB" dirty="0"/>
            </a:br>
            <a:br>
              <a:rPr lang="en-GB" b="1" dirty="0"/>
            </a:br>
            <a:r>
              <a:rPr lang="en-GB" b="1" dirty="0"/>
              <a:t>Aim: </a:t>
            </a:r>
            <a:r>
              <a:rPr lang="en-GB" b="0" dirty="0"/>
              <a:t>to practise</a:t>
            </a:r>
            <a:r>
              <a:rPr lang="en-GB" b="0" baseline="0" dirty="0"/>
              <a:t> recall of</a:t>
            </a:r>
            <a:r>
              <a:rPr lang="en-GB" b="0" dirty="0"/>
              <a:t> the new vocabulary for Week</a:t>
            </a:r>
            <a:r>
              <a:rPr lang="en-GB" b="0" baseline="0" dirty="0"/>
              <a:t> 3.</a:t>
            </a:r>
            <a:br>
              <a:rPr lang="en-GB" dirty="0"/>
            </a:br>
            <a:br>
              <a:rPr lang="en-GB" dirty="0"/>
            </a:br>
            <a:r>
              <a:rPr lang="en-GB" b="1" dirty="0"/>
              <a:t>Procedure:</a:t>
            </a:r>
            <a:br>
              <a:rPr lang="en-GB" dirty="0"/>
            </a:br>
            <a:r>
              <a:rPr lang="en-GB" dirty="0"/>
              <a:t>1.</a:t>
            </a:r>
            <a:r>
              <a:rPr lang="en-GB" baseline="0" dirty="0"/>
              <a:t> Students first study the list for a minute, with both German and English meanings visible.</a:t>
            </a:r>
            <a:endParaRPr lang="en-GB" dirty="0"/>
          </a:p>
          <a:p>
            <a:r>
              <a:rPr lang="en-GB" dirty="0"/>
              <a:t>2. </a:t>
            </a:r>
            <a:r>
              <a:rPr lang="en-GB" baseline="0" dirty="0"/>
              <a:t>Then the English is covered, and in pairs, (or individually) students try to recall the English meanings of each word, noting the words that are tricky to retrieve.</a:t>
            </a:r>
            <a:endParaRPr lang="en-GB" dirty="0"/>
          </a:p>
          <a:p>
            <a:r>
              <a:rPr lang="en-GB" dirty="0"/>
              <a:t>3.</a:t>
            </a:r>
            <a:r>
              <a:rPr lang="en-GB" baseline="0" dirty="0"/>
              <a:t> Then the German meanings are obscured, and students work in pairs to try to recall as many of the German words as they can in one minute. </a:t>
            </a:r>
            <a:endParaRPr lang="en-GB" dirty="0"/>
          </a:p>
          <a:p>
            <a:r>
              <a:rPr lang="en-GB" dirty="0"/>
              <a:t>4.</a:t>
            </a:r>
            <a:r>
              <a:rPr lang="en-GB" baseline="0" dirty="0"/>
              <a:t> Reassure them that the expectation is not that they know them all at this stage, but that the process of trying to retrieve them is part of the learning itself.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baseline="0" dirty="0"/>
              <a:t>Finally, give students a final minute with the full list, German and English, and ask them to focus on the words that were most difficulty to remember.</a:t>
            </a: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introduce</a:t>
            </a:r>
            <a:r>
              <a:rPr lang="en-GB" b="0" baseline="0" dirty="0"/>
              <a:t> the three Row 1 (nominative) forms of the indefinite article.</a:t>
            </a:r>
            <a:br>
              <a:rPr lang="en-GB" dirty="0"/>
            </a:br>
            <a:br>
              <a:rPr lang="en-GB" dirty="0"/>
            </a:br>
            <a:r>
              <a:rPr lang="en-GB" b="1" dirty="0"/>
              <a:t>Procedure:</a:t>
            </a:r>
            <a:br>
              <a:rPr lang="en-GB" dirty="0"/>
            </a:br>
            <a:r>
              <a:rPr lang="en-GB" dirty="0"/>
              <a:t>1. Click on the mouse to animate</a:t>
            </a:r>
            <a:r>
              <a:rPr lang="en-GB" baseline="0" dirty="0"/>
              <a:t> the explanation.</a:t>
            </a:r>
            <a:endParaRPr lang="en-GB" dirty="0"/>
          </a:p>
          <a:p>
            <a:r>
              <a:rPr lang="en-GB" dirty="0"/>
              <a:t>2. Check</a:t>
            </a:r>
            <a:r>
              <a:rPr lang="en-GB" baseline="0" dirty="0"/>
              <a:t> students’ understanding at each stage.</a:t>
            </a:r>
            <a:endParaRPr lang="en-GB" dirty="0"/>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183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selecting between the definite and indefinite article, according to the desired meaning.</a:t>
            </a:r>
            <a:br>
              <a:rPr lang="en-GB" b="0" dirty="0"/>
            </a:br>
            <a:br>
              <a:rPr lang="en-GB" b="0" dirty="0"/>
            </a:br>
            <a:r>
              <a:rPr lang="en-GB" b="1" dirty="0"/>
              <a:t>Procedure:</a:t>
            </a:r>
            <a:br>
              <a:rPr lang="en-GB" dirty="0"/>
            </a:br>
            <a:r>
              <a:rPr lang="en-GB" dirty="0"/>
              <a:t>1. Students read the questions and answers,</a:t>
            </a:r>
            <a:r>
              <a:rPr lang="en-GB" baseline="0" dirty="0"/>
              <a:t> and decide which of he two articles shown in brackets would best fill the gap </a:t>
            </a:r>
            <a:r>
              <a:rPr lang="en-GB" dirty="0"/>
              <a:t>(the possible choices reveal the gender of the noun, so that recalling this is not the focus of</a:t>
            </a:r>
            <a:r>
              <a:rPr lang="en-GB" baseline="0" dirty="0"/>
              <a:t> the activity).</a:t>
            </a:r>
            <a:endParaRPr lang="en-GB" dirty="0"/>
          </a:p>
          <a:p>
            <a:r>
              <a:rPr lang="en-GB" dirty="0"/>
              <a:t>2. Click to provide answers.</a:t>
            </a:r>
          </a:p>
          <a:p>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(two slides)</a:t>
            </a:r>
            <a:br>
              <a:rPr lang="en-GB" dirty="0"/>
            </a:br>
            <a:br>
              <a:rPr lang="en-GB" b="1" dirty="0"/>
            </a:br>
            <a:r>
              <a:rPr lang="en-GB" b="1" dirty="0"/>
              <a:t>Aim: </a:t>
            </a:r>
            <a:r>
              <a:rPr lang="en-GB" b="0" dirty="0"/>
              <a:t>To practise deciding between the definite and indefinite</a:t>
            </a:r>
            <a:r>
              <a:rPr lang="en-GB" b="0" baseline="0" dirty="0"/>
              <a:t> article, recalling the gender of each noun in </a:t>
            </a:r>
            <a:r>
              <a:rPr lang="en-GB" b="0" baseline="0" dirty="0" err="1"/>
              <a:t>additiion</a:t>
            </a:r>
            <a:r>
              <a:rPr lang="en-GB" b="0" baseline="0" dirty="0"/>
              <a:t>.</a:t>
            </a:r>
            <a:br>
              <a:rPr lang="en-GB" b="0" dirty="0"/>
            </a:br>
            <a:br>
              <a:rPr lang="en-GB" b="0" dirty="0"/>
            </a:br>
            <a:r>
              <a:rPr lang="en-GB" b="1" dirty="0"/>
              <a:t>Procedure:</a:t>
            </a:r>
            <a:br>
              <a:rPr lang="en-GB" dirty="0"/>
            </a:br>
            <a:r>
              <a:rPr lang="en-GB" dirty="0"/>
              <a:t>1. Let</a:t>
            </a:r>
            <a:r>
              <a:rPr lang="en-GB" baseline="0" dirty="0"/>
              <a:t> students read the dialogue one line at a time, using the slide animation.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Thinking about the meaning, students need to decide whether it is the indefinite or definite article that is needed, and then which gender is required (the nouns are all known).</a:t>
            </a:r>
            <a:br>
              <a:rPr lang="en-GB" baseline="0" dirty="0"/>
            </a:br>
            <a:r>
              <a:rPr lang="en-GB" dirty="0"/>
              <a:t>3.</a:t>
            </a:r>
            <a:r>
              <a:rPr lang="en-GB" baseline="0" dirty="0"/>
              <a:t> Students can number 1-8 and write their answers in their exercise books. The answers are on the next slide (with audio).</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942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slide has the answers</a:t>
            </a:r>
            <a:r>
              <a:rPr lang="en-GB" b="0" baseline="0" dirty="0"/>
              <a:t> (with audio) to the activity on the previous slide.</a:t>
            </a: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37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matching nouns with</a:t>
            </a:r>
            <a:r>
              <a:rPr lang="en-GB" b="0" baseline="0" dirty="0"/>
              <a:t> possible articles. </a:t>
            </a:r>
          </a:p>
          <a:p>
            <a:endParaRPr lang="en-GB" b="0" baseline="0" dirty="0"/>
          </a:p>
          <a:p>
            <a:r>
              <a:rPr lang="en-GB" b="1" dirty="0"/>
              <a:t>Note: </a:t>
            </a:r>
            <a:r>
              <a:rPr lang="en-GB" dirty="0"/>
              <a:t>This activity requires students to identify which one of the three options is NOT possible, or ‘total </a:t>
            </a:r>
            <a:r>
              <a:rPr lang="en-GB" dirty="0" err="1"/>
              <a:t>falsch</a:t>
            </a:r>
            <a:r>
              <a:rPr lang="en-GB" dirty="0"/>
              <a:t>’. </a:t>
            </a:r>
          </a:p>
          <a:p>
            <a:r>
              <a:rPr lang="en-GB" dirty="0"/>
              <a:t>It allows them to see</a:t>
            </a:r>
            <a:r>
              <a:rPr lang="en-GB" baseline="0" dirty="0"/>
              <a:t> clearly that, for one noun, two determiners are possible from the three provided, but one is not because, whether it is definite or indefinite, it denotes a different gender.</a:t>
            </a:r>
          </a:p>
          <a:p>
            <a:br>
              <a:rPr lang="en-GB" dirty="0"/>
            </a:br>
            <a:r>
              <a:rPr lang="en-GB" b="1" dirty="0"/>
              <a:t>Procedure:</a:t>
            </a:r>
            <a:br>
              <a:rPr lang="en-GB" dirty="0"/>
            </a:br>
            <a:r>
              <a:rPr lang="en-GB" dirty="0"/>
              <a:t>1. Bring</a:t>
            </a:r>
            <a:r>
              <a:rPr lang="en-GB" baseline="0" dirty="0"/>
              <a:t> up the pictures one at a time, with their set of three articles.</a:t>
            </a:r>
            <a:endParaRPr lang="en-GB" dirty="0"/>
          </a:p>
          <a:p>
            <a:r>
              <a:rPr lang="en-GB" dirty="0"/>
              <a:t>2. Students consider which article is</a:t>
            </a:r>
            <a:r>
              <a:rPr lang="en-GB" baseline="0" dirty="0"/>
              <a:t> not a possible option for the noun depicted.</a:t>
            </a:r>
            <a:endParaRPr lang="en-GB" dirty="0"/>
          </a:p>
          <a:p>
            <a:r>
              <a:rPr lang="en-GB" dirty="0"/>
              <a:t>3. Click on the mouse to reveal the answer.</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551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indefinite articles – Row 1 (nominative)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7.1.1.3</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bin [4] ich [10] Ding [370] Form [307] Mensch [90] blau [948] gelb [1446] groß1 [67] gut [76] klein [110] rot [477] wie? [25] und [2] bitte [471] danke [877] ein, eine [5] wie geht's?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3894538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recap on the question ‘</a:t>
            </a:r>
            <a:r>
              <a:rPr lang="en-GB" b="0" baseline="0" dirty="0"/>
              <a:t>Wie </a:t>
            </a:r>
            <a:r>
              <a:rPr lang="en-GB" b="0" baseline="0" dirty="0" err="1"/>
              <a:t>geht’s</a:t>
            </a:r>
            <a:r>
              <a:rPr lang="en-GB" b="0" baseline="0" dirty="0"/>
              <a:t>?’ and possible answers.</a:t>
            </a:r>
            <a:br>
              <a:rPr lang="en-GB" b="0" dirty="0"/>
            </a:br>
            <a:br>
              <a:rPr lang="en-GB" b="0" dirty="0"/>
            </a:br>
            <a:r>
              <a:rPr lang="en-GB" b="1" dirty="0"/>
              <a:t>Procedure:</a:t>
            </a:r>
            <a:br>
              <a:rPr lang="en-GB" dirty="0"/>
            </a:br>
            <a:r>
              <a:rPr lang="en-GB" dirty="0"/>
              <a:t>1. Recap</a:t>
            </a:r>
            <a:r>
              <a:rPr lang="en-GB" baseline="0" dirty="0"/>
              <a:t> ‘Wie’ meaning ‘How?’ and the question Wie </a:t>
            </a:r>
            <a:r>
              <a:rPr lang="en-GB" baseline="0" dirty="0" err="1"/>
              <a:t>geht’s</a:t>
            </a:r>
            <a:r>
              <a:rPr lang="en-GB" baseline="0" dirty="0"/>
              <a:t>? (How’s it going?)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baseline="0" dirty="0"/>
              <a:t>Use this to ask students how things are going for them – it is Week 3 at secondary school, so a very valid question!</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41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8 minutes (three slides)</a:t>
            </a:r>
            <a:br>
              <a:rPr lang="en-GB" dirty="0"/>
            </a:br>
            <a:br>
              <a:rPr lang="en-GB" b="1" dirty="0"/>
            </a:br>
            <a:r>
              <a:rPr lang="en-GB" b="1" dirty="0"/>
              <a:t>Aim: </a:t>
            </a:r>
            <a:r>
              <a:rPr lang="en-GB" b="0" dirty="0"/>
              <a:t>to present the literal</a:t>
            </a:r>
            <a:r>
              <a:rPr lang="en-GB" b="0" baseline="0" dirty="0"/>
              <a:t> word-for-word use of ‘</a:t>
            </a:r>
            <a:r>
              <a:rPr lang="en-GB" b="0" baseline="0" dirty="0" err="1"/>
              <a:t>wie</a:t>
            </a:r>
            <a:r>
              <a:rPr lang="en-GB" b="0" baseline="0" dirty="0"/>
              <a:t>’ meaning ‘how’, and combining it here with some classroom language.</a:t>
            </a:r>
            <a:br>
              <a:rPr lang="en-GB" b="0" baseline="0" dirty="0"/>
            </a:br>
            <a:br>
              <a:rPr lang="en-GB" b="0" dirty="0"/>
            </a:br>
            <a:r>
              <a:rPr lang="en-GB" b="1" dirty="0"/>
              <a:t>Procedure:</a:t>
            </a:r>
            <a:br>
              <a:rPr lang="en-GB" dirty="0"/>
            </a:br>
            <a:r>
              <a:rPr lang="en-GB" dirty="0"/>
              <a:t>1. Click to present the new language </a:t>
            </a:r>
            <a:r>
              <a:rPr lang="en-GB" baseline="0" dirty="0"/>
              <a:t>, say the German, students repeat.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baseline="0" dirty="0"/>
              <a:t>Teachers may also want to draw learners attention to a more literal translation of this phrase – How goes it?, which, whilst not idiomatic, does communicate in English and helps learners to unpack the structure word for word.</a:t>
            </a:r>
            <a:endParaRPr lang="en-GB" dirty="0"/>
          </a:p>
          <a:p>
            <a:br>
              <a:rPr lang="en-GB" dirty="0"/>
            </a:b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077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dirty="0"/>
            </a:br>
            <a:br>
              <a:rPr lang="en-GB" b="1" dirty="0"/>
            </a:br>
            <a:r>
              <a:rPr lang="en-GB" b="1" dirty="0"/>
              <a:t>Aim: </a:t>
            </a:r>
            <a:r>
              <a:rPr lang="en-GB" b="0" dirty="0"/>
              <a:t>To introduce the 2</a:t>
            </a:r>
            <a:r>
              <a:rPr lang="en-GB" b="0" baseline="30000" dirty="0"/>
              <a:t>nd</a:t>
            </a:r>
            <a:r>
              <a:rPr lang="en-GB" b="0" dirty="0"/>
              <a:t> meaning of ‘</a:t>
            </a:r>
            <a:r>
              <a:rPr lang="en-GB" b="0" dirty="0" err="1"/>
              <a:t>wie</a:t>
            </a:r>
            <a:r>
              <a:rPr lang="en-GB" b="0" dirty="0"/>
              <a:t>’ </a:t>
            </a:r>
            <a:r>
              <a:rPr lang="en-GB" b="0" dirty="0">
                <a:sym typeface="Wingdings" panose="05000000000000000000" pitchFamily="2" charset="2"/>
              </a:rPr>
              <a:t> What … like?</a:t>
            </a:r>
          </a:p>
          <a:p>
            <a:br>
              <a:rPr lang="en-GB" dirty="0"/>
            </a:br>
            <a:r>
              <a:rPr lang="en-GB" b="1" dirty="0"/>
              <a:t>Procedure:</a:t>
            </a:r>
            <a:br>
              <a:rPr lang="en-GB" dirty="0"/>
            </a:br>
            <a:r>
              <a:rPr lang="en-GB" dirty="0"/>
              <a:t>1. Use the slide animation to model the dialogue, one line at a time.</a:t>
            </a:r>
          </a:p>
          <a:p>
            <a:r>
              <a:rPr lang="en-GB" dirty="0"/>
              <a:t>2. Check students’</a:t>
            </a:r>
            <a:r>
              <a:rPr lang="en-GB" baseline="0" dirty="0"/>
              <a:t> understanding at each stage.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628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6 minutes</a:t>
            </a:r>
            <a:br>
              <a:rPr lang="en-GB" b="1" dirty="0"/>
            </a:br>
            <a:r>
              <a:rPr lang="en-GB" b="1" dirty="0"/>
              <a:t>Note: </a:t>
            </a:r>
            <a:br>
              <a:rPr lang="en-GB" dirty="0"/>
            </a:br>
            <a:br>
              <a:rPr lang="en-GB" b="1" dirty="0"/>
            </a:br>
            <a:r>
              <a:rPr lang="en-GB" b="1" dirty="0"/>
              <a:t>Aim: </a:t>
            </a:r>
            <a:r>
              <a:rPr lang="en-GB" b="0" dirty="0"/>
              <a:t>To practise</a:t>
            </a:r>
            <a:r>
              <a:rPr lang="en-GB" b="0" baseline="0" dirty="0"/>
              <a:t> describing things (writing modality) using the adjectives presented this week.</a:t>
            </a:r>
            <a:br>
              <a:rPr lang="en-GB" b="0" dirty="0"/>
            </a:br>
            <a:br>
              <a:rPr lang="en-GB" dirty="0"/>
            </a:br>
            <a:r>
              <a:rPr lang="en-GB" b="1" dirty="0"/>
              <a:t>Procedure:</a:t>
            </a:r>
            <a:br>
              <a:rPr lang="en-GB" dirty="0"/>
            </a:br>
            <a:r>
              <a:rPr lang="en-GB" dirty="0"/>
              <a:t>1. Model number 1 carefully,</a:t>
            </a:r>
            <a:r>
              <a:rPr lang="en-GB" baseline="0" dirty="0"/>
              <a:t> eliciting the correct words for ‘a’ and ‘the’ and the translation.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Bring up the picture prompts for 2-6.</a:t>
            </a:r>
            <a:br>
              <a:rPr lang="en-GB" baseline="0" dirty="0"/>
            </a:br>
            <a:r>
              <a:rPr lang="en-GB" dirty="0"/>
              <a:t>3.</a:t>
            </a:r>
            <a:r>
              <a:rPr lang="en-GB" baseline="0" dirty="0"/>
              <a:t> Give students time to write their sentences and correct, whole class, paying particular attention to the articles.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Students have met the</a:t>
            </a:r>
            <a:r>
              <a:rPr lang="en-GB" baseline="0" dirty="0"/>
              <a:t> picture for ‘</a:t>
            </a:r>
            <a:r>
              <a:rPr lang="en-GB" baseline="0" dirty="0" err="1"/>
              <a:t>klein</a:t>
            </a:r>
            <a:r>
              <a:rPr lang="en-GB" baseline="0" dirty="0"/>
              <a:t>’ with the elephant and arrow to the mouse, but do ensure that the prompt is clear – and that the arrow to the elephant means ‘big’.</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569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a:t>
            </a:r>
            <a:r>
              <a:rPr lang="en-GB" b="0" baseline="0" dirty="0"/>
              <a:t> practise describing (speaking modality) how people and things are using the adjectives presented this week.</a:t>
            </a:r>
            <a:br>
              <a:rPr lang="en-GB" b="0" dirty="0"/>
            </a:br>
            <a:br>
              <a:rPr lang="en-GB" b="0" dirty="0"/>
            </a:br>
            <a:r>
              <a:rPr lang="en-GB" b="1" dirty="0"/>
              <a:t>Procedure:</a:t>
            </a:r>
            <a:br>
              <a:rPr lang="en-GB" dirty="0"/>
            </a:br>
            <a:r>
              <a:rPr lang="en-GB" dirty="0"/>
              <a:t>1. Whole class asks teacher: Was </a:t>
            </a:r>
            <a:r>
              <a:rPr lang="en-GB" dirty="0" err="1"/>
              <a:t>ist</a:t>
            </a:r>
            <a:r>
              <a:rPr lang="en-GB" dirty="0"/>
              <a:t> das?</a:t>
            </a:r>
          </a:p>
          <a:p>
            <a:r>
              <a:rPr lang="en-GB" dirty="0"/>
              <a:t>2. Teacher responds</a:t>
            </a:r>
            <a:r>
              <a:rPr lang="en-GB" baseline="0" dirty="0"/>
              <a:t> – use example below first time.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Then model twice more.</a:t>
            </a:r>
            <a:endParaRPr lang="en-GB" dirty="0"/>
          </a:p>
          <a:p>
            <a:endParaRPr lang="en-GB" baseline="0" dirty="0"/>
          </a:p>
          <a:p>
            <a:r>
              <a:rPr lang="en-GB" baseline="0" dirty="0"/>
              <a:t>For example:</a:t>
            </a:r>
            <a:br>
              <a:rPr lang="en-GB" baseline="0" dirty="0"/>
            </a:br>
            <a:br>
              <a:rPr lang="en-GB" baseline="0" dirty="0"/>
            </a:br>
            <a:r>
              <a:rPr lang="en-GB" baseline="0" dirty="0"/>
              <a:t>Class: Was </a:t>
            </a:r>
            <a:r>
              <a:rPr lang="en-GB" baseline="0" dirty="0" err="1"/>
              <a:t>ist</a:t>
            </a:r>
            <a:r>
              <a:rPr lang="en-GB" baseline="0" dirty="0"/>
              <a:t> das?</a:t>
            </a:r>
          </a:p>
          <a:p>
            <a:r>
              <a:rPr lang="en-GB" baseline="0" dirty="0"/>
              <a:t>Teacher: Das </a:t>
            </a:r>
            <a:r>
              <a:rPr lang="en-GB" baseline="0" dirty="0" err="1"/>
              <a:t>ist</a:t>
            </a:r>
            <a:r>
              <a:rPr lang="en-GB" baseline="0" dirty="0"/>
              <a:t> </a:t>
            </a:r>
            <a:r>
              <a:rPr lang="en-GB" baseline="0" dirty="0" err="1"/>
              <a:t>ein</a:t>
            </a:r>
            <a:r>
              <a:rPr lang="en-GB" baseline="0" dirty="0"/>
              <a:t> Mensch.</a:t>
            </a:r>
            <a:br>
              <a:rPr lang="en-GB" baseline="0" dirty="0"/>
            </a:br>
            <a:r>
              <a:rPr lang="en-GB" baseline="0" dirty="0"/>
              <a:t>Class: Wie </a:t>
            </a:r>
            <a:r>
              <a:rPr lang="en-GB" baseline="0" dirty="0" err="1"/>
              <a:t>ist</a:t>
            </a:r>
            <a:r>
              <a:rPr lang="en-GB" baseline="0" dirty="0"/>
              <a:t> der Mensch?</a:t>
            </a:r>
          </a:p>
          <a:p>
            <a:r>
              <a:rPr lang="en-GB" baseline="0" dirty="0"/>
              <a:t>Teacher: : Der Mensch </a:t>
            </a:r>
            <a:r>
              <a:rPr lang="en-GB" baseline="0" dirty="0" err="1"/>
              <a:t>ist</a:t>
            </a:r>
            <a:r>
              <a:rPr lang="en-GB" baseline="0" dirty="0"/>
              <a:t> </a:t>
            </a:r>
            <a:r>
              <a:rPr lang="en-GB" baseline="0" dirty="0" err="1"/>
              <a:t>groß</a:t>
            </a:r>
            <a:r>
              <a:rPr lang="en-GB" baseline="0" dirty="0"/>
              <a:t> und rot.</a:t>
            </a:r>
          </a:p>
          <a:p>
            <a:r>
              <a:rPr lang="en-GB" baseline="0" dirty="0"/>
              <a:t>Class: Das </a:t>
            </a:r>
            <a:r>
              <a:rPr lang="en-GB" baseline="0" dirty="0" err="1"/>
              <a:t>ist</a:t>
            </a:r>
            <a:r>
              <a:rPr lang="en-GB" baseline="0" dirty="0"/>
              <a:t> Mia</a:t>
            </a:r>
          </a:p>
          <a:p>
            <a:endParaRPr lang="en-GB" baseline="0" dirty="0"/>
          </a:p>
          <a:p>
            <a:r>
              <a:rPr lang="en-GB" baseline="0" dirty="0"/>
              <a:t>Class: Was </a:t>
            </a:r>
            <a:r>
              <a:rPr lang="en-GB" baseline="0" dirty="0" err="1"/>
              <a:t>ist</a:t>
            </a:r>
            <a:r>
              <a:rPr lang="en-GB" baseline="0" dirty="0"/>
              <a:t> das?</a:t>
            </a:r>
          </a:p>
          <a:p>
            <a:r>
              <a:rPr lang="en-GB" baseline="0" dirty="0"/>
              <a:t>Teacher: Das </a:t>
            </a:r>
            <a:r>
              <a:rPr lang="en-GB" baseline="0" dirty="0" err="1"/>
              <a:t>ist</a:t>
            </a:r>
            <a:r>
              <a:rPr lang="en-GB" baseline="0" dirty="0"/>
              <a:t> </a:t>
            </a:r>
            <a:r>
              <a:rPr lang="en-GB" baseline="0" dirty="0" err="1"/>
              <a:t>ein</a:t>
            </a:r>
            <a:r>
              <a:rPr lang="en-GB" baseline="0" dirty="0"/>
              <a:t> Ding.</a:t>
            </a:r>
            <a:br>
              <a:rPr lang="en-GB" baseline="0" dirty="0"/>
            </a:br>
            <a:r>
              <a:rPr lang="en-GB" baseline="0" dirty="0"/>
              <a:t>Class: Wie </a:t>
            </a:r>
            <a:r>
              <a:rPr lang="en-GB" baseline="0" dirty="0" err="1"/>
              <a:t>ist</a:t>
            </a:r>
            <a:r>
              <a:rPr lang="en-GB" baseline="0" dirty="0"/>
              <a:t> das 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 Das Ding </a:t>
            </a:r>
            <a:r>
              <a:rPr lang="en-GB" baseline="0" dirty="0" err="1"/>
              <a:t>ist</a:t>
            </a:r>
            <a:r>
              <a:rPr lang="en-GB" baseline="0" dirty="0"/>
              <a:t> </a:t>
            </a:r>
            <a:r>
              <a:rPr lang="en-GB" baseline="0" dirty="0" err="1"/>
              <a:t>groß</a:t>
            </a:r>
            <a:r>
              <a:rPr lang="en-GB" baseline="0" dirty="0"/>
              <a:t> und </a:t>
            </a:r>
            <a:r>
              <a:rPr lang="en-GB" baseline="0" dirty="0" err="1"/>
              <a:t>gelb</a:t>
            </a:r>
            <a:r>
              <a:rPr lang="en-GB" baseline="0" dirty="0"/>
              <a:t>.</a:t>
            </a:r>
          </a:p>
          <a:p>
            <a:r>
              <a:rPr lang="en-GB" baseline="0" dirty="0"/>
              <a:t>Class: Das </a:t>
            </a:r>
            <a:r>
              <a:rPr lang="en-GB" baseline="0" dirty="0" err="1"/>
              <a:t>ist</a:t>
            </a:r>
            <a:r>
              <a:rPr lang="en-GB" baseline="0" dirty="0"/>
              <a:t> 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a:t>
            </a:r>
            <a:r>
              <a:rPr lang="en-GB" b="0" baseline="0" dirty="0"/>
              <a:t> practise describing (speaking modality) how people and things are using the adjectives presented this week.</a:t>
            </a:r>
            <a:br>
              <a:rPr lang="en-GB" b="0" dirty="0"/>
            </a:br>
            <a:br>
              <a:rPr lang="en-GB" b="0" dirty="0"/>
            </a:br>
            <a:r>
              <a:rPr lang="en-GB" b="1" dirty="0"/>
              <a:t>Procedure:</a:t>
            </a:r>
            <a:br>
              <a:rPr lang="en-GB" dirty="0"/>
            </a:br>
            <a:r>
              <a:rPr lang="en-GB" dirty="0"/>
              <a:t>1. Paired</a:t>
            </a:r>
            <a:r>
              <a:rPr lang="en-GB" baseline="0" dirty="0"/>
              <a:t> speaking task.  Partners repeat speaking task as modelled with the whole class.</a:t>
            </a:r>
          </a:p>
          <a:p>
            <a:endParaRPr lang="en-GB" baseline="0" dirty="0"/>
          </a:p>
          <a:p>
            <a:r>
              <a:rPr lang="en-GB" baseline="0" dirty="0"/>
              <a:t>For example:</a:t>
            </a:r>
            <a:br>
              <a:rPr lang="en-GB" baseline="0" dirty="0"/>
            </a:br>
            <a:br>
              <a:rPr lang="en-GB" baseline="0" dirty="0"/>
            </a:br>
            <a:r>
              <a:rPr lang="en-GB" baseline="0" dirty="0"/>
              <a:t>Student A selects an item (in his/her head).</a:t>
            </a:r>
          </a:p>
          <a:p>
            <a:r>
              <a:rPr lang="en-GB" baseline="0" dirty="0"/>
              <a:t>Student B asks: Was </a:t>
            </a:r>
            <a:r>
              <a:rPr lang="en-GB" baseline="0" dirty="0" err="1"/>
              <a:t>ist</a:t>
            </a:r>
            <a:r>
              <a:rPr lang="en-GB" baseline="0" dirty="0"/>
              <a:t> das?</a:t>
            </a:r>
            <a:br>
              <a:rPr lang="en-GB" baseline="0" dirty="0"/>
            </a:br>
            <a:r>
              <a:rPr lang="en-GB" baseline="0" dirty="0"/>
              <a:t>Student A answers: Das </a:t>
            </a:r>
            <a:r>
              <a:rPr lang="en-GB" baseline="0" dirty="0" err="1"/>
              <a:t>ist</a:t>
            </a:r>
            <a:r>
              <a:rPr lang="en-GB" baseline="0" dirty="0"/>
              <a:t> </a:t>
            </a:r>
            <a:r>
              <a:rPr lang="en-GB" baseline="0" dirty="0" err="1"/>
              <a:t>ein</a:t>
            </a:r>
            <a:r>
              <a:rPr lang="en-GB" baseline="0" dirty="0"/>
              <a:t>/eine…….</a:t>
            </a:r>
            <a:br>
              <a:rPr lang="en-GB" baseline="0" dirty="0"/>
            </a:br>
            <a:r>
              <a:rPr lang="en-GB" baseline="0" dirty="0"/>
              <a:t>Student B asks: Wie </a:t>
            </a:r>
            <a:r>
              <a:rPr lang="en-GB" baseline="0" dirty="0" err="1"/>
              <a:t>ist</a:t>
            </a:r>
            <a:r>
              <a:rPr lang="en-GB" baseline="0" dirty="0"/>
              <a:t> der/die/das …?</a:t>
            </a:r>
          </a:p>
          <a:p>
            <a:r>
              <a:rPr lang="en-GB" baseline="0" dirty="0"/>
              <a:t>Student A answers: Der/die/das … </a:t>
            </a:r>
            <a:r>
              <a:rPr lang="en-GB" baseline="0" dirty="0" err="1"/>
              <a:t>ist</a:t>
            </a:r>
            <a:r>
              <a:rPr lang="en-GB" baseline="0" dirty="0"/>
              <a:t> …..und…..</a:t>
            </a:r>
            <a:br>
              <a:rPr lang="en-GB" baseline="0" dirty="0"/>
            </a:br>
            <a:r>
              <a:rPr lang="en-GB" baseline="0" dirty="0"/>
              <a:t>Student B says: Das </a:t>
            </a:r>
            <a:r>
              <a:rPr lang="en-GB" baseline="0" dirty="0" err="1"/>
              <a:t>ist</a:t>
            </a:r>
            <a:r>
              <a:rPr lang="en-GB" baseline="0" dirty="0"/>
              <a:t> (identifier – name or letter)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274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20 minutes</a:t>
            </a:r>
          </a:p>
          <a:p>
            <a:endParaRPr lang="en-GB" b="1" dirty="0"/>
          </a:p>
          <a:p>
            <a:r>
              <a:rPr lang="en-GB" b="1" dirty="0"/>
              <a:t>Aim: </a:t>
            </a:r>
            <a:r>
              <a:rPr lang="en-GB" b="0" dirty="0"/>
              <a:t>to</a:t>
            </a:r>
            <a:r>
              <a:rPr lang="en-GB" b="0" baseline="0" dirty="0"/>
              <a:t> practise/introduce vocabulary in the context of a poem.</a:t>
            </a:r>
            <a:endParaRPr lang="en-GB" b="1" dirty="0"/>
          </a:p>
          <a:p>
            <a:endParaRPr lang="en-GB" b="1" dirty="0"/>
          </a:p>
          <a:p>
            <a:r>
              <a:rPr lang="en-GB" b="1" dirty="0" err="1"/>
              <a:t>Farben</a:t>
            </a:r>
            <a:endParaRPr lang="en-GB" b="1" dirty="0"/>
          </a:p>
          <a:p>
            <a:endParaRPr lang="en-GB" b="1" dirty="0"/>
          </a:p>
          <a:p>
            <a:r>
              <a:rPr lang="en-GB" b="1" dirty="0"/>
              <a:t>Note: </a:t>
            </a:r>
            <a:r>
              <a:rPr lang="en-GB" dirty="0"/>
              <a:t>This poem was written by a former Y8 student after 4 weeks of learning German.  The structure</a:t>
            </a:r>
            <a:r>
              <a:rPr lang="en-GB" baseline="0" dirty="0"/>
              <a:t> is simple.  </a:t>
            </a:r>
            <a:br>
              <a:rPr lang="en-GB" baseline="0" dirty="0"/>
            </a:br>
            <a:r>
              <a:rPr lang="en-GB" baseline="0" dirty="0"/>
              <a:t>65% words have been learnt previously (if following the LDP  SOW and using its resources)</a:t>
            </a:r>
            <a:br>
              <a:rPr lang="en-GB" baseline="0" dirty="0"/>
            </a:br>
            <a:r>
              <a:rPr lang="en-GB" baseline="0" dirty="0"/>
              <a:t>47% words are cognates (some of this category overlap with known words)</a:t>
            </a:r>
            <a:br>
              <a:rPr lang="en-GB" baseline="0" dirty="0"/>
            </a:br>
            <a:r>
              <a:rPr lang="en-GB" baseline="0" dirty="0"/>
              <a:t>74% words are in the 1000 most frequent words, 82% in the most frequent 2000 words. 83% in the LDP/</a:t>
            </a:r>
            <a:r>
              <a:rPr lang="en-GB" baseline="0" dirty="0" err="1"/>
              <a:t>Eduqas</a:t>
            </a:r>
            <a:r>
              <a:rPr lang="en-GB" baseline="0" dirty="0"/>
              <a:t> GCSE list.</a:t>
            </a:r>
            <a:br>
              <a:rPr lang="en-GB" baseline="0" dirty="0"/>
            </a:br>
            <a:r>
              <a:rPr lang="en-GB" baseline="0" dirty="0"/>
              <a:t>[There is an excel frequency sheet for this text, accompanying the lesson resource.]</a:t>
            </a:r>
            <a:br>
              <a:rPr lang="en-GB" baseline="0" dirty="0"/>
            </a:br>
            <a:r>
              <a:rPr lang="en-GB" baseline="0" dirty="0"/>
              <a:t>This is the first longer text in German that students have been introduced to.</a:t>
            </a:r>
            <a:br>
              <a:rPr lang="en-GB" baseline="0" dirty="0"/>
            </a:br>
            <a:r>
              <a:rPr lang="en-GB" baseline="0" dirty="0"/>
              <a:t>The audio is provided and the text is animated to appear in sync with the audio, to reduce the cognitive load and support understanding.</a:t>
            </a:r>
            <a:br>
              <a:rPr lang="en-GB" baseline="0" dirty="0"/>
            </a:br>
            <a:br>
              <a:rPr lang="en-GB" b="0" dirty="0"/>
            </a:br>
            <a:r>
              <a:rPr lang="en-GB" b="1" dirty="0"/>
              <a:t>Procedure:</a:t>
            </a:r>
            <a:br>
              <a:rPr lang="en-GB" dirty="0"/>
            </a:br>
            <a:r>
              <a:rPr lang="en-GB" baseline="0" dirty="0"/>
              <a:t>The poem can be used for:</a:t>
            </a:r>
            <a:br>
              <a:rPr lang="en-GB" baseline="0" dirty="0"/>
            </a:br>
            <a:r>
              <a:rPr lang="en-GB" b="1" baseline="0" dirty="0"/>
              <a:t>1] Dictionary work</a:t>
            </a:r>
            <a:br>
              <a:rPr lang="en-GB" baseline="0" dirty="0"/>
            </a:br>
            <a:r>
              <a:rPr lang="en-GB" baseline="0" dirty="0"/>
              <a:t>Students identify 5 unknown words and look them up, trying then to translate the line of the poem with the unknown word</a:t>
            </a:r>
            <a:br>
              <a:rPr lang="en-GB" baseline="0" dirty="0"/>
            </a:br>
            <a:r>
              <a:rPr lang="en-GB" baseline="0" dirty="0"/>
              <a:t>Note: Several of the unknown words are a) cognates and b) inferable from the context of the poem (colours of things) and familiar words surrounding.</a:t>
            </a:r>
            <a:br>
              <a:rPr lang="en-GB" baseline="0" dirty="0"/>
            </a:br>
            <a:br>
              <a:rPr lang="en-GB" baseline="0" dirty="0"/>
            </a:br>
            <a:r>
              <a:rPr lang="en-GB" b="1" baseline="0" dirty="0"/>
              <a:t>2] Group translation</a:t>
            </a:r>
            <a:br>
              <a:rPr lang="en-GB" baseline="0" dirty="0"/>
            </a:br>
            <a:r>
              <a:rPr lang="en-GB" baseline="0" dirty="0"/>
              <a:t>Students work in small groups to translate the poem into English, paying attention to the use of articles (both definite and indefinite appear in the poem)</a:t>
            </a:r>
          </a:p>
          <a:p>
            <a:endParaRPr lang="en-GB" baseline="0" dirty="0"/>
          </a:p>
          <a:p>
            <a:r>
              <a:rPr lang="en-GB" b="1" baseline="0" dirty="0"/>
              <a:t>3] Adaptation and creation (extension)</a:t>
            </a:r>
            <a:br>
              <a:rPr lang="en-GB" baseline="0" dirty="0"/>
            </a:br>
            <a:r>
              <a:rPr lang="en-GB" baseline="0" dirty="0"/>
              <a:t>Students write 6 lines of poem, using the same structure, changing the nouns and colours.</a:t>
            </a:r>
            <a:br>
              <a:rPr lang="en-GB" baseline="0" dirty="0"/>
            </a:br>
            <a:r>
              <a:rPr lang="en-GB" baseline="0" dirty="0"/>
              <a:t>Note: this would follow whole class discussion of the group translations, including a focus on the author’s choice of ‘a’ or ‘the’.</a:t>
            </a: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continue focus with students on what it means to know a word, and to encourage them to reflect on their depth of learning of new vocabulary on a regular basis.</a:t>
            </a:r>
            <a:br>
              <a:rPr lang="en-GB" b="0" dirty="0"/>
            </a:br>
            <a:br>
              <a:rPr lang="en-GB" b="0" dirty="0"/>
            </a:br>
            <a:r>
              <a:rPr lang="en-GB" b="1" dirty="0"/>
              <a:t>Note</a:t>
            </a:r>
            <a:r>
              <a:rPr lang="en-GB" b="0" dirty="0"/>
              <a:t>: </a:t>
            </a:r>
            <a:r>
              <a:rPr lang="en-GB" b="1" dirty="0"/>
              <a:t>this process was introduced last week; it is reinforced here.</a:t>
            </a:r>
            <a:endParaRPr lang="en-GB" b="0" dirty="0"/>
          </a:p>
          <a:p>
            <a:endParaRPr lang="en-GB" b="0" dirty="0"/>
          </a:p>
          <a:p>
            <a:r>
              <a:rPr lang="en-GB" b="1" dirty="0"/>
              <a:t>Procedure:</a:t>
            </a:r>
            <a:br>
              <a:rPr lang="en-GB" dirty="0"/>
            </a:br>
            <a:r>
              <a:rPr lang="en-GB" dirty="0"/>
              <a:t>1. Elicit meaning of ‘Was </a:t>
            </a:r>
            <a:r>
              <a:rPr lang="en-GB" dirty="0" err="1"/>
              <a:t>denkst</a:t>
            </a:r>
            <a:r>
              <a:rPr lang="en-GB" dirty="0"/>
              <a:t> du?’ from the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US" dirty="0"/>
              <a:t>Teacher talks students through this checklist. </a:t>
            </a:r>
            <a:br>
              <a:rPr lang="en-US" dirty="0"/>
            </a:br>
            <a:r>
              <a:rPr lang="en-US" dirty="0"/>
              <a:t>Note: </a:t>
            </a:r>
            <a:r>
              <a:rPr lang="en-GB" sz="1200" kern="1200" dirty="0">
                <a:solidFill>
                  <a:schemeClr val="tx1"/>
                </a:solidFill>
                <a:effectLst/>
                <a:latin typeface="+mn-lt"/>
                <a:ea typeface="+mn-ea"/>
                <a:cs typeface="+mn-cs"/>
              </a:rPr>
              <a:t>Vocabulary learning involves knowing different aspects of a word. Students can use this checklist to check what they know when they are learning new words, or revising ones they already know.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3. Direct pupils to a list of words (from week 1, 2 or this week). Here we bring up the list from this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sz="1200" kern="1200" dirty="0">
                <a:solidFill>
                  <a:schemeClr val="tx1"/>
                </a:solidFill>
                <a:effectLst/>
                <a:latin typeface="+mn-lt"/>
                <a:ea typeface="+mn-ea"/>
                <a:cs typeface="+mn-cs"/>
              </a:rPr>
              <a:t>For each word the checklist asks students to assess which of the numbered statements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a:t>
            </a:r>
            <a:r>
              <a:rPr lang="en-GB" sz="1200" kern="1200" dirty="0">
                <a:solidFill>
                  <a:schemeClr val="tx1"/>
                </a:solidFill>
                <a:effectLst/>
                <a:latin typeface="+mn-lt"/>
                <a:ea typeface="+mn-ea"/>
                <a:cs typeface="+mn-cs"/>
              </a:rPr>
              <a:t> Students can then then </a:t>
            </a:r>
            <a:r>
              <a:rPr lang="en-GB" dirty="0"/>
              <a:t>translate the word and try to use it in a sentence.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822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Indefinite articles: gender.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189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Click through animations.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baseline="0" dirty="0"/>
              <a:t>Elicit ‘</a:t>
            </a:r>
            <a:r>
              <a:rPr lang="en-GB" baseline="0" dirty="0" err="1"/>
              <a:t>wie</a:t>
            </a:r>
            <a:r>
              <a:rPr lang="en-GB" baseline="0" dirty="0"/>
              <a:t>?’ from the students.</a:t>
            </a:r>
            <a:endParaRPr lang="en-GB" dirty="0"/>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759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Aim: </a:t>
            </a:r>
            <a:r>
              <a:rPr lang="en-GB" b="0" dirty="0"/>
              <a:t>to learn some possible answers to the question ‘Wie</a:t>
            </a:r>
            <a:r>
              <a:rPr lang="en-GB" b="0" baseline="0" dirty="0"/>
              <a:t> </a:t>
            </a:r>
            <a:r>
              <a:rPr lang="en-GB" b="0" baseline="0" dirty="0" err="1"/>
              <a:t>geht’s</a:t>
            </a:r>
            <a:r>
              <a:rPr lang="en-GB" b="0" baseline="0" dirty="0"/>
              <a:t>?’.</a:t>
            </a:r>
            <a:endParaRPr lang="en-GB" b="0" dirty="0"/>
          </a:p>
          <a:p>
            <a:br>
              <a:rPr lang="en-GB" dirty="0"/>
            </a:br>
            <a:r>
              <a:rPr lang="en-GB" b="1" dirty="0"/>
              <a:t>Procedure:</a:t>
            </a:r>
            <a:br>
              <a:rPr lang="en-GB" dirty="0"/>
            </a:br>
            <a:r>
              <a:rPr lang="en-GB" dirty="0"/>
              <a:t>1. Present the three possible answers to the question shown on the slide.</a:t>
            </a:r>
            <a:r>
              <a:rPr lang="en-GB" baseline="0" dirty="0"/>
              <a:t> </a:t>
            </a:r>
          </a:p>
          <a:p>
            <a:r>
              <a:rPr lang="en-GB" dirty="0"/>
              <a:t>2. </a:t>
            </a:r>
            <a:r>
              <a:rPr lang="en-GB" baseline="0" dirty="0"/>
              <a:t>Ask students how things are going.  They can also turn to their peers and ask them.</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41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frei</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stretch both arms up in the air (pointing outwards slightly to make a Y shape with your body), and smile!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ei</a:t>
            </a:r>
            <a:r>
              <a:rPr lang="en-GB" b="1" dirty="0"/>
              <a:t>] </a:t>
            </a:r>
            <a:r>
              <a:rPr lang="en-GB" baseline="0" dirty="0"/>
              <a:t>sound, pronouncing </a:t>
            </a:r>
            <a:r>
              <a:rPr lang="en-GB" b="0" baseline="0" dirty="0"/>
              <a:t>”</a:t>
            </a:r>
            <a:r>
              <a:rPr lang="en-GB" b="1" baseline="0" dirty="0" err="1"/>
              <a:t>frei</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frei</a:t>
            </a:r>
            <a:r>
              <a:rPr lang="en-GB" baseline="0" dirty="0"/>
              <a:t> [289]</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085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ei</a:t>
            </a:r>
            <a:r>
              <a:rPr lang="en-GB" b="1" baseline="0" dirty="0"/>
              <a:t>] </a:t>
            </a:r>
            <a:r>
              <a:rPr lang="en-GB" baseline="0" dirty="0"/>
              <a:t>and then the </a:t>
            </a:r>
            <a:r>
              <a:rPr lang="en-GB" b="1" baseline="0" dirty="0"/>
              <a:t>source</a:t>
            </a:r>
            <a:r>
              <a:rPr lang="en-GB" baseline="0" dirty="0"/>
              <a:t> word again ‘</a:t>
            </a:r>
            <a:r>
              <a:rPr lang="en-GB" b="1" baseline="0" dirty="0" err="1"/>
              <a:t>frei</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frei</a:t>
            </a:r>
            <a:r>
              <a:rPr lang="en-GB" baseline="0" dirty="0"/>
              <a:t> [289] </a:t>
            </a:r>
            <a:r>
              <a:rPr lang="en-GB" b="1" baseline="0" dirty="0" err="1"/>
              <a:t>leider</a:t>
            </a:r>
            <a:r>
              <a:rPr lang="en-GB" b="0" baseline="0" dirty="0"/>
              <a:t> [643]</a:t>
            </a:r>
            <a:r>
              <a:rPr lang="en-GB" baseline="0" dirty="0"/>
              <a:t> </a:t>
            </a:r>
            <a:r>
              <a:rPr lang="en-GB" b="1" baseline="0" dirty="0" err="1"/>
              <a:t>ein</a:t>
            </a:r>
            <a:r>
              <a:rPr lang="en-GB" baseline="0" dirty="0"/>
              <a:t> [5] </a:t>
            </a:r>
            <a:r>
              <a:rPr lang="en-GB" b="1" baseline="0" dirty="0" err="1"/>
              <a:t>klein</a:t>
            </a:r>
            <a:r>
              <a:rPr lang="en-GB" b="1" baseline="0" dirty="0"/>
              <a:t> </a:t>
            </a:r>
            <a:r>
              <a:rPr lang="en-GB" baseline="0" dirty="0"/>
              <a:t>[110] </a:t>
            </a:r>
            <a:r>
              <a:rPr lang="en-GB" b="1" baseline="0" dirty="0"/>
              <a:t>sein </a:t>
            </a:r>
            <a:r>
              <a:rPr lang="en-GB" baseline="0" dirty="0"/>
              <a:t>[4] </a:t>
            </a:r>
            <a:r>
              <a:rPr lang="en-GB" b="1" baseline="0" dirty="0" err="1"/>
              <a:t>allein</a:t>
            </a:r>
            <a:r>
              <a:rPr lang="en-GB" b="1" baseline="0" dirty="0"/>
              <a:t> </a:t>
            </a:r>
            <a:r>
              <a:rPr lang="en-GB" baseline="0" dirty="0"/>
              <a:t>[267]</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44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893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r>
              <a:rPr lang="en-GB" i="0" baseline="0" dirty="0"/>
              <a:t>…”</a:t>
            </a: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930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introduce</a:t>
            </a:r>
            <a:r>
              <a:rPr lang="en-GB" b="0" baseline="0" dirty="0"/>
              <a:t> the three Row 1 (nominative) forms of the indefinite article.</a:t>
            </a:r>
            <a:br>
              <a:rPr lang="en-GB" dirty="0"/>
            </a:br>
            <a:br>
              <a:rPr lang="en-GB" dirty="0"/>
            </a:br>
            <a:r>
              <a:rPr lang="en-GB" b="1" dirty="0"/>
              <a:t>Procedure:</a:t>
            </a:r>
            <a:br>
              <a:rPr lang="en-GB" dirty="0"/>
            </a:br>
            <a:r>
              <a:rPr lang="en-GB" dirty="0"/>
              <a:t>1. Click on the mouse to animate</a:t>
            </a:r>
            <a:r>
              <a:rPr lang="en-GB" baseline="0" dirty="0"/>
              <a:t> the explanation.</a:t>
            </a:r>
            <a:endParaRPr lang="en-GB" dirty="0"/>
          </a:p>
          <a:p>
            <a:r>
              <a:rPr lang="en-GB" dirty="0"/>
              <a:t>2. Check</a:t>
            </a:r>
            <a:r>
              <a:rPr lang="en-GB" baseline="0" dirty="0"/>
              <a:t> students’ understanding at each stage.</a:t>
            </a:r>
            <a:endParaRPr lang="en-GB" dirty="0"/>
          </a:p>
          <a:p>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90172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4294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680" r:id="rId15"/>
    <p:sldLayoutId id="2147483681"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1.xml"/><Relationship Id="rId16" Type="http://schemas.openxmlformats.org/officeDocument/2006/relationships/image" Target="../media/image19.gif"/><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7.gi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39.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6.gif"/><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5" Type="http://schemas.openxmlformats.org/officeDocument/2006/relationships/image" Target="../media/image38.svg"/><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24.png"/><Relationship Id="rId12"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3.sv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7.gif"/><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7.gif"/><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2.png"/><Relationship Id="rId11" Type="http://schemas.openxmlformats.org/officeDocument/2006/relationships/image" Target="../media/image38.svg"/><Relationship Id="rId5" Type="http://schemas.openxmlformats.org/officeDocument/2006/relationships/image" Target="../media/image71.png"/><Relationship Id="rId10" Type="http://schemas.openxmlformats.org/officeDocument/2006/relationships/image" Target="../media/image37.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audio" Target="../media/audio17.wav"/></Relationships>
</file>

<file path=ppt/slides/_rels/slide2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rachelhawkes.com/LDPresources/Yr7German/German_Y7_Term1i_Wk4_audio.html"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hyperlink" Target="https://www.rachelhawkes.com/LDPresources/Yr7German/German_Y7_Term1i_Wk4_audio_HW_sheet.doc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4.jpe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6.jpeg"/><Relationship Id="rId5" Type="http://schemas.openxmlformats.org/officeDocument/2006/relationships/audio" Target="../media/audio3.wav"/><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6.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extLst>
              <p:ext uri="{D42A27DB-BD31-4B8C-83A1-F6EECF244321}">
                <p14:modId xmlns:p14="http://schemas.microsoft.com/office/powerpoint/2010/main" val="3335528758"/>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72" name="Bitmap Image" r:id="rId4" imgW="0" imgH="0" progId="Paint.Picture">
                  <p:embed/>
                </p:oleObj>
              </mc:Choice>
              <mc:Fallback>
                <p:oleObj name="Bitmap Image" r:id="rId4" imgW="0" imgH="0" progId="Paint.Picture">
                  <p:embed/>
                  <p:pic>
                    <p:nvPicPr>
                      <p:cNvPr id="0" name=""/>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FF26CD04-634B-456E-AAA0-118F5A7AFE2F}"/>
              </a:ext>
            </a:extLst>
          </p:cNvPr>
          <p:cNvSpPr>
            <a:spLocks noGrp="1"/>
          </p:cNvSpPr>
          <p:nvPr>
            <p:ph type="body" sz="quarter" idx="12"/>
          </p:nvPr>
        </p:nvSpPr>
        <p:spPr>
          <a:xfrm>
            <a:off x="110990" y="5593255"/>
            <a:ext cx="4182336" cy="1154112"/>
          </a:xfrm>
        </p:spPr>
        <p:txBody>
          <a:bodyPr>
            <a:normAutofit fontScale="77500" lnSpcReduction="20000"/>
          </a:bodyPr>
          <a:lstStyle/>
          <a:p>
            <a:r>
              <a:rPr lang="en-GB" sz="2000" b="1" dirty="0"/>
              <a:t>Y7 German</a:t>
            </a:r>
            <a:br>
              <a:rPr lang="en-GB" dirty="0"/>
            </a:br>
            <a:r>
              <a:rPr lang="en-GB" sz="2000" dirty="0"/>
              <a:t>Term 1.1 – Week 3 – Lesson 5</a:t>
            </a:r>
            <a:br>
              <a:rPr lang="en-GB" sz="2000" dirty="0"/>
            </a:br>
            <a:br>
              <a:rPr lang="en-GB" sz="2000" dirty="0"/>
            </a:br>
            <a:r>
              <a:rPr lang="en-GB" sz="1300" dirty="0"/>
              <a:t>Rachel Hawkes</a:t>
            </a:r>
            <a:br>
              <a:rPr lang="en-GB" sz="1300" dirty="0"/>
            </a:br>
            <a:br>
              <a:rPr lang="en-GB" sz="1300" dirty="0"/>
            </a:br>
            <a:r>
              <a:rPr lang="en-GB" sz="1300" dirty="0"/>
              <a:t>Artwork: Steve Clarke</a:t>
            </a:r>
            <a:br>
              <a:rPr lang="en-GB" sz="1300" dirty="0"/>
            </a:br>
            <a:br>
              <a:rPr lang="en-GB" sz="1300" dirty="0"/>
            </a:br>
            <a:r>
              <a:rPr lang="en-GB" sz="1300" dirty="0"/>
              <a:t>Date updated: 25.05.23</a:t>
            </a:r>
            <a:endParaRPr lang="en-GB" dirty="0"/>
          </a:p>
        </p:txBody>
      </p:sp>
      <p:sp>
        <p:nvSpPr>
          <p:cNvPr id="4" name="Text Placeholder 3">
            <a:extLst>
              <a:ext uri="{FF2B5EF4-FFF2-40B4-BE49-F238E27FC236}">
                <a16:creationId xmlns:a16="http://schemas.microsoft.com/office/drawing/2014/main" id="{37BB7079-B630-47B7-9CE0-F2960217583F}"/>
              </a:ext>
            </a:extLst>
          </p:cNvPr>
          <p:cNvSpPr>
            <a:spLocks noGrp="1"/>
          </p:cNvSpPr>
          <p:nvPr>
            <p:ph type="body" sz="quarter" idx="13"/>
          </p:nvPr>
        </p:nvSpPr>
        <p:spPr>
          <a:xfrm>
            <a:off x="363537" y="2727673"/>
            <a:ext cx="5998073" cy="2865582"/>
          </a:xfrm>
        </p:spPr>
        <p:txBody>
          <a:bodyPr>
            <a:normAutofit/>
          </a:bodyPr>
          <a:lstStyle/>
          <a:p>
            <a:r>
              <a:rPr lang="en-GB" sz="2000" dirty="0"/>
              <a:t>What is it like? </a:t>
            </a:r>
            <a:br>
              <a:rPr lang="en-GB" sz="2000" dirty="0"/>
            </a:br>
            <a:br>
              <a:rPr lang="en-GB" sz="2000" dirty="0"/>
            </a:br>
            <a:r>
              <a:rPr lang="en-GB" sz="2000" dirty="0"/>
              <a:t>Words for ‘a’ – </a:t>
            </a:r>
            <a:r>
              <a:rPr lang="en-GB" sz="2000" dirty="0" err="1"/>
              <a:t>ein</a:t>
            </a:r>
            <a:r>
              <a:rPr lang="en-GB" sz="2000" dirty="0"/>
              <a:t>, eine, </a:t>
            </a:r>
            <a:r>
              <a:rPr lang="en-GB" sz="2000" dirty="0" err="1"/>
              <a:t>ein</a:t>
            </a:r>
            <a:r>
              <a:rPr lang="en-GB" sz="2000" dirty="0"/>
              <a:t> </a:t>
            </a:r>
            <a:br>
              <a:rPr lang="en-GB" sz="2000" dirty="0"/>
            </a:br>
            <a:r>
              <a:rPr lang="en-GB" sz="2000" dirty="0"/>
              <a:t>(Indefinite articles – Row 1, nominative)</a:t>
            </a:r>
          </a:p>
          <a:p>
            <a:r>
              <a:rPr lang="en-GB" sz="2000" dirty="0"/>
              <a:t>SSC [</a:t>
            </a:r>
            <a:r>
              <a:rPr lang="en-GB" sz="2000" dirty="0" err="1"/>
              <a:t>ei</a:t>
            </a:r>
            <a:r>
              <a:rPr lang="en-GB" sz="2000" dirty="0"/>
              <a:t>]</a:t>
            </a:r>
          </a:p>
        </p:txBody>
      </p:sp>
      <p:sp>
        <p:nvSpPr>
          <p:cNvPr id="5" name="Text Placeholder 4">
            <a:extLst>
              <a:ext uri="{FF2B5EF4-FFF2-40B4-BE49-F238E27FC236}">
                <a16:creationId xmlns:a16="http://schemas.microsoft.com/office/drawing/2014/main" id="{166B7C71-1813-4EC5-829C-2076A3BB638D}"/>
              </a:ext>
            </a:extLst>
          </p:cNvPr>
          <p:cNvSpPr>
            <a:spLocks noGrp="1"/>
          </p:cNvSpPr>
          <p:nvPr>
            <p:ph type="body" sz="quarter" idx="14"/>
          </p:nvPr>
        </p:nvSpPr>
        <p:spPr/>
        <p:txBody>
          <a:bodyPr>
            <a:normAutofit fontScale="92500"/>
          </a:bodyPr>
          <a:lstStyle/>
          <a:p>
            <a:r>
              <a:rPr lang="en-GB" dirty="0"/>
              <a:t>Describing attributes</a:t>
            </a:r>
          </a:p>
        </p:txBody>
      </p:sp>
      <p:sp>
        <p:nvSpPr>
          <p:cNvPr id="6" name="Speech Bubble: Oval 5">
            <a:extLst>
              <a:ext uri="{FF2B5EF4-FFF2-40B4-BE49-F238E27FC236}">
                <a16:creationId xmlns:a16="http://schemas.microsoft.com/office/drawing/2014/main" id="{E8A5CC15-C7B8-4774-9B33-FC84FAFF4610}"/>
              </a:ext>
            </a:extLst>
          </p:cNvPr>
          <p:cNvSpPr/>
          <p:nvPr/>
        </p:nvSpPr>
        <p:spPr>
          <a:xfrm>
            <a:off x="8084412" y="2727673"/>
            <a:ext cx="3317824" cy="1396538"/>
          </a:xfrm>
          <a:prstGeom prst="wedgeEllipseCallout">
            <a:avLst>
              <a:gd name="adj1" fmla="val -43819"/>
              <a:gd name="adj2" fmla="val 5666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D3C3C"/>
                </a:solidFill>
                <a:effectLst/>
                <a:uLnTx/>
                <a:uFillTx/>
                <a:latin typeface="Century Gothic"/>
                <a:ea typeface="+mn-ea"/>
                <a:cs typeface="+mn-cs"/>
              </a:rPr>
              <a:t>Hallo! </a:t>
            </a:r>
            <a:br>
              <a:rPr kumimoji="0" lang="en-GB" sz="2800" b="0" i="0" u="none" strike="noStrike" kern="1200" cap="none" spc="0" normalizeH="0" baseline="0" noProof="0" dirty="0">
                <a:ln>
                  <a:noFill/>
                </a:ln>
                <a:solidFill>
                  <a:srgbClr val="3D3C3C"/>
                </a:solidFill>
                <a:effectLst/>
                <a:uLnTx/>
                <a:uFillTx/>
                <a:latin typeface="Century Gothic"/>
                <a:ea typeface="+mn-ea"/>
                <a:cs typeface="+mn-cs"/>
              </a:rPr>
            </a:br>
            <a:r>
              <a:rPr kumimoji="0" lang="en-GB" sz="2800" b="0" i="0" u="none" strike="noStrike" kern="1200" cap="none" spc="0" normalizeH="0" baseline="0" noProof="0" dirty="0">
                <a:ln>
                  <a:noFill/>
                </a:ln>
                <a:solidFill>
                  <a:srgbClr val="3D3C3C"/>
                </a:solidFill>
                <a:effectLst/>
                <a:uLnTx/>
                <a:uFillTx/>
                <a:latin typeface="Century Gothic"/>
                <a:ea typeface="+mn-ea"/>
                <a:cs typeface="+mn-cs"/>
              </a:rPr>
              <a:t>Wie </a:t>
            </a:r>
            <a:r>
              <a:rPr kumimoji="0" lang="en-GB" sz="2800" b="0" i="0" u="none" strike="noStrike" kern="1200" cap="none" spc="0" normalizeH="0" baseline="0" noProof="0" dirty="0" err="1">
                <a:ln>
                  <a:noFill/>
                </a:ln>
                <a:solidFill>
                  <a:srgbClr val="3D3C3C"/>
                </a:solidFill>
                <a:effectLst/>
                <a:uLnTx/>
                <a:uFillTx/>
                <a:latin typeface="Century Gothic"/>
                <a:ea typeface="+mn-ea"/>
                <a:cs typeface="+mn-cs"/>
              </a:rPr>
              <a:t>geht’s</a:t>
            </a:r>
            <a:r>
              <a:rPr kumimoji="0" lang="en-GB" sz="2800" b="0" i="0" u="none" strike="noStrike" kern="1200" cap="none" spc="0" normalizeH="0" baseline="0" noProof="0" dirty="0">
                <a:ln>
                  <a:noFill/>
                </a:ln>
                <a:solidFill>
                  <a:srgbClr val="3D3C3C"/>
                </a:solidFill>
                <a:effectLst/>
                <a:uLnTx/>
                <a:uFillTx/>
                <a:latin typeface="Century Gothic"/>
                <a:ea typeface="+mn-ea"/>
                <a:cs typeface="+mn-cs"/>
              </a:rPr>
              <a:t>?</a:t>
            </a:r>
          </a:p>
        </p:txBody>
      </p:sp>
      <p:pic>
        <p:nvPicPr>
          <p:cNvPr id="7" name="Picture 6" descr="A cartoon of a child with a book&#10;&#10;Description automatically generated">
            <a:extLst>
              <a:ext uri="{FF2B5EF4-FFF2-40B4-BE49-F238E27FC236}">
                <a16:creationId xmlns:a16="http://schemas.microsoft.com/office/drawing/2014/main" id="{050C1878-DF24-4DF5-A098-8B986E6426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41435" y="3664990"/>
            <a:ext cx="1443792" cy="1567842"/>
          </a:xfrm>
          <a:prstGeom prst="ellipse">
            <a:avLst/>
          </a:prstGeom>
        </p:spPr>
      </p:pic>
      <p:pic>
        <p:nvPicPr>
          <p:cNvPr id="8" name="Picture 7" descr="A cartoon of a child&#10;&#10;Description automatically generated">
            <a:extLst>
              <a:ext uri="{FF2B5EF4-FFF2-40B4-BE49-F238E27FC236}">
                <a16:creationId xmlns:a16="http://schemas.microsoft.com/office/drawing/2014/main" id="{FCD5AF1D-BC4D-471B-B6AE-3C9B487D3A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5052" y="4884082"/>
            <a:ext cx="1878386" cy="1807503"/>
          </a:xfrm>
          <a:prstGeom prst="ellipse">
            <a:avLst/>
          </a:prstGeom>
        </p:spPr>
      </p:pic>
      <p:sp>
        <p:nvSpPr>
          <p:cNvPr id="9" name="Speech Bubble: Oval 8">
            <a:extLst>
              <a:ext uri="{FF2B5EF4-FFF2-40B4-BE49-F238E27FC236}">
                <a16:creationId xmlns:a16="http://schemas.microsoft.com/office/drawing/2014/main" id="{9FA5E585-E531-450C-8BC1-552508C858B9}"/>
              </a:ext>
            </a:extLst>
          </p:cNvPr>
          <p:cNvSpPr/>
          <p:nvPr/>
        </p:nvSpPr>
        <p:spPr>
          <a:xfrm>
            <a:off x="7141434" y="5249458"/>
            <a:ext cx="2368325" cy="1334222"/>
          </a:xfrm>
          <a:prstGeom prst="wedgeEllipseCallout">
            <a:avLst>
              <a:gd name="adj1" fmla="val 62524"/>
              <a:gd name="adj2" fmla="val 1667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D3C3C"/>
                </a:solidFill>
                <a:effectLst/>
                <a:uLnTx/>
                <a:uFillTx/>
                <a:latin typeface="Century Gothic"/>
                <a:ea typeface="+mn-ea"/>
                <a:cs typeface="+mn-cs"/>
              </a:rPr>
              <a:t>Gut, </a:t>
            </a:r>
            <a:br>
              <a:rPr kumimoji="0" lang="en-GB" sz="2800" b="0" i="0" u="none" strike="noStrike" kern="1200" cap="none" spc="0" normalizeH="0" baseline="0" noProof="0" dirty="0">
                <a:ln>
                  <a:noFill/>
                </a:ln>
                <a:solidFill>
                  <a:srgbClr val="3D3C3C"/>
                </a:solidFill>
                <a:effectLst/>
                <a:uLnTx/>
                <a:uFillTx/>
                <a:latin typeface="Century Gothic"/>
                <a:ea typeface="+mn-ea"/>
                <a:cs typeface="+mn-cs"/>
              </a:rPr>
            </a:br>
            <a:r>
              <a:rPr kumimoji="0" lang="en-GB" sz="2800" b="0" i="0" u="none" strike="noStrike" kern="1200" cap="none" spc="0" normalizeH="0" baseline="0" noProof="0" dirty="0">
                <a:ln>
                  <a:noFill/>
                </a:ln>
                <a:solidFill>
                  <a:srgbClr val="3D3C3C"/>
                </a:solidFill>
                <a:effectLst/>
                <a:uLnTx/>
                <a:uFillTx/>
                <a:latin typeface="Century Gothic"/>
                <a:ea typeface="+mn-ea"/>
                <a:cs typeface="+mn-cs"/>
              </a:rPr>
              <a:t>und </a:t>
            </a:r>
            <a:r>
              <a:rPr kumimoji="0" lang="en-GB" sz="2800" b="0" i="0" u="none" strike="noStrike" kern="1200" cap="none" spc="0" normalizeH="0" baseline="0" noProof="0" dirty="0" err="1">
                <a:ln>
                  <a:noFill/>
                </a:ln>
                <a:solidFill>
                  <a:srgbClr val="3D3C3C"/>
                </a:solidFill>
                <a:effectLst/>
                <a:uLnTx/>
                <a:uFillTx/>
                <a:latin typeface="Century Gothic"/>
                <a:ea typeface="+mn-ea"/>
                <a:cs typeface="+mn-cs"/>
              </a:rPr>
              <a:t>dir</a:t>
            </a:r>
            <a:r>
              <a:rPr kumimoji="0" lang="en-GB" sz="2800" b="0" i="0" u="none" strike="noStrike" kern="1200" cap="none" spc="0" normalizeH="0" baseline="0" noProof="0" dirty="0">
                <a:ln>
                  <a:noFill/>
                </a:ln>
                <a:solidFill>
                  <a:srgbClr val="3D3C3C"/>
                </a:solidFill>
                <a:effectLst/>
                <a:uLnTx/>
                <a:uFillTx/>
                <a:latin typeface="Century Gothic"/>
                <a:ea typeface="+mn-ea"/>
                <a:cs typeface="+mn-cs"/>
              </a:rPr>
              <a:t>?</a:t>
            </a:r>
          </a:p>
        </p:txBody>
      </p:sp>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B5E3B8-982F-40B1-A428-0136115CFC0C}"/>
              </a:ext>
            </a:extLst>
          </p:cNvPr>
          <p:cNvSpPr/>
          <p:nvPr/>
        </p:nvSpPr>
        <p:spPr>
          <a:xfrm rot="16200000">
            <a:off x="-2895493" y="2866353"/>
            <a:ext cx="6388102" cy="6107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3"/>
          <p:cNvSpPr>
            <a:spLocks noGrp="1"/>
          </p:cNvSpPr>
          <p:nvPr>
            <p:ph type="title"/>
          </p:nvPr>
        </p:nvSpPr>
        <p:spPr/>
        <p:txBody>
          <a:bodyPr>
            <a:normAutofit/>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2684" y="247046"/>
            <a:ext cx="886301" cy="915353"/>
          </a:xfrm>
          <a:prstGeom prst="rect">
            <a:avLst/>
          </a:prstGeom>
        </p:spPr>
      </p:pic>
      <p:sp>
        <p:nvSpPr>
          <p:cNvPr id="15" name="TextBox 14"/>
          <p:cNvSpPr txBox="1"/>
          <p:nvPr/>
        </p:nvSpPr>
        <p:spPr>
          <a:xfrm>
            <a:off x="936290" y="1967346"/>
            <a:ext cx="1834619" cy="646331"/>
          </a:xfrm>
          <a:prstGeom prst="rect">
            <a:avLst/>
          </a:prstGeom>
          <a:noFill/>
        </p:spPr>
        <p:txBody>
          <a:bodyPr wrap="square" rtlCol="0">
            <a:spAutoFit/>
          </a:bodyPr>
          <a:lstStyle/>
          <a:p>
            <a:pPr algn="ctr"/>
            <a:r>
              <a:rPr lang="en-GB" sz="3600" b="1" dirty="0">
                <a:latin typeface="Century Gothic" panose="020B0502020202020204" pitchFamily="34" charset="0"/>
              </a:rPr>
              <a:t>Heft</a:t>
            </a:r>
          </a:p>
        </p:txBody>
      </p:sp>
      <p:sp>
        <p:nvSpPr>
          <p:cNvPr id="16" name="TextBox 15"/>
          <p:cNvSpPr txBox="1"/>
          <p:nvPr/>
        </p:nvSpPr>
        <p:spPr>
          <a:xfrm>
            <a:off x="4921572" y="3974844"/>
            <a:ext cx="2072150" cy="646331"/>
          </a:xfrm>
          <a:prstGeom prst="rect">
            <a:avLst/>
          </a:prstGeom>
          <a:noFill/>
        </p:spPr>
        <p:txBody>
          <a:bodyPr wrap="square" rtlCol="0">
            <a:spAutoFit/>
          </a:bodyPr>
          <a:lstStyle/>
          <a:p>
            <a:pPr algn="ctr"/>
            <a:r>
              <a:rPr lang="en-GB" sz="3600" b="1" dirty="0" err="1">
                <a:latin typeface="Century Gothic" panose="020B0502020202020204" pitchFamily="34" charset="0"/>
              </a:rPr>
              <a:t>Flasche</a:t>
            </a:r>
            <a:endParaRPr lang="en-GB" sz="3600" b="1" dirty="0">
              <a:latin typeface="Century Gothic" panose="020B0502020202020204" pitchFamily="34" charset="0"/>
            </a:endParaRPr>
          </a:p>
        </p:txBody>
      </p:sp>
      <p:sp>
        <p:nvSpPr>
          <p:cNvPr id="17" name="TextBox 16"/>
          <p:cNvSpPr txBox="1"/>
          <p:nvPr/>
        </p:nvSpPr>
        <p:spPr>
          <a:xfrm>
            <a:off x="5007855" y="1828130"/>
            <a:ext cx="2072150" cy="646331"/>
          </a:xfrm>
          <a:prstGeom prst="rect">
            <a:avLst/>
          </a:prstGeom>
          <a:noFill/>
        </p:spPr>
        <p:txBody>
          <a:bodyPr wrap="square" rtlCol="0">
            <a:spAutoFit/>
          </a:bodyPr>
          <a:lstStyle/>
          <a:p>
            <a:pPr algn="ctr"/>
            <a:r>
              <a:rPr lang="en-GB" sz="3600" b="1" dirty="0" err="1">
                <a:latin typeface="Century Gothic" panose="020B0502020202020204" pitchFamily="34" charset="0"/>
              </a:rPr>
              <a:t>Klasse</a:t>
            </a:r>
            <a:endParaRPr lang="en-GB" sz="3600" b="1" dirty="0">
              <a:latin typeface="Century Gothic" panose="020B0502020202020204" pitchFamily="34" charset="0"/>
            </a:endParaRPr>
          </a:p>
        </p:txBody>
      </p:sp>
      <p:sp>
        <p:nvSpPr>
          <p:cNvPr id="18" name="TextBox 17"/>
          <p:cNvSpPr txBox="1"/>
          <p:nvPr/>
        </p:nvSpPr>
        <p:spPr>
          <a:xfrm>
            <a:off x="8621460" y="1828130"/>
            <a:ext cx="2072150" cy="646331"/>
          </a:xfrm>
          <a:prstGeom prst="rect">
            <a:avLst/>
          </a:prstGeom>
          <a:noFill/>
        </p:spPr>
        <p:txBody>
          <a:bodyPr wrap="square" rtlCol="0">
            <a:spAutoFit/>
          </a:bodyPr>
          <a:lstStyle/>
          <a:p>
            <a:pPr algn="ctr"/>
            <a:r>
              <a:rPr lang="en-GB" sz="3600" b="1" dirty="0">
                <a:latin typeface="Century Gothic" panose="020B0502020202020204" pitchFamily="34" charset="0"/>
              </a:rPr>
              <a:t>Mann</a:t>
            </a:r>
          </a:p>
        </p:txBody>
      </p:sp>
      <p:sp>
        <p:nvSpPr>
          <p:cNvPr id="19" name="TextBox 18"/>
          <p:cNvSpPr txBox="1"/>
          <p:nvPr/>
        </p:nvSpPr>
        <p:spPr>
          <a:xfrm>
            <a:off x="2328185" y="2862559"/>
            <a:ext cx="2072150" cy="646331"/>
          </a:xfrm>
          <a:prstGeom prst="rect">
            <a:avLst/>
          </a:prstGeom>
          <a:noFill/>
        </p:spPr>
        <p:txBody>
          <a:bodyPr wrap="square" rtlCol="0">
            <a:spAutoFit/>
          </a:bodyPr>
          <a:lstStyle/>
          <a:p>
            <a:pPr algn="ctr"/>
            <a:r>
              <a:rPr lang="en-GB" sz="3600" b="1" dirty="0">
                <a:latin typeface="Century Gothic" panose="020B0502020202020204" pitchFamily="34" charset="0"/>
              </a:rPr>
              <a:t>Tag</a:t>
            </a:r>
          </a:p>
        </p:txBody>
      </p:sp>
      <p:sp>
        <p:nvSpPr>
          <p:cNvPr id="20" name="TextBox 19"/>
          <p:cNvSpPr txBox="1"/>
          <p:nvPr/>
        </p:nvSpPr>
        <p:spPr>
          <a:xfrm>
            <a:off x="6091796" y="2901487"/>
            <a:ext cx="2072150" cy="646331"/>
          </a:xfrm>
          <a:prstGeom prst="rect">
            <a:avLst/>
          </a:prstGeom>
          <a:noFill/>
        </p:spPr>
        <p:txBody>
          <a:bodyPr wrap="square" rtlCol="0">
            <a:spAutoFit/>
          </a:bodyPr>
          <a:lstStyle/>
          <a:p>
            <a:pPr algn="ctr"/>
            <a:r>
              <a:rPr lang="en-GB" sz="3600" b="1" dirty="0" err="1">
                <a:latin typeface="Century Gothic" panose="020B0502020202020204" pitchFamily="34" charset="0"/>
              </a:rPr>
              <a:t>Paar</a:t>
            </a:r>
            <a:endParaRPr lang="en-GB" sz="3600" b="1" dirty="0">
              <a:latin typeface="Century Gothic" panose="020B0502020202020204" pitchFamily="34" charset="0"/>
            </a:endParaRPr>
          </a:p>
        </p:txBody>
      </p:sp>
      <p:sp>
        <p:nvSpPr>
          <p:cNvPr id="21" name="TextBox 20"/>
          <p:cNvSpPr txBox="1"/>
          <p:nvPr/>
        </p:nvSpPr>
        <p:spPr>
          <a:xfrm>
            <a:off x="9425675" y="2857026"/>
            <a:ext cx="2072150" cy="646331"/>
          </a:xfrm>
          <a:prstGeom prst="rect">
            <a:avLst/>
          </a:prstGeom>
          <a:noFill/>
        </p:spPr>
        <p:txBody>
          <a:bodyPr wrap="square" rtlCol="0">
            <a:spAutoFit/>
          </a:bodyPr>
          <a:lstStyle/>
          <a:p>
            <a:pPr algn="ctr"/>
            <a:r>
              <a:rPr lang="en-GB" sz="3600" b="1" dirty="0" err="1">
                <a:latin typeface="Century Gothic" panose="020B0502020202020204" pitchFamily="34" charset="0"/>
              </a:rPr>
              <a:t>Fenster</a:t>
            </a:r>
            <a:endParaRPr lang="en-GB" sz="3600" b="1" dirty="0">
              <a:latin typeface="Century Gothic" panose="020B0502020202020204" pitchFamily="34" charset="0"/>
            </a:endParaRPr>
          </a:p>
        </p:txBody>
      </p:sp>
      <p:sp>
        <p:nvSpPr>
          <p:cNvPr id="22" name="TextBox 21"/>
          <p:cNvSpPr txBox="1"/>
          <p:nvPr/>
        </p:nvSpPr>
        <p:spPr>
          <a:xfrm>
            <a:off x="1734834" y="3955425"/>
            <a:ext cx="2072150" cy="646331"/>
          </a:xfrm>
          <a:prstGeom prst="rect">
            <a:avLst/>
          </a:prstGeom>
          <a:noFill/>
        </p:spPr>
        <p:txBody>
          <a:bodyPr wrap="square" rtlCol="0">
            <a:spAutoFit/>
          </a:bodyPr>
          <a:lstStyle/>
          <a:p>
            <a:pPr algn="ctr"/>
            <a:r>
              <a:rPr lang="en-GB" sz="3600" b="1" dirty="0" err="1">
                <a:latin typeface="Century Gothic" panose="020B0502020202020204" pitchFamily="34" charset="0"/>
              </a:rPr>
              <a:t>Tafel</a:t>
            </a:r>
            <a:endParaRPr lang="en-GB" sz="3600" b="1" dirty="0">
              <a:latin typeface="Century Gothic" panose="020B0502020202020204" pitchFamily="34" charset="0"/>
            </a:endParaRPr>
          </a:p>
        </p:txBody>
      </p:sp>
      <p:sp>
        <p:nvSpPr>
          <p:cNvPr id="23" name="TextBox 22"/>
          <p:cNvSpPr txBox="1"/>
          <p:nvPr/>
        </p:nvSpPr>
        <p:spPr>
          <a:xfrm>
            <a:off x="7993063" y="3955424"/>
            <a:ext cx="2072150" cy="646331"/>
          </a:xfrm>
          <a:prstGeom prst="rect">
            <a:avLst/>
          </a:prstGeom>
          <a:noFill/>
        </p:spPr>
        <p:txBody>
          <a:bodyPr wrap="square" rtlCol="0">
            <a:spAutoFit/>
          </a:bodyPr>
          <a:lstStyle/>
          <a:p>
            <a:pPr algn="ctr"/>
            <a:r>
              <a:rPr lang="en-GB" sz="3600" b="1" dirty="0" err="1">
                <a:latin typeface="Century Gothic" panose="020B0502020202020204" pitchFamily="34" charset="0"/>
              </a:rPr>
              <a:t>Tisch</a:t>
            </a:r>
            <a:endParaRPr lang="en-GB" sz="3600" b="1" dirty="0">
              <a:latin typeface="Century Gothic" panose="020B0502020202020204" pitchFamily="34" charset="0"/>
            </a:endParaRPr>
          </a:p>
        </p:txBody>
      </p:sp>
      <p:sp>
        <p:nvSpPr>
          <p:cNvPr id="10" name="TextBox 9"/>
          <p:cNvSpPr txBox="1"/>
          <p:nvPr/>
        </p:nvSpPr>
        <p:spPr>
          <a:xfrm rot="16200000">
            <a:off x="-793630" y="2899915"/>
            <a:ext cx="2148984" cy="830997"/>
          </a:xfrm>
          <a:prstGeom prst="rect">
            <a:avLst/>
          </a:prstGeom>
          <a:noFill/>
        </p:spPr>
        <p:txBody>
          <a:bodyPr wrap="square" rtlCol="0">
            <a:spAutoFit/>
          </a:bodyPr>
          <a:lstStyle/>
          <a:p>
            <a:pPr algn="ctr"/>
            <a:r>
              <a:rPr lang="en-GB" sz="4800" b="1" dirty="0" err="1">
                <a:solidFill>
                  <a:prstClr val="white"/>
                </a:solidFill>
                <a:latin typeface="Century Gothic" panose="020B0502020202020204" pitchFamily="34" charset="0"/>
              </a:rPr>
              <a:t>ein</a:t>
            </a:r>
            <a:endParaRPr lang="en-GB" sz="4800" b="1" dirty="0">
              <a:solidFill>
                <a:prstClr val="white"/>
              </a:solidFill>
              <a:latin typeface="Century Gothic" panose="020B0502020202020204" pitchFamily="34" charset="0"/>
            </a:endParaRPr>
          </a:p>
        </p:txBody>
      </p:sp>
      <p:sp>
        <p:nvSpPr>
          <p:cNvPr id="26" name="Rectangle 25">
            <a:extLst>
              <a:ext uri="{FF2B5EF4-FFF2-40B4-BE49-F238E27FC236}">
                <a16:creationId xmlns:a16="http://schemas.microsoft.com/office/drawing/2014/main" id="{053693DA-83D8-473C-ACA3-6A5A9F64DFB8}"/>
              </a:ext>
            </a:extLst>
          </p:cNvPr>
          <p:cNvSpPr/>
          <p:nvPr/>
        </p:nvSpPr>
        <p:spPr>
          <a:xfrm>
            <a:off x="-6839" y="5894371"/>
            <a:ext cx="12190517" cy="47067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p:cNvSpPr txBox="1"/>
          <p:nvPr/>
        </p:nvSpPr>
        <p:spPr>
          <a:xfrm>
            <a:off x="4708532" y="5736837"/>
            <a:ext cx="2148984" cy="769441"/>
          </a:xfrm>
          <a:prstGeom prst="rect">
            <a:avLst/>
          </a:prstGeom>
          <a:noFill/>
        </p:spPr>
        <p:txBody>
          <a:bodyPr wrap="square" rtlCol="0">
            <a:spAutoFit/>
          </a:bodyPr>
          <a:lstStyle/>
          <a:p>
            <a:pPr algn="ctr"/>
            <a:r>
              <a:rPr lang="en-GB" sz="4400" b="1" dirty="0" err="1">
                <a:solidFill>
                  <a:schemeClr val="bg2"/>
                </a:solidFill>
                <a:latin typeface="Century Gothic" panose="020B0502020202020204" pitchFamily="34" charset="0"/>
              </a:rPr>
              <a:t>ein</a:t>
            </a:r>
            <a:endParaRPr lang="en-GB" sz="4400" b="1" dirty="0">
              <a:solidFill>
                <a:schemeClr val="bg2"/>
              </a:solidFill>
              <a:latin typeface="Century Gothic" panose="020B0502020202020204" pitchFamily="34" charset="0"/>
            </a:endParaRPr>
          </a:p>
        </p:txBody>
      </p:sp>
      <p:sp>
        <p:nvSpPr>
          <p:cNvPr id="24" name="Rectangle 23">
            <a:extLst>
              <a:ext uri="{FF2B5EF4-FFF2-40B4-BE49-F238E27FC236}">
                <a16:creationId xmlns:a16="http://schemas.microsoft.com/office/drawing/2014/main" id="{23F2A798-FF72-4F04-9857-CDE9C8547A7F}"/>
              </a:ext>
            </a:extLst>
          </p:cNvPr>
          <p:cNvSpPr/>
          <p:nvPr/>
        </p:nvSpPr>
        <p:spPr>
          <a:xfrm rot="16200000">
            <a:off x="8684231" y="2875952"/>
            <a:ext cx="6388102" cy="6107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TextBox 11"/>
          <p:cNvSpPr txBox="1"/>
          <p:nvPr/>
        </p:nvSpPr>
        <p:spPr>
          <a:xfrm rot="5400000">
            <a:off x="10864805" y="2657119"/>
            <a:ext cx="2148984" cy="769441"/>
          </a:xfrm>
          <a:prstGeom prst="rect">
            <a:avLst/>
          </a:prstGeom>
          <a:noFill/>
        </p:spPr>
        <p:txBody>
          <a:bodyPr wrap="square" rtlCol="0">
            <a:spAutoFit/>
          </a:bodyPr>
          <a:lstStyle/>
          <a:p>
            <a:pPr algn="ctr"/>
            <a:r>
              <a:rPr lang="en-GB" sz="4400" b="1" dirty="0" err="1">
                <a:solidFill>
                  <a:schemeClr val="bg2"/>
                </a:solidFill>
                <a:latin typeface="Century Gothic" panose="020B0502020202020204" pitchFamily="34" charset="0"/>
              </a:rPr>
              <a:t>eine</a:t>
            </a:r>
            <a:endParaRPr lang="en-GB" sz="4400" b="1" dirty="0">
              <a:solidFill>
                <a:schemeClr val="bg2"/>
              </a:solidFill>
              <a:latin typeface="Century Gothic" panose="020B0502020202020204" pitchFamily="34" charset="0"/>
            </a:endParaRPr>
          </a:p>
        </p:txBody>
      </p:sp>
      <p:pic>
        <p:nvPicPr>
          <p:cNvPr id="31" name="Picture 30">
            <a:extLst>
              <a:ext uri="{FF2B5EF4-FFF2-40B4-BE49-F238E27FC236}">
                <a16:creationId xmlns:a16="http://schemas.microsoft.com/office/drawing/2014/main" id="{B200688F-DFE6-48C5-912A-A8603619852D}"/>
              </a:ext>
            </a:extLst>
          </p:cNvPr>
          <p:cNvPicPr>
            <a:picLocks noChangeAspect="1"/>
          </p:cNvPicPr>
          <p:nvPr/>
        </p:nvPicPr>
        <p:blipFill>
          <a:blip r:embed="rId4"/>
          <a:stretch>
            <a:fillRect/>
          </a:stretch>
        </p:blipFill>
        <p:spPr>
          <a:xfrm>
            <a:off x="5007855" y="-121129"/>
            <a:ext cx="2682472" cy="1871634"/>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9593706" y="220920"/>
            <a:ext cx="236362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7692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1" nodeType="clickEffect">
                                  <p:stCondLst>
                                    <p:cond delay="0"/>
                                  </p:stCondLst>
                                  <p:childTnLst>
                                    <p:anim calcmode="lin" valueType="num">
                                      <p:cBhvr additive="base">
                                        <p:cTn id="10" dur="2000"/>
                                        <p:tgtEl>
                                          <p:spTgt spid="15"/>
                                        </p:tgtEl>
                                        <p:attrNameLst>
                                          <p:attrName>ppt_x</p:attrName>
                                        </p:attrNameLst>
                                      </p:cBhvr>
                                      <p:tavLst>
                                        <p:tav tm="0">
                                          <p:val>
                                            <p:strVal val="ppt_x"/>
                                          </p:val>
                                        </p:tav>
                                        <p:tav tm="100000">
                                          <p:val>
                                            <p:strVal val="ppt_x"/>
                                          </p:val>
                                        </p:tav>
                                      </p:tavLst>
                                    </p:anim>
                                    <p:anim calcmode="lin" valueType="num">
                                      <p:cBhvr additive="base">
                                        <p:cTn id="11" dur="2000"/>
                                        <p:tgtEl>
                                          <p:spTgt spid="15"/>
                                        </p:tgtEl>
                                        <p:attrNameLst>
                                          <p:attrName>ppt_y</p:attrName>
                                        </p:attrNameLst>
                                      </p:cBhvr>
                                      <p:tavLst>
                                        <p:tav tm="0">
                                          <p:val>
                                            <p:strVal val="ppt_y"/>
                                          </p:val>
                                        </p:tav>
                                        <p:tav tm="100000">
                                          <p:val>
                                            <p:strVal val="1+ppt_h/2"/>
                                          </p:val>
                                        </p:tav>
                                      </p:tavLst>
                                    </p:anim>
                                    <p:set>
                                      <p:cBhvr>
                                        <p:cTn id="12" dur="1" fill="hold">
                                          <p:stCondLst>
                                            <p:cond delay="19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2" fill="hold" grpId="1" nodeType="clickEffect">
                                  <p:stCondLst>
                                    <p:cond delay="0"/>
                                  </p:stCondLst>
                                  <p:childTnLst>
                                    <p:anim calcmode="lin" valueType="num">
                                      <p:cBhvr additive="base">
                                        <p:cTn id="20" dur="2000"/>
                                        <p:tgtEl>
                                          <p:spTgt spid="17"/>
                                        </p:tgtEl>
                                        <p:attrNameLst>
                                          <p:attrName>ppt_x</p:attrName>
                                        </p:attrNameLst>
                                      </p:cBhvr>
                                      <p:tavLst>
                                        <p:tav tm="0">
                                          <p:val>
                                            <p:strVal val="ppt_x"/>
                                          </p:val>
                                        </p:tav>
                                        <p:tav tm="100000">
                                          <p:val>
                                            <p:strVal val="1+ppt_w/2"/>
                                          </p:val>
                                        </p:tav>
                                      </p:tavLst>
                                    </p:anim>
                                    <p:anim calcmode="lin" valueType="num">
                                      <p:cBhvr additive="base">
                                        <p:cTn id="21" dur="2000"/>
                                        <p:tgtEl>
                                          <p:spTgt spid="17"/>
                                        </p:tgtEl>
                                        <p:attrNameLst>
                                          <p:attrName>ppt_y</p:attrName>
                                        </p:attrNameLst>
                                      </p:cBhvr>
                                      <p:tavLst>
                                        <p:tav tm="0">
                                          <p:val>
                                            <p:strVal val="ppt_y"/>
                                          </p:val>
                                        </p:tav>
                                        <p:tav tm="100000">
                                          <p:val>
                                            <p:strVal val="ppt_y"/>
                                          </p:val>
                                        </p:tav>
                                      </p:tavLst>
                                    </p:anim>
                                    <p:set>
                                      <p:cBhvr>
                                        <p:cTn id="22" dur="1" fill="hold">
                                          <p:stCondLst>
                                            <p:cond delay="19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8" fill="hold" grpId="1" nodeType="clickEffect">
                                  <p:stCondLst>
                                    <p:cond delay="0"/>
                                  </p:stCondLst>
                                  <p:childTnLst>
                                    <p:anim calcmode="lin" valueType="num">
                                      <p:cBhvr additive="base">
                                        <p:cTn id="30" dur="2000"/>
                                        <p:tgtEl>
                                          <p:spTgt spid="18"/>
                                        </p:tgtEl>
                                        <p:attrNameLst>
                                          <p:attrName>ppt_x</p:attrName>
                                        </p:attrNameLst>
                                      </p:cBhvr>
                                      <p:tavLst>
                                        <p:tav tm="0">
                                          <p:val>
                                            <p:strVal val="ppt_x"/>
                                          </p:val>
                                        </p:tav>
                                        <p:tav tm="100000">
                                          <p:val>
                                            <p:strVal val="0-ppt_w/2"/>
                                          </p:val>
                                        </p:tav>
                                      </p:tavLst>
                                    </p:anim>
                                    <p:anim calcmode="lin" valueType="num">
                                      <p:cBhvr additive="base">
                                        <p:cTn id="31" dur="2000"/>
                                        <p:tgtEl>
                                          <p:spTgt spid="18"/>
                                        </p:tgtEl>
                                        <p:attrNameLst>
                                          <p:attrName>ppt_y</p:attrName>
                                        </p:attrNameLst>
                                      </p:cBhvr>
                                      <p:tavLst>
                                        <p:tav tm="0">
                                          <p:val>
                                            <p:strVal val="ppt_y"/>
                                          </p:val>
                                        </p:tav>
                                        <p:tav tm="100000">
                                          <p:val>
                                            <p:strVal val="ppt_y"/>
                                          </p:val>
                                        </p:tav>
                                      </p:tavLst>
                                    </p:anim>
                                    <p:set>
                                      <p:cBhvr>
                                        <p:cTn id="32" dur="1" fill="hold">
                                          <p:stCondLst>
                                            <p:cond delay="19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xit" presetSubtype="8" fill="hold" grpId="1" nodeType="clickEffect">
                                  <p:stCondLst>
                                    <p:cond delay="0"/>
                                  </p:stCondLst>
                                  <p:childTnLst>
                                    <p:anim calcmode="lin" valueType="num">
                                      <p:cBhvr additive="base">
                                        <p:cTn id="40" dur="2000"/>
                                        <p:tgtEl>
                                          <p:spTgt spid="19"/>
                                        </p:tgtEl>
                                        <p:attrNameLst>
                                          <p:attrName>ppt_x</p:attrName>
                                        </p:attrNameLst>
                                      </p:cBhvr>
                                      <p:tavLst>
                                        <p:tav tm="0">
                                          <p:val>
                                            <p:strVal val="ppt_x"/>
                                          </p:val>
                                        </p:tav>
                                        <p:tav tm="100000">
                                          <p:val>
                                            <p:strVal val="0-ppt_w/2"/>
                                          </p:val>
                                        </p:tav>
                                      </p:tavLst>
                                    </p:anim>
                                    <p:anim calcmode="lin" valueType="num">
                                      <p:cBhvr additive="base">
                                        <p:cTn id="41" dur="2000"/>
                                        <p:tgtEl>
                                          <p:spTgt spid="19"/>
                                        </p:tgtEl>
                                        <p:attrNameLst>
                                          <p:attrName>ppt_y</p:attrName>
                                        </p:attrNameLst>
                                      </p:cBhvr>
                                      <p:tavLst>
                                        <p:tav tm="0">
                                          <p:val>
                                            <p:strVal val="ppt_y"/>
                                          </p:val>
                                        </p:tav>
                                        <p:tav tm="100000">
                                          <p:val>
                                            <p:strVal val="ppt_y"/>
                                          </p:val>
                                        </p:tav>
                                      </p:tavLst>
                                    </p:anim>
                                    <p:set>
                                      <p:cBhvr>
                                        <p:cTn id="42" dur="1" fill="hold">
                                          <p:stCondLst>
                                            <p:cond delay="1999"/>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2000"/>
                                        <p:tgtEl>
                                          <p:spTgt spid="20"/>
                                        </p:tgtEl>
                                        <p:attrNameLst>
                                          <p:attrName>ppt_x</p:attrName>
                                        </p:attrNameLst>
                                      </p:cBhvr>
                                      <p:tavLst>
                                        <p:tav tm="0">
                                          <p:val>
                                            <p:strVal val="ppt_x"/>
                                          </p:val>
                                        </p:tav>
                                        <p:tav tm="100000">
                                          <p:val>
                                            <p:strVal val="ppt_x"/>
                                          </p:val>
                                        </p:tav>
                                      </p:tavLst>
                                    </p:anim>
                                    <p:anim calcmode="lin" valueType="num">
                                      <p:cBhvr additive="base">
                                        <p:cTn id="51" dur="2000"/>
                                        <p:tgtEl>
                                          <p:spTgt spid="20"/>
                                        </p:tgtEl>
                                        <p:attrNameLst>
                                          <p:attrName>ppt_y</p:attrName>
                                        </p:attrNameLst>
                                      </p:cBhvr>
                                      <p:tavLst>
                                        <p:tav tm="0">
                                          <p:val>
                                            <p:strVal val="ppt_y"/>
                                          </p:val>
                                        </p:tav>
                                        <p:tav tm="100000">
                                          <p:val>
                                            <p:strVal val="1+ppt_h/2"/>
                                          </p:val>
                                        </p:tav>
                                      </p:tavLst>
                                    </p:anim>
                                    <p:set>
                                      <p:cBhvr>
                                        <p:cTn id="52" dur="1" fill="hold">
                                          <p:stCondLst>
                                            <p:cond delay="1999"/>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2000"/>
                                        <p:tgtEl>
                                          <p:spTgt spid="21"/>
                                        </p:tgtEl>
                                        <p:attrNameLst>
                                          <p:attrName>ppt_x</p:attrName>
                                        </p:attrNameLst>
                                      </p:cBhvr>
                                      <p:tavLst>
                                        <p:tav tm="0">
                                          <p:val>
                                            <p:strVal val="ppt_x"/>
                                          </p:val>
                                        </p:tav>
                                        <p:tav tm="100000">
                                          <p:val>
                                            <p:strVal val="ppt_x"/>
                                          </p:val>
                                        </p:tav>
                                      </p:tavLst>
                                    </p:anim>
                                    <p:anim calcmode="lin" valueType="num">
                                      <p:cBhvr additive="base">
                                        <p:cTn id="61" dur="2000"/>
                                        <p:tgtEl>
                                          <p:spTgt spid="21"/>
                                        </p:tgtEl>
                                        <p:attrNameLst>
                                          <p:attrName>ppt_y</p:attrName>
                                        </p:attrNameLst>
                                      </p:cBhvr>
                                      <p:tavLst>
                                        <p:tav tm="0">
                                          <p:val>
                                            <p:strVal val="ppt_y"/>
                                          </p:val>
                                        </p:tav>
                                        <p:tav tm="100000">
                                          <p:val>
                                            <p:strVal val="1+ppt_h/2"/>
                                          </p:val>
                                        </p:tav>
                                      </p:tavLst>
                                    </p:anim>
                                    <p:set>
                                      <p:cBhvr>
                                        <p:cTn id="62" dur="1" fill="hold">
                                          <p:stCondLst>
                                            <p:cond delay="1999"/>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xit" presetSubtype="2" fill="hold" grpId="1" nodeType="clickEffect">
                                  <p:stCondLst>
                                    <p:cond delay="0"/>
                                  </p:stCondLst>
                                  <p:childTnLst>
                                    <p:anim calcmode="lin" valueType="num">
                                      <p:cBhvr additive="base">
                                        <p:cTn id="70" dur="2000"/>
                                        <p:tgtEl>
                                          <p:spTgt spid="22"/>
                                        </p:tgtEl>
                                        <p:attrNameLst>
                                          <p:attrName>ppt_x</p:attrName>
                                        </p:attrNameLst>
                                      </p:cBhvr>
                                      <p:tavLst>
                                        <p:tav tm="0">
                                          <p:val>
                                            <p:strVal val="ppt_x"/>
                                          </p:val>
                                        </p:tav>
                                        <p:tav tm="100000">
                                          <p:val>
                                            <p:strVal val="1+ppt_w/2"/>
                                          </p:val>
                                        </p:tav>
                                      </p:tavLst>
                                    </p:anim>
                                    <p:anim calcmode="lin" valueType="num">
                                      <p:cBhvr additive="base">
                                        <p:cTn id="71" dur="2000"/>
                                        <p:tgtEl>
                                          <p:spTgt spid="22"/>
                                        </p:tgtEl>
                                        <p:attrNameLst>
                                          <p:attrName>ppt_y</p:attrName>
                                        </p:attrNameLst>
                                      </p:cBhvr>
                                      <p:tavLst>
                                        <p:tav tm="0">
                                          <p:val>
                                            <p:strVal val="ppt_y"/>
                                          </p:val>
                                        </p:tav>
                                        <p:tav tm="100000">
                                          <p:val>
                                            <p:strVal val="ppt_y"/>
                                          </p:val>
                                        </p:tav>
                                      </p:tavLst>
                                    </p:anim>
                                    <p:set>
                                      <p:cBhvr>
                                        <p:cTn id="72" dur="1" fill="hold">
                                          <p:stCondLst>
                                            <p:cond delay="1999"/>
                                          </p:stCondLst>
                                        </p:cTn>
                                        <p:tgtEl>
                                          <p:spTgt spid="2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 presetClass="exit" presetSubtype="2" fill="hold" grpId="1" nodeType="clickEffect">
                                  <p:stCondLst>
                                    <p:cond delay="0"/>
                                  </p:stCondLst>
                                  <p:childTnLst>
                                    <p:anim calcmode="lin" valueType="num">
                                      <p:cBhvr additive="base">
                                        <p:cTn id="80" dur="2000"/>
                                        <p:tgtEl>
                                          <p:spTgt spid="16"/>
                                        </p:tgtEl>
                                        <p:attrNameLst>
                                          <p:attrName>ppt_x</p:attrName>
                                        </p:attrNameLst>
                                      </p:cBhvr>
                                      <p:tavLst>
                                        <p:tav tm="0">
                                          <p:val>
                                            <p:strVal val="ppt_x"/>
                                          </p:val>
                                        </p:tav>
                                        <p:tav tm="100000">
                                          <p:val>
                                            <p:strVal val="1+ppt_w/2"/>
                                          </p:val>
                                        </p:tav>
                                      </p:tavLst>
                                    </p:anim>
                                    <p:anim calcmode="lin" valueType="num">
                                      <p:cBhvr additive="base">
                                        <p:cTn id="81" dur="2000"/>
                                        <p:tgtEl>
                                          <p:spTgt spid="16"/>
                                        </p:tgtEl>
                                        <p:attrNameLst>
                                          <p:attrName>ppt_y</p:attrName>
                                        </p:attrNameLst>
                                      </p:cBhvr>
                                      <p:tavLst>
                                        <p:tav tm="0">
                                          <p:val>
                                            <p:strVal val="ppt_y"/>
                                          </p:val>
                                        </p:tav>
                                        <p:tav tm="100000">
                                          <p:val>
                                            <p:strVal val="ppt_y"/>
                                          </p:val>
                                        </p:tav>
                                      </p:tavLst>
                                    </p:anim>
                                    <p:set>
                                      <p:cBhvr>
                                        <p:cTn id="82" dur="1" fill="hold">
                                          <p:stCondLst>
                                            <p:cond delay="1999"/>
                                          </p:stCondLst>
                                        </p:cTn>
                                        <p:tgtEl>
                                          <p:spTgt spid="1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 presetClass="exit" presetSubtype="8" fill="hold" grpId="1" nodeType="clickEffect">
                                  <p:stCondLst>
                                    <p:cond delay="0"/>
                                  </p:stCondLst>
                                  <p:childTnLst>
                                    <p:anim calcmode="lin" valueType="num">
                                      <p:cBhvr additive="base">
                                        <p:cTn id="90" dur="2000"/>
                                        <p:tgtEl>
                                          <p:spTgt spid="23"/>
                                        </p:tgtEl>
                                        <p:attrNameLst>
                                          <p:attrName>ppt_x</p:attrName>
                                        </p:attrNameLst>
                                      </p:cBhvr>
                                      <p:tavLst>
                                        <p:tav tm="0">
                                          <p:val>
                                            <p:strVal val="ppt_x"/>
                                          </p:val>
                                        </p:tav>
                                        <p:tav tm="100000">
                                          <p:val>
                                            <p:strVal val="0-ppt_w/2"/>
                                          </p:val>
                                        </p:tav>
                                      </p:tavLst>
                                    </p:anim>
                                    <p:anim calcmode="lin" valueType="num">
                                      <p:cBhvr additive="base">
                                        <p:cTn id="91" dur="2000"/>
                                        <p:tgtEl>
                                          <p:spTgt spid="23"/>
                                        </p:tgtEl>
                                        <p:attrNameLst>
                                          <p:attrName>ppt_y</p:attrName>
                                        </p:attrNameLst>
                                      </p:cBhvr>
                                      <p:tavLst>
                                        <p:tav tm="0">
                                          <p:val>
                                            <p:strVal val="ppt_y"/>
                                          </p:val>
                                        </p:tav>
                                        <p:tav tm="100000">
                                          <p:val>
                                            <p:strVal val="ppt_y"/>
                                          </p:val>
                                        </p:tav>
                                      </p:tavLst>
                                    </p:anim>
                                    <p:set>
                                      <p:cBhvr>
                                        <p:cTn id="92" dur="1" fill="hold">
                                          <p:stCondLst>
                                            <p:cond delay="1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137254E-C938-A14D-A74D-5D6D6F4298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187" y="1390745"/>
            <a:ext cx="1568545" cy="1174775"/>
          </a:xfrm>
          <a:prstGeom prst="rect">
            <a:avLst/>
          </a:prstGeom>
        </p:spPr>
      </p:pic>
      <p:pic>
        <p:nvPicPr>
          <p:cNvPr id="25" name="Picture 24">
            <a:extLst>
              <a:ext uri="{FF2B5EF4-FFF2-40B4-BE49-F238E27FC236}">
                <a16:creationId xmlns:a16="http://schemas.microsoft.com/office/drawing/2014/main" id="{12D659EB-77B3-ED44-9826-3A60891293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6743" y="1557061"/>
            <a:ext cx="1470511" cy="891226"/>
          </a:xfrm>
          <a:prstGeom prst="rect">
            <a:avLst/>
          </a:prstGeom>
        </p:spPr>
      </p:pic>
      <p:pic>
        <p:nvPicPr>
          <p:cNvPr id="26" name="Picture 25">
            <a:extLst>
              <a:ext uri="{FF2B5EF4-FFF2-40B4-BE49-F238E27FC236}">
                <a16:creationId xmlns:a16="http://schemas.microsoft.com/office/drawing/2014/main" id="{5B914088-C7A8-474B-A60A-B14132DB71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5566" y="3015402"/>
            <a:ext cx="759816" cy="1017330"/>
          </a:xfrm>
          <a:prstGeom prst="rect">
            <a:avLst/>
          </a:prstGeom>
        </p:spPr>
      </p:pic>
      <p:pic>
        <p:nvPicPr>
          <p:cNvPr id="28" name="Picture 27">
            <a:extLst>
              <a:ext uri="{FF2B5EF4-FFF2-40B4-BE49-F238E27FC236}">
                <a16:creationId xmlns:a16="http://schemas.microsoft.com/office/drawing/2014/main" id="{18183EDC-11E8-914F-8B01-AD52B1A161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4707" y="3736758"/>
            <a:ext cx="1596144" cy="1081833"/>
          </a:xfrm>
          <a:prstGeom prst="rect">
            <a:avLst/>
          </a:prstGeom>
        </p:spPr>
      </p:pic>
      <p:pic>
        <p:nvPicPr>
          <p:cNvPr id="29" name="Picture 28">
            <a:extLst>
              <a:ext uri="{FF2B5EF4-FFF2-40B4-BE49-F238E27FC236}">
                <a16:creationId xmlns:a16="http://schemas.microsoft.com/office/drawing/2014/main" id="{347C91B7-38B3-DC4B-92EE-6D8CA5E8B2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1067" y="3260027"/>
            <a:ext cx="854451" cy="858760"/>
          </a:xfrm>
          <a:prstGeom prst="rect">
            <a:avLst/>
          </a:prstGeom>
        </p:spPr>
      </p:pic>
      <p:grpSp>
        <p:nvGrpSpPr>
          <p:cNvPr id="31" name="Group 30">
            <a:extLst>
              <a:ext uri="{FF2B5EF4-FFF2-40B4-BE49-F238E27FC236}">
                <a16:creationId xmlns:a16="http://schemas.microsoft.com/office/drawing/2014/main" id="{F08DCD50-3D54-C04A-84A8-ECB7CC1D0231}"/>
              </a:ext>
            </a:extLst>
          </p:cNvPr>
          <p:cNvGrpSpPr>
            <a:grpSpLocks noChangeAspect="1"/>
          </p:cNvGrpSpPr>
          <p:nvPr/>
        </p:nvGrpSpPr>
        <p:grpSpPr>
          <a:xfrm>
            <a:off x="5933700" y="3346907"/>
            <a:ext cx="1183474" cy="989705"/>
            <a:chOff x="5398466" y="4221579"/>
            <a:chExt cx="2118718" cy="1771838"/>
          </a:xfrm>
        </p:grpSpPr>
        <p:pic>
          <p:nvPicPr>
            <p:cNvPr id="32" name="Picture 31">
              <a:extLst>
                <a:ext uri="{FF2B5EF4-FFF2-40B4-BE49-F238E27FC236}">
                  <a16:creationId xmlns:a16="http://schemas.microsoft.com/office/drawing/2014/main" id="{2057CB15-D3F0-4749-B010-DCDFB8A7A7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8466" y="4997507"/>
              <a:ext cx="1005969" cy="995910"/>
            </a:xfrm>
            <a:prstGeom prst="rect">
              <a:avLst/>
            </a:prstGeom>
          </p:spPr>
        </p:pic>
        <p:pic>
          <p:nvPicPr>
            <p:cNvPr id="33" name="Picture 32">
              <a:extLst>
                <a:ext uri="{FF2B5EF4-FFF2-40B4-BE49-F238E27FC236}">
                  <a16:creationId xmlns:a16="http://schemas.microsoft.com/office/drawing/2014/main" id="{13557B85-4D48-2B48-B2DD-D923423372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4435" y="4985249"/>
              <a:ext cx="1112749" cy="995910"/>
            </a:xfrm>
            <a:prstGeom prst="rect">
              <a:avLst/>
            </a:prstGeom>
          </p:spPr>
        </p:pic>
        <p:pic>
          <p:nvPicPr>
            <p:cNvPr id="34" name="Picture 33">
              <a:extLst>
                <a:ext uri="{FF2B5EF4-FFF2-40B4-BE49-F238E27FC236}">
                  <a16:creationId xmlns:a16="http://schemas.microsoft.com/office/drawing/2014/main" id="{1AA4CE5C-ADE3-DD41-BA6C-54413FBC91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52289" y="4221579"/>
              <a:ext cx="687422" cy="716064"/>
            </a:xfrm>
            <a:prstGeom prst="rect">
              <a:avLst/>
            </a:prstGeom>
          </p:spPr>
        </p:pic>
        <p:pic>
          <p:nvPicPr>
            <p:cNvPr id="35" name="Picture 34">
              <a:extLst>
                <a:ext uri="{FF2B5EF4-FFF2-40B4-BE49-F238E27FC236}">
                  <a16:creationId xmlns:a16="http://schemas.microsoft.com/office/drawing/2014/main" id="{364CBA42-95C3-FE43-8CEC-2209C30177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50689" y="4330141"/>
              <a:ext cx="527439" cy="601517"/>
            </a:xfrm>
            <a:prstGeom prst="rect">
              <a:avLst/>
            </a:prstGeom>
          </p:spPr>
        </p:pic>
      </p:grpSp>
      <p:pic>
        <p:nvPicPr>
          <p:cNvPr id="30" name="Picture 29" descr="A water bottle with a green cap&#10;&#10;Description automatically generated">
            <a:extLst>
              <a:ext uri="{FF2B5EF4-FFF2-40B4-BE49-F238E27FC236}">
                <a16:creationId xmlns:a16="http://schemas.microsoft.com/office/drawing/2014/main" id="{CA7BA722-5FF7-4C40-951F-BBB2263575D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97093" y="1574039"/>
            <a:ext cx="520784" cy="1041568"/>
          </a:xfrm>
          <a:prstGeom prst="rect">
            <a:avLst/>
          </a:prstGeom>
        </p:spPr>
      </p:pic>
      <p:pic>
        <p:nvPicPr>
          <p:cNvPr id="43" name="Picture 42" descr="A teacher teaching children in a classroom&#10;&#10;Description automatically generated">
            <a:extLst>
              <a:ext uri="{FF2B5EF4-FFF2-40B4-BE49-F238E27FC236}">
                <a16:creationId xmlns:a16="http://schemas.microsoft.com/office/drawing/2014/main" id="{EB988842-D231-4080-B1C0-82D9ACEA2BC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54788" y="1505481"/>
            <a:ext cx="1669997" cy="1273373"/>
          </a:xfrm>
          <a:prstGeom prst="rect">
            <a:avLst/>
          </a:prstGeom>
        </p:spPr>
      </p:pic>
      <p:pic>
        <p:nvPicPr>
          <p:cNvPr id="44" name="Graphic 43" descr="Man with solid fill">
            <a:extLst>
              <a:ext uri="{FF2B5EF4-FFF2-40B4-BE49-F238E27FC236}">
                <a16:creationId xmlns:a16="http://schemas.microsoft.com/office/drawing/2014/main" id="{C09017A1-AB46-47A9-9EBA-3EA3D892409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78536" y="2982248"/>
            <a:ext cx="1596145" cy="1596145"/>
          </a:xfrm>
          <a:prstGeom prst="rect">
            <a:avLst/>
          </a:prstGeom>
        </p:spPr>
      </p:pic>
      <p:sp>
        <p:nvSpPr>
          <p:cNvPr id="2" name="Star: 5 Points 1">
            <a:extLst>
              <a:ext uri="{FF2B5EF4-FFF2-40B4-BE49-F238E27FC236}">
                <a16:creationId xmlns:a16="http://schemas.microsoft.com/office/drawing/2014/main" id="{B4DDAFB9-24B0-42B1-9674-D21F08A11EF8}"/>
              </a:ext>
            </a:extLst>
          </p:cNvPr>
          <p:cNvSpPr/>
          <p:nvPr/>
        </p:nvSpPr>
        <p:spPr>
          <a:xfrm>
            <a:off x="4371169" y="1096993"/>
            <a:ext cx="749011" cy="65857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Star: 5 Points 44">
            <a:extLst>
              <a:ext uri="{FF2B5EF4-FFF2-40B4-BE49-F238E27FC236}">
                <a16:creationId xmlns:a16="http://schemas.microsoft.com/office/drawing/2014/main" id="{2A25F2DE-A1AF-4C61-9CB2-1F88090A254F}"/>
              </a:ext>
            </a:extLst>
          </p:cNvPr>
          <p:cNvSpPr/>
          <p:nvPr/>
        </p:nvSpPr>
        <p:spPr>
          <a:xfrm>
            <a:off x="8695558" y="1344104"/>
            <a:ext cx="749011" cy="65857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Star: 5 Points 47">
            <a:extLst>
              <a:ext uri="{FF2B5EF4-FFF2-40B4-BE49-F238E27FC236}">
                <a16:creationId xmlns:a16="http://schemas.microsoft.com/office/drawing/2014/main" id="{0736FF74-7F13-47AB-986C-E2BCEB0DC564}"/>
              </a:ext>
            </a:extLst>
          </p:cNvPr>
          <p:cNvSpPr/>
          <p:nvPr/>
        </p:nvSpPr>
        <p:spPr>
          <a:xfrm>
            <a:off x="7864513" y="2905221"/>
            <a:ext cx="749011" cy="65857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Star: 5 Points 48">
            <a:extLst>
              <a:ext uri="{FF2B5EF4-FFF2-40B4-BE49-F238E27FC236}">
                <a16:creationId xmlns:a16="http://schemas.microsoft.com/office/drawing/2014/main" id="{7B45FE11-6A00-4ECD-A896-91146E66A277}"/>
              </a:ext>
            </a:extLst>
          </p:cNvPr>
          <p:cNvSpPr/>
          <p:nvPr/>
        </p:nvSpPr>
        <p:spPr>
          <a:xfrm>
            <a:off x="1451746" y="1076893"/>
            <a:ext cx="749011" cy="65857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AC1D517-1418-4692-AAF2-F889EB553A23}"/>
              </a:ext>
            </a:extLst>
          </p:cNvPr>
          <p:cNvSpPr/>
          <p:nvPr/>
        </p:nvSpPr>
        <p:spPr>
          <a:xfrm>
            <a:off x="-6839" y="5894371"/>
            <a:ext cx="12190517" cy="47067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2" name="TextBox 41">
            <a:extLst>
              <a:ext uri="{FF2B5EF4-FFF2-40B4-BE49-F238E27FC236}">
                <a16:creationId xmlns:a16="http://schemas.microsoft.com/office/drawing/2014/main" id="{A847BBAB-FC11-4F67-B995-DF7A7E13055B}"/>
              </a:ext>
            </a:extLst>
          </p:cNvPr>
          <p:cNvSpPr txBox="1"/>
          <p:nvPr/>
        </p:nvSpPr>
        <p:spPr>
          <a:xfrm>
            <a:off x="4708532" y="5736837"/>
            <a:ext cx="2148984" cy="769441"/>
          </a:xfrm>
          <a:prstGeom prst="rect">
            <a:avLst/>
          </a:prstGeom>
          <a:noFill/>
        </p:spPr>
        <p:txBody>
          <a:bodyPr wrap="square" rtlCol="0">
            <a:spAutoFit/>
          </a:bodyPr>
          <a:lstStyle/>
          <a:p>
            <a:pPr algn="ctr"/>
            <a:r>
              <a:rPr lang="en-GB" sz="4400" b="1" dirty="0" err="1">
                <a:solidFill>
                  <a:schemeClr val="bg2"/>
                </a:solidFill>
                <a:latin typeface="Century Gothic" panose="020B0502020202020204" pitchFamily="34" charset="0"/>
              </a:rPr>
              <a:t>ein</a:t>
            </a:r>
            <a:endParaRPr lang="en-GB" sz="4400" b="1" dirty="0">
              <a:solidFill>
                <a:schemeClr val="bg2"/>
              </a:solidFill>
              <a:latin typeface="Century Gothic" panose="020B0502020202020204" pitchFamily="34" charset="0"/>
            </a:endParaRPr>
          </a:p>
        </p:txBody>
      </p:sp>
      <p:sp>
        <p:nvSpPr>
          <p:cNvPr id="37" name="Rectangle 36">
            <a:extLst>
              <a:ext uri="{FF2B5EF4-FFF2-40B4-BE49-F238E27FC236}">
                <a16:creationId xmlns:a16="http://schemas.microsoft.com/office/drawing/2014/main" id="{9DFB7475-F3E7-4F50-B980-67D92841F897}"/>
              </a:ext>
            </a:extLst>
          </p:cNvPr>
          <p:cNvSpPr/>
          <p:nvPr/>
        </p:nvSpPr>
        <p:spPr>
          <a:xfrm rot="16200000">
            <a:off x="8684231" y="2875952"/>
            <a:ext cx="6388102" cy="6107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037C7CBD-728E-4331-9AB9-4048E78FE9C9}"/>
              </a:ext>
            </a:extLst>
          </p:cNvPr>
          <p:cNvSpPr txBox="1"/>
          <p:nvPr/>
        </p:nvSpPr>
        <p:spPr>
          <a:xfrm rot="5400000">
            <a:off x="10864805" y="2657118"/>
            <a:ext cx="2148984" cy="769441"/>
          </a:xfrm>
          <a:prstGeom prst="rect">
            <a:avLst/>
          </a:prstGeom>
          <a:noFill/>
        </p:spPr>
        <p:txBody>
          <a:bodyPr wrap="square" rtlCol="0">
            <a:spAutoFit/>
          </a:bodyPr>
          <a:lstStyle/>
          <a:p>
            <a:pPr algn="ctr"/>
            <a:r>
              <a:rPr lang="en-GB" sz="4400" b="1" dirty="0" err="1">
                <a:solidFill>
                  <a:prstClr val="white"/>
                </a:solidFill>
                <a:latin typeface="Century Gothic" panose="020B0502020202020204" pitchFamily="34" charset="0"/>
              </a:rPr>
              <a:t>eine</a:t>
            </a:r>
            <a:endParaRPr lang="en-GB" sz="4400" b="1" dirty="0">
              <a:solidFill>
                <a:prstClr val="white"/>
              </a:solidFill>
              <a:latin typeface="Century Gothic" panose="020B0502020202020204" pitchFamily="34" charset="0"/>
            </a:endParaRPr>
          </a:p>
        </p:txBody>
      </p:sp>
      <p:sp>
        <p:nvSpPr>
          <p:cNvPr id="38" name="Rectangle 37">
            <a:extLst>
              <a:ext uri="{FF2B5EF4-FFF2-40B4-BE49-F238E27FC236}">
                <a16:creationId xmlns:a16="http://schemas.microsoft.com/office/drawing/2014/main" id="{ECE7D173-4990-444B-A622-3E056CE9E826}"/>
              </a:ext>
            </a:extLst>
          </p:cNvPr>
          <p:cNvSpPr/>
          <p:nvPr/>
        </p:nvSpPr>
        <p:spPr>
          <a:xfrm rot="16200000">
            <a:off x="-2895493" y="2866353"/>
            <a:ext cx="6388102" cy="6107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9" name="TextBox 38">
            <a:extLst>
              <a:ext uri="{FF2B5EF4-FFF2-40B4-BE49-F238E27FC236}">
                <a16:creationId xmlns:a16="http://schemas.microsoft.com/office/drawing/2014/main" id="{B6EA8E56-46B3-416B-B970-B2051F2AAD81}"/>
              </a:ext>
            </a:extLst>
          </p:cNvPr>
          <p:cNvSpPr txBox="1"/>
          <p:nvPr/>
        </p:nvSpPr>
        <p:spPr>
          <a:xfrm rot="16200000">
            <a:off x="-793630" y="2899915"/>
            <a:ext cx="2148984" cy="830997"/>
          </a:xfrm>
          <a:prstGeom prst="rect">
            <a:avLst/>
          </a:prstGeom>
          <a:noFill/>
        </p:spPr>
        <p:txBody>
          <a:bodyPr wrap="square" rtlCol="0">
            <a:spAutoFit/>
          </a:bodyPr>
          <a:lstStyle/>
          <a:p>
            <a:pPr algn="ctr"/>
            <a:r>
              <a:rPr lang="en-GB" sz="4800" b="1" dirty="0" err="1">
                <a:solidFill>
                  <a:prstClr val="white"/>
                </a:solidFill>
                <a:latin typeface="Century Gothic" panose="020B0502020202020204" pitchFamily="34" charset="0"/>
              </a:rPr>
              <a:t>ein</a:t>
            </a:r>
            <a:endParaRPr lang="en-GB" sz="4800" b="1" dirty="0">
              <a:solidFill>
                <a:prstClr val="white"/>
              </a:solidFill>
              <a:latin typeface="Century Gothic" panose="020B0502020202020204" pitchFamily="34" charset="0"/>
            </a:endParaRPr>
          </a:p>
        </p:txBody>
      </p:sp>
      <p:sp>
        <p:nvSpPr>
          <p:cNvPr id="46" name="Rectangle 45">
            <a:extLst>
              <a:ext uri="{FF2B5EF4-FFF2-40B4-BE49-F238E27FC236}">
                <a16:creationId xmlns:a16="http://schemas.microsoft.com/office/drawing/2014/main" id="{84436253-A71D-40EB-91C9-44109EF90EEB}"/>
              </a:ext>
            </a:extLst>
          </p:cNvPr>
          <p:cNvSpPr/>
          <p:nvPr/>
        </p:nvSpPr>
        <p:spPr>
          <a:xfrm rot="16200000">
            <a:off x="-2895492" y="2866354"/>
            <a:ext cx="6388102" cy="6107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7" name="TextBox 46">
            <a:extLst>
              <a:ext uri="{FF2B5EF4-FFF2-40B4-BE49-F238E27FC236}">
                <a16:creationId xmlns:a16="http://schemas.microsoft.com/office/drawing/2014/main" id="{B46D9990-3858-425B-89F2-2BF15FE76899}"/>
              </a:ext>
            </a:extLst>
          </p:cNvPr>
          <p:cNvSpPr txBox="1"/>
          <p:nvPr/>
        </p:nvSpPr>
        <p:spPr>
          <a:xfrm rot="16200000">
            <a:off x="-793629" y="2899916"/>
            <a:ext cx="2148984" cy="830997"/>
          </a:xfrm>
          <a:prstGeom prst="rect">
            <a:avLst/>
          </a:prstGeom>
          <a:noFill/>
        </p:spPr>
        <p:txBody>
          <a:bodyPr wrap="square" rtlCol="0">
            <a:spAutoFit/>
          </a:bodyPr>
          <a:lstStyle/>
          <a:p>
            <a:pPr algn="ctr"/>
            <a:r>
              <a:rPr lang="en-GB" sz="4800" b="1" dirty="0" err="1">
                <a:solidFill>
                  <a:prstClr val="white"/>
                </a:solidFill>
                <a:latin typeface="Century Gothic" panose="020B0502020202020204" pitchFamily="34" charset="0"/>
              </a:rPr>
              <a:t>ein</a:t>
            </a:r>
            <a:endParaRPr lang="en-GB" sz="4800" b="1" dirty="0">
              <a:solidFill>
                <a:prstClr val="white"/>
              </a:solidFill>
              <a:latin typeface="Century Gothic" panose="020B0502020202020204" pitchFamily="34" charset="0"/>
            </a:endParaRPr>
          </a:p>
        </p:txBody>
      </p:sp>
      <p:sp>
        <p:nvSpPr>
          <p:cNvPr id="4" name="Title 3"/>
          <p:cNvSpPr>
            <a:spLocks noGrp="1"/>
          </p:cNvSpPr>
          <p:nvPr>
            <p:ph type="title"/>
          </p:nvPr>
        </p:nvSpPr>
        <p:spPr/>
        <p:txBody>
          <a:bodyPr>
            <a:normAutofit/>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das?</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99551" y="317858"/>
            <a:ext cx="886301" cy="915353"/>
          </a:xfrm>
          <a:prstGeom prst="rect">
            <a:avLst/>
          </a:prstGeom>
        </p:spPr>
      </p:pic>
      <p:sp>
        <p:nvSpPr>
          <p:cNvPr id="50" name="Star: 5 Points 49">
            <a:extLst>
              <a:ext uri="{FF2B5EF4-FFF2-40B4-BE49-F238E27FC236}">
                <a16:creationId xmlns:a16="http://schemas.microsoft.com/office/drawing/2014/main" id="{6A7F24E1-CEB4-41F7-B021-B05265B2114C}"/>
              </a:ext>
            </a:extLst>
          </p:cNvPr>
          <p:cNvSpPr/>
          <p:nvPr/>
        </p:nvSpPr>
        <p:spPr>
          <a:xfrm>
            <a:off x="6993026" y="1426278"/>
            <a:ext cx="749011" cy="65857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Star: 5 Points 50">
            <a:extLst>
              <a:ext uri="{FF2B5EF4-FFF2-40B4-BE49-F238E27FC236}">
                <a16:creationId xmlns:a16="http://schemas.microsoft.com/office/drawing/2014/main" id="{E12AB3E3-2B23-4B15-B56C-FDC29F47599B}"/>
              </a:ext>
            </a:extLst>
          </p:cNvPr>
          <p:cNvSpPr/>
          <p:nvPr/>
        </p:nvSpPr>
        <p:spPr>
          <a:xfrm>
            <a:off x="1310567" y="3524067"/>
            <a:ext cx="749011" cy="65857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Star: 5 Points 51">
            <a:extLst>
              <a:ext uri="{FF2B5EF4-FFF2-40B4-BE49-F238E27FC236}">
                <a16:creationId xmlns:a16="http://schemas.microsoft.com/office/drawing/2014/main" id="{9EB801B7-089F-4DAC-B304-A244BE272745}"/>
              </a:ext>
            </a:extLst>
          </p:cNvPr>
          <p:cNvSpPr/>
          <p:nvPr/>
        </p:nvSpPr>
        <p:spPr>
          <a:xfrm>
            <a:off x="3969388" y="3071541"/>
            <a:ext cx="749011" cy="65857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Star: 5 Points 52">
            <a:extLst>
              <a:ext uri="{FF2B5EF4-FFF2-40B4-BE49-F238E27FC236}">
                <a16:creationId xmlns:a16="http://schemas.microsoft.com/office/drawing/2014/main" id="{4AF55D87-8436-4D31-A1C3-0950277B8288}"/>
              </a:ext>
            </a:extLst>
          </p:cNvPr>
          <p:cNvSpPr/>
          <p:nvPr/>
        </p:nvSpPr>
        <p:spPr>
          <a:xfrm>
            <a:off x="5638985" y="3025940"/>
            <a:ext cx="749011" cy="65857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Star: 5 Points 53">
            <a:extLst>
              <a:ext uri="{FF2B5EF4-FFF2-40B4-BE49-F238E27FC236}">
                <a16:creationId xmlns:a16="http://schemas.microsoft.com/office/drawing/2014/main" id="{349DD370-DE70-49CE-B15D-8FF57FAB6B91}"/>
              </a:ext>
            </a:extLst>
          </p:cNvPr>
          <p:cNvSpPr/>
          <p:nvPr/>
        </p:nvSpPr>
        <p:spPr>
          <a:xfrm>
            <a:off x="9769369" y="2696655"/>
            <a:ext cx="749011" cy="65857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667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2" fill="hold" nodeType="clickEffect">
                                  <p:stCondLst>
                                    <p:cond delay="0"/>
                                  </p:stCondLst>
                                  <p:childTnLst>
                                    <p:anim calcmode="lin" valueType="num">
                                      <p:cBhvr additive="base">
                                        <p:cTn id="11" dur="1000"/>
                                        <p:tgtEl>
                                          <p:spTgt spid="43"/>
                                        </p:tgtEl>
                                        <p:attrNameLst>
                                          <p:attrName>ppt_x</p:attrName>
                                        </p:attrNameLst>
                                      </p:cBhvr>
                                      <p:tavLst>
                                        <p:tav tm="0">
                                          <p:val>
                                            <p:strVal val="ppt_x"/>
                                          </p:val>
                                        </p:tav>
                                        <p:tav tm="100000">
                                          <p:val>
                                            <p:strVal val="1+ppt_w/2"/>
                                          </p:val>
                                        </p:tav>
                                      </p:tavLst>
                                    </p:anim>
                                    <p:anim calcmode="lin" valueType="num">
                                      <p:cBhvr additive="base">
                                        <p:cTn id="12" dur="1000"/>
                                        <p:tgtEl>
                                          <p:spTgt spid="43"/>
                                        </p:tgtEl>
                                        <p:attrNameLst>
                                          <p:attrName>ppt_y</p:attrName>
                                        </p:attrNameLst>
                                      </p:cBhvr>
                                      <p:tavLst>
                                        <p:tav tm="0">
                                          <p:val>
                                            <p:strVal val="ppt_y"/>
                                          </p:val>
                                        </p:tav>
                                        <p:tav tm="100000">
                                          <p:val>
                                            <p:strVal val="ppt_y"/>
                                          </p:val>
                                        </p:tav>
                                      </p:tavLst>
                                    </p:anim>
                                    <p:set>
                                      <p:cBhvr>
                                        <p:cTn id="13" dur="1" fill="hold">
                                          <p:stCondLst>
                                            <p:cond delay="999"/>
                                          </p:stCondLst>
                                        </p:cTn>
                                        <p:tgtEl>
                                          <p:spTgt spid="43"/>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nodeType="clickEffect">
                                  <p:stCondLst>
                                    <p:cond delay="0"/>
                                  </p:stCondLst>
                                  <p:childTnLst>
                                    <p:anim calcmode="lin" valueType="num">
                                      <p:cBhvr additive="base">
                                        <p:cTn id="24" dur="1000"/>
                                        <p:tgtEl>
                                          <p:spTgt spid="25"/>
                                        </p:tgtEl>
                                        <p:attrNameLst>
                                          <p:attrName>ppt_x</p:attrName>
                                        </p:attrNameLst>
                                      </p:cBhvr>
                                      <p:tavLst>
                                        <p:tav tm="0">
                                          <p:val>
                                            <p:strVal val="ppt_x"/>
                                          </p:val>
                                        </p:tav>
                                        <p:tav tm="100000">
                                          <p:val>
                                            <p:strVal val="0-ppt_w/2"/>
                                          </p:val>
                                        </p:tav>
                                      </p:tavLst>
                                    </p:anim>
                                    <p:anim calcmode="lin" valueType="num">
                                      <p:cBhvr additive="base">
                                        <p:cTn id="25" dur="1000"/>
                                        <p:tgtEl>
                                          <p:spTgt spid="25"/>
                                        </p:tgtEl>
                                        <p:attrNameLst>
                                          <p:attrName>ppt_y</p:attrName>
                                        </p:attrNameLst>
                                      </p:cBhvr>
                                      <p:tavLst>
                                        <p:tav tm="0">
                                          <p:val>
                                            <p:strVal val="ppt_y"/>
                                          </p:val>
                                        </p:tav>
                                        <p:tav tm="100000">
                                          <p:val>
                                            <p:strVal val="ppt_y"/>
                                          </p:val>
                                        </p:tav>
                                      </p:tavLst>
                                    </p:anim>
                                    <p:set>
                                      <p:cBhvr>
                                        <p:cTn id="26" dur="1" fill="hold">
                                          <p:stCondLst>
                                            <p:cond delay="999"/>
                                          </p:stCondLst>
                                        </p:cTn>
                                        <p:tgtEl>
                                          <p:spTgt spid="2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xit" presetSubtype="8" fill="hold" nodeType="clickEffect">
                                  <p:stCondLst>
                                    <p:cond delay="0"/>
                                  </p:stCondLst>
                                  <p:childTnLst>
                                    <p:anim calcmode="lin" valueType="num">
                                      <p:cBhvr additive="base">
                                        <p:cTn id="37" dur="1000"/>
                                        <p:tgtEl>
                                          <p:spTgt spid="44"/>
                                        </p:tgtEl>
                                        <p:attrNameLst>
                                          <p:attrName>ppt_x</p:attrName>
                                        </p:attrNameLst>
                                      </p:cBhvr>
                                      <p:tavLst>
                                        <p:tav tm="0">
                                          <p:val>
                                            <p:strVal val="ppt_x"/>
                                          </p:val>
                                        </p:tav>
                                        <p:tav tm="100000">
                                          <p:val>
                                            <p:strVal val="0-ppt_w/2"/>
                                          </p:val>
                                        </p:tav>
                                      </p:tavLst>
                                    </p:anim>
                                    <p:anim calcmode="lin" valueType="num">
                                      <p:cBhvr additive="base">
                                        <p:cTn id="38" dur="1000"/>
                                        <p:tgtEl>
                                          <p:spTgt spid="44"/>
                                        </p:tgtEl>
                                        <p:attrNameLst>
                                          <p:attrName>ppt_y</p:attrName>
                                        </p:attrNameLst>
                                      </p:cBhvr>
                                      <p:tavLst>
                                        <p:tav tm="0">
                                          <p:val>
                                            <p:strVal val="ppt_y"/>
                                          </p:val>
                                        </p:tav>
                                        <p:tav tm="100000">
                                          <p:val>
                                            <p:strVal val="ppt_y"/>
                                          </p:val>
                                        </p:tav>
                                      </p:tavLst>
                                    </p:anim>
                                    <p:set>
                                      <p:cBhvr>
                                        <p:cTn id="39" dur="1" fill="hold">
                                          <p:stCondLst>
                                            <p:cond delay="999"/>
                                          </p:stCondLst>
                                        </p:cTn>
                                        <p:tgtEl>
                                          <p:spTgt spid="44"/>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4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1000"/>
                                        <p:tgtEl>
                                          <p:spTgt spid="24"/>
                                        </p:tgtEl>
                                        <p:attrNameLst>
                                          <p:attrName>ppt_x</p:attrName>
                                        </p:attrNameLst>
                                      </p:cBhvr>
                                      <p:tavLst>
                                        <p:tav tm="0">
                                          <p:val>
                                            <p:strVal val="ppt_x"/>
                                          </p:val>
                                        </p:tav>
                                        <p:tav tm="100000">
                                          <p:val>
                                            <p:strVal val="ppt_x"/>
                                          </p:val>
                                        </p:tav>
                                      </p:tavLst>
                                    </p:anim>
                                    <p:anim calcmode="lin" valueType="num">
                                      <p:cBhvr additive="base">
                                        <p:cTn id="51" dur="1000"/>
                                        <p:tgtEl>
                                          <p:spTgt spid="24"/>
                                        </p:tgtEl>
                                        <p:attrNameLst>
                                          <p:attrName>ppt_y</p:attrName>
                                        </p:attrNameLst>
                                      </p:cBhvr>
                                      <p:tavLst>
                                        <p:tav tm="0">
                                          <p:val>
                                            <p:strVal val="ppt_y"/>
                                          </p:val>
                                        </p:tav>
                                        <p:tav tm="100000">
                                          <p:val>
                                            <p:strVal val="1+ppt_h/2"/>
                                          </p:val>
                                        </p:tav>
                                      </p:tavLst>
                                    </p:anim>
                                    <p:set>
                                      <p:cBhvr>
                                        <p:cTn id="52" dur="1" fill="hold">
                                          <p:stCondLst>
                                            <p:cond delay="999"/>
                                          </p:stCondLst>
                                        </p:cTn>
                                        <p:tgtEl>
                                          <p:spTgt spid="24"/>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xit" presetSubtype="2" fill="hold" nodeType="clickEffect">
                                  <p:stCondLst>
                                    <p:cond delay="0"/>
                                  </p:stCondLst>
                                  <p:childTnLst>
                                    <p:anim calcmode="lin" valueType="num">
                                      <p:cBhvr additive="base">
                                        <p:cTn id="63" dur="1000"/>
                                        <p:tgtEl>
                                          <p:spTgt spid="30"/>
                                        </p:tgtEl>
                                        <p:attrNameLst>
                                          <p:attrName>ppt_x</p:attrName>
                                        </p:attrNameLst>
                                      </p:cBhvr>
                                      <p:tavLst>
                                        <p:tav tm="0">
                                          <p:val>
                                            <p:strVal val="ppt_x"/>
                                          </p:val>
                                        </p:tav>
                                        <p:tav tm="100000">
                                          <p:val>
                                            <p:strVal val="1+ppt_w/2"/>
                                          </p:val>
                                        </p:tav>
                                      </p:tavLst>
                                    </p:anim>
                                    <p:anim calcmode="lin" valueType="num">
                                      <p:cBhvr additive="base">
                                        <p:cTn id="64" dur="1000"/>
                                        <p:tgtEl>
                                          <p:spTgt spid="30"/>
                                        </p:tgtEl>
                                        <p:attrNameLst>
                                          <p:attrName>ppt_y</p:attrName>
                                        </p:attrNameLst>
                                      </p:cBhvr>
                                      <p:tavLst>
                                        <p:tav tm="0">
                                          <p:val>
                                            <p:strVal val="ppt_y"/>
                                          </p:val>
                                        </p:tav>
                                        <p:tav tm="100000">
                                          <p:val>
                                            <p:strVal val="ppt_y"/>
                                          </p:val>
                                        </p:tav>
                                      </p:tavLst>
                                    </p:anim>
                                    <p:set>
                                      <p:cBhvr>
                                        <p:cTn id="65" dur="1" fill="hold">
                                          <p:stCondLst>
                                            <p:cond delay="999"/>
                                          </p:stCondLst>
                                        </p:cTn>
                                        <p:tgtEl>
                                          <p:spTgt spid="3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5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500"/>
                                        <p:tgtEl>
                                          <p:spTgt spid="51"/>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xit" presetSubtype="2" fill="hold" nodeType="clickEffect">
                                  <p:stCondLst>
                                    <p:cond delay="0"/>
                                  </p:stCondLst>
                                  <p:childTnLst>
                                    <p:anim calcmode="lin" valueType="num">
                                      <p:cBhvr additive="base">
                                        <p:cTn id="76" dur="1000"/>
                                        <p:tgtEl>
                                          <p:spTgt spid="28"/>
                                        </p:tgtEl>
                                        <p:attrNameLst>
                                          <p:attrName>ppt_x</p:attrName>
                                        </p:attrNameLst>
                                      </p:cBhvr>
                                      <p:tavLst>
                                        <p:tav tm="0">
                                          <p:val>
                                            <p:strVal val="ppt_x"/>
                                          </p:val>
                                        </p:tav>
                                        <p:tav tm="100000">
                                          <p:val>
                                            <p:strVal val="1+ppt_w/2"/>
                                          </p:val>
                                        </p:tav>
                                      </p:tavLst>
                                    </p:anim>
                                    <p:anim calcmode="lin" valueType="num">
                                      <p:cBhvr additive="base">
                                        <p:cTn id="77" dur="1000"/>
                                        <p:tgtEl>
                                          <p:spTgt spid="28"/>
                                        </p:tgtEl>
                                        <p:attrNameLst>
                                          <p:attrName>ppt_y</p:attrName>
                                        </p:attrNameLst>
                                      </p:cBhvr>
                                      <p:tavLst>
                                        <p:tav tm="0">
                                          <p:val>
                                            <p:strVal val="ppt_y"/>
                                          </p:val>
                                        </p:tav>
                                        <p:tav tm="100000">
                                          <p:val>
                                            <p:strVal val="ppt_y"/>
                                          </p:val>
                                        </p:tav>
                                      </p:tavLst>
                                    </p:anim>
                                    <p:set>
                                      <p:cBhvr>
                                        <p:cTn id="78" dur="1" fill="hold">
                                          <p:stCondLst>
                                            <p:cond delay="999"/>
                                          </p:stCondLst>
                                        </p:cTn>
                                        <p:tgtEl>
                                          <p:spTgt spid="28"/>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5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52"/>
                                        </p:tgtEl>
                                        <p:attrNameLst>
                                          <p:attrName>style.visibility</p:attrName>
                                        </p:attrNameLst>
                                      </p:cBhvr>
                                      <p:to>
                                        <p:strVal val="visible"/>
                                      </p:to>
                                    </p:set>
                                    <p:animEffect transition="in" filter="fade">
                                      <p:cBhvr>
                                        <p:cTn id="85" dur="500"/>
                                        <p:tgtEl>
                                          <p:spTgt spid="52"/>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xit" presetSubtype="4" fill="hold" nodeType="clickEffect">
                                  <p:stCondLst>
                                    <p:cond delay="0"/>
                                  </p:stCondLst>
                                  <p:childTnLst>
                                    <p:anim calcmode="lin" valueType="num">
                                      <p:cBhvr additive="base">
                                        <p:cTn id="89" dur="1000"/>
                                        <p:tgtEl>
                                          <p:spTgt spid="29"/>
                                        </p:tgtEl>
                                        <p:attrNameLst>
                                          <p:attrName>ppt_x</p:attrName>
                                        </p:attrNameLst>
                                      </p:cBhvr>
                                      <p:tavLst>
                                        <p:tav tm="0">
                                          <p:val>
                                            <p:strVal val="ppt_x"/>
                                          </p:val>
                                        </p:tav>
                                        <p:tav tm="100000">
                                          <p:val>
                                            <p:strVal val="ppt_x"/>
                                          </p:val>
                                        </p:tav>
                                      </p:tavLst>
                                    </p:anim>
                                    <p:anim calcmode="lin" valueType="num">
                                      <p:cBhvr additive="base">
                                        <p:cTn id="90" dur="1000"/>
                                        <p:tgtEl>
                                          <p:spTgt spid="29"/>
                                        </p:tgtEl>
                                        <p:attrNameLst>
                                          <p:attrName>ppt_y</p:attrName>
                                        </p:attrNameLst>
                                      </p:cBhvr>
                                      <p:tavLst>
                                        <p:tav tm="0">
                                          <p:val>
                                            <p:strVal val="ppt_y"/>
                                          </p:val>
                                        </p:tav>
                                        <p:tav tm="100000">
                                          <p:val>
                                            <p:strVal val="1+ppt_h/2"/>
                                          </p:val>
                                        </p:tav>
                                      </p:tavLst>
                                    </p:anim>
                                    <p:set>
                                      <p:cBhvr>
                                        <p:cTn id="91" dur="1" fill="hold">
                                          <p:stCondLst>
                                            <p:cond delay="999"/>
                                          </p:stCondLst>
                                        </p:cTn>
                                        <p:tgtEl>
                                          <p:spTgt spid="29"/>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5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fade">
                                      <p:cBhvr>
                                        <p:cTn id="98" dur="500"/>
                                        <p:tgtEl>
                                          <p:spTgt spid="53"/>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xit" presetSubtype="8" fill="hold" nodeType="clickEffect">
                                  <p:stCondLst>
                                    <p:cond delay="0"/>
                                  </p:stCondLst>
                                  <p:childTnLst>
                                    <p:anim calcmode="lin" valueType="num">
                                      <p:cBhvr additive="base">
                                        <p:cTn id="102" dur="1000"/>
                                        <p:tgtEl>
                                          <p:spTgt spid="31"/>
                                        </p:tgtEl>
                                        <p:attrNameLst>
                                          <p:attrName>ppt_x</p:attrName>
                                        </p:attrNameLst>
                                      </p:cBhvr>
                                      <p:tavLst>
                                        <p:tav tm="0">
                                          <p:val>
                                            <p:strVal val="ppt_x"/>
                                          </p:val>
                                        </p:tav>
                                        <p:tav tm="100000">
                                          <p:val>
                                            <p:strVal val="0-ppt_w/2"/>
                                          </p:val>
                                        </p:tav>
                                      </p:tavLst>
                                    </p:anim>
                                    <p:anim calcmode="lin" valueType="num">
                                      <p:cBhvr additive="base">
                                        <p:cTn id="103" dur="1000"/>
                                        <p:tgtEl>
                                          <p:spTgt spid="31"/>
                                        </p:tgtEl>
                                        <p:attrNameLst>
                                          <p:attrName>ppt_y</p:attrName>
                                        </p:attrNameLst>
                                      </p:cBhvr>
                                      <p:tavLst>
                                        <p:tav tm="0">
                                          <p:val>
                                            <p:strVal val="ppt_y"/>
                                          </p:val>
                                        </p:tav>
                                        <p:tav tm="100000">
                                          <p:val>
                                            <p:strVal val="ppt_y"/>
                                          </p:val>
                                        </p:tav>
                                      </p:tavLst>
                                    </p:anim>
                                    <p:set>
                                      <p:cBhvr>
                                        <p:cTn id="104" dur="1" fill="hold">
                                          <p:stCondLst>
                                            <p:cond delay="999"/>
                                          </p:stCondLst>
                                        </p:cTn>
                                        <p:tgtEl>
                                          <p:spTgt spid="31"/>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5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fade">
                                      <p:cBhvr>
                                        <p:cTn id="111" dur="500"/>
                                        <p:tgtEl>
                                          <p:spTgt spid="54"/>
                                        </p:tgtEl>
                                      </p:cBhvr>
                                    </p:animEffect>
                                  </p:childTnLst>
                                </p:cTn>
                              </p:par>
                            </p:childTnLst>
                          </p:cTn>
                        </p:par>
                      </p:childTnLst>
                    </p:cTn>
                  </p:par>
                  <p:par>
                    <p:cTn id="112" fill="hold">
                      <p:stCondLst>
                        <p:cond delay="indefinite"/>
                      </p:stCondLst>
                      <p:childTnLst>
                        <p:par>
                          <p:cTn id="113" fill="hold">
                            <p:stCondLst>
                              <p:cond delay="0"/>
                            </p:stCondLst>
                            <p:childTnLst>
                              <p:par>
                                <p:cTn id="114" presetID="2" presetClass="exit" presetSubtype="4" fill="hold" nodeType="clickEffect">
                                  <p:stCondLst>
                                    <p:cond delay="0"/>
                                  </p:stCondLst>
                                  <p:childTnLst>
                                    <p:anim calcmode="lin" valueType="num">
                                      <p:cBhvr additive="base">
                                        <p:cTn id="115" dur="1000"/>
                                        <p:tgtEl>
                                          <p:spTgt spid="26"/>
                                        </p:tgtEl>
                                        <p:attrNameLst>
                                          <p:attrName>ppt_x</p:attrName>
                                        </p:attrNameLst>
                                      </p:cBhvr>
                                      <p:tavLst>
                                        <p:tav tm="0">
                                          <p:val>
                                            <p:strVal val="ppt_x"/>
                                          </p:val>
                                        </p:tav>
                                        <p:tav tm="100000">
                                          <p:val>
                                            <p:strVal val="ppt_x"/>
                                          </p:val>
                                        </p:tav>
                                      </p:tavLst>
                                    </p:anim>
                                    <p:anim calcmode="lin" valueType="num">
                                      <p:cBhvr additive="base">
                                        <p:cTn id="116" dur="1000"/>
                                        <p:tgtEl>
                                          <p:spTgt spid="26"/>
                                        </p:tgtEl>
                                        <p:attrNameLst>
                                          <p:attrName>ppt_y</p:attrName>
                                        </p:attrNameLst>
                                      </p:cBhvr>
                                      <p:tavLst>
                                        <p:tav tm="0">
                                          <p:val>
                                            <p:strVal val="ppt_y"/>
                                          </p:val>
                                        </p:tav>
                                        <p:tav tm="100000">
                                          <p:val>
                                            <p:strVal val="1+ppt_h/2"/>
                                          </p:val>
                                        </p:tav>
                                      </p:tavLst>
                                    </p:anim>
                                    <p:set>
                                      <p:cBhvr>
                                        <p:cTn id="117" dur="1" fill="hold">
                                          <p:stCondLst>
                                            <p:cond delay="999"/>
                                          </p:stCondLst>
                                        </p:cTn>
                                        <p:tgtEl>
                                          <p:spTgt spid="26"/>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5" grpId="0" animBg="1"/>
      <p:bldP spid="45"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895615" cy="647577"/>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46920" y="247046"/>
            <a:ext cx="1412280"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7" name="Picture 7">
            <a:extLst>
              <a:ext uri="{FF2B5EF4-FFF2-40B4-BE49-F238E27FC236}">
                <a16:creationId xmlns:a16="http://schemas.microsoft.com/office/drawing/2014/main" id="{05072E53-312B-7749-993C-7AB3B2D305C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876376" y="731217"/>
            <a:ext cx="874548" cy="6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9922516" y="5619071"/>
            <a:ext cx="714716" cy="69763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56" name="Table 55"/>
          <p:cNvGraphicFramePr>
            <a:graphicFrameLocks noGrp="1"/>
          </p:cNvGraphicFramePr>
          <p:nvPr>
            <p:extLst>
              <p:ext uri="{D42A27DB-BD31-4B8C-83A1-F6EECF244321}">
                <p14:modId xmlns:p14="http://schemas.microsoft.com/office/powerpoint/2010/main" val="3585839975"/>
              </p:ext>
            </p:extLst>
          </p:nvPr>
        </p:nvGraphicFramePr>
        <p:xfrm>
          <a:off x="3181502" y="694405"/>
          <a:ext cx="5991721" cy="5622305"/>
        </p:xfrm>
        <a:graphic>
          <a:graphicData uri="http://schemas.openxmlformats.org/drawingml/2006/table">
            <a:tbl>
              <a:tblPr firstRow="1" firstCol="1" bandRow="1">
                <a:tableStyleId>{5940675A-B579-460E-94D1-54222C63F5DA}</a:tableStyleId>
              </a:tblPr>
              <a:tblGrid>
                <a:gridCol w="513628">
                  <a:extLst>
                    <a:ext uri="{9D8B030D-6E8A-4147-A177-3AD203B41FA5}">
                      <a16:colId xmlns:a16="http://schemas.microsoft.com/office/drawing/2014/main" val="20000"/>
                    </a:ext>
                  </a:extLst>
                </a:gridCol>
                <a:gridCol w="2471193">
                  <a:extLst>
                    <a:ext uri="{9D8B030D-6E8A-4147-A177-3AD203B41FA5}">
                      <a16:colId xmlns:a16="http://schemas.microsoft.com/office/drawing/2014/main" val="20001"/>
                    </a:ext>
                  </a:extLst>
                </a:gridCol>
                <a:gridCol w="3006900">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chemeClr val="tx1"/>
                          </a:solidFill>
                          <a:effectLst/>
                          <a:latin typeface="+mn-lt"/>
                        </a:rPr>
                        <a:t> </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b="1" dirty="0">
                          <a:solidFill>
                            <a:schemeClr val="tx1"/>
                          </a:solidFill>
                          <a:effectLst/>
                          <a:latin typeface="+mn-lt"/>
                        </a:rPr>
                        <a:t>Word</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b="1" dirty="0">
                          <a:solidFill>
                            <a:schemeClr val="tx1"/>
                          </a:solidFill>
                          <a:effectLst/>
                          <a:latin typeface="+mn-lt"/>
                        </a:rPr>
                        <a:t>English meaning</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chemeClr val="tx1"/>
                          </a:solidFill>
                          <a:effectLst/>
                          <a:latin typeface="+mn-lt"/>
                        </a:rPr>
                        <a:t>1</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ich</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I</a:t>
                      </a:r>
                    </a:p>
                  </a:txBody>
                  <a:tcPr marL="68580" marR="68580" marT="0" marB="0" anchor="ctr">
                    <a:solidFill>
                      <a:schemeClr val="bg2"/>
                    </a:solidFill>
                  </a:tcP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chemeClr val="tx1"/>
                          </a:solidFill>
                          <a:effectLst/>
                          <a:latin typeface="+mn-lt"/>
                        </a:rPr>
                        <a:t>2</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bin</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am (BE)</a:t>
                      </a:r>
                    </a:p>
                  </a:txBody>
                  <a:tcPr marL="68580" marR="68580" marT="0" marB="0" anchor="ctr">
                    <a:solidFill>
                      <a:schemeClr val="bg2"/>
                    </a:solidFill>
                  </a:tcP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chemeClr val="tx1"/>
                          </a:solidFill>
                          <a:effectLst/>
                          <a:latin typeface="+mn-lt"/>
                        </a:rPr>
                        <a:t>3</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klein</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small</a:t>
                      </a:r>
                    </a:p>
                  </a:txBody>
                  <a:tcPr marL="68580" marR="68580" marT="0" marB="0" anchor="ctr">
                    <a:solidFill>
                      <a:schemeClr val="bg2"/>
                    </a:solidFill>
                  </a:tcPr>
                </a:tc>
                <a:extLst>
                  <a:ext uri="{0D108BD9-81ED-4DB2-BD59-A6C34878D82A}">
                    <a16:rowId xmlns:a16="http://schemas.microsoft.com/office/drawing/2014/main" val="10006"/>
                  </a:ext>
                </a:extLst>
              </a:tr>
              <a:tr h="432485">
                <a:tc>
                  <a:txBody>
                    <a:bodyPr/>
                    <a:lstStyle/>
                    <a:p>
                      <a:pPr algn="ctr">
                        <a:lnSpc>
                          <a:spcPct val="107000"/>
                        </a:lnSpc>
                        <a:spcAft>
                          <a:spcPts val="0"/>
                        </a:spcAft>
                      </a:pPr>
                      <a:r>
                        <a:rPr lang="en-GB" sz="2000" b="1" dirty="0">
                          <a:solidFill>
                            <a:schemeClr val="tx1"/>
                          </a:solidFill>
                          <a:effectLst/>
                          <a:latin typeface="+mn-lt"/>
                        </a:rPr>
                        <a:t>4</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groß</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big, tall</a:t>
                      </a:r>
                    </a:p>
                  </a:txBody>
                  <a:tcPr marL="68580" marR="68580" marT="0" marB="0" anchor="ctr">
                    <a:solidFill>
                      <a:schemeClr val="bg2"/>
                    </a:solidFill>
                  </a:tcP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chemeClr val="tx1"/>
                          </a:solidFill>
                          <a:effectLst/>
                          <a:latin typeface="+mn-lt"/>
                        </a:rPr>
                        <a:t>5</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rot</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red</a:t>
                      </a:r>
                    </a:p>
                  </a:txBody>
                  <a:tcPr marL="68580" marR="68580" marT="0" marB="0" anchor="ctr">
                    <a:solidFill>
                      <a:schemeClr val="bg2"/>
                    </a:solidFill>
                  </a:tcP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6</a:t>
                      </a: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gelb</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yellow</a:t>
                      </a:r>
                    </a:p>
                  </a:txBody>
                  <a:tcPr marL="68580" marR="68580" marT="0" marB="0" anchor="ctr">
                    <a:solidFill>
                      <a:schemeClr val="bg2"/>
                    </a:solidFill>
                  </a:tcP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7</a:t>
                      </a: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blau</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blue</a:t>
                      </a:r>
                    </a:p>
                  </a:txBody>
                  <a:tcPr marL="68580" marR="68580" marT="0" marB="0" anchor="ctr">
                    <a:solidFill>
                      <a:schemeClr val="bg2"/>
                    </a:solidFill>
                  </a:tcPr>
                </a:tc>
                <a:extLst>
                  <a:ext uri="{0D108BD9-81ED-4DB2-BD59-A6C34878D82A}">
                    <a16:rowId xmlns:a16="http://schemas.microsoft.com/office/drawing/2014/main" val="10007"/>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8</a:t>
                      </a: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wie</a:t>
                      </a:r>
                      <a:r>
                        <a:rPr lang="en-GB" sz="2000" dirty="0">
                          <a:solidFill>
                            <a:schemeClr val="tx1"/>
                          </a:solidFill>
                          <a:effectLst/>
                          <a:latin typeface="+mn-lt"/>
                          <a:ea typeface="SimSun" panose="02010600030101010101" pitchFamily="2" charset="-122"/>
                          <a:cs typeface="Times New Roman" panose="02020603050405020304" pitchFamily="18" charset="0"/>
                        </a:rPr>
                        <a:t>?</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how?</a:t>
                      </a:r>
                    </a:p>
                  </a:txBody>
                  <a:tcPr marL="68580" marR="68580" marT="0" marB="0" anchor="ctr">
                    <a:solidFill>
                      <a:schemeClr val="bg2"/>
                    </a:solidFill>
                  </a:tcPr>
                </a:tc>
                <a:extLst>
                  <a:ext uri="{0D108BD9-81ED-4DB2-BD59-A6C34878D82A}">
                    <a16:rowId xmlns:a16="http://schemas.microsoft.com/office/drawing/2014/main" val="10008"/>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9</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und</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and</a:t>
                      </a:r>
                    </a:p>
                  </a:txBody>
                  <a:tcPr marL="68580" marR="68580" marT="0" marB="0" anchor="ctr">
                    <a:solidFill>
                      <a:schemeClr val="bg2"/>
                    </a:solidFill>
                  </a:tcPr>
                </a:tc>
                <a:extLst>
                  <a:ext uri="{0D108BD9-81ED-4DB2-BD59-A6C34878D82A}">
                    <a16:rowId xmlns:a16="http://schemas.microsoft.com/office/drawing/2014/main" val="10009"/>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10</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die Form</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shape</a:t>
                      </a:r>
                    </a:p>
                  </a:txBody>
                  <a:tcPr marL="68580" marR="68580" marT="0" marB="0" anchor="ctr">
                    <a:solidFill>
                      <a:schemeClr val="bg2"/>
                    </a:solidFill>
                  </a:tcPr>
                </a:tc>
                <a:extLst>
                  <a:ext uri="{0D108BD9-81ED-4DB2-BD59-A6C34878D82A}">
                    <a16:rowId xmlns:a16="http://schemas.microsoft.com/office/drawing/2014/main" val="10010"/>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11</a:t>
                      </a:r>
                    </a:p>
                  </a:txBody>
                  <a:tcPr marL="68580" marR="68580" marT="0" marB="0" anchor="ctr">
                    <a:solidFill>
                      <a:schemeClr val="bg2"/>
                    </a:solidFill>
                  </a:tcPr>
                </a:tc>
                <a:tc>
                  <a:txBody>
                    <a:bodyPr/>
                    <a:lstStyle/>
                    <a:p>
                      <a:pPr algn="ctr">
                        <a:lnSpc>
                          <a:spcPct val="107000"/>
                        </a:lnSpc>
                        <a:spcAft>
                          <a:spcPts val="0"/>
                        </a:spcAft>
                      </a:pPr>
                      <a:r>
                        <a:rPr lang="en-GB" sz="2000" i="0" dirty="0">
                          <a:solidFill>
                            <a:schemeClr val="tx1"/>
                          </a:solidFill>
                          <a:effectLst/>
                          <a:latin typeface="+mn-lt"/>
                          <a:ea typeface="SimSun" panose="02010600030101010101" pitchFamily="2" charset="-122"/>
                          <a:cs typeface="Times New Roman" panose="02020603050405020304" pitchFamily="18" charset="0"/>
                        </a:rPr>
                        <a:t>der Mensch</a:t>
                      </a:r>
                    </a:p>
                  </a:txBody>
                  <a:tcPr marL="68580" marR="68580" marT="0" marB="0" anchor="ctr">
                    <a:solidFill>
                      <a:schemeClr val="bg2"/>
                    </a:solidFill>
                  </a:tcPr>
                </a:tc>
                <a:tc>
                  <a:txBody>
                    <a:bodyPr/>
                    <a:lstStyle/>
                    <a:p>
                      <a:pPr algn="ctr">
                        <a:lnSpc>
                          <a:spcPct val="107000"/>
                        </a:lnSpc>
                        <a:spcAft>
                          <a:spcPts val="0"/>
                        </a:spcAft>
                      </a:pPr>
                      <a:r>
                        <a:rPr lang="en-GB" sz="2000" i="0" dirty="0">
                          <a:solidFill>
                            <a:schemeClr val="tx1"/>
                          </a:solidFill>
                          <a:effectLst/>
                          <a:latin typeface="+mn-lt"/>
                          <a:ea typeface="SimSun" panose="02010600030101010101" pitchFamily="2" charset="-122"/>
                          <a:cs typeface="Times New Roman" panose="02020603050405020304" pitchFamily="18" charset="0"/>
                        </a:rPr>
                        <a:t>human being</a:t>
                      </a:r>
                    </a:p>
                  </a:txBody>
                  <a:tcPr marL="68580" marR="68580" marT="0" marB="0" anchor="ctr">
                    <a:solidFill>
                      <a:schemeClr val="bg2"/>
                    </a:solidFill>
                  </a:tcPr>
                </a:tc>
                <a:extLst>
                  <a:ext uri="{0D108BD9-81ED-4DB2-BD59-A6C34878D82A}">
                    <a16:rowId xmlns:a16="http://schemas.microsoft.com/office/drawing/2014/main" val="10011"/>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12</a:t>
                      </a:r>
                    </a:p>
                  </a:txBody>
                  <a:tcPr marL="68580" marR="68580" marT="0" marB="0" anchor="ctr">
                    <a:solidFill>
                      <a:schemeClr val="bg2"/>
                    </a:solidFill>
                  </a:tcPr>
                </a:tc>
                <a:tc>
                  <a:txBody>
                    <a:bodyPr/>
                    <a:lstStyle/>
                    <a:p>
                      <a:pPr algn="ctr">
                        <a:lnSpc>
                          <a:spcPct val="107000"/>
                        </a:lnSpc>
                        <a:spcAft>
                          <a:spcPts val="0"/>
                        </a:spcAft>
                      </a:pPr>
                      <a:r>
                        <a:rPr lang="en-GB" sz="2000" i="0" dirty="0">
                          <a:solidFill>
                            <a:schemeClr val="tx1"/>
                          </a:solidFill>
                          <a:effectLst/>
                          <a:latin typeface="+mn-lt"/>
                          <a:ea typeface="SimSun" panose="02010600030101010101" pitchFamily="2" charset="-122"/>
                          <a:cs typeface="Times New Roman" panose="02020603050405020304" pitchFamily="18" charset="0"/>
                        </a:rPr>
                        <a:t>das Ding</a:t>
                      </a:r>
                    </a:p>
                  </a:txBody>
                  <a:tcPr marL="68580" marR="68580" marT="0" marB="0" anchor="ctr">
                    <a:solidFill>
                      <a:schemeClr val="bg2"/>
                    </a:solidFill>
                  </a:tcPr>
                </a:tc>
                <a:tc>
                  <a:txBody>
                    <a:bodyPr/>
                    <a:lstStyle/>
                    <a:p>
                      <a:pPr algn="ctr">
                        <a:lnSpc>
                          <a:spcPct val="107000"/>
                        </a:lnSpc>
                        <a:spcAft>
                          <a:spcPts val="0"/>
                        </a:spcAft>
                      </a:pPr>
                      <a:r>
                        <a:rPr lang="en-GB" sz="2000" i="0" dirty="0">
                          <a:solidFill>
                            <a:schemeClr val="tx1"/>
                          </a:solidFill>
                          <a:effectLst/>
                          <a:latin typeface="+mn-lt"/>
                          <a:ea typeface="SimSun" panose="02010600030101010101" pitchFamily="2" charset="-122"/>
                          <a:cs typeface="Times New Roman" panose="02020603050405020304" pitchFamily="18" charset="0"/>
                        </a:rPr>
                        <a:t>thing</a:t>
                      </a:r>
                    </a:p>
                  </a:txBody>
                  <a:tcPr marL="68580" marR="68580" marT="0" marB="0" anchor="ctr">
                    <a:solidFill>
                      <a:schemeClr val="bg2"/>
                    </a:solidFill>
                  </a:tcPr>
                </a:tc>
                <a:extLst>
                  <a:ext uri="{0D108BD9-81ED-4DB2-BD59-A6C34878D82A}">
                    <a16:rowId xmlns:a16="http://schemas.microsoft.com/office/drawing/2014/main" val="10012"/>
                  </a:ext>
                </a:extLst>
              </a:tr>
            </a:tbl>
          </a:graphicData>
        </a:graphic>
      </p:graphicFrame>
      <p:grpSp>
        <p:nvGrpSpPr>
          <p:cNvPr id="57" name="Group 56"/>
          <p:cNvGrpSpPr/>
          <p:nvPr/>
        </p:nvGrpSpPr>
        <p:grpSpPr>
          <a:xfrm>
            <a:off x="6278865" y="1209751"/>
            <a:ext cx="2379502" cy="5041911"/>
            <a:chOff x="12945104" y="1283422"/>
            <a:chExt cx="2379502" cy="5041911"/>
          </a:xfrm>
          <a:solidFill>
            <a:schemeClr val="bg2"/>
          </a:solidFill>
        </p:grpSpPr>
        <p:sp>
          <p:nvSpPr>
            <p:cNvPr id="58" name="Rectangle 57"/>
            <p:cNvSpPr/>
            <p:nvPr/>
          </p:nvSpPr>
          <p:spPr>
            <a:xfrm>
              <a:off x="12945104" y="1283422"/>
              <a:ext cx="2379501" cy="3373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59" name="Rectangle 58"/>
            <p:cNvSpPr/>
            <p:nvPr/>
          </p:nvSpPr>
          <p:spPr>
            <a:xfrm>
              <a:off x="12945105" y="1704970"/>
              <a:ext cx="2379501" cy="349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0" name="Rectangle 59"/>
            <p:cNvSpPr/>
            <p:nvPr/>
          </p:nvSpPr>
          <p:spPr>
            <a:xfrm>
              <a:off x="12945105" y="2138239"/>
              <a:ext cx="2379501" cy="341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1" name="Rectangle 60"/>
            <p:cNvSpPr/>
            <p:nvPr/>
          </p:nvSpPr>
          <p:spPr>
            <a:xfrm>
              <a:off x="12945105" y="2599507"/>
              <a:ext cx="2379501" cy="3077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2" name="Rectangle 61"/>
            <p:cNvSpPr/>
            <p:nvPr/>
          </p:nvSpPr>
          <p:spPr>
            <a:xfrm>
              <a:off x="12945105" y="3015983"/>
              <a:ext cx="2379501" cy="3390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3" name="Rectangle 62"/>
            <p:cNvSpPr/>
            <p:nvPr/>
          </p:nvSpPr>
          <p:spPr>
            <a:xfrm>
              <a:off x="12945105" y="3424197"/>
              <a:ext cx="2379501" cy="3556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4" name="Rectangle 63"/>
            <p:cNvSpPr/>
            <p:nvPr/>
          </p:nvSpPr>
          <p:spPr>
            <a:xfrm>
              <a:off x="12945105" y="3848937"/>
              <a:ext cx="2379501" cy="3572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5" name="Rectangle 64"/>
            <p:cNvSpPr/>
            <p:nvPr/>
          </p:nvSpPr>
          <p:spPr>
            <a:xfrm>
              <a:off x="12945104" y="4283495"/>
              <a:ext cx="2379501" cy="362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6" name="Rectangle 65"/>
            <p:cNvSpPr/>
            <p:nvPr/>
          </p:nvSpPr>
          <p:spPr>
            <a:xfrm>
              <a:off x="12945105" y="4730064"/>
              <a:ext cx="2379501" cy="35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7" name="Rectangle 66"/>
            <p:cNvSpPr/>
            <p:nvPr/>
          </p:nvSpPr>
          <p:spPr>
            <a:xfrm>
              <a:off x="12945104" y="5179539"/>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8" name="Rectangle 67"/>
            <p:cNvSpPr/>
            <p:nvPr/>
          </p:nvSpPr>
          <p:spPr>
            <a:xfrm>
              <a:off x="12945104" y="5579197"/>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9" name="Rectangle 68"/>
            <p:cNvSpPr/>
            <p:nvPr/>
          </p:nvSpPr>
          <p:spPr>
            <a:xfrm>
              <a:off x="12945104" y="5993845"/>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grpSp>
        <p:nvGrpSpPr>
          <p:cNvPr id="70" name="Group 69"/>
          <p:cNvGrpSpPr/>
          <p:nvPr/>
        </p:nvGrpSpPr>
        <p:grpSpPr>
          <a:xfrm>
            <a:off x="3723364" y="1209751"/>
            <a:ext cx="2313524" cy="5056901"/>
            <a:chOff x="12945104" y="1283422"/>
            <a:chExt cx="2379502" cy="5056901"/>
          </a:xfrm>
          <a:solidFill>
            <a:schemeClr val="bg2"/>
          </a:solidFill>
        </p:grpSpPr>
        <p:sp>
          <p:nvSpPr>
            <p:cNvPr id="71" name="Rectangle 70"/>
            <p:cNvSpPr/>
            <p:nvPr/>
          </p:nvSpPr>
          <p:spPr>
            <a:xfrm>
              <a:off x="12945104" y="1283422"/>
              <a:ext cx="2379501" cy="3373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2" name="Rectangle 71"/>
            <p:cNvSpPr/>
            <p:nvPr/>
          </p:nvSpPr>
          <p:spPr>
            <a:xfrm>
              <a:off x="12945105" y="1689980"/>
              <a:ext cx="2379501" cy="349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3" name="Rectangle 72"/>
            <p:cNvSpPr/>
            <p:nvPr/>
          </p:nvSpPr>
          <p:spPr>
            <a:xfrm>
              <a:off x="12945105" y="2123249"/>
              <a:ext cx="2379501" cy="341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4" name="Rectangle 73"/>
            <p:cNvSpPr/>
            <p:nvPr/>
          </p:nvSpPr>
          <p:spPr>
            <a:xfrm>
              <a:off x="12945105" y="2569527"/>
              <a:ext cx="2379501" cy="3077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5" name="Rectangle 74"/>
            <p:cNvSpPr/>
            <p:nvPr/>
          </p:nvSpPr>
          <p:spPr>
            <a:xfrm>
              <a:off x="12945105" y="3000993"/>
              <a:ext cx="2379501" cy="3390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6" name="Rectangle 75"/>
            <p:cNvSpPr/>
            <p:nvPr/>
          </p:nvSpPr>
          <p:spPr>
            <a:xfrm>
              <a:off x="12945105" y="3409207"/>
              <a:ext cx="2379501" cy="3556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7" name="Rectangle 76"/>
            <p:cNvSpPr/>
            <p:nvPr/>
          </p:nvSpPr>
          <p:spPr>
            <a:xfrm>
              <a:off x="12945105" y="3833947"/>
              <a:ext cx="2379501" cy="3572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8" name="Rectangle 77"/>
            <p:cNvSpPr/>
            <p:nvPr/>
          </p:nvSpPr>
          <p:spPr>
            <a:xfrm>
              <a:off x="12945104" y="4268505"/>
              <a:ext cx="2379501" cy="362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9" name="Rectangle 78"/>
            <p:cNvSpPr/>
            <p:nvPr/>
          </p:nvSpPr>
          <p:spPr>
            <a:xfrm>
              <a:off x="12945105" y="4700084"/>
              <a:ext cx="2379501" cy="35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80" name="Rectangle 79"/>
            <p:cNvSpPr/>
            <p:nvPr/>
          </p:nvSpPr>
          <p:spPr>
            <a:xfrm>
              <a:off x="12945104" y="5164549"/>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81" name="Rectangle 80"/>
            <p:cNvSpPr/>
            <p:nvPr/>
          </p:nvSpPr>
          <p:spPr>
            <a:xfrm>
              <a:off x="12945104" y="5579197"/>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82" name="Rectangle 81"/>
            <p:cNvSpPr/>
            <p:nvPr/>
          </p:nvSpPr>
          <p:spPr>
            <a:xfrm>
              <a:off x="12945104" y="6008835"/>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83"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499140"/>
            <a:ext cx="503528" cy="4156259"/>
          </a:xfrm>
          <a:prstGeom prst="rect">
            <a:avLst/>
          </a:prstGeom>
          <a:solidFill>
            <a:srgbClr val="FE0000"/>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84"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487714"/>
            <a:ext cx="216791"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85"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32986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002060"/>
                </a:solidFill>
                <a:latin typeface="Century Gothic" panose="020B0502020202020204" pitchFamily="34" charset="0"/>
              </a:rPr>
              <a:t>60</a:t>
            </a:r>
          </a:p>
        </p:txBody>
      </p:sp>
      <p:sp>
        <p:nvSpPr>
          <p:cNvPr id="86"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487714"/>
            <a:ext cx="0" cy="4156259"/>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87"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471616"/>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002060"/>
                </a:solidFill>
                <a:latin typeface="Century Gothic" panose="020B0502020202020204" pitchFamily="34" charset="0"/>
              </a:rPr>
              <a:t>Sekunden</a:t>
            </a:r>
            <a:endParaRPr lang="en-GB" b="1" dirty="0">
              <a:solidFill>
                <a:srgbClr val="002060"/>
              </a:solidFill>
              <a:latin typeface="Century Gothic" panose="020B0502020202020204" pitchFamily="34" charset="0"/>
            </a:endParaRPr>
          </a:p>
        </p:txBody>
      </p:sp>
      <p:sp>
        <p:nvSpPr>
          <p:cNvPr id="88"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46344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002060"/>
                </a:solidFill>
                <a:latin typeface="Century Gothic" panose="020B0502020202020204" pitchFamily="34" charset="0"/>
              </a:rPr>
              <a:t>0</a:t>
            </a:r>
          </a:p>
        </p:txBody>
      </p:sp>
      <p:sp>
        <p:nvSpPr>
          <p:cNvPr id="89"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874393"/>
            <a:ext cx="1058732" cy="382082"/>
          </a:xfrm>
          <a:prstGeom prst="actionButtonBlank">
            <a:avLst/>
          </a:prstGeom>
          <a:solidFill>
            <a:srgbClr val="00206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42" name="Line 7" descr="top line for timer, 60 seconds">
            <a:extLst>
              <a:ext uri="{FF2B5EF4-FFF2-40B4-BE49-F238E27FC236}">
                <a16:creationId xmlns:a16="http://schemas.microsoft.com/office/drawing/2014/main" id="{3FD44D43-5DB4-438C-ABA9-4A0A15E8776D}"/>
              </a:ext>
            </a:extLst>
          </p:cNvPr>
          <p:cNvSpPr>
            <a:spLocks noChangeShapeType="1"/>
          </p:cNvSpPr>
          <p:nvPr/>
        </p:nvSpPr>
        <p:spPr bwMode="auto">
          <a:xfrm>
            <a:off x="10799031" y="5619071"/>
            <a:ext cx="216791"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7"/>
                                        </p:tgtEl>
                                      </p:cBhvr>
                                    </p:animEffect>
                                    <p:set>
                                      <p:cBhvr>
                                        <p:cTn id="12" dur="1" fill="hold">
                                          <p:stCondLst>
                                            <p:cond delay="499"/>
                                          </p:stCondLst>
                                        </p:cTn>
                                        <p:tgtEl>
                                          <p:spTgt spid="5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0"/>
                                        </p:tgtEl>
                                      </p:cBhvr>
                                    </p:animEffect>
                                    <p:set>
                                      <p:cBhvr>
                                        <p:cTn id="22" dur="1" fill="hold">
                                          <p:stCondLst>
                                            <p:cond delay="499"/>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9"/>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remove" nodeType="afterEffect">
                                  <p:stCondLst>
                                    <p:cond delay="0"/>
                                  </p:stCondLst>
                                  <p:childTnLst>
                                    <p:animEffect transition="out" filter="slide(fromBottom)">
                                      <p:cBhvr>
                                        <p:cTn id="27" dur="59000"/>
                                        <p:tgtEl>
                                          <p:spTgt spid="83"/>
                                        </p:tgtEl>
                                      </p:cBhvr>
                                    </p:animEffect>
                                    <p:set>
                                      <p:cBhvr>
                                        <p:cTn id="28" dur="1" fill="hold">
                                          <p:stCondLst>
                                            <p:cond delay="58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‘a’ or ‘the’?</a:t>
            </a:r>
          </a:p>
        </p:txBody>
      </p:sp>
      <p:sp>
        <p:nvSpPr>
          <p:cNvPr id="33" name="Content Placeholder 2"/>
          <p:cNvSpPr>
            <a:spLocks noGrp="1"/>
          </p:cNvSpPr>
          <p:nvPr>
            <p:ph type="body" sz="quarter" idx="10"/>
          </p:nvPr>
        </p:nvSpPr>
        <p:spPr/>
        <p:txBody>
          <a:bodyPr>
            <a:normAutofit/>
          </a:bodyPr>
          <a:lstStyle/>
          <a:p>
            <a:pPr marL="0" indent="0">
              <a:buNone/>
            </a:pPr>
            <a:r>
              <a:rPr lang="en-GB" dirty="0">
                <a:solidFill>
                  <a:schemeClr val="tx1"/>
                </a:solidFill>
              </a:rPr>
              <a:t>‘</a:t>
            </a:r>
            <a:r>
              <a:rPr lang="en-GB" b="1" dirty="0">
                <a:solidFill>
                  <a:schemeClr val="tx1"/>
                </a:solidFill>
              </a:rPr>
              <a:t>a</a:t>
            </a:r>
            <a:r>
              <a:rPr lang="en-GB" dirty="0">
                <a:solidFill>
                  <a:schemeClr val="tx1"/>
                </a:solidFill>
              </a:rPr>
              <a:t>’ (</a:t>
            </a:r>
            <a:r>
              <a:rPr lang="en-GB" dirty="0" err="1">
                <a:solidFill>
                  <a:schemeClr val="tx1"/>
                </a:solidFill>
              </a:rPr>
              <a:t>ein</a:t>
            </a:r>
            <a:r>
              <a:rPr lang="en-GB" dirty="0">
                <a:solidFill>
                  <a:schemeClr val="tx1"/>
                </a:solidFill>
              </a:rPr>
              <a:t>, </a:t>
            </a:r>
            <a:r>
              <a:rPr lang="en-GB" dirty="0" err="1">
                <a:solidFill>
                  <a:schemeClr val="tx1"/>
                </a:solidFill>
              </a:rPr>
              <a:t>eine</a:t>
            </a:r>
            <a:r>
              <a:rPr lang="en-GB" dirty="0">
                <a:solidFill>
                  <a:schemeClr val="tx1"/>
                </a:solidFill>
              </a:rPr>
              <a:t>, </a:t>
            </a:r>
            <a:r>
              <a:rPr lang="en-GB" dirty="0" err="1">
                <a:solidFill>
                  <a:schemeClr val="tx1"/>
                </a:solidFill>
              </a:rPr>
              <a:t>ein</a:t>
            </a:r>
            <a:r>
              <a:rPr lang="en-GB" dirty="0">
                <a:solidFill>
                  <a:schemeClr val="tx1"/>
                </a:solidFill>
              </a:rPr>
              <a:t>) often introduces new information and identifies something to the listener: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01468" y="247046"/>
            <a:ext cx="1655859"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35" name="Title 3">
            <a:extLst>
              <a:ext uri="{FF2B5EF4-FFF2-40B4-BE49-F238E27FC236}">
                <a16:creationId xmlns:a16="http://schemas.microsoft.com/office/drawing/2014/main" id="{8F4DC969-FFBA-4940-A9E1-D37BCEE15F70}"/>
              </a:ext>
            </a:extLst>
          </p:cNvPr>
          <p:cNvSpPr txBox="1">
            <a:spLocks/>
          </p:cNvSpPr>
          <p:nvPr/>
        </p:nvSpPr>
        <p:spPr>
          <a:xfrm>
            <a:off x="0" y="352422"/>
            <a:ext cx="6177165"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prstClr val="white"/>
              </a:solidFill>
            </a:endParaRPr>
          </a:p>
        </p:txBody>
      </p:sp>
      <p:sp>
        <p:nvSpPr>
          <p:cNvPr id="36" name="Rounded Rectangular Callout 35"/>
          <p:cNvSpPr/>
          <p:nvPr/>
        </p:nvSpPr>
        <p:spPr>
          <a:xfrm>
            <a:off x="648369" y="2220861"/>
            <a:ext cx="2755231" cy="673769"/>
          </a:xfrm>
          <a:prstGeom prst="wedgeRoundRectCallout">
            <a:avLst>
              <a:gd name="adj1" fmla="val -22580"/>
              <a:gd name="adj2" fmla="val 103571"/>
              <a:gd name="adj3" fmla="val 1666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Was </a:t>
            </a:r>
            <a:r>
              <a:rPr lang="en-GB" sz="2400" b="1" dirty="0" err="1">
                <a:solidFill>
                  <a:schemeClr val="tx1"/>
                </a:solidFill>
                <a:latin typeface="Century Gothic" panose="020B0502020202020204" pitchFamily="34" charset="0"/>
              </a:rPr>
              <a:t>ist</a:t>
            </a:r>
            <a:r>
              <a:rPr lang="en-GB" sz="2400" b="1" dirty="0">
                <a:solidFill>
                  <a:schemeClr val="tx1"/>
                </a:solidFill>
                <a:latin typeface="Century Gothic" panose="020B0502020202020204" pitchFamily="34" charset="0"/>
              </a:rPr>
              <a:t> das?</a:t>
            </a:r>
          </a:p>
        </p:txBody>
      </p:sp>
      <p:sp>
        <p:nvSpPr>
          <p:cNvPr id="37" name="Rounded Rectangular Callout 36"/>
          <p:cNvSpPr/>
          <p:nvPr/>
        </p:nvSpPr>
        <p:spPr>
          <a:xfrm>
            <a:off x="5594072" y="1809048"/>
            <a:ext cx="3561960" cy="673769"/>
          </a:xfrm>
          <a:prstGeom prst="wedgeRoundRectCallou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Das </a:t>
            </a:r>
            <a:r>
              <a:rPr lang="en-GB" sz="2400" b="1" dirty="0" err="1">
                <a:solidFill>
                  <a:schemeClr val="tx1"/>
                </a:solidFill>
                <a:latin typeface="Century Gothic" panose="020B0502020202020204" pitchFamily="34" charset="0"/>
              </a:rPr>
              <a:t>ist</a:t>
            </a:r>
            <a:r>
              <a:rPr lang="en-GB" sz="2400" b="1" dirty="0">
                <a:solidFill>
                  <a:schemeClr val="tx1"/>
                </a:solidFill>
                <a:latin typeface="Century Gothic" panose="020B0502020202020204" pitchFamily="34" charset="0"/>
              </a:rPr>
              <a:t> </a:t>
            </a:r>
            <a:r>
              <a:rPr lang="en-GB" sz="2400" b="1" u="sng" dirty="0" err="1">
                <a:solidFill>
                  <a:schemeClr val="tx1"/>
                </a:solidFill>
                <a:latin typeface="Century Gothic" panose="020B0502020202020204" pitchFamily="34" charset="0"/>
              </a:rPr>
              <a:t>eine</a:t>
            </a:r>
            <a:r>
              <a:rPr lang="en-GB" sz="2400" b="1" dirty="0">
                <a:solidFill>
                  <a:schemeClr val="tx1"/>
                </a:solidFill>
                <a:latin typeface="Century Gothic" panose="020B0502020202020204" pitchFamily="34" charset="0"/>
              </a:rPr>
              <a:t> </a:t>
            </a:r>
            <a:r>
              <a:rPr lang="en-GB" sz="2400" b="1" dirty="0" err="1">
                <a:solidFill>
                  <a:schemeClr val="tx1"/>
                </a:solidFill>
                <a:latin typeface="Century Gothic" panose="020B0502020202020204" pitchFamily="34" charset="0"/>
              </a:rPr>
              <a:t>Tafel</a:t>
            </a:r>
            <a:r>
              <a:rPr lang="en-GB" sz="2400" b="1" dirty="0">
                <a:solidFill>
                  <a:schemeClr val="tx1"/>
                </a:solidFill>
                <a:latin typeface="Century Gothic" panose="020B0502020202020204" pitchFamily="34" charset="0"/>
              </a:rPr>
              <a:t>.</a:t>
            </a: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7" y="3002538"/>
            <a:ext cx="2567343" cy="2608095"/>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094" y="2450474"/>
            <a:ext cx="2367268" cy="2277937"/>
          </a:xfrm>
          <a:prstGeom prst="ellipse">
            <a:avLst/>
          </a:prstGeom>
        </p:spPr>
      </p:pic>
      <p:pic>
        <p:nvPicPr>
          <p:cNvPr id="40" name="Picture 39">
            <a:extLst>
              <a:ext uri="{FF2B5EF4-FFF2-40B4-BE49-F238E27FC236}">
                <a16:creationId xmlns:a16="http://schemas.microsoft.com/office/drawing/2014/main" id="{18183EDC-11E8-914F-8B01-AD52B1A161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7403" y="3102050"/>
            <a:ext cx="2857500" cy="1936750"/>
          </a:xfrm>
          <a:prstGeom prst="rect">
            <a:avLst/>
          </a:prstGeom>
        </p:spPr>
      </p:pic>
      <p:sp>
        <p:nvSpPr>
          <p:cNvPr id="41" name="Content Placeholder 2"/>
          <p:cNvSpPr txBox="1">
            <a:spLocks/>
          </p:cNvSpPr>
          <p:nvPr/>
        </p:nvSpPr>
        <p:spPr>
          <a:xfrm>
            <a:off x="328794" y="5759458"/>
            <a:ext cx="11696742" cy="75715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rPr>
              <a:t>‘</a:t>
            </a:r>
            <a:r>
              <a:rPr lang="en-GB" b="1" dirty="0">
                <a:solidFill>
                  <a:schemeClr val="tx1"/>
                </a:solidFill>
              </a:rPr>
              <a:t>the</a:t>
            </a:r>
            <a:r>
              <a:rPr lang="en-GB" dirty="0">
                <a:solidFill>
                  <a:schemeClr val="tx1"/>
                </a:solidFill>
              </a:rPr>
              <a:t>’ (der, die, das) refers to something already mentioned or known.</a:t>
            </a:r>
          </a:p>
        </p:txBody>
      </p:sp>
      <p:sp>
        <p:nvSpPr>
          <p:cNvPr id="42" name="Rounded Rectangular Callout 41"/>
          <p:cNvSpPr/>
          <p:nvPr/>
        </p:nvSpPr>
        <p:spPr>
          <a:xfrm>
            <a:off x="2997671" y="2994142"/>
            <a:ext cx="2755231" cy="908586"/>
          </a:xfrm>
          <a:prstGeom prst="wedgeRoundRectCallout">
            <a:avLst>
              <a:gd name="adj1" fmla="val -63191"/>
              <a:gd name="adj2" fmla="val 28071"/>
              <a:gd name="adj3" fmla="val 1666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Ach! </a:t>
            </a:r>
            <a:r>
              <a:rPr lang="en-GB" sz="2400" b="1" u="sng" dirty="0">
                <a:solidFill>
                  <a:schemeClr val="tx1"/>
                </a:solidFill>
                <a:latin typeface="Century Gothic" panose="020B0502020202020204" pitchFamily="34" charset="0"/>
              </a:rPr>
              <a:t>Die</a:t>
            </a:r>
            <a:r>
              <a:rPr lang="en-GB" sz="2400" b="1" dirty="0">
                <a:solidFill>
                  <a:schemeClr val="tx1"/>
                </a:solidFill>
                <a:latin typeface="Century Gothic" panose="020B0502020202020204" pitchFamily="34" charset="0"/>
              </a:rPr>
              <a:t> </a:t>
            </a:r>
            <a:r>
              <a:rPr lang="en-GB" sz="2400" b="1" dirty="0" err="1">
                <a:solidFill>
                  <a:schemeClr val="tx1"/>
                </a:solidFill>
                <a:latin typeface="Century Gothic" panose="020B0502020202020204" pitchFamily="34" charset="0"/>
              </a:rPr>
              <a:t>Tafel</a:t>
            </a:r>
            <a:r>
              <a:rPr lang="en-GB" sz="2400" b="1" dirty="0">
                <a:solidFill>
                  <a:schemeClr val="tx1"/>
                </a:solidFill>
                <a:latin typeface="Century Gothic" panose="020B0502020202020204" pitchFamily="34" charset="0"/>
              </a:rPr>
              <a:t> </a:t>
            </a:r>
            <a:r>
              <a:rPr lang="en-GB" sz="2400" b="1" dirty="0" err="1">
                <a:solidFill>
                  <a:schemeClr val="tx1"/>
                </a:solidFill>
                <a:latin typeface="Century Gothic" panose="020B0502020202020204" pitchFamily="34" charset="0"/>
              </a:rPr>
              <a:t>ist</a:t>
            </a:r>
            <a:r>
              <a:rPr lang="en-GB" sz="2400" b="1" dirty="0">
                <a:solidFill>
                  <a:schemeClr val="tx1"/>
                </a:solidFill>
                <a:latin typeface="Century Gothic" panose="020B0502020202020204" pitchFamily="34" charset="0"/>
              </a:rPr>
              <a:t> </a:t>
            </a:r>
            <a:r>
              <a:rPr lang="en-GB" sz="2400" b="1" dirty="0" err="1">
                <a:solidFill>
                  <a:schemeClr val="tx1"/>
                </a:solidFill>
                <a:latin typeface="Century Gothic" panose="020B0502020202020204" pitchFamily="34" charset="0"/>
              </a:rPr>
              <a:t>groß</a:t>
            </a:r>
            <a:r>
              <a:rPr lang="en-GB" sz="2400" b="1" dirty="0">
                <a:solidFill>
                  <a:schemeClr val="tx1"/>
                </a:solidFill>
                <a:latin typeface="Century Gothic" panose="020B0502020202020204" pitchFamily="34" charset="0"/>
              </a:rPr>
              <a:t>!</a:t>
            </a:r>
          </a:p>
        </p:txBody>
      </p:sp>
    </p:spTree>
    <p:extLst>
      <p:ext uri="{BB962C8B-B14F-4D97-AF65-F5344CB8AC3E}">
        <p14:creationId xmlns:p14="http://schemas.microsoft.com/office/powerpoint/2010/main" val="136390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fade">
                                      <p:cBhvr>
                                        <p:cTn id="7" dur="5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P spid="36" grpId="0" animBg="1"/>
      <p:bldP spid="37" grpId="0" animBg="1"/>
      <p:bldP spid="41" grpId="0" build="p"/>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416953" cy="647577"/>
          </a:xfrm>
        </p:spPr>
        <p:txBody>
          <a:bodyPr>
            <a:normAutofit/>
          </a:bodyPr>
          <a:lstStyle/>
          <a:p>
            <a:pPr lvl="0">
              <a:lnSpc>
                <a:spcPct val="100000"/>
              </a:lnSpc>
              <a:spcBef>
                <a:spcPts val="0"/>
              </a:spcBef>
              <a:defRPr/>
            </a:pPr>
            <a:r>
              <a:rPr lang="en-GB" sz="2800" b="1" dirty="0">
                <a:solidFill>
                  <a:schemeClr val="tx1"/>
                </a:solidFill>
              </a:rPr>
              <a:t>‘</a:t>
            </a:r>
            <a:r>
              <a:rPr lang="en-GB" sz="2800" b="1" dirty="0" err="1">
                <a:solidFill>
                  <a:schemeClr val="tx1"/>
                </a:solidFill>
              </a:rPr>
              <a:t>ein</a:t>
            </a:r>
            <a:r>
              <a:rPr lang="en-GB" sz="2800" dirty="0">
                <a:solidFill>
                  <a:schemeClr val="tx1"/>
                </a:solidFill>
              </a:rPr>
              <a:t>(e)’ </a:t>
            </a:r>
            <a:r>
              <a:rPr lang="en-GB" sz="2800" dirty="0" err="1">
                <a:solidFill>
                  <a:schemeClr val="tx1"/>
                </a:solidFill>
              </a:rPr>
              <a:t>oder</a:t>
            </a:r>
            <a:r>
              <a:rPr lang="en-GB" sz="2800" dirty="0">
                <a:solidFill>
                  <a:schemeClr val="tx1"/>
                </a:solidFill>
              </a:rPr>
              <a:t> der/die/das?</a:t>
            </a:r>
            <a:endParaRPr lang="en-GB" sz="2800" b="1" dirty="0">
              <a:solidFill>
                <a:schemeClr val="tx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30672" y="247046"/>
            <a:ext cx="926655"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6952" y="83846"/>
            <a:ext cx="1302760" cy="1323439"/>
          </a:xfrm>
          <a:prstGeom prst="rect">
            <a:avLst/>
          </a:prstGeom>
        </p:spPr>
      </p:pic>
      <p:sp>
        <p:nvSpPr>
          <p:cNvPr id="10" name="TextBox 9"/>
          <p:cNvSpPr txBox="1"/>
          <p:nvPr/>
        </p:nvSpPr>
        <p:spPr>
          <a:xfrm>
            <a:off x="6561298" y="121765"/>
            <a:ext cx="4435969" cy="1323439"/>
          </a:xfrm>
          <a:prstGeom prst="rect">
            <a:avLst/>
          </a:prstGeom>
          <a:noFill/>
        </p:spPr>
        <p:txBody>
          <a:bodyPr wrap="square" rtlCol="0">
            <a:spAutoFit/>
          </a:bodyPr>
          <a:lstStyle/>
          <a:p>
            <a:r>
              <a:rPr lang="en-GB" sz="2000" b="1" dirty="0">
                <a:latin typeface="Century Gothic" panose="020B0502020202020204" pitchFamily="34" charset="0"/>
              </a:rPr>
              <a:t>Robbie der </a:t>
            </a:r>
            <a:r>
              <a:rPr lang="en-GB" sz="2000" b="1" dirty="0" err="1">
                <a:latin typeface="Century Gothic" panose="020B0502020202020204" pitchFamily="34" charset="0"/>
              </a:rPr>
              <a:t>Roboter</a:t>
            </a:r>
            <a:r>
              <a:rPr lang="en-GB" sz="2000" b="1" dirty="0">
                <a:latin typeface="Century Gothic" panose="020B0502020202020204" pitchFamily="34" charset="0"/>
              </a:rPr>
              <a:t> learns by asking questions.  </a:t>
            </a:r>
          </a:p>
          <a:p>
            <a:r>
              <a:rPr lang="en-GB" sz="2000" b="1" dirty="0">
                <a:latin typeface="Century Gothic" panose="020B0502020202020204" pitchFamily="34" charset="0"/>
              </a:rPr>
              <a:t>He has lots of questions!</a:t>
            </a:r>
            <a:br>
              <a:rPr lang="en-GB" sz="2000" b="1" dirty="0">
                <a:latin typeface="Century Gothic" panose="020B0502020202020204" pitchFamily="34" charset="0"/>
              </a:rPr>
            </a:br>
            <a:r>
              <a:rPr lang="en-GB" sz="2000" b="1" dirty="0">
                <a:latin typeface="Century Gothic" panose="020B0502020202020204" pitchFamily="34" charset="0"/>
              </a:rPr>
              <a:t>Is he asking ‘a’ or ‘the’?</a:t>
            </a:r>
          </a:p>
        </p:txBody>
      </p:sp>
      <p:graphicFrame>
        <p:nvGraphicFramePr>
          <p:cNvPr id="9" name="Table 8">
            <a:extLst>
              <a:ext uri="{FF2B5EF4-FFF2-40B4-BE49-F238E27FC236}">
                <a16:creationId xmlns:a16="http://schemas.microsoft.com/office/drawing/2014/main" id="{510310E9-D863-4A70-B642-08C18BDD17EE}"/>
              </a:ext>
            </a:extLst>
          </p:cNvPr>
          <p:cNvGraphicFramePr>
            <a:graphicFrameLocks noGrp="1"/>
          </p:cNvGraphicFramePr>
          <p:nvPr>
            <p:extLst>
              <p:ext uri="{D42A27DB-BD31-4B8C-83A1-F6EECF244321}">
                <p14:modId xmlns:p14="http://schemas.microsoft.com/office/powerpoint/2010/main" val="4078983685"/>
              </p:ext>
            </p:extLst>
          </p:nvPr>
        </p:nvGraphicFramePr>
        <p:xfrm>
          <a:off x="394791" y="2029274"/>
          <a:ext cx="10829757" cy="3809670"/>
        </p:xfrm>
        <a:graphic>
          <a:graphicData uri="http://schemas.openxmlformats.org/drawingml/2006/table">
            <a:tbl>
              <a:tblPr firstRow="1" bandRow="1">
                <a:tableStyleId>{5940675A-B579-460E-94D1-54222C63F5DA}</a:tableStyleId>
              </a:tblPr>
              <a:tblGrid>
                <a:gridCol w="451820">
                  <a:extLst>
                    <a:ext uri="{9D8B030D-6E8A-4147-A177-3AD203B41FA5}">
                      <a16:colId xmlns:a16="http://schemas.microsoft.com/office/drawing/2014/main" val="20000"/>
                    </a:ext>
                  </a:extLst>
                </a:gridCol>
                <a:gridCol w="6371423">
                  <a:extLst>
                    <a:ext uri="{9D8B030D-6E8A-4147-A177-3AD203B41FA5}">
                      <a16:colId xmlns:a16="http://schemas.microsoft.com/office/drawing/2014/main" val="20001"/>
                    </a:ext>
                  </a:extLst>
                </a:gridCol>
                <a:gridCol w="4006514">
                  <a:extLst>
                    <a:ext uri="{9D8B030D-6E8A-4147-A177-3AD203B41FA5}">
                      <a16:colId xmlns:a16="http://schemas.microsoft.com/office/drawing/2014/main" val="20002"/>
                    </a:ext>
                  </a:extLst>
                </a:gridCol>
              </a:tblGrid>
              <a:tr h="634945">
                <a:tc>
                  <a:txBody>
                    <a:bodyPr/>
                    <a:lstStyle/>
                    <a:p>
                      <a:pPr algn="ctr"/>
                      <a:r>
                        <a:rPr lang="en-GB" sz="2400" b="1" dirty="0">
                          <a:solidFill>
                            <a:schemeClr val="tx1"/>
                          </a:solidFill>
                          <a:latin typeface="Century Gothic" panose="020B0502020202020204" pitchFamily="34" charset="0"/>
                        </a:rPr>
                        <a:t>1</a:t>
                      </a:r>
                    </a:p>
                  </a:txBody>
                  <a:tcPr anchor="ctr"/>
                </a:tc>
                <a:tc>
                  <a:txBody>
                    <a:bodyPr/>
                    <a:lstStyle/>
                    <a:p>
                      <a:r>
                        <a:rPr lang="en-GB" sz="2000" dirty="0" err="1">
                          <a:solidFill>
                            <a:schemeClr val="tx1"/>
                          </a:solidFill>
                          <a:latin typeface="Century Gothic" panose="020B0502020202020204" pitchFamily="34" charset="0"/>
                        </a:rPr>
                        <a:t>Ist</a:t>
                      </a:r>
                      <a:r>
                        <a:rPr lang="en-GB" sz="2000" dirty="0">
                          <a:solidFill>
                            <a:schemeClr val="tx1"/>
                          </a:solidFill>
                          <a:latin typeface="Century Gothic" panose="020B0502020202020204" pitchFamily="34" charset="0"/>
                        </a:rPr>
                        <a:t> ______</a:t>
                      </a:r>
                      <a:r>
                        <a:rPr lang="en-GB" sz="2000" baseline="0" dirty="0">
                          <a:solidFill>
                            <a:schemeClr val="tx1"/>
                          </a:solidFill>
                          <a:latin typeface="Century Gothic" panose="020B0502020202020204" pitchFamily="34" charset="0"/>
                        </a:rPr>
                        <a:t> Mann </a:t>
                      </a:r>
                      <a:r>
                        <a:rPr lang="en-GB" sz="2000" baseline="0" dirty="0" err="1">
                          <a:solidFill>
                            <a:schemeClr val="tx1"/>
                          </a:solidFill>
                          <a:latin typeface="Century Gothic" panose="020B0502020202020204" pitchFamily="34" charset="0"/>
                        </a:rPr>
                        <a:t>klein</a:t>
                      </a:r>
                      <a:r>
                        <a:rPr lang="en-GB" sz="2000" baseline="0" dirty="0">
                          <a:solidFill>
                            <a:schemeClr val="tx1"/>
                          </a:solidFill>
                          <a:latin typeface="Century Gothic" panose="020B0502020202020204" pitchFamily="34" charset="0"/>
                        </a:rPr>
                        <a:t>?  (</a:t>
                      </a:r>
                      <a:r>
                        <a:rPr lang="en-GB" sz="2000" baseline="0" dirty="0" err="1">
                          <a:solidFill>
                            <a:schemeClr val="tx1"/>
                          </a:solidFill>
                          <a:latin typeface="Century Gothic" panose="020B0502020202020204" pitchFamily="34" charset="0"/>
                        </a:rPr>
                        <a:t>ein</a:t>
                      </a:r>
                      <a:r>
                        <a:rPr lang="en-GB" sz="2000" baseline="0" dirty="0">
                          <a:solidFill>
                            <a:schemeClr val="tx1"/>
                          </a:solidFill>
                          <a:latin typeface="Century Gothic" panose="020B0502020202020204" pitchFamily="34" charset="0"/>
                        </a:rPr>
                        <a:t>/der)</a:t>
                      </a:r>
                      <a:endParaRPr lang="en-GB" sz="2000" dirty="0">
                        <a:solidFill>
                          <a:schemeClr val="tx1"/>
                        </a:solidFill>
                        <a:latin typeface="Century Gothic" panose="020B0502020202020204" pitchFamily="34" charset="0"/>
                      </a:endParaRPr>
                    </a:p>
                  </a:txBody>
                  <a:tcPr anchor="ctr"/>
                </a:tc>
                <a:tc>
                  <a:txBody>
                    <a:bodyPr/>
                    <a:lstStyle/>
                    <a:p>
                      <a:r>
                        <a:rPr lang="en-GB" sz="2000" baseline="0" dirty="0">
                          <a:solidFill>
                            <a:schemeClr val="tx1"/>
                          </a:solidFill>
                          <a:latin typeface="Century Gothic" panose="020B0502020202020204" pitchFamily="34" charset="0"/>
                        </a:rPr>
                        <a:t>Nein, der Mann </a:t>
                      </a:r>
                      <a:r>
                        <a:rPr lang="en-GB" sz="2000" baseline="0" dirty="0" err="1">
                          <a:solidFill>
                            <a:schemeClr val="tx1"/>
                          </a:solidFill>
                          <a:latin typeface="Century Gothic" panose="020B0502020202020204" pitchFamily="34" charset="0"/>
                        </a:rPr>
                        <a:t>ist</a:t>
                      </a:r>
                      <a:r>
                        <a:rPr lang="en-GB" sz="2000" baseline="0" dirty="0">
                          <a:solidFill>
                            <a:schemeClr val="tx1"/>
                          </a:solidFill>
                          <a:latin typeface="Century Gothic" panose="020B0502020202020204" pitchFamily="34" charset="0"/>
                        </a:rPr>
                        <a:t> </a:t>
                      </a:r>
                      <a:r>
                        <a:rPr lang="en-GB" sz="2000" baseline="0" dirty="0" err="1">
                          <a:solidFill>
                            <a:schemeClr val="tx1"/>
                          </a:solidFill>
                          <a:latin typeface="Century Gothic" panose="020B0502020202020204" pitchFamily="34" charset="0"/>
                        </a:rPr>
                        <a:t>groß</a:t>
                      </a:r>
                      <a:r>
                        <a:rPr lang="en-GB" sz="2000" baseline="0" dirty="0">
                          <a:solidFill>
                            <a:schemeClr val="tx1"/>
                          </a:solidFill>
                          <a:latin typeface="Century Gothic" panose="020B0502020202020204" pitchFamily="34" charset="0"/>
                        </a:rPr>
                        <a:t>.</a:t>
                      </a:r>
                      <a:endParaRPr lang="en-GB" sz="20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0000"/>
                  </a:ext>
                </a:extLst>
              </a:tr>
              <a:tr h="634945">
                <a:tc>
                  <a:txBody>
                    <a:bodyPr/>
                    <a:lstStyle/>
                    <a:p>
                      <a:pPr algn="ctr"/>
                      <a:r>
                        <a:rPr lang="en-GB" sz="2400" b="1" dirty="0">
                          <a:solidFill>
                            <a:schemeClr val="tx1"/>
                          </a:solidFill>
                          <a:latin typeface="Century Gothic" panose="020B0502020202020204" pitchFamily="34" charset="0"/>
                        </a:rPr>
                        <a:t>2</a:t>
                      </a:r>
                    </a:p>
                  </a:txBody>
                  <a:tcPr anchor="ctr"/>
                </a:tc>
                <a:tc>
                  <a:txBody>
                    <a:bodyPr/>
                    <a:lstStyle/>
                    <a:p>
                      <a:r>
                        <a:rPr lang="en-GB" sz="2000" dirty="0">
                          <a:solidFill>
                            <a:schemeClr val="tx1"/>
                          </a:solidFill>
                          <a:latin typeface="Century Gothic" panose="020B0502020202020204" pitchFamily="34" charset="0"/>
                        </a:rPr>
                        <a:t>Was </a:t>
                      </a:r>
                      <a:r>
                        <a:rPr lang="en-GB" sz="2000" dirty="0" err="1">
                          <a:solidFill>
                            <a:schemeClr val="tx1"/>
                          </a:solidFill>
                          <a:latin typeface="Century Gothic" panose="020B0502020202020204" pitchFamily="34" charset="0"/>
                        </a:rPr>
                        <a:t>ist</a:t>
                      </a:r>
                      <a:r>
                        <a:rPr lang="en-GB" sz="2000" dirty="0">
                          <a:solidFill>
                            <a:schemeClr val="tx1"/>
                          </a:solidFill>
                          <a:latin typeface="Century Gothic" panose="020B0502020202020204" pitchFamily="34" charset="0"/>
                        </a:rPr>
                        <a:t> das?  </a:t>
                      </a:r>
                      <a:r>
                        <a:rPr lang="en-GB" sz="2000" dirty="0" err="1">
                          <a:solidFill>
                            <a:schemeClr val="tx1"/>
                          </a:solidFill>
                          <a:latin typeface="Century Gothic" panose="020B0502020202020204" pitchFamily="34" charset="0"/>
                        </a:rPr>
                        <a:t>Ist</a:t>
                      </a:r>
                      <a:r>
                        <a:rPr lang="en-GB" sz="2000" dirty="0">
                          <a:solidFill>
                            <a:schemeClr val="tx1"/>
                          </a:solidFill>
                          <a:latin typeface="Century Gothic" panose="020B0502020202020204" pitchFamily="34" charset="0"/>
                        </a:rPr>
                        <a:t> das _______ </a:t>
                      </a:r>
                      <a:r>
                        <a:rPr lang="en-GB" sz="2000" dirty="0" err="1">
                          <a:solidFill>
                            <a:schemeClr val="tx1"/>
                          </a:solidFill>
                          <a:latin typeface="Century Gothic" panose="020B0502020202020204" pitchFamily="34" charset="0"/>
                        </a:rPr>
                        <a:t>Tafel</a:t>
                      </a:r>
                      <a:r>
                        <a:rPr lang="en-GB" sz="2000" dirty="0">
                          <a:solidFill>
                            <a:schemeClr val="tx1"/>
                          </a:solidFill>
                          <a:latin typeface="Century Gothic" panose="020B0502020202020204" pitchFamily="34" charset="0"/>
                        </a:rPr>
                        <a:t>?</a:t>
                      </a:r>
                      <a:r>
                        <a:rPr lang="en-GB" sz="2000" baseline="0" dirty="0">
                          <a:solidFill>
                            <a:schemeClr val="tx1"/>
                          </a:solidFill>
                          <a:latin typeface="Century Gothic" panose="020B0502020202020204" pitchFamily="34" charset="0"/>
                        </a:rPr>
                        <a:t> (die/</a:t>
                      </a:r>
                      <a:r>
                        <a:rPr lang="en-GB" sz="2000" baseline="0" dirty="0" err="1">
                          <a:solidFill>
                            <a:schemeClr val="tx1"/>
                          </a:solidFill>
                          <a:latin typeface="Century Gothic" panose="020B0502020202020204" pitchFamily="34" charset="0"/>
                        </a:rPr>
                        <a:t>eine</a:t>
                      </a:r>
                      <a:r>
                        <a:rPr lang="en-GB" sz="2000" baseline="0" dirty="0">
                          <a:solidFill>
                            <a:schemeClr val="tx1"/>
                          </a:solidFill>
                          <a:latin typeface="Century Gothic" panose="020B0502020202020204" pitchFamily="34" charset="0"/>
                        </a:rPr>
                        <a:t>)</a:t>
                      </a:r>
                      <a:endParaRPr lang="en-GB" sz="2000" dirty="0">
                        <a:solidFill>
                          <a:schemeClr val="tx1"/>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err="1">
                          <a:solidFill>
                            <a:schemeClr val="tx1"/>
                          </a:solidFill>
                          <a:latin typeface="Century Gothic" panose="020B0502020202020204" pitchFamily="34" charset="0"/>
                        </a:rPr>
                        <a:t>Ja</a:t>
                      </a:r>
                      <a:r>
                        <a:rPr lang="en-GB" sz="2000" baseline="0" dirty="0">
                          <a:solidFill>
                            <a:schemeClr val="tx1"/>
                          </a:solidFill>
                          <a:latin typeface="Century Gothic" panose="020B0502020202020204" pitchFamily="34" charset="0"/>
                        </a:rPr>
                        <a:t>, und die Tafel </a:t>
                      </a:r>
                      <a:r>
                        <a:rPr lang="en-GB" sz="2000" baseline="0" dirty="0" err="1">
                          <a:solidFill>
                            <a:schemeClr val="tx1"/>
                          </a:solidFill>
                          <a:latin typeface="Century Gothic" panose="020B0502020202020204" pitchFamily="34" charset="0"/>
                        </a:rPr>
                        <a:t>ist</a:t>
                      </a:r>
                      <a:r>
                        <a:rPr lang="en-GB" sz="2000" baseline="0" dirty="0">
                          <a:solidFill>
                            <a:schemeClr val="tx1"/>
                          </a:solidFill>
                          <a:latin typeface="Century Gothic" panose="020B0502020202020204" pitchFamily="34" charset="0"/>
                        </a:rPr>
                        <a:t> </a:t>
                      </a:r>
                      <a:r>
                        <a:rPr lang="en-GB" sz="2000" baseline="0" dirty="0" err="1">
                          <a:solidFill>
                            <a:schemeClr val="tx1"/>
                          </a:solidFill>
                          <a:latin typeface="Century Gothic" panose="020B0502020202020204" pitchFamily="34" charset="0"/>
                        </a:rPr>
                        <a:t>klein</a:t>
                      </a:r>
                      <a:r>
                        <a:rPr lang="en-GB" sz="2000" baseline="0" dirty="0">
                          <a:solidFill>
                            <a:schemeClr val="tx1"/>
                          </a:solidFill>
                          <a:latin typeface="Century Gothic" panose="020B0502020202020204" pitchFamily="34" charset="0"/>
                        </a:rPr>
                        <a:t>.</a:t>
                      </a:r>
                      <a:endParaRPr lang="en-GB" sz="20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0001"/>
                  </a:ext>
                </a:extLst>
              </a:tr>
              <a:tr h="634945">
                <a:tc>
                  <a:txBody>
                    <a:bodyPr/>
                    <a:lstStyle/>
                    <a:p>
                      <a:pPr algn="ctr"/>
                      <a:r>
                        <a:rPr lang="en-GB" sz="2400" b="1" dirty="0">
                          <a:solidFill>
                            <a:schemeClr val="tx1"/>
                          </a:solidFill>
                          <a:latin typeface="Century Gothic" panose="020B0502020202020204" pitchFamily="34" charset="0"/>
                        </a:rPr>
                        <a:t>3</a:t>
                      </a:r>
                    </a:p>
                  </a:txBody>
                  <a:tcPr anchor="ctr"/>
                </a:tc>
                <a:tc>
                  <a:txBody>
                    <a:bodyPr/>
                    <a:lstStyle/>
                    <a:p>
                      <a:r>
                        <a:rPr lang="en-GB" sz="2000" dirty="0">
                          <a:solidFill>
                            <a:schemeClr val="tx1"/>
                          </a:solidFill>
                          <a:latin typeface="Century Gothic" panose="020B0502020202020204" pitchFamily="34" charset="0"/>
                        </a:rPr>
                        <a:t>Wo </a:t>
                      </a:r>
                      <a:r>
                        <a:rPr lang="en-GB" sz="2000" dirty="0" err="1">
                          <a:solidFill>
                            <a:schemeClr val="tx1"/>
                          </a:solidFill>
                          <a:latin typeface="Century Gothic" panose="020B0502020202020204" pitchFamily="34" charset="0"/>
                        </a:rPr>
                        <a:t>ist</a:t>
                      </a:r>
                      <a:r>
                        <a:rPr lang="en-GB" sz="2000" dirty="0">
                          <a:solidFill>
                            <a:schemeClr val="tx1"/>
                          </a:solidFill>
                          <a:latin typeface="Century Gothic" panose="020B0502020202020204" pitchFamily="34" charset="0"/>
                        </a:rPr>
                        <a:t> ______ </a:t>
                      </a:r>
                      <a:r>
                        <a:rPr lang="en-GB" sz="2000" dirty="0" err="1">
                          <a:solidFill>
                            <a:schemeClr val="tx1"/>
                          </a:solidFill>
                          <a:latin typeface="Century Gothic" panose="020B0502020202020204" pitchFamily="34" charset="0"/>
                        </a:rPr>
                        <a:t>Klasse</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eine</a:t>
                      </a:r>
                      <a:r>
                        <a:rPr lang="en-GB" sz="2000" dirty="0">
                          <a:solidFill>
                            <a:schemeClr val="tx1"/>
                          </a:solidFill>
                          <a:latin typeface="Century Gothic" panose="020B0502020202020204" pitchFamily="34" charset="0"/>
                        </a:rPr>
                        <a:t>/die)</a:t>
                      </a:r>
                    </a:p>
                  </a:txBody>
                  <a:tcPr anchor="ctr"/>
                </a:tc>
                <a:tc>
                  <a:txBody>
                    <a:bodyPr/>
                    <a:lstStyle/>
                    <a:p>
                      <a:r>
                        <a:rPr lang="en-GB" sz="2000" dirty="0">
                          <a:solidFill>
                            <a:schemeClr val="tx1"/>
                          </a:solidFill>
                          <a:latin typeface="Century Gothic" panose="020B0502020202020204" pitchFamily="34" charset="0"/>
                        </a:rPr>
                        <a:t>Die </a:t>
                      </a:r>
                      <a:r>
                        <a:rPr lang="en-GB" sz="2000" dirty="0" err="1">
                          <a:solidFill>
                            <a:schemeClr val="tx1"/>
                          </a:solidFill>
                          <a:latin typeface="Century Gothic" panose="020B0502020202020204" pitchFamily="34" charset="0"/>
                        </a:rPr>
                        <a:t>Klasse</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ist</a:t>
                      </a:r>
                      <a:r>
                        <a:rPr lang="en-GB" sz="2000" dirty="0">
                          <a:solidFill>
                            <a:schemeClr val="tx1"/>
                          </a:solidFill>
                          <a:latin typeface="Century Gothic" panose="020B0502020202020204" pitchFamily="34" charset="0"/>
                        </a:rPr>
                        <a:t> da.</a:t>
                      </a:r>
                    </a:p>
                  </a:txBody>
                  <a:tcPr anchor="ctr"/>
                </a:tc>
                <a:extLst>
                  <a:ext uri="{0D108BD9-81ED-4DB2-BD59-A6C34878D82A}">
                    <a16:rowId xmlns:a16="http://schemas.microsoft.com/office/drawing/2014/main" val="10002"/>
                  </a:ext>
                </a:extLst>
              </a:tr>
              <a:tr h="634945">
                <a:tc>
                  <a:txBody>
                    <a:bodyPr/>
                    <a:lstStyle/>
                    <a:p>
                      <a:pPr algn="ctr"/>
                      <a:r>
                        <a:rPr lang="en-GB" sz="2400" b="1" dirty="0">
                          <a:solidFill>
                            <a:schemeClr val="tx1"/>
                          </a:solidFill>
                          <a:latin typeface="Century Gothic" panose="020B0502020202020204" pitchFamily="34" charset="0"/>
                        </a:rPr>
                        <a:t>4</a:t>
                      </a:r>
                    </a:p>
                  </a:txBody>
                  <a:tcPr anchor="ctr"/>
                </a:tc>
                <a:tc>
                  <a:txBody>
                    <a:bodyPr/>
                    <a:lstStyle/>
                    <a:p>
                      <a:r>
                        <a:rPr lang="en-GB" sz="2000" dirty="0" err="1">
                          <a:solidFill>
                            <a:schemeClr val="tx1"/>
                          </a:solidFill>
                          <a:latin typeface="Century Gothic" panose="020B0502020202020204" pitchFamily="34" charset="0"/>
                        </a:rPr>
                        <a:t>Ist</a:t>
                      </a:r>
                      <a:r>
                        <a:rPr lang="en-GB" sz="2000" dirty="0">
                          <a:solidFill>
                            <a:schemeClr val="tx1"/>
                          </a:solidFill>
                          <a:latin typeface="Century Gothic" panose="020B0502020202020204" pitchFamily="34" charset="0"/>
                        </a:rPr>
                        <a:t> das</a:t>
                      </a:r>
                      <a:r>
                        <a:rPr lang="en-GB" sz="2000" baseline="0" dirty="0">
                          <a:solidFill>
                            <a:schemeClr val="tx1"/>
                          </a:solidFill>
                          <a:latin typeface="Century Gothic" panose="020B0502020202020204" pitchFamily="34" charset="0"/>
                        </a:rPr>
                        <a:t> _____ Mensch? (der/</a:t>
                      </a:r>
                      <a:r>
                        <a:rPr lang="en-GB" sz="2000" baseline="0" dirty="0" err="1">
                          <a:solidFill>
                            <a:schemeClr val="tx1"/>
                          </a:solidFill>
                          <a:latin typeface="Century Gothic" panose="020B0502020202020204" pitchFamily="34" charset="0"/>
                        </a:rPr>
                        <a:t>ein</a:t>
                      </a:r>
                      <a:r>
                        <a:rPr lang="en-GB" sz="2000" baseline="0" dirty="0">
                          <a:solidFill>
                            <a:schemeClr val="tx1"/>
                          </a:solidFill>
                          <a:latin typeface="Century Gothic" panose="020B0502020202020204" pitchFamily="34" charset="0"/>
                        </a:rPr>
                        <a:t>)</a:t>
                      </a:r>
                      <a:endParaRPr lang="en-GB" sz="2000" dirty="0">
                        <a:solidFill>
                          <a:schemeClr val="tx1"/>
                        </a:solidFill>
                        <a:latin typeface="Century Gothic" panose="020B0502020202020204" pitchFamily="34" charset="0"/>
                      </a:endParaRPr>
                    </a:p>
                  </a:txBody>
                  <a:tcPr anchor="ctr"/>
                </a:tc>
                <a:tc>
                  <a:txBody>
                    <a:bodyPr/>
                    <a:lstStyle/>
                    <a:p>
                      <a:r>
                        <a:rPr lang="en-GB" sz="2000" dirty="0">
                          <a:solidFill>
                            <a:schemeClr val="tx1"/>
                          </a:solidFill>
                          <a:latin typeface="Century Gothic" panose="020B0502020202020204" pitchFamily="34" charset="0"/>
                        </a:rPr>
                        <a:t>Nein, das </a:t>
                      </a:r>
                      <a:r>
                        <a:rPr lang="en-GB" sz="2000" dirty="0" err="1">
                          <a:solidFill>
                            <a:schemeClr val="tx1"/>
                          </a:solidFill>
                          <a:latin typeface="Century Gothic" panose="020B0502020202020204" pitchFamily="34" charset="0"/>
                        </a:rPr>
                        <a:t>ist</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ein</a:t>
                      </a:r>
                      <a:r>
                        <a:rPr lang="en-GB" sz="2000" baseline="0" dirty="0">
                          <a:solidFill>
                            <a:schemeClr val="tx1"/>
                          </a:solidFill>
                          <a:latin typeface="Century Gothic" panose="020B0502020202020204" pitchFamily="34" charset="0"/>
                        </a:rPr>
                        <a:t> Ding.</a:t>
                      </a:r>
                      <a:endParaRPr lang="en-GB" sz="20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0003"/>
                  </a:ext>
                </a:extLst>
              </a:tr>
              <a:tr h="634945">
                <a:tc>
                  <a:txBody>
                    <a:bodyPr/>
                    <a:lstStyle/>
                    <a:p>
                      <a:pPr algn="ctr"/>
                      <a:r>
                        <a:rPr lang="en-GB" sz="2400" b="1" dirty="0">
                          <a:solidFill>
                            <a:schemeClr val="tx1"/>
                          </a:solidFill>
                          <a:latin typeface="Century Gothic" panose="020B0502020202020204" pitchFamily="34" charset="0"/>
                        </a:rPr>
                        <a:t>5</a:t>
                      </a:r>
                    </a:p>
                  </a:txBody>
                  <a:tcPr anchor="ctr"/>
                </a:tc>
                <a:tc>
                  <a:txBody>
                    <a:bodyPr/>
                    <a:lstStyle/>
                    <a:p>
                      <a:r>
                        <a:rPr lang="en-GB" sz="2000" dirty="0">
                          <a:solidFill>
                            <a:schemeClr val="tx1"/>
                          </a:solidFill>
                          <a:latin typeface="Century Gothic" panose="020B0502020202020204" pitchFamily="34" charset="0"/>
                        </a:rPr>
                        <a:t>Was </a:t>
                      </a:r>
                      <a:r>
                        <a:rPr lang="en-GB" sz="2000" dirty="0" err="1">
                          <a:solidFill>
                            <a:schemeClr val="tx1"/>
                          </a:solidFill>
                          <a:latin typeface="Century Gothic" panose="020B0502020202020204" pitchFamily="34" charset="0"/>
                        </a:rPr>
                        <a:t>ist</a:t>
                      </a:r>
                      <a:r>
                        <a:rPr lang="en-GB" sz="2000" dirty="0">
                          <a:solidFill>
                            <a:schemeClr val="tx1"/>
                          </a:solidFill>
                          <a:latin typeface="Century Gothic" panose="020B0502020202020204" pitchFamily="34" charset="0"/>
                        </a:rPr>
                        <a:t> das?</a:t>
                      </a:r>
                      <a:r>
                        <a:rPr lang="en-GB" sz="2000" baseline="0" dirty="0">
                          <a:solidFill>
                            <a:schemeClr val="tx1"/>
                          </a:solidFill>
                          <a:latin typeface="Century Gothic" panose="020B0502020202020204" pitchFamily="34" charset="0"/>
                        </a:rPr>
                        <a:t>  </a:t>
                      </a:r>
                      <a:r>
                        <a:rPr lang="en-GB" sz="2000" baseline="0" dirty="0" err="1">
                          <a:solidFill>
                            <a:schemeClr val="tx1"/>
                          </a:solidFill>
                          <a:latin typeface="Century Gothic" panose="020B0502020202020204" pitchFamily="34" charset="0"/>
                        </a:rPr>
                        <a:t>Ist</a:t>
                      </a:r>
                      <a:r>
                        <a:rPr lang="en-GB" sz="2000" baseline="0" dirty="0">
                          <a:solidFill>
                            <a:schemeClr val="tx1"/>
                          </a:solidFill>
                          <a:latin typeface="Century Gothic" panose="020B0502020202020204" pitchFamily="34" charset="0"/>
                        </a:rPr>
                        <a:t> das _________ </a:t>
                      </a:r>
                      <a:r>
                        <a:rPr lang="en-GB" sz="2000" baseline="0" dirty="0" err="1">
                          <a:solidFill>
                            <a:schemeClr val="tx1"/>
                          </a:solidFill>
                          <a:latin typeface="Century Gothic" panose="020B0502020202020204" pitchFamily="34" charset="0"/>
                        </a:rPr>
                        <a:t>Flasche</a:t>
                      </a:r>
                      <a:r>
                        <a:rPr lang="en-GB" sz="2000" baseline="0" dirty="0">
                          <a:solidFill>
                            <a:schemeClr val="tx1"/>
                          </a:solidFill>
                          <a:latin typeface="Century Gothic" panose="020B0502020202020204" pitchFamily="34" charset="0"/>
                        </a:rPr>
                        <a:t>? (die/</a:t>
                      </a:r>
                      <a:r>
                        <a:rPr lang="en-GB" sz="2000" baseline="0" dirty="0" err="1">
                          <a:solidFill>
                            <a:schemeClr val="tx1"/>
                          </a:solidFill>
                          <a:latin typeface="Century Gothic" panose="020B0502020202020204" pitchFamily="34" charset="0"/>
                        </a:rPr>
                        <a:t>eine</a:t>
                      </a:r>
                      <a:r>
                        <a:rPr lang="en-GB" sz="2000" baseline="0" dirty="0">
                          <a:solidFill>
                            <a:schemeClr val="tx1"/>
                          </a:solidFill>
                          <a:latin typeface="Century Gothic" panose="020B0502020202020204" pitchFamily="34" charset="0"/>
                        </a:rPr>
                        <a:t>)</a:t>
                      </a:r>
                      <a:endParaRPr lang="en-GB" sz="2000" dirty="0">
                        <a:solidFill>
                          <a:schemeClr val="tx1"/>
                        </a:solidFill>
                        <a:latin typeface="Century Gothic" panose="020B0502020202020204" pitchFamily="34" charset="0"/>
                      </a:endParaRPr>
                    </a:p>
                  </a:txBody>
                  <a:tcPr anchor="ctr"/>
                </a:tc>
                <a:tc>
                  <a:txBody>
                    <a:bodyPr/>
                    <a:lstStyle/>
                    <a:p>
                      <a:r>
                        <a:rPr lang="en-GB" sz="2000" dirty="0" err="1">
                          <a:solidFill>
                            <a:schemeClr val="tx1"/>
                          </a:solidFill>
                          <a:latin typeface="Century Gothic" panose="020B0502020202020204" pitchFamily="34" charset="0"/>
                        </a:rPr>
                        <a:t>Ja</a:t>
                      </a:r>
                      <a:r>
                        <a:rPr lang="en-GB" sz="2000" dirty="0">
                          <a:solidFill>
                            <a:schemeClr val="tx1"/>
                          </a:solidFill>
                          <a:latin typeface="Century Gothic" panose="020B0502020202020204" pitchFamily="34" charset="0"/>
                        </a:rPr>
                        <a:t>,</a:t>
                      </a:r>
                      <a:r>
                        <a:rPr lang="en-GB" sz="2000" baseline="0" dirty="0">
                          <a:solidFill>
                            <a:schemeClr val="tx1"/>
                          </a:solidFill>
                          <a:latin typeface="Century Gothic" panose="020B0502020202020204" pitchFamily="34" charset="0"/>
                        </a:rPr>
                        <a:t> und die </a:t>
                      </a:r>
                      <a:r>
                        <a:rPr lang="en-GB" sz="2000" baseline="0" dirty="0" err="1">
                          <a:solidFill>
                            <a:schemeClr val="tx1"/>
                          </a:solidFill>
                          <a:latin typeface="Century Gothic" panose="020B0502020202020204" pitchFamily="34" charset="0"/>
                        </a:rPr>
                        <a:t>Flasche</a:t>
                      </a:r>
                      <a:r>
                        <a:rPr lang="en-GB" sz="2000" baseline="0" dirty="0">
                          <a:solidFill>
                            <a:schemeClr val="tx1"/>
                          </a:solidFill>
                          <a:latin typeface="Century Gothic" panose="020B0502020202020204" pitchFamily="34" charset="0"/>
                        </a:rPr>
                        <a:t> </a:t>
                      </a:r>
                      <a:r>
                        <a:rPr lang="en-GB" sz="2000" baseline="0" dirty="0" err="1">
                          <a:solidFill>
                            <a:schemeClr val="tx1"/>
                          </a:solidFill>
                          <a:latin typeface="Century Gothic" panose="020B0502020202020204" pitchFamily="34" charset="0"/>
                        </a:rPr>
                        <a:t>ist</a:t>
                      </a:r>
                      <a:r>
                        <a:rPr lang="en-GB" sz="2000" baseline="0" dirty="0">
                          <a:solidFill>
                            <a:schemeClr val="tx1"/>
                          </a:solidFill>
                          <a:latin typeface="Century Gothic" panose="020B0502020202020204" pitchFamily="34" charset="0"/>
                        </a:rPr>
                        <a:t> </a:t>
                      </a:r>
                      <a:r>
                        <a:rPr lang="en-GB" sz="2000" baseline="0" dirty="0" err="1">
                          <a:solidFill>
                            <a:schemeClr val="tx1"/>
                          </a:solidFill>
                          <a:latin typeface="Century Gothic" panose="020B0502020202020204" pitchFamily="34" charset="0"/>
                        </a:rPr>
                        <a:t>blau</a:t>
                      </a:r>
                      <a:r>
                        <a:rPr lang="en-GB" sz="2000" baseline="0" dirty="0">
                          <a:solidFill>
                            <a:schemeClr val="tx1"/>
                          </a:solidFill>
                          <a:latin typeface="Century Gothic" panose="020B0502020202020204" pitchFamily="34" charset="0"/>
                        </a:rPr>
                        <a:t>.</a:t>
                      </a:r>
                      <a:endParaRPr lang="en-GB" sz="20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0004"/>
                  </a:ext>
                </a:extLst>
              </a:tr>
              <a:tr h="634945">
                <a:tc>
                  <a:txBody>
                    <a:bodyPr/>
                    <a:lstStyle/>
                    <a:p>
                      <a:pPr algn="ctr"/>
                      <a:r>
                        <a:rPr lang="en-GB" sz="2400" b="1" dirty="0">
                          <a:solidFill>
                            <a:schemeClr val="tx1"/>
                          </a:solidFill>
                          <a:latin typeface="Century Gothic" panose="020B0502020202020204" pitchFamily="34" charset="0"/>
                        </a:rPr>
                        <a:t>6</a:t>
                      </a:r>
                    </a:p>
                  </a:txBody>
                  <a:tcPr anchor="ctr"/>
                </a:tc>
                <a:tc>
                  <a:txBody>
                    <a:bodyPr/>
                    <a:lstStyle/>
                    <a:p>
                      <a:r>
                        <a:rPr lang="en-GB" sz="2000" dirty="0" err="1">
                          <a:solidFill>
                            <a:schemeClr val="tx1"/>
                          </a:solidFill>
                          <a:latin typeface="Century Gothic" panose="020B0502020202020204" pitchFamily="34" charset="0"/>
                        </a:rPr>
                        <a:t>Ist</a:t>
                      </a:r>
                      <a:r>
                        <a:rPr lang="en-GB" sz="2000" dirty="0">
                          <a:solidFill>
                            <a:schemeClr val="tx1"/>
                          </a:solidFill>
                          <a:latin typeface="Century Gothic" panose="020B0502020202020204" pitchFamily="34" charset="0"/>
                        </a:rPr>
                        <a:t> ______ Heft </a:t>
                      </a:r>
                      <a:r>
                        <a:rPr lang="en-GB" sz="2000" dirty="0" err="1">
                          <a:solidFill>
                            <a:schemeClr val="tx1"/>
                          </a:solidFill>
                          <a:latin typeface="Century Gothic" panose="020B0502020202020204" pitchFamily="34" charset="0"/>
                        </a:rPr>
                        <a:t>blau</a:t>
                      </a:r>
                      <a:r>
                        <a:rPr lang="en-GB" sz="2000" dirty="0">
                          <a:solidFill>
                            <a:schemeClr val="tx1"/>
                          </a:solidFill>
                          <a:latin typeface="Century Gothic" panose="020B0502020202020204" pitchFamily="34" charset="0"/>
                        </a:rPr>
                        <a:t>? (</a:t>
                      </a:r>
                      <a:r>
                        <a:rPr lang="en-GB" sz="2000" dirty="0" err="1">
                          <a:solidFill>
                            <a:schemeClr val="tx1"/>
                          </a:solidFill>
                          <a:latin typeface="Century Gothic" panose="020B0502020202020204" pitchFamily="34" charset="0"/>
                        </a:rPr>
                        <a:t>ein</a:t>
                      </a:r>
                      <a:r>
                        <a:rPr lang="en-GB" sz="2000" dirty="0">
                          <a:solidFill>
                            <a:schemeClr val="tx1"/>
                          </a:solidFill>
                          <a:latin typeface="Century Gothic" panose="020B0502020202020204" pitchFamily="34" charset="0"/>
                        </a:rPr>
                        <a:t>/das)</a:t>
                      </a:r>
                    </a:p>
                  </a:txBody>
                  <a:tcPr anchor="ctr"/>
                </a:tc>
                <a:tc>
                  <a:txBody>
                    <a:bodyPr/>
                    <a:lstStyle/>
                    <a:p>
                      <a:r>
                        <a:rPr lang="en-GB" sz="2000" dirty="0">
                          <a:solidFill>
                            <a:schemeClr val="tx1"/>
                          </a:solidFill>
                          <a:latin typeface="Century Gothic" panose="020B0502020202020204" pitchFamily="34" charset="0"/>
                        </a:rPr>
                        <a:t>Nein, rot und </a:t>
                      </a:r>
                      <a:r>
                        <a:rPr lang="en-GB" sz="2000" dirty="0" err="1">
                          <a:solidFill>
                            <a:schemeClr val="tx1"/>
                          </a:solidFill>
                          <a:latin typeface="Century Gothic" panose="020B0502020202020204" pitchFamily="34" charset="0"/>
                        </a:rPr>
                        <a:t>gelb</a:t>
                      </a:r>
                      <a:r>
                        <a:rPr lang="en-GB" sz="2000" dirty="0">
                          <a:solidFill>
                            <a:schemeClr val="tx1"/>
                          </a:solidFill>
                          <a:latin typeface="Century Gothic" panose="020B0502020202020204" pitchFamily="34" charset="0"/>
                        </a:rPr>
                        <a:t>.</a:t>
                      </a:r>
                    </a:p>
                  </a:txBody>
                  <a:tcPr anchor="ctr"/>
                </a:tc>
                <a:extLst>
                  <a:ext uri="{0D108BD9-81ED-4DB2-BD59-A6C34878D82A}">
                    <a16:rowId xmlns:a16="http://schemas.microsoft.com/office/drawing/2014/main" val="10005"/>
                  </a:ext>
                </a:extLst>
              </a:tr>
            </a:tbl>
          </a:graphicData>
        </a:graphic>
      </p:graphicFrame>
      <p:sp>
        <p:nvSpPr>
          <p:cNvPr id="11" name="TextBox 10">
            <a:extLst>
              <a:ext uri="{FF2B5EF4-FFF2-40B4-BE49-F238E27FC236}">
                <a16:creationId xmlns:a16="http://schemas.microsoft.com/office/drawing/2014/main" id="{57E4C13F-82FC-4DFD-BD63-1428B9A19F23}"/>
              </a:ext>
            </a:extLst>
          </p:cNvPr>
          <p:cNvSpPr txBox="1"/>
          <p:nvPr/>
        </p:nvSpPr>
        <p:spPr>
          <a:xfrm>
            <a:off x="1124991" y="2057614"/>
            <a:ext cx="1003683" cy="523220"/>
          </a:xfrm>
          <a:prstGeom prst="rect">
            <a:avLst/>
          </a:prstGeom>
          <a:noFill/>
        </p:spPr>
        <p:txBody>
          <a:bodyPr wrap="square" rtlCol="0">
            <a:spAutoFit/>
          </a:bodyPr>
          <a:lstStyle/>
          <a:p>
            <a:pPr algn="ctr"/>
            <a:r>
              <a:rPr lang="en-GB" sz="2800" b="1" dirty="0">
                <a:latin typeface="Century Gothic" panose="020B0502020202020204" pitchFamily="34" charset="0"/>
              </a:rPr>
              <a:t>der</a:t>
            </a:r>
          </a:p>
        </p:txBody>
      </p:sp>
      <p:sp>
        <p:nvSpPr>
          <p:cNvPr id="12" name="TextBox 11">
            <a:extLst>
              <a:ext uri="{FF2B5EF4-FFF2-40B4-BE49-F238E27FC236}">
                <a16:creationId xmlns:a16="http://schemas.microsoft.com/office/drawing/2014/main" id="{7A1C1CDC-42C6-4D33-9520-5D3E18EC2B9D}"/>
              </a:ext>
            </a:extLst>
          </p:cNvPr>
          <p:cNvSpPr txBox="1"/>
          <p:nvPr/>
        </p:nvSpPr>
        <p:spPr>
          <a:xfrm>
            <a:off x="3346823" y="2679182"/>
            <a:ext cx="1003683" cy="523220"/>
          </a:xfrm>
          <a:prstGeom prst="rect">
            <a:avLst/>
          </a:prstGeom>
          <a:noFill/>
        </p:spPr>
        <p:txBody>
          <a:bodyPr wrap="square" rtlCol="0">
            <a:spAutoFit/>
          </a:bodyPr>
          <a:lstStyle/>
          <a:p>
            <a:pPr algn="ctr"/>
            <a:r>
              <a:rPr lang="en-GB" sz="2800" b="1" dirty="0" err="1">
                <a:latin typeface="Century Gothic" panose="020B0502020202020204" pitchFamily="34" charset="0"/>
              </a:rPr>
              <a:t>eine</a:t>
            </a:r>
            <a:endParaRPr lang="en-GB" sz="2800" b="1" dirty="0">
              <a:latin typeface="Century Gothic" panose="020B0502020202020204" pitchFamily="34" charset="0"/>
            </a:endParaRPr>
          </a:p>
        </p:txBody>
      </p:sp>
      <p:sp>
        <p:nvSpPr>
          <p:cNvPr id="13" name="TextBox 12">
            <a:extLst>
              <a:ext uri="{FF2B5EF4-FFF2-40B4-BE49-F238E27FC236}">
                <a16:creationId xmlns:a16="http://schemas.microsoft.com/office/drawing/2014/main" id="{F35A6703-6548-47DB-8234-5C00D041D46F}"/>
              </a:ext>
            </a:extLst>
          </p:cNvPr>
          <p:cNvSpPr txBox="1"/>
          <p:nvPr/>
        </p:nvSpPr>
        <p:spPr>
          <a:xfrm>
            <a:off x="1614799" y="3328952"/>
            <a:ext cx="1003683" cy="523220"/>
          </a:xfrm>
          <a:prstGeom prst="rect">
            <a:avLst/>
          </a:prstGeom>
          <a:noFill/>
        </p:spPr>
        <p:txBody>
          <a:bodyPr wrap="square" rtlCol="0">
            <a:spAutoFit/>
          </a:bodyPr>
          <a:lstStyle/>
          <a:p>
            <a:pPr algn="ctr"/>
            <a:r>
              <a:rPr lang="en-GB" sz="2800" b="1" dirty="0">
                <a:latin typeface="Century Gothic" panose="020B0502020202020204" pitchFamily="34" charset="0"/>
              </a:rPr>
              <a:t>die</a:t>
            </a:r>
          </a:p>
        </p:txBody>
      </p:sp>
      <p:sp>
        <p:nvSpPr>
          <p:cNvPr id="14" name="TextBox 13">
            <a:extLst>
              <a:ext uri="{FF2B5EF4-FFF2-40B4-BE49-F238E27FC236}">
                <a16:creationId xmlns:a16="http://schemas.microsoft.com/office/drawing/2014/main" id="{5393420A-4A6C-4EEF-942B-EC77EEA269AD}"/>
              </a:ext>
            </a:extLst>
          </p:cNvPr>
          <p:cNvSpPr txBox="1"/>
          <p:nvPr/>
        </p:nvSpPr>
        <p:spPr>
          <a:xfrm>
            <a:off x="1578703" y="3947555"/>
            <a:ext cx="1003683" cy="523220"/>
          </a:xfrm>
          <a:prstGeom prst="rect">
            <a:avLst/>
          </a:prstGeom>
          <a:noFill/>
        </p:spPr>
        <p:txBody>
          <a:bodyPr wrap="square" rtlCol="0">
            <a:spAutoFit/>
          </a:bodyPr>
          <a:lstStyle/>
          <a:p>
            <a:pPr algn="ctr"/>
            <a:r>
              <a:rPr lang="en-GB" sz="2800" b="1" dirty="0" err="1">
                <a:latin typeface="Century Gothic" panose="020B0502020202020204" pitchFamily="34" charset="0"/>
              </a:rPr>
              <a:t>ein</a:t>
            </a:r>
            <a:endParaRPr lang="en-GB" sz="2800" b="1" dirty="0">
              <a:latin typeface="Century Gothic" panose="020B0502020202020204" pitchFamily="34" charset="0"/>
            </a:endParaRPr>
          </a:p>
        </p:txBody>
      </p:sp>
      <p:sp>
        <p:nvSpPr>
          <p:cNvPr id="15" name="TextBox 14">
            <a:extLst>
              <a:ext uri="{FF2B5EF4-FFF2-40B4-BE49-F238E27FC236}">
                <a16:creationId xmlns:a16="http://schemas.microsoft.com/office/drawing/2014/main" id="{C47BBF87-F5BA-4DA3-848F-CE46F520362B}"/>
              </a:ext>
            </a:extLst>
          </p:cNvPr>
          <p:cNvSpPr txBox="1"/>
          <p:nvPr/>
        </p:nvSpPr>
        <p:spPr>
          <a:xfrm>
            <a:off x="3491519" y="4574954"/>
            <a:ext cx="1003683" cy="523220"/>
          </a:xfrm>
          <a:prstGeom prst="rect">
            <a:avLst/>
          </a:prstGeom>
          <a:noFill/>
        </p:spPr>
        <p:txBody>
          <a:bodyPr wrap="square" rtlCol="0">
            <a:spAutoFit/>
          </a:bodyPr>
          <a:lstStyle/>
          <a:p>
            <a:pPr algn="ctr"/>
            <a:r>
              <a:rPr lang="en-GB" sz="2800" b="1" dirty="0">
                <a:latin typeface="Century Gothic" panose="020B0502020202020204" pitchFamily="34" charset="0"/>
              </a:rPr>
              <a:t>eine</a:t>
            </a:r>
          </a:p>
        </p:txBody>
      </p:sp>
      <p:sp>
        <p:nvSpPr>
          <p:cNvPr id="16" name="TextBox 15">
            <a:extLst>
              <a:ext uri="{FF2B5EF4-FFF2-40B4-BE49-F238E27FC236}">
                <a16:creationId xmlns:a16="http://schemas.microsoft.com/office/drawing/2014/main" id="{726153C7-3D05-481C-BA83-3027746675A5}"/>
              </a:ext>
            </a:extLst>
          </p:cNvPr>
          <p:cNvSpPr txBox="1"/>
          <p:nvPr/>
        </p:nvSpPr>
        <p:spPr>
          <a:xfrm>
            <a:off x="1124991" y="5230056"/>
            <a:ext cx="1003683" cy="523220"/>
          </a:xfrm>
          <a:prstGeom prst="rect">
            <a:avLst/>
          </a:prstGeom>
          <a:noFill/>
        </p:spPr>
        <p:txBody>
          <a:bodyPr wrap="square" rtlCol="0">
            <a:spAutoFit/>
          </a:bodyPr>
          <a:lstStyle/>
          <a:p>
            <a:pPr algn="ctr"/>
            <a:r>
              <a:rPr lang="en-GB" sz="2800" b="1" dirty="0">
                <a:latin typeface="Century Gothic" panose="020B0502020202020204" pitchFamily="34" charset="0"/>
              </a:rPr>
              <a:t>das</a:t>
            </a:r>
          </a:p>
        </p:txBody>
      </p:sp>
      <p:pic>
        <p:nvPicPr>
          <p:cNvPr id="17" name="Graphic 16" descr="Teacher with solid fill">
            <a:extLst>
              <a:ext uri="{FF2B5EF4-FFF2-40B4-BE49-F238E27FC236}">
                <a16:creationId xmlns:a16="http://schemas.microsoft.com/office/drawing/2014/main" id="{9E7B87ED-EB74-4D83-8EEE-A0F97FC0CC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823" y="881114"/>
            <a:ext cx="914400" cy="914400"/>
          </a:xfrm>
          <a:prstGeom prst="rect">
            <a:avLst/>
          </a:prstGeom>
        </p:spPr>
      </p:pic>
      <p:sp>
        <p:nvSpPr>
          <p:cNvPr id="18" name="Speech Bubble: Rectangle with Corners Rounded 17">
            <a:extLst>
              <a:ext uri="{FF2B5EF4-FFF2-40B4-BE49-F238E27FC236}">
                <a16:creationId xmlns:a16="http://schemas.microsoft.com/office/drawing/2014/main" id="{05ADB631-6944-493E-BACE-E6712F9B5B79}"/>
              </a:ext>
            </a:extLst>
          </p:cNvPr>
          <p:cNvSpPr/>
          <p:nvPr/>
        </p:nvSpPr>
        <p:spPr>
          <a:xfrm>
            <a:off x="1001573" y="1019056"/>
            <a:ext cx="4223562" cy="776458"/>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ein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/eine’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oder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‘der, die, das?</a:t>
            </a: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096000" cy="647577"/>
          </a:xfrm>
        </p:spPr>
        <p:txBody>
          <a:bodyPr>
            <a:normAutofit/>
          </a:bodyPr>
          <a:lstStyle/>
          <a:p>
            <a:pPr lvl="0">
              <a:lnSpc>
                <a:spcPct val="100000"/>
              </a:lnSpc>
              <a:spcBef>
                <a:spcPts val="0"/>
              </a:spcBef>
              <a:defRPr/>
            </a:pPr>
            <a:r>
              <a:rPr lang="en-GB" sz="2800" b="1" dirty="0">
                <a:solidFill>
                  <a:schemeClr val="tx1"/>
                </a:solidFill>
              </a:rPr>
              <a:t>‘</a:t>
            </a:r>
            <a:r>
              <a:rPr lang="en-GB" sz="2800" b="1" dirty="0" err="1">
                <a:solidFill>
                  <a:schemeClr val="tx1"/>
                </a:solidFill>
              </a:rPr>
              <a:t>ein</a:t>
            </a:r>
            <a:r>
              <a:rPr lang="en-GB" sz="2800" dirty="0">
                <a:solidFill>
                  <a:schemeClr val="tx1"/>
                </a:solidFill>
              </a:rPr>
              <a:t>(e)’ </a:t>
            </a:r>
            <a:r>
              <a:rPr lang="en-GB" sz="2800" dirty="0" err="1">
                <a:solidFill>
                  <a:schemeClr val="tx1"/>
                </a:solidFill>
              </a:rPr>
              <a:t>oder</a:t>
            </a:r>
            <a:r>
              <a:rPr lang="en-GB" sz="2800" dirty="0">
                <a:solidFill>
                  <a:schemeClr val="tx1"/>
                </a:solidFill>
              </a:rPr>
              <a:t> der/die/das?</a:t>
            </a:r>
            <a:endParaRPr lang="en-GB" sz="2800" b="1" dirty="0">
              <a:solidFill>
                <a:prstClr val="white"/>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p:cNvSpPr txBox="1"/>
          <p:nvPr/>
        </p:nvSpPr>
        <p:spPr>
          <a:xfrm>
            <a:off x="113279" y="873255"/>
            <a:ext cx="6930988" cy="1015663"/>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Zorg is new and everything is new to him! </a:t>
            </a:r>
          </a:p>
          <a:p>
            <a:r>
              <a:rPr lang="en-GB" sz="2000" dirty="0">
                <a:solidFill>
                  <a:srgbClr val="002060"/>
                </a:solidFill>
                <a:latin typeface="Century Gothic" panose="020B0502020202020204" pitchFamily="34" charset="0"/>
              </a:rPr>
              <a:t>His internal translator keeps cutting out, too.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Does he hear/say ‘</a:t>
            </a:r>
            <a:r>
              <a:rPr lang="en-GB" sz="2000" dirty="0" err="1">
                <a:solidFill>
                  <a:srgbClr val="002060"/>
                </a:solidFill>
                <a:latin typeface="Century Gothic" panose="020B0502020202020204" pitchFamily="34" charset="0"/>
              </a:rPr>
              <a:t>ein</a:t>
            </a:r>
            <a:r>
              <a:rPr lang="en-GB" sz="2000" dirty="0">
                <a:solidFill>
                  <a:srgbClr val="002060"/>
                </a:solidFill>
                <a:latin typeface="Century Gothic" panose="020B0502020202020204" pitchFamily="34" charset="0"/>
              </a:rPr>
              <a:t>, eine, </a:t>
            </a:r>
            <a:r>
              <a:rPr lang="en-GB" sz="2000" dirty="0" err="1">
                <a:solidFill>
                  <a:srgbClr val="002060"/>
                </a:solidFill>
                <a:latin typeface="Century Gothic" panose="020B0502020202020204" pitchFamily="34" charset="0"/>
              </a:rPr>
              <a:t>ein</a:t>
            </a:r>
            <a:r>
              <a:rPr lang="en-GB" sz="2000" dirty="0">
                <a:solidFill>
                  <a:srgbClr val="002060"/>
                </a:solidFill>
                <a:latin typeface="Century Gothic" panose="020B0502020202020204" pitchFamily="34" charset="0"/>
              </a:rPr>
              <a:t>’ or ‘der, die, das’? </a:t>
            </a:r>
          </a:p>
        </p:txBody>
      </p:sp>
      <p:sp>
        <p:nvSpPr>
          <p:cNvPr id="13" name="Rounded Rectangular Callout 12"/>
          <p:cNvSpPr/>
          <p:nvPr/>
        </p:nvSpPr>
        <p:spPr>
          <a:xfrm>
            <a:off x="7586019" y="1995274"/>
            <a:ext cx="4326829" cy="470133"/>
          </a:xfrm>
          <a:prstGeom prst="wedgeRoundRectCallout">
            <a:avLst>
              <a:gd name="adj1" fmla="val -59186"/>
              <a:gd name="adj2" fmla="val 30084"/>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bg2"/>
                </a:solidFill>
                <a:latin typeface="Century Gothic" panose="020B0502020202020204" pitchFamily="34" charset="0"/>
              </a:rPr>
              <a:t>Zorg</a:t>
            </a:r>
            <a:r>
              <a:rPr lang="en-GB" sz="2000" dirty="0">
                <a:solidFill>
                  <a:schemeClr val="bg2"/>
                </a:solidFill>
                <a:latin typeface="Century Gothic" panose="020B0502020202020204" pitchFamily="34" charset="0"/>
              </a:rPr>
              <a:t>, das </a:t>
            </a:r>
            <a:r>
              <a:rPr lang="en-GB" sz="2000" dirty="0" err="1">
                <a:solidFill>
                  <a:schemeClr val="bg2"/>
                </a:solidFill>
                <a:latin typeface="Century Gothic" panose="020B0502020202020204" pitchFamily="34" charset="0"/>
              </a:rPr>
              <a:t>hier</a:t>
            </a:r>
            <a:r>
              <a:rPr lang="en-GB" sz="2000" dirty="0">
                <a:solidFill>
                  <a:schemeClr val="bg2"/>
                </a:solidFill>
                <a:latin typeface="Century Gothic" panose="020B0502020202020204" pitchFamily="34" charset="0"/>
              </a:rPr>
              <a:t> </a:t>
            </a:r>
            <a:r>
              <a:rPr lang="en-GB" sz="2000" dirty="0" err="1">
                <a:solidFill>
                  <a:schemeClr val="bg2"/>
                </a:solidFill>
                <a:latin typeface="Century Gothic" panose="020B0502020202020204" pitchFamily="34" charset="0"/>
              </a:rPr>
              <a:t>ist</a:t>
            </a:r>
            <a:r>
              <a:rPr lang="en-GB" sz="2000" dirty="0">
                <a:solidFill>
                  <a:schemeClr val="bg2"/>
                </a:solidFill>
                <a:latin typeface="Century Gothic" panose="020B0502020202020204" pitchFamily="34" charset="0"/>
              </a:rPr>
              <a:t> ____ </a:t>
            </a:r>
            <a:r>
              <a:rPr lang="en-GB" sz="2000" dirty="0" err="1">
                <a:solidFill>
                  <a:schemeClr val="bg2"/>
                </a:solidFill>
                <a:latin typeface="Century Gothic" panose="020B0502020202020204" pitchFamily="34" charset="0"/>
              </a:rPr>
              <a:t>Klasse</a:t>
            </a:r>
            <a:r>
              <a:rPr lang="en-GB" sz="2000" dirty="0">
                <a:solidFill>
                  <a:schemeClr val="bg2"/>
                </a:solidFill>
                <a:latin typeface="Century Gothic" panose="020B0502020202020204" pitchFamily="34" charset="0"/>
              </a:rPr>
              <a:t>.</a:t>
            </a:r>
          </a:p>
        </p:txBody>
      </p:sp>
      <p:sp>
        <p:nvSpPr>
          <p:cNvPr id="14" name="Rounded Rectangular Callout 13"/>
          <p:cNvSpPr/>
          <p:nvPr/>
        </p:nvSpPr>
        <p:spPr>
          <a:xfrm>
            <a:off x="2442568" y="2205338"/>
            <a:ext cx="3733800" cy="470133"/>
          </a:xfrm>
          <a:prstGeom prst="wedgeRoundRectCallout">
            <a:avLst>
              <a:gd name="adj1" fmla="val 59439"/>
              <a:gd name="adj2" fmla="val 40889"/>
              <a:gd name="adj3" fmla="val 16667"/>
            </a:avLst>
          </a:prstGeom>
          <a:solidFill>
            <a:schemeClr val="accent1">
              <a:lumMod val="60000"/>
              <a:lumOff val="4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Ach, ____ </a:t>
            </a:r>
            <a:r>
              <a:rPr lang="en-GB" sz="2000" b="1" dirty="0" err="1">
                <a:solidFill>
                  <a:schemeClr val="tx1"/>
                </a:solidFill>
                <a:latin typeface="Century Gothic" panose="020B0502020202020204" pitchFamily="34" charset="0"/>
              </a:rPr>
              <a:t>Klasse</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ist</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groß</a:t>
            </a:r>
            <a:r>
              <a:rPr lang="en-GB" sz="2000" b="1" dirty="0">
                <a:solidFill>
                  <a:schemeClr val="tx1"/>
                </a:solidFill>
                <a:latin typeface="Century Gothic" panose="020B0502020202020204" pitchFamily="34" charset="0"/>
              </a:rPr>
              <a:t>.</a:t>
            </a:r>
          </a:p>
        </p:txBody>
      </p:sp>
      <p:sp>
        <p:nvSpPr>
          <p:cNvPr id="15" name="Rounded Rectangular Callout 14"/>
          <p:cNvSpPr/>
          <p:nvPr/>
        </p:nvSpPr>
        <p:spPr>
          <a:xfrm>
            <a:off x="2157445" y="2902063"/>
            <a:ext cx="4018923" cy="470133"/>
          </a:xfrm>
          <a:prstGeom prst="wedgeRoundRectCallout">
            <a:avLst>
              <a:gd name="adj1" fmla="val 60064"/>
              <a:gd name="adj2" fmla="val 40889"/>
              <a:gd name="adj3" fmla="val 16667"/>
            </a:avLst>
          </a:prstGeom>
          <a:solidFill>
            <a:schemeClr val="accent1">
              <a:lumMod val="60000"/>
              <a:lumOff val="4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Was </a:t>
            </a:r>
            <a:r>
              <a:rPr lang="en-GB" sz="2000" b="1" dirty="0" err="1">
                <a:solidFill>
                  <a:schemeClr val="tx1"/>
                </a:solidFill>
                <a:latin typeface="Century Gothic" panose="020B0502020202020204" pitchFamily="34" charset="0"/>
              </a:rPr>
              <a:t>ist</a:t>
            </a:r>
            <a:r>
              <a:rPr lang="en-GB" sz="2000" b="1" dirty="0">
                <a:solidFill>
                  <a:schemeClr val="tx1"/>
                </a:solidFill>
                <a:latin typeface="Century Gothic" panose="020B0502020202020204" pitchFamily="34" charset="0"/>
              </a:rPr>
              <a:t> das? </a:t>
            </a:r>
            <a:r>
              <a:rPr lang="en-GB" sz="2000" b="1" dirty="0" err="1">
                <a:solidFill>
                  <a:schemeClr val="tx1"/>
                </a:solidFill>
                <a:latin typeface="Century Gothic" panose="020B0502020202020204" pitchFamily="34" charset="0"/>
              </a:rPr>
              <a:t>Ist</a:t>
            </a:r>
            <a:r>
              <a:rPr lang="en-GB" sz="2000" b="1" dirty="0">
                <a:solidFill>
                  <a:schemeClr val="tx1"/>
                </a:solidFill>
                <a:latin typeface="Century Gothic" panose="020B0502020202020204" pitchFamily="34" charset="0"/>
              </a:rPr>
              <a:t> das ___ </a:t>
            </a:r>
            <a:r>
              <a:rPr lang="en-GB" sz="2000" b="1" dirty="0" err="1">
                <a:solidFill>
                  <a:schemeClr val="tx1"/>
                </a:solidFill>
                <a:latin typeface="Century Gothic" panose="020B0502020202020204" pitchFamily="34" charset="0"/>
              </a:rPr>
              <a:t>Tisch</a:t>
            </a:r>
            <a:r>
              <a:rPr lang="en-GB" sz="2000" b="1" dirty="0">
                <a:solidFill>
                  <a:schemeClr val="tx1"/>
                </a:solidFill>
                <a:latin typeface="Century Gothic" panose="020B0502020202020204" pitchFamily="34" charset="0"/>
              </a:rPr>
              <a:t>?</a:t>
            </a:r>
          </a:p>
        </p:txBody>
      </p:sp>
      <p:sp>
        <p:nvSpPr>
          <p:cNvPr id="16" name="Rounded Rectangular Callout 15"/>
          <p:cNvSpPr/>
          <p:nvPr/>
        </p:nvSpPr>
        <p:spPr>
          <a:xfrm>
            <a:off x="7433850" y="3132114"/>
            <a:ext cx="4326829" cy="470133"/>
          </a:xfrm>
          <a:prstGeom prst="wedgeRoundRectCallout">
            <a:avLst>
              <a:gd name="adj1" fmla="val -58403"/>
              <a:gd name="adj2" fmla="val 228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2"/>
                </a:solidFill>
                <a:latin typeface="Century Gothic" panose="020B0502020202020204" pitchFamily="34" charset="0"/>
              </a:rPr>
              <a:t>Nein, das </a:t>
            </a:r>
            <a:r>
              <a:rPr lang="en-GB" sz="2000" dirty="0" err="1">
                <a:solidFill>
                  <a:schemeClr val="bg2"/>
                </a:solidFill>
                <a:latin typeface="Century Gothic" panose="020B0502020202020204" pitchFamily="34" charset="0"/>
              </a:rPr>
              <a:t>ist</a:t>
            </a:r>
            <a:r>
              <a:rPr lang="en-GB" sz="2000" dirty="0">
                <a:solidFill>
                  <a:schemeClr val="bg2"/>
                </a:solidFill>
                <a:latin typeface="Century Gothic" panose="020B0502020202020204" pitchFamily="34" charset="0"/>
              </a:rPr>
              <a:t> ______ </a:t>
            </a:r>
            <a:r>
              <a:rPr lang="en-GB" sz="2000" dirty="0" err="1">
                <a:solidFill>
                  <a:schemeClr val="bg2"/>
                </a:solidFill>
                <a:latin typeface="Century Gothic" panose="020B0502020202020204" pitchFamily="34" charset="0"/>
              </a:rPr>
              <a:t>Fenster</a:t>
            </a:r>
            <a:r>
              <a:rPr lang="en-GB" sz="2000" dirty="0">
                <a:solidFill>
                  <a:schemeClr val="bg2"/>
                </a:solidFill>
                <a:latin typeface="Century Gothic" panose="020B0502020202020204" pitchFamily="34" charset="0"/>
              </a:rPr>
              <a:t>.</a:t>
            </a:r>
          </a:p>
        </p:txBody>
      </p:sp>
      <p:sp>
        <p:nvSpPr>
          <p:cNvPr id="17" name="Rounded Rectangular Callout 16"/>
          <p:cNvSpPr/>
          <p:nvPr/>
        </p:nvSpPr>
        <p:spPr>
          <a:xfrm>
            <a:off x="2456604" y="3847684"/>
            <a:ext cx="3733800" cy="470133"/>
          </a:xfrm>
          <a:prstGeom prst="wedgeRoundRectCallout">
            <a:avLst>
              <a:gd name="adj1" fmla="val 60800"/>
              <a:gd name="adj2" fmla="val 44491"/>
              <a:gd name="adj3" fmla="val 16667"/>
            </a:avLst>
          </a:prstGeom>
          <a:solidFill>
            <a:schemeClr val="accent1">
              <a:lumMod val="60000"/>
              <a:lumOff val="4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Ach, _____ </a:t>
            </a:r>
            <a:r>
              <a:rPr lang="en-GB" sz="2000" b="1" dirty="0" err="1">
                <a:solidFill>
                  <a:schemeClr val="tx1"/>
                </a:solidFill>
                <a:latin typeface="Century Gothic" panose="020B0502020202020204" pitchFamily="34" charset="0"/>
              </a:rPr>
              <a:t>Fenster</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ist</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klein</a:t>
            </a:r>
            <a:r>
              <a:rPr lang="en-GB" sz="2000" b="1" dirty="0">
                <a:solidFill>
                  <a:schemeClr val="tx1"/>
                </a:solidFill>
                <a:latin typeface="Century Gothic" panose="020B0502020202020204" pitchFamily="34" charset="0"/>
              </a:rPr>
              <a:t>!</a:t>
            </a:r>
          </a:p>
        </p:txBody>
      </p:sp>
      <p:sp>
        <p:nvSpPr>
          <p:cNvPr id="18" name="Rounded Rectangular Callout 17"/>
          <p:cNvSpPr/>
          <p:nvPr/>
        </p:nvSpPr>
        <p:spPr>
          <a:xfrm>
            <a:off x="7237202" y="4059048"/>
            <a:ext cx="4720126" cy="470133"/>
          </a:xfrm>
          <a:prstGeom prst="wedgeRoundRectCallout">
            <a:avLst>
              <a:gd name="adj1" fmla="val -55632"/>
              <a:gd name="adj2" fmla="val 37287"/>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bg2"/>
                </a:solidFill>
                <a:latin typeface="Century Gothic" panose="020B0502020202020204" pitchFamily="34" charset="0"/>
              </a:rPr>
              <a:t>Ja</a:t>
            </a:r>
            <a:r>
              <a:rPr lang="en-GB" sz="2000" dirty="0">
                <a:solidFill>
                  <a:schemeClr val="bg2"/>
                </a:solidFill>
                <a:latin typeface="Century Gothic" panose="020B0502020202020204" pitchFamily="34" charset="0"/>
              </a:rPr>
              <a:t>. Und </a:t>
            </a:r>
            <a:r>
              <a:rPr lang="en-GB" sz="2000" dirty="0" err="1">
                <a:solidFill>
                  <a:schemeClr val="bg2"/>
                </a:solidFill>
                <a:latin typeface="Century Gothic" panose="020B0502020202020204" pitchFamily="34" charset="0"/>
              </a:rPr>
              <a:t>Zorg</a:t>
            </a:r>
            <a:r>
              <a:rPr lang="en-GB" sz="2000" dirty="0">
                <a:solidFill>
                  <a:schemeClr val="bg2"/>
                </a:solidFill>
                <a:latin typeface="Century Gothic" panose="020B0502020202020204" pitchFamily="34" charset="0"/>
              </a:rPr>
              <a:t>, das </a:t>
            </a:r>
            <a:r>
              <a:rPr lang="en-GB" sz="2000" dirty="0" err="1">
                <a:solidFill>
                  <a:schemeClr val="bg2"/>
                </a:solidFill>
                <a:latin typeface="Century Gothic" panose="020B0502020202020204" pitchFamily="34" charset="0"/>
              </a:rPr>
              <a:t>ist</a:t>
            </a:r>
            <a:r>
              <a:rPr lang="en-GB" sz="2000" dirty="0">
                <a:solidFill>
                  <a:schemeClr val="bg2"/>
                </a:solidFill>
                <a:latin typeface="Century Gothic" panose="020B0502020202020204" pitchFamily="34" charset="0"/>
              </a:rPr>
              <a:t> ______ </a:t>
            </a:r>
            <a:r>
              <a:rPr lang="en-GB" sz="2000" dirty="0" err="1">
                <a:solidFill>
                  <a:schemeClr val="bg2"/>
                </a:solidFill>
                <a:latin typeface="Century Gothic" panose="020B0502020202020204" pitchFamily="34" charset="0"/>
              </a:rPr>
              <a:t>Flasche</a:t>
            </a:r>
            <a:r>
              <a:rPr lang="en-GB" sz="2000" dirty="0">
                <a:solidFill>
                  <a:schemeClr val="bg2"/>
                </a:solidFill>
                <a:latin typeface="Century Gothic" panose="020B0502020202020204" pitchFamily="34" charset="0"/>
              </a:rPr>
              <a:t>.</a:t>
            </a:r>
          </a:p>
        </p:txBody>
      </p:sp>
      <p:sp>
        <p:nvSpPr>
          <p:cNvPr id="19" name="Rounded Rectangular Callout 18"/>
          <p:cNvSpPr/>
          <p:nvPr/>
        </p:nvSpPr>
        <p:spPr>
          <a:xfrm>
            <a:off x="2461473" y="4662292"/>
            <a:ext cx="3733800" cy="470133"/>
          </a:xfrm>
          <a:prstGeom prst="wedgeRoundRectCallout">
            <a:avLst>
              <a:gd name="adj1" fmla="val 60800"/>
              <a:gd name="adj2" fmla="val 55296"/>
              <a:gd name="adj3" fmla="val 16667"/>
            </a:avLst>
          </a:prstGeom>
          <a:solidFill>
            <a:schemeClr val="accent1">
              <a:lumMod val="60000"/>
              <a:lumOff val="4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Ach, _____ </a:t>
            </a:r>
            <a:r>
              <a:rPr lang="en-GB" sz="2000" b="1" dirty="0" err="1">
                <a:solidFill>
                  <a:schemeClr val="tx1"/>
                </a:solidFill>
                <a:latin typeface="Century Gothic" panose="020B0502020202020204" pitchFamily="34" charset="0"/>
              </a:rPr>
              <a:t>Flasche</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ist</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gelb</a:t>
            </a:r>
            <a:r>
              <a:rPr lang="en-GB" sz="2000" b="1" dirty="0">
                <a:solidFill>
                  <a:schemeClr val="tx1"/>
                </a:solidFill>
                <a:latin typeface="Century Gothic" panose="020B0502020202020204" pitchFamily="34" charset="0"/>
              </a:rPr>
              <a:t>!</a:t>
            </a:r>
          </a:p>
        </p:txBody>
      </p:sp>
      <p:sp>
        <p:nvSpPr>
          <p:cNvPr id="20" name="Rounded Rectangular Callout 19"/>
          <p:cNvSpPr/>
          <p:nvPr/>
        </p:nvSpPr>
        <p:spPr>
          <a:xfrm>
            <a:off x="7044268" y="4888909"/>
            <a:ext cx="4913060" cy="747120"/>
          </a:xfrm>
          <a:prstGeom prst="wedgeRoundRectCallout">
            <a:avLst>
              <a:gd name="adj1" fmla="val -57367"/>
              <a:gd name="adj2" fmla="val 41413"/>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bg2"/>
                </a:solidFill>
                <a:latin typeface="Century Gothic" panose="020B0502020202020204" pitchFamily="34" charset="0"/>
              </a:rPr>
              <a:t>Ja</a:t>
            </a:r>
            <a:r>
              <a:rPr lang="en-GB" sz="2000" dirty="0">
                <a:solidFill>
                  <a:schemeClr val="bg2"/>
                </a:solidFill>
                <a:latin typeface="Century Gothic" panose="020B0502020202020204" pitchFamily="34" charset="0"/>
              </a:rPr>
              <a:t>, </a:t>
            </a:r>
            <a:r>
              <a:rPr lang="en-GB" sz="2000" dirty="0" err="1">
                <a:solidFill>
                  <a:schemeClr val="bg2"/>
                </a:solidFill>
                <a:latin typeface="Century Gothic" panose="020B0502020202020204" pitchFamily="34" charset="0"/>
              </a:rPr>
              <a:t>richtig</a:t>
            </a:r>
            <a:r>
              <a:rPr lang="en-GB" sz="2000" dirty="0">
                <a:solidFill>
                  <a:schemeClr val="bg2"/>
                </a:solidFill>
                <a:latin typeface="Century Gothic" panose="020B0502020202020204" pitchFamily="34" charset="0"/>
              </a:rPr>
              <a:t>! Und ____ Heft </a:t>
            </a:r>
            <a:r>
              <a:rPr lang="en-GB" sz="2000" dirty="0" err="1">
                <a:solidFill>
                  <a:schemeClr val="bg2"/>
                </a:solidFill>
                <a:latin typeface="Century Gothic" panose="020B0502020202020204" pitchFamily="34" charset="0"/>
              </a:rPr>
              <a:t>hier</a:t>
            </a:r>
            <a:r>
              <a:rPr lang="en-GB" sz="2000" dirty="0">
                <a:solidFill>
                  <a:schemeClr val="bg2"/>
                </a:solidFill>
                <a:latin typeface="Century Gothic" panose="020B0502020202020204" pitchFamily="34" charset="0"/>
              </a:rPr>
              <a:t> </a:t>
            </a:r>
            <a:r>
              <a:rPr lang="en-GB" sz="2000" dirty="0" err="1">
                <a:solidFill>
                  <a:schemeClr val="bg2"/>
                </a:solidFill>
                <a:latin typeface="Century Gothic" panose="020B0502020202020204" pitchFamily="34" charset="0"/>
              </a:rPr>
              <a:t>ist</a:t>
            </a:r>
            <a:r>
              <a:rPr lang="en-GB" sz="2000" dirty="0">
                <a:solidFill>
                  <a:schemeClr val="bg2"/>
                </a:solidFill>
                <a:latin typeface="Century Gothic" panose="020B0502020202020204" pitchFamily="34" charset="0"/>
              </a:rPr>
              <a:t> auch </a:t>
            </a:r>
            <a:r>
              <a:rPr lang="en-GB" sz="2000" dirty="0" err="1">
                <a:solidFill>
                  <a:schemeClr val="bg2"/>
                </a:solidFill>
                <a:latin typeface="Century Gothic" panose="020B0502020202020204" pitchFamily="34" charset="0"/>
              </a:rPr>
              <a:t>gelb</a:t>
            </a:r>
            <a:r>
              <a:rPr lang="en-GB" sz="2000" dirty="0">
                <a:solidFill>
                  <a:schemeClr val="bg2"/>
                </a:solidFill>
                <a:latin typeface="Century Gothic" panose="020B0502020202020204" pitchFamily="34" charset="0"/>
              </a:rPr>
              <a:t>.</a:t>
            </a:r>
          </a:p>
        </p:txBody>
      </p:sp>
      <p:sp>
        <p:nvSpPr>
          <p:cNvPr id="21" name="Rounded Rectangular Callout 20"/>
          <p:cNvSpPr/>
          <p:nvPr/>
        </p:nvSpPr>
        <p:spPr>
          <a:xfrm>
            <a:off x="2157445" y="5444690"/>
            <a:ext cx="4018923" cy="481808"/>
          </a:xfrm>
          <a:prstGeom prst="wedgeRoundRectCallout">
            <a:avLst>
              <a:gd name="adj1" fmla="val 58647"/>
              <a:gd name="adj2" fmla="val 51956"/>
              <a:gd name="adj3" fmla="val 16667"/>
            </a:avLst>
          </a:prstGeom>
          <a:solidFill>
            <a:schemeClr val="accent1">
              <a:lumMod val="60000"/>
              <a:lumOff val="4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Ach, </a:t>
            </a:r>
            <a:r>
              <a:rPr lang="en-GB" sz="2000" b="1" dirty="0" err="1">
                <a:solidFill>
                  <a:schemeClr val="tx1"/>
                </a:solidFill>
                <a:latin typeface="Century Gothic" panose="020B0502020202020204" pitchFamily="34" charset="0"/>
              </a:rPr>
              <a:t>gelb</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ist</a:t>
            </a:r>
            <a:r>
              <a:rPr lang="en-GB" sz="2000" b="1" dirty="0">
                <a:solidFill>
                  <a:schemeClr val="tx1"/>
                </a:solidFill>
                <a:latin typeface="Century Gothic" panose="020B0502020202020204" pitchFamily="34" charset="0"/>
              </a:rPr>
              <a:t> gut! Ich bin </a:t>
            </a:r>
            <a:r>
              <a:rPr lang="en-GB" sz="2000" b="1" dirty="0" err="1">
                <a:solidFill>
                  <a:schemeClr val="tx1"/>
                </a:solidFill>
                <a:latin typeface="Century Gothic" panose="020B0502020202020204" pitchFamily="34" charset="0"/>
              </a:rPr>
              <a:t>gelb</a:t>
            </a:r>
            <a:r>
              <a:rPr lang="en-GB" sz="2000" b="1" dirty="0">
                <a:solidFill>
                  <a:schemeClr val="tx1"/>
                </a:solidFill>
                <a:latin typeface="Century Gothic" panose="020B0502020202020204" pitchFamily="34" charset="0"/>
              </a:rPr>
              <a:t>!</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6524" y="576254"/>
            <a:ext cx="1285817" cy="1312350"/>
          </a:xfrm>
          <a:prstGeom prst="ellipse">
            <a:avLst/>
          </a:prstGeom>
        </p:spPr>
      </p:pic>
      <p:pic>
        <p:nvPicPr>
          <p:cNvPr id="3" name="Picture 2" descr="A cartoon robot with a sign&#10;&#10;Description automatically generated">
            <a:extLst>
              <a:ext uri="{FF2B5EF4-FFF2-40B4-BE49-F238E27FC236}">
                <a16:creationId xmlns:a16="http://schemas.microsoft.com/office/drawing/2014/main" id="{33009160-C1F9-4DDC-8ACE-9DB4DF70165B}"/>
              </a:ext>
            </a:extLst>
          </p:cNvPr>
          <p:cNvPicPr>
            <a:picLocks noChangeAspect="1"/>
          </p:cNvPicPr>
          <p:nvPr/>
        </p:nvPicPr>
        <p:blipFill>
          <a:blip r:embed="rId4" cstate="print">
            <a:clrChange>
              <a:clrFrom>
                <a:srgbClr val="F2EAC6"/>
              </a:clrFrom>
              <a:clrTo>
                <a:srgbClr val="F2EAC6">
                  <a:alpha val="0"/>
                </a:srgbClr>
              </a:clrTo>
            </a:clrChange>
            <a:extLst>
              <a:ext uri="{28A0092B-C50C-407E-A947-70E740481C1C}">
                <a14:useLocalDpi xmlns:a14="http://schemas.microsoft.com/office/drawing/2010/main" val="0"/>
              </a:ext>
            </a:extLst>
          </a:blip>
          <a:stretch>
            <a:fillRect/>
          </a:stretch>
        </p:blipFill>
        <p:spPr>
          <a:xfrm>
            <a:off x="-212467" y="2333072"/>
            <a:ext cx="2588182" cy="4601213"/>
          </a:xfrm>
          <a:prstGeom prst="rect">
            <a:avLst/>
          </a:prstGeom>
        </p:spPr>
      </p:pic>
    </p:spTree>
    <p:extLst>
      <p:ext uri="{BB962C8B-B14F-4D97-AF65-F5344CB8AC3E}">
        <p14:creationId xmlns:p14="http://schemas.microsoft.com/office/powerpoint/2010/main" val="366113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096000" cy="647577"/>
          </a:xfrm>
        </p:spPr>
        <p:txBody>
          <a:bodyPr>
            <a:normAutofit/>
          </a:bodyPr>
          <a:lstStyle/>
          <a:p>
            <a:pPr lvl="0">
              <a:lnSpc>
                <a:spcPct val="100000"/>
              </a:lnSpc>
              <a:spcBef>
                <a:spcPts val="0"/>
              </a:spcBef>
              <a:defRPr/>
            </a:pPr>
            <a:r>
              <a:rPr lang="en-GB" sz="2800" b="1" dirty="0">
                <a:solidFill>
                  <a:schemeClr val="tx1"/>
                </a:solidFill>
              </a:rPr>
              <a:t>‘</a:t>
            </a:r>
            <a:r>
              <a:rPr lang="en-GB" sz="2800" b="1" dirty="0" err="1">
                <a:solidFill>
                  <a:schemeClr val="tx1"/>
                </a:solidFill>
              </a:rPr>
              <a:t>ein</a:t>
            </a:r>
            <a:r>
              <a:rPr lang="en-GB" sz="2800" dirty="0">
                <a:solidFill>
                  <a:schemeClr val="tx1"/>
                </a:solidFill>
              </a:rPr>
              <a:t>(e)’ </a:t>
            </a:r>
            <a:r>
              <a:rPr lang="en-GB" sz="2800" dirty="0" err="1">
                <a:solidFill>
                  <a:schemeClr val="tx1"/>
                </a:solidFill>
              </a:rPr>
              <a:t>oder</a:t>
            </a:r>
            <a:r>
              <a:rPr lang="en-GB" sz="2800" dirty="0">
                <a:solidFill>
                  <a:schemeClr val="tx1"/>
                </a:solidFill>
              </a:rPr>
              <a:t> der/die/das?</a:t>
            </a:r>
            <a:endParaRPr lang="en-GB" sz="2800" b="1" dirty="0">
              <a:solidFill>
                <a:prstClr val="white"/>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92394" y="247047"/>
            <a:ext cx="2164934" cy="329208"/>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3" name="Rounded Rectangular Callout 12"/>
          <p:cNvSpPr/>
          <p:nvPr/>
        </p:nvSpPr>
        <p:spPr>
          <a:xfrm>
            <a:off x="7586019" y="1995274"/>
            <a:ext cx="4326829" cy="470133"/>
          </a:xfrm>
          <a:prstGeom prst="wedgeRoundRectCallout">
            <a:avLst>
              <a:gd name="adj1" fmla="val -59186"/>
              <a:gd name="adj2" fmla="val 30084"/>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2"/>
                </a:solidFill>
                <a:latin typeface="Century Gothic" panose="020B0502020202020204" pitchFamily="34" charset="0"/>
              </a:rPr>
              <a:t>Zorg, das </a:t>
            </a:r>
            <a:r>
              <a:rPr lang="en-GB" sz="2000" dirty="0" err="1">
                <a:solidFill>
                  <a:schemeClr val="bg2"/>
                </a:solidFill>
                <a:latin typeface="Century Gothic" panose="020B0502020202020204" pitchFamily="34" charset="0"/>
              </a:rPr>
              <a:t>hier</a:t>
            </a:r>
            <a:r>
              <a:rPr lang="en-GB" sz="2000" dirty="0">
                <a:solidFill>
                  <a:schemeClr val="bg2"/>
                </a:solidFill>
                <a:latin typeface="Century Gothic" panose="020B0502020202020204" pitchFamily="34" charset="0"/>
              </a:rPr>
              <a:t> </a:t>
            </a:r>
            <a:r>
              <a:rPr lang="en-GB" sz="2000" dirty="0" err="1">
                <a:solidFill>
                  <a:schemeClr val="bg2"/>
                </a:solidFill>
                <a:latin typeface="Century Gothic" panose="020B0502020202020204" pitchFamily="34" charset="0"/>
              </a:rPr>
              <a:t>ist</a:t>
            </a:r>
            <a:r>
              <a:rPr lang="en-GB" sz="2000" dirty="0">
                <a:solidFill>
                  <a:schemeClr val="bg2"/>
                </a:solidFill>
                <a:latin typeface="Century Gothic" panose="020B0502020202020204" pitchFamily="34" charset="0"/>
              </a:rPr>
              <a:t> </a:t>
            </a:r>
            <a:r>
              <a:rPr lang="en-GB" sz="2000" b="1" dirty="0">
                <a:solidFill>
                  <a:schemeClr val="bg2"/>
                </a:solidFill>
                <a:latin typeface="Century Gothic" panose="020B0502020202020204" pitchFamily="34" charset="0"/>
              </a:rPr>
              <a:t>eine</a:t>
            </a:r>
            <a:r>
              <a:rPr lang="en-GB" sz="2000" dirty="0">
                <a:solidFill>
                  <a:schemeClr val="bg2"/>
                </a:solidFill>
                <a:latin typeface="Century Gothic" panose="020B0502020202020204" pitchFamily="34" charset="0"/>
              </a:rPr>
              <a:t> </a:t>
            </a:r>
            <a:r>
              <a:rPr lang="en-GB" sz="2000" dirty="0" err="1">
                <a:solidFill>
                  <a:schemeClr val="bg2"/>
                </a:solidFill>
                <a:latin typeface="Century Gothic" panose="020B0502020202020204" pitchFamily="34" charset="0"/>
              </a:rPr>
              <a:t>Klasse</a:t>
            </a:r>
            <a:r>
              <a:rPr lang="en-GB" sz="2000" dirty="0">
                <a:solidFill>
                  <a:schemeClr val="bg2"/>
                </a:solidFill>
                <a:latin typeface="Century Gothic" panose="020B0502020202020204" pitchFamily="34" charset="0"/>
              </a:rPr>
              <a:t>.</a:t>
            </a:r>
          </a:p>
        </p:txBody>
      </p:sp>
      <p:sp>
        <p:nvSpPr>
          <p:cNvPr id="14" name="Rounded Rectangular Callout 13"/>
          <p:cNvSpPr/>
          <p:nvPr/>
        </p:nvSpPr>
        <p:spPr>
          <a:xfrm>
            <a:off x="2442568" y="2205338"/>
            <a:ext cx="3733800" cy="470133"/>
          </a:xfrm>
          <a:prstGeom prst="wedgeRoundRectCallout">
            <a:avLst>
              <a:gd name="adj1" fmla="val 59439"/>
              <a:gd name="adj2" fmla="val 40889"/>
              <a:gd name="adj3" fmla="val 16667"/>
            </a:avLst>
          </a:prstGeom>
          <a:solidFill>
            <a:schemeClr val="accent1">
              <a:lumMod val="60000"/>
              <a:lumOff val="4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Ach, die </a:t>
            </a:r>
            <a:r>
              <a:rPr lang="en-GB" sz="2000" b="1" dirty="0" err="1">
                <a:solidFill>
                  <a:schemeClr val="tx1"/>
                </a:solidFill>
                <a:latin typeface="Century Gothic" panose="020B0502020202020204" pitchFamily="34" charset="0"/>
              </a:rPr>
              <a:t>Klasse</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ist</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groß</a:t>
            </a:r>
            <a:r>
              <a:rPr lang="en-GB" sz="2000" b="1" dirty="0">
                <a:solidFill>
                  <a:schemeClr val="tx1"/>
                </a:solidFill>
                <a:latin typeface="Century Gothic" panose="020B0502020202020204" pitchFamily="34" charset="0"/>
              </a:rPr>
              <a:t>.</a:t>
            </a:r>
          </a:p>
        </p:txBody>
      </p:sp>
      <p:sp>
        <p:nvSpPr>
          <p:cNvPr id="15" name="Rounded Rectangular Callout 14"/>
          <p:cNvSpPr/>
          <p:nvPr/>
        </p:nvSpPr>
        <p:spPr>
          <a:xfrm>
            <a:off x="2157445" y="2902063"/>
            <a:ext cx="4018923" cy="470133"/>
          </a:xfrm>
          <a:prstGeom prst="wedgeRoundRectCallout">
            <a:avLst>
              <a:gd name="adj1" fmla="val 60064"/>
              <a:gd name="adj2" fmla="val 40889"/>
              <a:gd name="adj3" fmla="val 16667"/>
            </a:avLst>
          </a:prstGeom>
          <a:solidFill>
            <a:schemeClr val="accent1">
              <a:lumMod val="60000"/>
              <a:lumOff val="4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Was </a:t>
            </a:r>
            <a:r>
              <a:rPr lang="en-GB" sz="2000" b="1" dirty="0" err="1">
                <a:solidFill>
                  <a:schemeClr val="tx1"/>
                </a:solidFill>
                <a:latin typeface="Century Gothic" panose="020B0502020202020204" pitchFamily="34" charset="0"/>
              </a:rPr>
              <a:t>ist</a:t>
            </a:r>
            <a:r>
              <a:rPr lang="en-GB" sz="2000" b="1" dirty="0">
                <a:solidFill>
                  <a:schemeClr val="tx1"/>
                </a:solidFill>
                <a:latin typeface="Century Gothic" panose="020B0502020202020204" pitchFamily="34" charset="0"/>
              </a:rPr>
              <a:t> das? </a:t>
            </a:r>
            <a:r>
              <a:rPr lang="en-GB" sz="2000" b="1" dirty="0" err="1">
                <a:solidFill>
                  <a:schemeClr val="tx1"/>
                </a:solidFill>
                <a:latin typeface="Century Gothic" panose="020B0502020202020204" pitchFamily="34" charset="0"/>
              </a:rPr>
              <a:t>Ist</a:t>
            </a:r>
            <a:r>
              <a:rPr lang="en-GB" sz="2000" b="1" dirty="0">
                <a:solidFill>
                  <a:schemeClr val="tx1"/>
                </a:solidFill>
                <a:latin typeface="Century Gothic" panose="020B0502020202020204" pitchFamily="34" charset="0"/>
              </a:rPr>
              <a:t> es </a:t>
            </a:r>
            <a:r>
              <a:rPr lang="en-GB" sz="2000" b="1" dirty="0" err="1">
                <a:solidFill>
                  <a:schemeClr val="tx1"/>
                </a:solidFill>
                <a:latin typeface="Century Gothic" panose="020B0502020202020204" pitchFamily="34" charset="0"/>
              </a:rPr>
              <a:t>ein</a:t>
            </a:r>
            <a:r>
              <a:rPr lang="en-GB" sz="2000" b="1" dirty="0">
                <a:solidFill>
                  <a:schemeClr val="tx1"/>
                </a:solidFill>
                <a:latin typeface="Century Gothic" panose="020B0502020202020204" pitchFamily="34" charset="0"/>
              </a:rPr>
              <a:t> Tisch?</a:t>
            </a:r>
          </a:p>
        </p:txBody>
      </p:sp>
      <p:sp>
        <p:nvSpPr>
          <p:cNvPr id="16" name="Rounded Rectangular Callout 15"/>
          <p:cNvSpPr/>
          <p:nvPr/>
        </p:nvSpPr>
        <p:spPr>
          <a:xfrm>
            <a:off x="7433850" y="3132114"/>
            <a:ext cx="4326829" cy="470133"/>
          </a:xfrm>
          <a:prstGeom prst="wedgeRoundRectCallout">
            <a:avLst>
              <a:gd name="adj1" fmla="val -58403"/>
              <a:gd name="adj2" fmla="val 228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2"/>
                </a:solidFill>
                <a:latin typeface="Century Gothic" panose="020B0502020202020204" pitchFamily="34" charset="0"/>
              </a:rPr>
              <a:t>Nein, das </a:t>
            </a:r>
            <a:r>
              <a:rPr lang="en-GB" sz="2000" dirty="0" err="1">
                <a:solidFill>
                  <a:schemeClr val="bg2"/>
                </a:solidFill>
                <a:latin typeface="Century Gothic" panose="020B0502020202020204" pitchFamily="34" charset="0"/>
              </a:rPr>
              <a:t>ist</a:t>
            </a:r>
            <a:r>
              <a:rPr lang="en-GB" sz="2000" dirty="0">
                <a:solidFill>
                  <a:schemeClr val="bg2"/>
                </a:solidFill>
                <a:latin typeface="Century Gothic" panose="020B0502020202020204" pitchFamily="34" charset="0"/>
              </a:rPr>
              <a:t> </a:t>
            </a:r>
            <a:r>
              <a:rPr lang="en-GB" sz="2000" b="1" dirty="0" err="1">
                <a:solidFill>
                  <a:schemeClr val="bg2"/>
                </a:solidFill>
                <a:latin typeface="Century Gothic" panose="020B0502020202020204" pitchFamily="34" charset="0"/>
              </a:rPr>
              <a:t>ein</a:t>
            </a:r>
            <a:r>
              <a:rPr lang="en-GB" sz="2000" b="1" dirty="0">
                <a:solidFill>
                  <a:schemeClr val="bg2"/>
                </a:solidFill>
                <a:latin typeface="Century Gothic" panose="020B0502020202020204" pitchFamily="34" charset="0"/>
              </a:rPr>
              <a:t> </a:t>
            </a:r>
            <a:r>
              <a:rPr lang="en-GB" sz="2000" dirty="0">
                <a:solidFill>
                  <a:schemeClr val="bg2"/>
                </a:solidFill>
                <a:latin typeface="Century Gothic" panose="020B0502020202020204" pitchFamily="34" charset="0"/>
              </a:rPr>
              <a:t>Fenster.</a:t>
            </a:r>
          </a:p>
        </p:txBody>
      </p:sp>
      <p:sp>
        <p:nvSpPr>
          <p:cNvPr id="17" name="Rounded Rectangular Callout 16"/>
          <p:cNvSpPr/>
          <p:nvPr/>
        </p:nvSpPr>
        <p:spPr>
          <a:xfrm>
            <a:off x="2456604" y="3847684"/>
            <a:ext cx="3733800" cy="470133"/>
          </a:xfrm>
          <a:prstGeom prst="wedgeRoundRectCallout">
            <a:avLst>
              <a:gd name="adj1" fmla="val 60800"/>
              <a:gd name="adj2" fmla="val 44491"/>
              <a:gd name="adj3" fmla="val 16667"/>
            </a:avLst>
          </a:prstGeom>
          <a:solidFill>
            <a:schemeClr val="accent1">
              <a:lumMod val="60000"/>
              <a:lumOff val="4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Ach, das Fenster </a:t>
            </a:r>
            <a:r>
              <a:rPr lang="en-GB" sz="2000" b="1" dirty="0" err="1">
                <a:solidFill>
                  <a:schemeClr val="tx1"/>
                </a:solidFill>
                <a:latin typeface="Century Gothic" panose="020B0502020202020204" pitchFamily="34" charset="0"/>
              </a:rPr>
              <a:t>ist</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klein</a:t>
            </a:r>
            <a:r>
              <a:rPr lang="en-GB" sz="2000" b="1" dirty="0">
                <a:solidFill>
                  <a:schemeClr val="tx1"/>
                </a:solidFill>
                <a:latin typeface="Century Gothic" panose="020B0502020202020204" pitchFamily="34" charset="0"/>
              </a:rPr>
              <a:t>!</a:t>
            </a:r>
          </a:p>
        </p:txBody>
      </p:sp>
      <p:sp>
        <p:nvSpPr>
          <p:cNvPr id="18" name="Rounded Rectangular Callout 17"/>
          <p:cNvSpPr/>
          <p:nvPr/>
        </p:nvSpPr>
        <p:spPr>
          <a:xfrm>
            <a:off x="7237202" y="4059048"/>
            <a:ext cx="4720126" cy="470133"/>
          </a:xfrm>
          <a:prstGeom prst="wedgeRoundRectCallout">
            <a:avLst>
              <a:gd name="adj1" fmla="val -55632"/>
              <a:gd name="adj2" fmla="val 37287"/>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bg2"/>
                </a:solidFill>
                <a:latin typeface="Century Gothic" panose="020B0502020202020204" pitchFamily="34" charset="0"/>
              </a:rPr>
              <a:t>Ja</a:t>
            </a:r>
            <a:r>
              <a:rPr lang="en-GB" sz="2000" dirty="0">
                <a:solidFill>
                  <a:schemeClr val="bg2"/>
                </a:solidFill>
                <a:latin typeface="Century Gothic" panose="020B0502020202020204" pitchFamily="34" charset="0"/>
              </a:rPr>
              <a:t>. Und Zorg, das </a:t>
            </a:r>
            <a:r>
              <a:rPr lang="en-GB" sz="2000" dirty="0" err="1">
                <a:solidFill>
                  <a:schemeClr val="bg2"/>
                </a:solidFill>
                <a:latin typeface="Century Gothic" panose="020B0502020202020204" pitchFamily="34" charset="0"/>
              </a:rPr>
              <a:t>ist</a:t>
            </a:r>
            <a:r>
              <a:rPr lang="en-GB" sz="2000" dirty="0">
                <a:solidFill>
                  <a:schemeClr val="bg2"/>
                </a:solidFill>
                <a:latin typeface="Century Gothic" panose="020B0502020202020204" pitchFamily="34" charset="0"/>
              </a:rPr>
              <a:t> </a:t>
            </a:r>
            <a:r>
              <a:rPr lang="en-GB" sz="2000" b="1" dirty="0">
                <a:solidFill>
                  <a:schemeClr val="bg2"/>
                </a:solidFill>
                <a:latin typeface="Century Gothic" panose="020B0502020202020204" pitchFamily="34" charset="0"/>
              </a:rPr>
              <a:t>eine</a:t>
            </a:r>
            <a:r>
              <a:rPr lang="en-GB" sz="2000" dirty="0">
                <a:solidFill>
                  <a:schemeClr val="bg2"/>
                </a:solidFill>
                <a:latin typeface="Century Gothic" panose="020B0502020202020204" pitchFamily="34" charset="0"/>
              </a:rPr>
              <a:t> </a:t>
            </a:r>
            <a:r>
              <a:rPr lang="en-GB" sz="2000" dirty="0" err="1">
                <a:solidFill>
                  <a:schemeClr val="bg2"/>
                </a:solidFill>
                <a:latin typeface="Century Gothic" panose="020B0502020202020204" pitchFamily="34" charset="0"/>
              </a:rPr>
              <a:t>Flasche</a:t>
            </a:r>
            <a:r>
              <a:rPr lang="en-GB" sz="2000" dirty="0">
                <a:solidFill>
                  <a:schemeClr val="bg2"/>
                </a:solidFill>
                <a:latin typeface="Century Gothic" panose="020B0502020202020204" pitchFamily="34" charset="0"/>
              </a:rPr>
              <a:t>.</a:t>
            </a:r>
          </a:p>
        </p:txBody>
      </p:sp>
      <p:sp>
        <p:nvSpPr>
          <p:cNvPr id="19" name="Rounded Rectangular Callout 18"/>
          <p:cNvSpPr/>
          <p:nvPr/>
        </p:nvSpPr>
        <p:spPr>
          <a:xfrm>
            <a:off x="2461473" y="4662292"/>
            <a:ext cx="3733800" cy="470133"/>
          </a:xfrm>
          <a:prstGeom prst="wedgeRoundRectCallout">
            <a:avLst>
              <a:gd name="adj1" fmla="val 60800"/>
              <a:gd name="adj2" fmla="val 55296"/>
              <a:gd name="adj3" fmla="val 16667"/>
            </a:avLst>
          </a:prstGeom>
          <a:solidFill>
            <a:schemeClr val="accent1">
              <a:lumMod val="60000"/>
              <a:lumOff val="4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Ach, die </a:t>
            </a:r>
            <a:r>
              <a:rPr lang="en-GB" sz="2000" b="1" dirty="0" err="1">
                <a:solidFill>
                  <a:schemeClr val="tx1"/>
                </a:solidFill>
                <a:latin typeface="Century Gothic" panose="020B0502020202020204" pitchFamily="34" charset="0"/>
              </a:rPr>
              <a:t>Flasche</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ist</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gelb</a:t>
            </a:r>
            <a:r>
              <a:rPr lang="en-GB" sz="2000" b="1" dirty="0">
                <a:solidFill>
                  <a:schemeClr val="tx1"/>
                </a:solidFill>
                <a:latin typeface="Century Gothic" panose="020B0502020202020204" pitchFamily="34" charset="0"/>
              </a:rPr>
              <a:t>!</a:t>
            </a:r>
          </a:p>
        </p:txBody>
      </p:sp>
      <p:sp>
        <p:nvSpPr>
          <p:cNvPr id="20" name="Rounded Rectangular Callout 19"/>
          <p:cNvSpPr/>
          <p:nvPr/>
        </p:nvSpPr>
        <p:spPr>
          <a:xfrm>
            <a:off x="7044268" y="4888909"/>
            <a:ext cx="4913060" cy="783758"/>
          </a:xfrm>
          <a:prstGeom prst="wedgeRoundRectCallout">
            <a:avLst>
              <a:gd name="adj1" fmla="val -57367"/>
              <a:gd name="adj2" fmla="val 41413"/>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bg2"/>
                </a:solidFill>
                <a:latin typeface="Century Gothic" panose="020B0502020202020204" pitchFamily="34" charset="0"/>
              </a:rPr>
              <a:t>Ja</a:t>
            </a:r>
            <a:r>
              <a:rPr lang="en-GB" sz="2000" dirty="0">
                <a:solidFill>
                  <a:schemeClr val="bg2"/>
                </a:solidFill>
                <a:latin typeface="Century Gothic" panose="020B0502020202020204" pitchFamily="34" charset="0"/>
              </a:rPr>
              <a:t>, </a:t>
            </a:r>
            <a:r>
              <a:rPr lang="en-GB" sz="2000" dirty="0" err="1">
                <a:solidFill>
                  <a:schemeClr val="bg2"/>
                </a:solidFill>
                <a:latin typeface="Century Gothic" panose="020B0502020202020204" pitchFamily="34" charset="0"/>
              </a:rPr>
              <a:t>richtig</a:t>
            </a:r>
            <a:r>
              <a:rPr lang="en-GB" sz="2000" dirty="0">
                <a:solidFill>
                  <a:schemeClr val="bg2"/>
                </a:solidFill>
                <a:latin typeface="Century Gothic" panose="020B0502020202020204" pitchFamily="34" charset="0"/>
              </a:rPr>
              <a:t>! Und </a:t>
            </a:r>
            <a:r>
              <a:rPr lang="en-GB" sz="2000" b="1" dirty="0">
                <a:solidFill>
                  <a:schemeClr val="bg2"/>
                </a:solidFill>
                <a:latin typeface="Century Gothic" panose="020B0502020202020204" pitchFamily="34" charset="0"/>
              </a:rPr>
              <a:t>das</a:t>
            </a:r>
            <a:r>
              <a:rPr lang="en-GB" sz="2000" dirty="0">
                <a:solidFill>
                  <a:schemeClr val="bg2"/>
                </a:solidFill>
                <a:latin typeface="Century Gothic" panose="020B0502020202020204" pitchFamily="34" charset="0"/>
              </a:rPr>
              <a:t> Heft </a:t>
            </a:r>
            <a:r>
              <a:rPr lang="en-GB" sz="2000" dirty="0" err="1">
                <a:solidFill>
                  <a:schemeClr val="bg2"/>
                </a:solidFill>
                <a:latin typeface="Century Gothic" panose="020B0502020202020204" pitchFamily="34" charset="0"/>
              </a:rPr>
              <a:t>hier</a:t>
            </a:r>
            <a:r>
              <a:rPr lang="en-GB" sz="2000" dirty="0">
                <a:solidFill>
                  <a:schemeClr val="bg2"/>
                </a:solidFill>
                <a:latin typeface="Century Gothic" panose="020B0502020202020204" pitchFamily="34" charset="0"/>
              </a:rPr>
              <a:t> </a:t>
            </a:r>
            <a:br>
              <a:rPr lang="en-GB" sz="2000" dirty="0">
                <a:solidFill>
                  <a:schemeClr val="bg2"/>
                </a:solidFill>
                <a:latin typeface="Century Gothic" panose="020B0502020202020204" pitchFamily="34" charset="0"/>
              </a:rPr>
            </a:br>
            <a:r>
              <a:rPr lang="en-GB" sz="2000" dirty="0" err="1">
                <a:solidFill>
                  <a:schemeClr val="bg2"/>
                </a:solidFill>
                <a:latin typeface="Century Gothic" panose="020B0502020202020204" pitchFamily="34" charset="0"/>
              </a:rPr>
              <a:t>ist</a:t>
            </a:r>
            <a:r>
              <a:rPr lang="en-GB" sz="2000" dirty="0">
                <a:solidFill>
                  <a:schemeClr val="bg2"/>
                </a:solidFill>
                <a:latin typeface="Century Gothic" panose="020B0502020202020204" pitchFamily="34" charset="0"/>
              </a:rPr>
              <a:t> auch* </a:t>
            </a:r>
            <a:r>
              <a:rPr lang="en-GB" sz="2000" dirty="0" err="1">
                <a:solidFill>
                  <a:schemeClr val="bg2"/>
                </a:solidFill>
                <a:latin typeface="Century Gothic" panose="020B0502020202020204" pitchFamily="34" charset="0"/>
              </a:rPr>
              <a:t>gelb</a:t>
            </a:r>
            <a:r>
              <a:rPr lang="en-GB" sz="2000" dirty="0">
                <a:solidFill>
                  <a:schemeClr val="bg2"/>
                </a:solidFill>
                <a:latin typeface="Century Gothic" panose="020B0502020202020204" pitchFamily="34" charset="0"/>
              </a:rPr>
              <a:t>.</a:t>
            </a:r>
          </a:p>
        </p:txBody>
      </p:sp>
      <p:sp>
        <p:nvSpPr>
          <p:cNvPr id="21" name="Rounded Rectangular Callout 20"/>
          <p:cNvSpPr/>
          <p:nvPr/>
        </p:nvSpPr>
        <p:spPr>
          <a:xfrm>
            <a:off x="2157445" y="5444690"/>
            <a:ext cx="4018923" cy="481808"/>
          </a:xfrm>
          <a:prstGeom prst="wedgeRoundRectCallout">
            <a:avLst>
              <a:gd name="adj1" fmla="val 58647"/>
              <a:gd name="adj2" fmla="val 51956"/>
              <a:gd name="adj3" fmla="val 16667"/>
            </a:avLst>
          </a:prstGeom>
          <a:solidFill>
            <a:schemeClr val="accent1">
              <a:lumMod val="60000"/>
              <a:lumOff val="4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Ach, </a:t>
            </a:r>
            <a:r>
              <a:rPr lang="en-GB" sz="2000" b="1" dirty="0" err="1">
                <a:solidFill>
                  <a:schemeClr val="tx1"/>
                </a:solidFill>
                <a:latin typeface="Century Gothic" panose="020B0502020202020204" pitchFamily="34" charset="0"/>
              </a:rPr>
              <a:t>gelb</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ist</a:t>
            </a:r>
            <a:r>
              <a:rPr lang="en-GB" sz="2000" b="1" dirty="0">
                <a:solidFill>
                  <a:schemeClr val="tx1"/>
                </a:solidFill>
                <a:latin typeface="Century Gothic" panose="020B0502020202020204" pitchFamily="34" charset="0"/>
              </a:rPr>
              <a:t> gut! Ich bin </a:t>
            </a:r>
            <a:r>
              <a:rPr lang="en-GB" sz="2000" b="1" dirty="0" err="1">
                <a:solidFill>
                  <a:schemeClr val="tx1"/>
                </a:solidFill>
                <a:latin typeface="Century Gothic" panose="020B0502020202020204" pitchFamily="34" charset="0"/>
              </a:rPr>
              <a:t>gelb</a:t>
            </a:r>
            <a:r>
              <a:rPr lang="en-GB" sz="2000" b="1" dirty="0">
                <a:solidFill>
                  <a:schemeClr val="tx1"/>
                </a:solidFill>
                <a:latin typeface="Century Gothic" panose="020B0502020202020204" pitchFamily="34" charset="0"/>
              </a:rPr>
              <a:t>!</a:t>
            </a:r>
          </a:p>
        </p:txBody>
      </p:sp>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06524" y="576254"/>
            <a:ext cx="1285817" cy="1312350"/>
          </a:xfrm>
          <a:prstGeom prst="ellipse">
            <a:avLst/>
          </a:prstGeom>
        </p:spPr>
      </p:pic>
      <p:sp>
        <p:nvSpPr>
          <p:cNvPr id="2" name="TextBox 1">
            <a:extLst>
              <a:ext uri="{FF2B5EF4-FFF2-40B4-BE49-F238E27FC236}">
                <a16:creationId xmlns:a16="http://schemas.microsoft.com/office/drawing/2014/main" id="{655302B3-EC90-4891-BEC3-26A4604897B6}"/>
              </a:ext>
            </a:extLst>
          </p:cNvPr>
          <p:cNvSpPr txBox="1"/>
          <p:nvPr/>
        </p:nvSpPr>
        <p:spPr>
          <a:xfrm>
            <a:off x="6333066" y="6402183"/>
            <a:ext cx="1794933" cy="400110"/>
          </a:xfrm>
          <a:prstGeom prst="rect">
            <a:avLst/>
          </a:prstGeom>
          <a:noFill/>
        </p:spPr>
        <p:txBody>
          <a:bodyPr wrap="square" rtlCol="0">
            <a:spAutoFit/>
          </a:bodyPr>
          <a:lstStyle/>
          <a:p>
            <a:r>
              <a:rPr lang="en-GB" sz="2000" b="1" dirty="0"/>
              <a:t>*auch = also</a:t>
            </a:r>
          </a:p>
        </p:txBody>
      </p:sp>
      <p:pic>
        <p:nvPicPr>
          <p:cNvPr id="23" name="Picture 22" descr="A cartoon robot with a sign&#10;&#10;Description automatically generated">
            <a:extLst>
              <a:ext uri="{FF2B5EF4-FFF2-40B4-BE49-F238E27FC236}">
                <a16:creationId xmlns:a16="http://schemas.microsoft.com/office/drawing/2014/main" id="{96B59CB4-1E61-4881-BD95-EAB8AEAAB62E}"/>
              </a:ext>
            </a:extLst>
          </p:cNvPr>
          <p:cNvPicPr>
            <a:picLocks noChangeAspect="1"/>
          </p:cNvPicPr>
          <p:nvPr/>
        </p:nvPicPr>
        <p:blipFill>
          <a:blip r:embed="rId13" cstate="print">
            <a:clrChange>
              <a:clrFrom>
                <a:srgbClr val="F2EAC6"/>
              </a:clrFrom>
              <a:clrTo>
                <a:srgbClr val="F2EAC6">
                  <a:alpha val="0"/>
                </a:srgbClr>
              </a:clrTo>
            </a:clrChange>
            <a:extLst>
              <a:ext uri="{28A0092B-C50C-407E-A947-70E740481C1C}">
                <a14:useLocalDpi xmlns:a14="http://schemas.microsoft.com/office/drawing/2010/main" val="0"/>
              </a:ext>
            </a:extLst>
          </a:blip>
          <a:stretch>
            <a:fillRect/>
          </a:stretch>
        </p:blipFill>
        <p:spPr>
          <a:xfrm>
            <a:off x="-212467" y="2333072"/>
            <a:ext cx="2588182" cy="4601213"/>
          </a:xfrm>
          <a:prstGeom prst="rect">
            <a:avLst/>
          </a:prstGeom>
        </p:spPr>
      </p:pic>
      <p:pic>
        <p:nvPicPr>
          <p:cNvPr id="24" name="Graphic 23" descr="Teacher with solid fill">
            <a:extLst>
              <a:ext uri="{FF2B5EF4-FFF2-40B4-BE49-F238E27FC236}">
                <a16:creationId xmlns:a16="http://schemas.microsoft.com/office/drawing/2014/main" id="{C576AB07-1CEA-46BB-973E-93D7C77E314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823" y="881114"/>
            <a:ext cx="914400" cy="914400"/>
          </a:xfrm>
          <a:prstGeom prst="rect">
            <a:avLst/>
          </a:prstGeom>
        </p:spPr>
      </p:pic>
      <p:sp>
        <p:nvSpPr>
          <p:cNvPr id="25" name="Speech Bubble: Rectangle with Corners Rounded 24">
            <a:extLst>
              <a:ext uri="{FF2B5EF4-FFF2-40B4-BE49-F238E27FC236}">
                <a16:creationId xmlns:a16="http://schemas.microsoft.com/office/drawing/2014/main" id="{5FC0CFB6-6268-48F4-A95B-42CC672FC87B}"/>
              </a:ext>
            </a:extLst>
          </p:cNvPr>
          <p:cNvSpPr/>
          <p:nvPr/>
        </p:nvSpPr>
        <p:spPr>
          <a:xfrm>
            <a:off x="1001573" y="1019056"/>
            <a:ext cx="5565482" cy="776458"/>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Hör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zu</a:t>
            </a:r>
            <a:r>
              <a:rPr lang="en-GB" sz="2400" dirty="0">
                <a:solidFill>
                  <a:srgbClr val="525050"/>
                </a:solidFill>
                <a:latin typeface="Century Gothic"/>
              </a:rPr>
              <a:t> und lies.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es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ein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/eine’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oder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‘der, die, das?</a:t>
            </a:r>
          </a:p>
        </p:txBody>
      </p:sp>
    </p:spTree>
    <p:extLst>
      <p:ext uri="{BB962C8B-B14F-4D97-AF65-F5344CB8AC3E}">
        <p14:creationId xmlns:p14="http://schemas.microsoft.com/office/powerpoint/2010/main" val="303372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Zorg_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4" name="Zorg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5" name="Zorg_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6" name="Zorg_4.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subTnLst>
                                    <p:audio>
                                      <p:cMediaNode>
                                        <p:cTn display="0" masterRel="sameClick">
                                          <p:stCondLst>
                                            <p:cond evt="begin" delay="0">
                                              <p:tn val="25"/>
                                            </p:cond>
                                          </p:stCondLst>
                                          <p:endCondLst>
                                            <p:cond evt="onStopAudio" delay="0">
                                              <p:tgtEl>
                                                <p:sldTgt/>
                                              </p:tgtEl>
                                            </p:cond>
                                          </p:endCondLst>
                                        </p:cTn>
                                        <p:tgtEl>
                                          <p:sndTgt r:embed="rId7" name="Zorg_5.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subTnLst>
                                    <p:audio>
                                      <p:cMediaNode>
                                        <p:cTn display="0" masterRel="sameClick">
                                          <p:stCondLst>
                                            <p:cond evt="begin" delay="0">
                                              <p:tn val="30"/>
                                            </p:cond>
                                          </p:stCondLst>
                                          <p:endCondLst>
                                            <p:cond evt="onStopAudio" delay="0">
                                              <p:tgtEl>
                                                <p:sldTgt/>
                                              </p:tgtEl>
                                            </p:cond>
                                          </p:endCondLst>
                                        </p:cTn>
                                        <p:tgtEl>
                                          <p:sndTgt r:embed="rId8" name="Zorg_6.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subTnLst>
                                    <p:audio>
                                      <p:cMediaNode>
                                        <p:cTn display="0" masterRel="sameClick">
                                          <p:stCondLst>
                                            <p:cond evt="begin" delay="0">
                                              <p:tn val="35"/>
                                            </p:cond>
                                          </p:stCondLst>
                                          <p:endCondLst>
                                            <p:cond evt="onStopAudio" delay="0">
                                              <p:tgtEl>
                                                <p:sldTgt/>
                                              </p:tgtEl>
                                            </p:cond>
                                          </p:endCondLst>
                                        </p:cTn>
                                        <p:tgtEl>
                                          <p:sndTgt r:embed="rId9" name="Zorg_7.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subTnLst>
                                    <p:audio>
                                      <p:cMediaNode>
                                        <p:cTn display="0" masterRel="sameClick">
                                          <p:stCondLst>
                                            <p:cond evt="begin" delay="0">
                                              <p:tn val="40"/>
                                            </p:cond>
                                          </p:stCondLst>
                                          <p:endCondLst>
                                            <p:cond evt="onStopAudio" delay="0">
                                              <p:tgtEl>
                                                <p:sldTgt/>
                                              </p:tgtEl>
                                            </p:cond>
                                          </p:endCondLst>
                                        </p:cTn>
                                        <p:tgtEl>
                                          <p:sndTgt r:embed="rId10" name="Zorg_8.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subTnLst>
                                    <p:audio>
                                      <p:cMediaNode>
                                        <p:cTn display="0" masterRel="sameClick">
                                          <p:stCondLst>
                                            <p:cond evt="begin" delay="0">
                                              <p:tn val="45"/>
                                            </p:cond>
                                          </p:stCondLst>
                                          <p:endCondLst>
                                            <p:cond evt="onStopAudio" delay="0">
                                              <p:tgtEl>
                                                <p:sldTgt/>
                                              </p:tgtEl>
                                            </p:cond>
                                          </p:endCondLst>
                                        </p:cTn>
                                        <p:tgtEl>
                                          <p:sndTgt r:embed="rId11" name="audio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Was </a:t>
            </a:r>
            <a:r>
              <a:rPr lang="en-GB" sz="3600" b="1" dirty="0" err="1">
                <a:solidFill>
                  <a:schemeClr val="bg1"/>
                </a:solidFill>
              </a:rPr>
              <a:t>ist</a:t>
            </a:r>
            <a:r>
              <a:rPr lang="en-GB" sz="3600" b="1" dirty="0">
                <a:solidFill>
                  <a:schemeClr val="bg1"/>
                </a:solidFill>
              </a:rPr>
              <a:t> </a:t>
            </a:r>
            <a:r>
              <a:rPr lang="en-GB" sz="3600" b="1" dirty="0" err="1">
                <a:solidFill>
                  <a:schemeClr val="bg1"/>
                </a:solidFill>
              </a:rPr>
              <a:t>falsch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38064" y="247046"/>
            <a:ext cx="171926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5" name="Title 3">
            <a:extLst>
              <a:ext uri="{FF2B5EF4-FFF2-40B4-BE49-F238E27FC236}">
                <a16:creationId xmlns:a16="http://schemas.microsoft.com/office/drawing/2014/main" id="{8F4DC969-FFBA-4940-A9E1-D37BCEE15F70}"/>
              </a:ext>
            </a:extLst>
          </p:cNvPr>
          <p:cNvSpPr txBox="1">
            <a:spLocks/>
          </p:cNvSpPr>
          <p:nvPr/>
        </p:nvSpPr>
        <p:spPr>
          <a:xfrm>
            <a:off x="0" y="352422"/>
            <a:ext cx="6177165"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prstClr val="white"/>
              </a:solidFill>
            </a:endParaRPr>
          </a:p>
        </p:txBody>
      </p:sp>
      <p:pic>
        <p:nvPicPr>
          <p:cNvPr id="18" name="Picture 17">
            <a:extLst>
              <a:ext uri="{FF2B5EF4-FFF2-40B4-BE49-F238E27FC236}">
                <a16:creationId xmlns:a16="http://schemas.microsoft.com/office/drawing/2014/main" id="{F137254E-C938-A14D-A74D-5D6D6F4298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086" y="1344098"/>
            <a:ext cx="1868064" cy="1399102"/>
          </a:xfrm>
          <a:prstGeom prst="rect">
            <a:avLst/>
          </a:prstGeom>
        </p:spPr>
      </p:pic>
      <p:sp>
        <p:nvSpPr>
          <p:cNvPr id="19" name="TextBox 18"/>
          <p:cNvSpPr txBox="1"/>
          <p:nvPr/>
        </p:nvSpPr>
        <p:spPr>
          <a:xfrm>
            <a:off x="2193150" y="1782039"/>
            <a:ext cx="878306" cy="523220"/>
          </a:xfrm>
          <a:prstGeom prst="rect">
            <a:avLst/>
          </a:prstGeom>
          <a:noFill/>
        </p:spPr>
        <p:txBody>
          <a:bodyPr wrap="square" rtlCol="0">
            <a:spAutoFit/>
          </a:bodyPr>
          <a:lstStyle/>
          <a:p>
            <a:pPr algn="ctr"/>
            <a:r>
              <a:rPr lang="en-GB" sz="2800" b="1" dirty="0">
                <a:latin typeface="Century Gothic" panose="020B0502020202020204" pitchFamily="34" charset="0"/>
              </a:rPr>
              <a:t>das</a:t>
            </a:r>
          </a:p>
        </p:txBody>
      </p:sp>
      <p:sp>
        <p:nvSpPr>
          <p:cNvPr id="20" name="TextBox 19"/>
          <p:cNvSpPr txBox="1"/>
          <p:nvPr/>
        </p:nvSpPr>
        <p:spPr>
          <a:xfrm>
            <a:off x="3071456" y="1782039"/>
            <a:ext cx="878306" cy="523220"/>
          </a:xfrm>
          <a:prstGeom prst="rect">
            <a:avLst/>
          </a:prstGeom>
          <a:noFill/>
        </p:spPr>
        <p:txBody>
          <a:bodyPr wrap="square" rtlCol="0">
            <a:spAutoFit/>
          </a:bodyPr>
          <a:lstStyle/>
          <a:p>
            <a:pPr algn="ctr"/>
            <a:r>
              <a:rPr lang="en-GB" sz="2800" b="1" dirty="0">
                <a:latin typeface="Century Gothic" panose="020B0502020202020204" pitchFamily="34" charset="0"/>
              </a:rPr>
              <a:t>der</a:t>
            </a:r>
          </a:p>
        </p:txBody>
      </p:sp>
      <p:sp>
        <p:nvSpPr>
          <p:cNvPr id="21" name="TextBox 20"/>
          <p:cNvSpPr txBox="1"/>
          <p:nvPr/>
        </p:nvSpPr>
        <p:spPr>
          <a:xfrm>
            <a:off x="3949762" y="1782039"/>
            <a:ext cx="878306" cy="523220"/>
          </a:xfrm>
          <a:prstGeom prst="rect">
            <a:avLst/>
          </a:prstGeom>
          <a:noFill/>
        </p:spPr>
        <p:txBody>
          <a:bodyPr wrap="square" rtlCol="0">
            <a:spAutoFit/>
          </a:bodyPr>
          <a:lstStyle/>
          <a:p>
            <a:pPr algn="ctr"/>
            <a:r>
              <a:rPr lang="en-GB" sz="2800" b="1" dirty="0" err="1">
                <a:latin typeface="Century Gothic" panose="020B0502020202020204" pitchFamily="34" charset="0"/>
              </a:rPr>
              <a:t>ein</a:t>
            </a:r>
            <a:endParaRPr lang="en-GB" sz="2800" b="1" dirty="0">
              <a:latin typeface="Century Gothic" panose="020B0502020202020204" pitchFamily="34"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4220" y="1614397"/>
            <a:ext cx="752777" cy="858504"/>
          </a:xfrm>
          <a:prstGeom prst="rect">
            <a:avLst/>
          </a:prstGeom>
        </p:spPr>
      </p:pic>
      <p:pic>
        <p:nvPicPr>
          <p:cNvPr id="23" name="Picture 22">
            <a:extLst>
              <a:ext uri="{FF2B5EF4-FFF2-40B4-BE49-F238E27FC236}">
                <a16:creationId xmlns:a16="http://schemas.microsoft.com/office/drawing/2014/main" id="{12D659EB-77B3-ED44-9826-3A60891293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961" y="3167195"/>
            <a:ext cx="2203639" cy="1335539"/>
          </a:xfrm>
          <a:prstGeom prst="rect">
            <a:avLst/>
          </a:prstGeom>
        </p:spPr>
      </p:pic>
      <p:pic>
        <p:nvPicPr>
          <p:cNvPr id="24" name="Picture 23">
            <a:extLst>
              <a:ext uri="{FF2B5EF4-FFF2-40B4-BE49-F238E27FC236}">
                <a16:creationId xmlns:a16="http://schemas.microsoft.com/office/drawing/2014/main" id="{5B914088-C7A8-474B-A60A-B14132DB71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7200" y="2743200"/>
            <a:ext cx="1186380" cy="1588458"/>
          </a:xfrm>
          <a:prstGeom prst="rect">
            <a:avLst/>
          </a:prstGeom>
        </p:spPr>
      </p:pic>
      <p:pic>
        <p:nvPicPr>
          <p:cNvPr id="25" name="Picture 24">
            <a:extLst>
              <a:ext uri="{FF2B5EF4-FFF2-40B4-BE49-F238E27FC236}">
                <a16:creationId xmlns:a16="http://schemas.microsoft.com/office/drawing/2014/main" id="{18183EDC-11E8-914F-8B01-AD52B1A161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2213" y="4523965"/>
            <a:ext cx="2181599" cy="1478639"/>
          </a:xfrm>
          <a:prstGeom prst="rect">
            <a:avLst/>
          </a:prstGeom>
        </p:spPr>
      </p:pic>
      <p:pic>
        <p:nvPicPr>
          <p:cNvPr id="26" name="Picture 25">
            <a:extLst>
              <a:ext uri="{FF2B5EF4-FFF2-40B4-BE49-F238E27FC236}">
                <a16:creationId xmlns:a16="http://schemas.microsoft.com/office/drawing/2014/main" id="{347C91B7-38B3-DC4B-92EE-6D8CA5E8B2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9597" y="4706175"/>
            <a:ext cx="1529661" cy="1537387"/>
          </a:xfrm>
          <a:prstGeom prst="rect">
            <a:avLst/>
          </a:prstGeom>
        </p:spPr>
      </p:pic>
      <p:grpSp>
        <p:nvGrpSpPr>
          <p:cNvPr id="27" name="Group 26">
            <a:extLst>
              <a:ext uri="{FF2B5EF4-FFF2-40B4-BE49-F238E27FC236}">
                <a16:creationId xmlns:a16="http://schemas.microsoft.com/office/drawing/2014/main" id="{F08DCD50-3D54-C04A-84A8-ECB7CC1D0231}"/>
              </a:ext>
            </a:extLst>
          </p:cNvPr>
          <p:cNvGrpSpPr/>
          <p:nvPr/>
        </p:nvGrpSpPr>
        <p:grpSpPr>
          <a:xfrm>
            <a:off x="6220790" y="729015"/>
            <a:ext cx="2118718" cy="1771838"/>
            <a:chOff x="5398466" y="4221579"/>
            <a:chExt cx="2118718" cy="1771838"/>
          </a:xfrm>
        </p:grpSpPr>
        <p:pic>
          <p:nvPicPr>
            <p:cNvPr id="28" name="Picture 27">
              <a:extLst>
                <a:ext uri="{FF2B5EF4-FFF2-40B4-BE49-F238E27FC236}">
                  <a16:creationId xmlns:a16="http://schemas.microsoft.com/office/drawing/2014/main" id="{2057CB15-D3F0-4749-B010-DCDFB8A7A76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98466" y="4997507"/>
              <a:ext cx="1005969" cy="995910"/>
            </a:xfrm>
            <a:prstGeom prst="rect">
              <a:avLst/>
            </a:prstGeom>
          </p:spPr>
        </p:pic>
        <p:pic>
          <p:nvPicPr>
            <p:cNvPr id="29" name="Picture 28">
              <a:extLst>
                <a:ext uri="{FF2B5EF4-FFF2-40B4-BE49-F238E27FC236}">
                  <a16:creationId xmlns:a16="http://schemas.microsoft.com/office/drawing/2014/main" id="{13557B85-4D48-2B48-B2DD-D923423372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4435" y="4985249"/>
              <a:ext cx="1112749" cy="995910"/>
            </a:xfrm>
            <a:prstGeom prst="rect">
              <a:avLst/>
            </a:prstGeom>
          </p:spPr>
        </p:pic>
        <p:pic>
          <p:nvPicPr>
            <p:cNvPr id="30" name="Picture 29">
              <a:extLst>
                <a:ext uri="{FF2B5EF4-FFF2-40B4-BE49-F238E27FC236}">
                  <a16:creationId xmlns:a16="http://schemas.microsoft.com/office/drawing/2014/main" id="{1AA4CE5C-ADE3-DD41-BA6C-54413FBC91F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52289" y="4221579"/>
              <a:ext cx="687422" cy="716064"/>
            </a:xfrm>
            <a:prstGeom prst="rect">
              <a:avLst/>
            </a:prstGeom>
          </p:spPr>
        </p:pic>
        <p:pic>
          <p:nvPicPr>
            <p:cNvPr id="31" name="Picture 30">
              <a:extLst>
                <a:ext uri="{FF2B5EF4-FFF2-40B4-BE49-F238E27FC236}">
                  <a16:creationId xmlns:a16="http://schemas.microsoft.com/office/drawing/2014/main" id="{364CBA42-95C3-FE43-8CEC-2209C30177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50689" y="4330141"/>
              <a:ext cx="527439" cy="601517"/>
            </a:xfrm>
            <a:prstGeom prst="rect">
              <a:avLst/>
            </a:prstGeom>
          </p:spPr>
        </p:pic>
      </p:grpSp>
      <p:sp>
        <p:nvSpPr>
          <p:cNvPr id="32" name="TextBox 31"/>
          <p:cNvSpPr txBox="1"/>
          <p:nvPr/>
        </p:nvSpPr>
        <p:spPr>
          <a:xfrm>
            <a:off x="2514600" y="3329233"/>
            <a:ext cx="878306" cy="523220"/>
          </a:xfrm>
          <a:prstGeom prst="rect">
            <a:avLst/>
          </a:prstGeom>
          <a:noFill/>
        </p:spPr>
        <p:txBody>
          <a:bodyPr wrap="square" rtlCol="0">
            <a:spAutoFit/>
          </a:bodyPr>
          <a:lstStyle/>
          <a:p>
            <a:pPr algn="ctr"/>
            <a:r>
              <a:rPr lang="en-GB" sz="2800" b="1" dirty="0" err="1">
                <a:latin typeface="Century Gothic" panose="020B0502020202020204" pitchFamily="34" charset="0"/>
              </a:rPr>
              <a:t>ein</a:t>
            </a:r>
            <a:endParaRPr lang="en-GB" sz="2800" b="1" dirty="0">
              <a:latin typeface="Century Gothic" panose="020B0502020202020204" pitchFamily="34" charset="0"/>
            </a:endParaRPr>
          </a:p>
        </p:txBody>
      </p:sp>
      <p:sp>
        <p:nvSpPr>
          <p:cNvPr id="34" name="TextBox 33"/>
          <p:cNvSpPr txBox="1"/>
          <p:nvPr/>
        </p:nvSpPr>
        <p:spPr>
          <a:xfrm>
            <a:off x="3392906" y="3329233"/>
            <a:ext cx="878306" cy="523220"/>
          </a:xfrm>
          <a:prstGeom prst="rect">
            <a:avLst/>
          </a:prstGeom>
          <a:noFill/>
        </p:spPr>
        <p:txBody>
          <a:bodyPr wrap="square" rtlCol="0">
            <a:spAutoFit/>
          </a:bodyPr>
          <a:lstStyle/>
          <a:p>
            <a:pPr algn="ctr"/>
            <a:r>
              <a:rPr lang="en-GB" sz="2800" b="1" dirty="0">
                <a:latin typeface="Century Gothic" panose="020B0502020202020204" pitchFamily="34" charset="0"/>
              </a:rPr>
              <a:t>der</a:t>
            </a:r>
          </a:p>
        </p:txBody>
      </p:sp>
      <p:sp>
        <p:nvSpPr>
          <p:cNvPr id="43" name="TextBox 42"/>
          <p:cNvSpPr txBox="1"/>
          <p:nvPr/>
        </p:nvSpPr>
        <p:spPr>
          <a:xfrm>
            <a:off x="4271211" y="3329233"/>
            <a:ext cx="1227219" cy="523220"/>
          </a:xfrm>
          <a:prstGeom prst="rect">
            <a:avLst/>
          </a:prstGeom>
          <a:noFill/>
        </p:spPr>
        <p:txBody>
          <a:bodyPr wrap="square" rtlCol="0">
            <a:spAutoFit/>
          </a:bodyPr>
          <a:lstStyle/>
          <a:p>
            <a:pPr algn="ctr"/>
            <a:r>
              <a:rPr lang="en-GB" sz="2800" b="1" dirty="0" err="1">
                <a:latin typeface="Century Gothic" panose="020B0502020202020204" pitchFamily="34" charset="0"/>
              </a:rPr>
              <a:t>eine</a:t>
            </a:r>
            <a:endParaRPr lang="en-GB" sz="2800" b="1" dirty="0">
              <a:latin typeface="Century Gothic" panose="020B0502020202020204" pitchFamily="34" charset="0"/>
            </a:endParaRPr>
          </a:p>
        </p:txBody>
      </p:sp>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093" y="3161591"/>
            <a:ext cx="752777" cy="858504"/>
          </a:xfrm>
          <a:prstGeom prst="rect">
            <a:avLst/>
          </a:prstGeom>
        </p:spPr>
      </p:pic>
      <p:sp>
        <p:nvSpPr>
          <p:cNvPr id="45" name="TextBox 44"/>
          <p:cNvSpPr txBox="1"/>
          <p:nvPr/>
        </p:nvSpPr>
        <p:spPr>
          <a:xfrm>
            <a:off x="2431646" y="5213259"/>
            <a:ext cx="982567" cy="523220"/>
          </a:xfrm>
          <a:prstGeom prst="rect">
            <a:avLst/>
          </a:prstGeom>
          <a:noFill/>
        </p:spPr>
        <p:txBody>
          <a:bodyPr wrap="square" rtlCol="0">
            <a:spAutoFit/>
          </a:bodyPr>
          <a:lstStyle/>
          <a:p>
            <a:pPr algn="ctr"/>
            <a:r>
              <a:rPr lang="en-GB" sz="2800" b="1" dirty="0" err="1">
                <a:latin typeface="Century Gothic" panose="020B0502020202020204" pitchFamily="34" charset="0"/>
              </a:rPr>
              <a:t>eine</a:t>
            </a:r>
            <a:endParaRPr lang="en-GB" sz="2800" b="1" dirty="0">
              <a:latin typeface="Century Gothic" panose="020B0502020202020204" pitchFamily="34" charset="0"/>
            </a:endParaRPr>
          </a:p>
        </p:txBody>
      </p:sp>
      <p:sp>
        <p:nvSpPr>
          <p:cNvPr id="46" name="TextBox 45"/>
          <p:cNvSpPr txBox="1"/>
          <p:nvPr/>
        </p:nvSpPr>
        <p:spPr>
          <a:xfrm>
            <a:off x="3451967" y="5213258"/>
            <a:ext cx="878306" cy="523220"/>
          </a:xfrm>
          <a:prstGeom prst="rect">
            <a:avLst/>
          </a:prstGeom>
          <a:noFill/>
        </p:spPr>
        <p:txBody>
          <a:bodyPr wrap="square" rtlCol="0">
            <a:spAutoFit/>
          </a:bodyPr>
          <a:lstStyle/>
          <a:p>
            <a:pPr algn="ctr"/>
            <a:r>
              <a:rPr lang="en-GB" sz="2800" b="1" dirty="0" err="1">
                <a:latin typeface="Century Gothic" panose="020B0502020202020204" pitchFamily="34" charset="0"/>
              </a:rPr>
              <a:t>ein</a:t>
            </a:r>
            <a:endParaRPr lang="en-GB" sz="2800" b="1" dirty="0">
              <a:latin typeface="Century Gothic" panose="020B0502020202020204" pitchFamily="34" charset="0"/>
            </a:endParaRPr>
          </a:p>
        </p:txBody>
      </p:sp>
      <p:sp>
        <p:nvSpPr>
          <p:cNvPr id="47" name="TextBox 46"/>
          <p:cNvSpPr txBox="1"/>
          <p:nvPr/>
        </p:nvSpPr>
        <p:spPr>
          <a:xfrm>
            <a:off x="4188258" y="5213259"/>
            <a:ext cx="1227219" cy="523220"/>
          </a:xfrm>
          <a:prstGeom prst="rect">
            <a:avLst/>
          </a:prstGeom>
          <a:noFill/>
        </p:spPr>
        <p:txBody>
          <a:bodyPr wrap="square" rtlCol="0">
            <a:spAutoFit/>
          </a:bodyPr>
          <a:lstStyle/>
          <a:p>
            <a:pPr algn="ctr"/>
            <a:r>
              <a:rPr lang="en-GB" sz="2800" b="1" dirty="0">
                <a:latin typeface="Century Gothic" panose="020B0502020202020204" pitchFamily="34" charset="0"/>
              </a:rPr>
              <a:t>das</a:t>
            </a:r>
          </a:p>
        </p:txBody>
      </p:sp>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540" y="5045617"/>
            <a:ext cx="752777" cy="858504"/>
          </a:xfrm>
          <a:prstGeom prst="rect">
            <a:avLst/>
          </a:prstGeom>
        </p:spPr>
      </p:pic>
      <p:sp>
        <p:nvSpPr>
          <p:cNvPr id="49" name="TextBox 48"/>
          <p:cNvSpPr txBox="1"/>
          <p:nvPr/>
        </p:nvSpPr>
        <p:spPr>
          <a:xfrm>
            <a:off x="8430883" y="1614397"/>
            <a:ext cx="878306" cy="523220"/>
          </a:xfrm>
          <a:prstGeom prst="rect">
            <a:avLst/>
          </a:prstGeom>
          <a:noFill/>
        </p:spPr>
        <p:txBody>
          <a:bodyPr wrap="square" rtlCol="0">
            <a:spAutoFit/>
          </a:bodyPr>
          <a:lstStyle/>
          <a:p>
            <a:pPr algn="ctr"/>
            <a:r>
              <a:rPr lang="en-GB" sz="2800" b="1" dirty="0">
                <a:latin typeface="Century Gothic" panose="020B0502020202020204" pitchFamily="34" charset="0"/>
              </a:rPr>
              <a:t>das</a:t>
            </a:r>
          </a:p>
        </p:txBody>
      </p:sp>
      <p:sp>
        <p:nvSpPr>
          <p:cNvPr id="50" name="TextBox 49"/>
          <p:cNvSpPr txBox="1"/>
          <p:nvPr/>
        </p:nvSpPr>
        <p:spPr>
          <a:xfrm>
            <a:off x="9309189" y="1614397"/>
            <a:ext cx="878306" cy="523220"/>
          </a:xfrm>
          <a:prstGeom prst="rect">
            <a:avLst/>
          </a:prstGeom>
          <a:noFill/>
        </p:spPr>
        <p:txBody>
          <a:bodyPr wrap="square" rtlCol="0">
            <a:spAutoFit/>
          </a:bodyPr>
          <a:lstStyle/>
          <a:p>
            <a:pPr algn="ctr"/>
            <a:r>
              <a:rPr lang="en-GB" sz="2800" b="1" dirty="0">
                <a:latin typeface="Century Gothic" panose="020B0502020202020204" pitchFamily="34" charset="0"/>
              </a:rPr>
              <a:t>der</a:t>
            </a:r>
          </a:p>
        </p:txBody>
      </p:sp>
      <p:sp>
        <p:nvSpPr>
          <p:cNvPr id="51" name="TextBox 50"/>
          <p:cNvSpPr txBox="1"/>
          <p:nvPr/>
        </p:nvSpPr>
        <p:spPr>
          <a:xfrm>
            <a:off x="10187494" y="1614397"/>
            <a:ext cx="1227219" cy="523220"/>
          </a:xfrm>
          <a:prstGeom prst="rect">
            <a:avLst/>
          </a:prstGeom>
          <a:noFill/>
        </p:spPr>
        <p:txBody>
          <a:bodyPr wrap="square" rtlCol="0">
            <a:spAutoFit/>
          </a:bodyPr>
          <a:lstStyle/>
          <a:p>
            <a:pPr algn="ctr"/>
            <a:r>
              <a:rPr lang="en-GB" sz="2800" b="1" dirty="0" err="1">
                <a:latin typeface="Century Gothic" panose="020B0502020202020204" pitchFamily="34" charset="0"/>
              </a:rPr>
              <a:t>ein</a:t>
            </a:r>
            <a:endParaRPr lang="en-GB" sz="2800" b="1" dirty="0">
              <a:latin typeface="Century Gothic" panose="020B0502020202020204" pitchFamily="34" charset="0"/>
            </a:endParaRPr>
          </a:p>
        </p:txBody>
      </p:sp>
      <p:pic>
        <p:nvPicPr>
          <p:cNvPr id="52" name="Picture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4217" y="1485155"/>
            <a:ext cx="752777" cy="858504"/>
          </a:xfrm>
          <a:prstGeom prst="rect">
            <a:avLst/>
          </a:prstGeom>
        </p:spPr>
      </p:pic>
      <p:sp>
        <p:nvSpPr>
          <p:cNvPr id="53" name="TextBox 52"/>
          <p:cNvSpPr txBox="1"/>
          <p:nvPr/>
        </p:nvSpPr>
        <p:spPr>
          <a:xfrm>
            <a:off x="8159424" y="3241904"/>
            <a:ext cx="878306" cy="523220"/>
          </a:xfrm>
          <a:prstGeom prst="rect">
            <a:avLst/>
          </a:prstGeom>
          <a:noFill/>
        </p:spPr>
        <p:txBody>
          <a:bodyPr wrap="square" rtlCol="0">
            <a:spAutoFit/>
          </a:bodyPr>
          <a:lstStyle/>
          <a:p>
            <a:pPr algn="ctr"/>
            <a:r>
              <a:rPr lang="en-GB" sz="2800" b="1" dirty="0" err="1">
                <a:latin typeface="Century Gothic" panose="020B0502020202020204" pitchFamily="34" charset="0"/>
              </a:rPr>
              <a:t>ein</a:t>
            </a:r>
            <a:endParaRPr lang="en-GB" sz="2800" b="1" dirty="0">
              <a:latin typeface="Century Gothic" panose="020B0502020202020204" pitchFamily="34" charset="0"/>
            </a:endParaRPr>
          </a:p>
        </p:txBody>
      </p:sp>
      <p:sp>
        <p:nvSpPr>
          <p:cNvPr id="54" name="TextBox 53"/>
          <p:cNvSpPr txBox="1"/>
          <p:nvPr/>
        </p:nvSpPr>
        <p:spPr>
          <a:xfrm>
            <a:off x="9037730" y="3241904"/>
            <a:ext cx="878306" cy="523220"/>
          </a:xfrm>
          <a:prstGeom prst="rect">
            <a:avLst/>
          </a:prstGeom>
          <a:noFill/>
        </p:spPr>
        <p:txBody>
          <a:bodyPr wrap="square" rtlCol="0">
            <a:spAutoFit/>
          </a:bodyPr>
          <a:lstStyle/>
          <a:p>
            <a:pPr algn="ctr"/>
            <a:r>
              <a:rPr lang="en-GB" sz="2800" b="1" dirty="0">
                <a:latin typeface="Century Gothic" panose="020B0502020202020204" pitchFamily="34" charset="0"/>
              </a:rPr>
              <a:t>der</a:t>
            </a:r>
          </a:p>
        </p:txBody>
      </p:sp>
      <p:sp>
        <p:nvSpPr>
          <p:cNvPr id="55" name="TextBox 54"/>
          <p:cNvSpPr txBox="1"/>
          <p:nvPr/>
        </p:nvSpPr>
        <p:spPr>
          <a:xfrm>
            <a:off x="9916035" y="3241904"/>
            <a:ext cx="1227219" cy="523220"/>
          </a:xfrm>
          <a:prstGeom prst="rect">
            <a:avLst/>
          </a:prstGeom>
          <a:noFill/>
        </p:spPr>
        <p:txBody>
          <a:bodyPr wrap="square" rtlCol="0">
            <a:spAutoFit/>
          </a:bodyPr>
          <a:lstStyle/>
          <a:p>
            <a:pPr algn="ctr"/>
            <a:r>
              <a:rPr lang="en-GB" sz="2800" b="1" dirty="0">
                <a:latin typeface="Century Gothic" panose="020B0502020202020204" pitchFamily="34" charset="0"/>
              </a:rPr>
              <a:t>das</a:t>
            </a:r>
          </a:p>
        </p:txBody>
      </p:sp>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2521" y="3040330"/>
            <a:ext cx="752777" cy="858504"/>
          </a:xfrm>
          <a:prstGeom prst="rect">
            <a:avLst/>
          </a:prstGeom>
        </p:spPr>
      </p:pic>
      <p:sp>
        <p:nvSpPr>
          <p:cNvPr id="57" name="TextBox 56"/>
          <p:cNvSpPr txBox="1"/>
          <p:nvPr/>
        </p:nvSpPr>
        <p:spPr>
          <a:xfrm>
            <a:off x="8481453" y="4891047"/>
            <a:ext cx="1036174" cy="523220"/>
          </a:xfrm>
          <a:prstGeom prst="rect">
            <a:avLst/>
          </a:prstGeom>
          <a:noFill/>
        </p:spPr>
        <p:txBody>
          <a:bodyPr wrap="square" rtlCol="0">
            <a:spAutoFit/>
          </a:bodyPr>
          <a:lstStyle/>
          <a:p>
            <a:pPr algn="ctr"/>
            <a:r>
              <a:rPr lang="en-GB" sz="2800" b="1" dirty="0" err="1">
                <a:latin typeface="Century Gothic" panose="020B0502020202020204" pitchFamily="34" charset="0"/>
              </a:rPr>
              <a:t>eine</a:t>
            </a:r>
            <a:endParaRPr lang="en-GB" sz="2800" b="1" dirty="0">
              <a:latin typeface="Century Gothic" panose="020B0502020202020204" pitchFamily="34" charset="0"/>
            </a:endParaRPr>
          </a:p>
        </p:txBody>
      </p:sp>
      <p:sp>
        <p:nvSpPr>
          <p:cNvPr id="58" name="TextBox 57"/>
          <p:cNvSpPr txBox="1"/>
          <p:nvPr/>
        </p:nvSpPr>
        <p:spPr>
          <a:xfrm>
            <a:off x="9508499" y="4891047"/>
            <a:ext cx="878306" cy="523220"/>
          </a:xfrm>
          <a:prstGeom prst="rect">
            <a:avLst/>
          </a:prstGeom>
          <a:noFill/>
        </p:spPr>
        <p:txBody>
          <a:bodyPr wrap="square" rtlCol="0">
            <a:spAutoFit/>
          </a:bodyPr>
          <a:lstStyle/>
          <a:p>
            <a:pPr algn="ctr"/>
            <a:r>
              <a:rPr lang="en-GB" sz="2800" b="1" dirty="0">
                <a:latin typeface="Century Gothic" panose="020B0502020202020204" pitchFamily="34" charset="0"/>
              </a:rPr>
              <a:t>die</a:t>
            </a:r>
          </a:p>
        </p:txBody>
      </p:sp>
      <p:sp>
        <p:nvSpPr>
          <p:cNvPr id="59" name="TextBox 58"/>
          <p:cNvSpPr txBox="1"/>
          <p:nvPr/>
        </p:nvSpPr>
        <p:spPr>
          <a:xfrm>
            <a:off x="10238064" y="4891047"/>
            <a:ext cx="1227219" cy="523220"/>
          </a:xfrm>
          <a:prstGeom prst="rect">
            <a:avLst/>
          </a:prstGeom>
          <a:noFill/>
        </p:spPr>
        <p:txBody>
          <a:bodyPr wrap="square" rtlCol="0">
            <a:spAutoFit/>
          </a:bodyPr>
          <a:lstStyle/>
          <a:p>
            <a:pPr algn="ctr"/>
            <a:r>
              <a:rPr lang="en-GB" sz="2800" b="1" dirty="0" err="1">
                <a:latin typeface="Century Gothic" panose="020B0502020202020204" pitchFamily="34" charset="0"/>
              </a:rPr>
              <a:t>ein</a:t>
            </a:r>
            <a:endParaRPr lang="en-GB" sz="2800" b="1" dirty="0">
              <a:latin typeface="Century Gothic" panose="020B0502020202020204" pitchFamily="34" charset="0"/>
            </a:endParaRPr>
          </a:p>
        </p:txBody>
      </p:sp>
      <p:pic>
        <p:nvPicPr>
          <p:cNvPr id="60" name="Picture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9644" y="4723405"/>
            <a:ext cx="752777" cy="858504"/>
          </a:xfrm>
          <a:prstGeom prst="rect">
            <a:avLst/>
          </a:prstGeom>
        </p:spPr>
      </p:pic>
    </p:spTree>
    <p:extLst>
      <p:ext uri="{BB962C8B-B14F-4D97-AF65-F5344CB8AC3E}">
        <p14:creationId xmlns:p14="http://schemas.microsoft.com/office/powerpoint/2010/main" val="385740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fade">
                                      <p:cBhvr>
                                        <p:cTn id="56" dur="500"/>
                                        <p:tgtEl>
                                          <p:spTgt spid="5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500"/>
                                        <p:tgtEl>
                                          <p:spTgt spid="5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500"/>
                                        <p:tgtEl>
                                          <p:spTgt spid="5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fade">
                                      <p:cBhvr>
                                        <p:cTn id="78" dur="500"/>
                                        <p:tgtEl>
                                          <p:spTgt spid="5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6"/>
                                        </p:tgtEl>
                                        <p:attrNameLst>
                                          <p:attrName>style.visibility</p:attrName>
                                        </p:attrNameLst>
                                      </p:cBhvr>
                                      <p:to>
                                        <p:strVal val="visible"/>
                                      </p:to>
                                    </p:set>
                                    <p:animEffect transition="in" filter="fade">
                                      <p:cBhvr>
                                        <p:cTn id="83" dur="500"/>
                                        <p:tgtEl>
                                          <p:spTgt spid="5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500"/>
                                        <p:tgtEl>
                                          <p:spTgt spid="2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fade">
                                      <p:cBhvr>
                                        <p:cTn id="91" dur="500"/>
                                        <p:tgtEl>
                                          <p:spTgt spid="5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500"/>
                                        <p:tgtEl>
                                          <p:spTgt spid="5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500"/>
                                        <p:tgtEl>
                                          <p:spTgt spid="5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60"/>
                                        </p:tgtEl>
                                        <p:attrNameLst>
                                          <p:attrName>style.visibility</p:attrName>
                                        </p:attrNameLst>
                                      </p:cBhvr>
                                      <p:to>
                                        <p:strVal val="visible"/>
                                      </p:to>
                                    </p:set>
                                    <p:animEffect transition="in" filter="fade">
                                      <p:cBhvr>
                                        <p:cTn id="10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43" grpId="0"/>
      <p:bldP spid="45" grpId="0"/>
      <p:bldP spid="46" grpId="0"/>
      <p:bldP spid="47" grpId="0"/>
      <p:bldP spid="49" grpId="0"/>
      <p:bldP spid="50" grpId="0"/>
      <p:bldP spid="51" grpId="0"/>
      <p:bldP spid="53" grpId="0"/>
      <p:bldP spid="54" grpId="0"/>
      <p:bldP spid="55" grpId="0"/>
      <p:bldP spid="57" grpId="0"/>
      <p:bldP spid="58"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80"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FF26CD04-634B-456E-AAA0-118F5A7AFE2F}"/>
              </a:ext>
            </a:extLst>
          </p:cNvPr>
          <p:cNvSpPr>
            <a:spLocks noGrp="1"/>
          </p:cNvSpPr>
          <p:nvPr>
            <p:ph type="body" sz="quarter" idx="12"/>
          </p:nvPr>
        </p:nvSpPr>
        <p:spPr>
          <a:xfrm>
            <a:off x="110990" y="5471410"/>
            <a:ext cx="4182336" cy="1275957"/>
          </a:xfrm>
        </p:spPr>
        <p:txBody>
          <a:bodyPr>
            <a:normAutofit fontScale="92500" lnSpcReduction="20000"/>
          </a:bodyPr>
          <a:lstStyle/>
          <a:p>
            <a:r>
              <a:rPr lang="en-GB" sz="2000" b="1" dirty="0"/>
              <a:t>Y7 German</a:t>
            </a:r>
            <a:br>
              <a:rPr lang="en-GB" dirty="0"/>
            </a:br>
            <a:r>
              <a:rPr lang="en-GB" sz="2000" dirty="0"/>
              <a:t>Term 1.1 – Week 3 – Lesson 6</a:t>
            </a:r>
            <a:br>
              <a:rPr lang="en-GB" sz="2000" dirty="0"/>
            </a:br>
            <a:br>
              <a:rPr lang="en-GB" sz="2000" dirty="0"/>
            </a:br>
            <a:r>
              <a:rPr lang="en-GB" sz="1300" dirty="0"/>
              <a:t>Rachel Hawkes</a:t>
            </a:r>
            <a:br>
              <a:rPr lang="en-GB" sz="1300" dirty="0"/>
            </a:br>
            <a:r>
              <a:rPr lang="en-GB" sz="1300" dirty="0"/>
              <a:t>Artwork: Steve Clarke</a:t>
            </a:r>
            <a:br>
              <a:rPr lang="en-GB" sz="1300" dirty="0"/>
            </a:br>
            <a:br>
              <a:rPr lang="en-GB" sz="1300" dirty="0"/>
            </a:br>
            <a:r>
              <a:rPr lang="en-GB" sz="1300" dirty="0"/>
              <a:t>Date updated: 14.08.23</a:t>
            </a:r>
            <a:endParaRPr lang="en-GB" dirty="0"/>
          </a:p>
        </p:txBody>
      </p:sp>
      <p:sp>
        <p:nvSpPr>
          <p:cNvPr id="4" name="Text Placeholder 3">
            <a:extLst>
              <a:ext uri="{FF2B5EF4-FFF2-40B4-BE49-F238E27FC236}">
                <a16:creationId xmlns:a16="http://schemas.microsoft.com/office/drawing/2014/main" id="{37BB7079-B630-47B7-9CE0-F2960217583F}"/>
              </a:ext>
            </a:extLst>
          </p:cNvPr>
          <p:cNvSpPr>
            <a:spLocks noGrp="1"/>
          </p:cNvSpPr>
          <p:nvPr>
            <p:ph type="body" sz="quarter" idx="13"/>
          </p:nvPr>
        </p:nvSpPr>
        <p:spPr>
          <a:xfrm>
            <a:off x="363538" y="2646945"/>
            <a:ext cx="7291296" cy="1759214"/>
          </a:xfrm>
        </p:spPr>
        <p:txBody>
          <a:bodyPr>
            <a:normAutofit/>
          </a:bodyPr>
          <a:lstStyle/>
          <a:p>
            <a:r>
              <a:rPr lang="en-GB" dirty="0"/>
              <a:t>What is it like? </a:t>
            </a:r>
            <a:br>
              <a:rPr lang="en-GB" sz="2000" dirty="0"/>
            </a:br>
            <a:br>
              <a:rPr lang="en-GB" sz="2000" dirty="0"/>
            </a:br>
            <a:r>
              <a:rPr lang="en-GB" sz="2000" dirty="0"/>
              <a:t>Words for ‘a’ – </a:t>
            </a:r>
            <a:r>
              <a:rPr lang="en-GB" sz="2000" dirty="0" err="1"/>
              <a:t>ein</a:t>
            </a:r>
            <a:r>
              <a:rPr lang="en-GB" sz="2000" dirty="0"/>
              <a:t>, eine, </a:t>
            </a:r>
            <a:r>
              <a:rPr lang="en-GB" sz="2000" dirty="0" err="1"/>
              <a:t>ein</a:t>
            </a:r>
            <a:r>
              <a:rPr lang="en-GB" sz="2000" dirty="0"/>
              <a:t> </a:t>
            </a:r>
            <a:br>
              <a:rPr lang="en-GB" sz="2000" dirty="0"/>
            </a:br>
            <a:r>
              <a:rPr lang="en-GB" sz="2000" dirty="0"/>
              <a:t>(Indefinite articles – Row 1, nominative)</a:t>
            </a:r>
          </a:p>
          <a:p>
            <a:endParaRPr lang="en-GB" sz="2000" dirty="0"/>
          </a:p>
        </p:txBody>
      </p:sp>
      <p:sp>
        <p:nvSpPr>
          <p:cNvPr id="5" name="Text Placeholder 4">
            <a:extLst>
              <a:ext uri="{FF2B5EF4-FFF2-40B4-BE49-F238E27FC236}">
                <a16:creationId xmlns:a16="http://schemas.microsoft.com/office/drawing/2014/main" id="{166B7C71-1813-4EC5-829C-2076A3BB638D}"/>
              </a:ext>
            </a:extLst>
          </p:cNvPr>
          <p:cNvSpPr>
            <a:spLocks noGrp="1"/>
          </p:cNvSpPr>
          <p:nvPr>
            <p:ph type="body" sz="quarter" idx="14"/>
          </p:nvPr>
        </p:nvSpPr>
        <p:spPr/>
        <p:txBody>
          <a:bodyPr>
            <a:normAutofit fontScale="92500"/>
          </a:bodyPr>
          <a:lstStyle/>
          <a:p>
            <a:r>
              <a:rPr lang="en-GB" dirty="0"/>
              <a:t>Describing attributes</a:t>
            </a:r>
          </a:p>
        </p:txBody>
      </p:sp>
      <p:sp>
        <p:nvSpPr>
          <p:cNvPr id="7" name="TextBox 6">
            <a:extLst>
              <a:ext uri="{FF2B5EF4-FFF2-40B4-BE49-F238E27FC236}">
                <a16:creationId xmlns:a16="http://schemas.microsoft.com/office/drawing/2014/main" id="{24D2A5E2-5634-4594-8910-8ECF86F2EC3B}"/>
              </a:ext>
            </a:extLst>
          </p:cNvPr>
          <p:cNvSpPr txBox="1"/>
          <p:nvPr/>
        </p:nvSpPr>
        <p:spPr>
          <a:xfrm>
            <a:off x="6672353" y="4486887"/>
            <a:ext cx="3714206" cy="1569660"/>
          </a:xfrm>
          <a:prstGeom prst="rect">
            <a:avLst/>
          </a:prstGeom>
          <a:solidFill>
            <a:schemeClr val="accent4">
              <a:lumMod val="20000"/>
              <a:lumOff val="80000"/>
            </a:schemeClr>
          </a:solidFill>
        </p:spPr>
        <p:txBody>
          <a:bodyPr wrap="square">
            <a:spAutoFit/>
          </a:bodyPr>
          <a:lstStyle/>
          <a:p>
            <a:pPr>
              <a:spcAft>
                <a:spcPts val="0"/>
              </a:spcAft>
            </a:pPr>
            <a:r>
              <a:rPr lang="de-DE" sz="2400" b="1" dirty="0">
                <a:latin typeface="Segoe Script" panose="030B0504020000000003" pitchFamily="66" charset="0"/>
                <a:ea typeface="Times New Roman" panose="02020603050405020304" pitchFamily="18" charset="0"/>
                <a:cs typeface="Cavolini" panose="03000502040302020204" pitchFamily="66" charset="0"/>
              </a:rPr>
              <a:t>Was ist blau?</a:t>
            </a:r>
            <a:endParaRPr lang="en-GB" sz="2400" b="1" dirty="0">
              <a:latin typeface="Segoe Script" panose="030B0504020000000003" pitchFamily="66" charset="0"/>
              <a:ea typeface="Times New Roman" panose="02020603050405020304" pitchFamily="18" charset="0"/>
              <a:cs typeface="Cavolini" panose="03000502040302020204" pitchFamily="66" charset="0"/>
            </a:endParaRPr>
          </a:p>
          <a:p>
            <a:pPr>
              <a:spcAft>
                <a:spcPts val="0"/>
              </a:spcAft>
            </a:pPr>
            <a:r>
              <a:rPr lang="de-DE" sz="2400" b="1" dirty="0">
                <a:latin typeface="Segoe Script" panose="030B0504020000000003" pitchFamily="66" charset="0"/>
                <a:ea typeface="Times New Roman" panose="02020603050405020304" pitchFamily="18" charset="0"/>
                <a:cs typeface="Cavolini" panose="03000502040302020204" pitchFamily="66" charset="0"/>
              </a:rPr>
              <a:t>Das Meer ist blau!</a:t>
            </a:r>
            <a:endParaRPr lang="en-GB" sz="2400" b="1" dirty="0">
              <a:latin typeface="Segoe Script" panose="030B0504020000000003" pitchFamily="66" charset="0"/>
              <a:ea typeface="Times New Roman" panose="02020603050405020304" pitchFamily="18" charset="0"/>
              <a:cs typeface="Cavolini" panose="03000502040302020204" pitchFamily="66" charset="0"/>
            </a:endParaRPr>
          </a:p>
          <a:p>
            <a:pPr>
              <a:spcAft>
                <a:spcPts val="0"/>
              </a:spcAft>
            </a:pPr>
            <a:r>
              <a:rPr lang="de-DE" sz="2400" b="1" dirty="0">
                <a:latin typeface="Segoe Script" panose="030B0504020000000003" pitchFamily="66" charset="0"/>
                <a:ea typeface="Times New Roman" panose="02020603050405020304" pitchFamily="18" charset="0"/>
                <a:cs typeface="Cavolini" panose="03000502040302020204" pitchFamily="66" charset="0"/>
              </a:rPr>
              <a:t>Was ist grün?</a:t>
            </a:r>
            <a:endParaRPr lang="en-GB" sz="2400" b="1" dirty="0">
              <a:latin typeface="Segoe Script" panose="030B0504020000000003" pitchFamily="66" charset="0"/>
              <a:ea typeface="Times New Roman" panose="02020603050405020304" pitchFamily="18" charset="0"/>
              <a:cs typeface="Cavolini" panose="03000502040302020204" pitchFamily="66" charset="0"/>
            </a:endParaRPr>
          </a:p>
          <a:p>
            <a:pPr>
              <a:spcAft>
                <a:spcPts val="0"/>
              </a:spcAft>
            </a:pPr>
            <a:r>
              <a:rPr lang="de-DE" sz="2400" b="1" dirty="0">
                <a:latin typeface="Segoe Script" panose="030B0504020000000003" pitchFamily="66" charset="0"/>
                <a:ea typeface="Times New Roman" panose="02020603050405020304" pitchFamily="18" charset="0"/>
                <a:cs typeface="Cavolini" panose="03000502040302020204" pitchFamily="66" charset="0"/>
              </a:rPr>
              <a:t>Ein Baum ist grün!</a:t>
            </a:r>
            <a:endParaRPr lang="en-GB" sz="2400" dirty="0">
              <a:latin typeface="Segoe Script" panose="030B0504020000000003" pitchFamily="66" charset="0"/>
              <a:cs typeface="Cavolini" panose="03000502040302020204" pitchFamily="66" charset="0"/>
            </a:endParaRPr>
          </a:p>
        </p:txBody>
      </p:sp>
      <p:pic>
        <p:nvPicPr>
          <p:cNvPr id="9" name="Picture 8" descr="A group of fish swimming in the ocean&#10;&#10;Description automatically generated">
            <a:extLst>
              <a:ext uri="{FF2B5EF4-FFF2-40B4-BE49-F238E27FC236}">
                <a16:creationId xmlns:a16="http://schemas.microsoft.com/office/drawing/2014/main" id="{B191FF30-67C0-4A05-9AC5-F6F93DC414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3200" y="4030144"/>
            <a:ext cx="1353276" cy="938835"/>
          </a:xfrm>
          <a:prstGeom prst="roundRect">
            <a:avLst/>
          </a:prstGeom>
        </p:spPr>
      </p:pic>
      <p:pic>
        <p:nvPicPr>
          <p:cNvPr id="11" name="Picture 10" descr="A tree with green leaves&#10;&#10;Description automatically generated">
            <a:extLst>
              <a:ext uri="{FF2B5EF4-FFF2-40B4-BE49-F238E27FC236}">
                <a16:creationId xmlns:a16="http://schemas.microsoft.com/office/drawing/2014/main" id="{4FAC9EC7-3039-4252-8B47-37E3CCDF36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0000" y="5462607"/>
            <a:ext cx="906235" cy="979714"/>
          </a:xfrm>
          <a:prstGeom prst="rect">
            <a:avLst/>
          </a:prstGeom>
        </p:spPr>
      </p:pic>
    </p:spTree>
    <p:extLst>
      <p:ext uri="{BB962C8B-B14F-4D97-AF65-F5344CB8AC3E}">
        <p14:creationId xmlns:p14="http://schemas.microsoft.com/office/powerpoint/2010/main" val="822122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rPr>
              <a:t>Wie </a:t>
            </a:r>
            <a:r>
              <a:rPr lang="en-GB" dirty="0" err="1">
                <a:solidFill>
                  <a:schemeClr val="bg1"/>
                </a:solidFill>
              </a:rPr>
              <a:t>geht’s</a:t>
            </a:r>
            <a:r>
              <a:rPr lang="en-GB" dirty="0">
                <a:solidFill>
                  <a:schemeClr val="bg1"/>
                </a:solidFill>
              </a:rPr>
              <a:t>?</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3115" y="781882"/>
            <a:ext cx="3257653" cy="1567746"/>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093" y="604675"/>
            <a:ext cx="1711821" cy="1730751"/>
          </a:xfrm>
          <a:prstGeom prst="rect">
            <a:avLst/>
          </a:prstGeom>
        </p:spPr>
      </p:pic>
      <p:sp>
        <p:nvSpPr>
          <p:cNvPr id="32" name="TextBox 31"/>
          <p:cNvSpPr txBox="1"/>
          <p:nvPr/>
        </p:nvSpPr>
        <p:spPr>
          <a:xfrm>
            <a:off x="3015049" y="1025611"/>
            <a:ext cx="5016843" cy="1200329"/>
          </a:xfrm>
          <a:prstGeom prst="rect">
            <a:avLst/>
          </a:prstGeom>
          <a:noFill/>
        </p:spPr>
        <p:txBody>
          <a:bodyPr wrap="square" rtlCol="0">
            <a:spAutoFit/>
          </a:bodyPr>
          <a:lstStyle/>
          <a:p>
            <a:r>
              <a:rPr lang="en-GB" sz="7200" b="1" dirty="0">
                <a:latin typeface="Century Gothic" panose="020B0502020202020204" pitchFamily="34" charset="0"/>
              </a:rPr>
              <a:t>gut</a:t>
            </a: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643" y="4566404"/>
            <a:ext cx="1783272" cy="1710827"/>
          </a:xfrm>
          <a:prstGeom prst="rect">
            <a:avLst/>
          </a:prstGeom>
        </p:spPr>
      </p:pic>
      <p:sp>
        <p:nvSpPr>
          <p:cNvPr id="34" name="TextBox 33"/>
          <p:cNvSpPr txBox="1"/>
          <p:nvPr/>
        </p:nvSpPr>
        <p:spPr>
          <a:xfrm>
            <a:off x="3015047" y="4675889"/>
            <a:ext cx="6222259" cy="1200329"/>
          </a:xfrm>
          <a:prstGeom prst="rect">
            <a:avLst/>
          </a:prstGeom>
          <a:noFill/>
        </p:spPr>
        <p:txBody>
          <a:bodyPr wrap="square" rtlCol="0">
            <a:spAutoFit/>
          </a:bodyPr>
          <a:lstStyle/>
          <a:p>
            <a:r>
              <a:rPr lang="en-GB" sz="7200" b="1" dirty="0" err="1">
                <a:latin typeface="Century Gothic" panose="020B0502020202020204" pitchFamily="34" charset="0"/>
              </a:rPr>
              <a:t>nicht</a:t>
            </a:r>
            <a:r>
              <a:rPr lang="en-GB" sz="7200" b="1" dirty="0">
                <a:latin typeface="Century Gothic" panose="020B0502020202020204" pitchFamily="34" charset="0"/>
              </a:rPr>
              <a:t> so gut</a:t>
            </a:r>
          </a:p>
        </p:txBody>
      </p:sp>
      <p:pic>
        <p:nvPicPr>
          <p:cNvPr id="35" name="Picture 3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632" y="2266434"/>
            <a:ext cx="2300416" cy="2300416"/>
          </a:xfrm>
          <a:prstGeom prst="rect">
            <a:avLst/>
          </a:prstGeom>
        </p:spPr>
      </p:pic>
      <p:sp>
        <p:nvSpPr>
          <p:cNvPr id="36" name="TextBox 35"/>
          <p:cNvSpPr txBox="1"/>
          <p:nvPr/>
        </p:nvSpPr>
        <p:spPr>
          <a:xfrm>
            <a:off x="3015048" y="2677118"/>
            <a:ext cx="6408870" cy="1200329"/>
          </a:xfrm>
          <a:prstGeom prst="rect">
            <a:avLst/>
          </a:prstGeom>
          <a:noFill/>
        </p:spPr>
        <p:txBody>
          <a:bodyPr wrap="square" rtlCol="0">
            <a:spAutoFit/>
          </a:bodyPr>
          <a:lstStyle/>
          <a:p>
            <a:r>
              <a:rPr lang="en-GB" sz="7200" b="1" dirty="0" err="1">
                <a:latin typeface="Century Gothic" panose="020B0502020202020204" pitchFamily="34" charset="0"/>
              </a:rPr>
              <a:t>Ja</a:t>
            </a:r>
            <a:r>
              <a:rPr lang="en-GB" sz="7200" b="1" dirty="0">
                <a:latin typeface="Century Gothic" panose="020B0502020202020204" pitchFamily="34" charset="0"/>
              </a:rPr>
              <a:t>, es </a:t>
            </a:r>
            <a:r>
              <a:rPr lang="en-GB" sz="7200" b="1" dirty="0" err="1">
                <a:latin typeface="Century Gothic" panose="020B0502020202020204" pitchFamily="34" charset="0"/>
              </a:rPr>
              <a:t>geht</a:t>
            </a:r>
            <a:r>
              <a:rPr lang="en-GB" sz="7200" b="1" dirty="0">
                <a:latin typeface="Century Gothic" panose="020B0502020202020204" pitchFamily="34" charset="0"/>
              </a:rPr>
              <a:t>.</a:t>
            </a:r>
          </a:p>
        </p:txBody>
      </p:sp>
      <p:sp>
        <p:nvSpPr>
          <p:cNvPr id="10"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2" name="Speech Bubble: Rectangle with Corners Rounded 11">
            <a:extLst>
              <a:ext uri="{FF2B5EF4-FFF2-40B4-BE49-F238E27FC236}">
                <a16:creationId xmlns:a16="http://schemas.microsoft.com/office/drawing/2014/main" id="{87A5F80B-FD17-43EA-9161-8860DDD7D5C9}"/>
              </a:ext>
            </a:extLst>
          </p:cNvPr>
          <p:cNvSpPr/>
          <p:nvPr/>
        </p:nvSpPr>
        <p:spPr>
          <a:xfrm>
            <a:off x="8848915" y="3877447"/>
            <a:ext cx="3161853" cy="2300415"/>
          </a:xfrm>
          <a:prstGeom prst="wedgeRoundRectCallout">
            <a:avLst>
              <a:gd name="adj1" fmla="val -67328"/>
              <a:gd name="adj2" fmla="val 3988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t>For‘And</a:t>
            </a:r>
            <a:r>
              <a:rPr lang="en-GB" sz="2800" dirty="0"/>
              <a:t> you?’ in this context, say:</a:t>
            </a:r>
            <a:br>
              <a:rPr lang="en-GB" sz="2800" dirty="0"/>
            </a:br>
            <a:r>
              <a:rPr lang="en-GB" sz="3600" b="1" dirty="0"/>
              <a:t>Und </a:t>
            </a:r>
            <a:r>
              <a:rPr lang="en-GB" sz="3600" b="1" dirty="0" err="1"/>
              <a:t>dir</a:t>
            </a:r>
            <a:r>
              <a:rPr lang="en-GB" sz="3600" b="1" dirty="0"/>
              <a:t>?</a:t>
            </a:r>
            <a:endParaRPr lang="en-GB" sz="2800" b="1" dirty="0"/>
          </a:p>
        </p:txBody>
      </p:sp>
    </p:spTree>
    <p:extLst>
      <p:ext uri="{BB962C8B-B14F-4D97-AF65-F5344CB8AC3E}">
        <p14:creationId xmlns:p14="http://schemas.microsoft.com/office/powerpoint/2010/main" val="184174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43073"/>
            <a:ext cx="1575816" cy="1325563"/>
          </a:xfrm>
        </p:spPr>
        <p:txBody>
          <a:bodyPr/>
          <a:lstStyle/>
          <a:p>
            <a:r>
              <a:rPr lang="en-GB">
                <a:solidFill>
                  <a:schemeClr val="bg1"/>
                </a:solidFill>
              </a:rPr>
              <a:t>wie</a:t>
            </a:r>
          </a:p>
        </p:txBody>
      </p:sp>
      <p:pic>
        <p:nvPicPr>
          <p:cNvPr id="7" name="Picture 2" descr="http://www.clker.com/cliparts/w/d/u/B/w/V/stamp1-md.png"/>
          <p:cNvPicPr>
            <a:picLocks noChangeAspect="1" noChangeArrowheads="1"/>
          </p:cNvPicPr>
          <p:nvPr/>
        </p:nvPicPr>
        <p:blipFill>
          <a:blip r:embed="rId3">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0" y="2348870"/>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21349562">
            <a:off x="5158961" y="2923053"/>
            <a:ext cx="2065204" cy="830997"/>
          </a:xfrm>
          <a:prstGeom prst="rect">
            <a:avLst/>
          </a:prstGeom>
          <a:noFill/>
        </p:spPr>
        <p:txBody>
          <a:bodyPr wrap="square" rtlCol="0">
            <a:spAutoFit/>
          </a:bodyPr>
          <a:lstStyle/>
          <a:p>
            <a:pPr algn="ctr"/>
            <a:r>
              <a:rPr lang="en-GB" sz="4800" b="1" dirty="0">
                <a:latin typeface="Century Gothic" panose="020B0502020202020204" pitchFamily="34" charset="0"/>
                <a:cs typeface="Calibri" panose="020F0502020204030204" pitchFamily="34" charset="0"/>
              </a:rPr>
              <a:t>how?</a:t>
            </a:r>
          </a:p>
        </p:txBody>
      </p:sp>
      <p:sp>
        <p:nvSpPr>
          <p:cNvPr id="9" name="TextBox 8"/>
          <p:cNvSpPr txBox="1"/>
          <p:nvPr/>
        </p:nvSpPr>
        <p:spPr>
          <a:xfrm>
            <a:off x="0" y="4101107"/>
            <a:ext cx="12192000" cy="923330"/>
          </a:xfrm>
          <a:prstGeom prst="rect">
            <a:avLst/>
          </a:prstGeom>
          <a:noFill/>
        </p:spPr>
        <p:txBody>
          <a:bodyPr wrap="square" rtlCol="0">
            <a:spAutoFit/>
          </a:bodyPr>
          <a:lstStyle/>
          <a:p>
            <a:pPr algn="ctr"/>
            <a:r>
              <a:rPr lang="es-ES" sz="5400" b="1" dirty="0" err="1">
                <a:solidFill>
                  <a:srgbClr val="FFCC00"/>
                </a:solidFill>
                <a:latin typeface="Century Gothic" panose="020B0502020202020204" pitchFamily="34" charset="0"/>
                <a:cs typeface="Calibri" panose="020F0502020204030204" pitchFamily="34" charset="0"/>
              </a:rPr>
              <a:t>Wie</a:t>
            </a:r>
            <a:r>
              <a:rPr lang="es-ES" sz="5400" b="1" dirty="0">
                <a:latin typeface="Century Gothic" panose="020B0502020202020204" pitchFamily="34" charset="0"/>
                <a:cs typeface="Calibri" panose="020F0502020204030204" pitchFamily="34" charset="0"/>
              </a:rPr>
              <a:t> </a:t>
            </a:r>
            <a:r>
              <a:rPr lang="es-ES" sz="5400" dirty="0" err="1">
                <a:latin typeface="Century Gothic" panose="020B0502020202020204" pitchFamily="34" charset="0"/>
                <a:cs typeface="Calibri" panose="020F0502020204030204" pitchFamily="34" charset="0"/>
              </a:rPr>
              <a:t>sagt</a:t>
            </a:r>
            <a:r>
              <a:rPr lang="es-ES" sz="5400" dirty="0">
                <a:latin typeface="Century Gothic" panose="020B0502020202020204" pitchFamily="34" charset="0"/>
                <a:cs typeface="Calibri" panose="020F0502020204030204" pitchFamily="34" charset="0"/>
              </a:rPr>
              <a:t> </a:t>
            </a:r>
            <a:r>
              <a:rPr lang="es-ES" sz="5400" dirty="0" err="1">
                <a:latin typeface="Century Gothic" panose="020B0502020202020204" pitchFamily="34" charset="0"/>
                <a:cs typeface="Calibri" panose="020F0502020204030204" pitchFamily="34" charset="0"/>
              </a:rPr>
              <a:t>man</a:t>
            </a:r>
            <a:r>
              <a:rPr lang="es-ES" sz="5400" dirty="0">
                <a:latin typeface="Century Gothic" panose="020B0502020202020204" pitchFamily="34" charset="0"/>
                <a:cs typeface="Calibri" panose="020F0502020204030204" pitchFamily="34" charset="0"/>
              </a:rPr>
              <a:t>…?</a:t>
            </a:r>
            <a:endParaRPr lang="fr-FR" sz="5400" dirty="0">
              <a:latin typeface="Century Gothic" panose="020B0502020202020204" pitchFamily="34" charset="0"/>
              <a:cs typeface="Calibri" panose="020F0502020204030204" pitchFamily="34" charset="0"/>
            </a:endParaRPr>
          </a:p>
        </p:txBody>
      </p:sp>
      <p:sp>
        <p:nvSpPr>
          <p:cNvPr id="10" name="TextBox 9"/>
          <p:cNvSpPr txBox="1"/>
          <p:nvPr/>
        </p:nvSpPr>
        <p:spPr>
          <a:xfrm>
            <a:off x="0" y="5096241"/>
            <a:ext cx="12192000" cy="584775"/>
          </a:xfrm>
          <a:prstGeom prst="rect">
            <a:avLst/>
          </a:prstGeom>
          <a:noFill/>
        </p:spPr>
        <p:txBody>
          <a:bodyPr wrap="square" rtlCol="0">
            <a:spAutoFit/>
          </a:bodyPr>
          <a:lstStyle/>
          <a:p>
            <a:pPr algn="ctr"/>
            <a:r>
              <a:rPr lang="en-GB" sz="3200" dirty="0">
                <a:latin typeface="Century Gothic" panose="020B0502020202020204" pitchFamily="34" charset="0"/>
              </a:rPr>
              <a:t>[</a:t>
            </a:r>
            <a:r>
              <a:rPr lang="en-HK" sz="3200" b="1" dirty="0">
                <a:solidFill>
                  <a:srgbClr val="FFCC00"/>
                </a:solidFill>
                <a:latin typeface="Century Gothic" panose="020B0502020202020204" pitchFamily="34" charset="0"/>
                <a:cs typeface="Calibri" panose="020F0502020204030204" pitchFamily="34" charset="0"/>
              </a:rPr>
              <a:t>How</a:t>
            </a:r>
            <a:r>
              <a:rPr lang="en-HK" sz="3200" b="1" dirty="0">
                <a:latin typeface="Century Gothic" panose="020B0502020202020204" pitchFamily="34" charset="0"/>
                <a:cs typeface="Calibri" panose="020F0502020204030204" pitchFamily="34" charset="0"/>
              </a:rPr>
              <a:t> </a:t>
            </a:r>
            <a:r>
              <a:rPr lang="en-HK" sz="3200" dirty="0">
                <a:latin typeface="Century Gothic" panose="020B0502020202020204" pitchFamily="34" charset="0"/>
              </a:rPr>
              <a:t>do you say…?</a:t>
            </a:r>
            <a:r>
              <a:rPr lang="en-GB" sz="3200" dirty="0">
                <a:latin typeface="Century Gothic" panose="020B0502020202020204" pitchFamily="34" charset="0"/>
              </a:rPr>
              <a:t>]</a:t>
            </a:r>
          </a:p>
        </p:txBody>
      </p:sp>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888" y="68439"/>
            <a:ext cx="2167128" cy="2068082"/>
          </a:xfrm>
          <a:prstGeom prst="rect">
            <a:avLst/>
          </a:prstGeom>
        </p:spPr>
      </p:pic>
      <p:sp>
        <p:nvSpPr>
          <p:cNvPr id="13" name="Title 8">
            <a:extLst>
              <a:ext uri="{FF2B5EF4-FFF2-40B4-BE49-F238E27FC236}">
                <a16:creationId xmlns:a16="http://schemas.microsoft.com/office/drawing/2014/main" id="{1DCB192C-39C4-0C41-9850-50EA0A7E3454}"/>
              </a:ext>
            </a:extLst>
          </p:cNvPr>
          <p:cNvSpPr txBox="1">
            <a:spLocks/>
          </p:cNvSpPr>
          <p:nvPr/>
        </p:nvSpPr>
        <p:spPr>
          <a:xfrm>
            <a:off x="2355920" y="539100"/>
            <a:ext cx="7689574" cy="23138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2800" b="1" dirty="0" err="1">
                <a:solidFill>
                  <a:schemeClr val="tx1"/>
                </a:solidFill>
              </a:rPr>
              <a:t>wie</a:t>
            </a:r>
            <a:r>
              <a:rPr lang="en-GB" sz="12800" b="1" dirty="0">
                <a:solidFill>
                  <a:schemeClr val="tx1"/>
                </a:solidFill>
              </a:rPr>
              <a:t>?</a:t>
            </a:r>
            <a:endParaRPr lang="en-US" sz="12800" dirty="0">
              <a:solidFill>
                <a:schemeClr val="tx1"/>
              </a:solidFill>
            </a:endParaRPr>
          </a:p>
        </p:txBody>
      </p:sp>
      <p:sp>
        <p:nvSpPr>
          <p:cNvPr id="12"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117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3600" b="1" dirty="0">
                <a:solidFill>
                  <a:schemeClr val="bg1"/>
                </a:solidFill>
              </a:rPr>
              <a:t>Wie? What is…like?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32095" y="247046"/>
            <a:ext cx="162523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35" name="Title 3">
            <a:extLst>
              <a:ext uri="{FF2B5EF4-FFF2-40B4-BE49-F238E27FC236}">
                <a16:creationId xmlns:a16="http://schemas.microsoft.com/office/drawing/2014/main" id="{8F4DC969-FFBA-4940-A9E1-D37BCEE15F70}"/>
              </a:ext>
            </a:extLst>
          </p:cNvPr>
          <p:cNvSpPr txBox="1">
            <a:spLocks/>
          </p:cNvSpPr>
          <p:nvPr/>
        </p:nvSpPr>
        <p:spPr>
          <a:xfrm>
            <a:off x="0" y="352422"/>
            <a:ext cx="6177165"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prstClr val="white"/>
              </a:solidFill>
            </a:endParaRPr>
          </a:p>
        </p:txBody>
      </p:sp>
      <p:pic>
        <p:nvPicPr>
          <p:cNvPr id="16" name="Picture 1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326" y="1285323"/>
            <a:ext cx="1377375" cy="1314424"/>
          </a:xfrm>
          <a:prstGeom prst="rect">
            <a:avLst/>
          </a:prstGeom>
        </p:spPr>
      </p:pic>
      <p:sp>
        <p:nvSpPr>
          <p:cNvPr id="17" name="TextBox 16">
            <a:extLst>
              <a:ext uri="{FF2B5EF4-FFF2-40B4-BE49-F238E27FC236}">
                <a16:creationId xmlns:a16="http://schemas.microsoft.com/office/drawing/2014/main" id="{FC7AD279-2F3C-4426-8E34-66B0155683DB}"/>
              </a:ext>
            </a:extLst>
          </p:cNvPr>
          <p:cNvSpPr txBox="1">
            <a:spLocks noChangeAspect="1"/>
          </p:cNvSpPr>
          <p:nvPr/>
        </p:nvSpPr>
        <p:spPr>
          <a:xfrm>
            <a:off x="1471701" y="1695870"/>
            <a:ext cx="6745867" cy="523220"/>
          </a:xfrm>
          <a:prstGeom prst="rect">
            <a:avLst/>
          </a:prstGeom>
          <a:noFill/>
        </p:spPr>
        <p:txBody>
          <a:bodyPr wrap="square" rtlCol="0">
            <a:spAutoFit/>
          </a:bodyPr>
          <a:lstStyle/>
          <a:p>
            <a:r>
              <a:rPr lang="en-GB" sz="2800" b="1" dirty="0">
                <a:latin typeface="Century Gothic" panose="020B0502020202020204" pitchFamily="34" charset="0"/>
              </a:rPr>
              <a:t>Wie? </a:t>
            </a:r>
            <a:r>
              <a:rPr lang="en-GB" sz="2800" dirty="0">
                <a:latin typeface="Century Gothic" panose="020B0502020202020204" pitchFamily="34" charset="0"/>
              </a:rPr>
              <a:t>means ‘how’, as in ‘</a:t>
            </a:r>
            <a:r>
              <a:rPr lang="en-GB" sz="2800" b="1" dirty="0" err="1">
                <a:latin typeface="Century Gothic" panose="020B0502020202020204" pitchFamily="34" charset="0"/>
              </a:rPr>
              <a:t>Wie</a:t>
            </a:r>
            <a:r>
              <a:rPr lang="en-GB" sz="2800" b="1" dirty="0">
                <a:latin typeface="Century Gothic" panose="020B0502020202020204" pitchFamily="34" charset="0"/>
              </a:rPr>
              <a:t> </a:t>
            </a:r>
            <a:r>
              <a:rPr lang="en-GB" sz="2800" b="1" dirty="0" err="1">
                <a:latin typeface="Century Gothic" panose="020B0502020202020204" pitchFamily="34" charset="0"/>
              </a:rPr>
              <a:t>geht’s</a:t>
            </a:r>
            <a:r>
              <a:rPr lang="en-GB" sz="2800" b="1" dirty="0">
                <a:latin typeface="Century Gothic" panose="020B0502020202020204" pitchFamily="34" charset="0"/>
              </a:rPr>
              <a:t>?</a:t>
            </a:r>
            <a:r>
              <a:rPr lang="en-GB" sz="2800" dirty="0">
                <a:latin typeface="Century Gothic" panose="020B0502020202020204" pitchFamily="34" charset="0"/>
              </a:rPr>
              <a:t>’ </a:t>
            </a:r>
            <a:r>
              <a:rPr lang="en-GB" sz="2800" b="1" dirty="0">
                <a:latin typeface="Century Gothic" panose="020B0502020202020204" pitchFamily="34" charset="0"/>
              </a:rPr>
              <a:t>   </a:t>
            </a:r>
          </a:p>
        </p:txBody>
      </p:sp>
      <p:sp>
        <p:nvSpPr>
          <p:cNvPr id="18" name="TextBox 17">
            <a:extLst>
              <a:ext uri="{FF2B5EF4-FFF2-40B4-BE49-F238E27FC236}">
                <a16:creationId xmlns:a16="http://schemas.microsoft.com/office/drawing/2014/main" id="{FC7AD279-2F3C-4426-8E34-66B0155683DB}"/>
              </a:ext>
            </a:extLst>
          </p:cNvPr>
          <p:cNvSpPr txBox="1">
            <a:spLocks noChangeAspect="1"/>
          </p:cNvSpPr>
          <p:nvPr/>
        </p:nvSpPr>
        <p:spPr>
          <a:xfrm>
            <a:off x="7988806" y="1680925"/>
            <a:ext cx="2996351" cy="523220"/>
          </a:xfrm>
          <a:prstGeom prst="rect">
            <a:avLst/>
          </a:prstGeom>
          <a:noFill/>
        </p:spPr>
        <p:txBody>
          <a:bodyPr wrap="square" rtlCol="0">
            <a:spAutoFit/>
          </a:bodyPr>
          <a:lstStyle/>
          <a:p>
            <a:r>
              <a:rPr lang="en-GB" sz="2800" dirty="0">
                <a:latin typeface="Century Gothic" panose="020B0502020202020204" pitchFamily="34" charset="0"/>
              </a:rPr>
              <a:t>How’s it going?</a:t>
            </a:r>
          </a:p>
        </p:txBody>
      </p:sp>
      <p:sp>
        <p:nvSpPr>
          <p:cNvPr id="19" name="TextBox 18">
            <a:extLst>
              <a:ext uri="{FF2B5EF4-FFF2-40B4-BE49-F238E27FC236}">
                <a16:creationId xmlns:a16="http://schemas.microsoft.com/office/drawing/2014/main" id="{FC7AD279-2F3C-4426-8E34-66B0155683DB}"/>
              </a:ext>
            </a:extLst>
          </p:cNvPr>
          <p:cNvSpPr txBox="1">
            <a:spLocks noChangeAspect="1"/>
          </p:cNvSpPr>
          <p:nvPr/>
        </p:nvSpPr>
        <p:spPr>
          <a:xfrm>
            <a:off x="1471701" y="2551038"/>
            <a:ext cx="12011689" cy="954107"/>
          </a:xfrm>
          <a:prstGeom prst="rect">
            <a:avLst/>
          </a:prstGeom>
          <a:noFill/>
        </p:spPr>
        <p:txBody>
          <a:bodyPr wrap="square" rtlCol="0">
            <a:spAutoFit/>
          </a:bodyPr>
          <a:lstStyle/>
          <a:p>
            <a:r>
              <a:rPr lang="en-GB" sz="2800" b="1" dirty="0">
                <a:latin typeface="Century Gothic" panose="020B0502020202020204" pitchFamily="34" charset="0"/>
              </a:rPr>
              <a:t>Wie? </a:t>
            </a:r>
            <a:r>
              <a:rPr lang="en-GB" sz="2800" dirty="0">
                <a:latin typeface="Century Gothic" panose="020B0502020202020204" pitchFamily="34" charset="0"/>
              </a:rPr>
              <a:t>also means ‘how’, as in ‘</a:t>
            </a:r>
            <a:r>
              <a:rPr lang="en-GB" sz="2800" b="1" dirty="0" err="1">
                <a:latin typeface="Century Gothic" panose="020B0502020202020204" pitchFamily="34" charset="0"/>
              </a:rPr>
              <a:t>Wie</a:t>
            </a:r>
            <a:r>
              <a:rPr lang="en-GB" sz="2800" dirty="0">
                <a:latin typeface="Century Gothic" panose="020B0502020202020204" pitchFamily="34" charset="0"/>
              </a:rPr>
              <a:t> </a:t>
            </a:r>
            <a:r>
              <a:rPr lang="en-GB" sz="2800" dirty="0" err="1">
                <a:latin typeface="Century Gothic" panose="020B0502020202020204" pitchFamily="34" charset="0"/>
              </a:rPr>
              <a:t>ist</a:t>
            </a:r>
            <a:r>
              <a:rPr lang="en-GB" sz="2800" dirty="0">
                <a:latin typeface="Century Gothic" panose="020B0502020202020204" pitchFamily="34" charset="0"/>
              </a:rPr>
              <a:t> der Mann?’ </a:t>
            </a:r>
            <a:br>
              <a:rPr lang="en-GB" sz="2800" dirty="0">
                <a:latin typeface="Century Gothic" panose="020B0502020202020204" pitchFamily="34" charset="0"/>
              </a:rPr>
            </a:br>
            <a:endParaRPr lang="en-GB" sz="2800" b="1" dirty="0">
              <a:latin typeface="Century Gothic" panose="020B0502020202020204" pitchFamily="34" charset="0"/>
            </a:endParaRPr>
          </a:p>
        </p:txBody>
      </p:sp>
      <p:sp>
        <p:nvSpPr>
          <p:cNvPr id="20" name="Rectangle 19"/>
          <p:cNvSpPr>
            <a:spLocks noChangeAspect="1"/>
          </p:cNvSpPr>
          <p:nvPr/>
        </p:nvSpPr>
        <p:spPr>
          <a:xfrm>
            <a:off x="6521436" y="3074472"/>
            <a:ext cx="4692310" cy="461665"/>
          </a:xfrm>
          <a:prstGeom prst="rect">
            <a:avLst/>
          </a:prstGeom>
        </p:spPr>
        <p:txBody>
          <a:bodyPr wrap="none">
            <a:spAutoFit/>
          </a:bodyPr>
          <a:lstStyle/>
          <a:p>
            <a:r>
              <a:rPr lang="en-GB" sz="2400" b="1" dirty="0">
                <a:latin typeface="Century Gothic" panose="020B0502020202020204" pitchFamily="34" charset="0"/>
              </a:rPr>
              <a:t>How</a:t>
            </a:r>
            <a:r>
              <a:rPr lang="en-GB" sz="2400" dirty="0">
                <a:latin typeface="Century Gothic" panose="020B0502020202020204" pitchFamily="34" charset="0"/>
              </a:rPr>
              <a:t> is the man? – description </a:t>
            </a:r>
            <a:endParaRPr lang="en-GB" sz="2400" b="1" dirty="0">
              <a:latin typeface="Century Gothic" panose="020B0502020202020204" pitchFamily="34" charset="0"/>
            </a:endParaRPr>
          </a:p>
        </p:txBody>
      </p:sp>
      <p:sp>
        <p:nvSpPr>
          <p:cNvPr id="21" name="Rectangle 20"/>
          <p:cNvSpPr>
            <a:spLocks noChangeAspect="1"/>
          </p:cNvSpPr>
          <p:nvPr/>
        </p:nvSpPr>
        <p:spPr>
          <a:xfrm>
            <a:off x="6521436" y="3607217"/>
            <a:ext cx="3810659" cy="461665"/>
          </a:xfrm>
          <a:prstGeom prst="rect">
            <a:avLst/>
          </a:prstGeom>
        </p:spPr>
        <p:txBody>
          <a:bodyPr wrap="none">
            <a:spAutoFit/>
          </a:bodyPr>
          <a:lstStyle/>
          <a:p>
            <a:r>
              <a:rPr lang="en-GB" sz="2400" dirty="0">
                <a:latin typeface="Century Gothic" panose="020B0502020202020204" pitchFamily="34" charset="0"/>
              </a:rPr>
              <a:t>or </a:t>
            </a:r>
            <a:r>
              <a:rPr lang="en-GB" sz="2400" b="1" dirty="0">
                <a:latin typeface="Century Gothic" panose="020B0502020202020204" pitchFamily="34" charset="0"/>
              </a:rPr>
              <a:t>What</a:t>
            </a:r>
            <a:r>
              <a:rPr lang="en-GB" sz="2400" dirty="0">
                <a:latin typeface="Century Gothic" panose="020B0502020202020204" pitchFamily="34" charset="0"/>
              </a:rPr>
              <a:t> is the man </a:t>
            </a:r>
            <a:r>
              <a:rPr lang="en-GB" sz="2400" b="1" dirty="0">
                <a:latin typeface="Century Gothic" panose="020B0502020202020204" pitchFamily="34" charset="0"/>
              </a:rPr>
              <a:t>like</a:t>
            </a:r>
            <a:r>
              <a:rPr lang="en-GB" sz="2400" dirty="0">
                <a:latin typeface="Century Gothic" panose="020B0502020202020204" pitchFamily="34" charset="0"/>
              </a:rPr>
              <a:t>? </a:t>
            </a:r>
            <a:endParaRPr lang="en-GB" sz="2400" b="1" dirty="0">
              <a:latin typeface="Century Gothic" panose="020B0502020202020204" pitchFamily="34" charset="0"/>
            </a:endParaRPr>
          </a:p>
        </p:txBody>
      </p:sp>
      <p:sp>
        <p:nvSpPr>
          <p:cNvPr id="22" name="Rounded Rectangular Callout 21"/>
          <p:cNvSpPr>
            <a:spLocks noChangeAspect="1"/>
          </p:cNvSpPr>
          <p:nvPr/>
        </p:nvSpPr>
        <p:spPr>
          <a:xfrm>
            <a:off x="645941" y="3112530"/>
            <a:ext cx="2755231" cy="673769"/>
          </a:xfrm>
          <a:prstGeom prst="wedgeRoundRectCallout">
            <a:avLst>
              <a:gd name="adj1" fmla="val -22580"/>
              <a:gd name="adj2" fmla="val 103571"/>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2"/>
                </a:solidFill>
                <a:latin typeface="Century Gothic" panose="020B0502020202020204" pitchFamily="34" charset="0"/>
              </a:rPr>
              <a:t>Was </a:t>
            </a:r>
            <a:r>
              <a:rPr lang="en-GB" sz="2400" b="1" dirty="0" err="1">
                <a:solidFill>
                  <a:schemeClr val="bg2"/>
                </a:solidFill>
                <a:latin typeface="Century Gothic" panose="020B0502020202020204" pitchFamily="34" charset="0"/>
              </a:rPr>
              <a:t>ist</a:t>
            </a:r>
            <a:r>
              <a:rPr lang="en-GB" sz="2400" b="1" dirty="0">
                <a:solidFill>
                  <a:schemeClr val="bg2"/>
                </a:solidFill>
                <a:latin typeface="Century Gothic" panose="020B0502020202020204" pitchFamily="34" charset="0"/>
              </a:rPr>
              <a:t> das?</a:t>
            </a:r>
          </a:p>
        </p:txBody>
      </p:sp>
      <p:sp>
        <p:nvSpPr>
          <p:cNvPr id="23" name="Rounded Rectangular Callout 22"/>
          <p:cNvSpPr>
            <a:spLocks noChangeAspect="1"/>
          </p:cNvSpPr>
          <p:nvPr/>
        </p:nvSpPr>
        <p:spPr>
          <a:xfrm>
            <a:off x="6945711" y="4164534"/>
            <a:ext cx="2991856" cy="673769"/>
          </a:xfrm>
          <a:prstGeom prst="wedgeRoundRectCallout">
            <a:avLst>
              <a:gd name="adj1" fmla="val 40973"/>
              <a:gd name="adj2" fmla="val 95965"/>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2"/>
                </a:solidFill>
                <a:latin typeface="Century Gothic" panose="020B0502020202020204" pitchFamily="34" charset="0"/>
              </a:rPr>
              <a:t>Das </a:t>
            </a:r>
            <a:r>
              <a:rPr lang="en-GB" sz="2400" b="1" dirty="0" err="1">
                <a:solidFill>
                  <a:schemeClr val="bg2"/>
                </a:solidFill>
                <a:latin typeface="Century Gothic" panose="020B0502020202020204" pitchFamily="34" charset="0"/>
              </a:rPr>
              <a:t>ist</a:t>
            </a:r>
            <a:r>
              <a:rPr lang="en-GB" sz="2400" b="1" dirty="0">
                <a:solidFill>
                  <a:schemeClr val="bg2"/>
                </a:solidFill>
                <a:latin typeface="Century Gothic" panose="020B0502020202020204" pitchFamily="34" charset="0"/>
              </a:rPr>
              <a:t> </a:t>
            </a:r>
            <a:r>
              <a:rPr lang="en-GB" sz="2400" b="1" u="sng" dirty="0" err="1">
                <a:solidFill>
                  <a:schemeClr val="bg2"/>
                </a:solidFill>
                <a:latin typeface="Century Gothic" panose="020B0502020202020204" pitchFamily="34" charset="0"/>
              </a:rPr>
              <a:t>ein</a:t>
            </a:r>
            <a:r>
              <a:rPr lang="en-GB" sz="2400" b="1" dirty="0">
                <a:solidFill>
                  <a:schemeClr val="bg2"/>
                </a:solidFill>
                <a:latin typeface="Century Gothic" panose="020B0502020202020204" pitchFamily="34" charset="0"/>
              </a:rPr>
              <a:t> Mann.</a:t>
            </a: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029" y="3894207"/>
            <a:ext cx="2567343" cy="2608095"/>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4732" y="4107218"/>
            <a:ext cx="2367268" cy="2277937"/>
          </a:xfrm>
          <a:prstGeom prst="rect">
            <a:avLst/>
          </a:prstGeom>
        </p:spPr>
      </p:pic>
      <p:sp>
        <p:nvSpPr>
          <p:cNvPr id="26" name="Rounded Rectangular Callout 25"/>
          <p:cNvSpPr>
            <a:spLocks noChangeAspect="1"/>
          </p:cNvSpPr>
          <p:nvPr/>
        </p:nvSpPr>
        <p:spPr>
          <a:xfrm>
            <a:off x="2755372" y="4430591"/>
            <a:ext cx="3118924" cy="908586"/>
          </a:xfrm>
          <a:prstGeom prst="wedgeRoundRectCallout">
            <a:avLst>
              <a:gd name="adj1" fmla="val -63191"/>
              <a:gd name="adj2" fmla="val 28071"/>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2"/>
                </a:solidFill>
                <a:latin typeface="Century Gothic" panose="020B0502020202020204" pitchFamily="34" charset="0"/>
              </a:rPr>
              <a:t>Wie</a:t>
            </a:r>
            <a:r>
              <a:rPr lang="en-GB" sz="2400" b="1" dirty="0">
                <a:solidFill>
                  <a:schemeClr val="bg2"/>
                </a:solidFill>
                <a:latin typeface="Century Gothic" panose="020B0502020202020204" pitchFamily="34" charset="0"/>
              </a:rPr>
              <a:t> </a:t>
            </a:r>
            <a:r>
              <a:rPr lang="en-GB" sz="2400" b="1" dirty="0" err="1">
                <a:solidFill>
                  <a:schemeClr val="bg2"/>
                </a:solidFill>
                <a:latin typeface="Century Gothic" panose="020B0502020202020204" pitchFamily="34" charset="0"/>
              </a:rPr>
              <a:t>ist</a:t>
            </a:r>
            <a:r>
              <a:rPr lang="en-GB" sz="2400" b="1" dirty="0">
                <a:solidFill>
                  <a:schemeClr val="bg2"/>
                </a:solidFill>
                <a:latin typeface="Century Gothic" panose="020B0502020202020204" pitchFamily="34" charset="0"/>
              </a:rPr>
              <a:t> der Mann?</a:t>
            </a:r>
          </a:p>
        </p:txBody>
      </p:sp>
      <p:sp>
        <p:nvSpPr>
          <p:cNvPr id="27" name="Rounded Rectangular Callout 26"/>
          <p:cNvSpPr>
            <a:spLocks noChangeAspect="1"/>
          </p:cNvSpPr>
          <p:nvPr/>
        </p:nvSpPr>
        <p:spPr>
          <a:xfrm>
            <a:off x="5663591" y="5583855"/>
            <a:ext cx="4161141" cy="673769"/>
          </a:xfrm>
          <a:prstGeom prst="wedgeRoundRectCallout">
            <a:avLst>
              <a:gd name="adj1" fmla="val 54440"/>
              <a:gd name="adj2" fmla="val 2582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2"/>
                </a:solidFill>
                <a:latin typeface="Century Gothic" panose="020B0502020202020204" pitchFamily="34" charset="0"/>
              </a:rPr>
              <a:t>Der Mann </a:t>
            </a:r>
            <a:r>
              <a:rPr lang="en-GB" sz="2400" b="1" dirty="0" err="1">
                <a:solidFill>
                  <a:schemeClr val="bg2"/>
                </a:solidFill>
                <a:latin typeface="Century Gothic" panose="020B0502020202020204" pitchFamily="34" charset="0"/>
              </a:rPr>
              <a:t>ist</a:t>
            </a:r>
            <a:r>
              <a:rPr lang="en-GB" sz="2400" b="1" dirty="0">
                <a:solidFill>
                  <a:schemeClr val="bg2"/>
                </a:solidFill>
                <a:latin typeface="Century Gothic" panose="020B0502020202020204" pitchFamily="34" charset="0"/>
              </a:rPr>
              <a:t> </a:t>
            </a:r>
            <a:r>
              <a:rPr lang="en-GB" sz="2400" b="1" dirty="0" err="1">
                <a:solidFill>
                  <a:schemeClr val="bg2"/>
                </a:solidFill>
                <a:latin typeface="Century Gothic" panose="020B0502020202020204" pitchFamily="34" charset="0"/>
              </a:rPr>
              <a:t>klein</a:t>
            </a:r>
            <a:r>
              <a:rPr lang="en-GB" sz="2400" b="1" dirty="0">
                <a:solidFill>
                  <a:schemeClr val="bg2"/>
                </a:solidFill>
                <a:latin typeface="Century Gothic" panose="020B0502020202020204" pitchFamily="34" charset="0"/>
              </a:rPr>
              <a:t> und rot.</a:t>
            </a:r>
          </a:p>
        </p:txBody>
      </p:sp>
      <p:pic>
        <p:nvPicPr>
          <p:cNvPr id="29" name="Graphic 28" descr="Man with solid fill">
            <a:extLst>
              <a:ext uri="{FF2B5EF4-FFF2-40B4-BE49-F238E27FC236}">
                <a16:creationId xmlns:a16="http://schemas.microsoft.com/office/drawing/2014/main" id="{783EDC08-F9EE-4387-A3C1-542C78C69C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25918" y="3005759"/>
            <a:ext cx="1302493" cy="1302493"/>
          </a:xfrm>
          <a:prstGeom prst="rect">
            <a:avLst/>
          </a:prstGeom>
        </p:spPr>
      </p:pic>
    </p:spTree>
    <p:extLst>
      <p:ext uri="{BB962C8B-B14F-4D97-AF65-F5344CB8AC3E}">
        <p14:creationId xmlns:p14="http://schemas.microsoft.com/office/powerpoint/2010/main" val="239132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animBg="1"/>
      <p:bldP spid="23" grpId="0" animBg="1"/>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449282" y="247046"/>
            <a:ext cx="1508045"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5E58A4E3-B3C0-B247-82A8-84863F6A5FA9}"/>
              </a:ext>
            </a:extLst>
          </p:cNvPr>
          <p:cNvSpPr>
            <a:spLocks noGrp="1"/>
          </p:cNvSpPr>
          <p:nvPr>
            <p:ph type="title"/>
          </p:nvPr>
        </p:nvSpPr>
        <p:spPr/>
        <p:txBody>
          <a:bodyPr>
            <a:normAutofit/>
          </a:bodyPr>
          <a:lstStyle/>
          <a:p>
            <a:r>
              <a:rPr lang="en-GB" sz="3600" b="1" dirty="0">
                <a:solidFill>
                  <a:schemeClr val="tx1"/>
                </a:solidFill>
              </a:rPr>
              <a:t>Wie </a:t>
            </a:r>
            <a:r>
              <a:rPr lang="en-GB" sz="3600" b="1" dirty="0" err="1">
                <a:solidFill>
                  <a:schemeClr val="tx1"/>
                </a:solidFill>
              </a:rPr>
              <a:t>ist</a:t>
            </a:r>
            <a:r>
              <a:rPr lang="en-GB" sz="3600" b="1" dirty="0">
                <a:solidFill>
                  <a:schemeClr val="tx1"/>
                </a:solidFill>
              </a:rPr>
              <a:t> das?</a:t>
            </a:r>
            <a:endParaRPr lang="en-US" sz="3600" dirty="0">
              <a:solidFill>
                <a:schemeClr val="tx1"/>
              </a:solidFill>
            </a:endParaRPr>
          </a:p>
        </p:txBody>
      </p:sp>
      <p:sp>
        <p:nvSpPr>
          <p:cNvPr id="35" name="Title 3">
            <a:extLst>
              <a:ext uri="{FF2B5EF4-FFF2-40B4-BE49-F238E27FC236}">
                <a16:creationId xmlns:a16="http://schemas.microsoft.com/office/drawing/2014/main" id="{8F4DC969-FFBA-4940-A9E1-D37BCEE15F70}"/>
              </a:ext>
            </a:extLst>
          </p:cNvPr>
          <p:cNvSpPr txBox="1">
            <a:spLocks/>
          </p:cNvSpPr>
          <p:nvPr/>
        </p:nvSpPr>
        <p:spPr>
          <a:xfrm>
            <a:off x="0" y="352422"/>
            <a:ext cx="6177165"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prstClr val="white"/>
              </a:solidFill>
            </a:endParaRPr>
          </a:p>
        </p:txBody>
      </p:sp>
      <p:sp>
        <p:nvSpPr>
          <p:cNvPr id="29" name="TextBox 28"/>
          <p:cNvSpPr txBox="1"/>
          <p:nvPr/>
        </p:nvSpPr>
        <p:spPr>
          <a:xfrm>
            <a:off x="2283620" y="1318235"/>
            <a:ext cx="3057890" cy="1015663"/>
          </a:xfrm>
          <a:prstGeom prst="rect">
            <a:avLst/>
          </a:prstGeom>
          <a:noFill/>
        </p:spPr>
        <p:txBody>
          <a:bodyPr wrap="square" rtlCol="0">
            <a:spAutoFit/>
          </a:bodyPr>
          <a:lstStyle/>
          <a:p>
            <a:r>
              <a:rPr lang="en-GB" sz="2000" dirty="0">
                <a:latin typeface="Century Gothic" panose="020B0502020202020204" pitchFamily="34" charset="0"/>
              </a:rPr>
              <a:t>Das </a:t>
            </a:r>
            <a:r>
              <a:rPr lang="en-GB" sz="2000" dirty="0" err="1">
                <a:latin typeface="Century Gothic" panose="020B0502020202020204" pitchFamily="34" charset="0"/>
              </a:rPr>
              <a:t>ist</a:t>
            </a:r>
            <a:r>
              <a:rPr lang="en-GB" sz="2000" dirty="0">
                <a:latin typeface="Century Gothic" panose="020B0502020202020204" pitchFamily="34" charset="0"/>
              </a:rPr>
              <a:t> _______ Mann. </a:t>
            </a:r>
            <a:br>
              <a:rPr lang="en-GB" sz="2000" dirty="0">
                <a:latin typeface="Century Gothic" panose="020B0502020202020204" pitchFamily="34" charset="0"/>
              </a:rPr>
            </a:br>
            <a:r>
              <a:rPr lang="en-GB" sz="2000" dirty="0">
                <a:latin typeface="Century Gothic" panose="020B0502020202020204" pitchFamily="34" charset="0"/>
              </a:rPr>
              <a:t>_______ Mann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klein</a:t>
            </a:r>
            <a:r>
              <a:rPr lang="en-GB" sz="2000" dirty="0">
                <a:latin typeface="Century Gothic" panose="020B0502020202020204" pitchFamily="34" charset="0"/>
              </a:rPr>
              <a:t> und rot.</a:t>
            </a:r>
          </a:p>
        </p:txBody>
      </p:sp>
      <p:sp>
        <p:nvSpPr>
          <p:cNvPr id="30" name="Action Button: Custom 29">
            <a:hlinkClick r:id="" action="ppaction://noaction" highlightClick="1"/>
          </p:cNvPr>
          <p:cNvSpPr/>
          <p:nvPr/>
        </p:nvSpPr>
        <p:spPr>
          <a:xfrm>
            <a:off x="300709" y="1527004"/>
            <a:ext cx="444843" cy="335980"/>
          </a:xfrm>
          <a:prstGeom prst="actionButtonBlank">
            <a:avLst/>
          </a:prstGeom>
          <a:solidFill>
            <a:srgbClr val="FFCC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1</a:t>
            </a:r>
          </a:p>
        </p:txBody>
      </p:sp>
      <p:sp>
        <p:nvSpPr>
          <p:cNvPr id="31" name="Action Button: Custom 30">
            <a:hlinkClick r:id="" action="ppaction://noaction" highlightClick="1"/>
          </p:cNvPr>
          <p:cNvSpPr/>
          <p:nvPr/>
        </p:nvSpPr>
        <p:spPr>
          <a:xfrm>
            <a:off x="331246" y="2817192"/>
            <a:ext cx="444843" cy="335980"/>
          </a:xfrm>
          <a:prstGeom prst="actionButtonBlank">
            <a:avLst/>
          </a:prstGeom>
          <a:solidFill>
            <a:srgbClr val="FFCC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2</a:t>
            </a:r>
          </a:p>
        </p:txBody>
      </p:sp>
      <p:sp>
        <p:nvSpPr>
          <p:cNvPr id="32" name="Action Button: Custom 31">
            <a:hlinkClick r:id="" action="ppaction://noaction" highlightClick="1"/>
          </p:cNvPr>
          <p:cNvSpPr/>
          <p:nvPr/>
        </p:nvSpPr>
        <p:spPr>
          <a:xfrm>
            <a:off x="331246" y="4704680"/>
            <a:ext cx="444843" cy="335980"/>
          </a:xfrm>
          <a:prstGeom prst="actionButtonBlank">
            <a:avLst/>
          </a:prstGeom>
          <a:solidFill>
            <a:srgbClr val="FFCC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3</a:t>
            </a:r>
          </a:p>
        </p:txBody>
      </p:sp>
      <p:sp>
        <p:nvSpPr>
          <p:cNvPr id="33" name="Action Button: Custom 32">
            <a:hlinkClick r:id="" action="ppaction://noaction" highlightClick="1"/>
          </p:cNvPr>
          <p:cNvSpPr/>
          <p:nvPr/>
        </p:nvSpPr>
        <p:spPr>
          <a:xfrm>
            <a:off x="6940675" y="1005893"/>
            <a:ext cx="444843" cy="335980"/>
          </a:xfrm>
          <a:prstGeom prst="actionButtonBlank">
            <a:avLst/>
          </a:prstGeom>
          <a:solidFill>
            <a:srgbClr val="FFCC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4</a:t>
            </a:r>
          </a:p>
        </p:txBody>
      </p:sp>
      <p:sp>
        <p:nvSpPr>
          <p:cNvPr id="34" name="Action Button: Custom 33">
            <a:hlinkClick r:id="" action="ppaction://noaction" highlightClick="1"/>
          </p:cNvPr>
          <p:cNvSpPr/>
          <p:nvPr/>
        </p:nvSpPr>
        <p:spPr>
          <a:xfrm>
            <a:off x="6921210" y="3012983"/>
            <a:ext cx="444843" cy="335980"/>
          </a:xfrm>
          <a:prstGeom prst="actionButtonBlank">
            <a:avLst/>
          </a:prstGeom>
          <a:solidFill>
            <a:srgbClr val="FFCC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5</a:t>
            </a:r>
          </a:p>
        </p:txBody>
      </p:sp>
      <p:sp>
        <p:nvSpPr>
          <p:cNvPr id="36" name="Action Button: Custom 35">
            <a:hlinkClick r:id="" action="ppaction://noaction" highlightClick="1"/>
          </p:cNvPr>
          <p:cNvSpPr/>
          <p:nvPr/>
        </p:nvSpPr>
        <p:spPr>
          <a:xfrm>
            <a:off x="6931739" y="4645781"/>
            <a:ext cx="444843" cy="335980"/>
          </a:xfrm>
          <a:prstGeom prst="actionButtonBlank">
            <a:avLst/>
          </a:prstGeom>
          <a:solidFill>
            <a:srgbClr val="FFCC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6</a:t>
            </a:r>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589" y="1383500"/>
            <a:ext cx="311493" cy="622986"/>
          </a:xfrm>
          <a:prstGeom prst="rect">
            <a:avLst/>
          </a:prstGeom>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8030" y="557799"/>
            <a:ext cx="594732" cy="892099"/>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9268" y="2400089"/>
            <a:ext cx="912836" cy="1825667"/>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512" y="2637851"/>
            <a:ext cx="1184302" cy="789535"/>
          </a:xfrm>
          <a:prstGeom prst="rect">
            <a:avLst/>
          </a:prstGeom>
        </p:spPr>
      </p:pic>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082" y="4357587"/>
            <a:ext cx="1913960" cy="1504254"/>
          </a:xfrm>
          <a:prstGeom prst="rect">
            <a:avLst/>
          </a:prstGeom>
        </p:spPr>
      </p:pic>
      <p:sp>
        <p:nvSpPr>
          <p:cNvPr id="42" name="TextBox 41"/>
          <p:cNvSpPr txBox="1"/>
          <p:nvPr/>
        </p:nvSpPr>
        <p:spPr>
          <a:xfrm>
            <a:off x="813589" y="3455898"/>
            <a:ext cx="4230408" cy="707886"/>
          </a:xfrm>
          <a:prstGeom prst="rect">
            <a:avLst/>
          </a:prstGeom>
          <a:noFill/>
        </p:spPr>
        <p:txBody>
          <a:bodyPr wrap="square" rtlCol="0">
            <a:spAutoFit/>
          </a:bodyPr>
          <a:lstStyle/>
          <a:p>
            <a:r>
              <a:rPr lang="en-GB" sz="2000" dirty="0">
                <a:latin typeface="Century Gothic" panose="020B0502020202020204" pitchFamily="34" charset="0"/>
              </a:rPr>
              <a:t>Das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ein</a:t>
            </a:r>
            <a:r>
              <a:rPr lang="en-GB" sz="2000" dirty="0">
                <a:latin typeface="Century Gothic" panose="020B0502020202020204" pitchFamily="34" charset="0"/>
              </a:rPr>
              <a:t> </a:t>
            </a:r>
            <a:r>
              <a:rPr lang="en-GB" sz="2000" dirty="0" err="1">
                <a:latin typeface="Century Gothic" panose="020B0502020202020204" pitchFamily="34" charset="0"/>
              </a:rPr>
              <a:t>Paar</a:t>
            </a:r>
            <a:r>
              <a:rPr lang="en-GB" sz="2000" dirty="0">
                <a:latin typeface="Century Gothic" panose="020B0502020202020204" pitchFamily="34" charset="0"/>
              </a:rPr>
              <a:t>. </a:t>
            </a:r>
            <a:br>
              <a:rPr lang="en-GB" sz="2000" dirty="0">
                <a:latin typeface="Century Gothic" panose="020B0502020202020204" pitchFamily="34" charset="0"/>
              </a:rPr>
            </a:br>
            <a:r>
              <a:rPr lang="en-GB" sz="2000" dirty="0">
                <a:latin typeface="Century Gothic" panose="020B0502020202020204" pitchFamily="34" charset="0"/>
              </a:rPr>
              <a:t>Das </a:t>
            </a:r>
            <a:r>
              <a:rPr lang="en-GB" sz="2000" dirty="0" err="1">
                <a:latin typeface="Century Gothic" panose="020B0502020202020204" pitchFamily="34" charset="0"/>
              </a:rPr>
              <a:t>Paar</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klein</a:t>
            </a:r>
            <a:r>
              <a:rPr lang="en-GB" sz="2000" dirty="0">
                <a:latin typeface="Century Gothic" panose="020B0502020202020204" pitchFamily="34" charset="0"/>
              </a:rPr>
              <a:t> und </a:t>
            </a:r>
            <a:r>
              <a:rPr lang="en-GB" sz="2000" dirty="0" err="1">
                <a:latin typeface="Century Gothic" panose="020B0502020202020204" pitchFamily="34" charset="0"/>
              </a:rPr>
              <a:t>blau</a:t>
            </a:r>
            <a:r>
              <a:rPr lang="en-GB" sz="2000" dirty="0">
                <a:latin typeface="Century Gothic" panose="020B0502020202020204" pitchFamily="34" charset="0"/>
              </a:rPr>
              <a:t>.</a:t>
            </a:r>
          </a:p>
        </p:txBody>
      </p:sp>
      <p:sp>
        <p:nvSpPr>
          <p:cNvPr id="43" name="TextBox 42"/>
          <p:cNvSpPr txBox="1"/>
          <p:nvPr/>
        </p:nvSpPr>
        <p:spPr>
          <a:xfrm>
            <a:off x="880847" y="5722955"/>
            <a:ext cx="4207238" cy="707886"/>
          </a:xfrm>
          <a:prstGeom prst="rect">
            <a:avLst/>
          </a:prstGeom>
          <a:noFill/>
        </p:spPr>
        <p:txBody>
          <a:bodyPr wrap="square" rtlCol="0">
            <a:spAutoFit/>
          </a:bodyPr>
          <a:lstStyle/>
          <a:p>
            <a:r>
              <a:rPr lang="en-GB" sz="2000" dirty="0">
                <a:latin typeface="Century Gothic" panose="020B0502020202020204" pitchFamily="34" charset="0"/>
              </a:rPr>
              <a:t>Das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ein</a:t>
            </a:r>
            <a:r>
              <a:rPr lang="en-GB" sz="2000" dirty="0">
                <a:latin typeface="Century Gothic" panose="020B0502020202020204" pitchFamily="34" charset="0"/>
              </a:rPr>
              <a:t> </a:t>
            </a:r>
            <a:r>
              <a:rPr lang="en-GB" sz="2000" dirty="0" err="1">
                <a:latin typeface="Century Gothic" panose="020B0502020202020204" pitchFamily="34" charset="0"/>
              </a:rPr>
              <a:t>Tisch</a:t>
            </a:r>
            <a:r>
              <a:rPr lang="en-GB" sz="2000" dirty="0">
                <a:latin typeface="Century Gothic" panose="020B0502020202020204" pitchFamily="34" charset="0"/>
              </a:rPr>
              <a:t>.</a:t>
            </a:r>
            <a:br>
              <a:rPr lang="en-GB" sz="2000" dirty="0">
                <a:latin typeface="Century Gothic" panose="020B0502020202020204" pitchFamily="34" charset="0"/>
              </a:rPr>
            </a:br>
            <a:r>
              <a:rPr lang="en-GB" sz="2000" dirty="0">
                <a:latin typeface="Century Gothic" panose="020B0502020202020204" pitchFamily="34" charset="0"/>
              </a:rPr>
              <a:t>Der </a:t>
            </a:r>
            <a:r>
              <a:rPr lang="en-GB" sz="2000" dirty="0" err="1">
                <a:latin typeface="Century Gothic" panose="020B0502020202020204" pitchFamily="34" charset="0"/>
              </a:rPr>
              <a:t>Tisch</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groß</a:t>
            </a:r>
            <a:r>
              <a:rPr lang="en-GB" sz="2000" dirty="0">
                <a:latin typeface="Century Gothic" panose="020B0502020202020204" pitchFamily="34" charset="0"/>
              </a:rPr>
              <a:t> und rot.</a:t>
            </a:r>
          </a:p>
        </p:txBody>
      </p:sp>
      <p:sp>
        <p:nvSpPr>
          <p:cNvPr id="64" name="TextBox 63"/>
          <p:cNvSpPr txBox="1"/>
          <p:nvPr/>
        </p:nvSpPr>
        <p:spPr>
          <a:xfrm>
            <a:off x="7512650" y="1498042"/>
            <a:ext cx="4497668" cy="707886"/>
          </a:xfrm>
          <a:prstGeom prst="rect">
            <a:avLst/>
          </a:prstGeom>
          <a:noFill/>
        </p:spPr>
        <p:txBody>
          <a:bodyPr wrap="square" rtlCol="0">
            <a:spAutoFit/>
          </a:bodyPr>
          <a:lstStyle/>
          <a:p>
            <a:r>
              <a:rPr lang="en-GB" sz="2000" dirty="0">
                <a:latin typeface="Century Gothic" panose="020B0502020202020204" pitchFamily="34" charset="0"/>
              </a:rPr>
              <a:t>Das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ein</a:t>
            </a:r>
            <a:r>
              <a:rPr lang="en-GB" sz="2000" dirty="0">
                <a:latin typeface="Century Gothic" panose="020B0502020202020204" pitchFamily="34" charset="0"/>
              </a:rPr>
              <a:t> </a:t>
            </a:r>
            <a:r>
              <a:rPr lang="en-GB" sz="2000" dirty="0" err="1">
                <a:latin typeface="Century Gothic" panose="020B0502020202020204" pitchFamily="34" charset="0"/>
              </a:rPr>
              <a:t>Fenster</a:t>
            </a:r>
            <a:r>
              <a:rPr lang="en-GB" sz="2000" dirty="0">
                <a:latin typeface="Century Gothic" panose="020B0502020202020204" pitchFamily="34" charset="0"/>
              </a:rPr>
              <a:t>. </a:t>
            </a:r>
            <a:br>
              <a:rPr lang="en-GB" sz="2000" dirty="0">
                <a:latin typeface="Century Gothic" panose="020B0502020202020204" pitchFamily="34" charset="0"/>
              </a:rPr>
            </a:br>
            <a:r>
              <a:rPr lang="en-GB" sz="2000" dirty="0">
                <a:latin typeface="Century Gothic" panose="020B0502020202020204" pitchFamily="34" charset="0"/>
              </a:rPr>
              <a:t>Das </a:t>
            </a:r>
            <a:r>
              <a:rPr lang="en-GB" sz="2000" dirty="0" err="1">
                <a:latin typeface="Century Gothic" panose="020B0502020202020204" pitchFamily="34" charset="0"/>
              </a:rPr>
              <a:t>Fenster</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klein</a:t>
            </a:r>
            <a:r>
              <a:rPr lang="en-GB" sz="2000" dirty="0">
                <a:latin typeface="Century Gothic" panose="020B0502020202020204" pitchFamily="34" charset="0"/>
              </a:rPr>
              <a:t> und </a:t>
            </a:r>
            <a:r>
              <a:rPr lang="en-GB" sz="2000" dirty="0" err="1">
                <a:latin typeface="Century Gothic" panose="020B0502020202020204" pitchFamily="34" charset="0"/>
              </a:rPr>
              <a:t>blau</a:t>
            </a:r>
            <a:r>
              <a:rPr lang="en-GB" sz="2000" dirty="0">
                <a:latin typeface="Century Gothic" panose="020B0502020202020204" pitchFamily="34" charset="0"/>
              </a:rPr>
              <a:t>.</a:t>
            </a:r>
          </a:p>
        </p:txBody>
      </p:sp>
      <p:sp>
        <p:nvSpPr>
          <p:cNvPr id="65" name="TextBox 64"/>
          <p:cNvSpPr txBox="1"/>
          <p:nvPr/>
        </p:nvSpPr>
        <p:spPr>
          <a:xfrm>
            <a:off x="8328721" y="3746304"/>
            <a:ext cx="4074010" cy="707886"/>
          </a:xfrm>
          <a:prstGeom prst="rect">
            <a:avLst/>
          </a:prstGeom>
          <a:noFill/>
        </p:spPr>
        <p:txBody>
          <a:bodyPr wrap="square" rtlCol="0">
            <a:spAutoFit/>
          </a:bodyPr>
          <a:lstStyle/>
          <a:p>
            <a:r>
              <a:rPr lang="en-GB" sz="2000" dirty="0">
                <a:latin typeface="Century Gothic" panose="020B0502020202020204" pitchFamily="34" charset="0"/>
              </a:rPr>
              <a:t>Das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eine</a:t>
            </a:r>
            <a:r>
              <a:rPr lang="en-GB" sz="2000" dirty="0">
                <a:latin typeface="Century Gothic" panose="020B0502020202020204" pitchFamily="34" charset="0"/>
              </a:rPr>
              <a:t> </a:t>
            </a:r>
            <a:r>
              <a:rPr lang="en-GB" sz="2000" dirty="0" err="1">
                <a:latin typeface="Century Gothic" panose="020B0502020202020204" pitchFamily="34" charset="0"/>
              </a:rPr>
              <a:t>Flasche</a:t>
            </a:r>
            <a:r>
              <a:rPr lang="en-GB" sz="2000" dirty="0">
                <a:latin typeface="Century Gothic" panose="020B0502020202020204" pitchFamily="34" charset="0"/>
              </a:rPr>
              <a:t>. </a:t>
            </a:r>
            <a:br>
              <a:rPr lang="en-GB" sz="2000" dirty="0">
                <a:latin typeface="Century Gothic" panose="020B0502020202020204" pitchFamily="34" charset="0"/>
              </a:rPr>
            </a:br>
            <a:r>
              <a:rPr lang="en-GB" sz="2000" dirty="0">
                <a:latin typeface="Century Gothic" panose="020B0502020202020204" pitchFamily="34" charset="0"/>
              </a:rPr>
              <a:t>Die </a:t>
            </a:r>
            <a:r>
              <a:rPr lang="en-GB" sz="2000" dirty="0" err="1">
                <a:latin typeface="Century Gothic" panose="020B0502020202020204" pitchFamily="34" charset="0"/>
              </a:rPr>
              <a:t>Flasche</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groß</a:t>
            </a:r>
            <a:r>
              <a:rPr lang="en-GB" sz="2000" dirty="0">
                <a:latin typeface="Century Gothic" panose="020B0502020202020204" pitchFamily="34" charset="0"/>
              </a:rPr>
              <a:t> und </a:t>
            </a:r>
            <a:r>
              <a:rPr lang="en-GB" sz="2000" dirty="0" err="1">
                <a:latin typeface="Century Gothic" panose="020B0502020202020204" pitchFamily="34" charset="0"/>
              </a:rPr>
              <a:t>gelb</a:t>
            </a:r>
            <a:r>
              <a:rPr lang="en-GB" sz="2000" dirty="0">
                <a:latin typeface="Century Gothic" panose="020B0502020202020204" pitchFamily="34" charset="0"/>
              </a:rPr>
              <a:t>.</a:t>
            </a:r>
          </a:p>
        </p:txBody>
      </p:sp>
      <p:sp>
        <p:nvSpPr>
          <p:cNvPr id="66" name="TextBox 65"/>
          <p:cNvSpPr txBox="1"/>
          <p:nvPr/>
        </p:nvSpPr>
        <p:spPr>
          <a:xfrm>
            <a:off x="7706022" y="5542002"/>
            <a:ext cx="4965763" cy="707886"/>
          </a:xfrm>
          <a:prstGeom prst="rect">
            <a:avLst/>
          </a:prstGeom>
          <a:noFill/>
        </p:spPr>
        <p:txBody>
          <a:bodyPr wrap="square" rtlCol="0">
            <a:spAutoFit/>
          </a:bodyPr>
          <a:lstStyle/>
          <a:p>
            <a:r>
              <a:rPr lang="en-GB" sz="2000" dirty="0">
                <a:latin typeface="Century Gothic" panose="020B0502020202020204" pitchFamily="34" charset="0"/>
              </a:rPr>
              <a:t>Das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ein</a:t>
            </a:r>
            <a:r>
              <a:rPr lang="en-GB" sz="2000" dirty="0">
                <a:latin typeface="Century Gothic" panose="020B0502020202020204" pitchFamily="34" charset="0"/>
              </a:rPr>
              <a:t> Heft. </a:t>
            </a:r>
            <a:br>
              <a:rPr lang="en-GB" sz="2000" dirty="0">
                <a:latin typeface="Century Gothic" panose="020B0502020202020204" pitchFamily="34" charset="0"/>
              </a:rPr>
            </a:br>
            <a:r>
              <a:rPr lang="en-GB" sz="2000" dirty="0">
                <a:latin typeface="Century Gothic" panose="020B0502020202020204" pitchFamily="34" charset="0"/>
              </a:rPr>
              <a:t>Das Heft </a:t>
            </a:r>
            <a:r>
              <a:rPr lang="en-GB" sz="2000" dirty="0" err="1">
                <a:latin typeface="Century Gothic" panose="020B0502020202020204" pitchFamily="34" charset="0"/>
              </a:rPr>
              <a:t>ist</a:t>
            </a:r>
            <a:r>
              <a:rPr lang="en-GB" sz="2000" dirty="0">
                <a:latin typeface="Century Gothic" panose="020B0502020202020204" pitchFamily="34" charset="0"/>
              </a:rPr>
              <a:t> </a:t>
            </a:r>
            <a:r>
              <a:rPr lang="en-GB" sz="2000" dirty="0" err="1">
                <a:latin typeface="Century Gothic" panose="020B0502020202020204" pitchFamily="34" charset="0"/>
              </a:rPr>
              <a:t>klein</a:t>
            </a:r>
            <a:r>
              <a:rPr lang="en-GB" sz="2000" dirty="0">
                <a:latin typeface="Century Gothic" panose="020B0502020202020204" pitchFamily="34" charset="0"/>
              </a:rPr>
              <a:t> und </a:t>
            </a:r>
            <a:r>
              <a:rPr lang="en-GB" sz="2000" dirty="0" err="1">
                <a:latin typeface="Century Gothic" panose="020B0502020202020204" pitchFamily="34" charset="0"/>
              </a:rPr>
              <a:t>gelb</a:t>
            </a:r>
            <a:r>
              <a:rPr lang="en-GB" sz="2000" dirty="0">
                <a:latin typeface="Century Gothic" panose="020B0502020202020204" pitchFamily="34" charset="0"/>
              </a:rPr>
              <a:t>.</a:t>
            </a:r>
          </a:p>
        </p:txBody>
      </p:sp>
      <p:pic>
        <p:nvPicPr>
          <p:cNvPr id="71" name="Picture 7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29361" y="4649143"/>
            <a:ext cx="599360" cy="753908"/>
          </a:xfrm>
          <a:prstGeom prst="rect">
            <a:avLst/>
          </a:prstGeom>
        </p:spPr>
      </p:pic>
      <p:sp>
        <p:nvSpPr>
          <p:cNvPr id="72" name="TextBox 71"/>
          <p:cNvSpPr txBox="1"/>
          <p:nvPr/>
        </p:nvSpPr>
        <p:spPr>
          <a:xfrm>
            <a:off x="3050081" y="1191129"/>
            <a:ext cx="1236438" cy="523220"/>
          </a:xfrm>
          <a:prstGeom prst="rect">
            <a:avLst/>
          </a:prstGeom>
          <a:noFill/>
        </p:spPr>
        <p:txBody>
          <a:bodyPr wrap="square" rtlCol="0">
            <a:spAutoFit/>
          </a:bodyPr>
          <a:lstStyle/>
          <a:p>
            <a:pPr algn="ctr"/>
            <a:r>
              <a:rPr lang="en-GB" sz="2800" b="1" dirty="0" err="1">
                <a:solidFill>
                  <a:srgbClr val="0066FF"/>
                </a:solidFill>
                <a:latin typeface="Century Gothic" panose="020B0502020202020204" pitchFamily="34" charset="0"/>
              </a:rPr>
              <a:t>ein</a:t>
            </a:r>
            <a:endParaRPr lang="en-GB" sz="2800" b="1" dirty="0">
              <a:solidFill>
                <a:srgbClr val="0066FF"/>
              </a:solidFill>
              <a:latin typeface="Century Gothic" panose="020B0502020202020204" pitchFamily="34" charset="0"/>
            </a:endParaRPr>
          </a:p>
        </p:txBody>
      </p:sp>
      <p:sp>
        <p:nvSpPr>
          <p:cNvPr id="73" name="TextBox 72"/>
          <p:cNvSpPr txBox="1"/>
          <p:nvPr/>
        </p:nvSpPr>
        <p:spPr>
          <a:xfrm>
            <a:off x="2164552" y="1507819"/>
            <a:ext cx="1236438" cy="523220"/>
          </a:xfrm>
          <a:prstGeom prst="rect">
            <a:avLst/>
          </a:prstGeom>
          <a:noFill/>
        </p:spPr>
        <p:txBody>
          <a:bodyPr wrap="square" rtlCol="0">
            <a:spAutoFit/>
          </a:bodyPr>
          <a:lstStyle/>
          <a:p>
            <a:pPr algn="ctr"/>
            <a:r>
              <a:rPr lang="en-GB" sz="2800" b="1" dirty="0">
                <a:solidFill>
                  <a:srgbClr val="0066FF"/>
                </a:solidFill>
                <a:latin typeface="Century Gothic" panose="020B0502020202020204" pitchFamily="34" charset="0"/>
              </a:rPr>
              <a:t>Der</a:t>
            </a:r>
          </a:p>
        </p:txBody>
      </p:sp>
      <p:pic>
        <p:nvPicPr>
          <p:cNvPr id="4" name="Picture 3">
            <a:extLst>
              <a:ext uri="{FF2B5EF4-FFF2-40B4-BE49-F238E27FC236}">
                <a16:creationId xmlns:a16="http://schemas.microsoft.com/office/drawing/2014/main" id="{CE04629C-A12D-4659-841C-5D7FF7CC5A76}"/>
              </a:ext>
            </a:extLst>
          </p:cNvPr>
          <p:cNvPicPr>
            <a:picLocks noChangeAspect="1"/>
          </p:cNvPicPr>
          <p:nvPr/>
        </p:nvPicPr>
        <p:blipFill>
          <a:blip r:embed="rId9"/>
          <a:stretch>
            <a:fillRect/>
          </a:stretch>
        </p:blipFill>
        <p:spPr>
          <a:xfrm>
            <a:off x="2620650" y="2670701"/>
            <a:ext cx="1158340" cy="768163"/>
          </a:xfrm>
          <a:prstGeom prst="rect">
            <a:avLst/>
          </a:prstGeom>
        </p:spPr>
      </p:pic>
      <p:pic>
        <p:nvPicPr>
          <p:cNvPr id="75" name="Picture 74">
            <a:extLst>
              <a:ext uri="{FF2B5EF4-FFF2-40B4-BE49-F238E27FC236}">
                <a16:creationId xmlns:a16="http://schemas.microsoft.com/office/drawing/2014/main" id="{E3B4EE97-E01C-4937-A696-69E813C08313}"/>
              </a:ext>
            </a:extLst>
          </p:cNvPr>
          <p:cNvPicPr>
            <a:picLocks noChangeAspect="1"/>
          </p:cNvPicPr>
          <p:nvPr/>
        </p:nvPicPr>
        <p:blipFill>
          <a:blip r:embed="rId9"/>
          <a:stretch>
            <a:fillRect/>
          </a:stretch>
        </p:blipFill>
        <p:spPr>
          <a:xfrm>
            <a:off x="8558636" y="636075"/>
            <a:ext cx="1158340" cy="768163"/>
          </a:xfrm>
          <a:prstGeom prst="rect">
            <a:avLst/>
          </a:prstGeom>
        </p:spPr>
      </p:pic>
      <p:pic>
        <p:nvPicPr>
          <p:cNvPr id="76" name="Picture 75">
            <a:extLst>
              <a:ext uri="{FF2B5EF4-FFF2-40B4-BE49-F238E27FC236}">
                <a16:creationId xmlns:a16="http://schemas.microsoft.com/office/drawing/2014/main" id="{EB77E3C9-EDA7-47CD-A036-685AE2903B0A}"/>
              </a:ext>
            </a:extLst>
          </p:cNvPr>
          <p:cNvPicPr>
            <a:picLocks noChangeAspect="1"/>
          </p:cNvPicPr>
          <p:nvPr/>
        </p:nvPicPr>
        <p:blipFill>
          <a:blip r:embed="rId9"/>
          <a:stretch>
            <a:fillRect/>
          </a:stretch>
        </p:blipFill>
        <p:spPr>
          <a:xfrm>
            <a:off x="8744530" y="4704680"/>
            <a:ext cx="1158340" cy="768163"/>
          </a:xfrm>
          <a:prstGeom prst="rect">
            <a:avLst/>
          </a:prstGeom>
        </p:spPr>
      </p:pic>
      <p:pic>
        <p:nvPicPr>
          <p:cNvPr id="6" name="Picture 5">
            <a:extLst>
              <a:ext uri="{FF2B5EF4-FFF2-40B4-BE49-F238E27FC236}">
                <a16:creationId xmlns:a16="http://schemas.microsoft.com/office/drawing/2014/main" id="{4B2F2626-F435-4375-86EF-D735C2DC6F3F}"/>
              </a:ext>
            </a:extLst>
          </p:cNvPr>
          <p:cNvPicPr>
            <a:picLocks noChangeAspect="1"/>
          </p:cNvPicPr>
          <p:nvPr/>
        </p:nvPicPr>
        <p:blipFill>
          <a:blip r:embed="rId10"/>
          <a:stretch>
            <a:fillRect/>
          </a:stretch>
        </p:blipFill>
        <p:spPr>
          <a:xfrm>
            <a:off x="3231018" y="4821015"/>
            <a:ext cx="1054699" cy="981541"/>
          </a:xfrm>
          <a:prstGeom prst="rect">
            <a:avLst/>
          </a:prstGeom>
        </p:spPr>
      </p:pic>
      <p:pic>
        <p:nvPicPr>
          <p:cNvPr id="78" name="Picture 77">
            <a:extLst>
              <a:ext uri="{FF2B5EF4-FFF2-40B4-BE49-F238E27FC236}">
                <a16:creationId xmlns:a16="http://schemas.microsoft.com/office/drawing/2014/main" id="{75828F71-33A9-4F50-B8CC-9FC38A973ADB}"/>
              </a:ext>
            </a:extLst>
          </p:cNvPr>
          <p:cNvPicPr>
            <a:picLocks noChangeAspect="1"/>
          </p:cNvPicPr>
          <p:nvPr/>
        </p:nvPicPr>
        <p:blipFill>
          <a:blip r:embed="rId10"/>
          <a:stretch>
            <a:fillRect/>
          </a:stretch>
        </p:blipFill>
        <p:spPr>
          <a:xfrm>
            <a:off x="8444866" y="2666142"/>
            <a:ext cx="1054699" cy="981541"/>
          </a:xfrm>
          <a:prstGeom prst="rect">
            <a:avLst/>
          </a:prstGeom>
        </p:spPr>
      </p:pic>
      <p:pic>
        <p:nvPicPr>
          <p:cNvPr id="79" name="Picture 78">
            <a:extLst>
              <a:ext uri="{FF2B5EF4-FFF2-40B4-BE49-F238E27FC236}">
                <a16:creationId xmlns:a16="http://schemas.microsoft.com/office/drawing/2014/main" id="{6E49AFCE-6D77-45BB-A933-9AF085973E62}"/>
              </a:ext>
            </a:extLst>
          </p:cNvPr>
          <p:cNvPicPr>
            <a:picLocks noChangeAspect="1"/>
          </p:cNvPicPr>
          <p:nvPr/>
        </p:nvPicPr>
        <p:blipFill>
          <a:blip r:embed="rId9"/>
          <a:stretch>
            <a:fillRect/>
          </a:stretch>
        </p:blipFill>
        <p:spPr>
          <a:xfrm>
            <a:off x="1193119" y="1438422"/>
            <a:ext cx="1003929" cy="665764"/>
          </a:xfrm>
          <a:prstGeom prst="rect">
            <a:avLst/>
          </a:prstGeom>
        </p:spPr>
      </p:pic>
    </p:spTree>
    <p:extLst>
      <p:ext uri="{BB962C8B-B14F-4D97-AF65-F5344CB8AC3E}">
        <p14:creationId xmlns:p14="http://schemas.microsoft.com/office/powerpoint/2010/main" val="205761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2" grpId="0"/>
      <p:bldP spid="43" grpId="0"/>
      <p:bldP spid="64" grpId="0"/>
      <p:bldP spid="65" grpId="0"/>
      <p:bldP spid="66" grpId="0"/>
      <p:bldP spid="72" grpId="0"/>
      <p:bldP spid="7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137012" cy="647577"/>
          </a:xfrm>
        </p:spPr>
        <p:txBody>
          <a:bodyPr>
            <a:normAutofit/>
          </a:bodyPr>
          <a:lstStyle/>
          <a:p>
            <a:r>
              <a:rPr lang="en-GB" sz="3000" b="1">
                <a:solidFill>
                  <a:schemeClr val="bg1"/>
                </a:solidFill>
              </a:rPr>
              <a:t>Mensch, Form oder Ding?</a:t>
            </a:r>
            <a:endParaRPr lang="en-GB" sz="30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Rounded Rectangular Callout 5"/>
          <p:cNvSpPr/>
          <p:nvPr/>
        </p:nvSpPr>
        <p:spPr>
          <a:xfrm>
            <a:off x="660725" y="1353360"/>
            <a:ext cx="2755231" cy="673769"/>
          </a:xfrm>
          <a:prstGeom prst="wedgeRoundRectCallout">
            <a:avLst>
              <a:gd name="adj1" fmla="val -22580"/>
              <a:gd name="adj2" fmla="val 103571"/>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2"/>
                </a:solidFill>
                <a:latin typeface="Century Gothic" panose="020B0502020202020204" pitchFamily="34" charset="0"/>
              </a:rPr>
              <a:t>Was </a:t>
            </a:r>
            <a:r>
              <a:rPr lang="en-GB" sz="2400" b="1" dirty="0" err="1">
                <a:solidFill>
                  <a:schemeClr val="bg2"/>
                </a:solidFill>
                <a:latin typeface="Century Gothic" panose="020B0502020202020204" pitchFamily="34" charset="0"/>
              </a:rPr>
              <a:t>ist</a:t>
            </a:r>
            <a:r>
              <a:rPr lang="en-GB" sz="2400" b="1" dirty="0">
                <a:solidFill>
                  <a:schemeClr val="bg2"/>
                </a:solidFill>
                <a:latin typeface="Century Gothic" panose="020B0502020202020204" pitchFamily="34" charset="0"/>
              </a:rPr>
              <a:t> das?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274" y="2407531"/>
            <a:ext cx="1439070" cy="1461910"/>
          </a:xfrm>
          <a:prstGeom prst="rect">
            <a:avLst/>
          </a:prstGeom>
        </p:spPr>
      </p:pic>
      <p:sp>
        <p:nvSpPr>
          <p:cNvPr id="9" name="Rounded Rectangular Callout 8"/>
          <p:cNvSpPr/>
          <p:nvPr/>
        </p:nvSpPr>
        <p:spPr>
          <a:xfrm>
            <a:off x="6692755" y="1452779"/>
            <a:ext cx="2991856" cy="673769"/>
          </a:xfrm>
          <a:prstGeom prst="wedgeRoundRectCallout">
            <a:avLst>
              <a:gd name="adj1" fmla="val 41119"/>
              <a:gd name="adj2" fmla="val 102847"/>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2"/>
                </a:solidFill>
                <a:latin typeface="Century Gothic" panose="020B0502020202020204" pitchFamily="34" charset="0"/>
              </a:rPr>
              <a:t>Das </a:t>
            </a:r>
            <a:r>
              <a:rPr lang="en-GB" sz="2400" b="1" dirty="0" err="1">
                <a:solidFill>
                  <a:schemeClr val="bg2"/>
                </a:solidFill>
                <a:latin typeface="Century Gothic" panose="020B0502020202020204" pitchFamily="34" charset="0"/>
              </a:rPr>
              <a:t>ist</a:t>
            </a:r>
            <a:r>
              <a:rPr lang="en-GB" sz="2400" b="1" dirty="0">
                <a:solidFill>
                  <a:schemeClr val="bg2"/>
                </a:solidFill>
                <a:latin typeface="Century Gothic" panose="020B0502020202020204" pitchFamily="34" charset="0"/>
              </a:rPr>
              <a:t> </a:t>
            </a:r>
            <a:r>
              <a:rPr lang="en-GB" sz="2400" b="1" u="sng" dirty="0" err="1">
                <a:solidFill>
                  <a:schemeClr val="bg2"/>
                </a:solidFill>
                <a:latin typeface="Century Gothic" panose="020B0502020202020204" pitchFamily="34" charset="0"/>
              </a:rPr>
              <a:t>eine</a:t>
            </a:r>
            <a:r>
              <a:rPr lang="en-GB" sz="2400" b="1" dirty="0">
                <a:solidFill>
                  <a:schemeClr val="bg2"/>
                </a:solidFill>
                <a:latin typeface="Century Gothic" panose="020B0502020202020204" pitchFamily="34" charset="0"/>
              </a:rPr>
              <a:t> Form.</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3112" y="2367188"/>
            <a:ext cx="1657085" cy="1594556"/>
          </a:xfrm>
          <a:prstGeom prst="rect">
            <a:avLst/>
          </a:prstGeom>
        </p:spPr>
      </p:pic>
      <p:sp>
        <p:nvSpPr>
          <p:cNvPr id="11" name="Rounded Rectangular Callout 10"/>
          <p:cNvSpPr/>
          <p:nvPr/>
        </p:nvSpPr>
        <p:spPr>
          <a:xfrm>
            <a:off x="2216129" y="2100129"/>
            <a:ext cx="3118924" cy="665785"/>
          </a:xfrm>
          <a:prstGeom prst="wedgeRoundRectCallout">
            <a:avLst>
              <a:gd name="adj1" fmla="val -63191"/>
              <a:gd name="adj2" fmla="val 28071"/>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2"/>
                </a:solidFill>
                <a:latin typeface="Century Gothic" panose="020B0502020202020204" pitchFamily="34" charset="0"/>
              </a:rPr>
              <a:t>Wie</a:t>
            </a:r>
            <a:r>
              <a:rPr lang="en-GB" sz="2400" b="1" dirty="0">
                <a:solidFill>
                  <a:schemeClr val="bg2"/>
                </a:solidFill>
                <a:latin typeface="Century Gothic" panose="020B0502020202020204" pitchFamily="34" charset="0"/>
              </a:rPr>
              <a:t> </a:t>
            </a:r>
            <a:r>
              <a:rPr lang="en-GB" sz="2400" b="1" dirty="0" err="1">
                <a:solidFill>
                  <a:schemeClr val="bg2"/>
                </a:solidFill>
                <a:latin typeface="Century Gothic" panose="020B0502020202020204" pitchFamily="34" charset="0"/>
              </a:rPr>
              <a:t>ist</a:t>
            </a:r>
            <a:r>
              <a:rPr lang="en-GB" sz="2400" b="1" dirty="0">
                <a:solidFill>
                  <a:schemeClr val="bg2"/>
                </a:solidFill>
                <a:latin typeface="Century Gothic" panose="020B0502020202020204" pitchFamily="34" charset="0"/>
              </a:rPr>
              <a:t> die Form?</a:t>
            </a:r>
          </a:p>
        </p:txBody>
      </p:sp>
      <p:sp>
        <p:nvSpPr>
          <p:cNvPr id="12" name="Rounded Rectangular Callout 11"/>
          <p:cNvSpPr/>
          <p:nvPr/>
        </p:nvSpPr>
        <p:spPr>
          <a:xfrm>
            <a:off x="5906531" y="2607495"/>
            <a:ext cx="4357306" cy="673769"/>
          </a:xfrm>
          <a:prstGeom prst="wedgeRoundRectCallout">
            <a:avLst>
              <a:gd name="adj1" fmla="val 54440"/>
              <a:gd name="adj2" fmla="val 2582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2"/>
                </a:solidFill>
                <a:latin typeface="Century Gothic" panose="020B0502020202020204" pitchFamily="34" charset="0"/>
              </a:rPr>
              <a:t>Die Form </a:t>
            </a:r>
            <a:r>
              <a:rPr lang="en-GB" sz="2400" b="1" dirty="0" err="1">
                <a:solidFill>
                  <a:schemeClr val="bg2"/>
                </a:solidFill>
                <a:latin typeface="Century Gothic" panose="020B0502020202020204" pitchFamily="34" charset="0"/>
              </a:rPr>
              <a:t>ist</a:t>
            </a:r>
            <a:r>
              <a:rPr lang="en-GB" sz="2400" b="1" dirty="0">
                <a:solidFill>
                  <a:schemeClr val="bg2"/>
                </a:solidFill>
                <a:latin typeface="Century Gothic" panose="020B0502020202020204" pitchFamily="34" charset="0"/>
              </a:rPr>
              <a:t> </a:t>
            </a:r>
            <a:r>
              <a:rPr lang="en-GB" sz="2400" b="1" dirty="0" err="1">
                <a:solidFill>
                  <a:schemeClr val="bg2"/>
                </a:solidFill>
                <a:latin typeface="Century Gothic" panose="020B0502020202020204" pitchFamily="34" charset="0"/>
              </a:rPr>
              <a:t>groß</a:t>
            </a:r>
            <a:r>
              <a:rPr lang="en-GB" sz="2400" b="1" dirty="0">
                <a:solidFill>
                  <a:schemeClr val="bg2"/>
                </a:solidFill>
                <a:latin typeface="Century Gothic" panose="020B0502020202020204" pitchFamily="34" charset="0"/>
              </a:rPr>
              <a:t> und </a:t>
            </a:r>
            <a:r>
              <a:rPr lang="en-GB" sz="2400" b="1" dirty="0" err="1">
                <a:solidFill>
                  <a:schemeClr val="bg2"/>
                </a:solidFill>
                <a:latin typeface="Century Gothic" panose="020B0502020202020204" pitchFamily="34" charset="0"/>
              </a:rPr>
              <a:t>blau</a:t>
            </a:r>
            <a:r>
              <a:rPr lang="en-GB" sz="2400" b="1" dirty="0">
                <a:solidFill>
                  <a:schemeClr val="bg2"/>
                </a:solidFill>
                <a:latin typeface="Century Gothic" panose="020B0502020202020204" pitchFamily="34" charset="0"/>
              </a:rPr>
              <a:t>.</a:t>
            </a:r>
          </a:p>
        </p:txBody>
      </p:sp>
      <p:sp>
        <p:nvSpPr>
          <p:cNvPr id="13" name="Rounded Rectangle 12"/>
          <p:cNvSpPr>
            <a:spLocks noChangeAspect="1"/>
          </p:cNvSpPr>
          <p:nvPr/>
        </p:nvSpPr>
        <p:spPr>
          <a:xfrm>
            <a:off x="177636" y="4021312"/>
            <a:ext cx="11781256" cy="22259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7799" y="4251940"/>
            <a:ext cx="2041809" cy="193291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1456" y="5460639"/>
            <a:ext cx="684978" cy="648443"/>
          </a:xfrm>
          <a:prstGeom prst="rect">
            <a:avLst/>
          </a:prstGeom>
        </p:spPr>
      </p:pic>
      <p:sp>
        <p:nvSpPr>
          <p:cNvPr id="16" name="TextBox 15"/>
          <p:cNvSpPr txBox="1"/>
          <p:nvPr/>
        </p:nvSpPr>
        <p:spPr>
          <a:xfrm>
            <a:off x="6137012" y="4884522"/>
            <a:ext cx="679621" cy="400110"/>
          </a:xfrm>
          <a:prstGeom prst="rect">
            <a:avLst/>
          </a:prstGeom>
          <a:noFill/>
        </p:spPr>
        <p:txBody>
          <a:bodyPr wrap="square" rtlCol="0">
            <a:spAutoFit/>
          </a:bodyPr>
          <a:lstStyle/>
          <a:p>
            <a:r>
              <a:rPr lang="en-GB" sz="2000" b="1" dirty="0">
                <a:solidFill>
                  <a:schemeClr val="bg2"/>
                </a:solidFill>
                <a:latin typeface="Century Gothic" panose="020B0502020202020204" pitchFamily="34" charset="0"/>
              </a:rPr>
              <a:t>A</a:t>
            </a:r>
          </a:p>
        </p:txBody>
      </p:sp>
      <p:sp>
        <p:nvSpPr>
          <p:cNvPr id="17" name="TextBox 16"/>
          <p:cNvSpPr txBox="1"/>
          <p:nvPr/>
        </p:nvSpPr>
        <p:spPr>
          <a:xfrm>
            <a:off x="9077264" y="5552439"/>
            <a:ext cx="67962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B</a:t>
            </a: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349" y="4723701"/>
            <a:ext cx="484902" cy="969801"/>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06768" y="4222371"/>
            <a:ext cx="940352" cy="1880709"/>
          </a:xfrm>
          <a:prstGeom prst="rect">
            <a:avLst/>
          </a:prstGeom>
        </p:spPr>
      </p:pic>
      <p:sp>
        <p:nvSpPr>
          <p:cNvPr id="20" name="TextBox 19"/>
          <p:cNvSpPr txBox="1"/>
          <p:nvPr/>
        </p:nvSpPr>
        <p:spPr>
          <a:xfrm>
            <a:off x="10674395" y="4869394"/>
            <a:ext cx="1353364" cy="400110"/>
          </a:xfrm>
          <a:prstGeom prst="rect">
            <a:avLst/>
          </a:prstGeom>
          <a:noFill/>
        </p:spPr>
        <p:txBody>
          <a:bodyPr wrap="square" rtlCol="0">
            <a:spAutoFit/>
          </a:bodyPr>
          <a:lstStyle/>
          <a:p>
            <a:r>
              <a:rPr lang="en-GB" sz="2000" b="1" dirty="0">
                <a:solidFill>
                  <a:schemeClr val="bg2"/>
                </a:solidFill>
                <a:latin typeface="Century Gothic" panose="020B0502020202020204" pitchFamily="34" charset="0"/>
              </a:rPr>
              <a:t>Mia</a:t>
            </a:r>
          </a:p>
        </p:txBody>
      </p:sp>
      <p:sp>
        <p:nvSpPr>
          <p:cNvPr id="21" name="TextBox 20"/>
          <p:cNvSpPr txBox="1">
            <a:spLocks noChangeAspect="1"/>
          </p:cNvSpPr>
          <p:nvPr/>
        </p:nvSpPr>
        <p:spPr>
          <a:xfrm>
            <a:off x="671124" y="4307704"/>
            <a:ext cx="947351"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Otto</a:t>
            </a:r>
          </a:p>
        </p:txBody>
      </p:sp>
      <p:pic>
        <p:nvPicPr>
          <p:cNvPr id="22" name="Picture 21"/>
          <p:cNvPicPr>
            <a:picLocks noChangeAspect="1"/>
          </p:cNvPicPr>
          <p:nvPr/>
        </p:nvPicPr>
        <p:blipFill>
          <a:blip r:embed="rId9" cstate="print">
            <a:clrChange>
              <a:clrFrom>
                <a:srgbClr val="FAFCF6"/>
              </a:clrFrom>
              <a:clrTo>
                <a:srgbClr val="FAFCF6">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932596" y="4780809"/>
            <a:ext cx="1928305" cy="1404045"/>
          </a:xfrm>
          <a:prstGeom prst="rect">
            <a:avLst/>
          </a:prstGeom>
        </p:spPr>
      </p:pic>
      <p:pic>
        <p:nvPicPr>
          <p:cNvPr id="23" name="Picture 22"/>
          <p:cNvPicPr>
            <a:picLocks noChangeAspect="1"/>
          </p:cNvPicPr>
          <p:nvPr/>
        </p:nvPicPr>
        <p:blipFill>
          <a:blip r:embed="rId10" cstate="print">
            <a:clrChange>
              <a:clrFrom>
                <a:srgbClr val="FAFCF6"/>
              </a:clrFrom>
              <a:clrTo>
                <a:srgbClr val="FAFCF6">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913772" y="4122558"/>
            <a:ext cx="949071" cy="949071"/>
          </a:xfrm>
          <a:prstGeom prst="rect">
            <a:avLst/>
          </a:prstGeom>
        </p:spPr>
      </p:pic>
      <p:sp>
        <p:nvSpPr>
          <p:cNvPr id="24" name="TextBox 23"/>
          <p:cNvSpPr txBox="1"/>
          <p:nvPr/>
        </p:nvSpPr>
        <p:spPr>
          <a:xfrm>
            <a:off x="3977758" y="4302137"/>
            <a:ext cx="67962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D</a:t>
            </a:r>
          </a:p>
        </p:txBody>
      </p:sp>
      <p:sp>
        <p:nvSpPr>
          <p:cNvPr id="25" name="TextBox 24"/>
          <p:cNvSpPr txBox="1"/>
          <p:nvPr/>
        </p:nvSpPr>
        <p:spPr>
          <a:xfrm>
            <a:off x="2340266" y="5059791"/>
            <a:ext cx="679621"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E</a:t>
            </a:r>
            <a:endParaRPr lang="en-GB" sz="2000" b="1" dirty="0">
              <a:solidFill>
                <a:srgbClr val="002060"/>
              </a:solidFill>
              <a:latin typeface="Century Gothic" panose="020B0502020202020204" pitchFamily="34" charset="0"/>
            </a:endParaRPr>
          </a:p>
        </p:txBody>
      </p:sp>
      <p:sp>
        <p:nvSpPr>
          <p:cNvPr id="26" name="Rounded Rectangular Callout 25"/>
          <p:cNvSpPr/>
          <p:nvPr/>
        </p:nvSpPr>
        <p:spPr>
          <a:xfrm>
            <a:off x="2038340" y="3071692"/>
            <a:ext cx="2036819" cy="494037"/>
          </a:xfrm>
          <a:prstGeom prst="wedgeRoundRectCallout">
            <a:avLst>
              <a:gd name="adj1" fmla="val -35284"/>
              <a:gd name="adj2" fmla="val -94487"/>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2"/>
                </a:solidFill>
                <a:latin typeface="Century Gothic" panose="020B0502020202020204" pitchFamily="34" charset="0"/>
              </a:rPr>
              <a:t>Das </a:t>
            </a:r>
            <a:r>
              <a:rPr lang="en-GB" sz="2400" b="1" dirty="0" err="1">
                <a:solidFill>
                  <a:schemeClr val="bg2"/>
                </a:solidFill>
                <a:latin typeface="Century Gothic" panose="020B0502020202020204" pitchFamily="34" charset="0"/>
              </a:rPr>
              <a:t>ist</a:t>
            </a:r>
            <a:r>
              <a:rPr lang="en-GB" sz="2400" b="1" dirty="0">
                <a:solidFill>
                  <a:schemeClr val="bg2"/>
                </a:solidFill>
                <a:latin typeface="Century Gothic" panose="020B0502020202020204" pitchFamily="34" charset="0"/>
              </a:rPr>
              <a:t> A!</a:t>
            </a: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2"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6287013" cy="647577"/>
          </a:xfrm>
        </p:spPr>
        <p:txBody>
          <a:bodyPr>
            <a:normAutofit/>
          </a:bodyPr>
          <a:lstStyle/>
          <a:p>
            <a:r>
              <a:rPr lang="en-GB" sz="3000" b="1">
                <a:solidFill>
                  <a:schemeClr val="bg1"/>
                </a:solidFill>
              </a:rPr>
              <a:t>Mensch, Form oder Ding?</a:t>
            </a:r>
            <a:endParaRPr lang="en-GB" sz="30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118" y="1735884"/>
            <a:ext cx="784514" cy="1569059"/>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1938" y="2134273"/>
            <a:ext cx="1938980" cy="3877986"/>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0968" y="3734565"/>
            <a:ext cx="2440414" cy="2310254"/>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7501" y="1521906"/>
            <a:ext cx="1251651" cy="1184880"/>
          </a:xfrm>
          <a:prstGeom prst="rect">
            <a:avLst/>
          </a:prstGeom>
        </p:spPr>
      </p:pic>
      <p:sp>
        <p:nvSpPr>
          <p:cNvPr id="31" name="TextBox 30"/>
          <p:cNvSpPr txBox="1">
            <a:spLocks noChangeAspect="1"/>
          </p:cNvSpPr>
          <p:nvPr/>
        </p:nvSpPr>
        <p:spPr>
          <a:xfrm>
            <a:off x="6381948" y="4348209"/>
            <a:ext cx="558833" cy="769441"/>
          </a:xfrm>
          <a:prstGeom prst="rect">
            <a:avLst/>
          </a:prstGeom>
          <a:noFill/>
        </p:spPr>
        <p:txBody>
          <a:bodyPr wrap="square" rtlCol="0">
            <a:spAutoFit/>
          </a:bodyPr>
          <a:lstStyle/>
          <a:p>
            <a:r>
              <a:rPr lang="en-GB" sz="4400" b="1" dirty="0">
                <a:latin typeface="Century Gothic" panose="020B0502020202020204" pitchFamily="34" charset="0"/>
              </a:rPr>
              <a:t>A</a:t>
            </a:r>
          </a:p>
        </p:txBody>
      </p:sp>
      <p:sp>
        <p:nvSpPr>
          <p:cNvPr id="32" name="TextBox 31"/>
          <p:cNvSpPr txBox="1">
            <a:spLocks noChangeAspect="1"/>
          </p:cNvSpPr>
          <p:nvPr/>
        </p:nvSpPr>
        <p:spPr>
          <a:xfrm>
            <a:off x="3500368" y="1699746"/>
            <a:ext cx="558833" cy="707886"/>
          </a:xfrm>
          <a:prstGeom prst="rect">
            <a:avLst/>
          </a:prstGeom>
          <a:noFill/>
        </p:spPr>
        <p:txBody>
          <a:bodyPr wrap="square" rtlCol="0">
            <a:spAutoFit/>
          </a:bodyPr>
          <a:lstStyle/>
          <a:p>
            <a:r>
              <a:rPr lang="en-GB" sz="4000" b="1" dirty="0">
                <a:solidFill>
                  <a:schemeClr val="bg2"/>
                </a:solidFill>
                <a:latin typeface="Century Gothic" panose="020B0502020202020204" pitchFamily="34" charset="0"/>
              </a:rPr>
              <a:t>E</a:t>
            </a:r>
          </a:p>
        </p:txBody>
      </p:sp>
      <p:sp>
        <p:nvSpPr>
          <p:cNvPr id="33" name="TextBox 32"/>
          <p:cNvSpPr txBox="1">
            <a:spLocks noChangeAspect="1"/>
          </p:cNvSpPr>
          <p:nvPr/>
        </p:nvSpPr>
        <p:spPr>
          <a:xfrm>
            <a:off x="9676748" y="2303478"/>
            <a:ext cx="1112751" cy="461665"/>
          </a:xfrm>
          <a:prstGeom prst="rect">
            <a:avLst/>
          </a:prstGeom>
          <a:noFill/>
        </p:spPr>
        <p:txBody>
          <a:bodyPr wrap="square" rtlCol="0">
            <a:spAutoFit/>
          </a:bodyPr>
          <a:lstStyle/>
          <a:p>
            <a:pPr algn="ctr"/>
            <a:r>
              <a:rPr lang="en-GB" sz="2400" b="1" dirty="0">
                <a:solidFill>
                  <a:schemeClr val="bg2"/>
                </a:solidFill>
                <a:latin typeface="Century Gothic" panose="020B0502020202020204" pitchFamily="34" charset="0"/>
              </a:rPr>
              <a:t>Hans</a:t>
            </a:r>
          </a:p>
        </p:txBody>
      </p:sp>
      <p:sp>
        <p:nvSpPr>
          <p:cNvPr id="34" name="TextBox 33"/>
          <p:cNvSpPr txBox="1">
            <a:spLocks noChangeAspect="1"/>
          </p:cNvSpPr>
          <p:nvPr/>
        </p:nvSpPr>
        <p:spPr>
          <a:xfrm>
            <a:off x="940035" y="2638516"/>
            <a:ext cx="1112751" cy="461665"/>
          </a:xfrm>
          <a:prstGeom prst="rect">
            <a:avLst/>
          </a:prstGeom>
          <a:noFill/>
        </p:spPr>
        <p:txBody>
          <a:bodyPr wrap="square" rtlCol="0">
            <a:spAutoFit/>
          </a:bodyPr>
          <a:lstStyle/>
          <a:p>
            <a:pPr algn="ctr"/>
            <a:r>
              <a:rPr lang="en-GB" sz="2400" b="1" dirty="0">
                <a:solidFill>
                  <a:schemeClr val="bg2"/>
                </a:solidFill>
                <a:latin typeface="Century Gothic" panose="020B0502020202020204" pitchFamily="34" charset="0"/>
              </a:rPr>
              <a:t>Lola</a:t>
            </a:r>
          </a:p>
        </p:txBody>
      </p:sp>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0028" y="1264976"/>
            <a:ext cx="473718" cy="2087352"/>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0755" y="2473843"/>
            <a:ext cx="1727117" cy="3454251"/>
          </a:xfrm>
          <a:prstGeom prst="rect">
            <a:avLst/>
          </a:prstGeom>
        </p:spPr>
      </p:pic>
      <p:sp>
        <p:nvSpPr>
          <p:cNvPr id="37" name="TextBox 36"/>
          <p:cNvSpPr txBox="1">
            <a:spLocks noChangeAspect="1"/>
          </p:cNvSpPr>
          <p:nvPr/>
        </p:nvSpPr>
        <p:spPr>
          <a:xfrm>
            <a:off x="2204864" y="5969100"/>
            <a:ext cx="1112751" cy="379563"/>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Limo</a:t>
            </a:r>
          </a:p>
        </p:txBody>
      </p:sp>
      <p:sp>
        <p:nvSpPr>
          <p:cNvPr id="38" name="TextBox 37"/>
          <p:cNvSpPr txBox="1">
            <a:spLocks noChangeAspect="1"/>
          </p:cNvSpPr>
          <p:nvPr/>
        </p:nvSpPr>
        <p:spPr>
          <a:xfrm rot="19222881">
            <a:off x="7898800" y="2418478"/>
            <a:ext cx="1112751" cy="369332"/>
          </a:xfrm>
          <a:prstGeom prst="rect">
            <a:avLst/>
          </a:prstGeom>
          <a:noFill/>
        </p:spPr>
        <p:txBody>
          <a:bodyPr wrap="square" rtlCol="0">
            <a:spAutoFit/>
          </a:bodyPr>
          <a:lstStyle/>
          <a:p>
            <a:pPr algn="ctr"/>
            <a:r>
              <a:rPr lang="en-GB" b="1" dirty="0">
                <a:solidFill>
                  <a:schemeClr val="bg2"/>
                </a:solidFill>
                <a:latin typeface="Century Gothic" panose="020B0502020202020204" pitchFamily="34" charset="0"/>
              </a:rPr>
              <a:t>Cola</a:t>
            </a:r>
          </a:p>
        </p:txBody>
      </p:sp>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8262" y="1264978"/>
            <a:ext cx="2358360" cy="2232588"/>
          </a:xfrm>
          <a:prstGeom prst="rect">
            <a:avLst/>
          </a:prstGeom>
        </p:spPr>
      </p:pic>
      <p:sp>
        <p:nvSpPr>
          <p:cNvPr id="40" name="TextBox 39"/>
          <p:cNvSpPr txBox="1">
            <a:spLocks noChangeAspect="1"/>
          </p:cNvSpPr>
          <p:nvPr/>
        </p:nvSpPr>
        <p:spPr>
          <a:xfrm>
            <a:off x="5814534" y="1908105"/>
            <a:ext cx="733749" cy="707886"/>
          </a:xfrm>
          <a:prstGeom prst="rect">
            <a:avLst/>
          </a:prstGeom>
          <a:noFill/>
        </p:spPr>
        <p:txBody>
          <a:bodyPr wrap="square" rtlCol="0">
            <a:spAutoFit/>
          </a:bodyPr>
          <a:lstStyle/>
          <a:p>
            <a:r>
              <a:rPr lang="en-GB" sz="4000" b="1">
                <a:solidFill>
                  <a:schemeClr val="bg2"/>
                </a:solidFill>
                <a:latin typeface="Century Gothic" panose="020B0502020202020204" pitchFamily="34" charset="0"/>
              </a:rPr>
              <a:t>EI</a:t>
            </a:r>
            <a:endParaRPr lang="en-GB" sz="4000" b="1" dirty="0">
              <a:solidFill>
                <a:schemeClr val="bg2"/>
              </a:solidFill>
              <a:latin typeface="Century Gothic" panose="020B0502020202020204" pitchFamily="34" charset="0"/>
            </a:endParaRPr>
          </a:p>
        </p:txBody>
      </p:sp>
      <p:pic>
        <p:nvPicPr>
          <p:cNvPr id="20" name="Graphic 19" descr="Teacher with solid fill">
            <a:extLst>
              <a:ext uri="{FF2B5EF4-FFF2-40B4-BE49-F238E27FC236}">
                <a16:creationId xmlns:a16="http://schemas.microsoft.com/office/drawing/2014/main" id="{D53EF34B-573C-49EF-A9DC-E3D7DC1FA5D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94591" y="75615"/>
            <a:ext cx="914400" cy="914400"/>
          </a:xfrm>
          <a:prstGeom prst="rect">
            <a:avLst/>
          </a:prstGeom>
        </p:spPr>
      </p:pic>
      <p:sp>
        <p:nvSpPr>
          <p:cNvPr id="21" name="Speech Bubble: Rectangle with Corners Rounded 20">
            <a:extLst>
              <a:ext uri="{FF2B5EF4-FFF2-40B4-BE49-F238E27FC236}">
                <a16:creationId xmlns:a16="http://schemas.microsoft.com/office/drawing/2014/main" id="{B5FD60E5-1546-4A2C-9AAC-3341F52F3BD9}"/>
              </a:ext>
            </a:extLst>
          </p:cNvPr>
          <p:cNvSpPr/>
          <p:nvPr/>
        </p:nvSpPr>
        <p:spPr>
          <a:xfrm>
            <a:off x="7056341" y="213557"/>
            <a:ext cx="2171406" cy="603971"/>
          </a:xfrm>
          <a:prstGeom prst="wedgeRoundRectCallout">
            <a:avLst>
              <a:gd name="adj1" fmla="val -64304"/>
              <a:gd name="adj2" fmla="val -2563"/>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Was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das?</a:t>
            </a:r>
          </a:p>
        </p:txBody>
      </p:sp>
      <p:pic>
        <p:nvPicPr>
          <p:cNvPr id="3" name="Picture 2" descr="A yellow and red ovals&#10;&#10;Description automatically generated">
            <a:extLst>
              <a:ext uri="{FF2B5EF4-FFF2-40B4-BE49-F238E27FC236}">
                <a16:creationId xmlns:a16="http://schemas.microsoft.com/office/drawing/2014/main" id="{766D2D71-40E5-4E83-B486-0A65E08837C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01512" y="248487"/>
            <a:ext cx="1382093" cy="804502"/>
          </a:xfrm>
          <a:prstGeom prst="rect">
            <a:avLst/>
          </a:prstGeom>
        </p:spPr>
      </p:pic>
    </p:spTree>
    <p:extLst>
      <p:ext uri="{BB962C8B-B14F-4D97-AF65-F5344CB8AC3E}">
        <p14:creationId xmlns:p14="http://schemas.microsoft.com/office/powerpoint/2010/main" val="1831656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ainbow over water and trees&#10;&#10;Description automatically generated with medium confidence">
            <a:extLst>
              <a:ext uri="{FF2B5EF4-FFF2-40B4-BE49-F238E27FC236}">
                <a16:creationId xmlns:a16="http://schemas.microsoft.com/office/drawing/2014/main" id="{2A6AB292-A52D-438C-BB69-73D22D1E5BEE}"/>
              </a:ext>
            </a:extLst>
          </p:cNvPr>
          <p:cNvPicPr>
            <a:picLocks noChangeAspect="1"/>
          </p:cNvPicPr>
          <p:nvPr/>
        </p:nvPicPr>
        <p:blipFill rotWithShape="1">
          <a:blip r:embed="rId3">
            <a:extLst>
              <a:ext uri="{28A0092B-C50C-407E-A947-70E740481C1C}">
                <a14:useLocalDpi xmlns:a14="http://schemas.microsoft.com/office/drawing/2010/main" val="0"/>
              </a:ext>
            </a:extLst>
          </a:blip>
          <a:srcRect r="1273" b="22507"/>
          <a:stretch/>
        </p:blipFill>
        <p:spPr>
          <a:xfrm>
            <a:off x="1" y="-3"/>
            <a:ext cx="12192000" cy="6377355"/>
          </a:xfrm>
          <a:prstGeom prst="rect">
            <a:avLst/>
          </a:prstGeom>
        </p:spPr>
      </p:pic>
      <p:sp>
        <p:nvSpPr>
          <p:cNvPr id="4" name="Title 3"/>
          <p:cNvSpPr>
            <a:spLocks noGrp="1"/>
          </p:cNvSpPr>
          <p:nvPr>
            <p:ph type="title"/>
          </p:nvPr>
        </p:nvSpPr>
        <p:spPr>
          <a:xfrm>
            <a:off x="0" y="213557"/>
            <a:ext cx="3312826" cy="647577"/>
          </a:xfrm>
        </p:spPr>
        <p:txBody>
          <a:bodyPr>
            <a:normAutofit/>
          </a:bodyPr>
          <a:lstStyle/>
          <a:p>
            <a:r>
              <a:rPr lang="en-GB" sz="3600" b="1" dirty="0">
                <a:solidFill>
                  <a:schemeClr val="bg1"/>
                </a:solidFill>
              </a:rPr>
              <a:t>Ein </a:t>
            </a:r>
            <a:r>
              <a:rPr lang="en-GB" sz="3600" b="1" dirty="0" err="1">
                <a:solidFill>
                  <a:schemeClr val="bg1"/>
                </a:solidFill>
              </a:rPr>
              <a:t>Gedicht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Rectangle 6"/>
          <p:cNvSpPr/>
          <p:nvPr/>
        </p:nvSpPr>
        <p:spPr>
          <a:xfrm>
            <a:off x="403809" y="277293"/>
            <a:ext cx="6096000" cy="5632311"/>
          </a:xfrm>
          <a:prstGeom prst="rect">
            <a:avLst/>
          </a:prstGeom>
        </p:spPr>
        <p:txBody>
          <a:bodyPr>
            <a:spAutoFit/>
          </a:bodyPr>
          <a:lstStyle/>
          <a:p>
            <a:pPr>
              <a:spcAft>
                <a:spcPts val="0"/>
              </a:spcAft>
            </a:pPr>
            <a:br>
              <a:rPr lang="en-GB" sz="3600" b="1" dirty="0">
                <a:solidFill>
                  <a:schemeClr val="bg1"/>
                </a:solidFill>
                <a:latin typeface="Century Gothic" panose="020B0502020202020204" pitchFamily="34" charset="0"/>
              </a:rPr>
            </a:br>
            <a:r>
              <a:rPr lang="en-GB" sz="3200" b="1" dirty="0" err="1">
                <a:solidFill>
                  <a:schemeClr val="bg1"/>
                </a:solidFill>
                <a:latin typeface="Century Gothic" panose="020B0502020202020204" pitchFamily="34" charset="0"/>
              </a:rPr>
              <a:t>Farben</a:t>
            </a:r>
            <a:br>
              <a:rPr lang="de-DE" sz="2400" b="1" dirty="0">
                <a:solidFill>
                  <a:schemeClr val="bg1"/>
                </a:solidFill>
                <a:latin typeface="Century Gothic" panose="020B0502020202020204" pitchFamily="34" charset="0"/>
                <a:ea typeface="Times New Roman" panose="02020603050405020304" pitchFamily="18" charset="0"/>
              </a:rPr>
            </a:br>
            <a:r>
              <a:rPr lang="de-DE" sz="2400" b="1" dirty="0">
                <a:solidFill>
                  <a:schemeClr val="bg1"/>
                </a:solidFill>
                <a:latin typeface="Century Gothic" panose="020B0502020202020204" pitchFamily="34" charset="0"/>
                <a:ea typeface="Times New Roman" panose="02020603050405020304" pitchFamily="18" charset="0"/>
              </a:rPr>
              <a:t>Was ist rot?</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Ein Apfel ist rot!</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Das Blut ist rot!</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Was ist gelb?</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Die Sonne ist gelb!</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Eine Banane ist gelb!</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Was ist blau?</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Der Himmel ist blau!</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Das Meer ist blau!</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Was ist grün?</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Das Gras ist grün!</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Ein Baum ist grün!</a:t>
            </a:r>
            <a:endParaRPr lang="en-GB" sz="2400" b="1" dirty="0">
              <a:solidFill>
                <a:schemeClr val="bg1"/>
              </a:solidFill>
              <a:latin typeface="Century Gothic" panose="020B0502020202020204" pitchFamily="34" charset="0"/>
              <a:ea typeface="Times New Roman" panose="02020603050405020304" pitchFamily="18" charset="0"/>
            </a:endParaRPr>
          </a:p>
        </p:txBody>
      </p:sp>
      <p:sp>
        <p:nvSpPr>
          <p:cNvPr id="8" name="Action Button: Forward or Next 7">
            <a:hlinkClick r:id="" action="ppaction://noaction" highlightClick="1">
              <a:snd r:embed="rId4" name="Farben_poem.wav"/>
            </a:hlinkClick>
          </p:cNvPr>
          <p:cNvSpPr/>
          <p:nvPr/>
        </p:nvSpPr>
        <p:spPr>
          <a:xfrm>
            <a:off x="11249855" y="744589"/>
            <a:ext cx="673769" cy="613610"/>
          </a:xfrm>
          <a:prstGeom prst="actionButtonForwardNext">
            <a:avLst/>
          </a:prstGeom>
          <a:solidFill>
            <a:srgbClr val="FFCC0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721632" y="1267474"/>
            <a:ext cx="6096000" cy="4524315"/>
          </a:xfrm>
          <a:prstGeom prst="rect">
            <a:avLst/>
          </a:prstGeom>
        </p:spPr>
        <p:txBody>
          <a:bodyPr>
            <a:spAutoFit/>
          </a:bodyPr>
          <a:lstStyle/>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Was ist schwarz?</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Die Nacht ist schwarz!</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Die Tinte ist schwarz!</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Was ist rosa?</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Eine Rose ist rosa!</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Ein Lippenstift ist rosa!</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Was ist orange?</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Ein Sonnenuntergang ist orange!</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Was ist lila?</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Eine Aubergine ist lila!</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Was hat alle Farben?</a:t>
            </a:r>
            <a:endParaRPr lang="en-GB" sz="2400" b="1" dirty="0">
              <a:solidFill>
                <a:schemeClr val="bg1"/>
              </a:solidFill>
              <a:latin typeface="Century Gothic" panose="020B0502020202020204" pitchFamily="34" charset="0"/>
              <a:ea typeface="Times New Roman" panose="02020603050405020304" pitchFamily="18" charset="0"/>
            </a:endParaRPr>
          </a:p>
          <a:p>
            <a:pPr>
              <a:spcAft>
                <a:spcPts val="0"/>
              </a:spcAft>
            </a:pPr>
            <a:r>
              <a:rPr lang="de-DE" sz="2400" b="1" dirty="0">
                <a:solidFill>
                  <a:schemeClr val="bg1"/>
                </a:solidFill>
                <a:latin typeface="Century Gothic" panose="020B0502020202020204" pitchFamily="34" charset="0"/>
                <a:ea typeface="Times New Roman" panose="02020603050405020304" pitchFamily="18" charset="0"/>
              </a:rPr>
              <a:t>Ein Regenbogen hat alle Farben!</a:t>
            </a:r>
            <a:endParaRPr lang="en-GB" sz="2400" b="1" dirty="0">
              <a:solidFill>
                <a:schemeClr val="bg1"/>
              </a:solidFill>
              <a:latin typeface="Century Gothic" panose="020B0502020202020204" pitchFamily="34" charset="0"/>
              <a:ea typeface="Times New Roman" panose="02020603050405020304" pitchFamily="18" charset="0"/>
            </a:endParaRPr>
          </a:p>
        </p:txBody>
      </p:sp>
      <p:sp>
        <p:nvSpPr>
          <p:cNvPr id="6" name="TextBox 5">
            <a:extLst>
              <a:ext uri="{FF2B5EF4-FFF2-40B4-BE49-F238E27FC236}">
                <a16:creationId xmlns:a16="http://schemas.microsoft.com/office/drawing/2014/main" id="{2CD4FEC2-2F07-46B0-9323-573E59192F3D}"/>
              </a:ext>
            </a:extLst>
          </p:cNvPr>
          <p:cNvSpPr txBox="1"/>
          <p:nvPr/>
        </p:nvSpPr>
        <p:spPr>
          <a:xfrm>
            <a:off x="3451809" y="247046"/>
            <a:ext cx="3852472" cy="461665"/>
          </a:xfrm>
          <a:prstGeom prst="rect">
            <a:avLst/>
          </a:prstGeom>
          <a:solidFill>
            <a:srgbClr val="FFF6D4"/>
          </a:solidFill>
        </p:spPr>
        <p:txBody>
          <a:bodyPr wrap="square" rtlCol="0">
            <a:spAutoFit/>
          </a:bodyPr>
          <a:lstStyle/>
          <a:p>
            <a:pPr algn="ctr"/>
            <a:r>
              <a:rPr lang="en-GB" sz="2400" dirty="0"/>
              <a:t>*</a:t>
            </a:r>
            <a:r>
              <a:rPr lang="en-GB" sz="2400" dirty="0" err="1"/>
              <a:t>ein</a:t>
            </a:r>
            <a:r>
              <a:rPr lang="en-GB" sz="2400" dirty="0"/>
              <a:t> </a:t>
            </a:r>
            <a:r>
              <a:rPr lang="en-GB" sz="2400" dirty="0" err="1"/>
              <a:t>Gedicht</a:t>
            </a:r>
            <a:r>
              <a:rPr lang="en-GB" sz="2400" dirty="0"/>
              <a:t> – a poem</a:t>
            </a:r>
          </a:p>
        </p:txBody>
      </p:sp>
    </p:spTree>
    <p:extLst>
      <p:ext uri="{BB962C8B-B14F-4D97-AF65-F5344CB8AC3E}">
        <p14:creationId xmlns:p14="http://schemas.microsoft.com/office/powerpoint/2010/main" val="1804762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834640" cy="647577"/>
          </a:xfrm>
        </p:spPr>
        <p:txBody>
          <a:bodyPr>
            <a:normAutofit/>
          </a:bodyPr>
          <a:lstStyle/>
          <a:p>
            <a:r>
              <a:rPr lang="en-GB" sz="3600" b="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890C7C92-EADB-3948-A8E7-7A89A3B11411}"/>
              </a:ext>
            </a:extLst>
          </p:cNvPr>
          <p:cNvSpPr>
            <a:spLocks noChangeAspect="1"/>
          </p:cNvSpPr>
          <p:nvPr/>
        </p:nvSpPr>
        <p:spPr>
          <a:xfrm>
            <a:off x="221371" y="1751114"/>
            <a:ext cx="6401065" cy="3323987"/>
          </a:xfrm>
          <a:prstGeom prst="rect">
            <a:avLst/>
          </a:prstGeom>
        </p:spPr>
        <p:txBody>
          <a:bodyPr wrap="square">
            <a:spAutoFit/>
          </a:bodyPr>
          <a:lstStyle/>
          <a:p>
            <a:pPr lvl="0">
              <a:lnSpc>
                <a:spcPct val="150000"/>
              </a:lnSpc>
            </a:pPr>
            <a:r>
              <a:rPr lang="en-GB" sz="2800" dirty="0">
                <a:latin typeface="Century Gothic" panose="020B0502020202020204" pitchFamily="34" charset="0"/>
              </a:rPr>
              <a:t>1. I have seen this word before.</a:t>
            </a:r>
          </a:p>
          <a:p>
            <a:pPr lvl="0">
              <a:lnSpc>
                <a:spcPct val="150000"/>
              </a:lnSpc>
            </a:pPr>
            <a:r>
              <a:rPr lang="en-GB" sz="2800" dirty="0">
                <a:latin typeface="Century Gothic" panose="020B0502020202020204" pitchFamily="34" charset="0"/>
              </a:rPr>
              <a:t>2. I know what the word means.</a:t>
            </a:r>
          </a:p>
          <a:p>
            <a:pPr lvl="0">
              <a:lnSpc>
                <a:spcPct val="150000"/>
              </a:lnSpc>
            </a:pPr>
            <a:r>
              <a:rPr lang="en-GB" sz="2800" dirty="0">
                <a:latin typeface="Century Gothic" panose="020B0502020202020204" pitchFamily="34" charset="0"/>
              </a:rPr>
              <a:t>3. I can read the word aloud.</a:t>
            </a:r>
          </a:p>
          <a:p>
            <a:pPr lvl="0">
              <a:lnSpc>
                <a:spcPct val="150000"/>
              </a:lnSpc>
            </a:pPr>
            <a:r>
              <a:rPr lang="en-GB" sz="2800" dirty="0">
                <a:latin typeface="Century Gothic" panose="020B0502020202020204" pitchFamily="34" charset="0"/>
              </a:rPr>
              <a:t>4. I can spell the word correctly.</a:t>
            </a:r>
          </a:p>
          <a:p>
            <a:pPr lvl="0">
              <a:lnSpc>
                <a:spcPct val="150000"/>
              </a:lnSpc>
            </a:pPr>
            <a:r>
              <a:rPr lang="en-GB" sz="2800" dirty="0">
                <a:latin typeface="Century Gothic" panose="020B0502020202020204" pitchFamily="34" charset="0"/>
              </a:rPr>
              <a:t>5. I can use the word in a sentence.</a:t>
            </a:r>
          </a:p>
        </p:txBody>
      </p:sp>
      <p:sp>
        <p:nvSpPr>
          <p:cNvPr id="9" name="TextBox 8">
            <a:extLst>
              <a:ext uri="{FF2B5EF4-FFF2-40B4-BE49-F238E27FC236}">
                <a16:creationId xmlns:a16="http://schemas.microsoft.com/office/drawing/2014/main" id="{1A689466-0657-BF48-B60B-6CECEFDD2767}"/>
              </a:ext>
            </a:extLst>
          </p:cNvPr>
          <p:cNvSpPr txBox="1">
            <a:spLocks noChangeAspect="1"/>
          </p:cNvSpPr>
          <p:nvPr/>
        </p:nvSpPr>
        <p:spPr>
          <a:xfrm>
            <a:off x="221398" y="1131360"/>
            <a:ext cx="3307316" cy="584775"/>
          </a:xfrm>
          <a:prstGeom prst="rect">
            <a:avLst/>
          </a:prstGeom>
          <a:noFill/>
        </p:spPr>
        <p:txBody>
          <a:bodyPr wrap="none" rtlCol="0">
            <a:spAutoFit/>
          </a:bodyPr>
          <a:lstStyle/>
          <a:p>
            <a:r>
              <a:rPr lang="en-GB" sz="3200" b="1" dirty="0">
                <a:latin typeface="Century Gothic" panose="020B0502020202020204" pitchFamily="34" charset="0"/>
              </a:rPr>
              <a:t>Was </a:t>
            </a:r>
            <a:r>
              <a:rPr lang="en-GB" sz="3200" b="1" dirty="0" err="1">
                <a:latin typeface="Century Gothic" panose="020B0502020202020204" pitchFamily="34" charset="0"/>
              </a:rPr>
              <a:t>denkst</a:t>
            </a:r>
            <a:r>
              <a:rPr lang="en-GB" sz="3200" b="1" dirty="0">
                <a:latin typeface="Century Gothic" panose="020B0502020202020204" pitchFamily="34" charset="0"/>
              </a:rPr>
              <a:t> du?</a:t>
            </a:r>
          </a:p>
        </p:txBody>
      </p:sp>
      <p:pic>
        <p:nvPicPr>
          <p:cNvPr id="10" name="Picture 9">
            <a:extLst>
              <a:ext uri="{FF2B5EF4-FFF2-40B4-BE49-F238E27FC236}">
                <a16:creationId xmlns:a16="http://schemas.microsoft.com/office/drawing/2014/main" id="{30E75E5A-1818-4045-A74F-B81BC96F6F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8714" y="600011"/>
            <a:ext cx="995041" cy="1027720"/>
          </a:xfrm>
          <a:prstGeom prst="rect">
            <a:avLst/>
          </a:prstGeom>
        </p:spPr>
      </p:pic>
      <p:sp>
        <p:nvSpPr>
          <p:cNvPr id="11" name="Rounded Rectangular Callout 10"/>
          <p:cNvSpPr>
            <a:spLocks noChangeAspect="1"/>
          </p:cNvSpPr>
          <p:nvPr/>
        </p:nvSpPr>
        <p:spPr>
          <a:xfrm>
            <a:off x="221371" y="5190860"/>
            <a:ext cx="5947493" cy="865081"/>
          </a:xfrm>
          <a:prstGeom prst="wedgeRoundRectCallout">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entury Gothic" panose="020B0502020202020204" pitchFamily="34" charset="0"/>
              </a:rPr>
              <a:t>6. For nouns, I know the gender and the word for ‘the’ and ‘a’.</a:t>
            </a:r>
          </a:p>
        </p:txBody>
      </p:sp>
      <p:graphicFrame>
        <p:nvGraphicFramePr>
          <p:cNvPr id="12" name="Table 11">
            <a:extLst>
              <a:ext uri="{FF2B5EF4-FFF2-40B4-BE49-F238E27FC236}">
                <a16:creationId xmlns:a16="http://schemas.microsoft.com/office/drawing/2014/main" id="{2B344FE9-6AE1-4C55-9E1C-63C593B47F6D}"/>
              </a:ext>
            </a:extLst>
          </p:cNvPr>
          <p:cNvGraphicFramePr>
            <a:graphicFrameLocks noGrp="1"/>
          </p:cNvGraphicFramePr>
          <p:nvPr>
            <p:extLst>
              <p:ext uri="{D42A27DB-BD31-4B8C-83A1-F6EECF244321}">
                <p14:modId xmlns:p14="http://schemas.microsoft.com/office/powerpoint/2010/main" val="1152836105"/>
              </p:ext>
            </p:extLst>
          </p:nvPr>
        </p:nvGraphicFramePr>
        <p:xfrm>
          <a:off x="6499338" y="701570"/>
          <a:ext cx="5551019" cy="5622305"/>
        </p:xfrm>
        <a:graphic>
          <a:graphicData uri="http://schemas.openxmlformats.org/drawingml/2006/table">
            <a:tbl>
              <a:tblPr firstRow="1" firstCol="1" bandRow="1">
                <a:tableStyleId>{5940675A-B579-460E-94D1-54222C63F5DA}</a:tableStyleId>
              </a:tblPr>
              <a:tblGrid>
                <a:gridCol w="475850">
                  <a:extLst>
                    <a:ext uri="{9D8B030D-6E8A-4147-A177-3AD203B41FA5}">
                      <a16:colId xmlns:a16="http://schemas.microsoft.com/office/drawing/2014/main" val="20000"/>
                    </a:ext>
                  </a:extLst>
                </a:gridCol>
                <a:gridCol w="2289432">
                  <a:extLst>
                    <a:ext uri="{9D8B030D-6E8A-4147-A177-3AD203B41FA5}">
                      <a16:colId xmlns:a16="http://schemas.microsoft.com/office/drawing/2014/main" val="20001"/>
                    </a:ext>
                  </a:extLst>
                </a:gridCol>
                <a:gridCol w="2785737">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chemeClr val="tx1"/>
                          </a:solidFill>
                          <a:effectLst/>
                          <a:latin typeface="+mn-lt"/>
                        </a:rPr>
                        <a:t> </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b="1" dirty="0">
                          <a:solidFill>
                            <a:schemeClr val="tx1"/>
                          </a:solidFill>
                          <a:effectLst/>
                          <a:latin typeface="+mn-lt"/>
                        </a:rPr>
                        <a:t>Word</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b="1" dirty="0">
                          <a:solidFill>
                            <a:schemeClr val="tx1"/>
                          </a:solidFill>
                          <a:effectLst/>
                          <a:latin typeface="+mn-lt"/>
                        </a:rPr>
                        <a:t>English meaning</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chemeClr val="tx1"/>
                          </a:solidFill>
                          <a:effectLst/>
                          <a:latin typeface="+mn-lt"/>
                        </a:rPr>
                        <a:t>1</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ich</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I</a:t>
                      </a:r>
                    </a:p>
                  </a:txBody>
                  <a:tcPr marL="68580" marR="68580" marT="0" marB="0" anchor="ctr">
                    <a:solidFill>
                      <a:schemeClr val="bg2"/>
                    </a:solidFill>
                  </a:tcP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chemeClr val="tx1"/>
                          </a:solidFill>
                          <a:effectLst/>
                          <a:latin typeface="+mn-lt"/>
                        </a:rPr>
                        <a:t>2</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bin</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am (BE)</a:t>
                      </a:r>
                    </a:p>
                  </a:txBody>
                  <a:tcPr marL="68580" marR="68580" marT="0" marB="0" anchor="ctr">
                    <a:solidFill>
                      <a:schemeClr val="bg2"/>
                    </a:solidFill>
                  </a:tcP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chemeClr val="tx1"/>
                          </a:solidFill>
                          <a:effectLst/>
                          <a:latin typeface="+mn-lt"/>
                        </a:rPr>
                        <a:t>3</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klein</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small</a:t>
                      </a:r>
                    </a:p>
                  </a:txBody>
                  <a:tcPr marL="68580" marR="68580" marT="0" marB="0" anchor="ctr">
                    <a:solidFill>
                      <a:schemeClr val="bg2"/>
                    </a:solidFill>
                  </a:tcPr>
                </a:tc>
                <a:extLst>
                  <a:ext uri="{0D108BD9-81ED-4DB2-BD59-A6C34878D82A}">
                    <a16:rowId xmlns:a16="http://schemas.microsoft.com/office/drawing/2014/main" val="10006"/>
                  </a:ext>
                </a:extLst>
              </a:tr>
              <a:tr h="432485">
                <a:tc>
                  <a:txBody>
                    <a:bodyPr/>
                    <a:lstStyle/>
                    <a:p>
                      <a:pPr algn="ctr">
                        <a:lnSpc>
                          <a:spcPct val="107000"/>
                        </a:lnSpc>
                        <a:spcAft>
                          <a:spcPts val="0"/>
                        </a:spcAft>
                      </a:pPr>
                      <a:r>
                        <a:rPr lang="en-GB" sz="2000" b="1" dirty="0">
                          <a:solidFill>
                            <a:schemeClr val="tx1"/>
                          </a:solidFill>
                          <a:effectLst/>
                          <a:latin typeface="+mn-lt"/>
                        </a:rPr>
                        <a:t>4</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groß</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big, tall</a:t>
                      </a:r>
                    </a:p>
                  </a:txBody>
                  <a:tcPr marL="68580" marR="68580" marT="0" marB="0" anchor="ctr">
                    <a:solidFill>
                      <a:schemeClr val="bg2"/>
                    </a:solidFill>
                  </a:tcP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chemeClr val="tx1"/>
                          </a:solidFill>
                          <a:effectLst/>
                          <a:latin typeface="+mn-lt"/>
                        </a:rPr>
                        <a:t>5</a:t>
                      </a:r>
                      <a:endParaRPr lang="en-GB" sz="1600" b="1"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rot</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red</a:t>
                      </a:r>
                    </a:p>
                  </a:txBody>
                  <a:tcPr marL="68580" marR="68580" marT="0" marB="0" anchor="ctr">
                    <a:solidFill>
                      <a:schemeClr val="bg2"/>
                    </a:solidFill>
                  </a:tcP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6</a:t>
                      </a: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gelb</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yellow</a:t>
                      </a:r>
                    </a:p>
                  </a:txBody>
                  <a:tcPr marL="68580" marR="68580" marT="0" marB="0" anchor="ctr">
                    <a:solidFill>
                      <a:schemeClr val="bg2"/>
                    </a:solidFill>
                  </a:tcP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7</a:t>
                      </a: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blau</a:t>
                      </a:r>
                      <a:endParaRPr lang="en-GB" sz="2000" dirty="0">
                        <a:solidFill>
                          <a:schemeClr val="tx1"/>
                        </a:solidFill>
                        <a:effectLst/>
                        <a:latin typeface="+mn-lt"/>
                        <a:ea typeface="SimSun" panose="02010600030101010101" pitchFamily="2" charset="-122"/>
                        <a:cs typeface="Times New Roman" panose="02020603050405020304" pitchFamily="18" charset="0"/>
                      </a:endParaRP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blue</a:t>
                      </a:r>
                    </a:p>
                  </a:txBody>
                  <a:tcPr marL="68580" marR="68580" marT="0" marB="0" anchor="ctr">
                    <a:solidFill>
                      <a:schemeClr val="bg2"/>
                    </a:solidFill>
                  </a:tcPr>
                </a:tc>
                <a:extLst>
                  <a:ext uri="{0D108BD9-81ED-4DB2-BD59-A6C34878D82A}">
                    <a16:rowId xmlns:a16="http://schemas.microsoft.com/office/drawing/2014/main" val="10007"/>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8</a:t>
                      </a:r>
                    </a:p>
                  </a:txBody>
                  <a:tcPr marL="68580" marR="68580" marT="0" marB="0" anchor="ctr">
                    <a:solidFill>
                      <a:schemeClr val="bg2"/>
                    </a:solidFill>
                  </a:tcPr>
                </a:tc>
                <a:tc>
                  <a:txBody>
                    <a:bodyPr/>
                    <a:lstStyle/>
                    <a:p>
                      <a:pPr algn="ctr">
                        <a:lnSpc>
                          <a:spcPct val="107000"/>
                        </a:lnSpc>
                        <a:spcAft>
                          <a:spcPts val="0"/>
                        </a:spcAft>
                      </a:pPr>
                      <a:r>
                        <a:rPr lang="en-GB" sz="2000" dirty="0" err="1">
                          <a:solidFill>
                            <a:schemeClr val="tx1"/>
                          </a:solidFill>
                          <a:effectLst/>
                          <a:latin typeface="+mn-lt"/>
                          <a:ea typeface="SimSun" panose="02010600030101010101" pitchFamily="2" charset="-122"/>
                          <a:cs typeface="Times New Roman" panose="02020603050405020304" pitchFamily="18" charset="0"/>
                        </a:rPr>
                        <a:t>wie</a:t>
                      </a:r>
                      <a:r>
                        <a:rPr lang="en-GB" sz="2000" dirty="0">
                          <a:solidFill>
                            <a:schemeClr val="tx1"/>
                          </a:solidFill>
                          <a:effectLst/>
                          <a:latin typeface="+mn-lt"/>
                          <a:ea typeface="SimSun" panose="02010600030101010101" pitchFamily="2" charset="-122"/>
                          <a:cs typeface="Times New Roman" panose="02020603050405020304" pitchFamily="18" charset="0"/>
                        </a:rPr>
                        <a:t>?</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how?</a:t>
                      </a:r>
                    </a:p>
                  </a:txBody>
                  <a:tcPr marL="68580" marR="68580" marT="0" marB="0" anchor="ctr">
                    <a:solidFill>
                      <a:schemeClr val="bg2"/>
                    </a:solidFill>
                  </a:tcPr>
                </a:tc>
                <a:extLst>
                  <a:ext uri="{0D108BD9-81ED-4DB2-BD59-A6C34878D82A}">
                    <a16:rowId xmlns:a16="http://schemas.microsoft.com/office/drawing/2014/main" val="10008"/>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9</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und</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and</a:t>
                      </a:r>
                    </a:p>
                  </a:txBody>
                  <a:tcPr marL="68580" marR="68580" marT="0" marB="0" anchor="ctr">
                    <a:solidFill>
                      <a:schemeClr val="bg2"/>
                    </a:solidFill>
                  </a:tcPr>
                </a:tc>
                <a:extLst>
                  <a:ext uri="{0D108BD9-81ED-4DB2-BD59-A6C34878D82A}">
                    <a16:rowId xmlns:a16="http://schemas.microsoft.com/office/drawing/2014/main" val="10009"/>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10</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die Form</a:t>
                      </a:r>
                    </a:p>
                  </a:txBody>
                  <a:tcPr marL="68580" marR="68580" marT="0" marB="0" anchor="ctr">
                    <a:solidFill>
                      <a:schemeClr val="bg2"/>
                    </a:solidFill>
                  </a:tcPr>
                </a:tc>
                <a:tc>
                  <a:txBody>
                    <a:bodyPr/>
                    <a:lstStyle/>
                    <a:p>
                      <a:pPr algn="ctr">
                        <a:lnSpc>
                          <a:spcPct val="107000"/>
                        </a:lnSpc>
                        <a:spcAft>
                          <a:spcPts val="0"/>
                        </a:spcAft>
                      </a:pPr>
                      <a:r>
                        <a:rPr lang="en-GB" sz="2000" dirty="0">
                          <a:solidFill>
                            <a:schemeClr val="tx1"/>
                          </a:solidFill>
                          <a:effectLst/>
                          <a:latin typeface="+mn-lt"/>
                          <a:ea typeface="SimSun" panose="02010600030101010101" pitchFamily="2" charset="-122"/>
                          <a:cs typeface="Times New Roman" panose="02020603050405020304" pitchFamily="18" charset="0"/>
                        </a:rPr>
                        <a:t>shape</a:t>
                      </a:r>
                    </a:p>
                  </a:txBody>
                  <a:tcPr marL="68580" marR="68580" marT="0" marB="0" anchor="ctr">
                    <a:solidFill>
                      <a:schemeClr val="bg2"/>
                    </a:solidFill>
                  </a:tcPr>
                </a:tc>
                <a:extLst>
                  <a:ext uri="{0D108BD9-81ED-4DB2-BD59-A6C34878D82A}">
                    <a16:rowId xmlns:a16="http://schemas.microsoft.com/office/drawing/2014/main" val="10010"/>
                  </a:ext>
                </a:extLst>
              </a:tr>
              <a:tr h="432485">
                <a:tc>
                  <a:txBody>
                    <a:bodyPr/>
                    <a:lstStyle/>
                    <a:p>
                      <a:pPr algn="ctr">
                        <a:lnSpc>
                          <a:spcPct val="107000"/>
                        </a:lnSpc>
                        <a:spcAft>
                          <a:spcPts val="0"/>
                        </a:spcAft>
                      </a:pPr>
                      <a:r>
                        <a:rPr lang="en-GB" sz="2000" b="1" dirty="0">
                          <a:solidFill>
                            <a:schemeClr val="tx1"/>
                          </a:solidFill>
                          <a:effectLst/>
                          <a:latin typeface="+mn-lt"/>
                          <a:ea typeface="SimSun" panose="02010600030101010101" pitchFamily="2" charset="-122"/>
                          <a:cs typeface="Times New Roman" panose="02020603050405020304" pitchFamily="18" charset="0"/>
                        </a:rPr>
                        <a:t>11</a:t>
                      </a:r>
                    </a:p>
                  </a:txBody>
                  <a:tcPr marL="68580" marR="68580" marT="0" marB="0" anchor="ctr">
                    <a:solidFill>
                      <a:schemeClr val="bg2"/>
                    </a:solidFill>
                  </a:tcPr>
                </a:tc>
                <a:tc>
                  <a:txBody>
                    <a:bodyPr/>
                    <a:lstStyle/>
                    <a:p>
                      <a:pPr algn="ctr">
                        <a:lnSpc>
                          <a:spcPct val="107000"/>
                        </a:lnSpc>
                        <a:spcAft>
                          <a:spcPts val="0"/>
                        </a:spcAft>
                      </a:pPr>
                      <a:r>
                        <a:rPr lang="en-GB" sz="2000" i="0" dirty="0">
                          <a:solidFill>
                            <a:schemeClr val="tx1"/>
                          </a:solidFill>
                          <a:effectLst/>
                          <a:latin typeface="+mn-lt"/>
                          <a:ea typeface="SimSun" panose="02010600030101010101" pitchFamily="2" charset="-122"/>
                          <a:cs typeface="Times New Roman" panose="02020603050405020304" pitchFamily="18" charset="0"/>
                        </a:rPr>
                        <a:t>der Mensch</a:t>
                      </a:r>
                    </a:p>
                  </a:txBody>
                  <a:tcPr marL="68580" marR="68580" marT="0" marB="0" anchor="ctr">
                    <a:solidFill>
                      <a:schemeClr val="bg2"/>
                    </a:solidFill>
                  </a:tcPr>
                </a:tc>
                <a:tc>
                  <a:txBody>
                    <a:bodyPr/>
                    <a:lstStyle/>
                    <a:p>
                      <a:pPr algn="ctr">
                        <a:lnSpc>
                          <a:spcPct val="107000"/>
                        </a:lnSpc>
                        <a:spcAft>
                          <a:spcPts val="0"/>
                        </a:spcAft>
                      </a:pPr>
                      <a:r>
                        <a:rPr lang="en-GB" sz="2000" i="0" dirty="0">
                          <a:solidFill>
                            <a:schemeClr val="tx1"/>
                          </a:solidFill>
                          <a:effectLst/>
                          <a:latin typeface="+mn-lt"/>
                          <a:ea typeface="SimSun" panose="02010600030101010101" pitchFamily="2" charset="-122"/>
                          <a:cs typeface="Times New Roman" panose="02020603050405020304" pitchFamily="18" charset="0"/>
                        </a:rPr>
                        <a:t>human being</a:t>
                      </a:r>
                    </a:p>
                  </a:txBody>
                  <a:tcPr marL="68580" marR="68580" marT="0" marB="0" anchor="ctr">
                    <a:solidFill>
                      <a:schemeClr val="bg2"/>
                    </a:solidFill>
                  </a:tcPr>
                </a:tc>
                <a:extLst>
                  <a:ext uri="{0D108BD9-81ED-4DB2-BD59-A6C34878D82A}">
                    <a16:rowId xmlns:a16="http://schemas.microsoft.com/office/drawing/2014/main" val="10011"/>
                  </a:ext>
                </a:extLst>
              </a:tr>
              <a:tr h="432485">
                <a:tc>
                  <a:txBody>
                    <a:body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12</a:t>
                      </a:r>
                    </a:p>
                  </a:txBody>
                  <a:tcPr marL="68580" marR="68580" marT="0" marB="0" anchor="ctr">
                    <a:solidFill>
                      <a:schemeClr val="bg2"/>
                    </a:solidFill>
                  </a:tcPr>
                </a:tc>
                <a:tc>
                  <a:txBody>
                    <a:bodyPr/>
                    <a:lstStyle/>
                    <a:p>
                      <a:pPr algn="ctr">
                        <a:lnSpc>
                          <a:spcPct val="107000"/>
                        </a:lnSpc>
                        <a:spcAft>
                          <a:spcPts val="0"/>
                        </a:spcAft>
                      </a:pPr>
                      <a:r>
                        <a:rPr lang="en-GB" sz="2000" i="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das Ding</a:t>
                      </a:r>
                    </a:p>
                  </a:txBody>
                  <a:tcPr marL="68580" marR="68580" marT="0" marB="0" anchor="ctr">
                    <a:solidFill>
                      <a:schemeClr val="bg2"/>
                    </a:solidFill>
                  </a:tcPr>
                </a:tc>
                <a:tc>
                  <a:txBody>
                    <a:bodyPr/>
                    <a:lstStyle/>
                    <a:p>
                      <a:pPr algn="ctr">
                        <a:lnSpc>
                          <a:spcPct val="107000"/>
                        </a:lnSpc>
                        <a:spcAft>
                          <a:spcPts val="0"/>
                        </a:spcAft>
                      </a:pPr>
                      <a:r>
                        <a:rPr lang="en-GB" sz="2000" i="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thing</a:t>
                      </a:r>
                    </a:p>
                  </a:txBody>
                  <a:tcPr marL="68580" marR="68580" marT="0" marB="0" anchor="ctr">
                    <a:solidFill>
                      <a:schemeClr val="bg2"/>
                    </a:solidFill>
                  </a:tcPr>
                </a:tc>
                <a:extLst>
                  <a:ext uri="{0D108BD9-81ED-4DB2-BD59-A6C34878D82A}">
                    <a16:rowId xmlns:a16="http://schemas.microsoft.com/office/drawing/2014/main" val="10012"/>
                  </a:ext>
                </a:extLst>
              </a:tr>
            </a:tbl>
          </a:graphicData>
        </a:graphic>
      </p:graphicFrame>
      <p:grpSp>
        <p:nvGrpSpPr>
          <p:cNvPr id="13" name="Group 12">
            <a:extLst>
              <a:ext uri="{FF2B5EF4-FFF2-40B4-BE49-F238E27FC236}">
                <a16:creationId xmlns:a16="http://schemas.microsoft.com/office/drawing/2014/main" id="{BAEA8B27-F124-44C9-B397-24EBEA2A27EE}"/>
              </a:ext>
            </a:extLst>
          </p:cNvPr>
          <p:cNvGrpSpPr/>
          <p:nvPr/>
        </p:nvGrpSpPr>
        <p:grpSpPr>
          <a:xfrm>
            <a:off x="9576359" y="1176034"/>
            <a:ext cx="2379504" cy="5079982"/>
            <a:chOff x="12945102" y="1328096"/>
            <a:chExt cx="2379504" cy="5079982"/>
          </a:xfrm>
          <a:solidFill>
            <a:schemeClr val="bg2"/>
          </a:solidFill>
        </p:grpSpPr>
        <p:sp>
          <p:nvSpPr>
            <p:cNvPr id="14" name="Rectangle 13">
              <a:extLst>
                <a:ext uri="{FF2B5EF4-FFF2-40B4-BE49-F238E27FC236}">
                  <a16:creationId xmlns:a16="http://schemas.microsoft.com/office/drawing/2014/main" id="{0C327BBF-20D9-4C50-95F1-94DBF734D3B6}"/>
                </a:ext>
              </a:extLst>
            </p:cNvPr>
            <p:cNvSpPr/>
            <p:nvPr/>
          </p:nvSpPr>
          <p:spPr>
            <a:xfrm>
              <a:off x="12945103" y="1328096"/>
              <a:ext cx="2379501" cy="3373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5" name="Rectangle 14">
              <a:extLst>
                <a:ext uri="{FF2B5EF4-FFF2-40B4-BE49-F238E27FC236}">
                  <a16:creationId xmlns:a16="http://schemas.microsoft.com/office/drawing/2014/main" id="{1CF7F4CD-2D35-438E-A7FF-EB1FE216850D}"/>
                </a:ext>
              </a:extLst>
            </p:cNvPr>
            <p:cNvSpPr/>
            <p:nvPr/>
          </p:nvSpPr>
          <p:spPr>
            <a:xfrm>
              <a:off x="12945103" y="1749555"/>
              <a:ext cx="2379501" cy="349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6" name="Rectangle 15">
              <a:extLst>
                <a:ext uri="{FF2B5EF4-FFF2-40B4-BE49-F238E27FC236}">
                  <a16:creationId xmlns:a16="http://schemas.microsoft.com/office/drawing/2014/main" id="{86DBFB9A-BAA1-424D-BF1F-E7B80B4B7306}"/>
                </a:ext>
              </a:extLst>
            </p:cNvPr>
            <p:cNvSpPr/>
            <p:nvPr/>
          </p:nvSpPr>
          <p:spPr>
            <a:xfrm>
              <a:off x="12945103" y="2218356"/>
              <a:ext cx="2379501" cy="341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7" name="Rectangle 16">
              <a:extLst>
                <a:ext uri="{FF2B5EF4-FFF2-40B4-BE49-F238E27FC236}">
                  <a16:creationId xmlns:a16="http://schemas.microsoft.com/office/drawing/2014/main" id="{9CF50309-5869-40B7-9722-12D993CD55CB}"/>
                </a:ext>
              </a:extLst>
            </p:cNvPr>
            <p:cNvSpPr/>
            <p:nvPr/>
          </p:nvSpPr>
          <p:spPr>
            <a:xfrm>
              <a:off x="12945103" y="2633985"/>
              <a:ext cx="2379501" cy="3077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8" name="Rectangle 17">
              <a:extLst>
                <a:ext uri="{FF2B5EF4-FFF2-40B4-BE49-F238E27FC236}">
                  <a16:creationId xmlns:a16="http://schemas.microsoft.com/office/drawing/2014/main" id="{7ED7951E-A268-4952-A182-928D74E72F56}"/>
                </a:ext>
              </a:extLst>
            </p:cNvPr>
            <p:cNvSpPr/>
            <p:nvPr/>
          </p:nvSpPr>
          <p:spPr>
            <a:xfrm>
              <a:off x="12945105" y="3038843"/>
              <a:ext cx="2379501" cy="3390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19" name="Rectangle 18">
              <a:extLst>
                <a:ext uri="{FF2B5EF4-FFF2-40B4-BE49-F238E27FC236}">
                  <a16:creationId xmlns:a16="http://schemas.microsoft.com/office/drawing/2014/main" id="{7C3C4C18-E764-440F-B423-CFD8FC1D9531}"/>
                </a:ext>
              </a:extLst>
            </p:cNvPr>
            <p:cNvSpPr/>
            <p:nvPr/>
          </p:nvSpPr>
          <p:spPr>
            <a:xfrm>
              <a:off x="12945103" y="3490882"/>
              <a:ext cx="2379501" cy="3556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20" name="Rectangle 19">
              <a:extLst>
                <a:ext uri="{FF2B5EF4-FFF2-40B4-BE49-F238E27FC236}">
                  <a16:creationId xmlns:a16="http://schemas.microsoft.com/office/drawing/2014/main" id="{4498AD18-94DC-45D7-960D-8F80B6597CCD}"/>
                </a:ext>
              </a:extLst>
            </p:cNvPr>
            <p:cNvSpPr/>
            <p:nvPr/>
          </p:nvSpPr>
          <p:spPr>
            <a:xfrm>
              <a:off x="12945104" y="3931920"/>
              <a:ext cx="2379501" cy="3572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21" name="Rectangle 20">
              <a:extLst>
                <a:ext uri="{FF2B5EF4-FFF2-40B4-BE49-F238E27FC236}">
                  <a16:creationId xmlns:a16="http://schemas.microsoft.com/office/drawing/2014/main" id="{9B479C3E-E70E-45A2-B39A-C5A70470065D}"/>
                </a:ext>
              </a:extLst>
            </p:cNvPr>
            <p:cNvSpPr/>
            <p:nvPr/>
          </p:nvSpPr>
          <p:spPr>
            <a:xfrm>
              <a:off x="12945104" y="4338872"/>
              <a:ext cx="2379501" cy="362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22" name="Rectangle 21">
              <a:extLst>
                <a:ext uri="{FF2B5EF4-FFF2-40B4-BE49-F238E27FC236}">
                  <a16:creationId xmlns:a16="http://schemas.microsoft.com/office/drawing/2014/main" id="{3E042031-3B6D-4CE8-B28A-8E20D35DB5C0}"/>
                </a:ext>
              </a:extLst>
            </p:cNvPr>
            <p:cNvSpPr/>
            <p:nvPr/>
          </p:nvSpPr>
          <p:spPr>
            <a:xfrm>
              <a:off x="12945104" y="4786676"/>
              <a:ext cx="2379501" cy="3561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23" name="Rectangle 22">
              <a:extLst>
                <a:ext uri="{FF2B5EF4-FFF2-40B4-BE49-F238E27FC236}">
                  <a16:creationId xmlns:a16="http://schemas.microsoft.com/office/drawing/2014/main" id="{0B01291A-F593-49D4-9B7F-BF3B346189B8}"/>
                </a:ext>
              </a:extLst>
            </p:cNvPr>
            <p:cNvSpPr/>
            <p:nvPr/>
          </p:nvSpPr>
          <p:spPr>
            <a:xfrm>
              <a:off x="12945102" y="5211508"/>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24" name="Rectangle 23">
              <a:extLst>
                <a:ext uri="{FF2B5EF4-FFF2-40B4-BE49-F238E27FC236}">
                  <a16:creationId xmlns:a16="http://schemas.microsoft.com/office/drawing/2014/main" id="{0AA67CCD-BD3D-4A24-8253-6840199252E6}"/>
                </a:ext>
              </a:extLst>
            </p:cNvPr>
            <p:cNvSpPr/>
            <p:nvPr/>
          </p:nvSpPr>
          <p:spPr>
            <a:xfrm>
              <a:off x="12945104" y="5651776"/>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sp>
          <p:nvSpPr>
            <p:cNvPr id="25" name="Rectangle 24">
              <a:extLst>
                <a:ext uri="{FF2B5EF4-FFF2-40B4-BE49-F238E27FC236}">
                  <a16:creationId xmlns:a16="http://schemas.microsoft.com/office/drawing/2014/main" id="{03398107-FCDC-4ACF-9A76-359C21FE1121}"/>
                </a:ext>
              </a:extLst>
            </p:cNvPr>
            <p:cNvSpPr/>
            <p:nvPr/>
          </p:nvSpPr>
          <p:spPr>
            <a:xfrm>
              <a:off x="12945104" y="6076590"/>
              <a:ext cx="2379501" cy="3314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Century Gothic" panose="020B0502020202020204" pitchFamily="34" charset="0"/>
              </a:endParaRPr>
            </a:p>
          </p:txBody>
        </p:sp>
      </p:grpSp>
    </p:spTree>
    <p:extLst>
      <p:ext uri="{BB962C8B-B14F-4D97-AF65-F5344CB8AC3E}">
        <p14:creationId xmlns:p14="http://schemas.microsoft.com/office/powerpoint/2010/main" val="282911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t>Hausaufgaben</a:t>
            </a:r>
            <a:endParaRPr lang="en-GB" dirty="0"/>
          </a:p>
        </p:txBody>
      </p:sp>
      <p:sp>
        <p:nvSpPr>
          <p:cNvPr id="12" name="TextBox 11">
            <a:extLst>
              <a:ext uri="{FF2B5EF4-FFF2-40B4-BE49-F238E27FC236}">
                <a16:creationId xmlns:a16="http://schemas.microsoft.com/office/drawing/2014/main" id="{C5D95466-5D1B-4E56-A231-1F4627055A56}"/>
              </a:ext>
            </a:extLst>
          </p:cNvPr>
          <p:cNvSpPr txBox="1"/>
          <p:nvPr/>
        </p:nvSpPr>
        <p:spPr>
          <a:xfrm>
            <a:off x="92597" y="1221062"/>
            <a:ext cx="9750706" cy="523220"/>
          </a:xfrm>
          <a:prstGeom prst="rect">
            <a:avLst/>
          </a:prstGeom>
          <a:noFill/>
        </p:spPr>
        <p:txBody>
          <a:bodyPr wrap="square" rtlCol="0">
            <a:spAutoFit/>
          </a:bodyPr>
          <a:lstStyle/>
          <a:p>
            <a:pPr algn="ctr">
              <a:tabLst>
                <a:tab pos="2865755" algn="ctr"/>
                <a:tab pos="5731510" algn="r"/>
              </a:tabLst>
            </a:pPr>
            <a:r>
              <a:rPr lang="en-GB" sz="2800" b="1" dirty="0">
                <a:ea typeface="Calibri" panose="020F0502020204030204" pitchFamily="34" charset="0"/>
                <a:cs typeface="Calibri" panose="020F0502020204030204" pitchFamily="34" charset="0"/>
              </a:rPr>
              <a:t>Vocabulary Learning Homework</a:t>
            </a:r>
            <a:r>
              <a:rPr lang="en-GB" sz="2800" b="1" dirty="0">
                <a:ea typeface="Calibri" panose="020F0502020204030204" pitchFamily="34" charset="0"/>
                <a:cs typeface="Times New Roman" panose="02020603050405020304" pitchFamily="18" charset="0"/>
              </a:rPr>
              <a:t> (Y7, </a:t>
            </a:r>
            <a:r>
              <a:rPr lang="en-GB" sz="2800" b="1" dirty="0">
                <a:ea typeface="Calibri" panose="020F0502020204030204" pitchFamily="34" charset="0"/>
                <a:cs typeface="Calibri" panose="020F0502020204030204" pitchFamily="34" charset="0"/>
              </a:rPr>
              <a:t>Term 1.1, Week 4)</a:t>
            </a:r>
            <a:endParaRPr lang="en-GB" sz="2800" dirty="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EEB6B147-B8B6-49FC-8892-69545947D3F3}"/>
              </a:ext>
            </a:extLst>
          </p:cNvPr>
          <p:cNvSpPr txBox="1"/>
          <p:nvPr/>
        </p:nvSpPr>
        <p:spPr>
          <a:xfrm>
            <a:off x="175149" y="1971779"/>
            <a:ext cx="10885786" cy="461665"/>
          </a:xfrm>
          <a:prstGeom prst="rect">
            <a:avLst/>
          </a:prstGeom>
          <a:noFill/>
        </p:spPr>
        <p:txBody>
          <a:bodyPr wrap="square" rtlCol="0">
            <a:spAutoFit/>
          </a:bodyPr>
          <a:lstStyle/>
          <a:p>
            <a:r>
              <a:rPr lang="en-GB" sz="2400" dirty="0">
                <a:hlinkClick r:id="rId3">
                  <a:extLst>
                    <a:ext uri="{A12FA001-AC4F-418D-AE19-62706E023703}">
                      <ahyp:hlinkClr xmlns:ahyp="http://schemas.microsoft.com/office/drawing/2018/hyperlinkcolor" val="tx"/>
                    </a:ext>
                  </a:extLst>
                </a:hlinkClick>
              </a:rPr>
              <a:t>Audio file</a:t>
            </a:r>
            <a:endParaRPr lang="en-GB" sz="2400" dirty="0"/>
          </a:p>
        </p:txBody>
      </p:sp>
      <p:sp>
        <p:nvSpPr>
          <p:cNvPr id="16" name="TextBox 15">
            <a:extLst>
              <a:ext uri="{FF2B5EF4-FFF2-40B4-BE49-F238E27FC236}">
                <a16:creationId xmlns:a16="http://schemas.microsoft.com/office/drawing/2014/main" id="{F89C8C55-B7D2-4611-8B2C-CF4A6EA63479}"/>
              </a:ext>
            </a:extLst>
          </p:cNvPr>
          <p:cNvSpPr txBox="1"/>
          <p:nvPr/>
        </p:nvSpPr>
        <p:spPr>
          <a:xfrm>
            <a:off x="202938" y="3113554"/>
            <a:ext cx="10338404" cy="830997"/>
          </a:xfrm>
          <a:prstGeom prst="rect">
            <a:avLst/>
          </a:prstGeom>
          <a:noFill/>
        </p:spPr>
        <p:txBody>
          <a:bodyPr wrap="square" rtlCol="0">
            <a:spAutoFit/>
          </a:bodyPr>
          <a:lstStyle/>
          <a:p>
            <a:r>
              <a:rPr lang="en-GB" sz="2400" dirty="0">
                <a:hlinkClick r:id="rId4"/>
              </a:rPr>
              <a:t>Student worksheet</a:t>
            </a:r>
            <a:br>
              <a:rPr lang="en-GB" sz="2400" dirty="0"/>
            </a:br>
            <a:endParaRPr lang="en-GB" sz="2400" dirty="0"/>
          </a:p>
        </p:txBody>
      </p:sp>
      <p:pic>
        <p:nvPicPr>
          <p:cNvPr id="9" name="Picture 8" descr="A blue cartoon face with orange headphones&#10;&#10;Description automatically generated">
            <a:extLst>
              <a:ext uri="{FF2B5EF4-FFF2-40B4-BE49-F238E27FC236}">
                <a16:creationId xmlns:a16="http://schemas.microsoft.com/office/drawing/2014/main" id="{84D28305-D784-4476-8A55-561316631B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396472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8243"/>
            <a:ext cx="2648549" cy="647577"/>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2" descr="http://www.clker.com/cliparts/w/d/u/B/w/V/stamp1-md.png"/>
          <p:cNvPicPr>
            <a:picLocks noChangeAspect="1" noChangeArrowheads="1"/>
          </p:cNvPicPr>
          <p:nvPr/>
        </p:nvPicPr>
        <p:blipFill>
          <a:blip r:embed="rId3">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1" y="2791921"/>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21349562">
            <a:off x="5158962" y="3366104"/>
            <a:ext cx="2065204" cy="830997"/>
          </a:xfrm>
          <a:prstGeom prst="rect">
            <a:avLst/>
          </a:prstGeom>
          <a:noFill/>
        </p:spPr>
        <p:txBody>
          <a:bodyPr wrap="square" rtlCol="0">
            <a:spAutoFit/>
          </a:bodyPr>
          <a:lstStyle/>
          <a:p>
            <a:pPr algn="ctr"/>
            <a:r>
              <a:rPr lang="en-GB" sz="4800" b="1" dirty="0">
                <a:latin typeface="Century Gothic" panose="020B0502020202020204" pitchFamily="34" charset="0"/>
                <a:cs typeface="Calibri" panose="020F0502020204030204" pitchFamily="34" charset="0"/>
              </a:rPr>
              <a:t>how?</a:t>
            </a:r>
          </a:p>
        </p:txBody>
      </p:sp>
      <p:sp>
        <p:nvSpPr>
          <p:cNvPr id="9" name="TextBox 8"/>
          <p:cNvSpPr txBox="1"/>
          <p:nvPr/>
        </p:nvSpPr>
        <p:spPr>
          <a:xfrm>
            <a:off x="104707" y="932504"/>
            <a:ext cx="12192000" cy="2215991"/>
          </a:xfrm>
          <a:prstGeom prst="rect">
            <a:avLst/>
          </a:prstGeom>
          <a:noFill/>
        </p:spPr>
        <p:txBody>
          <a:bodyPr wrap="square" rtlCol="0">
            <a:spAutoFit/>
          </a:bodyPr>
          <a:lstStyle/>
          <a:p>
            <a:pPr algn="ctr"/>
            <a:r>
              <a:rPr lang="en-GB" sz="13800" b="1" dirty="0" err="1">
                <a:latin typeface="Century Gothic" panose="020B0502020202020204" pitchFamily="34" charset="0"/>
              </a:rPr>
              <a:t>wie</a:t>
            </a:r>
            <a:r>
              <a:rPr lang="en-GB" sz="13800" b="1" dirty="0">
                <a:latin typeface="Century Gothic" panose="020B0502020202020204" pitchFamily="34" charset="0"/>
              </a:rPr>
              <a:t>?</a:t>
            </a:r>
          </a:p>
        </p:txBody>
      </p:sp>
      <p:sp>
        <p:nvSpPr>
          <p:cNvPr id="10" name="Action Button: Help 9">
            <a:hlinkClick r:id="" action="ppaction://noaction" highlightClick="1"/>
          </p:cNvPr>
          <p:cNvSpPr/>
          <p:nvPr/>
        </p:nvSpPr>
        <p:spPr>
          <a:xfrm>
            <a:off x="2106031" y="3789712"/>
            <a:ext cx="542518" cy="478022"/>
          </a:xfrm>
          <a:prstGeom prst="actionButtonHelp">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0" y="4540019"/>
            <a:ext cx="12192000" cy="923330"/>
          </a:xfrm>
          <a:prstGeom prst="rect">
            <a:avLst/>
          </a:prstGeom>
          <a:noFill/>
        </p:spPr>
        <p:txBody>
          <a:bodyPr wrap="square" rtlCol="0">
            <a:spAutoFit/>
          </a:bodyPr>
          <a:lstStyle/>
          <a:p>
            <a:pPr algn="ctr"/>
            <a:r>
              <a:rPr lang="es-ES" sz="5400" dirty="0">
                <a:solidFill>
                  <a:srgbClr val="002060"/>
                </a:solidFill>
                <a:latin typeface="Century Gothic" panose="020B0502020202020204" pitchFamily="34" charset="0"/>
                <a:cs typeface="Calibri" panose="020F0502020204030204" pitchFamily="34" charset="0"/>
              </a:rPr>
              <a:t> ____ </a:t>
            </a:r>
            <a:r>
              <a:rPr lang="es-ES" sz="5400" dirty="0" err="1">
                <a:solidFill>
                  <a:srgbClr val="002060"/>
                </a:solidFill>
                <a:latin typeface="Century Gothic" panose="020B0502020202020204" pitchFamily="34" charset="0"/>
                <a:cs typeface="Calibri" panose="020F0502020204030204" pitchFamily="34" charset="0"/>
              </a:rPr>
              <a:t>geht’s</a:t>
            </a:r>
            <a:r>
              <a:rPr lang="es-ES" sz="5400" dirty="0">
                <a:solidFill>
                  <a:srgbClr val="002060"/>
                </a:solidFill>
                <a:latin typeface="Century Gothic" panose="020B0502020202020204" pitchFamily="34" charset="0"/>
                <a:cs typeface="Calibri" panose="020F0502020204030204" pitchFamily="34" charset="0"/>
              </a:rPr>
              <a:t>?</a:t>
            </a:r>
            <a:endParaRPr lang="fr-FR" sz="5400" dirty="0">
              <a:solidFill>
                <a:srgbClr val="002060"/>
              </a:solidFill>
              <a:latin typeface="Century Gothic" panose="020B0502020202020204" pitchFamily="34" charset="0"/>
              <a:cs typeface="Calibri" panose="020F0502020204030204" pitchFamily="34" charset="0"/>
            </a:endParaRPr>
          </a:p>
        </p:txBody>
      </p:sp>
      <p:sp>
        <p:nvSpPr>
          <p:cNvPr id="12" name="TextBox 11"/>
          <p:cNvSpPr txBox="1"/>
          <p:nvPr/>
        </p:nvSpPr>
        <p:spPr>
          <a:xfrm>
            <a:off x="0" y="5535153"/>
            <a:ext cx="12192000" cy="584775"/>
          </a:xfrm>
          <a:prstGeom prst="rect">
            <a:avLst/>
          </a:prstGeom>
          <a:noFill/>
        </p:spPr>
        <p:txBody>
          <a:bodyPr wrap="square" rtlCol="0">
            <a:spAutoFit/>
          </a:bodyPr>
          <a:lstStyle/>
          <a:p>
            <a:pPr algn="ctr"/>
            <a:r>
              <a:rPr lang="en-GB" sz="3200" dirty="0">
                <a:latin typeface="Century Gothic" panose="020B0502020202020204" pitchFamily="34" charset="0"/>
              </a:rPr>
              <a:t>[</a:t>
            </a:r>
            <a:r>
              <a:rPr lang="en-HK" sz="3200" b="1" dirty="0">
                <a:solidFill>
                  <a:srgbClr val="FFCC00"/>
                </a:solidFill>
                <a:latin typeface="Century Gothic" panose="020B0502020202020204" pitchFamily="34" charset="0"/>
                <a:cs typeface="Calibri" panose="020F0502020204030204" pitchFamily="34" charset="0"/>
              </a:rPr>
              <a:t>How</a:t>
            </a:r>
            <a:r>
              <a:rPr lang="en-HK" sz="3200" b="1" dirty="0">
                <a:latin typeface="Century Gothic" panose="020B0502020202020204" pitchFamily="34" charset="0"/>
                <a:cs typeface="Calibri" panose="020F0502020204030204" pitchFamily="34" charset="0"/>
              </a:rPr>
              <a:t>’</a:t>
            </a:r>
            <a:r>
              <a:rPr lang="en-HK" sz="3200" dirty="0">
                <a:latin typeface="Century Gothic" panose="020B0502020202020204" pitchFamily="34" charset="0"/>
              </a:rPr>
              <a:t>s it going?</a:t>
            </a:r>
            <a:r>
              <a:rPr lang="en-GB" sz="3200" dirty="0">
                <a:latin typeface="Century Gothic" panose="020B0502020202020204" pitchFamily="34" charset="0"/>
              </a:rPr>
              <a:t>]</a:t>
            </a:r>
          </a:p>
        </p:txBody>
      </p:sp>
      <p:sp>
        <p:nvSpPr>
          <p:cNvPr id="13" name="Rectangle 12"/>
          <p:cNvSpPr/>
          <p:nvPr/>
        </p:nvSpPr>
        <p:spPr>
          <a:xfrm>
            <a:off x="4098363" y="4549558"/>
            <a:ext cx="1612942" cy="923330"/>
          </a:xfrm>
          <a:prstGeom prst="rect">
            <a:avLst/>
          </a:prstGeom>
        </p:spPr>
        <p:txBody>
          <a:bodyPr wrap="none">
            <a:spAutoFit/>
          </a:bodyPr>
          <a:lstStyle/>
          <a:p>
            <a:r>
              <a:rPr lang="es-ES" sz="5400" b="1" dirty="0" err="1">
                <a:solidFill>
                  <a:srgbClr val="FFCC00"/>
                </a:solidFill>
                <a:latin typeface="Century Gothic" panose="020B0502020202020204" pitchFamily="34" charset="0"/>
                <a:cs typeface="Calibri" panose="020F0502020204030204" pitchFamily="34" charset="0"/>
              </a:rPr>
              <a:t>Wie</a:t>
            </a:r>
            <a:r>
              <a:rPr lang="es-ES" sz="5400" b="1" dirty="0">
                <a:solidFill>
                  <a:srgbClr val="FFCC00"/>
                </a:solidFill>
                <a:latin typeface="Century Gothic" panose="020B0502020202020204" pitchFamily="34" charset="0"/>
                <a:cs typeface="Calibri" panose="020F0502020204030204" pitchFamily="34" charset="0"/>
              </a:rPr>
              <a:t> </a:t>
            </a:r>
            <a:endParaRPr lang="en-GB" dirty="0">
              <a:solidFill>
                <a:srgbClr val="FFCC00"/>
              </a:solidFill>
            </a:endParaRPr>
          </a:p>
        </p:txBody>
      </p:sp>
      <p:sp>
        <p:nvSpPr>
          <p:cNvPr id="14" name="Action Button: Help 13">
            <a:hlinkClick r:id="" action="ppaction://noaction" highlightClick="1"/>
          </p:cNvPr>
          <p:cNvSpPr/>
          <p:nvPr/>
        </p:nvSpPr>
        <p:spPr>
          <a:xfrm>
            <a:off x="2106031" y="5541783"/>
            <a:ext cx="542518" cy="478022"/>
          </a:xfrm>
          <a:prstGeom prst="actionButtonHelp">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888" y="1360791"/>
            <a:ext cx="2167128" cy="2068082"/>
          </a:xfrm>
          <a:prstGeom prst="rect">
            <a:avLst/>
          </a:prstGeom>
        </p:spPr>
      </p:pic>
    </p:spTree>
    <p:extLst>
      <p:ext uri="{BB962C8B-B14F-4D97-AF65-F5344CB8AC3E}">
        <p14:creationId xmlns:p14="http://schemas.microsoft.com/office/powerpoint/2010/main" val="309985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animBg="1"/>
      <p:bldP spid="11" grpId="0"/>
      <p:bldP spid="12" grpId="0"/>
      <p:bldP spid="13"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rPr>
              <a:t>Wie </a:t>
            </a:r>
            <a:r>
              <a:rPr lang="en-GB" dirty="0" err="1">
                <a:solidFill>
                  <a:schemeClr val="bg1"/>
                </a:solidFill>
              </a:rPr>
              <a:t>geht’s</a:t>
            </a:r>
            <a:r>
              <a:rPr lang="en-GB" dirty="0">
                <a:solidFill>
                  <a:schemeClr val="bg1"/>
                </a:solidFill>
              </a:rPr>
              <a:t>?</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3115" y="781882"/>
            <a:ext cx="3257653" cy="1567746"/>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093" y="604675"/>
            <a:ext cx="1711821" cy="1730751"/>
          </a:xfrm>
          <a:prstGeom prst="rect">
            <a:avLst/>
          </a:prstGeom>
        </p:spPr>
      </p:pic>
      <p:sp>
        <p:nvSpPr>
          <p:cNvPr id="32" name="TextBox 31"/>
          <p:cNvSpPr txBox="1"/>
          <p:nvPr/>
        </p:nvSpPr>
        <p:spPr>
          <a:xfrm>
            <a:off x="3015049" y="1025611"/>
            <a:ext cx="5016843" cy="1200329"/>
          </a:xfrm>
          <a:prstGeom prst="rect">
            <a:avLst/>
          </a:prstGeom>
          <a:noFill/>
        </p:spPr>
        <p:txBody>
          <a:bodyPr wrap="square" rtlCol="0">
            <a:spAutoFit/>
          </a:bodyPr>
          <a:lstStyle/>
          <a:p>
            <a:r>
              <a:rPr lang="en-GB" sz="7200" b="1" dirty="0">
                <a:latin typeface="Century Gothic" panose="020B0502020202020204" pitchFamily="34" charset="0"/>
              </a:rPr>
              <a:t>gut</a:t>
            </a: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643" y="4566404"/>
            <a:ext cx="1783272" cy="1710827"/>
          </a:xfrm>
          <a:prstGeom prst="rect">
            <a:avLst/>
          </a:prstGeom>
        </p:spPr>
      </p:pic>
      <p:sp>
        <p:nvSpPr>
          <p:cNvPr id="34" name="TextBox 33"/>
          <p:cNvSpPr txBox="1"/>
          <p:nvPr/>
        </p:nvSpPr>
        <p:spPr>
          <a:xfrm>
            <a:off x="3015047" y="4675889"/>
            <a:ext cx="6222259" cy="1200329"/>
          </a:xfrm>
          <a:prstGeom prst="rect">
            <a:avLst/>
          </a:prstGeom>
          <a:noFill/>
        </p:spPr>
        <p:txBody>
          <a:bodyPr wrap="square" rtlCol="0">
            <a:spAutoFit/>
          </a:bodyPr>
          <a:lstStyle/>
          <a:p>
            <a:r>
              <a:rPr lang="en-GB" sz="7200" b="1" dirty="0" err="1">
                <a:latin typeface="Century Gothic" panose="020B0502020202020204" pitchFamily="34" charset="0"/>
              </a:rPr>
              <a:t>nicht</a:t>
            </a:r>
            <a:r>
              <a:rPr lang="en-GB" sz="7200" b="1" dirty="0">
                <a:latin typeface="Century Gothic" panose="020B0502020202020204" pitchFamily="34" charset="0"/>
              </a:rPr>
              <a:t> so gut</a:t>
            </a:r>
          </a:p>
        </p:txBody>
      </p:sp>
      <p:pic>
        <p:nvPicPr>
          <p:cNvPr id="35" name="Picture 3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632" y="2266434"/>
            <a:ext cx="2300416" cy="2300416"/>
          </a:xfrm>
          <a:prstGeom prst="rect">
            <a:avLst/>
          </a:prstGeom>
        </p:spPr>
      </p:pic>
      <p:sp>
        <p:nvSpPr>
          <p:cNvPr id="36" name="TextBox 35"/>
          <p:cNvSpPr txBox="1"/>
          <p:nvPr/>
        </p:nvSpPr>
        <p:spPr>
          <a:xfrm>
            <a:off x="3015048" y="2677118"/>
            <a:ext cx="6408870" cy="1200329"/>
          </a:xfrm>
          <a:prstGeom prst="rect">
            <a:avLst/>
          </a:prstGeom>
          <a:noFill/>
        </p:spPr>
        <p:txBody>
          <a:bodyPr wrap="square" rtlCol="0">
            <a:spAutoFit/>
          </a:bodyPr>
          <a:lstStyle/>
          <a:p>
            <a:r>
              <a:rPr lang="en-GB" sz="7200" b="1" dirty="0" err="1">
                <a:latin typeface="Century Gothic" panose="020B0502020202020204" pitchFamily="34" charset="0"/>
              </a:rPr>
              <a:t>Ja</a:t>
            </a:r>
            <a:r>
              <a:rPr lang="en-GB" sz="7200" b="1" dirty="0">
                <a:latin typeface="Century Gothic" panose="020B0502020202020204" pitchFamily="34" charset="0"/>
              </a:rPr>
              <a:t>, es </a:t>
            </a:r>
            <a:r>
              <a:rPr lang="en-GB" sz="7200" b="1" dirty="0" err="1">
                <a:latin typeface="Century Gothic" panose="020B0502020202020204" pitchFamily="34" charset="0"/>
              </a:rPr>
              <a:t>geht</a:t>
            </a:r>
            <a:r>
              <a:rPr lang="en-GB" sz="7200" b="1" dirty="0">
                <a:latin typeface="Century Gothic" panose="020B0502020202020204" pitchFamily="34" charset="0"/>
              </a:rPr>
              <a:t>.</a:t>
            </a:r>
          </a:p>
        </p:txBody>
      </p:sp>
      <p:sp>
        <p:nvSpPr>
          <p:cNvPr id="10"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2" name="Speech Bubble: Rectangle with Corners Rounded 11">
            <a:extLst>
              <a:ext uri="{FF2B5EF4-FFF2-40B4-BE49-F238E27FC236}">
                <a16:creationId xmlns:a16="http://schemas.microsoft.com/office/drawing/2014/main" id="{87A5F80B-FD17-43EA-9161-8860DDD7D5C9}"/>
              </a:ext>
            </a:extLst>
          </p:cNvPr>
          <p:cNvSpPr/>
          <p:nvPr/>
        </p:nvSpPr>
        <p:spPr>
          <a:xfrm>
            <a:off x="8848915" y="3877447"/>
            <a:ext cx="3161853" cy="2300415"/>
          </a:xfrm>
          <a:prstGeom prst="wedgeRoundRectCallout">
            <a:avLst>
              <a:gd name="adj1" fmla="val -67328"/>
              <a:gd name="adj2" fmla="val 3988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For ‘And you?’ in this context, say:</a:t>
            </a:r>
            <a:br>
              <a:rPr lang="en-GB" sz="2800" dirty="0"/>
            </a:br>
            <a:r>
              <a:rPr lang="en-GB" sz="3600" b="1" dirty="0"/>
              <a:t>Und </a:t>
            </a:r>
            <a:r>
              <a:rPr lang="en-GB" sz="3600" b="1" dirty="0" err="1"/>
              <a:t>dir</a:t>
            </a:r>
            <a:r>
              <a:rPr lang="en-GB" sz="3600" b="1" dirty="0"/>
              <a:t>?</a:t>
            </a:r>
            <a:endParaRPr lang="en-GB" sz="2800" b="1" dirty="0"/>
          </a:p>
        </p:txBody>
      </p:sp>
    </p:spTree>
    <p:extLst>
      <p:ext uri="{BB962C8B-B14F-4D97-AF65-F5344CB8AC3E}">
        <p14:creationId xmlns:p14="http://schemas.microsoft.com/office/powerpoint/2010/main" val="146301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859" y="1020284"/>
            <a:ext cx="10515600" cy="1325563"/>
          </a:xfrm>
        </p:spPr>
        <p:txBody>
          <a:bodyPr>
            <a:normAutofit fontScale="90000"/>
          </a:bodyPr>
          <a:lstStyle/>
          <a:p>
            <a:r>
              <a:rPr lang="en-GB" sz="26700" b="1" dirty="0" err="1">
                <a:solidFill>
                  <a:srgbClr val="FFCC00"/>
                </a:solidFill>
              </a:rPr>
              <a:t>ei</a:t>
            </a:r>
            <a:endParaRPr lang="en-GB" dirty="0"/>
          </a:p>
        </p:txBody>
      </p:sp>
      <p:pic>
        <p:nvPicPr>
          <p:cNvPr id="6" name="Picture 5" descr="man escaping from jail"/>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7906" y="377949"/>
            <a:ext cx="5125930" cy="4589934"/>
          </a:xfrm>
          <a:prstGeom prst="rect">
            <a:avLst/>
          </a:prstGeom>
        </p:spPr>
      </p:pic>
      <p:sp>
        <p:nvSpPr>
          <p:cNvPr id="2" name="Rectangle 1"/>
          <p:cNvSpPr/>
          <p:nvPr/>
        </p:nvSpPr>
        <p:spPr>
          <a:xfrm>
            <a:off x="4876756" y="4313746"/>
            <a:ext cx="243848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8564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rei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frei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1C9694A0-E975-AA44-ADE1-4EB7B0DC3053}"/>
              </a:ext>
            </a:extLst>
          </p:cNvPr>
          <p:cNvSpPr>
            <a:spLocks noGrp="1"/>
          </p:cNvSpPr>
          <p:nvPr>
            <p:ph type="title"/>
          </p:nvPr>
        </p:nvSpPr>
        <p:spPr>
          <a:xfrm>
            <a:off x="4934986" y="-23760"/>
            <a:ext cx="2349497" cy="1531044"/>
          </a:xfrm>
        </p:spPr>
        <p:txBody>
          <a:bodyPr>
            <a:noAutofit/>
          </a:bodyPr>
          <a:lstStyle/>
          <a:p>
            <a:pPr lvl="0" algn="ctr">
              <a:lnSpc>
                <a:spcPct val="100000"/>
              </a:lnSpc>
              <a:spcBef>
                <a:spcPts val="0"/>
              </a:spcBef>
            </a:pPr>
            <a:r>
              <a:rPr lang="en-GB" sz="12000" b="1" dirty="0" err="1">
                <a:solidFill>
                  <a:srgbClr val="002060"/>
                </a:solidFill>
                <a:ea typeface="+mn-ea"/>
                <a:cs typeface="Calibri" panose="020F0502020204030204" pitchFamily="34" charset="0"/>
              </a:rPr>
              <a:t>ei</a:t>
            </a:r>
            <a:endParaRPr lang="en-US" sz="12000" dirty="0"/>
          </a:p>
        </p:txBody>
      </p:sp>
      <p:sp>
        <p:nvSpPr>
          <p:cNvPr id="4" name="Rounded Rectangle 3"/>
          <p:cNvSpPr/>
          <p:nvPr/>
        </p:nvSpPr>
        <p:spPr>
          <a:xfrm>
            <a:off x="4194560" y="1721857"/>
            <a:ext cx="3802879" cy="2880519"/>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950462" y="625285"/>
            <a:ext cx="204415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9209443" y="3140920"/>
            <a:ext cx="19431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506323" y="625285"/>
            <a:ext cx="119455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79684" y="3104693"/>
            <a:ext cx="168026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5400" b="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64068" y="4730176"/>
            <a:ext cx="146386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pic>
        <p:nvPicPr>
          <p:cNvPr id="12" name="Picture 11" descr="stick figure by itsel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11515" y="4003342"/>
            <a:ext cx="984173" cy="1998473"/>
          </a:xfrm>
          <a:prstGeom prst="rect">
            <a:avLst/>
          </a:prstGeom>
        </p:spPr>
      </p:pic>
      <p:sp>
        <p:nvSpPr>
          <p:cNvPr id="15" name="TextBox 14"/>
          <p:cNvSpPr txBox="1"/>
          <p:nvPr/>
        </p:nvSpPr>
        <p:spPr>
          <a:xfrm>
            <a:off x="339799" y="1384828"/>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[unfortunately]</a:t>
            </a:r>
          </a:p>
        </p:txBody>
      </p:sp>
      <p:sp>
        <p:nvSpPr>
          <p:cNvPr id="17" name="TextBox 16"/>
          <p:cNvSpPr txBox="1"/>
          <p:nvPr/>
        </p:nvSpPr>
        <p:spPr>
          <a:xfrm>
            <a:off x="4468906" y="5486897"/>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be]</a:t>
            </a:r>
          </a:p>
        </p:txBody>
      </p:sp>
      <p:pic>
        <p:nvPicPr>
          <p:cNvPr id="18" name="Picture 17" descr="man escaping from jail"/>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2947" y="1885644"/>
            <a:ext cx="1721794" cy="1541754"/>
          </a:xfrm>
          <a:prstGeom prst="rect">
            <a:avLst/>
          </a:prstGeom>
        </p:spPr>
      </p:pic>
      <p:grpSp>
        <p:nvGrpSpPr>
          <p:cNvPr id="13" name="Group 12" descr="the number one and the letter 'a'"/>
          <p:cNvGrpSpPr/>
          <p:nvPr/>
        </p:nvGrpSpPr>
        <p:grpSpPr>
          <a:xfrm>
            <a:off x="9018496" y="1303926"/>
            <a:ext cx="2351893" cy="1569660"/>
            <a:chOff x="9018496" y="1303926"/>
            <a:chExt cx="2351893" cy="1569660"/>
          </a:xfrm>
        </p:grpSpPr>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6" name="TextBox 15"/>
            <p:cNvSpPr txBox="1"/>
            <p:nvPr/>
          </p:nvSpPr>
          <p:spPr>
            <a:xfrm>
              <a:off x="9689635" y="1303926"/>
              <a:ext cx="168075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sp>
        <p:nvSpPr>
          <p:cNvPr id="21" name="TextBox 20"/>
          <p:cNvSpPr txBox="1"/>
          <p:nvPr/>
        </p:nvSpPr>
        <p:spPr>
          <a:xfrm>
            <a:off x="9579687" y="5191841"/>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pic>
        <p:nvPicPr>
          <p:cNvPr id="19" name="Picture 18">
            <a:extLst>
              <a:ext uri="{FF2B5EF4-FFF2-40B4-BE49-F238E27FC236}">
                <a16:creationId xmlns:a16="http://schemas.microsoft.com/office/drawing/2014/main" id="{C47E3EE3-E638-44D0-881C-134953CC4640}"/>
              </a:ext>
            </a:extLst>
          </p:cNvPr>
          <p:cNvPicPr>
            <a:picLocks noChangeAspect="1"/>
          </p:cNvPicPr>
          <p:nvPr/>
        </p:nvPicPr>
        <p:blipFill>
          <a:blip r:embed="rId13"/>
          <a:stretch>
            <a:fillRect/>
          </a:stretch>
        </p:blipFill>
        <p:spPr>
          <a:xfrm>
            <a:off x="800880" y="4158209"/>
            <a:ext cx="2676376" cy="1688738"/>
          </a:xfrm>
          <a:prstGeom prst="rect">
            <a:avLst/>
          </a:prstGeom>
        </p:spPr>
      </p:pic>
    </p:spTree>
    <p:extLst>
      <p:ext uri="{BB962C8B-B14F-4D97-AF65-F5344CB8AC3E}">
        <p14:creationId xmlns:p14="http://schemas.microsoft.com/office/powerpoint/2010/main" val="278182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frei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leid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5" name="leid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ei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6" name="ei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klein new.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klein new.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subTnLst>
                                    <p:audio>
                                      <p:cMediaNode>
                                        <p:cTn display="0" masterRel="sameClick">
                                          <p:stCondLst>
                                            <p:cond evt="begin" delay="0">
                                              <p:tn val="47"/>
                                            </p:cond>
                                          </p:stCondLst>
                                          <p:endCondLst>
                                            <p:cond evt="onStopAudio" delay="0">
                                              <p:tgtEl>
                                                <p:sldTgt/>
                                              </p:tgtEl>
                                            </p:cond>
                                          </p:endCondLst>
                                        </p:cTn>
                                        <p:tgtEl>
                                          <p:sndTgt r:embed="rId8" name="sein new.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8" name="sein new.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subTnLst>
                                    <p:audio>
                                      <p:cMediaNode>
                                        <p:cTn display="0" masterRel="sameClick">
                                          <p:stCondLst>
                                            <p:cond evt="begin" delay="0">
                                              <p:tn val="57"/>
                                            </p:cond>
                                          </p:stCondLst>
                                          <p:endCondLst>
                                            <p:cond evt="onStopAudio" delay="0">
                                              <p:tgtEl>
                                                <p:sldTgt/>
                                              </p:tgtEl>
                                            </p:cond>
                                          </p:endCondLst>
                                        </p:cTn>
                                        <p:tgtEl>
                                          <p:sndTgt r:embed="rId9" name="allein new.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subTnLst>
                                    <p:audio>
                                      <p:cMediaNode>
                                        <p:cTn display="0" masterRel="sameClick">
                                          <p:stCondLst>
                                            <p:cond evt="begin" delay="0">
                                              <p:tn val="62"/>
                                            </p:cond>
                                          </p:stCondLst>
                                          <p:endCondLst>
                                            <p:cond evt="onStopAudio" delay="0">
                                              <p:tgtEl>
                                                <p:sldTgt/>
                                              </p:tgtEl>
                                            </p:cond>
                                          </p:endCondLst>
                                        </p:cTn>
                                        <p:tgtEl>
                                          <p:sndTgt r:embed="rId9" name="allein new.wav"/>
                                        </p:tgtEl>
                                      </p:cMediaNode>
                                    </p:audio>
                                  </p:subTnLst>
                                </p:cTn>
                              </p:par>
                              <p:par>
                                <p:cTn id="65" presetID="10"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animBg="1"/>
      <p:bldP spid="5" grpId="0"/>
      <p:bldP spid="6" grpId="0"/>
      <p:bldP spid="7" grpId="0"/>
      <p:bldP spid="8" grpId="0"/>
      <p:bldP spid="9" grpId="0"/>
      <p:bldP spid="15" grpId="0"/>
      <p:bldP spid="17"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9953-F25C-534D-AB51-1897C9C126EA}"/>
              </a:ext>
            </a:extLst>
          </p:cNvPr>
          <p:cNvSpPr>
            <a:spLocks noGrp="1"/>
          </p:cNvSpPr>
          <p:nvPr>
            <p:ph type="title"/>
          </p:nvPr>
        </p:nvSpPr>
        <p:spPr>
          <a:xfrm>
            <a:off x="5152968" y="-112510"/>
            <a:ext cx="1921752" cy="1706567"/>
          </a:xfrm>
        </p:spPr>
        <p:txBody>
          <a:bodyPr>
            <a:noAutofit/>
          </a:bodyPr>
          <a:lstStyle/>
          <a:p>
            <a:pPr lvl="0" algn="ctr">
              <a:lnSpc>
                <a:spcPct val="100000"/>
              </a:lnSpc>
              <a:spcBef>
                <a:spcPts val="0"/>
              </a:spcBef>
            </a:pPr>
            <a:r>
              <a:rPr lang="en-GB" sz="12000" b="1" dirty="0" err="1">
                <a:solidFill>
                  <a:srgbClr val="002060"/>
                </a:solidFill>
                <a:ea typeface="+mn-ea"/>
                <a:cs typeface="Calibri" panose="020F0502020204030204" pitchFamily="34" charset="0"/>
              </a:rPr>
              <a:t>ei</a:t>
            </a:r>
            <a:endParaRPr lang="en-US" sz="12000" dirty="0"/>
          </a:p>
        </p:txBody>
      </p:sp>
      <p:sp>
        <p:nvSpPr>
          <p:cNvPr id="4" name="Rounded Rectangle 3"/>
          <p:cNvSpPr/>
          <p:nvPr/>
        </p:nvSpPr>
        <p:spPr>
          <a:xfrm>
            <a:off x="4194560" y="1721857"/>
            <a:ext cx="3802879" cy="2880519"/>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950462" y="625285"/>
            <a:ext cx="204415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9209443" y="3140920"/>
            <a:ext cx="19431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506323" y="625285"/>
            <a:ext cx="119455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79684" y="3104693"/>
            <a:ext cx="168026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5400" b="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64068" y="4730176"/>
            <a:ext cx="146386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pic>
        <p:nvPicPr>
          <p:cNvPr id="18" name="Picture 17" descr="man escaping from jail"/>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2947" y="1885644"/>
            <a:ext cx="1721794" cy="1541754"/>
          </a:xfrm>
          <a:prstGeom prst="rect">
            <a:avLst/>
          </a:prstGeom>
        </p:spPr>
      </p:pic>
    </p:spTree>
    <p:extLst>
      <p:ext uri="{BB962C8B-B14F-4D97-AF65-F5344CB8AC3E}">
        <p14:creationId xmlns:p14="http://schemas.microsoft.com/office/powerpoint/2010/main" val="109299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i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frei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leid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ei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klei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sei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allei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55E4B-A8D2-7D41-9DEE-A94BE89B5ABD}"/>
              </a:ext>
            </a:extLst>
          </p:cNvPr>
          <p:cNvSpPr>
            <a:spLocks noGrp="1"/>
          </p:cNvSpPr>
          <p:nvPr>
            <p:ph type="title"/>
          </p:nvPr>
        </p:nvSpPr>
        <p:spPr>
          <a:xfrm>
            <a:off x="5039319" y="-65465"/>
            <a:ext cx="2144356" cy="1802820"/>
          </a:xfrm>
        </p:spPr>
        <p:txBody>
          <a:bodyPr>
            <a:noAutofit/>
          </a:bodyPr>
          <a:lstStyle/>
          <a:p>
            <a:pPr algn="ctr"/>
            <a:r>
              <a:rPr lang="en-GB" sz="12000" b="1" dirty="0" err="1">
                <a:solidFill>
                  <a:srgbClr val="002060"/>
                </a:solidFill>
                <a:cs typeface="Calibri" panose="020F0502020204030204" pitchFamily="34" charset="0"/>
              </a:rPr>
              <a:t>ei</a:t>
            </a:r>
            <a:endParaRPr lang="en-US" sz="12000" dirty="0"/>
          </a:p>
        </p:txBody>
      </p:sp>
      <p:sp>
        <p:nvSpPr>
          <p:cNvPr id="4" name="Rounded Rectangle 3"/>
          <p:cNvSpPr/>
          <p:nvPr/>
        </p:nvSpPr>
        <p:spPr>
          <a:xfrm>
            <a:off x="4194560" y="1721857"/>
            <a:ext cx="3802879" cy="2880519"/>
          </a:xfrm>
          <a:prstGeom prst="roundRect">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950462" y="625285"/>
            <a:ext cx="204415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9209443" y="3140920"/>
            <a:ext cx="19431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506323" y="625285"/>
            <a:ext cx="119455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79684" y="3104693"/>
            <a:ext cx="168026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5400" b="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5364068" y="4730176"/>
            <a:ext cx="146386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ei</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pic>
        <p:nvPicPr>
          <p:cNvPr id="18" name="Picture 17" descr="man escaping from jail"/>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2947" y="1885644"/>
            <a:ext cx="1721794" cy="1541754"/>
          </a:xfrm>
          <a:prstGeom prst="rect">
            <a:avLst/>
          </a:prstGeom>
        </p:spPr>
      </p:pic>
    </p:spTree>
    <p:extLst>
      <p:ext uri="{BB962C8B-B14F-4D97-AF65-F5344CB8AC3E}">
        <p14:creationId xmlns:p14="http://schemas.microsoft.com/office/powerpoint/2010/main" val="372266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861376" cy="647577"/>
          </a:xfrm>
        </p:spPr>
        <p:txBody>
          <a:bodyPr>
            <a:normAutofit/>
          </a:bodyPr>
          <a:lstStyle/>
          <a:p>
            <a:r>
              <a:rPr lang="en-GB" sz="3600" b="1" dirty="0" err="1">
                <a:solidFill>
                  <a:schemeClr val="bg1"/>
                </a:solidFill>
              </a:rPr>
              <a:t>ein</a:t>
            </a:r>
            <a:r>
              <a:rPr lang="en-GB" sz="3600" b="1" dirty="0">
                <a:solidFill>
                  <a:schemeClr val="bg1"/>
                </a:solidFill>
              </a:rPr>
              <a:t>, eine, </a:t>
            </a:r>
            <a:r>
              <a:rPr lang="en-GB" sz="3600" b="1" dirty="0" err="1">
                <a:solidFill>
                  <a:schemeClr val="bg1"/>
                </a:solidFill>
              </a:rPr>
              <a:t>ein</a:t>
            </a:r>
            <a:r>
              <a:rPr lang="en-GB" sz="3600" b="1" dirty="0">
                <a:solidFill>
                  <a:schemeClr val="bg1"/>
                </a:solidFill>
              </a:rPr>
              <a:t> = ‘a’</a:t>
            </a:r>
          </a:p>
        </p:txBody>
      </p:sp>
      <p:sp>
        <p:nvSpPr>
          <p:cNvPr id="6" name="Content Placeholder 2"/>
          <p:cNvSpPr>
            <a:spLocks noGrp="1"/>
          </p:cNvSpPr>
          <p:nvPr>
            <p:ph type="body" sz="quarter" idx="10"/>
          </p:nvPr>
        </p:nvSpPr>
        <p:spPr/>
        <p:txBody>
          <a:bodyPr>
            <a:normAutofit/>
          </a:bodyPr>
          <a:lstStyle/>
          <a:p>
            <a:pPr marL="0" indent="0">
              <a:buNone/>
            </a:pPr>
            <a:r>
              <a:rPr lang="en-GB" sz="2800" dirty="0">
                <a:solidFill>
                  <a:schemeClr val="tx1"/>
                </a:solidFill>
              </a:rPr>
              <a:t>As you know, German has three words for </a:t>
            </a:r>
            <a:r>
              <a:rPr lang="en-GB" sz="2800" b="1" i="1" dirty="0">
                <a:solidFill>
                  <a:schemeClr val="tx1"/>
                </a:solidFill>
              </a:rPr>
              <a:t>the</a:t>
            </a:r>
            <a:r>
              <a:rPr lang="en-GB" sz="2800" dirty="0">
                <a:solidFill>
                  <a:schemeClr val="tx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76573" y="247046"/>
            <a:ext cx="1680754" cy="452220"/>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10" name="TextBox 9">
            <a:extLst>
              <a:ext uri="{FF2B5EF4-FFF2-40B4-BE49-F238E27FC236}">
                <a16:creationId xmlns:a16="http://schemas.microsoft.com/office/drawing/2014/main" id="{7EC4D6FE-C75B-6E41-AAEB-176D9914E118}"/>
              </a:ext>
            </a:extLst>
          </p:cNvPr>
          <p:cNvSpPr txBox="1"/>
          <p:nvPr/>
        </p:nvSpPr>
        <p:spPr>
          <a:xfrm>
            <a:off x="729795" y="3653190"/>
            <a:ext cx="10102516" cy="480131"/>
          </a:xfrm>
          <a:prstGeom prst="rect">
            <a:avLst/>
          </a:prstGeom>
          <a:noFill/>
        </p:spPr>
        <p:txBody>
          <a:bodyPr wrap="square" rtlCol="0">
            <a:spAutoFit/>
          </a:bodyPr>
          <a:lstStyle/>
          <a:p>
            <a:pPr>
              <a:lnSpc>
                <a:spcPct val="90000"/>
              </a:lnSpc>
              <a:spcBef>
                <a:spcPts val="1000"/>
              </a:spcBef>
            </a:pPr>
            <a:r>
              <a:rPr lang="en-GB" sz="2800" dirty="0">
                <a:latin typeface="Century Gothic" panose="020B0502020202020204" pitchFamily="34" charset="0"/>
              </a:rPr>
              <a:t>It also has different words for </a:t>
            </a:r>
            <a:r>
              <a:rPr lang="en-GB" sz="2800" b="1" i="1" dirty="0">
                <a:latin typeface="Century Gothic" panose="020B0502020202020204" pitchFamily="34" charset="0"/>
              </a:rPr>
              <a:t>a:</a:t>
            </a:r>
            <a:endParaRPr lang="en-GB" sz="2800" dirty="0">
              <a:latin typeface="Century Gothic" panose="020B0502020202020204" pitchFamily="34" charset="0"/>
            </a:endParaRPr>
          </a:p>
        </p:txBody>
      </p:sp>
      <p:sp>
        <p:nvSpPr>
          <p:cNvPr id="11" name="TextBox 10">
            <a:extLst>
              <a:ext uri="{FF2B5EF4-FFF2-40B4-BE49-F238E27FC236}">
                <a16:creationId xmlns:a16="http://schemas.microsoft.com/office/drawing/2014/main" id="{DF0B2478-5E2D-9841-AE50-D1B8879AABB3}"/>
              </a:ext>
            </a:extLst>
          </p:cNvPr>
          <p:cNvSpPr txBox="1"/>
          <p:nvPr/>
        </p:nvSpPr>
        <p:spPr>
          <a:xfrm>
            <a:off x="7277682" y="2764219"/>
            <a:ext cx="907621" cy="584775"/>
          </a:xfrm>
          <a:prstGeom prst="rect">
            <a:avLst/>
          </a:prstGeom>
          <a:noFill/>
        </p:spPr>
        <p:txBody>
          <a:bodyPr wrap="square" rtlCol="0">
            <a:spAutoFit/>
          </a:bodyPr>
          <a:lstStyle/>
          <a:p>
            <a:r>
              <a:rPr lang="en-US" sz="3200" b="1" dirty="0">
                <a:latin typeface="Century Gothic" panose="020B0502020202020204" pitchFamily="34" charset="0"/>
              </a:rPr>
              <a:t>das</a:t>
            </a:r>
            <a:endParaRPr lang="en-US" sz="3200" dirty="0">
              <a:latin typeface="Century Gothic" panose="020B0502020202020204" pitchFamily="34" charset="0"/>
            </a:endParaRPr>
          </a:p>
        </p:txBody>
      </p:sp>
      <p:sp>
        <p:nvSpPr>
          <p:cNvPr id="12" name="TextBox 11">
            <a:extLst>
              <a:ext uri="{FF2B5EF4-FFF2-40B4-BE49-F238E27FC236}">
                <a16:creationId xmlns:a16="http://schemas.microsoft.com/office/drawing/2014/main" id="{73836983-EA0E-6D4B-823A-165D57A234E0}"/>
              </a:ext>
            </a:extLst>
          </p:cNvPr>
          <p:cNvSpPr txBox="1"/>
          <p:nvPr/>
        </p:nvSpPr>
        <p:spPr>
          <a:xfrm>
            <a:off x="4045127" y="2764360"/>
            <a:ext cx="816249" cy="584775"/>
          </a:xfrm>
          <a:prstGeom prst="rect">
            <a:avLst/>
          </a:prstGeom>
          <a:noFill/>
        </p:spPr>
        <p:txBody>
          <a:bodyPr wrap="none" rtlCol="0">
            <a:spAutoFit/>
          </a:bodyPr>
          <a:lstStyle/>
          <a:p>
            <a:r>
              <a:rPr lang="en-US" sz="3200" b="1" dirty="0">
                <a:latin typeface="Century Gothic" panose="020B0502020202020204" pitchFamily="34" charset="0"/>
              </a:rPr>
              <a:t>die</a:t>
            </a:r>
            <a:endParaRPr lang="en-US" sz="3200" dirty="0">
              <a:latin typeface="Century Gothic" panose="020B0502020202020204" pitchFamily="34" charset="0"/>
            </a:endParaRPr>
          </a:p>
        </p:txBody>
      </p:sp>
      <p:sp>
        <p:nvSpPr>
          <p:cNvPr id="13" name="TextBox 12">
            <a:extLst>
              <a:ext uri="{FF2B5EF4-FFF2-40B4-BE49-F238E27FC236}">
                <a16:creationId xmlns:a16="http://schemas.microsoft.com/office/drawing/2014/main" id="{0B331FA3-21EE-2B4D-A7F9-944D0417E790}"/>
              </a:ext>
            </a:extLst>
          </p:cNvPr>
          <p:cNvSpPr txBox="1"/>
          <p:nvPr/>
        </p:nvSpPr>
        <p:spPr>
          <a:xfrm>
            <a:off x="1120583" y="2764220"/>
            <a:ext cx="849913" cy="584775"/>
          </a:xfrm>
          <a:prstGeom prst="rect">
            <a:avLst/>
          </a:prstGeom>
          <a:noFill/>
        </p:spPr>
        <p:txBody>
          <a:bodyPr wrap="none" rtlCol="0">
            <a:spAutoFit/>
          </a:bodyPr>
          <a:lstStyle/>
          <a:p>
            <a:r>
              <a:rPr lang="en-US" sz="3200" b="1" dirty="0">
                <a:latin typeface="Century Gothic" panose="020B0502020202020204" pitchFamily="34" charset="0"/>
              </a:rPr>
              <a:t>der</a:t>
            </a:r>
            <a:endParaRPr lang="en-US" sz="3200" dirty="0">
              <a:latin typeface="Century Gothic" panose="020B0502020202020204" pitchFamily="34" charset="0"/>
            </a:endParaRPr>
          </a:p>
        </p:txBody>
      </p:sp>
      <p:sp>
        <p:nvSpPr>
          <p:cNvPr id="14" name="TextBox 13">
            <a:extLst>
              <a:ext uri="{FF2B5EF4-FFF2-40B4-BE49-F238E27FC236}">
                <a16:creationId xmlns:a16="http://schemas.microsoft.com/office/drawing/2014/main" id="{1908E545-7541-5643-8EE2-7AB9E76534DA}"/>
              </a:ext>
            </a:extLst>
          </p:cNvPr>
          <p:cNvSpPr txBox="1"/>
          <p:nvPr/>
        </p:nvSpPr>
        <p:spPr>
          <a:xfrm>
            <a:off x="7277682" y="2024864"/>
            <a:ext cx="1479892" cy="584775"/>
          </a:xfrm>
          <a:prstGeom prst="rect">
            <a:avLst/>
          </a:prstGeom>
          <a:noFill/>
        </p:spPr>
        <p:txBody>
          <a:bodyPr wrap="none" rtlCol="0">
            <a:spAutoFit/>
          </a:bodyPr>
          <a:lstStyle/>
          <a:p>
            <a:r>
              <a:rPr lang="en-US" sz="3200" b="1" dirty="0">
                <a:latin typeface="Century Gothic" panose="020B0502020202020204" pitchFamily="34" charset="0"/>
              </a:rPr>
              <a:t>neuter</a:t>
            </a:r>
          </a:p>
        </p:txBody>
      </p:sp>
      <p:sp>
        <p:nvSpPr>
          <p:cNvPr id="15" name="TextBox 14">
            <a:extLst>
              <a:ext uri="{FF2B5EF4-FFF2-40B4-BE49-F238E27FC236}">
                <a16:creationId xmlns:a16="http://schemas.microsoft.com/office/drawing/2014/main" id="{503B5CC2-793C-ED41-8404-69FAF576D2BB}"/>
              </a:ext>
            </a:extLst>
          </p:cNvPr>
          <p:cNvSpPr txBox="1"/>
          <p:nvPr/>
        </p:nvSpPr>
        <p:spPr>
          <a:xfrm>
            <a:off x="1120583" y="2022595"/>
            <a:ext cx="2238113" cy="584775"/>
          </a:xfrm>
          <a:prstGeom prst="rect">
            <a:avLst/>
          </a:prstGeom>
          <a:noFill/>
        </p:spPr>
        <p:txBody>
          <a:bodyPr wrap="none" rtlCol="0">
            <a:spAutoFit/>
          </a:bodyPr>
          <a:lstStyle/>
          <a:p>
            <a:r>
              <a:rPr lang="en-US" sz="3200" b="1" dirty="0">
                <a:latin typeface="Century Gothic" panose="020B0502020202020204" pitchFamily="34" charset="0"/>
              </a:rPr>
              <a:t>masculine</a:t>
            </a:r>
          </a:p>
        </p:txBody>
      </p:sp>
      <p:sp>
        <p:nvSpPr>
          <p:cNvPr id="16" name="TextBox 15">
            <a:extLst>
              <a:ext uri="{FF2B5EF4-FFF2-40B4-BE49-F238E27FC236}">
                <a16:creationId xmlns:a16="http://schemas.microsoft.com/office/drawing/2014/main" id="{EAF2BE74-B0B6-AA45-979B-036E930DE414}"/>
              </a:ext>
            </a:extLst>
          </p:cNvPr>
          <p:cNvSpPr txBox="1"/>
          <p:nvPr/>
        </p:nvSpPr>
        <p:spPr>
          <a:xfrm>
            <a:off x="4045127" y="2020956"/>
            <a:ext cx="1893467" cy="584775"/>
          </a:xfrm>
          <a:prstGeom prst="rect">
            <a:avLst/>
          </a:prstGeom>
          <a:noFill/>
        </p:spPr>
        <p:txBody>
          <a:bodyPr wrap="none" rtlCol="0">
            <a:spAutoFit/>
          </a:bodyPr>
          <a:lstStyle/>
          <a:p>
            <a:r>
              <a:rPr lang="en-US" sz="3200" b="1" dirty="0">
                <a:latin typeface="Century Gothic" panose="020B0502020202020204" pitchFamily="34" charset="0"/>
              </a:rPr>
              <a:t>feminine</a:t>
            </a:r>
          </a:p>
        </p:txBody>
      </p:sp>
      <p:sp>
        <p:nvSpPr>
          <p:cNvPr id="17" name="TextBox 16">
            <a:extLst>
              <a:ext uri="{FF2B5EF4-FFF2-40B4-BE49-F238E27FC236}">
                <a16:creationId xmlns:a16="http://schemas.microsoft.com/office/drawing/2014/main" id="{61CFBD48-3016-684F-B62B-1963494DD7B0}"/>
              </a:ext>
            </a:extLst>
          </p:cNvPr>
          <p:cNvSpPr txBox="1"/>
          <p:nvPr/>
        </p:nvSpPr>
        <p:spPr>
          <a:xfrm>
            <a:off x="1120995" y="2768787"/>
            <a:ext cx="1899879" cy="584775"/>
          </a:xfrm>
          <a:prstGeom prst="rect">
            <a:avLst/>
          </a:prstGeom>
          <a:noFill/>
        </p:spPr>
        <p:txBody>
          <a:bodyPr wrap="none" rtlCol="0">
            <a:spAutoFit/>
          </a:bodyPr>
          <a:lstStyle/>
          <a:p>
            <a:r>
              <a:rPr lang="en-US" sz="3200" b="1" dirty="0">
                <a:latin typeface="Century Gothic" panose="020B0502020202020204" pitchFamily="34" charset="0"/>
              </a:rPr>
              <a:t>der</a:t>
            </a:r>
            <a:r>
              <a:rPr lang="en-US" sz="3200" dirty="0">
                <a:latin typeface="Century Gothic" panose="020B0502020202020204" pitchFamily="34" charset="0"/>
              </a:rPr>
              <a:t> Tisch</a:t>
            </a:r>
          </a:p>
        </p:txBody>
      </p:sp>
      <p:sp>
        <p:nvSpPr>
          <p:cNvPr id="18" name="TextBox 17">
            <a:extLst>
              <a:ext uri="{FF2B5EF4-FFF2-40B4-BE49-F238E27FC236}">
                <a16:creationId xmlns:a16="http://schemas.microsoft.com/office/drawing/2014/main" id="{00C3D582-5ED0-DE44-9A5C-B10E028D13D2}"/>
              </a:ext>
            </a:extLst>
          </p:cNvPr>
          <p:cNvSpPr txBox="1"/>
          <p:nvPr/>
        </p:nvSpPr>
        <p:spPr>
          <a:xfrm>
            <a:off x="4045127" y="2762964"/>
            <a:ext cx="2432076" cy="584775"/>
          </a:xfrm>
          <a:prstGeom prst="rect">
            <a:avLst/>
          </a:prstGeom>
          <a:noFill/>
        </p:spPr>
        <p:txBody>
          <a:bodyPr wrap="none" rtlCol="0">
            <a:spAutoFit/>
          </a:bodyPr>
          <a:lstStyle/>
          <a:p>
            <a:r>
              <a:rPr lang="en-US" sz="3200" b="1" dirty="0">
                <a:latin typeface="Century Gothic" panose="020B0502020202020204" pitchFamily="34" charset="0"/>
              </a:rPr>
              <a:t>die</a:t>
            </a:r>
            <a:r>
              <a:rPr lang="en-US" sz="3200" dirty="0">
                <a:latin typeface="Century Gothic" panose="020B0502020202020204" pitchFamily="34" charset="0"/>
              </a:rPr>
              <a:t> </a:t>
            </a:r>
            <a:r>
              <a:rPr lang="en-US" sz="3200" dirty="0" err="1">
                <a:latin typeface="Century Gothic" panose="020B0502020202020204" pitchFamily="34" charset="0"/>
              </a:rPr>
              <a:t>Flasche</a:t>
            </a:r>
            <a:endParaRPr lang="en-US" sz="3200" dirty="0">
              <a:latin typeface="Century Gothic" panose="020B0502020202020204" pitchFamily="34" charset="0"/>
            </a:endParaRPr>
          </a:p>
        </p:txBody>
      </p:sp>
      <p:sp>
        <p:nvSpPr>
          <p:cNvPr id="19" name="TextBox 18">
            <a:extLst>
              <a:ext uri="{FF2B5EF4-FFF2-40B4-BE49-F238E27FC236}">
                <a16:creationId xmlns:a16="http://schemas.microsoft.com/office/drawing/2014/main" id="{1910836A-A558-4044-95B7-8A556E7DE7F6}"/>
              </a:ext>
            </a:extLst>
          </p:cNvPr>
          <p:cNvSpPr txBox="1"/>
          <p:nvPr/>
        </p:nvSpPr>
        <p:spPr>
          <a:xfrm>
            <a:off x="7277682" y="2761672"/>
            <a:ext cx="2420856" cy="584775"/>
          </a:xfrm>
          <a:prstGeom prst="rect">
            <a:avLst/>
          </a:prstGeom>
          <a:noFill/>
        </p:spPr>
        <p:txBody>
          <a:bodyPr wrap="none" rtlCol="0">
            <a:spAutoFit/>
          </a:bodyPr>
          <a:lstStyle/>
          <a:p>
            <a:r>
              <a:rPr lang="en-US" sz="3200" b="1" dirty="0">
                <a:latin typeface="Century Gothic" panose="020B0502020202020204" pitchFamily="34" charset="0"/>
              </a:rPr>
              <a:t>das </a:t>
            </a:r>
            <a:r>
              <a:rPr lang="en-US" sz="3200" dirty="0">
                <a:latin typeface="Century Gothic" panose="020B0502020202020204" pitchFamily="34" charset="0"/>
              </a:rPr>
              <a:t>Fenster</a:t>
            </a:r>
          </a:p>
        </p:txBody>
      </p:sp>
      <p:sp>
        <p:nvSpPr>
          <p:cNvPr id="20" name="TextBox 19">
            <a:extLst>
              <a:ext uri="{FF2B5EF4-FFF2-40B4-BE49-F238E27FC236}">
                <a16:creationId xmlns:a16="http://schemas.microsoft.com/office/drawing/2014/main" id="{DF0B2478-5E2D-9841-AE50-D1B8879AABB3}"/>
              </a:ext>
            </a:extLst>
          </p:cNvPr>
          <p:cNvSpPr txBox="1"/>
          <p:nvPr/>
        </p:nvSpPr>
        <p:spPr>
          <a:xfrm>
            <a:off x="7334129" y="4830605"/>
            <a:ext cx="792205" cy="584775"/>
          </a:xfrm>
          <a:prstGeom prst="rect">
            <a:avLst/>
          </a:prstGeom>
          <a:noFill/>
        </p:spPr>
        <p:txBody>
          <a:bodyPr wrap="none" rtlCol="0">
            <a:spAutoFit/>
          </a:bodyPr>
          <a:lstStyle/>
          <a:p>
            <a:r>
              <a:rPr lang="en-US" sz="3200" b="1" dirty="0" err="1">
                <a:latin typeface="Century Gothic" panose="020B0502020202020204" pitchFamily="34" charset="0"/>
              </a:rPr>
              <a:t>ein</a:t>
            </a:r>
            <a:endParaRPr lang="en-US" sz="3200" dirty="0">
              <a:latin typeface="Century Gothic" panose="020B0502020202020204" pitchFamily="34" charset="0"/>
            </a:endParaRPr>
          </a:p>
        </p:txBody>
      </p:sp>
      <p:sp>
        <p:nvSpPr>
          <p:cNvPr id="21" name="TextBox 20">
            <a:extLst>
              <a:ext uri="{FF2B5EF4-FFF2-40B4-BE49-F238E27FC236}">
                <a16:creationId xmlns:a16="http://schemas.microsoft.com/office/drawing/2014/main" id="{73836983-EA0E-6D4B-823A-165D57A234E0}"/>
              </a:ext>
            </a:extLst>
          </p:cNvPr>
          <p:cNvSpPr txBox="1"/>
          <p:nvPr/>
        </p:nvSpPr>
        <p:spPr>
          <a:xfrm>
            <a:off x="4105002" y="4842956"/>
            <a:ext cx="1055097" cy="584775"/>
          </a:xfrm>
          <a:prstGeom prst="rect">
            <a:avLst/>
          </a:prstGeom>
          <a:noFill/>
        </p:spPr>
        <p:txBody>
          <a:bodyPr wrap="none" rtlCol="0">
            <a:spAutoFit/>
          </a:bodyPr>
          <a:lstStyle/>
          <a:p>
            <a:r>
              <a:rPr lang="en-US" sz="3200" b="1" dirty="0" err="1">
                <a:latin typeface="Century Gothic" panose="020B0502020202020204" pitchFamily="34" charset="0"/>
              </a:rPr>
              <a:t>ein</a:t>
            </a:r>
            <a:r>
              <a:rPr lang="en-US" sz="3200" b="1" u="sng" dirty="0" err="1">
                <a:latin typeface="Century Gothic" panose="020B0502020202020204" pitchFamily="34" charset="0"/>
              </a:rPr>
              <a:t>e</a:t>
            </a:r>
            <a:endParaRPr lang="en-US" sz="3200" u="sng" dirty="0">
              <a:latin typeface="Century Gothic" panose="020B0502020202020204" pitchFamily="34" charset="0"/>
            </a:endParaRPr>
          </a:p>
        </p:txBody>
      </p:sp>
      <p:sp>
        <p:nvSpPr>
          <p:cNvPr id="22" name="TextBox 21">
            <a:extLst>
              <a:ext uri="{FF2B5EF4-FFF2-40B4-BE49-F238E27FC236}">
                <a16:creationId xmlns:a16="http://schemas.microsoft.com/office/drawing/2014/main" id="{0B331FA3-21EE-2B4D-A7F9-944D0417E790}"/>
              </a:ext>
            </a:extLst>
          </p:cNvPr>
          <p:cNvSpPr txBox="1"/>
          <p:nvPr/>
        </p:nvSpPr>
        <p:spPr>
          <a:xfrm>
            <a:off x="1178291" y="4855804"/>
            <a:ext cx="792205" cy="584775"/>
          </a:xfrm>
          <a:prstGeom prst="rect">
            <a:avLst/>
          </a:prstGeom>
          <a:noFill/>
        </p:spPr>
        <p:txBody>
          <a:bodyPr wrap="none" rtlCol="0">
            <a:spAutoFit/>
          </a:bodyPr>
          <a:lstStyle/>
          <a:p>
            <a:r>
              <a:rPr lang="en-US" sz="3200" b="1" dirty="0" err="1">
                <a:latin typeface="Century Gothic" panose="020B0502020202020204" pitchFamily="34" charset="0"/>
              </a:rPr>
              <a:t>ein</a:t>
            </a:r>
            <a:endParaRPr lang="en-US" sz="3200" dirty="0">
              <a:latin typeface="Century Gothic" panose="020B0502020202020204" pitchFamily="34" charset="0"/>
            </a:endParaRPr>
          </a:p>
        </p:txBody>
      </p:sp>
      <p:sp>
        <p:nvSpPr>
          <p:cNvPr id="23" name="TextBox 22">
            <a:extLst>
              <a:ext uri="{FF2B5EF4-FFF2-40B4-BE49-F238E27FC236}">
                <a16:creationId xmlns:a16="http://schemas.microsoft.com/office/drawing/2014/main" id="{1908E545-7541-5643-8EE2-7AB9E76534DA}"/>
              </a:ext>
            </a:extLst>
          </p:cNvPr>
          <p:cNvSpPr txBox="1"/>
          <p:nvPr/>
        </p:nvSpPr>
        <p:spPr>
          <a:xfrm>
            <a:off x="7337557" y="4137229"/>
            <a:ext cx="1479892" cy="584775"/>
          </a:xfrm>
          <a:prstGeom prst="rect">
            <a:avLst/>
          </a:prstGeom>
          <a:noFill/>
        </p:spPr>
        <p:txBody>
          <a:bodyPr wrap="none" rtlCol="0">
            <a:spAutoFit/>
          </a:bodyPr>
          <a:lstStyle/>
          <a:p>
            <a:r>
              <a:rPr lang="en-US" sz="3200" b="1" dirty="0">
                <a:latin typeface="Century Gothic" panose="020B0502020202020204" pitchFamily="34" charset="0"/>
              </a:rPr>
              <a:t>neuter</a:t>
            </a:r>
          </a:p>
        </p:txBody>
      </p:sp>
      <p:sp>
        <p:nvSpPr>
          <p:cNvPr id="24" name="TextBox 23">
            <a:extLst>
              <a:ext uri="{FF2B5EF4-FFF2-40B4-BE49-F238E27FC236}">
                <a16:creationId xmlns:a16="http://schemas.microsoft.com/office/drawing/2014/main" id="{503B5CC2-793C-ED41-8404-69FAF576D2BB}"/>
              </a:ext>
            </a:extLst>
          </p:cNvPr>
          <p:cNvSpPr txBox="1"/>
          <p:nvPr/>
        </p:nvSpPr>
        <p:spPr>
          <a:xfrm>
            <a:off x="1180458" y="4134960"/>
            <a:ext cx="2238113" cy="584775"/>
          </a:xfrm>
          <a:prstGeom prst="rect">
            <a:avLst/>
          </a:prstGeom>
          <a:noFill/>
        </p:spPr>
        <p:txBody>
          <a:bodyPr wrap="none" rtlCol="0">
            <a:spAutoFit/>
          </a:bodyPr>
          <a:lstStyle/>
          <a:p>
            <a:r>
              <a:rPr lang="en-US" sz="3200" b="1" dirty="0">
                <a:latin typeface="Century Gothic" panose="020B0502020202020204" pitchFamily="34" charset="0"/>
              </a:rPr>
              <a:t>masculine</a:t>
            </a:r>
          </a:p>
        </p:txBody>
      </p:sp>
      <p:sp>
        <p:nvSpPr>
          <p:cNvPr id="25" name="TextBox 24">
            <a:extLst>
              <a:ext uri="{FF2B5EF4-FFF2-40B4-BE49-F238E27FC236}">
                <a16:creationId xmlns:a16="http://schemas.microsoft.com/office/drawing/2014/main" id="{EAF2BE74-B0B6-AA45-979B-036E930DE414}"/>
              </a:ext>
            </a:extLst>
          </p:cNvPr>
          <p:cNvSpPr txBox="1"/>
          <p:nvPr/>
        </p:nvSpPr>
        <p:spPr>
          <a:xfrm>
            <a:off x="4105002" y="4133321"/>
            <a:ext cx="1893467" cy="584775"/>
          </a:xfrm>
          <a:prstGeom prst="rect">
            <a:avLst/>
          </a:prstGeom>
          <a:noFill/>
        </p:spPr>
        <p:txBody>
          <a:bodyPr wrap="none" rtlCol="0">
            <a:spAutoFit/>
          </a:bodyPr>
          <a:lstStyle/>
          <a:p>
            <a:r>
              <a:rPr lang="en-US" sz="3200" b="1" dirty="0">
                <a:latin typeface="Century Gothic" panose="020B0502020202020204" pitchFamily="34" charset="0"/>
              </a:rPr>
              <a:t>feminine</a:t>
            </a:r>
          </a:p>
        </p:txBody>
      </p:sp>
      <p:sp>
        <p:nvSpPr>
          <p:cNvPr id="26" name="TextBox 25">
            <a:extLst>
              <a:ext uri="{FF2B5EF4-FFF2-40B4-BE49-F238E27FC236}">
                <a16:creationId xmlns:a16="http://schemas.microsoft.com/office/drawing/2014/main" id="{61CFBD48-3016-684F-B62B-1963494DD7B0}"/>
              </a:ext>
            </a:extLst>
          </p:cNvPr>
          <p:cNvSpPr txBox="1"/>
          <p:nvPr/>
        </p:nvSpPr>
        <p:spPr>
          <a:xfrm>
            <a:off x="1927190" y="4844792"/>
            <a:ext cx="1116011" cy="584775"/>
          </a:xfrm>
          <a:prstGeom prst="rect">
            <a:avLst/>
          </a:prstGeom>
          <a:noFill/>
        </p:spPr>
        <p:txBody>
          <a:bodyPr wrap="none" rtlCol="0">
            <a:spAutoFit/>
          </a:bodyPr>
          <a:lstStyle/>
          <a:p>
            <a:r>
              <a:rPr lang="en-US" sz="3200" dirty="0" err="1">
                <a:latin typeface="Century Gothic" panose="020B0502020202020204" pitchFamily="34" charset="0"/>
              </a:rPr>
              <a:t>Tisch</a:t>
            </a:r>
            <a:endParaRPr lang="en-US" sz="3200" dirty="0">
              <a:latin typeface="Century Gothic" panose="020B0502020202020204" pitchFamily="34" charset="0"/>
            </a:endParaRPr>
          </a:p>
        </p:txBody>
      </p:sp>
      <p:sp>
        <p:nvSpPr>
          <p:cNvPr id="27" name="TextBox 26">
            <a:extLst>
              <a:ext uri="{FF2B5EF4-FFF2-40B4-BE49-F238E27FC236}">
                <a16:creationId xmlns:a16="http://schemas.microsoft.com/office/drawing/2014/main" id="{00C3D582-5ED0-DE44-9A5C-B10E028D13D2}"/>
              </a:ext>
            </a:extLst>
          </p:cNvPr>
          <p:cNvSpPr txBox="1"/>
          <p:nvPr/>
        </p:nvSpPr>
        <p:spPr>
          <a:xfrm>
            <a:off x="5060474" y="4844791"/>
            <a:ext cx="1686680" cy="584775"/>
          </a:xfrm>
          <a:prstGeom prst="rect">
            <a:avLst/>
          </a:prstGeom>
          <a:noFill/>
        </p:spPr>
        <p:txBody>
          <a:bodyPr wrap="none" rtlCol="0">
            <a:spAutoFit/>
          </a:bodyPr>
          <a:lstStyle/>
          <a:p>
            <a:r>
              <a:rPr lang="en-US" sz="3200" dirty="0" err="1">
                <a:latin typeface="Century Gothic" panose="020B0502020202020204" pitchFamily="34" charset="0"/>
              </a:rPr>
              <a:t>Flasche</a:t>
            </a:r>
            <a:endParaRPr lang="en-US" sz="3200" dirty="0">
              <a:latin typeface="Century Gothic" panose="020B0502020202020204" pitchFamily="34" charset="0"/>
            </a:endParaRPr>
          </a:p>
        </p:txBody>
      </p:sp>
      <p:sp>
        <p:nvSpPr>
          <p:cNvPr id="28" name="TextBox 27">
            <a:extLst>
              <a:ext uri="{FF2B5EF4-FFF2-40B4-BE49-F238E27FC236}">
                <a16:creationId xmlns:a16="http://schemas.microsoft.com/office/drawing/2014/main" id="{1910836A-A558-4044-95B7-8A556E7DE7F6}"/>
              </a:ext>
            </a:extLst>
          </p:cNvPr>
          <p:cNvSpPr txBox="1"/>
          <p:nvPr/>
        </p:nvSpPr>
        <p:spPr>
          <a:xfrm>
            <a:off x="8023802" y="4832534"/>
            <a:ext cx="1587294" cy="584775"/>
          </a:xfrm>
          <a:prstGeom prst="rect">
            <a:avLst/>
          </a:prstGeom>
          <a:noFill/>
        </p:spPr>
        <p:txBody>
          <a:bodyPr wrap="none" rtlCol="0">
            <a:spAutoFit/>
          </a:bodyPr>
          <a:lstStyle/>
          <a:p>
            <a:r>
              <a:rPr lang="en-US" sz="3200" dirty="0" err="1">
                <a:latin typeface="Century Gothic" panose="020B0502020202020204" pitchFamily="34" charset="0"/>
              </a:rPr>
              <a:t>Fenster</a:t>
            </a:r>
            <a:endParaRPr lang="en-US" sz="3200" dirty="0">
              <a:latin typeface="Century Gothic" panose="020B0502020202020204" pitchFamily="34" charset="0"/>
            </a:endParaRPr>
          </a:p>
        </p:txBody>
      </p:sp>
      <p:sp>
        <p:nvSpPr>
          <p:cNvPr id="29" name="Oval Callout 28"/>
          <p:cNvSpPr/>
          <p:nvPr/>
        </p:nvSpPr>
        <p:spPr>
          <a:xfrm>
            <a:off x="8354900" y="1693562"/>
            <a:ext cx="3777225" cy="2737007"/>
          </a:xfrm>
          <a:prstGeom prst="wedgeEllipseCallout">
            <a:avLst>
              <a:gd name="adj1" fmla="val -61047"/>
              <a:gd name="adj2" fmla="val 70056"/>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Keep the idea of </a:t>
            </a:r>
            <a:r>
              <a:rPr lang="en-GB" sz="2400" b="1" u="sng" dirty="0">
                <a:solidFill>
                  <a:schemeClr val="tx1"/>
                </a:solidFill>
                <a:latin typeface="Century Gothic" panose="020B0502020202020204" pitchFamily="34" charset="0"/>
              </a:rPr>
              <a:t>three</a:t>
            </a:r>
            <a:r>
              <a:rPr lang="en-GB" sz="2400" b="1" dirty="0">
                <a:solidFill>
                  <a:schemeClr val="tx1"/>
                </a:solidFill>
                <a:latin typeface="Century Gothic" panose="020B0502020202020204" pitchFamily="34" charset="0"/>
              </a:rPr>
              <a:t> genders, even though two of them share the same word for ‘</a:t>
            </a:r>
            <a:r>
              <a:rPr lang="en-GB" sz="2400" b="1" dirty="0" err="1">
                <a:solidFill>
                  <a:schemeClr val="tx1"/>
                </a:solidFill>
                <a:latin typeface="Century Gothic" panose="020B0502020202020204" pitchFamily="34" charset="0"/>
              </a:rPr>
              <a:t>ein</a:t>
            </a:r>
            <a:r>
              <a:rPr lang="en-GB" sz="2400" b="1" dirty="0">
                <a:solidFill>
                  <a:schemeClr val="tx1"/>
                </a:solidFill>
                <a:latin typeface="Century Gothic" panose="020B0502020202020204" pitchFamily="34" charset="0"/>
              </a:rPr>
              <a:t>’ </a:t>
            </a:r>
          </a:p>
        </p:txBody>
      </p:sp>
      <p:sp>
        <p:nvSpPr>
          <p:cNvPr id="30" name="Rounded Rectangle 29"/>
          <p:cNvSpPr/>
          <p:nvPr/>
        </p:nvSpPr>
        <p:spPr>
          <a:xfrm>
            <a:off x="307705" y="5662633"/>
            <a:ext cx="11738919" cy="577530"/>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chemeClr val="tx1"/>
                </a:solidFill>
                <a:latin typeface="Century Gothic" panose="020B0502020202020204" pitchFamily="34" charset="0"/>
              </a:rPr>
              <a:t>‘</a:t>
            </a:r>
            <a:r>
              <a:rPr lang="en-GB" sz="2300" b="1" dirty="0" err="1">
                <a:solidFill>
                  <a:schemeClr val="tx1"/>
                </a:solidFill>
                <a:latin typeface="Century Gothic" panose="020B0502020202020204" pitchFamily="34" charset="0"/>
              </a:rPr>
              <a:t>ein</a:t>
            </a:r>
            <a:r>
              <a:rPr lang="en-GB" sz="2300" b="1" dirty="0">
                <a:solidFill>
                  <a:schemeClr val="tx1"/>
                </a:solidFill>
                <a:latin typeface="Century Gothic" panose="020B0502020202020204" pitchFamily="34" charset="0"/>
              </a:rPr>
              <a:t>’ and ‘</a:t>
            </a:r>
            <a:r>
              <a:rPr lang="en-GB" sz="2300" b="1" dirty="0" err="1">
                <a:solidFill>
                  <a:schemeClr val="tx1"/>
                </a:solidFill>
                <a:latin typeface="Century Gothic" panose="020B0502020202020204" pitchFamily="34" charset="0"/>
              </a:rPr>
              <a:t>eine</a:t>
            </a:r>
            <a:r>
              <a:rPr lang="en-GB" sz="2300" b="1" dirty="0">
                <a:solidFill>
                  <a:schemeClr val="tx1"/>
                </a:solidFill>
                <a:latin typeface="Century Gothic" panose="020B0502020202020204" pitchFamily="34" charset="0"/>
              </a:rPr>
              <a:t>’ can also mean ‘one’ so ‘</a:t>
            </a:r>
            <a:r>
              <a:rPr lang="en-GB" sz="2300" b="1" dirty="0" err="1">
                <a:solidFill>
                  <a:schemeClr val="tx1"/>
                </a:solidFill>
                <a:latin typeface="Century Gothic" panose="020B0502020202020204" pitchFamily="34" charset="0"/>
              </a:rPr>
              <a:t>ein</a:t>
            </a:r>
            <a:r>
              <a:rPr lang="en-GB" sz="2300" b="1" dirty="0">
                <a:solidFill>
                  <a:schemeClr val="tx1"/>
                </a:solidFill>
                <a:latin typeface="Century Gothic" panose="020B0502020202020204" pitchFamily="34" charset="0"/>
              </a:rPr>
              <a:t> </a:t>
            </a:r>
            <a:r>
              <a:rPr lang="en-GB" sz="2300" b="1" dirty="0" err="1">
                <a:solidFill>
                  <a:schemeClr val="tx1"/>
                </a:solidFill>
                <a:latin typeface="Century Gothic" panose="020B0502020202020204" pitchFamily="34" charset="0"/>
              </a:rPr>
              <a:t>Tisch</a:t>
            </a:r>
            <a:r>
              <a:rPr lang="en-GB" sz="2300" b="1" dirty="0">
                <a:solidFill>
                  <a:schemeClr val="tx1"/>
                </a:solidFill>
                <a:latin typeface="Century Gothic" panose="020B0502020202020204" pitchFamily="34" charset="0"/>
              </a:rPr>
              <a:t>’ means ‘a table’ or ‘one table’</a:t>
            </a: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6287" y="39600"/>
            <a:ext cx="608794" cy="1346112"/>
          </a:xfrm>
          <a:prstGeom prst="rect">
            <a:avLst/>
          </a:prstGeom>
        </p:spPr>
      </p:pic>
      <p:sp>
        <p:nvSpPr>
          <p:cNvPr id="32" name="TextBox 31"/>
          <p:cNvSpPr txBox="1"/>
          <p:nvPr/>
        </p:nvSpPr>
        <p:spPr>
          <a:xfrm>
            <a:off x="8799199" y="-242045"/>
            <a:ext cx="1680754" cy="1569660"/>
          </a:xfrm>
          <a:prstGeom prst="rect">
            <a:avLst/>
          </a:prstGeom>
          <a:noFill/>
        </p:spPr>
        <p:txBody>
          <a:bodyPr wrap="square" rtlCol="0">
            <a:spAutoFit/>
          </a:bodyPr>
          <a:lstStyle/>
          <a:p>
            <a:r>
              <a:rPr lang="en-GB" sz="9600" dirty="0">
                <a:latin typeface="Century Gothic" panose="020B0502020202020204" pitchFamily="34" charset="0"/>
              </a:rPr>
              <a:t>/a</a:t>
            </a:r>
          </a:p>
        </p:txBody>
      </p:sp>
    </p:spTree>
    <p:extLst>
      <p:ext uri="{BB962C8B-B14F-4D97-AF65-F5344CB8AC3E}">
        <p14:creationId xmlns:p14="http://schemas.microsoft.com/office/powerpoint/2010/main" val="157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childTnLst>
                                </p:cTn>
                              </p:par>
                              <p:par>
                                <p:cTn id="96" presetID="10" presetClass="entr" presetSubtype="0" fill="hold"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animBg="1"/>
      <p:bldP spid="30" grpId="0" animBg="1"/>
      <p:bldP spid="32" grpId="0"/>
    </p:bldLst>
  </p:timing>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LDP_German_Powerpoint_Template</Template>
  <TotalTime>579</TotalTime>
  <Words>4577</Words>
  <Application>Microsoft Office PowerPoint</Application>
  <PresentationFormat>Widescreen</PresentationFormat>
  <Paragraphs>527</Paragraphs>
  <Slides>26</Slides>
  <Notes>26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3" baseType="lpstr">
      <vt:lpstr>Arial</vt:lpstr>
      <vt:lpstr>Calibri</vt:lpstr>
      <vt:lpstr>Century Gothic</vt:lpstr>
      <vt:lpstr>Segoe Script</vt:lpstr>
      <vt:lpstr>Tw Cen MT</vt:lpstr>
      <vt:lpstr>NCELP_German_2022</vt:lpstr>
      <vt:lpstr>Bitmap Image</vt:lpstr>
      <vt:lpstr>PowerPoint Presentation</vt:lpstr>
      <vt:lpstr>wie</vt:lpstr>
      <vt:lpstr>Vokabeln</vt:lpstr>
      <vt:lpstr>Wie geht’s?</vt:lpstr>
      <vt:lpstr>ei</vt:lpstr>
      <vt:lpstr>ei</vt:lpstr>
      <vt:lpstr>ei</vt:lpstr>
      <vt:lpstr>ei</vt:lpstr>
      <vt:lpstr>ein, eine, ein = ‘a’</vt:lpstr>
      <vt:lpstr>Was ist das?</vt:lpstr>
      <vt:lpstr>Was ist das?</vt:lpstr>
      <vt:lpstr>Vokabeln</vt:lpstr>
      <vt:lpstr>‘a’ or ‘the’?</vt:lpstr>
      <vt:lpstr>‘ein(e)’ oder der/die/das?</vt:lpstr>
      <vt:lpstr>‘ein(e)’ oder der/die/das?</vt:lpstr>
      <vt:lpstr>‘ein(e)’ oder der/die/das?</vt:lpstr>
      <vt:lpstr>Was ist falsch?</vt:lpstr>
      <vt:lpstr>PowerPoint Presentation</vt:lpstr>
      <vt:lpstr>Wie geht’s?</vt:lpstr>
      <vt:lpstr>Wie? What is…like?</vt:lpstr>
      <vt:lpstr>Wie ist das?</vt:lpstr>
      <vt:lpstr>Mensch, Form oder Ding?</vt:lpstr>
      <vt:lpstr>Mensch, Form oder Ding?</vt:lpstr>
      <vt:lpstr>Ein Gedicht*</vt:lpstr>
      <vt:lpstr>Vokabeln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48</cp:revision>
  <dcterms:created xsi:type="dcterms:W3CDTF">2023-05-25T10:07:38Z</dcterms:created>
  <dcterms:modified xsi:type="dcterms:W3CDTF">2023-09-06T07:12:31Z</dcterms:modified>
</cp:coreProperties>
</file>