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66" r:id="rId2"/>
    <p:sldId id="406" r:id="rId3"/>
    <p:sldId id="627" r:id="rId4"/>
    <p:sldId id="605" r:id="rId5"/>
    <p:sldId id="608" r:id="rId6"/>
    <p:sldId id="609" r:id="rId7"/>
    <p:sldId id="610" r:id="rId8"/>
    <p:sldId id="611" r:id="rId9"/>
    <p:sldId id="614" r:id="rId10"/>
    <p:sldId id="615" r:id="rId11"/>
    <p:sldId id="616" r:id="rId12"/>
    <p:sldId id="629" r:id="rId13"/>
    <p:sldId id="352" r:id="rId14"/>
    <p:sldId id="789" r:id="rId15"/>
    <p:sldId id="268" r:id="rId16"/>
    <p:sldId id="269" r:id="rId17"/>
    <p:sldId id="270" r:id="rId18"/>
    <p:sldId id="271" r:id="rId19"/>
    <p:sldId id="272" r:id="rId20"/>
    <p:sldId id="273" r:id="rId21"/>
    <p:sldId id="791" r:id="rId22"/>
    <p:sldId id="792" r:id="rId23"/>
    <p:sldId id="793" r:id="rId24"/>
    <p:sldId id="794" r:id="rId25"/>
    <p:sldId id="795" r:id="rId26"/>
    <p:sldId id="796" r:id="rId27"/>
    <p:sldId id="797" r:id="rId28"/>
    <p:sldId id="798" r:id="rId29"/>
    <p:sldId id="818" r:id="rId30"/>
    <p:sldId id="800" r:id="rId31"/>
    <p:sldId id="817" r:id="rId32"/>
    <p:sldId id="628" r:id="rId33"/>
    <p:sldId id="613" r:id="rId34"/>
    <p:sldId id="790" r:id="rId35"/>
    <p:sldId id="293" r:id="rId36"/>
    <p:sldId id="294" r:id="rId37"/>
    <p:sldId id="295" r:id="rId38"/>
    <p:sldId id="296" r:id="rId39"/>
    <p:sldId id="297" r:id="rId40"/>
    <p:sldId id="298" r:id="rId41"/>
    <p:sldId id="802" r:id="rId42"/>
    <p:sldId id="803" r:id="rId43"/>
    <p:sldId id="804" r:id="rId44"/>
    <p:sldId id="805" r:id="rId45"/>
    <p:sldId id="814" r:id="rId46"/>
    <p:sldId id="815" r:id="rId47"/>
    <p:sldId id="816" r:id="rId48"/>
    <p:sldId id="809" r:id="rId49"/>
    <p:sldId id="812" r:id="rId50"/>
    <p:sldId id="813" r:id="rId51"/>
    <p:sldId id="811" r:id="rId52"/>
    <p:sldId id="8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985" autoAdjust="0"/>
  </p:normalViewPr>
  <p:slideViewPr>
    <p:cSldViewPr snapToGrid="0">
      <p:cViewPr varScale="1">
        <p:scale>
          <a:sx n="68" d="100"/>
          <a:sy n="68" d="100"/>
        </p:scale>
        <p:origin x="2148" y="48"/>
      </p:cViewPr>
      <p:guideLst/>
    </p:cSldViewPr>
  </p:slideViewPr>
  <p:notesTextViewPr>
    <p:cViewPr>
      <p:scale>
        <a:sx n="1" d="1"/>
        <a:sy n="1" d="1"/>
      </p:scale>
      <p:origin x="0" y="0"/>
    </p:cViewPr>
  </p:notesTextViewPr>
  <p:sorterViewPr>
    <p:cViewPr>
      <p:scale>
        <a:sx n="100" d="100"/>
        <a:sy n="100" d="100"/>
      </p:scale>
      <p:origin x="0" y="-103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8A718-2152-4B4D-B7EF-979194FC6377}"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989EB-FD67-46E5-8EF6-87A30888BB36}" type="slidenum">
              <a:rPr lang="en-GB" smtClean="0"/>
              <a:t>‹#›</a:t>
            </a:fld>
            <a:endParaRPr lang="en-GB"/>
          </a:p>
        </p:txBody>
      </p:sp>
    </p:spTree>
    <p:extLst>
      <p:ext uri="{BB962C8B-B14F-4D97-AF65-F5344CB8AC3E}">
        <p14:creationId xmlns:p14="http://schemas.microsoft.com/office/powerpoint/2010/main" val="48530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Artwork by Steve Clarke.  All additional pictures selected are available under a Creative Common license; no attribution required.</a:t>
            </a:r>
            <a:br>
              <a:rPr lang="en-GB" dirty="0"/>
            </a:b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baseline="0" dirty="0"/>
              <a:t>Note</a:t>
            </a:r>
            <a:r>
              <a:rPr lang="en-GB" sz="1200" b="0" baseline="0" dirty="0"/>
              <a:t>: </a:t>
            </a:r>
            <a:r>
              <a:rPr lang="en-GB" sz="1200" b="1" baseline="0" dirty="0"/>
              <a:t>All words listed below for this week’s learning appear on all three Awarding Organisations’ word lists, with </a:t>
            </a:r>
            <a:r>
              <a:rPr lang="en-GB" sz="1200" b="1" baseline="0"/>
              <a:t>no exceptions.</a:t>
            </a:r>
            <a:br>
              <a:rPr lang="en-GB" sz="1200" b="1" baseline="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lang="en-GB" dirty="0"/>
          </a:p>
          <a:p>
            <a:pPr marL="0" lvl="0" indent="0" algn="l" rtl="0">
              <a:spcBef>
                <a:spcPts val="0"/>
              </a:spcBef>
              <a:spcAft>
                <a:spcPts val="0"/>
              </a:spcAft>
              <a:buNone/>
            </a:pPr>
            <a:r>
              <a:rPr lang="en-GB" sz="1200" b="0" dirty="0"/>
              <a:t>Introduction of SSC</a:t>
            </a:r>
            <a:r>
              <a:rPr lang="en-GB" sz="1200" dirty="0">
                <a:solidFill>
                  <a:schemeClr val="lt1"/>
                </a:solidFill>
              </a:rPr>
              <a:t> </a:t>
            </a:r>
            <a:r>
              <a:rPr lang="en-GB" sz="1200" b="1" dirty="0">
                <a:solidFill>
                  <a:schemeClr val="lt1"/>
                </a:solidFill>
              </a:rPr>
              <a:t>[e:] </a:t>
            </a:r>
            <a:r>
              <a:rPr lang="en-GB" sz="1200" dirty="0">
                <a:solidFill>
                  <a:schemeClr val="lt1"/>
                </a:solidFill>
              </a:rPr>
              <a:t>and </a:t>
            </a:r>
            <a:r>
              <a:rPr lang="en-GB" sz="1200" b="1" dirty="0">
                <a:solidFill>
                  <a:schemeClr val="lt1"/>
                </a:solidFill>
              </a:rPr>
              <a:t>[ɛ] </a:t>
            </a:r>
            <a:r>
              <a:rPr lang="en-GB" sz="1200" b="0" dirty="0">
                <a:solidFill>
                  <a:schemeClr val="lt1"/>
                </a:solidFill>
              </a:rPr>
              <a:t>(long and short ‘e’)</a:t>
            </a:r>
          </a:p>
          <a:p>
            <a:pPr marL="0" marR="0" lvl="0" indent="0" algn="l" rtl="0">
              <a:lnSpc>
                <a:spcPct val="100000"/>
              </a:lnSpc>
              <a:spcBef>
                <a:spcPts val="0"/>
              </a:spcBef>
              <a:spcAft>
                <a:spcPts val="0"/>
              </a:spcAft>
              <a:buClr>
                <a:schemeClr val="dk1"/>
              </a:buClr>
              <a:buSzPts val="1200"/>
              <a:buFont typeface="Calibri"/>
              <a:buNone/>
            </a:pPr>
            <a:r>
              <a:rPr lang="en-GB" sz="1200" b="0" dirty="0"/>
              <a:t>Consolidation of definite articles (singular): der, die, das</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Word frequency (1 is the most frequent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none" strike="noStrike" cap="none" dirty="0">
                <a:solidFill>
                  <a:schemeClr val="dk1"/>
                </a:solidFill>
                <a:latin typeface="Calibri"/>
                <a:ea typeface="Calibri"/>
                <a:cs typeface="Calibri"/>
                <a:sym typeface="Calibri"/>
              </a:rPr>
              <a:t>7.1.1.2 (introduce)</a:t>
            </a:r>
            <a:r>
              <a:rPr lang="en-GB" sz="1200" b="0" i="0" u="none" strike="noStrike" cap="none" dirty="0">
                <a:solidFill>
                  <a:schemeClr val="dk1"/>
                </a:solidFill>
                <a:latin typeface="Calibri"/>
                <a:ea typeface="Calibri"/>
                <a:cs typeface="Calibri"/>
                <a:sym typeface="Calibri"/>
              </a:rPr>
              <a:t> </a:t>
            </a:r>
            <a:r>
              <a:rPr lang="en-GB" dirty="0" err="1"/>
              <a:t>sagen</a:t>
            </a:r>
            <a:r>
              <a:rPr lang="en-GB" dirty="0"/>
              <a:t>, </a:t>
            </a:r>
            <a:r>
              <a:rPr lang="en-GB" dirty="0" err="1"/>
              <a:t>sagt</a:t>
            </a:r>
            <a:r>
              <a:rPr lang="en-GB" dirty="0"/>
              <a:t> [40] was? [38] </a:t>
            </a:r>
            <a:r>
              <a:rPr lang="en-GB" dirty="0" err="1"/>
              <a:t>Klasse</a:t>
            </a:r>
            <a:r>
              <a:rPr lang="en-GB" dirty="0"/>
              <a:t> [961] Mann [121] </a:t>
            </a:r>
            <a:r>
              <a:rPr lang="en-GB" dirty="0" err="1"/>
              <a:t>Paar</a:t>
            </a:r>
            <a:r>
              <a:rPr lang="en-GB" dirty="0"/>
              <a:t> [241] Tag [111] </a:t>
            </a:r>
            <a:r>
              <a:rPr lang="en-GB" dirty="0" err="1"/>
              <a:t>falsch</a:t>
            </a:r>
            <a:r>
              <a:rPr lang="en-GB" dirty="0"/>
              <a:t> [524] </a:t>
            </a:r>
            <a:r>
              <a:rPr lang="en-GB" dirty="0" err="1"/>
              <a:t>richtig</a:t>
            </a:r>
            <a:r>
              <a:rPr lang="en-GB" dirty="0"/>
              <a:t> [177] </a:t>
            </a:r>
            <a:r>
              <a:rPr lang="en-GB" dirty="0" err="1"/>
              <a:t>oder</a:t>
            </a:r>
            <a:r>
              <a:rPr lang="en-GB" dirty="0"/>
              <a:t> [35] ja1 [45] </a:t>
            </a:r>
            <a:r>
              <a:rPr lang="en-GB" dirty="0" err="1"/>
              <a:t>nein</a:t>
            </a:r>
            <a:r>
              <a:rPr lang="en-GB" dirty="0"/>
              <a:t> [148] </a:t>
            </a:r>
            <a:r>
              <a:rPr lang="en-GB" dirty="0" err="1"/>
              <a:t>nicht</a:t>
            </a:r>
            <a:r>
              <a:rPr lang="en-GB" dirty="0"/>
              <a:t> [11] </a:t>
            </a:r>
            <a:r>
              <a:rPr lang="en-GB" dirty="0" err="1"/>
              <a:t>Ist</a:t>
            </a:r>
            <a:r>
              <a:rPr lang="en-GB" dirty="0"/>
              <a:t> das </a:t>
            </a:r>
            <a:r>
              <a:rPr lang="en-GB" dirty="0" err="1"/>
              <a:t>klar</a:t>
            </a:r>
            <a:r>
              <a:rPr lang="en-GB" dirty="0"/>
              <a:t>? [n/a]</a:t>
            </a:r>
          </a:p>
          <a:p>
            <a:pPr marL="0" lvl="0" indent="0" algn="l" rtl="0">
              <a:spcBef>
                <a:spcPts val="0"/>
              </a:spcBef>
              <a:spcAft>
                <a:spcPts val="0"/>
              </a:spcAft>
              <a:buNone/>
            </a:pP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45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626306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411588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3 minutes </a:t>
            </a:r>
          </a:p>
          <a:p>
            <a:pPr>
              <a:buClr>
                <a:schemeClr val="dk1"/>
              </a:buClr>
              <a:buSzPts val="1200"/>
            </a:pPr>
            <a:endParaRPr lang="en-GB" b="1" dirty="0"/>
          </a:p>
          <a:p>
            <a:pPr>
              <a:buClr>
                <a:schemeClr val="dk1"/>
              </a:buClr>
              <a:buSzPts val="1200"/>
            </a:pPr>
            <a:r>
              <a:rPr lang="en-GB" b="1" dirty="0"/>
              <a:t>Aim:</a:t>
            </a:r>
            <a:r>
              <a:rPr lang="en-GB" b="0" dirty="0"/>
              <a:t> to practise knowledge of long and short </a:t>
            </a:r>
            <a:r>
              <a:rPr lang="en-GB" b="1" dirty="0"/>
              <a:t>[e] </a:t>
            </a:r>
            <a:r>
              <a:rPr lang="en-GB" b="0" dirty="0"/>
              <a:t>to known and unknown words.</a:t>
            </a:r>
          </a:p>
          <a:p>
            <a:pPr>
              <a:buClr>
                <a:schemeClr val="dk1"/>
              </a:buClr>
              <a:buSzPts val="1200"/>
            </a:pPr>
            <a:endParaRPr lang="en-GB" b="1" dirty="0"/>
          </a:p>
          <a:p>
            <a:r>
              <a:rPr lang="en-GB" b="1" dirty="0"/>
              <a:t>Procedure:</a:t>
            </a:r>
          </a:p>
          <a:p>
            <a:pPr marL="241104" indent="-241104">
              <a:buAutoNum type="arabicPeriod"/>
            </a:pPr>
            <a:r>
              <a:rPr lang="en-GB" dirty="0"/>
              <a:t>Click to bring up the instructions.</a:t>
            </a: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Students work in pairs to practise pronunciation of long and short </a:t>
            </a:r>
            <a:r>
              <a:rPr lang="en-GB" b="1" dirty="0"/>
              <a:t>[e]</a:t>
            </a:r>
            <a:r>
              <a:rPr lang="en-GB" b="0" dirty="0">
                <a:latin typeface="Calibri" panose="020F0502020204030204" pitchFamily="34" charset="0"/>
                <a:cs typeface="Calibri" panose="020F0502020204030204" pitchFamily="34" charset="0"/>
              </a:rPr>
              <a:t>. For their first go, they can choose where to start and have one minute to pronounce all the words correctly to avoid being eaten by the crocodile. For their second go, students must ONLY pronounce the words with a long </a:t>
            </a:r>
            <a:r>
              <a:rPr lang="en-GB" b="1" dirty="0"/>
              <a:t>[e] </a:t>
            </a:r>
            <a:r>
              <a:rPr lang="en-GB" b="0" dirty="0"/>
              <a:t>to find a safe path across from left to right. If they accidentally say the words with a short </a:t>
            </a:r>
            <a:r>
              <a:rPr lang="en-GB" b="1" dirty="0"/>
              <a:t>[e] </a:t>
            </a:r>
            <a:r>
              <a:rPr lang="en-GB" b="0" dirty="0"/>
              <a:t>they fall into the water.</a:t>
            </a:r>
            <a:endParaRPr lang="en-GB" b="0"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In their pairs, one student is Person A and one person is Person B. Click to indicate it’s Person A’s turn. Click again to bring up Person B’s turn. </a:t>
            </a:r>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12</a:t>
            </a:fld>
            <a:endParaRPr lang="en-GB"/>
          </a:p>
        </p:txBody>
      </p:sp>
    </p:spTree>
    <p:extLst>
      <p:ext uri="{BB962C8B-B14F-4D97-AF65-F5344CB8AC3E}">
        <p14:creationId xmlns:p14="http://schemas.microsoft.com/office/powerpoint/2010/main" val="288542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latin typeface="Calibri" panose="020F0502020204030204" pitchFamily="34" charset="0"/>
                <a:cs typeface="Calibri" panose="020F0502020204030204" pitchFamily="34" charset="0"/>
              </a:rPr>
              <a:t>Timing: </a:t>
            </a:r>
            <a:r>
              <a:rPr lang="en-GB" b="0" baseline="0" dirty="0">
                <a:latin typeface="Calibri" panose="020F0502020204030204" pitchFamily="34" charset="0"/>
                <a:cs typeface="Calibri" panose="020F0502020204030204" pitchFamily="34" charset="0"/>
              </a:rPr>
              <a:t>8 minutes</a:t>
            </a:r>
            <a:br>
              <a:rPr lang="en-GB" b="0" baseline="0" dirty="0">
                <a:latin typeface="Calibri" panose="020F0502020204030204" pitchFamily="34" charset="0"/>
                <a:cs typeface="Calibri" panose="020F0502020204030204" pitchFamily="34" charset="0"/>
              </a:rPr>
            </a:br>
            <a:br>
              <a:rPr lang="en-GB" b="1"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Aim: </a:t>
            </a:r>
            <a:r>
              <a:rPr lang="en-GB" b="0" baseline="0" dirty="0">
                <a:latin typeface="Calibri" panose="020F0502020204030204" pitchFamily="34" charset="0"/>
                <a:cs typeface="Calibri" panose="020F0502020204030204" pitchFamily="34" charset="0"/>
              </a:rPr>
              <a:t>to practise aural recognition of this week’s new vocabulary.</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endParaRPr lang="en-GB" sz="120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hear the word in German.</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2. Write down the matching letter.</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answers.</a:t>
            </a:r>
          </a:p>
          <a:p>
            <a:pPr marL="0"/>
            <a:endParaRPr lang="en-GB" sz="120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Note: </a:t>
            </a:r>
            <a:r>
              <a:rPr lang="en-GB" sz="1200" b="0" kern="1200" dirty="0">
                <a:solidFill>
                  <a:schemeClr val="tx1"/>
                </a:solidFill>
                <a:effectLst/>
                <a:latin typeface="Calibri" panose="020F0502020204030204" pitchFamily="34" charset="0"/>
                <a:ea typeface="+mn-ea"/>
                <a:cs typeface="Calibri" panose="020F0502020204030204" pitchFamily="34" charset="0"/>
              </a:rPr>
              <a:t>if students have already managed to start their pre-learning homework they may just be able to listen (without visual and verbal prompts in English) and write the meanings.  If there is a mix in the class, challenge students to turn away from the board to complete the activity.  Some students may even want to try transcribing the words, especially if they have done some pre-learning.</a:t>
            </a:r>
            <a:br>
              <a:rPr lang="en-GB" sz="1200" kern="1200" dirty="0">
                <a:solidFill>
                  <a:schemeClr val="tx1"/>
                </a:solidFill>
                <a:effectLst/>
                <a:latin typeface="Calibri" panose="020F0502020204030204" pitchFamily="34" charset="0"/>
                <a:ea typeface="+mn-ea"/>
                <a:cs typeface="Calibri" panose="020F0502020204030204" pitchFamily="34" charset="0"/>
              </a:rPr>
            </a:b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Transcript:</a:t>
            </a:r>
            <a:br>
              <a:rPr lang="en-GB" sz="1200" b="1"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1. </a:t>
            </a:r>
            <a:r>
              <a:rPr lang="en-GB" sz="1200" b="0" kern="1200" dirty="0" err="1">
                <a:solidFill>
                  <a:schemeClr val="tx1"/>
                </a:solidFill>
                <a:effectLst/>
                <a:latin typeface="Calibri" panose="020F0502020204030204" pitchFamily="34" charset="0"/>
                <a:ea typeface="+mn-ea"/>
                <a:cs typeface="Calibri" panose="020F0502020204030204" pitchFamily="34" charset="0"/>
              </a:rPr>
              <a:t>falsch</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2. </a:t>
            </a:r>
            <a:r>
              <a:rPr lang="en-GB" sz="1200" b="0" kern="1200" dirty="0" err="1">
                <a:solidFill>
                  <a:schemeClr val="tx1"/>
                </a:solidFill>
                <a:effectLst/>
                <a:latin typeface="Calibri" panose="020F0502020204030204" pitchFamily="34" charset="0"/>
                <a:ea typeface="+mn-ea"/>
                <a:cs typeface="Calibri" panose="020F0502020204030204" pitchFamily="34" charset="0"/>
              </a:rPr>
              <a:t>oder</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3. </a:t>
            </a:r>
            <a:r>
              <a:rPr lang="en-GB" sz="1200" b="0" kern="1200" dirty="0" err="1">
                <a:solidFill>
                  <a:schemeClr val="tx1"/>
                </a:solidFill>
                <a:effectLst/>
                <a:latin typeface="Calibri" panose="020F0502020204030204" pitchFamily="34" charset="0"/>
                <a:ea typeface="+mn-ea"/>
                <a:cs typeface="Calibri" panose="020F0502020204030204" pitchFamily="34" charset="0"/>
              </a:rPr>
              <a:t>ja</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4. </a:t>
            </a:r>
            <a:r>
              <a:rPr lang="en-GB" sz="1200" b="0" kern="1200" dirty="0" err="1">
                <a:solidFill>
                  <a:schemeClr val="tx1"/>
                </a:solidFill>
                <a:effectLst/>
                <a:latin typeface="Calibri" panose="020F0502020204030204" pitchFamily="34" charset="0"/>
                <a:ea typeface="+mn-ea"/>
                <a:cs typeface="Calibri" panose="020F0502020204030204" pitchFamily="34" charset="0"/>
              </a:rPr>
              <a:t>richtig</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5. </a:t>
            </a:r>
            <a:r>
              <a:rPr lang="en-GB" sz="1200" b="0" kern="1200" dirty="0" err="1">
                <a:solidFill>
                  <a:schemeClr val="tx1"/>
                </a:solidFill>
                <a:effectLst/>
                <a:latin typeface="Calibri" panose="020F0502020204030204" pitchFamily="34" charset="0"/>
                <a:ea typeface="+mn-ea"/>
                <a:cs typeface="Calibri" panose="020F0502020204030204" pitchFamily="34" charset="0"/>
              </a:rPr>
              <a:t>nicht</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6. </a:t>
            </a:r>
            <a:r>
              <a:rPr lang="en-GB" sz="1200" b="0" kern="1200" dirty="0" err="1">
                <a:solidFill>
                  <a:schemeClr val="tx1"/>
                </a:solidFill>
                <a:effectLst/>
                <a:latin typeface="Calibri" panose="020F0502020204030204" pitchFamily="34" charset="0"/>
                <a:ea typeface="+mn-ea"/>
                <a:cs typeface="Calibri" panose="020F0502020204030204" pitchFamily="34" charset="0"/>
              </a:rPr>
              <a:t>nein</a:t>
            </a:r>
            <a:endParaRPr lang="en-GB" dirty="0">
              <a:latin typeface="Calibri" panose="020F0502020204030204" pitchFamily="34" charset="0"/>
              <a:cs typeface="Calibri" panose="020F0502020204030204" pitchFamily="34" charset="0"/>
            </a:endParaRPr>
          </a:p>
          <a:p>
            <a:pPr marL="0"/>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5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latin typeface="Calibri" panose="020F0502020204030204" pitchFamily="34" charset="0"/>
                <a:cs typeface="Calibri" panose="020F0502020204030204" pitchFamily="34" charset="0"/>
              </a:rPr>
              <a:t>Timing: </a:t>
            </a:r>
            <a:r>
              <a:rPr lang="en-GB" b="0" baseline="0" dirty="0">
                <a:latin typeface="Calibri" panose="020F0502020204030204" pitchFamily="34" charset="0"/>
                <a:cs typeface="Calibri" panose="020F0502020204030204" pitchFamily="34" charset="0"/>
              </a:rPr>
              <a:t>5 minutes</a:t>
            </a:r>
          </a:p>
          <a:p>
            <a:pPr marL="0"/>
            <a:br>
              <a:rPr lang="en-GB" b="1" baseline="0" dirty="0">
                <a:latin typeface="Calibri" panose="020F0502020204030204" pitchFamily="34" charset="0"/>
                <a:cs typeface="Calibri" panose="020F0502020204030204" pitchFamily="34" charset="0"/>
              </a:rPr>
            </a:br>
            <a:r>
              <a:rPr lang="en-GB" b="1" baseline="0" dirty="0">
                <a:latin typeface="Calibri" panose="020F0502020204030204" pitchFamily="34" charset="0"/>
                <a:cs typeface="Calibri" panose="020F0502020204030204" pitchFamily="34" charset="0"/>
              </a:rPr>
              <a:t>Aim: </a:t>
            </a:r>
            <a:r>
              <a:rPr lang="en-GB" b="0" baseline="0" dirty="0">
                <a:latin typeface="Calibri" panose="020F0502020204030204" pitchFamily="34" charset="0"/>
                <a:cs typeface="Calibri" panose="020F0502020204030204" pitchFamily="34" charset="0"/>
              </a:rPr>
              <a:t>to practise understanding and pronouncing the rest of this week’s vocabulary.</a:t>
            </a:r>
          </a:p>
          <a:p>
            <a:pPr marL="0"/>
            <a:endParaRPr lang="en-GB" b="0" baseline="0" dirty="0">
              <a:latin typeface="Calibri" panose="020F0502020204030204" pitchFamily="34" charset="0"/>
              <a:cs typeface="Calibri" panose="020F0502020204030204" pitchFamily="34" charset="0"/>
            </a:endParaRPr>
          </a:p>
          <a:p>
            <a:pPr marL="0"/>
            <a:r>
              <a:rPr lang="en-GB" b="1" baseline="0" dirty="0">
                <a:latin typeface="Calibri" panose="020F0502020204030204" pitchFamily="34" charset="0"/>
                <a:cs typeface="Calibri" panose="020F0502020204030204" pitchFamily="34" charset="0"/>
              </a:rPr>
              <a:t>Note: </a:t>
            </a:r>
            <a:r>
              <a:rPr lang="en-GB" b="0" baseline="0" dirty="0">
                <a:latin typeface="Calibri" panose="020F0502020204030204" pitchFamily="34" charset="0"/>
                <a:cs typeface="Calibri" panose="020F0502020204030204" pitchFamily="34" charset="0"/>
              </a:rPr>
              <a:t>students met 4 of these words last week in the phonics sets, and the new words contain the same SSC (long/short [a]) so students will recognise and pronounce these words.</a:t>
            </a:r>
            <a:endParaRPr lang="en-GB" b="1" baseline="0" dirty="0">
              <a:latin typeface="Calibri" panose="020F0502020204030204" pitchFamily="34" charset="0"/>
              <a:cs typeface="Calibri" panose="020F0502020204030204" pitchFamily="34" charset="0"/>
            </a:endParaRPr>
          </a:p>
          <a:p>
            <a:pPr marL="0"/>
            <a:endParaRPr lang="en-GB" sz="1200" b="1" i="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1" kern="1200" dirty="0">
                <a:solidFill>
                  <a:schemeClr val="tx1"/>
                </a:solidFill>
                <a:effectLst/>
                <a:latin typeface="Calibri" panose="020F0502020204030204" pitchFamily="34" charset="0"/>
                <a:ea typeface="+mn-ea"/>
                <a:cs typeface="Calibri" panose="020F0502020204030204" pitchFamily="34" charset="0"/>
              </a:rPr>
              <a:t>Procedure:</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1. Click to bring up an English prompt.</a:t>
            </a:r>
          </a:p>
          <a:p>
            <a:pPr marL="0"/>
            <a:r>
              <a:rPr lang="en-GB" sz="1200" kern="1200" dirty="0">
                <a:solidFill>
                  <a:schemeClr val="tx1"/>
                </a:solidFill>
                <a:effectLst/>
                <a:latin typeface="Calibri" panose="020F0502020204030204" pitchFamily="34" charset="0"/>
                <a:ea typeface="+mn-ea"/>
                <a:cs typeface="Calibri" panose="020F0502020204030204" pitchFamily="34" charset="0"/>
              </a:rPr>
              <a:t>2. Students say the German word.</a:t>
            </a:r>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3. Click to check answers.</a:t>
            </a:r>
          </a:p>
          <a:p>
            <a:pPr marL="0"/>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kern="1200" dirty="0">
                <a:solidFill>
                  <a:schemeClr val="tx1"/>
                </a:solidFill>
                <a:effectLst/>
                <a:latin typeface="Calibri" panose="020F0502020204030204" pitchFamily="34" charset="0"/>
                <a:ea typeface="+mn-ea"/>
                <a:cs typeface="Calibri" panose="020F0502020204030204" pitchFamily="34" charset="0"/>
              </a:rPr>
              <a:t>Note the target language instruction.  Students will learn this formally in week 4, but it’s worth drawing students’ attention to the ‘</a:t>
            </a:r>
            <a:r>
              <a:rPr lang="en-GB" sz="1200" kern="1200" dirty="0" err="1">
                <a:solidFill>
                  <a:schemeClr val="tx1"/>
                </a:solidFill>
                <a:effectLst/>
                <a:latin typeface="Calibri" panose="020F0502020204030204" pitchFamily="34" charset="0"/>
                <a:ea typeface="+mn-ea"/>
                <a:cs typeface="Calibri" panose="020F0502020204030204" pitchFamily="34" charset="0"/>
              </a:rPr>
              <a:t>sagt</a:t>
            </a:r>
            <a:r>
              <a:rPr lang="en-GB" sz="1200" kern="1200" dirty="0">
                <a:solidFill>
                  <a:schemeClr val="tx1"/>
                </a:solidFill>
                <a:effectLst/>
                <a:latin typeface="Calibri" panose="020F0502020204030204" pitchFamily="34" charset="0"/>
                <a:ea typeface="+mn-ea"/>
                <a:cs typeface="Calibri" panose="020F0502020204030204" pitchFamily="34" charset="0"/>
              </a:rPr>
              <a:t>’ after the final item in the activity.</a:t>
            </a:r>
          </a:p>
          <a:p>
            <a:pPr marL="0"/>
            <a:br>
              <a:rPr lang="en-GB" sz="1200" kern="1200" dirty="0">
                <a:solidFill>
                  <a:schemeClr val="tx1"/>
                </a:solidFill>
                <a:effectLst/>
                <a:latin typeface="Calibri" panose="020F0502020204030204" pitchFamily="34" charset="0"/>
                <a:ea typeface="+mn-ea"/>
                <a:cs typeface="Calibri" panose="020F0502020204030204" pitchFamily="34" charset="0"/>
              </a:rPr>
            </a:br>
            <a:r>
              <a:rPr lang="en-GB" sz="1200" b="1" kern="1200" dirty="0">
                <a:solidFill>
                  <a:schemeClr val="tx1"/>
                </a:solidFill>
                <a:effectLst/>
                <a:latin typeface="Calibri" panose="020F0502020204030204" pitchFamily="34" charset="0"/>
                <a:ea typeface="+mn-ea"/>
                <a:cs typeface="Calibri" panose="020F0502020204030204" pitchFamily="34" charset="0"/>
              </a:rPr>
              <a:t>Words:</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1. der Mann</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2. die </a:t>
            </a:r>
            <a:r>
              <a:rPr lang="en-GB" sz="1200" b="0" kern="1200" dirty="0" err="1">
                <a:solidFill>
                  <a:schemeClr val="tx1"/>
                </a:solidFill>
                <a:effectLst/>
                <a:latin typeface="Calibri" panose="020F0502020204030204" pitchFamily="34" charset="0"/>
                <a:ea typeface="+mn-ea"/>
                <a:cs typeface="Calibri" panose="020F0502020204030204" pitchFamily="34" charset="0"/>
              </a:rPr>
              <a:t>Klasse</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3. was?</a:t>
            </a: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4. das </a:t>
            </a:r>
            <a:r>
              <a:rPr lang="en-GB" sz="1200" b="0" kern="1200" dirty="0" err="1">
                <a:solidFill>
                  <a:schemeClr val="tx1"/>
                </a:solidFill>
                <a:effectLst/>
                <a:latin typeface="Calibri" panose="020F0502020204030204" pitchFamily="34" charset="0"/>
                <a:ea typeface="+mn-ea"/>
                <a:cs typeface="Calibri" panose="020F0502020204030204" pitchFamily="34" charset="0"/>
              </a:rPr>
              <a:t>Paar</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5. der Tag</a:t>
            </a:r>
            <a:br>
              <a:rPr lang="en-GB" sz="1200" b="0" kern="1200" dirty="0">
                <a:solidFill>
                  <a:schemeClr val="tx1"/>
                </a:solidFill>
                <a:effectLst/>
                <a:latin typeface="Calibri" panose="020F0502020204030204" pitchFamily="34" charset="0"/>
                <a:ea typeface="+mn-ea"/>
                <a:cs typeface="Calibri" panose="020F0502020204030204" pitchFamily="34" charset="0"/>
              </a:rPr>
            </a:br>
            <a:r>
              <a:rPr lang="en-GB" sz="1200" b="0" kern="1200" dirty="0">
                <a:solidFill>
                  <a:schemeClr val="tx1"/>
                </a:solidFill>
                <a:effectLst/>
                <a:latin typeface="Calibri" panose="020F0502020204030204" pitchFamily="34" charset="0"/>
                <a:ea typeface="+mn-ea"/>
                <a:cs typeface="Calibri" panose="020F0502020204030204" pitchFamily="34" charset="0"/>
              </a:rPr>
              <a:t>6. </a:t>
            </a:r>
            <a:r>
              <a:rPr lang="en-GB" sz="1200" b="0" kern="1200" dirty="0" err="1">
                <a:solidFill>
                  <a:schemeClr val="tx1"/>
                </a:solidFill>
                <a:effectLst/>
                <a:latin typeface="Calibri" panose="020F0502020204030204" pitchFamily="34" charset="0"/>
                <a:ea typeface="+mn-ea"/>
                <a:cs typeface="Calibri" panose="020F0502020204030204" pitchFamily="34" charset="0"/>
              </a:rPr>
              <a:t>sagen</a:t>
            </a:r>
            <a:endParaRPr lang="en-GB" sz="1200" b="0" kern="1200" dirty="0">
              <a:solidFill>
                <a:schemeClr val="tx1"/>
              </a:solidFill>
              <a:effectLst/>
              <a:latin typeface="Calibri" panose="020F0502020204030204" pitchFamily="34" charset="0"/>
              <a:ea typeface="+mn-ea"/>
              <a:cs typeface="Calibri" panose="020F0502020204030204" pitchFamily="34" charset="0"/>
            </a:endParaRPr>
          </a:p>
          <a:p>
            <a:pPr marL="0"/>
            <a:r>
              <a:rPr lang="en-GB" sz="1200" b="0" kern="1200" dirty="0">
                <a:solidFill>
                  <a:schemeClr val="tx1"/>
                </a:solidFill>
                <a:effectLst/>
                <a:latin typeface="Calibri" panose="020F0502020204030204" pitchFamily="34" charset="0"/>
                <a:ea typeface="+mn-ea"/>
                <a:cs typeface="Calibri" panose="020F0502020204030204" pitchFamily="34" charset="0"/>
              </a:rPr>
              <a:t>7. </a:t>
            </a:r>
            <a:r>
              <a:rPr lang="en-GB" sz="1200" b="0" kern="1200" dirty="0" err="1">
                <a:solidFill>
                  <a:schemeClr val="tx1"/>
                </a:solidFill>
                <a:effectLst/>
                <a:latin typeface="Calibri" panose="020F0502020204030204" pitchFamily="34" charset="0"/>
                <a:ea typeface="+mn-ea"/>
                <a:cs typeface="Calibri" panose="020F0502020204030204" pitchFamily="34" charset="0"/>
              </a:rPr>
              <a:t>sagt</a:t>
            </a:r>
            <a:br>
              <a:rPr lang="en-GB" sz="1200" b="1" kern="1200" dirty="0">
                <a:solidFill>
                  <a:schemeClr val="tx1"/>
                </a:solidFill>
                <a:effectLst/>
                <a:latin typeface="Calibri" panose="020F0502020204030204" pitchFamily="34" charset="0"/>
                <a:ea typeface="+mn-ea"/>
                <a:cs typeface="Calibri" panose="020F0502020204030204" pitchFamily="34"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7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latin typeface="Calibri" panose="020F0502020204030204" pitchFamily="34" charset="0"/>
                <a:cs typeface="Calibri" panose="020F0502020204030204" pitchFamily="34" charset="0"/>
              </a:rPr>
              <a:t>Timing: 3 minutes for sequence of six verb slides</a:t>
            </a:r>
            <a:endParaRPr b="1">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Aim: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To introduce the verb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sagen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more explicitly. </a:t>
            </a:r>
          </a:p>
          <a:p>
            <a:pPr marL="0" marR="0" lvl="0" indent="0" algn="l" rtl="0">
              <a:lnSpc>
                <a:spcPct val="100000"/>
              </a:lnSpc>
              <a:spcBef>
                <a:spcPts val="800"/>
              </a:spcBef>
              <a:spcAft>
                <a:spcPts val="0"/>
              </a:spcAft>
              <a:buClr>
                <a:srgbClr val="000000"/>
              </a:buClr>
              <a:buSzPts val="1200"/>
              <a:buFont typeface="arial"/>
              <a:buNone/>
            </a:pPr>
            <a:endParaRPr lang="en-GB"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Note: Sagen</a:t>
            </a:r>
            <a:r>
              <a:rPr lang="en-GB" sz="1200" b="0" i="1" u="none" strike="noStrike" cap="none">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is one of the 25 most frequently used verbs in German. All 25 most frequent verbs will be introduced early on using the same format. Both long form (infinitive) and short form (3</a:t>
            </a:r>
            <a:r>
              <a:rPr lang="en-GB" sz="1200" b="0" i="0" u="none" strike="noStrike" cap="none" baseline="30000">
                <a:solidFill>
                  <a:srgbClr val="000000"/>
                </a:solidFill>
                <a:latin typeface="Calibri" panose="020F0502020204030204" pitchFamily="34" charset="0"/>
                <a:ea typeface="arial"/>
                <a:cs typeface="Calibri" panose="020F0502020204030204" pitchFamily="34" charset="0"/>
                <a:sym typeface="arial"/>
              </a:rPr>
              <a:t>rd</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person singular) are introduced in order to familiarise students with various forms of the same verb. </a:t>
            </a:r>
            <a:endParaRPr>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Procedure:</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Bring up the word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sagen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on its own, say it, students repeat it, and remind them of the phonics. Draw attention to the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long ‘a’ sound.</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Try to elicit the meaning from the students. </a:t>
            </a:r>
            <a:r>
              <a:rPr lang="en-GB" sz="1200" b="0" i="0" u="none" strike="noStrike" cap="none">
                <a:solidFill>
                  <a:srgbClr val="000000"/>
                </a:solidFill>
                <a:latin typeface="Calibri" panose="020F0502020204030204" pitchFamily="34" charset="0"/>
                <a:ea typeface="Calibri"/>
                <a:cs typeface="Calibri" panose="020F0502020204030204" pitchFamily="34" charset="0"/>
                <a:sym typeface="Calibri"/>
              </a:rPr>
              <a:t>Students have had explicit teaching that the present tense in German communicates two different present tense meanings in English. This reinforces that learning. </a:t>
            </a:r>
            <a:r>
              <a:rPr lang="en-GB" sz="1200" b="1" i="0" u="none" strike="noStrike" cap="none">
                <a:solidFill>
                  <a:srgbClr val="000000"/>
                </a:solidFill>
                <a:latin typeface="Calibri" panose="020F0502020204030204" pitchFamily="34" charset="0"/>
                <a:ea typeface="Calibri"/>
                <a:cs typeface="Calibri" panose="020F0502020204030204" pitchFamily="34" charset="0"/>
                <a:sym typeface="Calibri"/>
              </a:rPr>
              <a:t>Emphasise the two meanings for the short form, </a:t>
            </a:r>
            <a:r>
              <a:rPr lang="en-GB" sz="1200" b="0" i="0" u="none" strike="noStrike" cap="none">
                <a:solidFill>
                  <a:srgbClr val="000000"/>
                </a:solidFill>
                <a:latin typeface="Calibri" panose="020F0502020204030204" pitchFamily="34" charset="0"/>
                <a:ea typeface="Calibri"/>
                <a:cs typeface="Calibri" panose="020F0502020204030204" pitchFamily="34" charset="0"/>
                <a:sym typeface="Calibri"/>
              </a:rPr>
              <a:t>reminding students that German only has one form and does not have a direct equivalent of the grammar for ‘is + ing’, the continuous form (as covered later in the scheme of work).</a:t>
            </a:r>
            <a:endParaRPr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chemeClr val="dk1"/>
              </a:buClr>
              <a:buSzPts val="1200"/>
              <a:buFont typeface="Calibri"/>
              <a:buAutoNum type="arabicPeriod"/>
            </a:pPr>
            <a:r>
              <a:rPr lang="en-GB" b="0">
                <a:latin typeface="Calibri" panose="020F0502020204030204" pitchFamily="34" charset="0"/>
                <a:cs typeface="Calibri" panose="020F0502020204030204" pitchFamily="34" charset="0"/>
              </a:rPr>
              <a:t> Bring up the picture, and if using gestures, a</a:t>
            </a:r>
            <a:r>
              <a:rPr lang="en-GB">
                <a:latin typeface="Calibri" panose="020F0502020204030204" pitchFamily="34" charset="0"/>
                <a:cs typeface="Calibri" panose="020F0502020204030204" pitchFamily="34" charset="0"/>
              </a:rPr>
              <a:t> possible gesture for this would be to mime speech coming out of your mouth, opening your mouth and drawing your hand away quickly away from you.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Then bring up the English translations.  Emphasise the two meanings for the infinitive.</a:t>
            </a:r>
            <a:endParaRPr>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Bring up the short form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sagt</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say it, students repeat it. Draw attention to the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long ‘a’ sound.</a:t>
            </a:r>
            <a:endParaRPr>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Try to elicit the meaning from the students. Emphasise the two meanings for the short form.  </a:t>
            </a:r>
            <a:endParaRPr>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i="0">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02" name="Google Shape;3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050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0" lvl="0" indent="0" algn="l" rtl="0">
              <a:spcBef>
                <a:spcPts val="0"/>
              </a:spcBef>
              <a:spcAft>
                <a:spcPts val="0"/>
              </a:spcAft>
              <a:buNone/>
            </a:pPr>
            <a:endParaRPr/>
          </a:p>
        </p:txBody>
      </p:sp>
      <p:sp>
        <p:nvSpPr>
          <p:cNvPr id="312" name="Google Shape;3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4078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5029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7683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1" name="Google Shape;3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3446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br>
              <a:rPr lang="en-GB" b="1" dirty="0"/>
            </a:br>
            <a:r>
              <a:rPr lang="en-GB" b="1" dirty="0"/>
              <a:t>Aim: </a:t>
            </a:r>
            <a:r>
              <a:rPr lang="en-GB" b="0" dirty="0"/>
              <a:t>to practise pronunciation of the new language.</a:t>
            </a:r>
          </a:p>
          <a:p>
            <a:endParaRPr lang="en-GB" b="0" dirty="0"/>
          </a:p>
          <a:p>
            <a:r>
              <a:rPr lang="en-GB" b="1" dirty="0"/>
              <a:t>Procedure:</a:t>
            </a:r>
            <a:br>
              <a:rPr lang="en-GB" dirty="0"/>
            </a:br>
            <a:r>
              <a:rPr lang="en-US" dirty="0"/>
              <a:t>1.</a:t>
            </a:r>
            <a:r>
              <a:rPr lang="en-US" baseline="0" dirty="0"/>
              <a:t> </a:t>
            </a:r>
            <a:r>
              <a:rPr lang="en-GB" baseline="0" dirty="0"/>
              <a:t>Start the timer. Pronounce all the words within one minute, either individually or in pairs, taking turns to say one word each (as in ‘verbal tennis’)</a:t>
            </a:r>
            <a:br>
              <a:rPr lang="en-GB" baseline="0" dirty="0"/>
            </a:br>
            <a:r>
              <a:rPr lang="en-GB" baseline="0" dirty="0"/>
              <a:t>2. Remind that every noun begins with a capital letter in German.</a:t>
            </a:r>
            <a:br>
              <a:rPr lang="en-GB" baseline="0" dirty="0"/>
            </a:br>
            <a:endParaRPr lang="en-GB" baseline="0" dirty="0"/>
          </a:p>
          <a:p>
            <a:r>
              <a:rPr lang="en-GB" baseline="0" dirty="0"/>
              <a:t>This short activity recaps the nouns that students met last week and will make the more extended speaking activity on the next slide more straightforward.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28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3" name="Google Shape;35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6249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2 minutes (three ‘was?’ slides)</a:t>
            </a:r>
            <a:br>
              <a:rPr lang="en-US" dirty="0"/>
            </a:br>
            <a:br>
              <a:rPr lang="en-US" b="1" dirty="0"/>
            </a:br>
            <a:r>
              <a:rPr lang="en-US" b="1" dirty="0"/>
              <a:t>Aim: </a:t>
            </a:r>
            <a:r>
              <a:rPr lang="en-US" b="0" dirty="0"/>
              <a:t>To introduce the question word ‘was?’.</a:t>
            </a:r>
            <a:br>
              <a:rPr lang="en-US" b="0" dirty="0"/>
            </a:br>
            <a:br>
              <a:rPr lang="en-US" dirty="0"/>
            </a:br>
            <a:r>
              <a:rPr lang="en-US" b="1" dirty="0"/>
              <a:t>Procedure:</a:t>
            </a:r>
            <a:br>
              <a:rPr lang="en-US" dirty="0"/>
            </a:br>
            <a:r>
              <a:rPr lang="en-US" dirty="0"/>
              <a:t>1. Click on the mouse to bring up the word ‘was?’ – students repeat.</a:t>
            </a:r>
          </a:p>
          <a:p>
            <a:pPr marL="0" lvl="0" indent="0" algn="l" rtl="0">
              <a:spcBef>
                <a:spcPts val="0"/>
              </a:spcBef>
              <a:spcAft>
                <a:spcPts val="0"/>
              </a:spcAft>
              <a:buNone/>
            </a:pPr>
            <a:r>
              <a:rPr lang="en-US" dirty="0"/>
              <a:t>2. Bring up the meaning.</a:t>
            </a:r>
          </a:p>
          <a:p>
            <a:pPr marL="0" lvl="0" indent="0" algn="l" rtl="0">
              <a:spcBef>
                <a:spcPts val="0"/>
              </a:spcBef>
              <a:spcAft>
                <a:spcPts val="0"/>
              </a:spcAft>
              <a:buNone/>
            </a:pPr>
            <a:br>
              <a:rPr lang="en-US" dirty="0"/>
            </a:b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21</a:t>
            </a:fld>
            <a:endParaRPr lang="en-GB"/>
          </a:p>
        </p:txBody>
      </p:sp>
    </p:spTree>
    <p:extLst>
      <p:ext uri="{BB962C8B-B14F-4D97-AF65-F5344CB8AC3E}">
        <p14:creationId xmlns:p14="http://schemas.microsoft.com/office/powerpoint/2010/main" val="630929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dirty="0"/>
            </a:br>
            <a:r>
              <a:rPr lang="en-US" dirty="0"/>
              <a:t>1. Click on the mouse to bring up the word ‘was?’ – students repeat.</a:t>
            </a:r>
          </a:p>
          <a:p>
            <a:pPr marL="0" lvl="0" indent="0" algn="l" rtl="0">
              <a:spcBef>
                <a:spcPts val="0"/>
              </a:spcBef>
              <a:spcAft>
                <a:spcPts val="0"/>
              </a:spcAft>
              <a:buNone/>
            </a:pPr>
            <a:r>
              <a:rPr lang="en-US" dirty="0"/>
              <a:t>2. Bring up the meaning.</a:t>
            </a:r>
          </a:p>
          <a:p>
            <a:pPr marL="0" lvl="0" indent="0" algn="l" rtl="0">
              <a:spcBef>
                <a:spcPts val="0"/>
              </a:spcBef>
              <a:spcAft>
                <a:spcPts val="0"/>
              </a:spcAft>
              <a:buNone/>
            </a:pPr>
            <a:r>
              <a:rPr lang="en-US" dirty="0"/>
              <a:t>3. Bring up the context sentence, and its meaning.</a:t>
            </a: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22</a:t>
            </a:fld>
            <a:endParaRPr lang="en-GB"/>
          </a:p>
        </p:txBody>
      </p:sp>
    </p:spTree>
    <p:extLst>
      <p:ext uri="{BB962C8B-B14F-4D97-AF65-F5344CB8AC3E}">
        <p14:creationId xmlns:p14="http://schemas.microsoft.com/office/powerpoint/2010/main" val="4174368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Procedure:</a:t>
            </a:r>
            <a:br>
              <a:rPr lang="en-US" dirty="0"/>
            </a:br>
            <a:r>
              <a:rPr lang="en-US" dirty="0"/>
              <a:t>1. Click to bring up the English prompt.</a:t>
            </a:r>
          </a:p>
          <a:p>
            <a:pPr marL="0" lvl="0" indent="0" algn="l" rtl="0">
              <a:spcBef>
                <a:spcPts val="0"/>
              </a:spcBef>
              <a:spcAft>
                <a:spcPts val="0"/>
              </a:spcAft>
              <a:buNone/>
            </a:pPr>
            <a:r>
              <a:rPr lang="en-US" dirty="0"/>
              <a:t>2. Elicit ‘was’.</a:t>
            </a:r>
          </a:p>
          <a:p>
            <a:pPr marL="0" lvl="0" indent="0" algn="l" rtl="0">
              <a:spcBef>
                <a:spcPts val="0"/>
              </a:spcBef>
              <a:spcAft>
                <a:spcPts val="0"/>
              </a:spcAft>
              <a:buNone/>
            </a:pPr>
            <a:r>
              <a:rPr lang="en-US" dirty="0"/>
              <a:t>3. Click to bring up the context sentence.</a:t>
            </a:r>
          </a:p>
          <a:p>
            <a:pPr marL="0" lvl="0" indent="0" algn="l" rtl="0">
              <a:spcBef>
                <a:spcPts val="0"/>
              </a:spcBef>
              <a:spcAft>
                <a:spcPts val="0"/>
              </a:spcAft>
              <a:buNone/>
            </a:pPr>
            <a:r>
              <a:rPr lang="en-US" dirty="0"/>
              <a:t>4. Elicit ‘was’.</a:t>
            </a: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23</a:t>
            </a:fld>
            <a:endParaRPr lang="en-GB"/>
          </a:p>
        </p:txBody>
      </p:sp>
    </p:spTree>
    <p:extLst>
      <p:ext uri="{BB962C8B-B14F-4D97-AF65-F5344CB8AC3E}">
        <p14:creationId xmlns:p14="http://schemas.microsoft.com/office/powerpoint/2010/main" val="2282412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5 minutes (all four slides)</a:t>
            </a:r>
            <a:br>
              <a:rPr lang="en-US" dirty="0"/>
            </a:br>
            <a:br>
              <a:rPr lang="en-US" b="1" dirty="0"/>
            </a:br>
            <a:r>
              <a:rPr lang="en-US" b="1" dirty="0"/>
              <a:t>Aim: </a:t>
            </a:r>
            <a:r>
              <a:rPr lang="en-US" b="0" dirty="0"/>
              <a:t>To </a:t>
            </a:r>
            <a:r>
              <a:rPr lang="en-US" b="0" dirty="0" err="1"/>
              <a:t>practise</a:t>
            </a:r>
            <a:r>
              <a:rPr lang="en-US" b="0" dirty="0"/>
              <a:t> recall of the vocabulary introduced last week and this week, using a ‘Kim’s game’ memory activity.</a:t>
            </a:r>
            <a:br>
              <a:rPr lang="en-US" b="0" dirty="0"/>
            </a:br>
            <a:br>
              <a:rPr lang="en-US" b="0" dirty="0"/>
            </a:br>
            <a:r>
              <a:rPr lang="en-US" b="1" dirty="0"/>
              <a:t>Procedure:</a:t>
            </a:r>
            <a:br>
              <a:rPr lang="en-US" dirty="0"/>
            </a:br>
            <a:r>
              <a:rPr lang="en-US" dirty="0"/>
              <a:t>1. Allow students to see the words on the slide long enough to attempt to </a:t>
            </a:r>
            <a:r>
              <a:rPr lang="en-US" dirty="0" err="1"/>
              <a:t>memorise</a:t>
            </a:r>
            <a:r>
              <a:rPr lang="en-US" dirty="0"/>
              <a:t> them.</a:t>
            </a:r>
          </a:p>
          <a:p>
            <a:pPr marL="0" lvl="0" indent="0" algn="l" rtl="0">
              <a:spcBef>
                <a:spcPts val="0"/>
              </a:spcBef>
              <a:spcAft>
                <a:spcPts val="0"/>
              </a:spcAft>
              <a:buNone/>
            </a:pPr>
            <a:r>
              <a:rPr lang="en-US" dirty="0"/>
              <a:t>2. Click to make all words disappear and then all but one reappear.</a:t>
            </a:r>
          </a:p>
          <a:p>
            <a:pPr marL="0" lvl="0" indent="0" algn="l" rtl="0">
              <a:spcBef>
                <a:spcPts val="0"/>
              </a:spcBef>
              <a:spcAft>
                <a:spcPts val="0"/>
              </a:spcAft>
              <a:buNone/>
            </a:pPr>
            <a:r>
              <a:rPr lang="en-US" dirty="0"/>
              <a:t>3. Students try to name the missing item.</a:t>
            </a:r>
          </a:p>
          <a:p>
            <a:pPr marL="0" lvl="0" indent="0" algn="l" rtl="0">
              <a:spcBef>
                <a:spcPts val="0"/>
              </a:spcBef>
              <a:spcAft>
                <a:spcPts val="0"/>
              </a:spcAft>
              <a:buNone/>
            </a:pPr>
            <a:r>
              <a:rPr lang="en-US" dirty="0"/>
              <a:t>4. Click to confirm the answer.</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Answer: der Tisch</a:t>
            </a:r>
            <a:br>
              <a:rPr lang="en-US" dirty="0"/>
            </a:b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24</a:t>
            </a:fld>
            <a:endParaRPr lang="en-GB"/>
          </a:p>
        </p:txBody>
      </p:sp>
    </p:spTree>
    <p:extLst>
      <p:ext uri="{BB962C8B-B14F-4D97-AF65-F5344CB8AC3E}">
        <p14:creationId xmlns:p14="http://schemas.microsoft.com/office/powerpoint/2010/main" val="3411542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das Heft</a:t>
            </a:r>
            <a:br>
              <a:rPr lang="en-US" dirty="0"/>
            </a:b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25</a:t>
            </a:fld>
            <a:endParaRPr lang="en-GB"/>
          </a:p>
        </p:txBody>
      </p:sp>
    </p:spTree>
    <p:extLst>
      <p:ext uri="{BB962C8B-B14F-4D97-AF65-F5344CB8AC3E}">
        <p14:creationId xmlns:p14="http://schemas.microsoft.com/office/powerpoint/2010/main" val="3737528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das Fenster</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26</a:t>
            </a:fld>
            <a:endParaRPr lang="en-GB"/>
          </a:p>
        </p:txBody>
      </p:sp>
    </p:spTree>
    <p:extLst>
      <p:ext uri="{BB962C8B-B14F-4D97-AF65-F5344CB8AC3E}">
        <p14:creationId xmlns:p14="http://schemas.microsoft.com/office/powerpoint/2010/main" val="373871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die Tafel</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27</a:t>
            </a:fld>
            <a:endParaRPr lang="en-GB"/>
          </a:p>
        </p:txBody>
      </p:sp>
    </p:spTree>
    <p:extLst>
      <p:ext uri="{BB962C8B-B14F-4D97-AF65-F5344CB8AC3E}">
        <p14:creationId xmlns:p14="http://schemas.microsoft.com/office/powerpoint/2010/main" val="28034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5 minutes (all four slides)</a:t>
            </a:r>
            <a:br>
              <a:rPr lang="en-US" dirty="0"/>
            </a:br>
            <a:br>
              <a:rPr lang="en-US" b="1" dirty="0"/>
            </a:br>
            <a:r>
              <a:rPr lang="en-US" b="1" dirty="0"/>
              <a:t>Aim: </a:t>
            </a:r>
            <a:r>
              <a:rPr lang="en-US" b="0" dirty="0"/>
              <a:t>To </a:t>
            </a:r>
            <a:r>
              <a:rPr lang="en-US" b="0" dirty="0" err="1"/>
              <a:t>practise</a:t>
            </a:r>
            <a:r>
              <a:rPr lang="en-US" b="0" dirty="0"/>
              <a:t> recall of the vocabulary introduced last week and this week, using a variation of ‘Kim’s game’ in which the words are replaced by pictures, and with three additional nouns.</a:t>
            </a:r>
            <a:br>
              <a:rPr lang="en-US" b="0" dirty="0"/>
            </a:br>
            <a:br>
              <a:rPr lang="en-US" dirty="0"/>
            </a:br>
            <a:r>
              <a:rPr lang="en-US" b="1" dirty="0"/>
              <a:t>Procedure:</a:t>
            </a:r>
            <a:br>
              <a:rPr lang="en-US" dirty="0"/>
            </a:br>
            <a:r>
              <a:rPr lang="en-US" dirty="0"/>
              <a:t>1. Allow students to see the pictures on the slide long enough to attempt to </a:t>
            </a:r>
            <a:r>
              <a:rPr lang="en-US" dirty="0" err="1"/>
              <a:t>memorise</a:t>
            </a:r>
            <a:r>
              <a:rPr lang="en-US" dirty="0"/>
              <a:t> them.</a:t>
            </a:r>
          </a:p>
          <a:p>
            <a:pPr marL="0" lvl="0" indent="0" algn="l" rtl="0">
              <a:spcBef>
                <a:spcPts val="0"/>
              </a:spcBef>
              <a:spcAft>
                <a:spcPts val="0"/>
              </a:spcAft>
              <a:buNone/>
            </a:pPr>
            <a:r>
              <a:rPr lang="en-US" dirty="0"/>
              <a:t>2. Click to make all pictures disappear and then all but one reappear.</a:t>
            </a:r>
          </a:p>
          <a:p>
            <a:pPr marL="0" lvl="0" indent="0" algn="l" rtl="0">
              <a:spcBef>
                <a:spcPts val="0"/>
              </a:spcBef>
              <a:spcAft>
                <a:spcPts val="0"/>
              </a:spcAft>
              <a:buNone/>
            </a:pPr>
            <a:r>
              <a:rPr lang="en-US" dirty="0"/>
              <a:t>3. Students try to name the missing item.</a:t>
            </a:r>
          </a:p>
          <a:p>
            <a:pPr marL="0" lvl="0" indent="0" algn="l" rtl="0">
              <a:spcBef>
                <a:spcPts val="0"/>
              </a:spcBef>
              <a:spcAft>
                <a:spcPts val="0"/>
              </a:spcAft>
              <a:buNone/>
            </a:pPr>
            <a:r>
              <a:rPr lang="en-US" dirty="0"/>
              <a:t>4. Click to confirm the answer.</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Answer: das </a:t>
            </a:r>
            <a:r>
              <a:rPr lang="en-US" b="1" dirty="0" err="1"/>
              <a:t>Paar</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28</a:t>
            </a:fld>
            <a:endParaRPr lang="en-GB"/>
          </a:p>
        </p:txBody>
      </p:sp>
    </p:spTree>
    <p:extLst>
      <p:ext uri="{BB962C8B-B14F-4D97-AF65-F5344CB8AC3E}">
        <p14:creationId xmlns:p14="http://schemas.microsoft.com/office/powerpoint/2010/main" val="3908105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die </a:t>
            </a:r>
            <a:r>
              <a:rPr lang="en-US" b="1" dirty="0" err="1"/>
              <a:t>Klasse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29</a:t>
            </a:fld>
            <a:endParaRPr lang="en-GB"/>
          </a:p>
        </p:txBody>
      </p:sp>
    </p:spTree>
    <p:extLst>
      <p:ext uri="{BB962C8B-B14F-4D97-AF65-F5344CB8AC3E}">
        <p14:creationId xmlns:p14="http://schemas.microsoft.com/office/powerpoint/2010/main" val="346385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endParaRPr lang="en-GB" b="1" dirty="0"/>
          </a:p>
          <a:p>
            <a:r>
              <a:rPr lang="en-GB" b="1" dirty="0"/>
              <a:t>Aim: </a:t>
            </a:r>
            <a:r>
              <a:rPr lang="en-GB" b="0" dirty="0"/>
              <a:t>to recap last week’s language in a short, structured dialogue (with room for some variation – names and nouns).</a:t>
            </a:r>
            <a:br>
              <a:rPr lang="en-GB" b="0" dirty="0"/>
            </a:br>
            <a:endParaRPr lang="en-GB" b="0" dirty="0"/>
          </a:p>
          <a:p>
            <a:r>
              <a:rPr lang="en-GB" b="1" dirty="0"/>
              <a:t>Procedure:</a:t>
            </a:r>
            <a:br>
              <a:rPr lang="en-GB" dirty="0"/>
            </a:br>
            <a:r>
              <a:rPr lang="en-US" dirty="0"/>
              <a:t>Students work in pairs to carry out this short dialogue.</a:t>
            </a:r>
          </a:p>
          <a:p>
            <a:r>
              <a:rPr lang="en-US" baseline="0" dirty="0"/>
              <a:t>They should be encouraged to repeat it several times, varying the names and nouns each times, and swapping roles A &amp; B.</a:t>
            </a:r>
          </a:p>
          <a:p>
            <a:endParaRPr lang="en-US" baseline="0" dirty="0"/>
          </a:p>
          <a:p>
            <a:r>
              <a:rPr lang="en-US" b="1" baseline="0" dirty="0"/>
              <a:t>Note</a:t>
            </a:r>
            <a:r>
              <a:rPr lang="en-US" baseline="0" dirty="0"/>
              <a:t>: if additional support is needed, teachers may want to put in a few interim steps, using additional slides.  For example:</a:t>
            </a:r>
            <a:br>
              <a:rPr lang="en-US" baseline="0" dirty="0"/>
            </a:br>
            <a:r>
              <a:rPr lang="en-US" baseline="0" dirty="0"/>
              <a:t>model an example first, taking the role of A and engaging either one student or the whole class to respond as B.</a:t>
            </a:r>
          </a:p>
          <a:p>
            <a:br>
              <a:rPr lang="en-GB" baseline="0" dirty="0"/>
            </a:br>
            <a:r>
              <a:rPr lang="en-GB" baseline="0" dirty="0"/>
              <a:t>Keep both these activities to time so as not to leave insufficient time for the new learning.</a:t>
            </a:r>
            <a:br>
              <a:rPr lang="en-GB" baseline="0"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91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der Tag</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30</a:t>
            </a:fld>
            <a:endParaRPr lang="en-GB"/>
          </a:p>
        </p:txBody>
      </p:sp>
    </p:spTree>
    <p:extLst>
      <p:ext uri="{BB962C8B-B14F-4D97-AF65-F5344CB8AC3E}">
        <p14:creationId xmlns:p14="http://schemas.microsoft.com/office/powerpoint/2010/main" val="486528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die </a:t>
            </a:r>
            <a:r>
              <a:rPr lang="en-US" b="1" dirty="0" err="1"/>
              <a:t>Flasche</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31</a:t>
            </a:fld>
            <a:endParaRPr lang="en-GB"/>
          </a:p>
        </p:txBody>
      </p:sp>
    </p:spTree>
    <p:extLst>
      <p:ext uri="{BB962C8B-B14F-4D97-AF65-F5344CB8AC3E}">
        <p14:creationId xmlns:p14="http://schemas.microsoft.com/office/powerpoint/2010/main" val="2134597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Artwork by Steve Clarke.  All additional pictures selected are available under a Creative Common license; no attribution required.</a:t>
            </a:r>
            <a:br>
              <a:rPr lang="en-GB"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2):</a:t>
            </a:r>
            <a:endParaRPr lang="en-GB" dirty="0"/>
          </a:p>
          <a:p>
            <a:pPr marL="0" lvl="0" indent="0" algn="l" rtl="0">
              <a:spcBef>
                <a:spcPts val="0"/>
              </a:spcBef>
              <a:spcAft>
                <a:spcPts val="0"/>
              </a:spcAft>
              <a:buNone/>
            </a:pPr>
            <a:r>
              <a:rPr lang="en-GB" sz="1200" b="0" dirty="0"/>
              <a:t>Consolidation of SSC</a:t>
            </a:r>
            <a:r>
              <a:rPr lang="en-GB" sz="1200" dirty="0">
                <a:solidFill>
                  <a:schemeClr val="lt1"/>
                </a:solidFill>
              </a:rPr>
              <a:t> </a:t>
            </a:r>
            <a:r>
              <a:rPr lang="en-GB" sz="1200" b="1" dirty="0">
                <a:solidFill>
                  <a:schemeClr val="lt1"/>
                </a:solidFill>
              </a:rPr>
              <a:t>[e:] </a:t>
            </a:r>
            <a:r>
              <a:rPr lang="en-GB" sz="1200" dirty="0">
                <a:solidFill>
                  <a:schemeClr val="lt1"/>
                </a:solidFill>
              </a:rPr>
              <a:t>and </a:t>
            </a:r>
            <a:r>
              <a:rPr lang="en-GB" sz="1200" b="1" dirty="0">
                <a:solidFill>
                  <a:schemeClr val="lt1"/>
                </a:solidFill>
              </a:rPr>
              <a:t>[ɛ] </a:t>
            </a:r>
            <a:r>
              <a:rPr lang="en-GB" sz="1200" b="0" dirty="0">
                <a:solidFill>
                  <a:schemeClr val="lt1"/>
                </a:solidFill>
              </a:rPr>
              <a:t>(long and short ‘e’)</a:t>
            </a:r>
          </a:p>
          <a:p>
            <a:pPr marL="0" marR="0" lvl="0" indent="0" algn="l" rtl="0">
              <a:lnSpc>
                <a:spcPct val="100000"/>
              </a:lnSpc>
              <a:spcBef>
                <a:spcPts val="0"/>
              </a:spcBef>
              <a:spcAft>
                <a:spcPts val="0"/>
              </a:spcAft>
              <a:buClr>
                <a:schemeClr val="dk1"/>
              </a:buClr>
              <a:buSzPts val="1200"/>
              <a:buFont typeface="Calibri"/>
              <a:buNone/>
            </a:pPr>
            <a:r>
              <a:rPr lang="en-GB" sz="1200" b="0" dirty="0"/>
              <a:t>Consolidation of definite articles (singular): der, die, das</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Word frequency (1 is the most frequent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i="0" u="none" strike="noStrike" cap="none" dirty="0">
                <a:solidFill>
                  <a:schemeClr val="dk1"/>
                </a:solidFill>
                <a:latin typeface="Calibri"/>
                <a:ea typeface="Calibri"/>
                <a:cs typeface="Calibri"/>
                <a:sym typeface="Calibri"/>
              </a:rPr>
              <a:t>7.1.1.2 (introduce)</a:t>
            </a:r>
            <a:r>
              <a:rPr lang="en-GB" sz="1200" b="0" i="0" u="none" strike="noStrike" cap="none" dirty="0">
                <a:solidFill>
                  <a:schemeClr val="dk1"/>
                </a:solidFill>
                <a:latin typeface="Calibri"/>
                <a:ea typeface="Calibri"/>
                <a:cs typeface="Calibri"/>
                <a:sym typeface="Calibri"/>
              </a:rPr>
              <a:t> </a:t>
            </a:r>
            <a:r>
              <a:rPr lang="en-GB" dirty="0" err="1"/>
              <a:t>sagen</a:t>
            </a:r>
            <a:r>
              <a:rPr lang="en-GB" dirty="0"/>
              <a:t>, </a:t>
            </a:r>
            <a:r>
              <a:rPr lang="en-GB" dirty="0" err="1"/>
              <a:t>sagt</a:t>
            </a:r>
            <a:r>
              <a:rPr lang="en-GB" dirty="0"/>
              <a:t> [40] was?[38] </a:t>
            </a:r>
            <a:r>
              <a:rPr lang="en-GB" dirty="0" err="1"/>
              <a:t>Klasse</a:t>
            </a:r>
            <a:r>
              <a:rPr lang="en-GB" dirty="0"/>
              <a:t> [961] Mann [121] </a:t>
            </a:r>
            <a:r>
              <a:rPr lang="en-GB" dirty="0" err="1"/>
              <a:t>Paar</a:t>
            </a:r>
            <a:r>
              <a:rPr lang="en-GB" dirty="0"/>
              <a:t> [241] Tag [111] </a:t>
            </a:r>
            <a:r>
              <a:rPr lang="en-GB" dirty="0" err="1"/>
              <a:t>falsch</a:t>
            </a:r>
            <a:r>
              <a:rPr lang="en-GB" dirty="0"/>
              <a:t> [524] </a:t>
            </a:r>
            <a:r>
              <a:rPr lang="en-GB" dirty="0" err="1"/>
              <a:t>richtig</a:t>
            </a:r>
            <a:r>
              <a:rPr lang="en-GB" dirty="0"/>
              <a:t> [177] </a:t>
            </a:r>
            <a:r>
              <a:rPr lang="en-GB" dirty="0" err="1"/>
              <a:t>oder</a:t>
            </a:r>
            <a:r>
              <a:rPr lang="en-GB" dirty="0"/>
              <a:t> [35] ja1 [45] </a:t>
            </a:r>
            <a:r>
              <a:rPr lang="en-GB" dirty="0" err="1"/>
              <a:t>nein</a:t>
            </a:r>
            <a:r>
              <a:rPr lang="en-GB" dirty="0"/>
              <a:t> [148] </a:t>
            </a:r>
            <a:r>
              <a:rPr lang="en-GB" dirty="0" err="1"/>
              <a:t>nicht</a:t>
            </a:r>
            <a:r>
              <a:rPr lang="en-GB" dirty="0"/>
              <a:t> [11] </a:t>
            </a:r>
            <a:r>
              <a:rPr lang="en-GB" dirty="0" err="1"/>
              <a:t>Ist</a:t>
            </a:r>
            <a:r>
              <a:rPr lang="en-GB" dirty="0"/>
              <a:t> das </a:t>
            </a:r>
            <a:r>
              <a:rPr lang="en-GB" dirty="0" err="1"/>
              <a:t>klar</a:t>
            </a:r>
            <a:r>
              <a:rPr lang="en-GB" dirty="0"/>
              <a:t>? [n/a]</a:t>
            </a:r>
          </a:p>
          <a:p>
            <a:pPr marL="0" lvl="0" indent="0" algn="l" rtl="0">
              <a:spcBef>
                <a:spcPts val="0"/>
              </a:spcBef>
              <a:spcAft>
                <a:spcPts val="0"/>
              </a:spcAft>
              <a:buNone/>
            </a:pP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092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Timing:  2</a:t>
            </a:r>
            <a:r>
              <a:rPr lang="en-US" b="1" baseline="0"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minutes</a:t>
            </a:r>
          </a:p>
          <a:p>
            <a:pPr marL="0" marR="0" lvl="0" indent="0" algn="l" rtl="0">
              <a:lnSpc>
                <a:spcPct val="100000"/>
              </a:lnSpc>
              <a:spcBef>
                <a:spcPts val="0"/>
              </a:spcBef>
              <a:spcAft>
                <a:spcPts val="0"/>
              </a:spcAft>
              <a:buClr>
                <a:schemeClr val="dk1"/>
              </a:buClr>
              <a:buSzPts val="1200"/>
              <a:buFont typeface="Calibri"/>
              <a:buNone/>
            </a:pP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To revise gender and definite article connections.</a:t>
            </a:r>
            <a:br>
              <a:rPr lang="en-US" b="0" dirty="0">
                <a:latin typeface="Calibri" panose="020F0502020204030204" pitchFamily="34" charset="0"/>
                <a:cs typeface="Calibri" panose="020F0502020204030204" pitchFamily="34" charset="0"/>
              </a:rPr>
            </a:b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Procedure:</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1. Click to bring up a German word.  </a:t>
            </a:r>
          </a:p>
          <a:p>
            <a:pPr marL="0" marR="0" lvl="0" indent="0" algn="l" rtl="0">
              <a:lnSpc>
                <a:spcPct val="100000"/>
              </a:lnSpc>
              <a:spcBef>
                <a:spcPts val="0"/>
              </a:spcBef>
              <a:spcAft>
                <a:spcPts val="0"/>
              </a:spcAft>
              <a:buClr>
                <a:schemeClr val="dk1"/>
              </a:buClr>
              <a:buSzPts val="1200"/>
              <a:buFont typeface="Calibri"/>
              <a:buNone/>
            </a:pPr>
            <a:r>
              <a:rPr lang="en-US" b="0" dirty="0">
                <a:latin typeface="Calibri" panose="020F0502020204030204" pitchFamily="34" charset="0"/>
                <a:cs typeface="Calibri" panose="020F0502020204030204" pitchFamily="34" charset="0"/>
              </a:rPr>
              <a:t>2. Students volunteer the definite article and pronounce the word with its definite article.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2. On second click, the noun moves into the ‘appropriately gendered’ mouth.</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75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Timing:  2</a:t>
            </a:r>
            <a:r>
              <a:rPr lang="en-US" b="1" baseline="0"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minutes</a:t>
            </a:r>
          </a:p>
          <a:p>
            <a:pPr marL="0" marR="0" lvl="0" indent="0" algn="l" rtl="0">
              <a:lnSpc>
                <a:spcPct val="100000"/>
              </a:lnSpc>
              <a:spcBef>
                <a:spcPts val="0"/>
              </a:spcBef>
              <a:spcAft>
                <a:spcPts val="0"/>
              </a:spcAft>
              <a:buClr>
                <a:schemeClr val="dk1"/>
              </a:buClr>
              <a:buSzPts val="1200"/>
              <a:buFont typeface="Calibri"/>
              <a:buNone/>
            </a:pP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To revise gender and word knowledge,</a:t>
            </a:r>
            <a:r>
              <a:rPr lang="en-US" b="0" baseline="0" dirty="0">
                <a:latin typeface="Calibri" panose="020F0502020204030204" pitchFamily="34" charset="0"/>
                <a:cs typeface="Calibri" panose="020F0502020204030204" pitchFamily="34" charset="0"/>
              </a:rPr>
              <a:t> this time the picture prompting recall of the word itself.</a:t>
            </a:r>
            <a:br>
              <a:rPr lang="en-US" b="0" dirty="0">
                <a:latin typeface="Calibri" panose="020F0502020204030204" pitchFamily="34" charset="0"/>
                <a:cs typeface="Calibri" panose="020F0502020204030204" pitchFamily="34" charset="0"/>
              </a:rPr>
            </a:b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Procedure:</a:t>
            </a: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1. </a:t>
            </a:r>
            <a:r>
              <a:rPr lang="en-US" b="0" dirty="0">
                <a:latin typeface="Calibri" panose="020F0502020204030204" pitchFamily="34" charset="0"/>
                <a:cs typeface="Calibri" panose="020F0502020204030204" pitchFamily="34" charset="0"/>
              </a:rPr>
              <a:t>Pictures representing the </a:t>
            </a:r>
            <a:r>
              <a:rPr lang="en-US" b="0" baseline="0" dirty="0">
                <a:latin typeface="Calibri" panose="020F0502020204030204" pitchFamily="34" charset="0"/>
                <a:cs typeface="Calibri" panose="020F0502020204030204" pitchFamily="34" charset="0"/>
              </a:rPr>
              <a:t>9 n</a:t>
            </a:r>
            <a:r>
              <a:rPr lang="en-US" b="0" dirty="0">
                <a:latin typeface="Calibri" panose="020F0502020204030204" pitchFamily="34" charset="0"/>
                <a:cs typeface="Calibri" panose="020F0502020204030204" pitchFamily="34" charset="0"/>
              </a:rPr>
              <a:t>ouns from Weeks 1 and 2 appear on separate mouse clicks.  Say the word (chorally) with its definite article. </a:t>
            </a: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2. </a:t>
            </a:r>
            <a:r>
              <a:rPr lang="en-US" b="0" dirty="0">
                <a:latin typeface="Calibri" panose="020F0502020204030204" pitchFamily="34" charset="0"/>
                <a:cs typeface="Calibri" panose="020F0502020204030204" pitchFamily="34" charset="0"/>
              </a:rPr>
              <a:t>On second click, the noun moves into the ‘appropriately gendered’ mouth.</a:t>
            </a:r>
            <a:endParaRPr lang="en-US" dirty="0">
              <a:latin typeface="Calibri" panose="020F0502020204030204" pitchFamily="34" charset="0"/>
              <a:cs typeface="Calibri" panose="020F0502020204030204" pitchFamily="34" charset="0"/>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260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latin typeface="Calibri" panose="020F0502020204030204" pitchFamily="34" charset="0"/>
                <a:cs typeface="Calibri" panose="020F0502020204030204" pitchFamily="34" charset="0"/>
              </a:rPr>
              <a:t>Timing: 3 minutes for sequence of six verbs</a:t>
            </a:r>
            <a:endParaRPr>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Aim: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To introduce the verb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sein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more explicitly. </a:t>
            </a:r>
          </a:p>
          <a:p>
            <a:pPr marL="0" marR="0" lvl="0" indent="0" algn="l" rtl="0">
              <a:lnSpc>
                <a:spcPct val="100000"/>
              </a:lnSpc>
              <a:spcBef>
                <a:spcPts val="800"/>
              </a:spcBef>
              <a:spcAft>
                <a:spcPts val="0"/>
              </a:spcAft>
              <a:buClr>
                <a:srgbClr val="000000"/>
              </a:buClr>
              <a:buSzPts val="1200"/>
              <a:buFont typeface="arial"/>
              <a:buNone/>
            </a:pPr>
            <a:endParaRPr lang="en-GB"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Note: Sein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is one of the 25 most frequently used verbs in German. All 25 most frequent verbs will be introduced early on using the same format. Both long form (infinitive) and short form (3</a:t>
            </a:r>
            <a:r>
              <a:rPr lang="en-GB" sz="1200" b="0" i="0" u="none" strike="noStrike" cap="none" baseline="30000">
                <a:solidFill>
                  <a:srgbClr val="000000"/>
                </a:solidFill>
                <a:latin typeface="Calibri" panose="020F0502020204030204" pitchFamily="34" charset="0"/>
                <a:ea typeface="arial"/>
                <a:cs typeface="Calibri" panose="020F0502020204030204" pitchFamily="34" charset="0"/>
                <a:sym typeface="arial"/>
              </a:rPr>
              <a:t>rd</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person singular) are introduced in order to familiarise students with various forms of the same verb. </a:t>
            </a:r>
            <a:endParaRPr>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Procedure</a:t>
            </a:r>
            <a:endParaRPr>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Bring up the word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sein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on its own, say it, students repeat it, and remind them of the phonics. Draw attention to the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[ei] sound.</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Try to elicit the meaning from the students.</a:t>
            </a:r>
            <a:endParaRPr>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 2. Bring up the English translations.  Emphasise the two meanings for the infinitive.</a:t>
            </a:r>
            <a:endParaRPr>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3. Bring up the short form </a:t>
            </a:r>
            <a:r>
              <a:rPr lang="en-GB" sz="1200" b="1" i="0" u="none" strike="noStrike" cap="none">
                <a:solidFill>
                  <a:srgbClr val="000000"/>
                </a:solidFill>
                <a:latin typeface="Calibri" panose="020F0502020204030204" pitchFamily="34" charset="0"/>
                <a:ea typeface="arial"/>
                <a:cs typeface="Calibri" panose="020F0502020204030204" pitchFamily="34" charset="0"/>
                <a:sym typeface="arial"/>
              </a:rPr>
              <a:t>ist</a:t>
            </a:r>
            <a:r>
              <a:rPr lang="en-GB" sz="1200" b="0" i="1" u="none" strike="noStrike" cap="none">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say it, students repeat it.</a:t>
            </a:r>
            <a:endParaRPr sz="1200" b="1" i="0" u="none" strike="noStrike" cap="none">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b="0" i="0" u="none" strike="noStrike" cap="none">
                <a:solidFill>
                  <a:srgbClr val="000000"/>
                </a:solidFill>
                <a:latin typeface="Calibri" panose="020F0502020204030204" pitchFamily="34" charset="0"/>
                <a:ea typeface="arial"/>
                <a:cs typeface="Calibri" panose="020F0502020204030204" pitchFamily="34" charset="0"/>
                <a:sym typeface="arial"/>
              </a:rPr>
              <a:t>4. Try to elicit the meaning from the students.  </a:t>
            </a:r>
            <a:r>
              <a:rPr lang="en-GB" i="0">
                <a:latin typeface="Calibri" panose="020F0502020204030204" pitchFamily="34" charset="0"/>
                <a:cs typeface="Calibri" panose="020F0502020204030204" pitchFamily="34" charset="0"/>
              </a:rPr>
              <a:t>They know ‘ist’ already, but it’s important that they connect  ‘is’ and ‘be’, ‘ist’ and ‘sein’.  These verbs are so irregular in English and German that many students will not know that ‘is’ and ‘be’ are connected.  It’s important to establish and reinforce this, often.</a:t>
            </a:r>
            <a:endParaRPr>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i="0">
              <a:solidFill>
                <a:srgbClr val="000000"/>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94" name="Google Shape;69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9510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0" lvl="0" indent="0" algn="l" rtl="0">
              <a:spcBef>
                <a:spcPts val="0"/>
              </a:spcBef>
              <a:spcAft>
                <a:spcPts val="0"/>
              </a:spcAft>
              <a:buNone/>
            </a:pPr>
            <a:endParaRPr/>
          </a:p>
        </p:txBody>
      </p:sp>
      <p:sp>
        <p:nvSpPr>
          <p:cNvPr id="703" name="Google Shape;70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58486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0" lvl="0" indent="0" algn="l" rtl="0">
              <a:spcBef>
                <a:spcPts val="0"/>
              </a:spcBef>
              <a:spcAft>
                <a:spcPts val="0"/>
              </a:spcAft>
              <a:buNone/>
            </a:pPr>
            <a:endParaRPr/>
          </a:p>
        </p:txBody>
      </p:sp>
      <p:sp>
        <p:nvSpPr>
          <p:cNvPr id="714" name="Google Shape;71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67951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23" name="Google Shape;72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6310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2" name="Google Shape;73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77244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long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geben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[mime giving a gift to someone]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err="1"/>
              <a:t>geben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geben</a:t>
            </a:r>
            <a:r>
              <a:rPr lang="en-GB" baseline="0" dirty="0"/>
              <a:t> [49]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93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44" name="Google Shape;74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7416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Timing: 4 minutes (4 slides)</a:t>
            </a:r>
            <a:br>
              <a:rPr lang="en-US" dirty="0"/>
            </a:br>
            <a:br>
              <a:rPr lang="en-US" b="1" dirty="0"/>
            </a:br>
            <a:r>
              <a:rPr lang="en-US" b="1" dirty="0"/>
              <a:t>Aim: </a:t>
            </a:r>
            <a:r>
              <a:rPr lang="en-US" b="0" dirty="0"/>
              <a:t>To </a:t>
            </a:r>
            <a:r>
              <a:rPr lang="en-US" b="0" dirty="0" err="1"/>
              <a:t>practise</a:t>
            </a:r>
            <a:r>
              <a:rPr lang="en-US" b="0" dirty="0"/>
              <a:t> recall of the vocabulary introduced this week and last week.</a:t>
            </a:r>
            <a:br>
              <a:rPr lang="en-US" b="0" dirty="0"/>
            </a:br>
            <a:br>
              <a:rPr lang="en-US" dirty="0"/>
            </a:br>
            <a:r>
              <a:rPr lang="en-US" b="1" dirty="0"/>
              <a:t>Procedure:</a:t>
            </a:r>
            <a:br>
              <a:rPr lang="en-US" dirty="0"/>
            </a:br>
            <a:r>
              <a:rPr lang="en-US" dirty="0"/>
              <a:t>1.</a:t>
            </a:r>
            <a:r>
              <a:rPr lang="en-US" b="0" dirty="0"/>
              <a:t> Students know ‘was’ ‘</a:t>
            </a:r>
            <a:r>
              <a:rPr lang="en-US" b="0" dirty="0" err="1"/>
              <a:t>ist</a:t>
            </a:r>
            <a:r>
              <a:rPr lang="en-US" b="0" dirty="0"/>
              <a:t>’ and ‘die’.  They don’t know ‘</a:t>
            </a:r>
            <a:r>
              <a:rPr lang="en-US" b="0" dirty="0" err="1"/>
              <a:t>Ausnahme</a:t>
            </a:r>
            <a:r>
              <a:rPr lang="en-US" b="0" dirty="0"/>
              <a:t>’.  Ensure the meaning is clear.  Tell them the English meaning. </a:t>
            </a:r>
            <a:r>
              <a:rPr lang="en-US" b="0" dirty="0" err="1"/>
              <a:t>Ausnahme</a:t>
            </a:r>
            <a:r>
              <a:rPr lang="en-US" b="0" dirty="0"/>
              <a:t> is on the </a:t>
            </a:r>
            <a:r>
              <a:rPr lang="en-US" b="0" dirty="0" err="1"/>
              <a:t>Eduqas</a:t>
            </a:r>
            <a:r>
              <a:rPr lang="en-US" b="0" dirty="0"/>
              <a:t> GCSE list but not formally taught until Y10.  Using it here and in other odd one out activities is a useful way to bring its meaning in earlier.</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2. </a:t>
            </a:r>
            <a:r>
              <a:rPr lang="en-US" dirty="0"/>
              <a:t>Explain that each set of four words has an odd one out. The reasons are mixed bringing together the various things students have learnt so far. For example, the set might be 3 neuter words and one masculine or 3 long vowel words and one short vowel one.</a:t>
            </a:r>
            <a:endParaRPr lang="en-US" b="0" dirty="0"/>
          </a:p>
          <a:p>
            <a:pPr marL="0" marR="0" lvl="0" indent="0" algn="l" rtl="0">
              <a:lnSpc>
                <a:spcPct val="100000"/>
              </a:lnSpc>
              <a:spcBef>
                <a:spcPts val="0"/>
              </a:spcBef>
              <a:spcAft>
                <a:spcPts val="0"/>
              </a:spcAft>
              <a:buClr>
                <a:schemeClr val="dk1"/>
              </a:buClr>
              <a:buSzPts val="1200"/>
              <a:buFont typeface="Calibri"/>
              <a:buNone/>
            </a:pPr>
            <a:r>
              <a:rPr lang="en-US" dirty="0"/>
              <a:t>3. Teacher asks 'Was </a:t>
            </a:r>
            <a:r>
              <a:rPr lang="en-US" dirty="0" err="1"/>
              <a:t>ist</a:t>
            </a:r>
            <a:r>
              <a:rPr lang="en-US" dirty="0"/>
              <a:t> die </a:t>
            </a:r>
            <a:r>
              <a:rPr lang="en-US" dirty="0" err="1"/>
              <a:t>Ausnahme</a:t>
            </a:r>
            <a:r>
              <a:rPr lang="en-US" dirty="0"/>
              <a:t>?' Students respond. Teacher models: ‘David </a:t>
            </a:r>
            <a:r>
              <a:rPr lang="en-US" dirty="0" err="1"/>
              <a:t>sagt</a:t>
            </a:r>
            <a:r>
              <a:rPr lang="en-US" dirty="0"/>
              <a:t>, das </a:t>
            </a:r>
            <a:r>
              <a:rPr lang="en-US" dirty="0" err="1"/>
              <a:t>ist</a:t>
            </a:r>
            <a:r>
              <a:rPr lang="en-US" dirty="0"/>
              <a:t> der Tag.  </a:t>
            </a:r>
            <a:r>
              <a:rPr lang="en-US" dirty="0" err="1"/>
              <a:t>Ist</a:t>
            </a:r>
            <a:r>
              <a:rPr lang="en-US" dirty="0"/>
              <a:t> das </a:t>
            </a:r>
            <a:r>
              <a:rPr lang="en-US" dirty="0" err="1"/>
              <a:t>richtig</a:t>
            </a:r>
            <a:r>
              <a:rPr lang="en-US" dirty="0"/>
              <a:t>? Ja? </a:t>
            </a:r>
            <a:r>
              <a:rPr lang="en-US" dirty="0" err="1"/>
              <a:t>Nein</a:t>
            </a:r>
            <a:r>
              <a:rPr lang="en-US" dirty="0"/>
              <a:t>?’, and so on, until all answers are checked. </a:t>
            </a:r>
          </a:p>
          <a:p>
            <a:pPr marL="0" marR="0" lvl="0" indent="0" algn="l" rtl="0">
              <a:lnSpc>
                <a:spcPct val="100000"/>
              </a:lnSpc>
              <a:spcBef>
                <a:spcPts val="0"/>
              </a:spcBef>
              <a:spcAft>
                <a:spcPts val="0"/>
              </a:spcAft>
              <a:buClr>
                <a:schemeClr val="dk1"/>
              </a:buClr>
              <a:buSzPts val="1200"/>
              <a:buFont typeface="Calibri"/>
              <a:buNone/>
            </a:pPr>
            <a:r>
              <a:rPr lang="en-US" dirty="0"/>
              <a:t>This also revisits </a:t>
            </a:r>
            <a:r>
              <a:rPr lang="en-US" b="1" dirty="0" err="1"/>
              <a:t>richtig</a:t>
            </a:r>
            <a:r>
              <a:rPr lang="en-US" b="1" dirty="0"/>
              <a:t> / </a:t>
            </a:r>
            <a:r>
              <a:rPr lang="en-US" b="1" dirty="0" err="1"/>
              <a:t>falsch</a:t>
            </a:r>
            <a:r>
              <a:rPr lang="en-US" b="1" dirty="0"/>
              <a:t> / ja / </a:t>
            </a:r>
            <a:r>
              <a:rPr lang="en-US" b="1" dirty="0" err="1"/>
              <a:t>nein</a:t>
            </a:r>
            <a:r>
              <a:rPr lang="en-US" b="1" dirty="0"/>
              <a:t> / </a:t>
            </a:r>
            <a:r>
              <a:rPr lang="en-US" b="1" dirty="0" err="1"/>
              <a:t>oder</a:t>
            </a:r>
            <a:r>
              <a:rPr lang="en-US" dirty="0"/>
              <a:t>.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Answer: die </a:t>
            </a:r>
            <a:r>
              <a:rPr lang="en-US" b="1" dirty="0" err="1"/>
              <a:t>Flasche</a:t>
            </a:r>
            <a:r>
              <a:rPr lang="en-US" b="1" dirty="0"/>
              <a:t> (3 neuter nouns + 1 feminine)</a:t>
            </a:r>
            <a:br>
              <a:rPr lang="en-US" dirty="0"/>
            </a:br>
            <a:br>
              <a:rPr lang="en-US" b="1" dirty="0"/>
            </a:br>
            <a:r>
              <a:rPr lang="en-US" b="1" dirty="0"/>
              <a:t>Frequency of unknown words and cognates</a:t>
            </a:r>
            <a:r>
              <a:rPr lang="en-US" dirty="0"/>
              <a:t>:</a:t>
            </a:r>
            <a:br>
              <a:rPr lang="en-US" dirty="0"/>
            </a:br>
            <a:r>
              <a:rPr lang="en-US" dirty="0" err="1"/>
              <a:t>Ausnahme</a:t>
            </a:r>
            <a:r>
              <a:rPr lang="en-US" dirty="0"/>
              <a:t> [1404]</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41</a:t>
            </a:fld>
            <a:endParaRPr lang="en-GB"/>
          </a:p>
        </p:txBody>
      </p:sp>
    </p:spTree>
    <p:extLst>
      <p:ext uri="{BB962C8B-B14F-4D97-AF65-F5344CB8AC3E}">
        <p14:creationId xmlns:p14="http://schemas.microsoft.com/office/powerpoint/2010/main" val="2683630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As previous slide.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GB" b="1" dirty="0"/>
              <a:t>One suggested answer: </a:t>
            </a:r>
            <a:r>
              <a:rPr lang="en-US" b="1" dirty="0"/>
              <a:t>die Tafel (3 masculine nouns + one feminine)</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42</a:t>
            </a:fld>
            <a:endParaRPr lang="en-GB"/>
          </a:p>
        </p:txBody>
      </p:sp>
    </p:spTree>
    <p:extLst>
      <p:ext uri="{BB962C8B-B14F-4D97-AF65-F5344CB8AC3E}">
        <p14:creationId xmlns:p14="http://schemas.microsoft.com/office/powerpoint/2010/main" val="1615409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As previous slide.</a:t>
            </a:r>
          </a:p>
          <a:p>
            <a:pPr marL="0" lvl="0" indent="0" algn="l" rtl="0">
              <a:spcBef>
                <a:spcPts val="0"/>
              </a:spcBef>
              <a:spcAft>
                <a:spcPts val="0"/>
              </a:spcAft>
              <a:buNone/>
            </a:pPr>
            <a:r>
              <a:rPr lang="en-GB" b="1" dirty="0"/>
              <a:t>One suggested answer: </a:t>
            </a:r>
            <a:r>
              <a:rPr lang="en-US" b="1" dirty="0"/>
              <a:t>die Idee (2 short e + one long e)</a:t>
            </a:r>
            <a:endParaRPr lang="en-US"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Students may need prompting that this is about </a:t>
            </a:r>
            <a:r>
              <a:rPr lang="en-GB" dirty="0" err="1"/>
              <a:t>Phonetik</a:t>
            </a:r>
            <a:r>
              <a:rPr lang="en-GB" dirty="0"/>
              <a:t>.</a:t>
            </a:r>
          </a:p>
        </p:txBody>
      </p:sp>
      <p:sp>
        <p:nvSpPr>
          <p:cNvPr id="4" name="Slide Number Placeholder 3"/>
          <p:cNvSpPr>
            <a:spLocks noGrp="1"/>
          </p:cNvSpPr>
          <p:nvPr>
            <p:ph type="sldNum" sz="quarter" idx="5"/>
          </p:nvPr>
        </p:nvSpPr>
        <p:spPr/>
        <p:txBody>
          <a:bodyPr/>
          <a:lstStyle/>
          <a:p>
            <a:fld id="{2AB989EB-FD67-46E5-8EF6-87A30888BB36}" type="slidenum">
              <a:rPr lang="en-GB" smtClean="0"/>
              <a:t>43</a:t>
            </a:fld>
            <a:endParaRPr lang="en-GB"/>
          </a:p>
        </p:txBody>
      </p:sp>
    </p:spTree>
    <p:extLst>
      <p:ext uri="{BB962C8B-B14F-4D97-AF65-F5344CB8AC3E}">
        <p14:creationId xmlns:p14="http://schemas.microsoft.com/office/powerpoint/2010/main" val="3722309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As previous slide.</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One suggested answer: was? (3 verbs and a question word)</a:t>
            </a: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44</a:t>
            </a:fld>
            <a:endParaRPr lang="en-GB"/>
          </a:p>
        </p:txBody>
      </p:sp>
    </p:spTree>
    <p:extLst>
      <p:ext uri="{BB962C8B-B14F-4D97-AF65-F5344CB8AC3E}">
        <p14:creationId xmlns:p14="http://schemas.microsoft.com/office/powerpoint/2010/main" val="1634881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latin typeface="Calibri" panose="020F0502020204030204" pitchFamily="34" charset="0"/>
                <a:cs typeface="Calibri" panose="020F0502020204030204" pitchFamily="34" charset="0"/>
              </a:rPr>
              <a:t>Timing: 3 mins (three slides)</a:t>
            </a:r>
          </a:p>
          <a:p>
            <a:pPr marL="0"/>
            <a:endParaRPr lang="en-GB" b="1" dirty="0">
              <a:latin typeface="Calibri" panose="020F0502020204030204" pitchFamily="34" charset="0"/>
              <a:cs typeface="Calibri" panose="020F0502020204030204" pitchFamily="34" charset="0"/>
            </a:endParaRPr>
          </a:p>
          <a:p>
            <a:pPr marL="0"/>
            <a:r>
              <a:rPr lang="en-GB" b="1" dirty="0">
                <a:latin typeface="Calibri" panose="020F0502020204030204" pitchFamily="34" charset="0"/>
                <a:cs typeface="Calibri" panose="020F0502020204030204" pitchFamily="34" charset="0"/>
              </a:rPr>
              <a:t>Aim: </a:t>
            </a:r>
            <a:r>
              <a:rPr lang="en-GB" dirty="0">
                <a:latin typeface="Calibri" panose="020F0502020204030204" pitchFamily="34" charset="0"/>
                <a:cs typeface="Calibri" panose="020F0502020204030204" pitchFamily="34" charset="0"/>
              </a:rPr>
              <a:t>to gain</a:t>
            </a:r>
            <a:r>
              <a:rPr lang="en-GB" baseline="0" dirty="0">
                <a:latin typeface="Calibri" panose="020F0502020204030204" pitchFamily="34" charset="0"/>
                <a:cs typeface="Calibri" panose="020F0502020204030204" pitchFamily="34" charset="0"/>
              </a:rPr>
              <a:t> confidence in reading aloud and practising long and short [a] in particular, whilst the listening student practises aural comprehension of vocabulary from this week’s sets.</a:t>
            </a:r>
            <a:br>
              <a:rPr lang="en-GB" baseline="0" dirty="0">
                <a:latin typeface="Calibri" panose="020F0502020204030204" pitchFamily="34" charset="0"/>
                <a:cs typeface="Calibri" panose="020F0502020204030204" pitchFamily="34" charset="0"/>
              </a:rPr>
            </a:br>
            <a:r>
              <a:rPr lang="en-GB" i="1" baseline="0" dirty="0">
                <a:latin typeface="Calibri" panose="020F0502020204030204" pitchFamily="34" charset="0"/>
                <a:cs typeface="Calibri" panose="020F0502020204030204" pitchFamily="34" charset="0"/>
              </a:rPr>
              <a:t>Note: as far as possible words with the SSCs long and short [a] have been grouped together.</a:t>
            </a:r>
          </a:p>
          <a:p>
            <a:pPr marL="0"/>
            <a:endParaRPr lang="en-GB" baseline="0" dirty="0">
              <a:latin typeface="Calibri" panose="020F0502020204030204" pitchFamily="34" charset="0"/>
              <a:cs typeface="Calibri" panose="020F0502020204030204" pitchFamily="34" charset="0"/>
            </a:endParaRPr>
          </a:p>
          <a:p>
            <a:pPr marL="0"/>
            <a:r>
              <a:rPr lang="en-GB" b="1" dirty="0">
                <a:latin typeface="Calibri" panose="020F0502020204030204" pitchFamily="34" charset="0"/>
                <a:cs typeface="Calibri" panose="020F0502020204030204" pitchFamily="34" charset="0"/>
              </a:rPr>
              <a:t>Procedure:</a:t>
            </a:r>
          </a:p>
          <a:p>
            <a:pPr marL="0" indent="-228600">
              <a:buAutoNum type="arabicPeriod"/>
            </a:pPr>
            <a:r>
              <a:rPr lang="en-GB" dirty="0">
                <a:latin typeface="Calibri" panose="020F0502020204030204" pitchFamily="34" charset="0"/>
                <a:cs typeface="Calibri" panose="020F0502020204030204" pitchFamily="34" charset="0"/>
              </a:rPr>
              <a:t>Student B turns away from the board.</a:t>
            </a:r>
          </a:p>
          <a:p>
            <a:pPr marL="0" indent="-228600">
              <a:buAutoNum type="arabicPeriod"/>
            </a:pPr>
            <a:r>
              <a:rPr lang="en-GB" dirty="0">
                <a:latin typeface="Calibri" panose="020F0502020204030204" pitchFamily="34" charset="0"/>
                <a:cs typeface="Calibri" panose="020F0502020204030204" pitchFamily="34" charset="0"/>
              </a:rPr>
              <a:t>Student A reads out five of the words in this</a:t>
            </a:r>
            <a:r>
              <a:rPr lang="en-GB" baseline="0" dirty="0">
                <a:latin typeface="Calibri" panose="020F0502020204030204" pitchFamily="34" charset="0"/>
                <a:cs typeface="Calibri" panose="020F0502020204030204" pitchFamily="34" charset="0"/>
              </a:rPr>
              <a:t> week’s</a:t>
            </a:r>
            <a:r>
              <a:rPr lang="en-GB" dirty="0">
                <a:latin typeface="Calibri" panose="020F0502020204030204" pitchFamily="34" charset="0"/>
                <a:cs typeface="Calibri" panose="020F0502020204030204" pitchFamily="34" charset="0"/>
              </a:rPr>
              <a:t> vocabulary set.</a:t>
            </a:r>
          </a:p>
          <a:p>
            <a:pPr marL="0" indent="-228600">
              <a:buAutoNum type="arabicPeriod"/>
            </a:pPr>
            <a:r>
              <a:rPr lang="en-GB" baseline="0" dirty="0">
                <a:latin typeface="Calibri" panose="020F0502020204030204" pitchFamily="34" charset="0"/>
                <a:cs typeface="Calibri" panose="020F0502020204030204" pitchFamily="34" charset="0"/>
              </a:rPr>
              <a:t>Student B listens and says the English meanings of the words, in the same order as they were said in German.</a:t>
            </a:r>
          </a:p>
          <a:p>
            <a:pPr marL="0" indent="-228600">
              <a:buAutoNum type="arabicPeriod"/>
            </a:pPr>
            <a:r>
              <a:rPr lang="en-GB" baseline="0" dirty="0">
                <a:latin typeface="Calibri" panose="020F0502020204030204" pitchFamily="34" charset="0"/>
                <a:cs typeface="Calibri" panose="020F0502020204030204" pitchFamily="34" charset="0"/>
              </a:rPr>
              <a:t>Students swap roles.</a:t>
            </a: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45</a:t>
            </a:fld>
            <a:endParaRPr lang="en-GB"/>
          </a:p>
        </p:txBody>
      </p:sp>
    </p:spTree>
    <p:extLst>
      <p:ext uri="{BB962C8B-B14F-4D97-AF65-F5344CB8AC3E}">
        <p14:creationId xmlns:p14="http://schemas.microsoft.com/office/powerpoint/2010/main" val="228451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latin typeface="Calibri" panose="020F0502020204030204" pitchFamily="34" charset="0"/>
                <a:cs typeface="Calibri" panose="020F0502020204030204" pitchFamily="34" charset="0"/>
              </a:rPr>
              <a:t>[1/2]</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p>
          <a:p>
            <a:pPr marL="0" indent="-228600">
              <a:buAutoNum type="arabicPeriod"/>
            </a:pPr>
            <a:r>
              <a:rPr lang="en-GB" dirty="0">
                <a:latin typeface="Calibri" panose="020F0502020204030204" pitchFamily="34" charset="0"/>
                <a:cs typeface="Calibri" panose="020F0502020204030204" pitchFamily="34" charset="0"/>
              </a:rPr>
              <a:t>Student B turns away from the board.</a:t>
            </a:r>
          </a:p>
          <a:p>
            <a:pPr marL="0" indent="-228600">
              <a:buAutoNum type="arabicPeriod"/>
            </a:pPr>
            <a:r>
              <a:rPr lang="en-GB" dirty="0">
                <a:latin typeface="Calibri" panose="020F0502020204030204" pitchFamily="34" charset="0"/>
                <a:cs typeface="Calibri" panose="020F0502020204030204" pitchFamily="34" charset="0"/>
              </a:rPr>
              <a:t>Student A reads out five of the words in this</a:t>
            </a:r>
            <a:r>
              <a:rPr lang="en-GB" baseline="0" dirty="0">
                <a:latin typeface="Calibri" panose="020F0502020204030204" pitchFamily="34" charset="0"/>
                <a:cs typeface="Calibri" panose="020F0502020204030204" pitchFamily="34" charset="0"/>
              </a:rPr>
              <a:t> week’s</a:t>
            </a:r>
            <a:r>
              <a:rPr lang="en-GB" dirty="0">
                <a:latin typeface="Calibri" panose="020F0502020204030204" pitchFamily="34" charset="0"/>
                <a:cs typeface="Calibri" panose="020F0502020204030204" pitchFamily="34" charset="0"/>
              </a:rPr>
              <a:t> vocabulary as they appear on the board, on a click.</a:t>
            </a:r>
          </a:p>
          <a:p>
            <a:pPr marL="0" indent="-228600">
              <a:buAutoNum type="arabicPeriod"/>
            </a:pPr>
            <a:r>
              <a:rPr lang="en-GB" baseline="0" dirty="0">
                <a:latin typeface="Calibri" panose="020F0502020204030204" pitchFamily="34" charset="0"/>
                <a:cs typeface="Calibri" panose="020F0502020204030204" pitchFamily="34" charset="0"/>
              </a:rPr>
              <a:t>Student B listens and says the English meanings of the words, in the same order as they were said in German.</a:t>
            </a:r>
            <a:br>
              <a:rPr lang="en-GB" baseline="0" dirty="0">
                <a:latin typeface="Calibri" panose="020F0502020204030204" pitchFamily="34" charset="0"/>
                <a:cs typeface="Calibri" panose="020F0502020204030204" pitchFamily="34" charset="0"/>
              </a:rPr>
            </a:br>
            <a:r>
              <a:rPr lang="en-GB" baseline="0" dirty="0">
                <a:latin typeface="Calibri" panose="020F0502020204030204" pitchFamily="34" charset="0"/>
                <a:cs typeface="Calibri" panose="020F0502020204030204" pitchFamily="34" charset="0"/>
              </a:rPr>
              <a:t>4.   Student turns back to the board to check his/her answers.</a:t>
            </a:r>
          </a:p>
          <a:p>
            <a:pPr marL="0" indent="0">
              <a:buNone/>
            </a:pPr>
            <a:r>
              <a:rPr lang="en-GB" baseline="0" dirty="0">
                <a:latin typeface="Calibri" panose="020F0502020204030204" pitchFamily="34" charset="0"/>
                <a:cs typeface="Calibri" panose="020F0502020204030204" pitchFamily="34" charset="0"/>
              </a:rPr>
              <a:t>5.   Move to next slide to swap roles. </a:t>
            </a: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46</a:t>
            </a:fld>
            <a:endParaRPr lang="en-GB"/>
          </a:p>
        </p:txBody>
      </p:sp>
    </p:spTree>
    <p:extLst>
      <p:ext uri="{BB962C8B-B14F-4D97-AF65-F5344CB8AC3E}">
        <p14:creationId xmlns:p14="http://schemas.microsoft.com/office/powerpoint/2010/main" val="2955803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latin typeface="Calibri" panose="020F0502020204030204" pitchFamily="34" charset="0"/>
                <a:cs typeface="Calibri" panose="020F0502020204030204" pitchFamily="34" charset="0"/>
              </a:rPr>
              <a:t>[2/2]</a:t>
            </a:r>
            <a:endParaRPr lang="en-GB" baseline="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47</a:t>
            </a:fld>
            <a:endParaRPr lang="en-GB"/>
          </a:p>
        </p:txBody>
      </p:sp>
    </p:spTree>
    <p:extLst>
      <p:ext uri="{BB962C8B-B14F-4D97-AF65-F5344CB8AC3E}">
        <p14:creationId xmlns:p14="http://schemas.microsoft.com/office/powerpoint/2010/main" val="1608285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Timing: 10 minutes</a:t>
            </a:r>
            <a:br>
              <a:rPr lang="en-US" dirty="0"/>
            </a:br>
            <a:br>
              <a:rPr lang="en-US" b="1" dirty="0"/>
            </a:br>
            <a:r>
              <a:rPr lang="en-US" b="1" dirty="0"/>
              <a:t>Aim: </a:t>
            </a:r>
            <a:r>
              <a:rPr lang="en-US" b="0" dirty="0"/>
              <a:t>Transcription exercise bringing together the phonics, vocabulary and grammar taught thus far.</a:t>
            </a:r>
          </a:p>
          <a:p>
            <a:pPr marL="0" marR="0" lvl="0" indent="0" algn="l" rtl="0">
              <a:lnSpc>
                <a:spcPct val="100000"/>
              </a:lnSpc>
              <a:spcBef>
                <a:spcPts val="0"/>
              </a:spcBef>
              <a:spcAft>
                <a:spcPts val="0"/>
              </a:spcAft>
              <a:buClr>
                <a:schemeClr val="dk1"/>
              </a:buClr>
              <a:buSzPts val="1200"/>
              <a:buFont typeface="Calibri"/>
              <a:buNone/>
            </a:pPr>
            <a:br>
              <a:rPr lang="en-US" b="0" dirty="0"/>
            </a:br>
            <a:r>
              <a:rPr lang="en-US" b="1" dirty="0"/>
              <a:t>Note: </a:t>
            </a:r>
            <a:r>
              <a:rPr lang="en-US" b="0" dirty="0"/>
              <a:t>This activity applies the vocabulary they have learnt in some new sentence formulations. It also focuses the students’ attention on spelling of the words. This leads into the next activity where we discuss the various aspects of ‘knowing a word’.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Procedure:</a:t>
            </a:r>
            <a:br>
              <a:rPr lang="en-US" dirty="0"/>
            </a:br>
            <a:r>
              <a:rPr lang="en-US" dirty="0"/>
              <a:t>1. </a:t>
            </a:r>
            <a:r>
              <a:rPr lang="en-US" b="0" dirty="0"/>
              <a:t>Play the audio recording of the sentences. Click the number to repeat the sentence as many times as needed.</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t>2. </a:t>
            </a:r>
            <a:r>
              <a:rPr lang="en-US" b="0" dirty="0"/>
              <a:t>Students write the sentences down.</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t>3. </a:t>
            </a:r>
            <a:r>
              <a:rPr lang="en-US" b="0" dirty="0"/>
              <a:t>Discuss the answers. For each item ask a student to read what they have written. Play the recording again and then show the written version.</a:t>
            </a:r>
            <a:endParaRPr lang="en-US" dirty="0"/>
          </a:p>
          <a:p>
            <a:pPr marL="0" lvl="0" indent="0" algn="l" rtl="0">
              <a:spcBef>
                <a:spcPts val="0"/>
              </a:spcBef>
              <a:spcAft>
                <a:spcPts val="0"/>
              </a:spcAft>
              <a:buNone/>
            </a:pPr>
            <a:endParaRPr lang="en-US" dirty="0"/>
          </a:p>
          <a:p>
            <a:pPr marL="0" lvl="0" indent="0" algn="l" rtl="0">
              <a:lnSpc>
                <a:spcPct val="200000"/>
              </a:lnSpc>
              <a:spcBef>
                <a:spcPts val="0"/>
              </a:spcBef>
              <a:spcAft>
                <a:spcPts val="0"/>
              </a:spcAft>
              <a:buNone/>
            </a:pPr>
            <a:r>
              <a:rPr lang="en-US" b="1" dirty="0"/>
              <a:t>Transcript:</a:t>
            </a:r>
            <a:br>
              <a:rPr lang="en-US" dirty="0"/>
            </a:br>
            <a:r>
              <a:rPr lang="en-US" dirty="0"/>
              <a:t>1. </a:t>
            </a:r>
            <a:r>
              <a:rPr lang="en-US" sz="1200" dirty="0">
                <a:solidFill>
                  <a:srgbClr val="1F4E79"/>
                </a:solidFill>
                <a:latin typeface="Century Gothic"/>
                <a:ea typeface="Century Gothic"/>
                <a:cs typeface="Century Gothic"/>
                <a:sym typeface="Century Gothic"/>
              </a:rPr>
              <a:t>Wo </a:t>
            </a:r>
            <a:r>
              <a:rPr lang="en-US" sz="1200" dirty="0" err="1">
                <a:solidFill>
                  <a:srgbClr val="1F4E79"/>
                </a:solidFill>
                <a:latin typeface="Century Gothic"/>
                <a:ea typeface="Century Gothic"/>
                <a:cs typeface="Century Gothic"/>
                <a:sym typeface="Century Gothic"/>
              </a:rPr>
              <a:t>ist</a:t>
            </a:r>
            <a:r>
              <a:rPr lang="en-US" sz="1200" dirty="0">
                <a:solidFill>
                  <a:srgbClr val="1F4E79"/>
                </a:solidFill>
                <a:latin typeface="Century Gothic"/>
                <a:ea typeface="Century Gothic"/>
                <a:cs typeface="Century Gothic"/>
                <a:sym typeface="Century Gothic"/>
              </a:rPr>
              <a:t> das Fenster?</a:t>
            </a:r>
            <a:endParaRPr lang="en-US" dirty="0"/>
          </a:p>
          <a:p>
            <a:pPr marL="0" lvl="0" indent="0" algn="l" rtl="0">
              <a:lnSpc>
                <a:spcPct val="200000"/>
              </a:lnSpc>
              <a:spcBef>
                <a:spcPts val="0"/>
              </a:spcBef>
              <a:spcAft>
                <a:spcPts val="0"/>
              </a:spcAft>
              <a:buNone/>
            </a:pPr>
            <a:r>
              <a:rPr lang="en-US" sz="1200" dirty="0">
                <a:solidFill>
                  <a:srgbClr val="1F4E79"/>
                </a:solidFill>
                <a:latin typeface="Century Gothic"/>
                <a:ea typeface="Century Gothic"/>
                <a:cs typeface="Century Gothic"/>
                <a:sym typeface="Century Gothic"/>
              </a:rPr>
              <a:t>2. Das </a:t>
            </a:r>
            <a:r>
              <a:rPr lang="en-US" sz="1200" dirty="0" err="1">
                <a:solidFill>
                  <a:srgbClr val="1F4E79"/>
                </a:solidFill>
                <a:latin typeface="Century Gothic"/>
                <a:ea typeface="Century Gothic"/>
                <a:cs typeface="Century Gothic"/>
                <a:sym typeface="Century Gothic"/>
              </a:rPr>
              <a:t>ist</a:t>
            </a:r>
            <a:r>
              <a:rPr lang="en-US" sz="1200" dirty="0">
                <a:solidFill>
                  <a:srgbClr val="1F4E79"/>
                </a:solidFill>
                <a:latin typeface="Century Gothic"/>
                <a:ea typeface="Century Gothic"/>
                <a:cs typeface="Century Gothic"/>
                <a:sym typeface="Century Gothic"/>
              </a:rPr>
              <a:t> </a:t>
            </a:r>
            <a:r>
              <a:rPr lang="en-US" sz="1200" dirty="0" err="1">
                <a:solidFill>
                  <a:srgbClr val="1F4E79"/>
                </a:solidFill>
                <a:latin typeface="Century Gothic"/>
                <a:ea typeface="Century Gothic"/>
                <a:cs typeface="Century Gothic"/>
                <a:sym typeface="Century Gothic"/>
              </a:rPr>
              <a:t>richtig</a:t>
            </a:r>
            <a:r>
              <a:rPr lang="en-US" sz="1200" dirty="0">
                <a:solidFill>
                  <a:srgbClr val="1F4E79"/>
                </a:solidFill>
                <a:latin typeface="Century Gothic"/>
                <a:ea typeface="Century Gothic"/>
                <a:cs typeface="Century Gothic"/>
                <a:sym typeface="Century Gothic"/>
              </a:rPr>
              <a:t>.</a:t>
            </a:r>
            <a:endParaRPr lang="en-US" dirty="0"/>
          </a:p>
          <a:p>
            <a:pPr marL="0" lvl="0" indent="0" algn="l" rtl="0">
              <a:lnSpc>
                <a:spcPct val="200000"/>
              </a:lnSpc>
              <a:spcBef>
                <a:spcPts val="0"/>
              </a:spcBef>
              <a:spcAft>
                <a:spcPts val="0"/>
              </a:spcAft>
              <a:buNone/>
            </a:pPr>
            <a:r>
              <a:rPr lang="en-US" sz="1200" dirty="0">
                <a:solidFill>
                  <a:srgbClr val="1F4E79"/>
                </a:solidFill>
                <a:latin typeface="Century Gothic"/>
                <a:ea typeface="Century Gothic"/>
                <a:cs typeface="Century Gothic"/>
                <a:sym typeface="Century Gothic"/>
              </a:rPr>
              <a:t>3. Was </a:t>
            </a:r>
            <a:r>
              <a:rPr lang="en-US" sz="1200" dirty="0" err="1">
                <a:solidFill>
                  <a:srgbClr val="1F4E79"/>
                </a:solidFill>
                <a:latin typeface="Century Gothic"/>
                <a:ea typeface="Century Gothic"/>
                <a:cs typeface="Century Gothic"/>
                <a:sym typeface="Century Gothic"/>
              </a:rPr>
              <a:t>denkst</a:t>
            </a:r>
            <a:r>
              <a:rPr lang="en-US" sz="1200" dirty="0">
                <a:solidFill>
                  <a:srgbClr val="1F4E79"/>
                </a:solidFill>
                <a:latin typeface="Century Gothic"/>
                <a:ea typeface="Century Gothic"/>
                <a:cs typeface="Century Gothic"/>
                <a:sym typeface="Century Gothic"/>
              </a:rPr>
              <a:t> du?</a:t>
            </a:r>
            <a:endParaRPr lang="en-US" dirty="0"/>
          </a:p>
          <a:p>
            <a:pPr marL="0" lvl="0" indent="0" algn="l" rtl="0">
              <a:lnSpc>
                <a:spcPct val="200000"/>
              </a:lnSpc>
              <a:spcBef>
                <a:spcPts val="0"/>
              </a:spcBef>
              <a:spcAft>
                <a:spcPts val="0"/>
              </a:spcAft>
              <a:buNone/>
            </a:pPr>
            <a:r>
              <a:rPr lang="en-US" sz="1200" dirty="0">
                <a:solidFill>
                  <a:srgbClr val="1F4E79"/>
                </a:solidFill>
                <a:latin typeface="Century Gothic"/>
                <a:ea typeface="Century Gothic"/>
                <a:cs typeface="Century Gothic"/>
                <a:sym typeface="Century Gothic"/>
              </a:rPr>
              <a:t>4. Das </a:t>
            </a:r>
            <a:r>
              <a:rPr lang="en-US" sz="1200" dirty="0" err="1">
                <a:solidFill>
                  <a:srgbClr val="1F4E79"/>
                </a:solidFill>
                <a:latin typeface="Century Gothic"/>
                <a:ea typeface="Century Gothic"/>
                <a:cs typeface="Century Gothic"/>
                <a:sym typeface="Century Gothic"/>
              </a:rPr>
              <a:t>ist</a:t>
            </a:r>
            <a:r>
              <a:rPr lang="en-US" sz="1200" dirty="0">
                <a:solidFill>
                  <a:srgbClr val="1F4E79"/>
                </a:solidFill>
                <a:latin typeface="Century Gothic"/>
                <a:ea typeface="Century Gothic"/>
                <a:cs typeface="Century Gothic"/>
                <a:sym typeface="Century Gothic"/>
              </a:rPr>
              <a:t> </a:t>
            </a:r>
            <a:r>
              <a:rPr lang="en-US" sz="1200" dirty="0" err="1">
                <a:solidFill>
                  <a:srgbClr val="1F4E79"/>
                </a:solidFill>
                <a:latin typeface="Century Gothic"/>
                <a:ea typeface="Century Gothic"/>
                <a:cs typeface="Century Gothic"/>
                <a:sym typeface="Century Gothic"/>
              </a:rPr>
              <a:t>falsch</a:t>
            </a:r>
            <a:r>
              <a:rPr lang="en-US" sz="1200" dirty="0">
                <a:solidFill>
                  <a:srgbClr val="1F4E79"/>
                </a:solidFill>
                <a:latin typeface="Century Gothic"/>
                <a:ea typeface="Century Gothic"/>
                <a:cs typeface="Century Gothic"/>
                <a:sym typeface="Century Gothic"/>
              </a:rPr>
              <a:t>.</a:t>
            </a:r>
            <a:endParaRPr lang="en-US" dirty="0"/>
          </a:p>
          <a:p>
            <a:pPr marL="0" lvl="0" indent="0" algn="l" rtl="0">
              <a:lnSpc>
                <a:spcPct val="200000"/>
              </a:lnSpc>
              <a:spcBef>
                <a:spcPts val="0"/>
              </a:spcBef>
              <a:spcAft>
                <a:spcPts val="0"/>
              </a:spcAft>
              <a:buNone/>
            </a:pPr>
            <a:r>
              <a:rPr lang="en-US" sz="1200" dirty="0">
                <a:solidFill>
                  <a:srgbClr val="1F4E79"/>
                </a:solidFill>
                <a:latin typeface="Century Gothic"/>
                <a:ea typeface="Century Gothic"/>
                <a:cs typeface="Century Gothic"/>
                <a:sym typeface="Century Gothic"/>
              </a:rPr>
              <a:t>5. Die </a:t>
            </a:r>
            <a:r>
              <a:rPr lang="en-US" sz="1200" dirty="0" err="1">
                <a:solidFill>
                  <a:srgbClr val="1F4E79"/>
                </a:solidFill>
                <a:latin typeface="Century Gothic"/>
                <a:ea typeface="Century Gothic"/>
                <a:cs typeface="Century Gothic"/>
                <a:sym typeface="Century Gothic"/>
              </a:rPr>
              <a:t>Flasche</a:t>
            </a:r>
            <a:r>
              <a:rPr lang="en-US" sz="1200" dirty="0">
                <a:solidFill>
                  <a:srgbClr val="1F4E79"/>
                </a:solidFill>
                <a:latin typeface="Century Gothic"/>
                <a:ea typeface="Century Gothic"/>
                <a:cs typeface="Century Gothic"/>
                <a:sym typeface="Century Gothic"/>
              </a:rPr>
              <a:t> </a:t>
            </a:r>
            <a:r>
              <a:rPr lang="en-US" sz="1200" dirty="0" err="1">
                <a:solidFill>
                  <a:srgbClr val="1F4E79"/>
                </a:solidFill>
                <a:latin typeface="Century Gothic"/>
                <a:ea typeface="Century Gothic"/>
                <a:cs typeface="Century Gothic"/>
                <a:sym typeface="Century Gothic"/>
              </a:rPr>
              <a:t>ist</a:t>
            </a:r>
            <a:r>
              <a:rPr lang="en-US" sz="1200" dirty="0">
                <a:solidFill>
                  <a:srgbClr val="1F4E79"/>
                </a:solidFill>
                <a:latin typeface="Century Gothic"/>
                <a:ea typeface="Century Gothic"/>
                <a:cs typeface="Century Gothic"/>
                <a:sym typeface="Century Gothic"/>
              </a:rPr>
              <a:t> da.</a:t>
            </a:r>
            <a:endParaRPr lang="en-US" dirty="0"/>
          </a:p>
          <a:p>
            <a:pPr marL="0" lvl="0" indent="0" algn="l" rtl="0">
              <a:lnSpc>
                <a:spcPct val="200000"/>
              </a:lnSpc>
              <a:spcBef>
                <a:spcPts val="0"/>
              </a:spcBef>
              <a:spcAft>
                <a:spcPts val="0"/>
              </a:spcAft>
              <a:buNone/>
            </a:pPr>
            <a:r>
              <a:rPr lang="en-US" sz="1200" dirty="0">
                <a:solidFill>
                  <a:srgbClr val="1F4E79"/>
                </a:solidFill>
                <a:latin typeface="Century Gothic"/>
                <a:ea typeface="Century Gothic"/>
                <a:cs typeface="Century Gothic"/>
                <a:sym typeface="Century Gothic"/>
              </a:rPr>
              <a:t>6. </a:t>
            </a:r>
            <a:r>
              <a:rPr lang="en-US" sz="1200" dirty="0" err="1">
                <a:solidFill>
                  <a:srgbClr val="1F4E79"/>
                </a:solidFill>
                <a:latin typeface="Century Gothic"/>
                <a:ea typeface="Century Gothic"/>
                <a:cs typeface="Century Gothic"/>
                <a:sym typeface="Century Gothic"/>
              </a:rPr>
              <a:t>Ist</a:t>
            </a:r>
            <a:r>
              <a:rPr lang="en-US" sz="1200" dirty="0">
                <a:solidFill>
                  <a:srgbClr val="1F4E79"/>
                </a:solidFill>
                <a:latin typeface="Century Gothic"/>
                <a:ea typeface="Century Gothic"/>
                <a:cs typeface="Century Gothic"/>
                <a:sym typeface="Century Gothic"/>
              </a:rPr>
              <a:t> die Tafel </a:t>
            </a:r>
            <a:r>
              <a:rPr lang="en-US" sz="1200" dirty="0" err="1">
                <a:solidFill>
                  <a:srgbClr val="1F4E79"/>
                </a:solidFill>
                <a:latin typeface="Century Gothic"/>
                <a:ea typeface="Century Gothic"/>
                <a:cs typeface="Century Gothic"/>
                <a:sym typeface="Century Gothic"/>
              </a:rPr>
              <a:t>hier</a:t>
            </a:r>
            <a:r>
              <a:rPr lang="en-US" sz="1200" dirty="0">
                <a:solidFill>
                  <a:srgbClr val="1F4E79"/>
                </a:solidFill>
                <a:latin typeface="Century Gothic"/>
                <a:ea typeface="Century Gothic"/>
                <a:cs typeface="Century Gothic"/>
                <a:sym typeface="Century Gothic"/>
              </a:rPr>
              <a:t> </a:t>
            </a:r>
            <a:r>
              <a:rPr lang="en-US" sz="1200" dirty="0" err="1">
                <a:solidFill>
                  <a:srgbClr val="1F4E79"/>
                </a:solidFill>
                <a:latin typeface="Century Gothic"/>
                <a:ea typeface="Century Gothic"/>
                <a:cs typeface="Century Gothic"/>
                <a:sym typeface="Century Gothic"/>
              </a:rPr>
              <a:t>oder</a:t>
            </a:r>
            <a:r>
              <a:rPr lang="en-US" sz="1200" dirty="0">
                <a:solidFill>
                  <a:srgbClr val="1F4E79"/>
                </a:solidFill>
                <a:latin typeface="Century Gothic"/>
                <a:ea typeface="Century Gothic"/>
                <a:cs typeface="Century Gothic"/>
                <a:sym typeface="Century Gothic"/>
              </a:rPr>
              <a:t> da?</a:t>
            </a:r>
            <a:br>
              <a:rPr lang="en-US" dirty="0"/>
            </a:br>
            <a:br>
              <a:rPr lang="en-US" dirty="0"/>
            </a:b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48</a:t>
            </a:fld>
            <a:endParaRPr lang="en-GB"/>
          </a:p>
        </p:txBody>
      </p:sp>
    </p:spTree>
    <p:extLst>
      <p:ext uri="{BB962C8B-B14F-4D97-AF65-F5344CB8AC3E}">
        <p14:creationId xmlns:p14="http://schemas.microsoft.com/office/powerpoint/2010/main" val="2441980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12 minutes (two slides)</a:t>
            </a:r>
            <a:br>
              <a:rPr lang="en-US" dirty="0"/>
            </a:br>
            <a:br>
              <a:rPr lang="en-US" b="1" dirty="0"/>
            </a:br>
            <a:r>
              <a:rPr lang="en-US" b="1" dirty="0"/>
              <a:t>Aim: </a:t>
            </a:r>
            <a:r>
              <a:rPr lang="en-US" b="0" dirty="0"/>
              <a:t>To discuss with students what it means to know a word, and to encourage them to reflect on their depth of learning of new vocabulary on a regular basis.</a:t>
            </a:r>
            <a:br>
              <a:rPr lang="en-US" b="0" dirty="0"/>
            </a:br>
            <a:br>
              <a:rPr lang="en-US" b="0" dirty="0"/>
            </a:br>
            <a:r>
              <a:rPr lang="en-US" b="1" dirty="0"/>
              <a:t>Procedure:</a:t>
            </a:r>
            <a:br>
              <a:rPr lang="en-US" dirty="0"/>
            </a:br>
            <a:r>
              <a:rPr lang="en-US" dirty="0"/>
              <a:t>1. Elicit meaning of ‘Was </a:t>
            </a:r>
            <a:r>
              <a:rPr lang="en-US" dirty="0" err="1"/>
              <a:t>denkst</a:t>
            </a:r>
            <a:r>
              <a:rPr lang="en-US" dirty="0"/>
              <a:t> du?’ from the students.</a:t>
            </a:r>
          </a:p>
          <a:p>
            <a:pPr marL="0" marR="0" lvl="0" indent="0" algn="l" rtl="0">
              <a:lnSpc>
                <a:spcPct val="100000"/>
              </a:lnSpc>
              <a:spcBef>
                <a:spcPts val="0"/>
              </a:spcBef>
              <a:spcAft>
                <a:spcPts val="0"/>
              </a:spcAft>
              <a:buClr>
                <a:schemeClr val="dk1"/>
              </a:buClr>
              <a:buSzPts val="1200"/>
              <a:buFont typeface="Calibri"/>
              <a:buNone/>
            </a:pPr>
            <a:r>
              <a:rPr lang="en-US" dirty="0"/>
              <a:t>2. Teacher talks students through the checklist. </a:t>
            </a:r>
            <a:r>
              <a:rPr lang="en-US" sz="1200" dirty="0">
                <a:solidFill>
                  <a:schemeClr val="dk1"/>
                </a:solidFill>
                <a:latin typeface="Calibri"/>
                <a:ea typeface="Calibri"/>
                <a:cs typeface="Calibri"/>
                <a:sym typeface="Calibri"/>
              </a:rPr>
              <a:t>Vocabulary learning involves knowing different aspects of a word. Students can use this checklist to check what they know when they are learning new words, or revising ones they already know. </a:t>
            </a:r>
            <a:r>
              <a:rPr lang="en-US" dirty="0"/>
              <a:t>The next slide presents all the vocabulary for week 1 and 2.</a:t>
            </a:r>
          </a:p>
          <a:p>
            <a:pPr marL="0" marR="0" lvl="0" indent="0" algn="l" rtl="0">
              <a:lnSpc>
                <a:spcPct val="100000"/>
              </a:lnSpc>
              <a:spcBef>
                <a:spcPts val="0"/>
              </a:spcBef>
              <a:spcAft>
                <a:spcPts val="0"/>
              </a:spcAft>
              <a:buClr>
                <a:schemeClr val="dk1"/>
              </a:buClr>
              <a:buSzPts val="1200"/>
              <a:buFont typeface="Calibri"/>
              <a:buNone/>
            </a:pPr>
            <a:r>
              <a:rPr lang="en-US" dirty="0"/>
              <a:t>3. </a:t>
            </a:r>
            <a:r>
              <a:rPr lang="en-US" sz="1200" dirty="0">
                <a:solidFill>
                  <a:schemeClr val="dk1"/>
                </a:solidFill>
                <a:latin typeface="Calibri"/>
                <a:ea typeface="Calibri"/>
                <a:cs typeface="Calibri"/>
                <a:sym typeface="Calibri"/>
              </a:rPr>
              <a:t>For each word the checklist asks students to asses which of the numbered statements apply.</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t>4.</a:t>
            </a:r>
            <a:r>
              <a:rPr lang="en-US" sz="1200" dirty="0">
                <a:solidFill>
                  <a:schemeClr val="dk1"/>
                </a:solidFill>
                <a:latin typeface="Calibri"/>
                <a:ea typeface="Calibri"/>
                <a:cs typeface="Calibri"/>
                <a:sym typeface="Calibri"/>
              </a:rPr>
              <a:t> Students then </a:t>
            </a:r>
            <a:r>
              <a:rPr lang="en-US" dirty="0"/>
              <a:t>translate the word and try to use it in a sentence.</a:t>
            </a:r>
          </a:p>
          <a:p>
            <a:pPr marL="0" marR="0" lvl="0" indent="0" algn="l" rtl="0">
              <a:lnSpc>
                <a:spcPct val="100000"/>
              </a:lnSpc>
              <a:spcBef>
                <a:spcPts val="0"/>
              </a:spcBef>
              <a:spcAft>
                <a:spcPts val="0"/>
              </a:spcAft>
              <a:buClr>
                <a:schemeClr val="dk1"/>
              </a:buClr>
              <a:buSzPts val="1200"/>
              <a:buFont typeface="Calibri"/>
              <a:buNone/>
            </a:pPr>
            <a:r>
              <a:rPr lang="en-US" dirty="0"/>
              <a:t>5. We suggest giving students a print out of the template they can refer to throughout the year. A word template is available on the LDP resource portal: </a:t>
            </a:r>
          </a:p>
          <a:p>
            <a:pPr marL="0" lvl="0" indent="0" algn="l" rtl="0">
              <a:spcBef>
                <a:spcPts val="0"/>
              </a:spcBef>
              <a:spcAft>
                <a:spcPts val="0"/>
              </a:spcAft>
              <a:buNone/>
            </a:pPr>
            <a:r>
              <a:rPr lang="en-US" dirty="0"/>
              <a:t>[</a:t>
            </a:r>
            <a:r>
              <a:rPr lang="en-US" b="1" dirty="0"/>
              <a:t>insert link</a:t>
            </a:r>
            <a:r>
              <a:rPr lang="en-US" dirty="0"/>
              <a:t>]</a:t>
            </a:r>
            <a:br>
              <a:rPr lang="en-US" dirty="0"/>
            </a:br>
            <a:r>
              <a:rPr lang="en-US" dirty="0"/>
              <a:t>Move to the next slide to introduce the idea of personal repertoire.</a:t>
            </a:r>
          </a:p>
        </p:txBody>
      </p:sp>
      <p:sp>
        <p:nvSpPr>
          <p:cNvPr id="4" name="Slide Number Placeholder 3"/>
          <p:cNvSpPr>
            <a:spLocks noGrp="1"/>
          </p:cNvSpPr>
          <p:nvPr>
            <p:ph type="sldNum" sz="quarter" idx="5"/>
          </p:nvPr>
        </p:nvSpPr>
        <p:spPr/>
        <p:txBody>
          <a:bodyPr/>
          <a:lstStyle/>
          <a:p>
            <a:fld id="{2AB989EB-FD67-46E5-8EF6-87A30888BB36}" type="slidenum">
              <a:rPr lang="en-GB" smtClean="0"/>
              <a:t>49</a:t>
            </a:fld>
            <a:endParaRPr lang="en-GB"/>
          </a:p>
        </p:txBody>
      </p:sp>
    </p:spTree>
    <p:extLst>
      <p:ext uri="{BB962C8B-B14F-4D97-AF65-F5344CB8AC3E}">
        <p14:creationId xmlns:p14="http://schemas.microsoft.com/office/powerpoint/2010/main" val="2006376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geben</a:t>
            </a:r>
            <a:r>
              <a:rPr lang="en-GB" baseline="0" dirty="0"/>
              <a:t> [49]; </a:t>
            </a:r>
            <a:r>
              <a:rPr lang="en-GB" b="1" baseline="0" dirty="0" err="1"/>
              <a:t>mehr</a:t>
            </a:r>
            <a:r>
              <a:rPr lang="en-GB" b="0" baseline="0" dirty="0"/>
              <a:t> [52]</a:t>
            </a:r>
            <a:r>
              <a:rPr lang="en-GB" baseline="0" dirty="0"/>
              <a:t> </a:t>
            </a:r>
            <a:r>
              <a:rPr lang="en-GB" b="1" baseline="0" dirty="0"/>
              <a:t>leben</a:t>
            </a:r>
            <a:r>
              <a:rPr lang="en-GB" baseline="0" dirty="0"/>
              <a:t> (entry is verb only)[98]; </a:t>
            </a:r>
            <a:r>
              <a:rPr lang="en-GB" b="1" baseline="0" dirty="0" err="1"/>
              <a:t>sehen</a:t>
            </a:r>
            <a:r>
              <a:rPr lang="en-GB" baseline="0" dirty="0"/>
              <a:t> [79]; </a:t>
            </a:r>
            <a:r>
              <a:rPr lang="en-GB" b="1" baseline="0" dirty="0"/>
              <a:t>Meer </a:t>
            </a:r>
            <a:r>
              <a:rPr lang="en-GB" baseline="0" dirty="0"/>
              <a:t>[852]; </a:t>
            </a:r>
            <a:r>
              <a:rPr lang="en-GB" b="1" baseline="0" dirty="0"/>
              <a:t>Idee </a:t>
            </a:r>
            <a:r>
              <a:rPr lang="en-GB" baseline="0" dirty="0"/>
              <a:t>[451].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all of these phonics words are on all 3 of the AO new GCSE wordlists. In </a:t>
            </a:r>
            <a:r>
              <a:rPr lang="en-GB" b="1" i="0" dirty="0" err="1"/>
              <a:t>Eduqas</a:t>
            </a:r>
            <a:r>
              <a:rPr lang="en-GB" b="1" i="0" dirty="0"/>
              <a:t> and Edexcel, leben is listed as verb only (but the grammar annex includes the nominalisation of infinitive verbs).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043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Introduce the idea of personal repertoire to students.  Tell them that the words that have been selected to learn in this course are the most frequent, the words used most often by people speaking German, and most used means most useful to them.  However, as we are all different people, we will all have words in our own language that are more important to us than others: our favourite animal, a word to describe a good friend, things we most like doing in our free time, a food we detest or can’t eat because of an allergy.  As we continue learning we will want to know these words in German, too, and so we should have a place for our personal word repertoire and use every opportunity to search up, use and learn those words, too, so that we can express ourselves.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And German has a great word for this: </a:t>
            </a:r>
            <a:r>
              <a:rPr lang="en-GB" dirty="0" err="1"/>
              <a:t>Wortschatz</a:t>
            </a:r>
            <a:r>
              <a:rPr lang="en-GB" dirty="0"/>
              <a:t>.  You can translate it as Vocabulary in English, but it has a much richer meaning than this.</a:t>
            </a:r>
            <a:br>
              <a:rPr lang="en-GB" dirty="0"/>
            </a:br>
            <a:r>
              <a:rPr lang="en-GB" dirty="0"/>
              <a:t>One very cool thing about German is its compound words.  German adds words together to make new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literally the word vocabulary in German is made up of das Wort + der Schatz, and </a:t>
            </a:r>
            <a:r>
              <a:rPr lang="en-GB" dirty="0" err="1"/>
              <a:t>mein</a:t>
            </a:r>
            <a:r>
              <a:rPr lang="en-GB" dirty="0"/>
              <a:t> </a:t>
            </a:r>
            <a:r>
              <a:rPr lang="en-GB" dirty="0" err="1"/>
              <a:t>Wortschatz</a:t>
            </a:r>
            <a:r>
              <a:rPr lang="en-GB" dirty="0"/>
              <a:t> mean ‘my treasure trove of words’.</a:t>
            </a:r>
            <a:br>
              <a:rPr lang="en-GB" dirty="0"/>
            </a:br>
            <a:r>
              <a:rPr lang="en-GB" dirty="0"/>
              <a:t>This is more exciting idea than you get from just ‘my vocab’!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always add words that are important to you to your </a:t>
            </a:r>
            <a:r>
              <a:rPr lang="en-GB" dirty="0" err="1"/>
              <a:t>Wortschatz</a:t>
            </a:r>
            <a:r>
              <a:rPr lang="en-GB" dirty="0"/>
              <a:t>. </a:t>
            </a:r>
            <a:r>
              <a:rPr lang="en-GB"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 </a:t>
            </a:r>
            <a:r>
              <a:rPr lang="en-GB" b="0" dirty="0">
                <a:sym typeface="Wingdings" panose="05000000000000000000" pitchFamily="2" charset="2"/>
              </a:rPr>
              <a:t>there will be a more focused introduction to compounds later in Y7 and lots of opportunities to explore these as they are one of the richest features of German (</a:t>
            </a:r>
            <a:r>
              <a:rPr lang="en-GB" b="0" dirty="0" err="1">
                <a:sym typeface="Wingdings" panose="05000000000000000000" pitchFamily="2" charset="2"/>
              </a:rPr>
              <a:t>imo</a:t>
            </a:r>
            <a:r>
              <a:rPr lang="en-GB" b="0" dirty="0">
                <a:sym typeface="Wingdings" panose="05000000000000000000" pitchFamily="2" charset="2"/>
              </a:rPr>
              <a:t>!)</a:t>
            </a:r>
            <a:endParaRPr lang="en-GB" b="1" dirty="0"/>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50</a:t>
            </a:fld>
            <a:endParaRPr lang="en-GB"/>
          </a:p>
        </p:txBody>
      </p:sp>
    </p:spTree>
    <p:extLst>
      <p:ext uri="{BB962C8B-B14F-4D97-AF65-F5344CB8AC3E}">
        <p14:creationId xmlns:p14="http://schemas.microsoft.com/office/powerpoint/2010/main" val="3072874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Timing: 5 minutes</a:t>
            </a:r>
            <a:br>
              <a:rPr lang="en-US" dirty="0"/>
            </a:br>
            <a:br>
              <a:rPr lang="en-US" b="1" dirty="0"/>
            </a:br>
            <a:r>
              <a:rPr lang="en-US" b="1" dirty="0"/>
              <a:t>Aim: </a:t>
            </a:r>
            <a:r>
              <a:rPr lang="en-US" b="0" dirty="0"/>
              <a:t>To encourage students to reflect on the depth of their vocabulary learning.</a:t>
            </a:r>
          </a:p>
          <a:p>
            <a:pPr marL="0" marR="0" lvl="0" indent="0" algn="l" rtl="0">
              <a:lnSpc>
                <a:spcPct val="100000"/>
              </a:lnSpc>
              <a:spcBef>
                <a:spcPts val="0"/>
              </a:spcBef>
              <a:spcAft>
                <a:spcPts val="0"/>
              </a:spcAft>
              <a:buClr>
                <a:schemeClr val="dk1"/>
              </a:buClr>
              <a:buSzPts val="1200"/>
              <a:buFont typeface="Calibri"/>
              <a:buNone/>
            </a:pPr>
            <a:br>
              <a:rPr lang="en-US" dirty="0"/>
            </a:br>
            <a:r>
              <a:rPr lang="en-US" b="1" dirty="0"/>
              <a:t>Procedure:</a:t>
            </a:r>
            <a:br>
              <a:rPr lang="en-US" dirty="0"/>
            </a:br>
            <a:r>
              <a:rPr lang="en-US" dirty="0"/>
              <a:t>Use this slide in conjunction with the previous one to encourage students to reflect on the depth of their vocabulary learning.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1" dirty="0"/>
              <a:t>Vocabulary for Week 1</a:t>
            </a:r>
            <a:r>
              <a:rPr lang="en-US" dirty="0"/>
              <a:t>:</a:t>
            </a:r>
            <a:br>
              <a:rPr lang="en-US" dirty="0"/>
            </a:br>
            <a:r>
              <a:rPr lang="en-GB" sz="1200" b="0" i="0" u="none" strike="noStrike" kern="1200" cap="none" dirty="0">
                <a:solidFill>
                  <a:schemeClr val="tx1"/>
                </a:solidFill>
                <a:effectLst/>
                <a:latin typeface="+mn-lt"/>
                <a:ea typeface="Calibri"/>
                <a:cs typeface="Calibri"/>
                <a:sym typeface="Calibri"/>
              </a:rPr>
              <a:t>sein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ist</a:t>
            </a:r>
            <a:r>
              <a:rPr lang="en-GB" sz="1200" b="0" i="0" u="none" strike="noStrike" kern="1200" cap="none" dirty="0">
                <a:solidFill>
                  <a:schemeClr val="tx1"/>
                </a:solidFill>
                <a:effectLst/>
                <a:latin typeface="+mn-lt"/>
                <a:ea typeface="Calibri"/>
                <a:cs typeface="Calibri"/>
                <a:sym typeface="Calibri"/>
              </a:rPr>
              <a:t> [4] Fenster [674] </a:t>
            </a:r>
            <a:r>
              <a:rPr lang="en-GB" sz="1200" b="0" i="0" u="none" strike="noStrike" kern="1200" cap="none" dirty="0" err="1">
                <a:solidFill>
                  <a:schemeClr val="tx1"/>
                </a:solidFill>
                <a:effectLst/>
                <a:latin typeface="+mn-lt"/>
                <a:ea typeface="Calibri"/>
                <a:cs typeface="Calibri"/>
                <a:sym typeface="Calibri"/>
              </a:rPr>
              <a:t>Flasche</a:t>
            </a:r>
            <a:r>
              <a:rPr lang="en-GB" sz="1200" b="0" i="0" u="none" strike="noStrike" kern="1200" cap="none" dirty="0">
                <a:solidFill>
                  <a:schemeClr val="tx1"/>
                </a:solidFill>
                <a:effectLst/>
                <a:latin typeface="+mn-lt"/>
                <a:ea typeface="Calibri"/>
                <a:cs typeface="Calibri"/>
                <a:sym typeface="Calibri"/>
              </a:rPr>
              <a:t> [1602] Heft [3862] Tafel [3855] Tisch [529] da [48] </a:t>
            </a:r>
            <a:r>
              <a:rPr lang="en-GB" sz="1200" b="0" i="0" u="none" strike="noStrike" kern="1200" cap="none" dirty="0" err="1">
                <a:solidFill>
                  <a:schemeClr val="tx1"/>
                </a:solidFill>
                <a:effectLst/>
                <a:latin typeface="+mn-lt"/>
                <a:ea typeface="Calibri"/>
                <a:cs typeface="Calibri"/>
                <a:sym typeface="Calibri"/>
              </a:rPr>
              <a:t>hier</a:t>
            </a:r>
            <a:r>
              <a:rPr lang="en-GB" sz="1200" b="0" i="0" u="none" strike="noStrike" kern="1200" cap="none" dirty="0">
                <a:solidFill>
                  <a:schemeClr val="tx1"/>
                </a:solidFill>
                <a:effectLst/>
                <a:latin typeface="+mn-lt"/>
                <a:ea typeface="Calibri"/>
                <a:cs typeface="Calibri"/>
                <a:sym typeface="Calibri"/>
              </a:rPr>
              <a:t> [68] wo? [108] der, die, das [1] Hallo! [1077] </a:t>
            </a:r>
            <a:r>
              <a:rPr lang="en-GB" sz="1200" b="0" i="0" u="none" strike="noStrike" kern="1200" cap="none" dirty="0" err="1">
                <a:solidFill>
                  <a:schemeClr val="tx1"/>
                </a:solidFill>
                <a:effectLst/>
                <a:latin typeface="+mn-lt"/>
                <a:ea typeface="Calibri"/>
                <a:cs typeface="Calibri"/>
                <a:sym typeface="Calibri"/>
              </a:rPr>
              <a:t>Tschüs</a:t>
            </a:r>
            <a:r>
              <a:rPr lang="en-GB" sz="1200" b="0" i="0" u="none" strike="noStrike" kern="1200" cap="none" dirty="0">
                <a:solidFill>
                  <a:schemeClr val="tx1"/>
                </a:solidFill>
                <a:effectLst/>
                <a:latin typeface="+mn-lt"/>
                <a:ea typeface="Calibri"/>
                <a:cs typeface="Calibri"/>
                <a:sym typeface="Calibri"/>
              </a:rPr>
              <a:t>(s)! [3766]</a:t>
            </a:r>
            <a:r>
              <a:rPr lang="en-GB" b="0" i="1" dirty="0"/>
              <a:t> </a:t>
            </a:r>
          </a:p>
          <a:p>
            <a:pPr marL="0" lvl="0" indent="0" algn="l" rtl="0">
              <a:spcBef>
                <a:spcPts val="0"/>
              </a:spcBef>
              <a:spcAft>
                <a:spcPts val="0"/>
              </a:spcAft>
              <a:buNone/>
            </a:pPr>
            <a:br>
              <a:rPr lang="en-US" dirty="0"/>
            </a:br>
            <a:r>
              <a:rPr lang="en-US" b="1" dirty="0"/>
              <a:t>Vocabulary for Week 2</a:t>
            </a:r>
            <a:r>
              <a:rPr lang="en-US" dirty="0"/>
              <a:t>:</a:t>
            </a:r>
          </a:p>
          <a:p>
            <a:pPr marL="0" lvl="0" indent="0" algn="l" rtl="0">
              <a:spcBef>
                <a:spcPts val="0"/>
              </a:spcBef>
              <a:spcAft>
                <a:spcPts val="0"/>
              </a:spcAft>
              <a:buNone/>
            </a:pPr>
            <a:r>
              <a:rPr lang="en-GB" dirty="0" err="1"/>
              <a:t>sagen</a:t>
            </a:r>
            <a:r>
              <a:rPr lang="en-GB" dirty="0"/>
              <a:t>, </a:t>
            </a:r>
            <a:r>
              <a:rPr lang="en-GB" dirty="0" err="1"/>
              <a:t>sagt</a:t>
            </a:r>
            <a:r>
              <a:rPr lang="en-GB" dirty="0"/>
              <a:t> [40] was? [38] </a:t>
            </a:r>
            <a:r>
              <a:rPr lang="en-GB" dirty="0" err="1"/>
              <a:t>Klasse</a:t>
            </a:r>
            <a:r>
              <a:rPr lang="en-GB" dirty="0"/>
              <a:t> [961] Mann [121] </a:t>
            </a:r>
            <a:r>
              <a:rPr lang="en-GB" dirty="0" err="1"/>
              <a:t>Paar</a:t>
            </a:r>
            <a:r>
              <a:rPr lang="en-GB" dirty="0"/>
              <a:t> [241] Tag [111] </a:t>
            </a:r>
            <a:r>
              <a:rPr lang="en-GB" dirty="0" err="1"/>
              <a:t>falsch</a:t>
            </a:r>
            <a:r>
              <a:rPr lang="en-GB" dirty="0"/>
              <a:t> [524] </a:t>
            </a:r>
            <a:r>
              <a:rPr lang="en-GB" dirty="0" err="1"/>
              <a:t>richtig</a:t>
            </a:r>
            <a:r>
              <a:rPr lang="en-GB" dirty="0"/>
              <a:t> [177] </a:t>
            </a:r>
            <a:r>
              <a:rPr lang="en-GB" dirty="0" err="1"/>
              <a:t>oder</a:t>
            </a:r>
            <a:r>
              <a:rPr lang="en-GB" dirty="0"/>
              <a:t> [35] ja1 [45] </a:t>
            </a:r>
            <a:r>
              <a:rPr lang="en-GB" dirty="0" err="1"/>
              <a:t>nein</a:t>
            </a:r>
            <a:r>
              <a:rPr lang="en-GB" dirty="0"/>
              <a:t> [148] </a:t>
            </a:r>
            <a:r>
              <a:rPr lang="en-GB" dirty="0" err="1"/>
              <a:t>nicht</a:t>
            </a:r>
            <a:r>
              <a:rPr lang="en-GB" dirty="0"/>
              <a:t> [11] </a:t>
            </a:r>
            <a:r>
              <a:rPr lang="en-GB" dirty="0" err="1"/>
              <a:t>Ist</a:t>
            </a:r>
            <a:r>
              <a:rPr lang="en-GB" dirty="0"/>
              <a:t> das </a:t>
            </a:r>
            <a:r>
              <a:rPr lang="en-GB" dirty="0" err="1"/>
              <a:t>klar</a:t>
            </a:r>
            <a:r>
              <a:rPr lang="en-GB" dirty="0"/>
              <a:t>? [n/a]</a:t>
            </a:r>
          </a:p>
          <a:p>
            <a:pPr marL="0" lvl="0" indent="0" algn="l" rtl="0">
              <a:spcBef>
                <a:spcPts val="0"/>
              </a:spcBef>
              <a:spcAft>
                <a:spcPts val="0"/>
              </a:spcAft>
              <a:buNone/>
            </a:pPr>
            <a:r>
              <a:rPr lang="en-GB" i="1" dirty="0"/>
              <a:t>Source:  Jones, R.L. &amp; </a:t>
            </a:r>
            <a:r>
              <a:rPr lang="en-GB" i="1" dirty="0" err="1"/>
              <a:t>Tschirner</a:t>
            </a:r>
            <a:r>
              <a:rPr lang="en-GB" i="1" dirty="0"/>
              <a:t>, E. (2019). A frequency dictionary of German: core vocabulary for learners. Routledge</a:t>
            </a: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51</a:t>
            </a:fld>
            <a:endParaRPr lang="en-GB"/>
          </a:p>
        </p:txBody>
      </p:sp>
    </p:spTree>
    <p:extLst>
      <p:ext uri="{BB962C8B-B14F-4D97-AF65-F5344CB8AC3E}">
        <p14:creationId xmlns:p14="http://schemas.microsoft.com/office/powerpoint/2010/main" val="3095004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AB989EB-FD67-46E5-8EF6-87A30888BB36}" type="slidenum">
              <a:rPr lang="en-GB" smtClean="0"/>
              <a:t>52</a:t>
            </a:fld>
            <a:endParaRPr lang="en-GB"/>
          </a:p>
        </p:txBody>
      </p:sp>
    </p:spTree>
    <p:extLst>
      <p:ext uri="{BB962C8B-B14F-4D97-AF65-F5344CB8AC3E}">
        <p14:creationId xmlns:p14="http://schemas.microsoft.com/office/powerpoint/2010/main" val="405118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73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52594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short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denken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put your index finger to your temple and look thoughtful!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err="1"/>
              <a:t>denken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denken</a:t>
            </a:r>
            <a:r>
              <a:rPr lang="en-GB" baseline="0" dirty="0"/>
              <a:t> [128]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5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short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denken</a:t>
            </a:r>
            <a:r>
              <a:rPr lang="en-GB" baseline="0" dirty="0"/>
              <a:t> [128]; </a:t>
            </a:r>
            <a:r>
              <a:rPr lang="en-GB" b="1" baseline="0" dirty="0" err="1"/>
              <a:t>besser</a:t>
            </a:r>
            <a:r>
              <a:rPr lang="en-GB" b="0" baseline="0" dirty="0"/>
              <a:t> [201]</a:t>
            </a:r>
            <a:r>
              <a:rPr lang="en-GB" baseline="0" dirty="0"/>
              <a:t> </a:t>
            </a:r>
            <a:r>
              <a:rPr lang="en-GB" b="1" baseline="0" dirty="0"/>
              <a:t>Ende</a:t>
            </a:r>
            <a:r>
              <a:rPr lang="en-GB" baseline="0" dirty="0"/>
              <a:t> [183]; </a:t>
            </a:r>
            <a:r>
              <a:rPr lang="en-GB" b="1" baseline="0" dirty="0" err="1"/>
              <a:t>helfen</a:t>
            </a:r>
            <a:r>
              <a:rPr lang="en-GB" b="1" baseline="0" dirty="0"/>
              <a:t> </a:t>
            </a:r>
            <a:r>
              <a:rPr lang="en-GB" baseline="0" dirty="0"/>
              <a:t>[338]; </a:t>
            </a:r>
            <a:r>
              <a:rPr lang="en-GB" b="1" baseline="0" dirty="0"/>
              <a:t>Bett </a:t>
            </a:r>
            <a:r>
              <a:rPr lang="en-GB" baseline="0" dirty="0"/>
              <a:t>[659]; </a:t>
            </a:r>
            <a:r>
              <a:rPr lang="en-GB" b="1" baseline="0" dirty="0" err="1"/>
              <a:t>eng</a:t>
            </a:r>
            <a:r>
              <a:rPr lang="en-GB" b="1" baseline="0" dirty="0"/>
              <a:t> </a:t>
            </a:r>
            <a:r>
              <a:rPr lang="en-GB" baseline="0" dirty="0"/>
              <a:t>[593].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a:t>
            </a:r>
            <a:r>
              <a:rPr lang="en-GB" i="1"/>
              <a:t>(2019). </a:t>
            </a:r>
            <a:r>
              <a:rPr lang="en-GB" i="1" dirty="0"/>
              <a:t>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all of these phonics words are on all 3 of the AO new GCSE wordlists.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035275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227156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263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91447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86280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43980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56226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55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96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16748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7953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7970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3849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2336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854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3755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19682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30.jpeg"/><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41.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39.png"/><Relationship Id="rId5" Type="http://schemas.openxmlformats.org/officeDocument/2006/relationships/audio" Target="../media/audio16.wav"/><Relationship Id="rId10" Type="http://schemas.openxmlformats.org/officeDocument/2006/relationships/image" Target="../media/image38.png"/><Relationship Id="rId4" Type="http://schemas.openxmlformats.org/officeDocument/2006/relationships/audio" Target="../media/audio15.wav"/><Relationship Id="rId9" Type="http://schemas.openxmlformats.org/officeDocument/2006/relationships/image" Target="../media/image37.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6.gif"/></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5.png"/><Relationship Id="rId3" Type="http://schemas.openxmlformats.org/officeDocument/2006/relationships/image" Target="../media/image46.gif"/><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4.svg"/><Relationship Id="rId2" Type="http://schemas.openxmlformats.org/officeDocument/2006/relationships/notesSlide" Target="../notesSlides/notesSlide34.xml"/><Relationship Id="rId16"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4.svg"/><Relationship Id="rId15" Type="http://schemas.openxmlformats.org/officeDocument/2006/relationships/image" Target="../media/image62.png"/><Relationship Id="rId10"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2.png"/><Relationship Id="rId1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4.svg"/><Relationship Id="rId4" Type="http://schemas.openxmlformats.org/officeDocument/2006/relationships/image" Target="../media/image52.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6.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6.gi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3_audio.html"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https://www.rachelhawkes.com/LDPresources/Yr7German/German_Y7_Term1i_Wk3_audio_HW_sheet.docx"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audio" Target="../media/audio10.wav"/><Relationship Id="rId11" Type="http://schemas.openxmlformats.org/officeDocument/2006/relationships/image" Target="../media/image26.png"/><Relationship Id="rId5" Type="http://schemas.openxmlformats.org/officeDocument/2006/relationships/audio" Target="../media/audio9.wav"/><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Oval 15">
            <a:extLst>
              <a:ext uri="{FF2B5EF4-FFF2-40B4-BE49-F238E27FC236}">
                <a16:creationId xmlns:a16="http://schemas.microsoft.com/office/drawing/2014/main" id="{1FDA6029-A6C8-4BCF-AF2D-57A8BDF9CEC8}"/>
              </a:ext>
            </a:extLst>
          </p:cNvPr>
          <p:cNvSpPr/>
          <p:nvPr/>
        </p:nvSpPr>
        <p:spPr>
          <a:xfrm>
            <a:off x="7685848" y="2798556"/>
            <a:ext cx="4298859" cy="2274888"/>
          </a:xfrm>
          <a:prstGeom prst="wedgeEllipseCallout">
            <a:avLst>
              <a:gd name="adj1" fmla="val -43819"/>
              <a:gd name="adj2" fmla="val 5666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D3C3C"/>
                </a:solidFill>
                <a:effectLst/>
                <a:uLnTx/>
                <a:uFillTx/>
                <a:latin typeface="Century Gothic"/>
                <a:ea typeface="+mn-ea"/>
                <a:cs typeface="+mn-cs"/>
              </a:rPr>
              <a:t>Was </a:t>
            </a:r>
            <a:r>
              <a:rPr kumimoji="0" lang="en-GB" sz="28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800" b="0" i="0" u="none" strike="noStrike" kern="1200" cap="none" spc="0" normalizeH="0" baseline="0" noProof="0" dirty="0">
                <a:ln>
                  <a:noFill/>
                </a:ln>
                <a:solidFill>
                  <a:srgbClr val="3D3C3C"/>
                </a:solidFill>
                <a:effectLst/>
                <a:uLnTx/>
                <a:uFillTx/>
                <a:latin typeface="Century Gothic"/>
                <a:ea typeface="+mn-ea"/>
                <a:cs typeface="+mn-cs"/>
              </a:rPr>
              <a:t> das?  </a:t>
            </a:r>
            <a:br>
              <a:rPr kumimoji="0" lang="en-GB" sz="2800" b="0" i="0" u="none" strike="noStrike" kern="1200" cap="none" spc="0" normalizeH="0" baseline="0" noProof="0" dirty="0">
                <a:ln>
                  <a:noFill/>
                </a:ln>
                <a:solidFill>
                  <a:srgbClr val="3D3C3C"/>
                </a:solidFill>
                <a:effectLst/>
                <a:uLnTx/>
                <a:uFillTx/>
                <a:latin typeface="Century Gothic"/>
                <a:ea typeface="+mn-ea"/>
                <a:cs typeface="+mn-cs"/>
              </a:rPr>
            </a:br>
            <a:r>
              <a:rPr kumimoji="0" lang="en-GB" sz="2800" b="0" i="0" u="none" strike="noStrike" kern="1200" cap="none" spc="0" normalizeH="0" baseline="0" noProof="0" dirty="0">
                <a:ln>
                  <a:noFill/>
                </a:ln>
                <a:solidFill>
                  <a:srgbClr val="3D3C3C"/>
                </a:solidFill>
                <a:effectLst/>
                <a:uLnTx/>
                <a:uFillTx/>
                <a:latin typeface="Century Gothic"/>
                <a:ea typeface="+mn-ea"/>
                <a:cs typeface="+mn-cs"/>
              </a:rPr>
              <a:t>Der, die </a:t>
            </a:r>
            <a:r>
              <a:rPr kumimoji="0" lang="en-GB" sz="2800" b="0" i="0" u="none" strike="noStrike" kern="1200" cap="none" spc="0" normalizeH="0" baseline="0" noProof="0" dirty="0" err="1">
                <a:ln>
                  <a:noFill/>
                </a:ln>
                <a:solidFill>
                  <a:srgbClr val="3D3C3C"/>
                </a:solidFill>
                <a:effectLst/>
                <a:uLnTx/>
                <a:uFillTx/>
                <a:latin typeface="Century Gothic"/>
                <a:ea typeface="+mn-ea"/>
                <a:cs typeface="+mn-cs"/>
              </a:rPr>
              <a:t>oder</a:t>
            </a:r>
            <a:r>
              <a:rPr kumimoji="0" lang="en-GB" sz="2800" b="0" i="0" u="none" strike="noStrike" kern="1200" cap="none" spc="0" normalizeH="0" baseline="0" noProof="0" dirty="0">
                <a:ln>
                  <a:noFill/>
                </a:ln>
                <a:solidFill>
                  <a:srgbClr val="3D3C3C"/>
                </a:solidFill>
                <a:effectLst/>
                <a:uLnTx/>
                <a:uFillTx/>
                <a:latin typeface="Century Gothic"/>
                <a:ea typeface="+mn-ea"/>
                <a:cs typeface="+mn-cs"/>
              </a:rPr>
              <a:t> das?</a:t>
            </a:r>
          </a:p>
        </p:txBody>
      </p:sp>
      <p:sp>
        <p:nvSpPr>
          <p:cNvPr id="2" name="Text Placeholder 1">
            <a:extLst>
              <a:ext uri="{FF2B5EF4-FFF2-40B4-BE49-F238E27FC236}">
                <a16:creationId xmlns:a16="http://schemas.microsoft.com/office/drawing/2014/main" id="{65A9E6D9-844B-4EED-9C18-290FA24AD5A1}"/>
              </a:ext>
            </a:extLst>
          </p:cNvPr>
          <p:cNvSpPr>
            <a:spLocks noGrp="1"/>
          </p:cNvSpPr>
          <p:nvPr>
            <p:ph type="body" sz="quarter" idx="12"/>
          </p:nvPr>
        </p:nvSpPr>
        <p:spPr>
          <a:xfrm>
            <a:off x="215492" y="5703888"/>
            <a:ext cx="3363731" cy="1154112"/>
          </a:xfrm>
        </p:spPr>
        <p:txBody>
          <a:bodyPr>
            <a:normAutofit fontScale="77500" lnSpcReduction="20000"/>
          </a:bodyPr>
          <a:lstStyle/>
          <a:p>
            <a:r>
              <a:rPr lang="en-GB" sz="2000" b="1" dirty="0"/>
              <a:t>Y7 German</a:t>
            </a:r>
            <a:br>
              <a:rPr lang="en-GB" dirty="0"/>
            </a:br>
            <a:r>
              <a:rPr lang="en-GB" sz="1800" dirty="0"/>
              <a:t>Term 1 – Week 2 – Lesson 3</a:t>
            </a:r>
          </a:p>
          <a:p>
            <a:r>
              <a:rPr lang="en-GB" sz="1800" dirty="0"/>
              <a:t>Rachel Hawkes</a:t>
            </a:r>
            <a:br>
              <a:rPr lang="en-GB" sz="1800" dirty="0"/>
            </a:br>
            <a:r>
              <a:rPr lang="en-GB" sz="1800" dirty="0"/>
              <a:t>Artwork: Steve Clarke</a:t>
            </a:r>
            <a:br>
              <a:rPr lang="en-GB" sz="1800" dirty="0"/>
            </a:br>
            <a:br>
              <a:rPr lang="en-GB" sz="1800" dirty="0"/>
            </a:br>
            <a:r>
              <a:rPr lang="en-GB" sz="1800" dirty="0"/>
              <a:t>Date updated: 13.08.23</a:t>
            </a:r>
            <a:endParaRPr lang="en-GB" dirty="0"/>
          </a:p>
        </p:txBody>
      </p:sp>
      <p:sp>
        <p:nvSpPr>
          <p:cNvPr id="3" name="Text Placeholder 2">
            <a:extLst>
              <a:ext uri="{FF2B5EF4-FFF2-40B4-BE49-F238E27FC236}">
                <a16:creationId xmlns:a16="http://schemas.microsoft.com/office/drawing/2014/main" id="{5F515B14-5094-47DA-9010-CE9F8E02EAF7}"/>
              </a:ext>
            </a:extLst>
          </p:cNvPr>
          <p:cNvSpPr>
            <a:spLocks noGrp="1"/>
          </p:cNvSpPr>
          <p:nvPr>
            <p:ph type="body" sz="quarter" idx="13"/>
          </p:nvPr>
        </p:nvSpPr>
        <p:spPr>
          <a:xfrm>
            <a:off x="363538" y="2977278"/>
            <a:ext cx="4864546" cy="632534"/>
          </a:xfrm>
        </p:spPr>
        <p:txBody>
          <a:bodyPr>
            <a:normAutofit fontScale="85000" lnSpcReduction="10000"/>
          </a:bodyPr>
          <a:lstStyle/>
          <a:p>
            <a:r>
              <a:rPr lang="en-GB" dirty="0"/>
              <a:t>Definite articles: the words for ‘the’</a:t>
            </a:r>
            <a:br>
              <a:rPr lang="en-GB" dirty="0"/>
            </a:br>
            <a:r>
              <a:rPr lang="en-GB" dirty="0"/>
              <a:t>long and short [e]</a:t>
            </a:r>
          </a:p>
        </p:txBody>
      </p:sp>
      <p:sp>
        <p:nvSpPr>
          <p:cNvPr id="4" name="Text Placeholder 3">
            <a:extLst>
              <a:ext uri="{FF2B5EF4-FFF2-40B4-BE49-F238E27FC236}">
                <a16:creationId xmlns:a16="http://schemas.microsoft.com/office/drawing/2014/main" id="{381A270D-681F-49BD-B303-A37CB60513B5}"/>
              </a:ext>
            </a:extLst>
          </p:cNvPr>
          <p:cNvSpPr>
            <a:spLocks noGrp="1"/>
          </p:cNvSpPr>
          <p:nvPr>
            <p:ph type="body" sz="quarter" idx="14"/>
          </p:nvPr>
        </p:nvSpPr>
        <p:spPr>
          <a:xfrm>
            <a:off x="363538" y="1613509"/>
            <a:ext cx="6640512" cy="844550"/>
          </a:xfrm>
        </p:spPr>
        <p:txBody>
          <a:bodyPr>
            <a:normAutofit/>
          </a:bodyPr>
          <a:lstStyle/>
          <a:p>
            <a:r>
              <a:rPr lang="en-GB" dirty="0"/>
              <a:t>In der </a:t>
            </a:r>
            <a:r>
              <a:rPr lang="en-GB" dirty="0" err="1"/>
              <a:t>Klasse</a:t>
            </a:r>
            <a:r>
              <a:rPr lang="en-GB" dirty="0"/>
              <a:t> [3]</a:t>
            </a:r>
          </a:p>
        </p:txBody>
      </p:sp>
      <p:sp>
        <p:nvSpPr>
          <p:cNvPr id="5" name="Text Placeholder 2">
            <a:extLst>
              <a:ext uri="{FF2B5EF4-FFF2-40B4-BE49-F238E27FC236}">
                <a16:creationId xmlns:a16="http://schemas.microsoft.com/office/drawing/2014/main" id="{923F21B5-9786-4DA9-9C07-F40B0B8C3C8C}"/>
              </a:ext>
            </a:extLst>
          </p:cNvPr>
          <p:cNvSpPr txBox="1">
            <a:spLocks/>
          </p:cNvSpPr>
          <p:nvPr/>
        </p:nvSpPr>
        <p:spPr>
          <a:xfrm>
            <a:off x="363538" y="2339986"/>
            <a:ext cx="7290875" cy="6325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Identifying things: Was </a:t>
            </a:r>
            <a:r>
              <a:rPr kumimoji="0" lang="en-GB" sz="24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das?</a:t>
            </a:r>
          </a:p>
        </p:txBody>
      </p:sp>
      <p:pic>
        <p:nvPicPr>
          <p:cNvPr id="13" name="Picture 12" descr="A cartoon of a child with a book&#10;&#10;Description automatically generated">
            <a:extLst>
              <a:ext uri="{FF2B5EF4-FFF2-40B4-BE49-F238E27FC236}">
                <a16:creationId xmlns:a16="http://schemas.microsoft.com/office/drawing/2014/main" id="{7F95FCE9-C3A5-4D2F-A826-5B381D8AB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0258" y="5073444"/>
            <a:ext cx="1443792" cy="1567842"/>
          </a:xfrm>
          <a:prstGeom prst="ellipse">
            <a:avLst/>
          </a:prstGeom>
        </p:spPr>
      </p:pic>
      <p:pic>
        <p:nvPicPr>
          <p:cNvPr id="15" name="Picture 14" descr="A cartoon of a child&#10;&#10;Description automatically generated">
            <a:extLst>
              <a:ext uri="{FF2B5EF4-FFF2-40B4-BE49-F238E27FC236}">
                <a16:creationId xmlns:a16="http://schemas.microsoft.com/office/drawing/2014/main" id="{227D639E-6FC4-45B9-9D51-802153987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856" y="4833783"/>
            <a:ext cx="1878386" cy="1807503"/>
          </a:xfrm>
          <a:prstGeom prst="ellipse">
            <a:avLst/>
          </a:prstGeom>
        </p:spPr>
      </p:pic>
      <p:pic>
        <p:nvPicPr>
          <p:cNvPr id="24" name="Picture 23">
            <a:extLst>
              <a:ext uri="{FF2B5EF4-FFF2-40B4-BE49-F238E27FC236}">
                <a16:creationId xmlns:a16="http://schemas.microsoft.com/office/drawing/2014/main" id="{A9BA9DC0-C1A8-4B3D-840D-F0F99644D0DE}"/>
              </a:ext>
            </a:extLst>
          </p:cNvPr>
          <p:cNvPicPr>
            <a:picLocks noChangeAspect="1"/>
          </p:cNvPicPr>
          <p:nvPr/>
        </p:nvPicPr>
        <p:blipFill>
          <a:blip r:embed="rId5"/>
          <a:stretch>
            <a:fillRect/>
          </a:stretch>
        </p:blipFill>
        <p:spPr>
          <a:xfrm>
            <a:off x="8683952" y="4511034"/>
            <a:ext cx="3363730" cy="2346966"/>
          </a:xfrm>
          <a:prstGeom prst="rect">
            <a:avLst/>
          </a:prstGeom>
        </p:spPr>
      </p:pic>
    </p:spTree>
    <p:extLst>
      <p:ext uri="{BB962C8B-B14F-4D97-AF65-F5344CB8AC3E}">
        <p14:creationId xmlns:p14="http://schemas.microsoft.com/office/powerpoint/2010/main" val="363916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349CCE-F50A-EC42-BDD1-98D6B955142A}"/>
              </a:ext>
            </a:extLst>
          </p:cNvPr>
          <p:cNvSpPr>
            <a:spLocks noGrp="1"/>
          </p:cNvSpPr>
          <p:nvPr>
            <p:ph type="title"/>
          </p:nvPr>
        </p:nvSpPr>
        <p:spPr>
          <a:xfrm>
            <a:off x="5470415" y="136712"/>
            <a:ext cx="1243274" cy="127327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25069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End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helf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Bet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2648-32D9-CC42-864F-3835798CAAE9}"/>
              </a:ext>
            </a:extLst>
          </p:cNvPr>
          <p:cNvSpPr>
            <a:spLocks noGrp="1"/>
          </p:cNvSpPr>
          <p:nvPr>
            <p:ph type="title"/>
          </p:nvPr>
        </p:nvSpPr>
        <p:spPr>
          <a:xfrm>
            <a:off x="4999481" y="-57300"/>
            <a:ext cx="2185141" cy="1658441"/>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13212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ráficos vectoriales gratis de Cocodrilo">
            <a:extLst>
              <a:ext uri="{FF2B5EF4-FFF2-40B4-BE49-F238E27FC236}">
                <a16:creationId xmlns:a16="http://schemas.microsoft.com/office/drawing/2014/main" id="{DF265EEF-87C0-40DB-A7CA-63F74900E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05" y="2117491"/>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áficos vectoriales gratis de Espadañas">
            <a:extLst>
              <a:ext uri="{FF2B5EF4-FFF2-40B4-BE49-F238E27FC236}">
                <a16:creationId xmlns:a16="http://schemas.microsoft.com/office/drawing/2014/main" id="{1806598A-8E5F-4818-800E-7CDB61CF8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40" y="15935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F0BC50B-AED7-440A-AC0E-F730D617C3AF}"/>
              </a:ext>
            </a:extLst>
          </p:cNvPr>
          <p:cNvSpPr>
            <a:spLocks noGrp="1"/>
          </p:cNvSpPr>
          <p:nvPr>
            <p:ph type="title"/>
          </p:nvPr>
        </p:nvSpPr>
        <p:spPr/>
        <p:txBody>
          <a:bodyPr/>
          <a:lstStyle/>
          <a:p>
            <a:r>
              <a:rPr lang="en-GB" dirty="0"/>
              <a:t>Achtung! </a:t>
            </a:r>
            <a:r>
              <a:rPr lang="en-GB" dirty="0" err="1"/>
              <a:t>Krokodil</a:t>
            </a:r>
            <a:r>
              <a:rPr lang="en-GB" dirty="0"/>
              <a:t>!</a:t>
            </a:r>
          </a:p>
        </p:txBody>
      </p:sp>
      <p:sp>
        <p:nvSpPr>
          <p:cNvPr id="7" name="TextBox 6">
            <a:extLst>
              <a:ext uri="{FF2B5EF4-FFF2-40B4-BE49-F238E27FC236}">
                <a16:creationId xmlns:a16="http://schemas.microsoft.com/office/drawing/2014/main" id="{FF21979C-21E4-4AF8-B325-9706C22E1DBD}"/>
              </a:ext>
            </a:extLst>
          </p:cNvPr>
          <p:cNvSpPr txBox="1"/>
          <p:nvPr/>
        </p:nvSpPr>
        <p:spPr>
          <a:xfrm>
            <a:off x="24983" y="1008266"/>
            <a:ext cx="9342622" cy="707886"/>
          </a:xfrm>
          <a:prstGeom prst="rect">
            <a:avLst/>
          </a:prstGeom>
          <a:noFill/>
        </p:spPr>
        <p:txBody>
          <a:bodyPr wrap="none" rtlCol="0">
            <a:spAutoFit/>
          </a:bodyPr>
          <a:lstStyle/>
          <a:p>
            <a:pPr marR="0" lvl="0" defTabSz="914400" eaLnBrk="1" fontAlgn="auto" latinLnBrk="0" hangingPunct="1">
              <a:lnSpc>
                <a:spcPct val="100000"/>
              </a:lnSpc>
              <a:spcBef>
                <a:spcPts val="0"/>
              </a:spcBef>
              <a:spcAft>
                <a:spcPts val="0"/>
              </a:spcAft>
              <a:buClrTx/>
              <a:buSzTx/>
              <a:tabLst/>
              <a:defRPr/>
            </a:pPr>
            <a:r>
              <a:rPr lang="en-GB" sz="2000" b="1" kern="0" dirty="0"/>
              <a:t>1. Say all the words well in less than 1 minute.</a:t>
            </a:r>
            <a:endParaRPr kumimoji="0" lang="en-GB" sz="2000" b="1" i="0" u="none" strike="noStrike" kern="0" cap="none" spc="0" normalizeH="0" baseline="0" noProof="0" dirty="0">
              <a:ln>
                <a:noFill/>
              </a:ln>
              <a:effectLst/>
              <a:uLnTx/>
              <a:uFillTx/>
            </a:endParaRPr>
          </a:p>
          <a:p>
            <a:pPr marR="0" lvl="0" defTabSz="914400" eaLnBrk="1" fontAlgn="auto" latinLnBrk="0" hangingPunct="1">
              <a:lnSpc>
                <a:spcPct val="100000"/>
              </a:lnSpc>
              <a:spcBef>
                <a:spcPts val="0"/>
              </a:spcBef>
              <a:spcAft>
                <a:spcPts val="0"/>
              </a:spcAft>
              <a:buClrTx/>
              <a:buSzTx/>
              <a:tabLst/>
              <a:defRPr/>
            </a:pPr>
            <a:r>
              <a:rPr kumimoji="0" lang="en-GB" sz="2000" b="1" i="0" u="none" strike="noStrike" kern="0" cap="none" spc="0" normalizeH="0" baseline="0" noProof="0" dirty="0">
                <a:ln>
                  <a:noFill/>
                </a:ln>
                <a:effectLst/>
                <a:uLnTx/>
                <a:uFillTx/>
              </a:rPr>
              <a:t>2. Make a safe path </a:t>
            </a:r>
            <a:r>
              <a:rPr lang="en-GB" sz="2000" b="1" kern="0" dirty="0"/>
              <a:t>across the water by only saying words with long [e].</a:t>
            </a:r>
            <a:endParaRPr kumimoji="0" lang="en-GB" sz="2000" b="1" i="0" u="none" strike="noStrike" kern="0" cap="none" spc="0" normalizeH="0" baseline="0" noProof="0" dirty="0">
              <a:ln>
                <a:noFill/>
              </a:ln>
              <a:effectLst/>
              <a:uLnTx/>
              <a:uFillTx/>
            </a:endParaRPr>
          </a:p>
        </p:txBody>
      </p:sp>
      <p:pic>
        <p:nvPicPr>
          <p:cNvPr id="9" name="Picture 8" descr="A group of leaves&#10;&#10;Description automatically generated with low confidence">
            <a:extLst>
              <a:ext uri="{FF2B5EF4-FFF2-40B4-BE49-F238E27FC236}">
                <a16:creationId xmlns:a16="http://schemas.microsoft.com/office/drawing/2014/main" id="{7B6BA45B-AB80-43E0-B48B-4A65EE789AE0}"/>
              </a:ext>
            </a:extLst>
          </p:cNvPr>
          <p:cNvPicPr>
            <a:picLocks noChangeAspect="1"/>
          </p:cNvPicPr>
          <p:nvPr/>
        </p:nvPicPr>
        <p:blipFill rotWithShape="1">
          <a:blip r:embed="rId5">
            <a:extLst>
              <a:ext uri="{28A0092B-C50C-407E-A947-70E740481C1C}">
                <a14:useLocalDpi xmlns:a14="http://schemas.microsoft.com/office/drawing/2010/main" val="0"/>
              </a:ext>
            </a:extLst>
          </a:blip>
          <a:srcRect l="-1" t="40456" r="59807" b="35285"/>
          <a:stretch/>
        </p:blipFill>
        <p:spPr>
          <a:xfrm>
            <a:off x="24983" y="5377719"/>
            <a:ext cx="3293092" cy="1490673"/>
          </a:xfrm>
          <a:prstGeom prst="rect">
            <a:avLst/>
          </a:prstGeom>
        </p:spPr>
      </p:pic>
      <p:pic>
        <p:nvPicPr>
          <p:cNvPr id="10" name="Picture 9" descr="A group of leaves&#10;&#10;Description automatically generated with low confidence">
            <a:extLst>
              <a:ext uri="{FF2B5EF4-FFF2-40B4-BE49-F238E27FC236}">
                <a16:creationId xmlns:a16="http://schemas.microsoft.com/office/drawing/2014/main" id="{E36981F1-6A47-4BE7-B500-4AB0E011269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832532" y="5350515"/>
            <a:ext cx="2737443" cy="1239149"/>
          </a:xfrm>
          <a:prstGeom prst="rect">
            <a:avLst/>
          </a:prstGeom>
        </p:spPr>
      </p:pic>
      <p:pic>
        <p:nvPicPr>
          <p:cNvPr id="11" name="Picture 10" descr="A group of leaves&#10;&#10;Description automatically generated with low confidence">
            <a:extLst>
              <a:ext uri="{FF2B5EF4-FFF2-40B4-BE49-F238E27FC236}">
                <a16:creationId xmlns:a16="http://schemas.microsoft.com/office/drawing/2014/main" id="{5C7A47BC-0054-44B6-B986-CDDEAE30DB0D}"/>
              </a:ext>
            </a:extLst>
          </p:cNvPr>
          <p:cNvPicPr>
            <a:picLocks noChangeAspect="1"/>
          </p:cNvPicPr>
          <p:nvPr/>
        </p:nvPicPr>
        <p:blipFill rotWithShape="1">
          <a:blip r:embed="rId5">
            <a:extLst>
              <a:ext uri="{28A0092B-C50C-407E-A947-70E740481C1C}">
                <a14:useLocalDpi xmlns:a14="http://schemas.microsoft.com/office/drawing/2010/main" val="0"/>
              </a:ext>
            </a:extLst>
          </a:blip>
          <a:srcRect l="-1" t="40456" r="59807" b="35285"/>
          <a:stretch/>
        </p:blipFill>
        <p:spPr>
          <a:xfrm>
            <a:off x="4729561" y="5543291"/>
            <a:ext cx="3349835" cy="1007505"/>
          </a:xfrm>
          <a:prstGeom prst="rect">
            <a:avLst/>
          </a:prstGeom>
        </p:spPr>
      </p:pic>
      <p:pic>
        <p:nvPicPr>
          <p:cNvPr id="12" name="Picture 11" descr="A group of leaves&#10;&#10;Description automatically generated with low confidence">
            <a:extLst>
              <a:ext uri="{FF2B5EF4-FFF2-40B4-BE49-F238E27FC236}">
                <a16:creationId xmlns:a16="http://schemas.microsoft.com/office/drawing/2014/main" id="{FD5ECE2A-E178-4369-8101-64B64750FC62}"/>
              </a:ext>
            </a:extLst>
          </p:cNvPr>
          <p:cNvPicPr>
            <a:picLocks noChangeAspect="1"/>
          </p:cNvPicPr>
          <p:nvPr/>
        </p:nvPicPr>
        <p:blipFill rotWithShape="1">
          <a:blip r:embed="rId5">
            <a:extLst>
              <a:ext uri="{28A0092B-C50C-407E-A947-70E740481C1C}">
                <a14:useLocalDpi xmlns:a14="http://schemas.microsoft.com/office/drawing/2010/main" val="0"/>
              </a:ext>
            </a:extLst>
          </a:blip>
          <a:srcRect l="-1" t="40456" r="59807" b="35285"/>
          <a:stretch/>
        </p:blipFill>
        <p:spPr>
          <a:xfrm flipV="1">
            <a:off x="5752092" y="4813698"/>
            <a:ext cx="4008963" cy="661227"/>
          </a:xfrm>
          <a:prstGeom prst="rect">
            <a:avLst/>
          </a:prstGeom>
        </p:spPr>
      </p:pic>
      <p:pic>
        <p:nvPicPr>
          <p:cNvPr id="13" name="Picture 12" descr="A group of leaves&#10;&#10;Description automatically generated with low confidence">
            <a:extLst>
              <a:ext uri="{FF2B5EF4-FFF2-40B4-BE49-F238E27FC236}">
                <a16:creationId xmlns:a16="http://schemas.microsoft.com/office/drawing/2014/main" id="{B0057EBC-2A2E-471F-918E-2F5179662CFA}"/>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452785" y="5652549"/>
            <a:ext cx="2048134" cy="927122"/>
          </a:xfrm>
          <a:prstGeom prst="rect">
            <a:avLst/>
          </a:prstGeom>
        </p:spPr>
      </p:pic>
      <p:sp>
        <p:nvSpPr>
          <p:cNvPr id="14" name="TextBox 13">
            <a:extLst>
              <a:ext uri="{FF2B5EF4-FFF2-40B4-BE49-F238E27FC236}">
                <a16:creationId xmlns:a16="http://schemas.microsoft.com/office/drawing/2014/main" id="{D9B6343F-E283-40F1-8C14-322DBC956211}"/>
              </a:ext>
            </a:extLst>
          </p:cNvPr>
          <p:cNvSpPr txBox="1"/>
          <p:nvPr/>
        </p:nvSpPr>
        <p:spPr>
          <a:xfrm>
            <a:off x="3653530" y="5731038"/>
            <a:ext cx="2048134" cy="523220"/>
          </a:xfrm>
          <a:prstGeom prst="rect">
            <a:avLst/>
          </a:prstGeom>
          <a:noFill/>
        </p:spPr>
        <p:txBody>
          <a:bodyPr wrap="square" rtlCol="0">
            <a:spAutoFit/>
          </a:bodyPr>
          <a:lstStyle/>
          <a:p>
            <a:pPr algn="ctr">
              <a:defRPr/>
            </a:pPr>
            <a:r>
              <a:rPr lang="en-GB" sz="2800" b="1" dirty="0">
                <a:solidFill>
                  <a:srgbClr val="FFFFFF"/>
                </a:solidFill>
                <a:latin typeface="Segoe Print" panose="02000600000000000000" pitchFamily="2" charset="0"/>
              </a:rPr>
              <a:t>Fenster</a:t>
            </a:r>
          </a:p>
        </p:txBody>
      </p:sp>
      <p:sp>
        <p:nvSpPr>
          <p:cNvPr id="15" name="TextBox 14">
            <a:extLst>
              <a:ext uri="{FF2B5EF4-FFF2-40B4-BE49-F238E27FC236}">
                <a16:creationId xmlns:a16="http://schemas.microsoft.com/office/drawing/2014/main" id="{89B10670-563D-4844-B771-3082E7B56B21}"/>
              </a:ext>
            </a:extLst>
          </p:cNvPr>
          <p:cNvSpPr txBox="1"/>
          <p:nvPr/>
        </p:nvSpPr>
        <p:spPr>
          <a:xfrm>
            <a:off x="6466625" y="5771910"/>
            <a:ext cx="1228220" cy="523220"/>
          </a:xfrm>
          <a:prstGeom prst="rect">
            <a:avLst/>
          </a:prstGeom>
          <a:noFill/>
        </p:spPr>
        <p:txBody>
          <a:bodyPr wrap="none" rtlCol="0">
            <a:spAutoFit/>
          </a:bodyPr>
          <a:lstStyle/>
          <a:p>
            <a:pPr algn="ctr">
              <a:defRPr/>
            </a:pPr>
            <a:r>
              <a:rPr lang="en-GB" sz="2800" b="1" dirty="0">
                <a:solidFill>
                  <a:prstClr val="white"/>
                </a:solidFill>
                <a:latin typeface="Segoe Print" panose="02000600000000000000" pitchFamily="2" charset="0"/>
              </a:rPr>
              <a:t>Leben</a:t>
            </a:r>
          </a:p>
        </p:txBody>
      </p:sp>
      <p:pic>
        <p:nvPicPr>
          <p:cNvPr id="16" name="Picture 15" descr="A group of leaves&#10;&#10;Description automatically generated with low confidence">
            <a:extLst>
              <a:ext uri="{FF2B5EF4-FFF2-40B4-BE49-F238E27FC236}">
                <a16:creationId xmlns:a16="http://schemas.microsoft.com/office/drawing/2014/main" id="{2EAF6523-5AF8-42EB-A0FF-25E062378C0B}"/>
              </a:ext>
            </a:extLst>
          </p:cNvPr>
          <p:cNvPicPr>
            <a:picLocks noChangeAspect="1"/>
          </p:cNvPicPr>
          <p:nvPr/>
        </p:nvPicPr>
        <p:blipFill rotWithShape="1">
          <a:blip r:embed="rId5">
            <a:extLst>
              <a:ext uri="{28A0092B-C50C-407E-A947-70E740481C1C}">
                <a14:useLocalDpi xmlns:a14="http://schemas.microsoft.com/office/drawing/2010/main" val="0"/>
              </a:ext>
            </a:extLst>
          </a:blip>
          <a:srcRect l="-1" t="40456" r="59807" b="35285"/>
          <a:stretch/>
        </p:blipFill>
        <p:spPr>
          <a:xfrm>
            <a:off x="5213277" y="3901029"/>
            <a:ext cx="3458509" cy="982729"/>
          </a:xfrm>
          <a:prstGeom prst="rect">
            <a:avLst/>
          </a:prstGeom>
        </p:spPr>
      </p:pic>
      <p:sp>
        <p:nvSpPr>
          <p:cNvPr id="17" name="TextBox 16">
            <a:extLst>
              <a:ext uri="{FF2B5EF4-FFF2-40B4-BE49-F238E27FC236}">
                <a16:creationId xmlns:a16="http://schemas.microsoft.com/office/drawing/2014/main" id="{ACA5BBCB-3A0C-426D-B343-766444FEBEC3}"/>
              </a:ext>
            </a:extLst>
          </p:cNvPr>
          <p:cNvSpPr txBox="1"/>
          <p:nvPr/>
        </p:nvSpPr>
        <p:spPr>
          <a:xfrm flipH="1">
            <a:off x="7452081" y="4893746"/>
            <a:ext cx="2357944" cy="523220"/>
          </a:xfrm>
          <a:prstGeom prst="rect">
            <a:avLst/>
          </a:prstGeom>
          <a:noFill/>
        </p:spPr>
        <p:txBody>
          <a:bodyPr wrap="square" rtlCol="0">
            <a:spAutoFit/>
          </a:bodyPr>
          <a:lstStyle/>
          <a:p>
            <a:pPr algn="ctr">
              <a:defRPr/>
            </a:pPr>
            <a:r>
              <a:rPr lang="en-GB" sz="2800" b="1" dirty="0" err="1">
                <a:solidFill>
                  <a:prstClr val="white"/>
                </a:solidFill>
                <a:latin typeface="Segoe Print" panose="02000600000000000000" pitchFamily="2" charset="0"/>
              </a:rPr>
              <a:t>helfen</a:t>
            </a:r>
            <a:endParaRPr lang="en-GB" sz="2800" b="1" dirty="0">
              <a:solidFill>
                <a:prstClr val="white"/>
              </a:solidFill>
              <a:latin typeface="Segoe Print" panose="02000600000000000000" pitchFamily="2" charset="0"/>
            </a:endParaRPr>
          </a:p>
        </p:txBody>
      </p:sp>
      <p:pic>
        <p:nvPicPr>
          <p:cNvPr id="18" name="Picture 17" descr="A group of leaves&#10;&#10;Description automatically generated with low confidence">
            <a:extLst>
              <a:ext uri="{FF2B5EF4-FFF2-40B4-BE49-F238E27FC236}">
                <a16:creationId xmlns:a16="http://schemas.microsoft.com/office/drawing/2014/main" id="{940D2843-8043-4911-AA80-49E18D6FF088}"/>
              </a:ext>
            </a:extLst>
          </p:cNvPr>
          <p:cNvPicPr>
            <a:picLocks noChangeAspect="1"/>
          </p:cNvPicPr>
          <p:nvPr/>
        </p:nvPicPr>
        <p:blipFill rotWithShape="1">
          <a:blip r:embed="rId5">
            <a:extLst>
              <a:ext uri="{28A0092B-C50C-407E-A947-70E740481C1C}">
                <a14:useLocalDpi xmlns:a14="http://schemas.microsoft.com/office/drawing/2010/main" val="0"/>
              </a:ext>
            </a:extLst>
          </a:blip>
          <a:srcRect l="-1" t="40456" r="59807" b="35285"/>
          <a:stretch/>
        </p:blipFill>
        <p:spPr>
          <a:xfrm>
            <a:off x="262285" y="4464847"/>
            <a:ext cx="4778012" cy="1000445"/>
          </a:xfrm>
          <a:prstGeom prst="rect">
            <a:avLst/>
          </a:prstGeom>
        </p:spPr>
      </p:pic>
      <p:sp>
        <p:nvSpPr>
          <p:cNvPr id="19" name="TextBox 18">
            <a:extLst>
              <a:ext uri="{FF2B5EF4-FFF2-40B4-BE49-F238E27FC236}">
                <a16:creationId xmlns:a16="http://schemas.microsoft.com/office/drawing/2014/main" id="{0C98D2CF-CD0F-4AAD-900B-C5702D9B943A}"/>
              </a:ext>
            </a:extLst>
          </p:cNvPr>
          <p:cNvSpPr txBox="1"/>
          <p:nvPr/>
        </p:nvSpPr>
        <p:spPr>
          <a:xfrm>
            <a:off x="6950915" y="4121681"/>
            <a:ext cx="1220207" cy="584775"/>
          </a:xfrm>
          <a:prstGeom prst="rect">
            <a:avLst/>
          </a:prstGeom>
          <a:noFill/>
        </p:spPr>
        <p:txBody>
          <a:bodyPr wrap="none" rtlCol="0">
            <a:spAutoFit/>
          </a:bodyPr>
          <a:lstStyle/>
          <a:p>
            <a:pPr algn="ctr">
              <a:defRPr/>
            </a:pPr>
            <a:r>
              <a:rPr lang="en-GB" sz="3200" b="1" dirty="0">
                <a:solidFill>
                  <a:prstClr val="white"/>
                </a:solidFill>
                <a:latin typeface="Segoe Print" panose="02000600000000000000" pitchFamily="2" charset="0"/>
              </a:rPr>
              <a:t>Ende</a:t>
            </a:r>
          </a:p>
        </p:txBody>
      </p:sp>
      <p:sp>
        <p:nvSpPr>
          <p:cNvPr id="20" name="TextBox 19">
            <a:extLst>
              <a:ext uri="{FF2B5EF4-FFF2-40B4-BE49-F238E27FC236}">
                <a16:creationId xmlns:a16="http://schemas.microsoft.com/office/drawing/2014/main" id="{E2C142CA-2760-4235-809D-A26019F1F16C}"/>
              </a:ext>
            </a:extLst>
          </p:cNvPr>
          <p:cNvSpPr txBox="1"/>
          <p:nvPr/>
        </p:nvSpPr>
        <p:spPr>
          <a:xfrm flipH="1">
            <a:off x="5160855" y="5071066"/>
            <a:ext cx="1653016" cy="523220"/>
          </a:xfrm>
          <a:prstGeom prst="rect">
            <a:avLst/>
          </a:prstGeom>
          <a:noFill/>
        </p:spPr>
        <p:txBody>
          <a:bodyPr wrap="square" rtlCol="0">
            <a:spAutoFit/>
          </a:bodyPr>
          <a:lstStyle/>
          <a:p>
            <a:pPr algn="ctr">
              <a:defRPr/>
            </a:pPr>
            <a:r>
              <a:rPr lang="en-GB" sz="2800" b="1" dirty="0" err="1">
                <a:solidFill>
                  <a:srgbClr val="FFFFFF"/>
                </a:solidFill>
                <a:latin typeface="Segoe Print" panose="02000600000000000000" pitchFamily="2" charset="0"/>
              </a:rPr>
              <a:t>geben</a:t>
            </a:r>
            <a:endParaRPr lang="en-GB" sz="2800" b="1" dirty="0">
              <a:solidFill>
                <a:srgbClr val="FFFFFF"/>
              </a:solidFill>
              <a:latin typeface="Segoe Print" panose="02000600000000000000" pitchFamily="2" charset="0"/>
            </a:endParaRPr>
          </a:p>
        </p:txBody>
      </p:sp>
      <p:sp>
        <p:nvSpPr>
          <p:cNvPr id="21" name="TextBox 20">
            <a:extLst>
              <a:ext uri="{FF2B5EF4-FFF2-40B4-BE49-F238E27FC236}">
                <a16:creationId xmlns:a16="http://schemas.microsoft.com/office/drawing/2014/main" id="{E6C44A96-5044-485E-BAA7-291555C66CF9}"/>
              </a:ext>
            </a:extLst>
          </p:cNvPr>
          <p:cNvSpPr txBox="1"/>
          <p:nvPr/>
        </p:nvSpPr>
        <p:spPr>
          <a:xfrm flipH="1">
            <a:off x="1139629" y="5852401"/>
            <a:ext cx="2357944" cy="523220"/>
          </a:xfrm>
          <a:prstGeom prst="rect">
            <a:avLst/>
          </a:prstGeom>
          <a:noFill/>
        </p:spPr>
        <p:txBody>
          <a:bodyPr wrap="square" rtlCol="0">
            <a:spAutoFit/>
          </a:bodyPr>
          <a:lstStyle/>
          <a:p>
            <a:pPr algn="ctr">
              <a:defRPr/>
            </a:pPr>
            <a:r>
              <a:rPr lang="en-GB" sz="2800" b="1" dirty="0">
                <a:solidFill>
                  <a:prstClr val="white"/>
                </a:solidFill>
                <a:latin typeface="Segoe Print" panose="02000600000000000000" pitchFamily="2" charset="0"/>
              </a:rPr>
              <a:t>England</a:t>
            </a:r>
          </a:p>
        </p:txBody>
      </p:sp>
      <p:pic>
        <p:nvPicPr>
          <p:cNvPr id="22" name="Picture 21" descr="A group of leaves&#10;&#10;Description automatically generated with low confidence">
            <a:extLst>
              <a:ext uri="{FF2B5EF4-FFF2-40B4-BE49-F238E27FC236}">
                <a16:creationId xmlns:a16="http://schemas.microsoft.com/office/drawing/2014/main" id="{14F5844A-85C5-4B68-9D7D-5275C23C5633}"/>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729206" y="3293510"/>
            <a:ext cx="2661289" cy="693715"/>
          </a:xfrm>
          <a:prstGeom prst="rect">
            <a:avLst/>
          </a:prstGeom>
        </p:spPr>
      </p:pic>
      <p:sp>
        <p:nvSpPr>
          <p:cNvPr id="23" name="TextBox 22">
            <a:extLst>
              <a:ext uri="{FF2B5EF4-FFF2-40B4-BE49-F238E27FC236}">
                <a16:creationId xmlns:a16="http://schemas.microsoft.com/office/drawing/2014/main" id="{45E6847E-9A22-4988-B955-E3C28E9E2B5B}"/>
              </a:ext>
            </a:extLst>
          </p:cNvPr>
          <p:cNvSpPr txBox="1"/>
          <p:nvPr/>
        </p:nvSpPr>
        <p:spPr>
          <a:xfrm>
            <a:off x="9163637" y="3365072"/>
            <a:ext cx="970137" cy="523220"/>
          </a:xfrm>
          <a:prstGeom prst="rect">
            <a:avLst/>
          </a:prstGeom>
          <a:noFill/>
        </p:spPr>
        <p:txBody>
          <a:bodyPr wrap="none" rtlCol="0">
            <a:spAutoFit/>
          </a:bodyPr>
          <a:lstStyle/>
          <a:p>
            <a:pPr algn="ctr">
              <a:defRPr/>
            </a:pPr>
            <a:r>
              <a:rPr lang="en-GB" sz="2800" b="1" dirty="0">
                <a:solidFill>
                  <a:prstClr val="white"/>
                </a:solidFill>
                <a:latin typeface="Segoe Print" panose="02000600000000000000" pitchFamily="2" charset="0"/>
              </a:rPr>
              <a:t>Bett</a:t>
            </a:r>
          </a:p>
        </p:txBody>
      </p:sp>
      <p:sp>
        <p:nvSpPr>
          <p:cNvPr id="24" name="TextBox 23">
            <a:extLst>
              <a:ext uri="{FF2B5EF4-FFF2-40B4-BE49-F238E27FC236}">
                <a16:creationId xmlns:a16="http://schemas.microsoft.com/office/drawing/2014/main" id="{4F01675B-54D8-4246-9DDF-DB71558A1590}"/>
              </a:ext>
            </a:extLst>
          </p:cNvPr>
          <p:cNvSpPr txBox="1"/>
          <p:nvPr/>
        </p:nvSpPr>
        <p:spPr>
          <a:xfrm>
            <a:off x="7230109" y="3437798"/>
            <a:ext cx="1051683" cy="523220"/>
          </a:xfrm>
          <a:prstGeom prst="rect">
            <a:avLst/>
          </a:prstGeom>
          <a:noFill/>
        </p:spPr>
        <p:txBody>
          <a:bodyPr wrap="square" rtlCol="0">
            <a:spAutoFit/>
          </a:bodyPr>
          <a:lstStyle/>
          <a:p>
            <a:pPr algn="ctr">
              <a:defRPr/>
            </a:pPr>
            <a:r>
              <a:rPr lang="en-GB" sz="2800" b="1" dirty="0" err="1">
                <a:solidFill>
                  <a:prstClr val="white"/>
                </a:solidFill>
                <a:latin typeface="Segoe Print" panose="02000600000000000000" pitchFamily="2" charset="0"/>
              </a:rPr>
              <a:t>gelb</a:t>
            </a:r>
            <a:endParaRPr lang="en-GB" sz="2800" b="1" dirty="0">
              <a:solidFill>
                <a:prstClr val="white"/>
              </a:solidFill>
              <a:latin typeface="Segoe Print" panose="02000600000000000000" pitchFamily="2" charset="0"/>
            </a:endParaRPr>
          </a:p>
        </p:txBody>
      </p:sp>
      <p:sp>
        <p:nvSpPr>
          <p:cNvPr id="25" name="TextBox 24">
            <a:extLst>
              <a:ext uri="{FF2B5EF4-FFF2-40B4-BE49-F238E27FC236}">
                <a16:creationId xmlns:a16="http://schemas.microsoft.com/office/drawing/2014/main" id="{3E3191A3-3C7F-4322-B130-50D21DC514F1}"/>
              </a:ext>
            </a:extLst>
          </p:cNvPr>
          <p:cNvSpPr txBox="1"/>
          <p:nvPr/>
        </p:nvSpPr>
        <p:spPr>
          <a:xfrm>
            <a:off x="2285302" y="3752775"/>
            <a:ext cx="1011815" cy="584775"/>
          </a:xfrm>
          <a:prstGeom prst="rect">
            <a:avLst/>
          </a:prstGeom>
          <a:noFill/>
        </p:spPr>
        <p:txBody>
          <a:bodyPr wrap="none" rtlCol="0">
            <a:spAutoFit/>
          </a:bodyPr>
          <a:lstStyle/>
          <a:p>
            <a:pPr algn="ctr">
              <a:defRPr/>
            </a:pPr>
            <a:r>
              <a:rPr lang="en-GB" sz="3200" b="1" dirty="0">
                <a:solidFill>
                  <a:prstClr val="white"/>
                </a:solidFill>
                <a:latin typeface="Segoe Print" panose="02000600000000000000" pitchFamily="2" charset="0"/>
              </a:rPr>
              <a:t>Idee</a:t>
            </a:r>
          </a:p>
        </p:txBody>
      </p:sp>
      <p:pic>
        <p:nvPicPr>
          <p:cNvPr id="26" name="Picture 25" descr="A group of leaves&#10;&#10;Description automatically generated with low confidence">
            <a:extLst>
              <a:ext uri="{FF2B5EF4-FFF2-40B4-BE49-F238E27FC236}">
                <a16:creationId xmlns:a16="http://schemas.microsoft.com/office/drawing/2014/main" id="{9E0245F5-DCA5-4A6B-AE6C-6ECBCC980BB0}"/>
              </a:ext>
            </a:extLst>
          </p:cNvPr>
          <p:cNvPicPr>
            <a:picLocks noChangeAspect="1"/>
          </p:cNvPicPr>
          <p:nvPr/>
        </p:nvPicPr>
        <p:blipFill rotWithShape="1">
          <a:blip r:embed="rId5">
            <a:extLst>
              <a:ext uri="{28A0092B-C50C-407E-A947-70E740481C1C}">
                <a14:useLocalDpi xmlns:a14="http://schemas.microsoft.com/office/drawing/2010/main" val="0"/>
              </a:ext>
            </a:extLst>
          </a:blip>
          <a:srcRect l="-1" t="40456" r="59807" b="35285"/>
          <a:stretch/>
        </p:blipFill>
        <p:spPr>
          <a:xfrm>
            <a:off x="8085681" y="5895542"/>
            <a:ext cx="4208479" cy="1024573"/>
          </a:xfrm>
          <a:prstGeom prst="rect">
            <a:avLst/>
          </a:prstGeom>
        </p:spPr>
      </p:pic>
      <p:sp>
        <p:nvSpPr>
          <p:cNvPr id="27" name="TextBox 26">
            <a:extLst>
              <a:ext uri="{FF2B5EF4-FFF2-40B4-BE49-F238E27FC236}">
                <a16:creationId xmlns:a16="http://schemas.microsoft.com/office/drawing/2014/main" id="{1618A2CB-8E5F-4575-8CA5-2C00262A292A}"/>
              </a:ext>
            </a:extLst>
          </p:cNvPr>
          <p:cNvSpPr txBox="1"/>
          <p:nvPr/>
        </p:nvSpPr>
        <p:spPr>
          <a:xfrm flipH="1">
            <a:off x="8063200" y="5860079"/>
            <a:ext cx="1733244" cy="523220"/>
          </a:xfrm>
          <a:prstGeom prst="rect">
            <a:avLst/>
          </a:prstGeom>
          <a:noFill/>
        </p:spPr>
        <p:txBody>
          <a:bodyPr wrap="square" rtlCol="0">
            <a:spAutoFit/>
          </a:bodyPr>
          <a:lstStyle/>
          <a:p>
            <a:pPr algn="ctr">
              <a:defRPr/>
            </a:pPr>
            <a:r>
              <a:rPr lang="en-GB" sz="2800" b="1" dirty="0" err="1">
                <a:solidFill>
                  <a:srgbClr val="FFFFFF"/>
                </a:solidFill>
                <a:latin typeface="Segoe Print" panose="02000600000000000000" pitchFamily="2" charset="0"/>
              </a:rPr>
              <a:t>mehr</a:t>
            </a:r>
            <a:endParaRPr lang="en-GB" sz="2800" b="1" dirty="0">
              <a:solidFill>
                <a:srgbClr val="FFFFFF"/>
              </a:solidFill>
              <a:latin typeface="Segoe Print" panose="02000600000000000000" pitchFamily="2" charset="0"/>
            </a:endParaRPr>
          </a:p>
        </p:txBody>
      </p:sp>
      <p:sp>
        <p:nvSpPr>
          <p:cNvPr id="28" name="TextBox 27">
            <a:extLst>
              <a:ext uri="{FF2B5EF4-FFF2-40B4-BE49-F238E27FC236}">
                <a16:creationId xmlns:a16="http://schemas.microsoft.com/office/drawing/2014/main" id="{3B6BD713-FBE9-461F-B37D-19B2A4F977BB}"/>
              </a:ext>
            </a:extLst>
          </p:cNvPr>
          <p:cNvSpPr txBox="1"/>
          <p:nvPr/>
        </p:nvSpPr>
        <p:spPr>
          <a:xfrm flipH="1">
            <a:off x="9905318" y="6121689"/>
            <a:ext cx="2294105" cy="584775"/>
          </a:xfrm>
          <a:prstGeom prst="rect">
            <a:avLst/>
          </a:prstGeom>
          <a:noFill/>
        </p:spPr>
        <p:txBody>
          <a:bodyPr wrap="square" rtlCol="0">
            <a:spAutoFit/>
          </a:bodyPr>
          <a:lstStyle/>
          <a:p>
            <a:pPr algn="ctr">
              <a:defRPr/>
            </a:pPr>
            <a:r>
              <a:rPr lang="en-GB" sz="3200" b="1" dirty="0">
                <a:solidFill>
                  <a:srgbClr val="FFFFFF"/>
                </a:solidFill>
                <a:latin typeface="Segoe Print" panose="02000600000000000000" pitchFamily="2" charset="0"/>
              </a:rPr>
              <a:t>Meer</a:t>
            </a:r>
          </a:p>
        </p:txBody>
      </p:sp>
      <p:sp>
        <p:nvSpPr>
          <p:cNvPr id="29" name="TextBox 28">
            <a:extLst>
              <a:ext uri="{FF2B5EF4-FFF2-40B4-BE49-F238E27FC236}">
                <a16:creationId xmlns:a16="http://schemas.microsoft.com/office/drawing/2014/main" id="{08C49219-7791-4255-B3D9-B9674CDAD69C}"/>
              </a:ext>
            </a:extLst>
          </p:cNvPr>
          <p:cNvSpPr txBox="1"/>
          <p:nvPr/>
        </p:nvSpPr>
        <p:spPr>
          <a:xfrm>
            <a:off x="2651291" y="4679659"/>
            <a:ext cx="1891865" cy="584775"/>
          </a:xfrm>
          <a:prstGeom prst="rect">
            <a:avLst/>
          </a:prstGeom>
          <a:noFill/>
        </p:spPr>
        <p:txBody>
          <a:bodyPr wrap="none" rtlCol="0">
            <a:spAutoFit/>
          </a:bodyPr>
          <a:lstStyle/>
          <a:p>
            <a:pPr algn="ctr">
              <a:defRPr/>
            </a:pPr>
            <a:r>
              <a:rPr lang="en-GB" sz="3200" b="1" dirty="0">
                <a:solidFill>
                  <a:prstClr val="white"/>
                </a:solidFill>
                <a:latin typeface="Segoe Print" panose="02000600000000000000" pitchFamily="2" charset="0"/>
              </a:rPr>
              <a:t>Problem</a:t>
            </a:r>
          </a:p>
        </p:txBody>
      </p:sp>
      <p:sp>
        <p:nvSpPr>
          <p:cNvPr id="30" name="Rounded Rectangle 11">
            <a:extLst>
              <a:ext uri="{FF2B5EF4-FFF2-40B4-BE49-F238E27FC236}">
                <a16:creationId xmlns:a16="http://schemas.microsoft.com/office/drawing/2014/main" id="{973599B7-2DB1-4CA3-9042-2B226DC0A6C6}"/>
              </a:ext>
            </a:extLst>
          </p:cNvPr>
          <p:cNvSpPr/>
          <p:nvPr/>
        </p:nvSpPr>
        <p:spPr>
          <a:xfrm>
            <a:off x="9644563" y="208470"/>
            <a:ext cx="2312765" cy="373782"/>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30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60">
            <a:extLst>
              <a:ext uri="{FF2B5EF4-FFF2-40B4-BE49-F238E27FC236}">
                <a16:creationId xmlns:a16="http://schemas.microsoft.com/office/drawing/2014/main" id="{D0D2B752-05CA-46B9-A4C6-EC653DD3EB40}"/>
              </a:ext>
            </a:extLst>
          </p:cNvPr>
          <p:cNvGraphicFramePr>
            <a:graphicFrameLocks noGrp="1"/>
          </p:cNvGraphicFramePr>
          <p:nvPr>
            <p:extLst>
              <p:ext uri="{D42A27DB-BD31-4B8C-83A1-F6EECF244321}">
                <p14:modId xmlns:p14="http://schemas.microsoft.com/office/powerpoint/2010/main" val="3640545720"/>
              </p:ext>
            </p:extLst>
          </p:nvPr>
        </p:nvGraphicFramePr>
        <p:xfrm>
          <a:off x="3948040" y="844748"/>
          <a:ext cx="8009286" cy="5161377"/>
        </p:xfrm>
        <a:graphic>
          <a:graphicData uri="http://schemas.openxmlformats.org/drawingml/2006/table">
            <a:tbl>
              <a:tblPr firstRow="1" bandRow="1">
                <a:tableStyleId>{16D9F66E-5EB9-4882-86FB-DCBF35E3C3E4}</a:tableStyleId>
              </a:tblPr>
              <a:tblGrid>
                <a:gridCol w="4004643">
                  <a:extLst>
                    <a:ext uri="{9D8B030D-6E8A-4147-A177-3AD203B41FA5}">
                      <a16:colId xmlns:a16="http://schemas.microsoft.com/office/drawing/2014/main" val="1347330552"/>
                    </a:ext>
                  </a:extLst>
                </a:gridCol>
                <a:gridCol w="4004643">
                  <a:extLst>
                    <a:ext uri="{9D8B030D-6E8A-4147-A177-3AD203B41FA5}">
                      <a16:colId xmlns:a16="http://schemas.microsoft.com/office/drawing/2014/main" val="2988899031"/>
                    </a:ext>
                  </a:extLst>
                </a:gridCol>
              </a:tblGrid>
              <a:tr h="1720459">
                <a:tc>
                  <a:txBody>
                    <a:bodyPr/>
                    <a:lstStyle/>
                    <a:p>
                      <a:r>
                        <a:rPr lang="en-GB" sz="3600" b="1" dirty="0"/>
                        <a:t>A</a:t>
                      </a:r>
                    </a:p>
                  </a:txBody>
                  <a:tcPr/>
                </a:tc>
                <a:tc>
                  <a:txBody>
                    <a:bodyPr/>
                    <a:lstStyle/>
                    <a:p>
                      <a:r>
                        <a:rPr lang="en-GB" sz="3600" b="1" dirty="0"/>
                        <a:t>B</a:t>
                      </a:r>
                    </a:p>
                  </a:txBody>
                  <a:tcPr/>
                </a:tc>
                <a:extLst>
                  <a:ext uri="{0D108BD9-81ED-4DB2-BD59-A6C34878D82A}">
                    <a16:rowId xmlns:a16="http://schemas.microsoft.com/office/drawing/2014/main" val="3608202440"/>
                  </a:ext>
                </a:extLst>
              </a:tr>
              <a:tr h="1720459">
                <a:tc>
                  <a:txBody>
                    <a:bodyPr/>
                    <a:lstStyle/>
                    <a:p>
                      <a:r>
                        <a:rPr lang="en-GB" sz="3600" b="1" dirty="0"/>
                        <a:t>C</a:t>
                      </a:r>
                    </a:p>
                  </a:txBody>
                  <a:tcPr/>
                </a:tc>
                <a:tc>
                  <a:txBody>
                    <a:bodyPr/>
                    <a:lstStyle/>
                    <a:p>
                      <a:r>
                        <a:rPr lang="en-GB" sz="3600" b="1" dirty="0"/>
                        <a:t>D</a:t>
                      </a:r>
                    </a:p>
                  </a:txBody>
                  <a:tcPr/>
                </a:tc>
                <a:extLst>
                  <a:ext uri="{0D108BD9-81ED-4DB2-BD59-A6C34878D82A}">
                    <a16:rowId xmlns:a16="http://schemas.microsoft.com/office/drawing/2014/main" val="2563835049"/>
                  </a:ext>
                </a:extLst>
              </a:tr>
              <a:tr h="1720459">
                <a:tc>
                  <a:txBody>
                    <a:bodyPr/>
                    <a:lstStyle/>
                    <a:p>
                      <a:r>
                        <a:rPr lang="en-GB" sz="3600" b="1" dirty="0"/>
                        <a:t>E</a:t>
                      </a:r>
                    </a:p>
                  </a:txBody>
                  <a:tcPr/>
                </a:tc>
                <a:tc>
                  <a:txBody>
                    <a:bodyPr/>
                    <a:lstStyle/>
                    <a:p>
                      <a:r>
                        <a:rPr lang="en-GB" sz="3600" b="1" dirty="0"/>
                        <a:t>F</a:t>
                      </a:r>
                    </a:p>
                  </a:txBody>
                  <a:tcPr/>
                </a:tc>
                <a:extLst>
                  <a:ext uri="{0D108BD9-81ED-4DB2-BD59-A6C34878D82A}">
                    <a16:rowId xmlns:a16="http://schemas.microsoft.com/office/drawing/2014/main" val="3182577414"/>
                  </a:ext>
                </a:extLst>
              </a:tr>
            </a:tbl>
          </a:graphicData>
        </a:graphic>
      </p:graphicFrame>
      <p:sp>
        <p:nvSpPr>
          <p:cNvPr id="4" name="Title 3"/>
          <p:cNvSpPr>
            <a:spLocks noGrp="1"/>
          </p:cNvSpPr>
          <p:nvPr>
            <p:ph type="title"/>
          </p:nvPr>
        </p:nvSpPr>
        <p:spPr>
          <a:xfrm>
            <a:off x="0" y="164789"/>
            <a:ext cx="2084832"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3" name="Action Button: Custom 35" descr="number 1">
            <a:hlinkClick r:id="" action="ppaction://noaction" highlightClick="1">
              <a:snd r:embed="rId3" name="falsch.wav"/>
            </a:hlinkClick>
            <a:extLst>
              <a:ext uri="{FF2B5EF4-FFF2-40B4-BE49-F238E27FC236}">
                <a16:creationId xmlns:a16="http://schemas.microsoft.com/office/drawing/2014/main" id="{9BC8BD3F-2DC9-4949-BBA3-AD5348A1BF36}"/>
              </a:ext>
            </a:extLst>
          </p:cNvPr>
          <p:cNvSpPr/>
          <p:nvPr/>
        </p:nvSpPr>
        <p:spPr>
          <a:xfrm>
            <a:off x="631814" y="1356243"/>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36" name="Action Button: Custom 38" descr="number 2">
            <a:hlinkClick r:id="" action="ppaction://noaction" highlightClick="1">
              <a:snd r:embed="rId4" name="richtig.wav"/>
            </a:hlinkClick>
            <a:extLst>
              <a:ext uri="{FF2B5EF4-FFF2-40B4-BE49-F238E27FC236}">
                <a16:creationId xmlns:a16="http://schemas.microsoft.com/office/drawing/2014/main" id="{4E7D34D5-9AC9-49C2-8A5A-BB5A43C883CE}"/>
              </a:ext>
            </a:extLst>
          </p:cNvPr>
          <p:cNvSpPr/>
          <p:nvPr/>
        </p:nvSpPr>
        <p:spPr>
          <a:xfrm>
            <a:off x="619288" y="3866908"/>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4</a:t>
            </a:r>
          </a:p>
        </p:txBody>
      </p:sp>
      <p:sp>
        <p:nvSpPr>
          <p:cNvPr id="39" name="Action Button: Custom 41" descr="number 3">
            <a:hlinkClick r:id="" action="ppaction://noaction" highlightClick="1">
              <a:snd r:embed="rId5" name="nicht.wav"/>
            </a:hlinkClick>
            <a:extLst>
              <a:ext uri="{FF2B5EF4-FFF2-40B4-BE49-F238E27FC236}">
                <a16:creationId xmlns:a16="http://schemas.microsoft.com/office/drawing/2014/main" id="{13258242-EF1D-4E1B-BF08-245076282CEA}"/>
              </a:ext>
            </a:extLst>
          </p:cNvPr>
          <p:cNvSpPr/>
          <p:nvPr/>
        </p:nvSpPr>
        <p:spPr>
          <a:xfrm>
            <a:off x="619288" y="4737841"/>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5</a:t>
            </a:r>
          </a:p>
        </p:txBody>
      </p:sp>
      <p:sp>
        <p:nvSpPr>
          <p:cNvPr id="42" name="Action Button: Custom 44" descr="number 4">
            <a:hlinkClick r:id="" action="ppaction://noaction" highlightClick="1">
              <a:snd r:embed="rId6" name="oder.wav"/>
            </a:hlinkClick>
            <a:extLst>
              <a:ext uri="{FF2B5EF4-FFF2-40B4-BE49-F238E27FC236}">
                <a16:creationId xmlns:a16="http://schemas.microsoft.com/office/drawing/2014/main" id="{C22388B6-351B-4AFD-BB3D-0903CA620AA6}"/>
              </a:ext>
            </a:extLst>
          </p:cNvPr>
          <p:cNvSpPr/>
          <p:nvPr/>
        </p:nvSpPr>
        <p:spPr>
          <a:xfrm>
            <a:off x="619288" y="2209346"/>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45" name="Action Button: Custom 47" descr="number 5">
            <a:hlinkClick r:id="" action="ppaction://noaction" highlightClick="1">
              <a:snd r:embed="rId7" name="ja.wav"/>
            </a:hlinkClick>
            <a:extLst>
              <a:ext uri="{FF2B5EF4-FFF2-40B4-BE49-F238E27FC236}">
                <a16:creationId xmlns:a16="http://schemas.microsoft.com/office/drawing/2014/main" id="{BE1DDE1F-3F21-4AAF-87F3-84EB251E488C}"/>
              </a:ext>
            </a:extLst>
          </p:cNvPr>
          <p:cNvSpPr/>
          <p:nvPr/>
        </p:nvSpPr>
        <p:spPr>
          <a:xfrm>
            <a:off x="619288" y="3001201"/>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48" name="Action Button: Custom 50" descr="number 6">
            <a:hlinkClick r:id="" action="ppaction://noaction" highlightClick="1">
              <a:snd r:embed="rId8" name="nein.wav"/>
            </a:hlinkClick>
            <a:extLst>
              <a:ext uri="{FF2B5EF4-FFF2-40B4-BE49-F238E27FC236}">
                <a16:creationId xmlns:a16="http://schemas.microsoft.com/office/drawing/2014/main" id="{016EC9EC-5809-4F8B-B8AF-CBC4B0D6FF73}"/>
              </a:ext>
            </a:extLst>
          </p:cNvPr>
          <p:cNvSpPr/>
          <p:nvPr/>
        </p:nvSpPr>
        <p:spPr>
          <a:xfrm>
            <a:off x="619288" y="5608774"/>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6</a:t>
            </a:r>
          </a:p>
        </p:txBody>
      </p:sp>
      <p:pic>
        <p:nvPicPr>
          <p:cNvPr id="25" name="Picture 24">
            <a:extLst>
              <a:ext uri="{FF2B5EF4-FFF2-40B4-BE49-F238E27FC236}">
                <a16:creationId xmlns:a16="http://schemas.microsoft.com/office/drawing/2014/main" id="{84AF5103-086C-40B7-893F-F3387A1BD3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079880" y="4252019"/>
            <a:ext cx="1780186" cy="1950889"/>
          </a:xfrm>
          <a:prstGeom prst="rect">
            <a:avLst/>
          </a:prstGeom>
          <a:noFill/>
        </p:spPr>
      </p:pic>
      <p:pic>
        <p:nvPicPr>
          <p:cNvPr id="26" name="Picture 25">
            <a:extLst>
              <a:ext uri="{FF2B5EF4-FFF2-40B4-BE49-F238E27FC236}">
                <a16:creationId xmlns:a16="http://schemas.microsoft.com/office/drawing/2014/main" id="{6F917624-89BD-471C-81EB-2E13F65EDC1F}"/>
              </a:ext>
            </a:extLst>
          </p:cNvPr>
          <p:cNvPicPr>
            <a:picLocks noChangeAspect="1"/>
          </p:cNvPicPr>
          <p:nvPr/>
        </p:nvPicPr>
        <p:blipFill>
          <a:blip r:embed="rId10"/>
          <a:stretch>
            <a:fillRect/>
          </a:stretch>
        </p:blipFill>
        <p:spPr>
          <a:xfrm>
            <a:off x="8953644" y="2701808"/>
            <a:ext cx="1670449" cy="1353429"/>
          </a:xfrm>
          <a:prstGeom prst="rect">
            <a:avLst/>
          </a:prstGeom>
        </p:spPr>
      </p:pic>
      <p:pic>
        <p:nvPicPr>
          <p:cNvPr id="27" name="Picture 26">
            <a:extLst>
              <a:ext uri="{FF2B5EF4-FFF2-40B4-BE49-F238E27FC236}">
                <a16:creationId xmlns:a16="http://schemas.microsoft.com/office/drawing/2014/main" id="{5FD551BE-CB8E-4B0F-AF28-BA12E9CADD2F}"/>
              </a:ext>
            </a:extLst>
          </p:cNvPr>
          <p:cNvPicPr>
            <a:picLocks noChangeAspect="1"/>
          </p:cNvPicPr>
          <p:nvPr/>
        </p:nvPicPr>
        <p:blipFill>
          <a:blip r:embed="rId11"/>
          <a:stretch>
            <a:fillRect/>
          </a:stretch>
        </p:blipFill>
        <p:spPr>
          <a:xfrm>
            <a:off x="5106873" y="4566224"/>
            <a:ext cx="1493649" cy="1524132"/>
          </a:xfrm>
          <a:prstGeom prst="rect">
            <a:avLst/>
          </a:prstGeom>
        </p:spPr>
      </p:pic>
      <p:pic>
        <p:nvPicPr>
          <p:cNvPr id="28" name="Picture 27">
            <a:extLst>
              <a:ext uri="{FF2B5EF4-FFF2-40B4-BE49-F238E27FC236}">
                <a16:creationId xmlns:a16="http://schemas.microsoft.com/office/drawing/2014/main" id="{6AC93DBE-FBD5-4898-9B81-561389F36379}"/>
              </a:ext>
            </a:extLst>
          </p:cNvPr>
          <p:cNvPicPr>
            <a:picLocks noChangeAspect="1"/>
          </p:cNvPicPr>
          <p:nvPr/>
        </p:nvPicPr>
        <p:blipFill>
          <a:blip r:embed="rId12"/>
          <a:stretch>
            <a:fillRect/>
          </a:stretch>
        </p:blipFill>
        <p:spPr>
          <a:xfrm>
            <a:off x="5161741" y="1015261"/>
            <a:ext cx="1438781" cy="1725318"/>
          </a:xfrm>
          <a:prstGeom prst="rect">
            <a:avLst/>
          </a:prstGeom>
        </p:spPr>
      </p:pic>
      <p:pic>
        <p:nvPicPr>
          <p:cNvPr id="31" name="Picture 30">
            <a:extLst>
              <a:ext uri="{FF2B5EF4-FFF2-40B4-BE49-F238E27FC236}">
                <a16:creationId xmlns:a16="http://schemas.microsoft.com/office/drawing/2014/main" id="{303DE56B-18A0-422F-B23F-D1D0B1E9957C}"/>
              </a:ext>
            </a:extLst>
          </p:cNvPr>
          <p:cNvPicPr>
            <a:picLocks noChangeAspect="1"/>
          </p:cNvPicPr>
          <p:nvPr/>
        </p:nvPicPr>
        <p:blipFill>
          <a:blip r:embed="rId13"/>
          <a:stretch>
            <a:fillRect/>
          </a:stretch>
        </p:blipFill>
        <p:spPr>
          <a:xfrm>
            <a:off x="9232474" y="941930"/>
            <a:ext cx="1176630" cy="1731414"/>
          </a:xfrm>
          <a:prstGeom prst="rect">
            <a:avLst/>
          </a:prstGeom>
        </p:spPr>
      </p:pic>
      <p:pic>
        <p:nvPicPr>
          <p:cNvPr id="32" name="Picture 31">
            <a:extLst>
              <a:ext uri="{FF2B5EF4-FFF2-40B4-BE49-F238E27FC236}">
                <a16:creationId xmlns:a16="http://schemas.microsoft.com/office/drawing/2014/main" id="{B9B5BD0F-CE2C-446A-A34D-C9ABFCA1CA8F}"/>
              </a:ext>
            </a:extLst>
          </p:cNvPr>
          <p:cNvPicPr>
            <a:picLocks noChangeAspect="1"/>
          </p:cNvPicPr>
          <p:nvPr/>
        </p:nvPicPr>
        <p:blipFill>
          <a:blip r:embed="rId14"/>
          <a:stretch>
            <a:fillRect/>
          </a:stretch>
        </p:blipFill>
        <p:spPr>
          <a:xfrm>
            <a:off x="5309364" y="2891335"/>
            <a:ext cx="1088666" cy="1524133"/>
          </a:xfrm>
          <a:prstGeom prst="rect">
            <a:avLst/>
          </a:prstGeom>
        </p:spPr>
      </p:pic>
      <p:sp>
        <p:nvSpPr>
          <p:cNvPr id="61" name="TextBox 60">
            <a:extLst>
              <a:ext uri="{FF2B5EF4-FFF2-40B4-BE49-F238E27FC236}">
                <a16:creationId xmlns:a16="http://schemas.microsoft.com/office/drawing/2014/main" id="{90D46D40-8D64-44AE-8D4F-AAB634199909}"/>
              </a:ext>
            </a:extLst>
          </p:cNvPr>
          <p:cNvSpPr txBox="1"/>
          <p:nvPr/>
        </p:nvSpPr>
        <p:spPr>
          <a:xfrm>
            <a:off x="1374000" y="1354700"/>
            <a:ext cx="609600" cy="523220"/>
          </a:xfrm>
          <a:prstGeom prst="rect">
            <a:avLst/>
          </a:prstGeom>
          <a:noFill/>
        </p:spPr>
        <p:txBody>
          <a:bodyPr wrap="square" rtlCol="0">
            <a:spAutoFit/>
          </a:bodyPr>
          <a:lstStyle/>
          <a:p>
            <a:r>
              <a:rPr lang="en-GB" sz="2800" b="1" dirty="0"/>
              <a:t>E</a:t>
            </a:r>
          </a:p>
        </p:txBody>
      </p:sp>
      <p:sp>
        <p:nvSpPr>
          <p:cNvPr id="65" name="TextBox 64">
            <a:extLst>
              <a:ext uri="{FF2B5EF4-FFF2-40B4-BE49-F238E27FC236}">
                <a16:creationId xmlns:a16="http://schemas.microsoft.com/office/drawing/2014/main" id="{63F14FC8-E827-4F1D-BF8D-90321329FC48}"/>
              </a:ext>
            </a:extLst>
          </p:cNvPr>
          <p:cNvSpPr txBox="1"/>
          <p:nvPr/>
        </p:nvSpPr>
        <p:spPr>
          <a:xfrm>
            <a:off x="2008158" y="4636594"/>
            <a:ext cx="1571109" cy="523220"/>
          </a:xfrm>
          <a:prstGeom prst="rect">
            <a:avLst/>
          </a:prstGeom>
          <a:noFill/>
        </p:spPr>
        <p:txBody>
          <a:bodyPr wrap="square" rtlCol="0">
            <a:spAutoFit/>
          </a:bodyPr>
          <a:lstStyle/>
          <a:p>
            <a:r>
              <a:rPr lang="en-GB" sz="2800" b="1" dirty="0" err="1"/>
              <a:t>nicht</a:t>
            </a:r>
            <a:endParaRPr lang="en-GB" sz="2800" b="1" dirty="0"/>
          </a:p>
        </p:txBody>
      </p:sp>
      <p:sp>
        <p:nvSpPr>
          <p:cNvPr id="66" name="TextBox 65">
            <a:extLst>
              <a:ext uri="{FF2B5EF4-FFF2-40B4-BE49-F238E27FC236}">
                <a16:creationId xmlns:a16="http://schemas.microsoft.com/office/drawing/2014/main" id="{DAE7E0C3-ED7D-407F-818B-12EA9D0371EF}"/>
              </a:ext>
            </a:extLst>
          </p:cNvPr>
          <p:cNvSpPr txBox="1"/>
          <p:nvPr/>
        </p:nvSpPr>
        <p:spPr>
          <a:xfrm>
            <a:off x="1437079" y="2175544"/>
            <a:ext cx="609600" cy="523220"/>
          </a:xfrm>
          <a:prstGeom prst="rect">
            <a:avLst/>
          </a:prstGeom>
          <a:noFill/>
        </p:spPr>
        <p:txBody>
          <a:bodyPr wrap="square" rtlCol="0">
            <a:spAutoFit/>
          </a:bodyPr>
          <a:lstStyle/>
          <a:p>
            <a:r>
              <a:rPr lang="en-GB" sz="2800" b="1" dirty="0"/>
              <a:t>A</a:t>
            </a:r>
          </a:p>
        </p:txBody>
      </p:sp>
      <p:sp>
        <p:nvSpPr>
          <p:cNvPr id="67" name="TextBox 66">
            <a:extLst>
              <a:ext uri="{FF2B5EF4-FFF2-40B4-BE49-F238E27FC236}">
                <a16:creationId xmlns:a16="http://schemas.microsoft.com/office/drawing/2014/main" id="{090C2429-E7C4-4A51-B41D-7D9AA673D10D}"/>
              </a:ext>
            </a:extLst>
          </p:cNvPr>
          <p:cNvSpPr txBox="1"/>
          <p:nvPr/>
        </p:nvSpPr>
        <p:spPr>
          <a:xfrm>
            <a:off x="2105488" y="2149670"/>
            <a:ext cx="1571109" cy="523220"/>
          </a:xfrm>
          <a:prstGeom prst="rect">
            <a:avLst/>
          </a:prstGeom>
          <a:noFill/>
        </p:spPr>
        <p:txBody>
          <a:bodyPr wrap="square" rtlCol="0">
            <a:spAutoFit/>
          </a:bodyPr>
          <a:lstStyle/>
          <a:p>
            <a:r>
              <a:rPr lang="en-GB" sz="2800" b="1" dirty="0" err="1"/>
              <a:t>oder</a:t>
            </a:r>
            <a:endParaRPr lang="en-GB" sz="2800" b="1" dirty="0"/>
          </a:p>
        </p:txBody>
      </p:sp>
      <p:sp>
        <p:nvSpPr>
          <p:cNvPr id="68" name="TextBox 67">
            <a:extLst>
              <a:ext uri="{FF2B5EF4-FFF2-40B4-BE49-F238E27FC236}">
                <a16:creationId xmlns:a16="http://schemas.microsoft.com/office/drawing/2014/main" id="{C230A3B9-EA9D-44BF-A9A8-700217E5DD4C}"/>
              </a:ext>
            </a:extLst>
          </p:cNvPr>
          <p:cNvSpPr txBox="1"/>
          <p:nvPr/>
        </p:nvSpPr>
        <p:spPr>
          <a:xfrm>
            <a:off x="1437079" y="2943860"/>
            <a:ext cx="609600" cy="523220"/>
          </a:xfrm>
          <a:prstGeom prst="rect">
            <a:avLst/>
          </a:prstGeom>
          <a:noFill/>
        </p:spPr>
        <p:txBody>
          <a:bodyPr wrap="square" rtlCol="0">
            <a:spAutoFit/>
          </a:bodyPr>
          <a:lstStyle/>
          <a:p>
            <a:r>
              <a:rPr lang="en-GB" sz="2800" b="1" dirty="0"/>
              <a:t>F</a:t>
            </a:r>
          </a:p>
        </p:txBody>
      </p:sp>
      <p:sp>
        <p:nvSpPr>
          <p:cNvPr id="69" name="TextBox 68">
            <a:extLst>
              <a:ext uri="{FF2B5EF4-FFF2-40B4-BE49-F238E27FC236}">
                <a16:creationId xmlns:a16="http://schemas.microsoft.com/office/drawing/2014/main" id="{FB50344D-4C96-4CD1-A43B-090676AFF370}"/>
              </a:ext>
            </a:extLst>
          </p:cNvPr>
          <p:cNvSpPr txBox="1"/>
          <p:nvPr/>
        </p:nvSpPr>
        <p:spPr>
          <a:xfrm>
            <a:off x="2105488" y="2947260"/>
            <a:ext cx="1571109" cy="523220"/>
          </a:xfrm>
          <a:prstGeom prst="rect">
            <a:avLst/>
          </a:prstGeom>
          <a:noFill/>
        </p:spPr>
        <p:txBody>
          <a:bodyPr wrap="square" rtlCol="0">
            <a:spAutoFit/>
          </a:bodyPr>
          <a:lstStyle/>
          <a:p>
            <a:r>
              <a:rPr lang="en-GB" sz="2800" b="1" dirty="0" err="1"/>
              <a:t>ja</a:t>
            </a:r>
            <a:endParaRPr lang="en-GB" sz="2800" b="1" dirty="0"/>
          </a:p>
        </p:txBody>
      </p:sp>
      <p:sp>
        <p:nvSpPr>
          <p:cNvPr id="70" name="TextBox 69">
            <a:extLst>
              <a:ext uri="{FF2B5EF4-FFF2-40B4-BE49-F238E27FC236}">
                <a16:creationId xmlns:a16="http://schemas.microsoft.com/office/drawing/2014/main" id="{33B59320-0930-43EC-AC90-40117951DFD9}"/>
              </a:ext>
            </a:extLst>
          </p:cNvPr>
          <p:cNvSpPr txBox="1"/>
          <p:nvPr/>
        </p:nvSpPr>
        <p:spPr>
          <a:xfrm>
            <a:off x="1398558" y="3790227"/>
            <a:ext cx="609600" cy="523220"/>
          </a:xfrm>
          <a:prstGeom prst="rect">
            <a:avLst/>
          </a:prstGeom>
          <a:noFill/>
        </p:spPr>
        <p:txBody>
          <a:bodyPr wrap="square" rtlCol="0">
            <a:spAutoFit/>
          </a:bodyPr>
          <a:lstStyle/>
          <a:p>
            <a:r>
              <a:rPr lang="en-GB" sz="2800" b="1" dirty="0"/>
              <a:t>D</a:t>
            </a:r>
          </a:p>
        </p:txBody>
      </p:sp>
      <p:sp>
        <p:nvSpPr>
          <p:cNvPr id="71" name="TextBox 70">
            <a:extLst>
              <a:ext uri="{FF2B5EF4-FFF2-40B4-BE49-F238E27FC236}">
                <a16:creationId xmlns:a16="http://schemas.microsoft.com/office/drawing/2014/main" id="{22A344D1-39CD-4BD9-8474-81218C63AED9}"/>
              </a:ext>
            </a:extLst>
          </p:cNvPr>
          <p:cNvSpPr txBox="1"/>
          <p:nvPr/>
        </p:nvSpPr>
        <p:spPr>
          <a:xfrm>
            <a:off x="2066967" y="3793627"/>
            <a:ext cx="1571109" cy="523220"/>
          </a:xfrm>
          <a:prstGeom prst="rect">
            <a:avLst/>
          </a:prstGeom>
          <a:noFill/>
        </p:spPr>
        <p:txBody>
          <a:bodyPr wrap="square" rtlCol="0">
            <a:spAutoFit/>
          </a:bodyPr>
          <a:lstStyle/>
          <a:p>
            <a:r>
              <a:rPr lang="en-GB" sz="2800" b="1" dirty="0" err="1"/>
              <a:t>richtig</a:t>
            </a:r>
            <a:endParaRPr lang="en-GB" sz="2800" b="1" dirty="0"/>
          </a:p>
        </p:txBody>
      </p:sp>
      <p:sp>
        <p:nvSpPr>
          <p:cNvPr id="72" name="TextBox 71">
            <a:extLst>
              <a:ext uri="{FF2B5EF4-FFF2-40B4-BE49-F238E27FC236}">
                <a16:creationId xmlns:a16="http://schemas.microsoft.com/office/drawing/2014/main" id="{7B6DCB54-C10B-4BF3-8EAC-8B81EF33F395}"/>
              </a:ext>
            </a:extLst>
          </p:cNvPr>
          <p:cNvSpPr txBox="1"/>
          <p:nvPr/>
        </p:nvSpPr>
        <p:spPr>
          <a:xfrm>
            <a:off x="1374000" y="4688349"/>
            <a:ext cx="609600" cy="523220"/>
          </a:xfrm>
          <a:prstGeom prst="rect">
            <a:avLst/>
          </a:prstGeom>
          <a:noFill/>
        </p:spPr>
        <p:txBody>
          <a:bodyPr wrap="square" rtlCol="0">
            <a:spAutoFit/>
          </a:bodyPr>
          <a:lstStyle/>
          <a:p>
            <a:r>
              <a:rPr lang="en-GB" sz="2800" b="1" dirty="0"/>
              <a:t>C</a:t>
            </a:r>
          </a:p>
        </p:txBody>
      </p:sp>
      <p:sp>
        <p:nvSpPr>
          <p:cNvPr id="73" name="TextBox 72">
            <a:extLst>
              <a:ext uri="{FF2B5EF4-FFF2-40B4-BE49-F238E27FC236}">
                <a16:creationId xmlns:a16="http://schemas.microsoft.com/office/drawing/2014/main" id="{3B82C4F3-B780-4EE3-B6CD-1569C589B19B}"/>
              </a:ext>
            </a:extLst>
          </p:cNvPr>
          <p:cNvSpPr txBox="1"/>
          <p:nvPr/>
        </p:nvSpPr>
        <p:spPr>
          <a:xfrm>
            <a:off x="2084832" y="1354700"/>
            <a:ext cx="1571109" cy="523220"/>
          </a:xfrm>
          <a:prstGeom prst="rect">
            <a:avLst/>
          </a:prstGeom>
          <a:noFill/>
        </p:spPr>
        <p:txBody>
          <a:bodyPr wrap="square" rtlCol="0">
            <a:spAutoFit/>
          </a:bodyPr>
          <a:lstStyle/>
          <a:p>
            <a:r>
              <a:rPr lang="en-GB" sz="2800" b="1" dirty="0" err="1"/>
              <a:t>falsch</a:t>
            </a:r>
            <a:endParaRPr lang="en-GB" sz="2800" b="1" dirty="0"/>
          </a:p>
        </p:txBody>
      </p:sp>
      <p:sp>
        <p:nvSpPr>
          <p:cNvPr id="74" name="TextBox 73">
            <a:extLst>
              <a:ext uri="{FF2B5EF4-FFF2-40B4-BE49-F238E27FC236}">
                <a16:creationId xmlns:a16="http://schemas.microsoft.com/office/drawing/2014/main" id="{E0E65A52-D3A8-4E97-9130-A9F0FC13B11D}"/>
              </a:ext>
            </a:extLst>
          </p:cNvPr>
          <p:cNvSpPr txBox="1"/>
          <p:nvPr/>
        </p:nvSpPr>
        <p:spPr>
          <a:xfrm>
            <a:off x="1396816" y="5583071"/>
            <a:ext cx="609600" cy="523220"/>
          </a:xfrm>
          <a:prstGeom prst="rect">
            <a:avLst/>
          </a:prstGeom>
          <a:noFill/>
        </p:spPr>
        <p:txBody>
          <a:bodyPr wrap="square" rtlCol="0">
            <a:spAutoFit/>
          </a:bodyPr>
          <a:lstStyle/>
          <a:p>
            <a:r>
              <a:rPr lang="en-GB" sz="2800" b="1" dirty="0"/>
              <a:t>B</a:t>
            </a:r>
          </a:p>
        </p:txBody>
      </p:sp>
      <p:sp>
        <p:nvSpPr>
          <p:cNvPr id="75" name="TextBox 74">
            <a:extLst>
              <a:ext uri="{FF2B5EF4-FFF2-40B4-BE49-F238E27FC236}">
                <a16:creationId xmlns:a16="http://schemas.microsoft.com/office/drawing/2014/main" id="{23DDB676-2336-4E25-87A3-B476E116B7CF}"/>
              </a:ext>
            </a:extLst>
          </p:cNvPr>
          <p:cNvSpPr txBox="1"/>
          <p:nvPr/>
        </p:nvSpPr>
        <p:spPr>
          <a:xfrm>
            <a:off x="2065225" y="5586471"/>
            <a:ext cx="1571109" cy="523220"/>
          </a:xfrm>
          <a:prstGeom prst="rect">
            <a:avLst/>
          </a:prstGeom>
          <a:noFill/>
        </p:spPr>
        <p:txBody>
          <a:bodyPr wrap="square" rtlCol="0">
            <a:spAutoFit/>
          </a:bodyPr>
          <a:lstStyle/>
          <a:p>
            <a:r>
              <a:rPr lang="en-GB" sz="2800" b="1" dirty="0" err="1"/>
              <a:t>nein</a:t>
            </a:r>
            <a:endParaRPr lang="en-GB" sz="2800" b="1" dirty="0"/>
          </a:p>
        </p:txBody>
      </p:sp>
    </p:spTree>
    <p:extLst>
      <p:ext uri="{BB962C8B-B14F-4D97-AF65-F5344CB8AC3E}">
        <p14:creationId xmlns:p14="http://schemas.microsoft.com/office/powerpoint/2010/main" val="31758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25C9-C5AB-4DC2-BB2D-A742A9106CE6}"/>
              </a:ext>
            </a:extLst>
          </p:cNvPr>
          <p:cNvSpPr>
            <a:spLocks noGrp="1"/>
          </p:cNvSpPr>
          <p:nvPr>
            <p:ph type="title"/>
          </p:nvPr>
        </p:nvSpPr>
        <p:spPr>
          <a:xfrm>
            <a:off x="0" y="257698"/>
            <a:ext cx="2542032" cy="647577"/>
          </a:xfrm>
        </p:spPr>
        <p:txBody>
          <a:bodyPr/>
          <a:lstStyle/>
          <a:p>
            <a:r>
              <a:rPr lang="en-GB" dirty="0" err="1"/>
              <a:t>Vokabeln</a:t>
            </a:r>
            <a:endParaRPr lang="en-GB" dirty="0"/>
          </a:p>
        </p:txBody>
      </p:sp>
      <p:sp>
        <p:nvSpPr>
          <p:cNvPr id="4" name="Rounded Rectangle 11">
            <a:extLst>
              <a:ext uri="{FF2B5EF4-FFF2-40B4-BE49-F238E27FC236}">
                <a16:creationId xmlns:a16="http://schemas.microsoft.com/office/drawing/2014/main" id="{993169AA-F97A-4ECD-B954-293D3377BC42}"/>
              </a:ext>
            </a:extLst>
          </p:cNvPr>
          <p:cNvSpPr/>
          <p:nvPr/>
        </p:nvSpPr>
        <p:spPr>
          <a:xfrm>
            <a:off x="74926" y="4916611"/>
            <a:ext cx="2704041" cy="646331"/>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Mann</a:t>
            </a:r>
          </a:p>
        </p:txBody>
      </p:sp>
      <p:sp>
        <p:nvSpPr>
          <p:cNvPr id="6" name="Call-out: Down Arrow 5">
            <a:extLst>
              <a:ext uri="{FF2B5EF4-FFF2-40B4-BE49-F238E27FC236}">
                <a16:creationId xmlns:a16="http://schemas.microsoft.com/office/drawing/2014/main" id="{35017A9B-5B1E-47AC-9553-AB8C0B47AB84}"/>
              </a:ext>
            </a:extLst>
          </p:cNvPr>
          <p:cNvSpPr/>
          <p:nvPr/>
        </p:nvSpPr>
        <p:spPr>
          <a:xfrm>
            <a:off x="3559725" y="187154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man</a:t>
            </a:r>
          </a:p>
        </p:txBody>
      </p:sp>
      <p:sp>
        <p:nvSpPr>
          <p:cNvPr id="7" name="Rounded Rectangle 11">
            <a:extLst>
              <a:ext uri="{FF2B5EF4-FFF2-40B4-BE49-F238E27FC236}">
                <a16:creationId xmlns:a16="http://schemas.microsoft.com/office/drawing/2014/main" id="{706546F5-6741-48E3-9CC6-CA44EB34A1F9}"/>
              </a:ext>
            </a:extLst>
          </p:cNvPr>
          <p:cNvSpPr/>
          <p:nvPr/>
        </p:nvSpPr>
        <p:spPr>
          <a:xfrm>
            <a:off x="9729217" y="152794"/>
            <a:ext cx="2286476" cy="450710"/>
          </a:xfrm>
          <a:prstGeom prst="roundRect">
            <a:avLst/>
          </a:prstGeom>
          <a:solidFill>
            <a:srgbClr val="FFCC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8" name="Graphic 7" descr="Teacher with solid fill">
            <a:extLst>
              <a:ext uri="{FF2B5EF4-FFF2-40B4-BE49-F238E27FC236}">
                <a16:creationId xmlns:a16="http://schemas.microsoft.com/office/drawing/2014/main" id="{E62B7537-51AB-488D-897D-BD2A3E9C73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6809" y="682559"/>
            <a:ext cx="914400" cy="914400"/>
          </a:xfrm>
          <a:prstGeom prst="rect">
            <a:avLst/>
          </a:prstGeom>
        </p:spPr>
      </p:pic>
      <p:sp>
        <p:nvSpPr>
          <p:cNvPr id="9" name="Speech Bubble: Rectangle with Corners Rounded 8">
            <a:extLst>
              <a:ext uri="{FF2B5EF4-FFF2-40B4-BE49-F238E27FC236}">
                <a16:creationId xmlns:a16="http://schemas.microsoft.com/office/drawing/2014/main" id="{1715A25B-009C-4192-8D6D-F86752B2FF19}"/>
              </a:ext>
            </a:extLst>
          </p:cNvPr>
          <p:cNvSpPr/>
          <p:nvPr/>
        </p:nvSpPr>
        <p:spPr>
          <a:xfrm>
            <a:off x="3598344" y="763517"/>
            <a:ext cx="5413248"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sagt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das auf Deutsch?</a:t>
            </a:r>
          </a:p>
        </p:txBody>
      </p:sp>
      <p:sp>
        <p:nvSpPr>
          <p:cNvPr id="13" name="Rounded Rectangle 11">
            <a:extLst>
              <a:ext uri="{FF2B5EF4-FFF2-40B4-BE49-F238E27FC236}">
                <a16:creationId xmlns:a16="http://schemas.microsoft.com/office/drawing/2014/main" id="{8B1CF599-D409-4016-9783-5A6640BF107A}"/>
              </a:ext>
            </a:extLst>
          </p:cNvPr>
          <p:cNvSpPr/>
          <p:nvPr/>
        </p:nvSpPr>
        <p:spPr>
          <a:xfrm>
            <a:off x="2910369" y="4917631"/>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sagen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4" name="Rounded Rectangle 11">
            <a:extLst>
              <a:ext uri="{FF2B5EF4-FFF2-40B4-BE49-F238E27FC236}">
                <a16:creationId xmlns:a16="http://schemas.microsoft.com/office/drawing/2014/main" id="{9BD718A6-5779-457D-BC1C-2C87DD9AD0BA}"/>
              </a:ext>
            </a:extLst>
          </p:cNvPr>
          <p:cNvSpPr/>
          <p:nvPr/>
        </p:nvSpPr>
        <p:spPr>
          <a:xfrm>
            <a:off x="6018165" y="4917630"/>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Klasse</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5" name="Rounded Rectangle 11">
            <a:extLst>
              <a:ext uri="{FF2B5EF4-FFF2-40B4-BE49-F238E27FC236}">
                <a16:creationId xmlns:a16="http://schemas.microsoft.com/office/drawing/2014/main" id="{4D36246A-1C8A-4C27-A2DA-3D9A2DE78837}"/>
              </a:ext>
            </a:extLst>
          </p:cNvPr>
          <p:cNvSpPr/>
          <p:nvPr/>
        </p:nvSpPr>
        <p:spPr>
          <a:xfrm>
            <a:off x="9167576" y="4930944"/>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das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Paar</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6" name="Rounded Rectangle 11">
            <a:extLst>
              <a:ext uri="{FF2B5EF4-FFF2-40B4-BE49-F238E27FC236}">
                <a16:creationId xmlns:a16="http://schemas.microsoft.com/office/drawing/2014/main" id="{4E3B0E00-401A-4D15-94BB-8B69DB0D403C}"/>
              </a:ext>
            </a:extLst>
          </p:cNvPr>
          <p:cNvSpPr/>
          <p:nvPr/>
        </p:nvSpPr>
        <p:spPr>
          <a:xfrm>
            <a:off x="1553807" y="3393874"/>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was?</a:t>
            </a:r>
          </a:p>
        </p:txBody>
      </p:sp>
      <p:sp>
        <p:nvSpPr>
          <p:cNvPr id="17" name="Rounded Rectangle 11">
            <a:extLst>
              <a:ext uri="{FF2B5EF4-FFF2-40B4-BE49-F238E27FC236}">
                <a16:creationId xmlns:a16="http://schemas.microsoft.com/office/drawing/2014/main" id="{95F0E2BA-7FBE-4EED-A804-05AC14490FF7}"/>
              </a:ext>
            </a:extLst>
          </p:cNvPr>
          <p:cNvSpPr/>
          <p:nvPr/>
        </p:nvSpPr>
        <p:spPr>
          <a:xfrm>
            <a:off x="4896269" y="3375917"/>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sagt</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18" name="Rounded Rectangle 11">
            <a:extLst>
              <a:ext uri="{FF2B5EF4-FFF2-40B4-BE49-F238E27FC236}">
                <a16:creationId xmlns:a16="http://schemas.microsoft.com/office/drawing/2014/main" id="{0B6EE2E0-836D-4B7B-BC8C-3106431D1539}"/>
              </a:ext>
            </a:extLst>
          </p:cNvPr>
          <p:cNvSpPr/>
          <p:nvPr/>
        </p:nvSpPr>
        <p:spPr>
          <a:xfrm>
            <a:off x="8308467" y="3393874"/>
            <a:ext cx="2934779" cy="584775"/>
          </a:xfrm>
          <a:prstGeom prst="roundRect">
            <a:avLst/>
          </a:prstGeom>
          <a:solidFill>
            <a:schemeClr val="accent4">
              <a:lumMod val="20000"/>
              <a:lumOff val="80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spc="300" dirty="0">
                <a:solidFill>
                  <a:srgbClr val="525050"/>
                </a:solidFill>
                <a:latin typeface="Century Gothic"/>
              </a:rPr>
              <a:t>der Tag</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1" name="Call-out: Down Arrow 30">
            <a:extLst>
              <a:ext uri="{FF2B5EF4-FFF2-40B4-BE49-F238E27FC236}">
                <a16:creationId xmlns:a16="http://schemas.microsoft.com/office/drawing/2014/main" id="{1A2EA7B9-07A8-43B8-96BA-695EAD9EB100}"/>
              </a:ext>
            </a:extLst>
          </p:cNvPr>
          <p:cNvSpPr/>
          <p:nvPr/>
        </p:nvSpPr>
        <p:spPr>
          <a:xfrm>
            <a:off x="3559724" y="1867443"/>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class</a:t>
            </a:r>
          </a:p>
        </p:txBody>
      </p:sp>
      <p:sp>
        <p:nvSpPr>
          <p:cNvPr id="32" name="Rounded Rectangle 11">
            <a:extLst>
              <a:ext uri="{FF2B5EF4-FFF2-40B4-BE49-F238E27FC236}">
                <a16:creationId xmlns:a16="http://schemas.microsoft.com/office/drawing/2014/main" id="{FE643936-EDFD-4D5C-A700-1FAE11C6D586}"/>
              </a:ext>
            </a:extLst>
          </p:cNvPr>
          <p:cNvSpPr/>
          <p:nvPr/>
        </p:nvSpPr>
        <p:spPr>
          <a:xfrm>
            <a:off x="6038754" y="4908423"/>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die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Klasse</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33" name="Call-out: Down Arrow 32">
            <a:extLst>
              <a:ext uri="{FF2B5EF4-FFF2-40B4-BE49-F238E27FC236}">
                <a16:creationId xmlns:a16="http://schemas.microsoft.com/office/drawing/2014/main" id="{302C218B-5671-42AA-9770-0C07AEAD837D}"/>
              </a:ext>
            </a:extLst>
          </p:cNvPr>
          <p:cNvSpPr/>
          <p:nvPr/>
        </p:nvSpPr>
        <p:spPr>
          <a:xfrm>
            <a:off x="3583077" y="187154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what?</a:t>
            </a:r>
          </a:p>
        </p:txBody>
      </p:sp>
      <p:sp>
        <p:nvSpPr>
          <p:cNvPr id="34" name="Rounded Rectangle 11">
            <a:extLst>
              <a:ext uri="{FF2B5EF4-FFF2-40B4-BE49-F238E27FC236}">
                <a16:creationId xmlns:a16="http://schemas.microsoft.com/office/drawing/2014/main" id="{2B21757B-D9C5-43B8-BE2A-1AC838358525}"/>
              </a:ext>
            </a:extLst>
          </p:cNvPr>
          <p:cNvSpPr/>
          <p:nvPr/>
        </p:nvSpPr>
        <p:spPr>
          <a:xfrm>
            <a:off x="1548483" y="3386985"/>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was?</a:t>
            </a:r>
          </a:p>
        </p:txBody>
      </p:sp>
      <p:sp>
        <p:nvSpPr>
          <p:cNvPr id="35" name="Call-out: Down Arrow 34">
            <a:extLst>
              <a:ext uri="{FF2B5EF4-FFF2-40B4-BE49-F238E27FC236}">
                <a16:creationId xmlns:a16="http://schemas.microsoft.com/office/drawing/2014/main" id="{EFF9B447-4B03-4833-9737-B97726C6B8E3}"/>
              </a:ext>
            </a:extLst>
          </p:cNvPr>
          <p:cNvSpPr/>
          <p:nvPr/>
        </p:nvSpPr>
        <p:spPr>
          <a:xfrm>
            <a:off x="3583077" y="1869898"/>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pair</a:t>
            </a:r>
          </a:p>
        </p:txBody>
      </p:sp>
      <p:sp>
        <p:nvSpPr>
          <p:cNvPr id="37" name="Call-out: Down Arrow 36">
            <a:extLst>
              <a:ext uri="{FF2B5EF4-FFF2-40B4-BE49-F238E27FC236}">
                <a16:creationId xmlns:a16="http://schemas.microsoft.com/office/drawing/2014/main" id="{B1419866-BA9A-4128-B243-A27281BE5E71}"/>
              </a:ext>
            </a:extLst>
          </p:cNvPr>
          <p:cNvSpPr/>
          <p:nvPr/>
        </p:nvSpPr>
        <p:spPr>
          <a:xfrm>
            <a:off x="3583077" y="1873996"/>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(the) day</a:t>
            </a:r>
          </a:p>
        </p:txBody>
      </p:sp>
      <p:sp>
        <p:nvSpPr>
          <p:cNvPr id="39" name="Call-out: Down Arrow 38">
            <a:extLst>
              <a:ext uri="{FF2B5EF4-FFF2-40B4-BE49-F238E27FC236}">
                <a16:creationId xmlns:a16="http://schemas.microsoft.com/office/drawing/2014/main" id="{E3C76F77-F9B4-4C17-AD07-7E5940A96C95}"/>
              </a:ext>
            </a:extLst>
          </p:cNvPr>
          <p:cNvSpPr/>
          <p:nvPr/>
        </p:nvSpPr>
        <p:spPr>
          <a:xfrm>
            <a:off x="3559723" y="1880885"/>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to say, saying</a:t>
            </a:r>
          </a:p>
        </p:txBody>
      </p:sp>
      <p:sp>
        <p:nvSpPr>
          <p:cNvPr id="40" name="Rounded Rectangle 11">
            <a:extLst>
              <a:ext uri="{FF2B5EF4-FFF2-40B4-BE49-F238E27FC236}">
                <a16:creationId xmlns:a16="http://schemas.microsoft.com/office/drawing/2014/main" id="{502B580F-A7D3-43ED-96EB-64F905D2DD69}"/>
              </a:ext>
            </a:extLst>
          </p:cNvPr>
          <p:cNvSpPr/>
          <p:nvPr/>
        </p:nvSpPr>
        <p:spPr>
          <a:xfrm>
            <a:off x="9152641" y="4908423"/>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das </a:t>
            </a: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Paar</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1" name="Call-out: Down Arrow 40">
            <a:extLst>
              <a:ext uri="{FF2B5EF4-FFF2-40B4-BE49-F238E27FC236}">
                <a16:creationId xmlns:a16="http://schemas.microsoft.com/office/drawing/2014/main" id="{5B5032BB-E053-4C67-931C-BCA234F8844B}"/>
              </a:ext>
            </a:extLst>
          </p:cNvPr>
          <p:cNvSpPr/>
          <p:nvPr/>
        </p:nvSpPr>
        <p:spPr>
          <a:xfrm>
            <a:off x="3583075" y="1854001"/>
            <a:ext cx="5367901" cy="1244979"/>
          </a:xfrm>
          <a:custGeom>
            <a:avLst/>
            <a:gdLst>
              <a:gd name="connsiteX0" fmla="*/ 0 w 5367901"/>
              <a:gd name="connsiteY0" fmla="*/ 0 h 1244979"/>
              <a:gd name="connsiteX1" fmla="*/ 435396 w 5367901"/>
              <a:gd name="connsiteY1" fmla="*/ 0 h 1244979"/>
              <a:gd name="connsiteX2" fmla="*/ 870793 w 5367901"/>
              <a:gd name="connsiteY2" fmla="*/ 0 h 1244979"/>
              <a:gd name="connsiteX3" fmla="*/ 1413547 w 5367901"/>
              <a:gd name="connsiteY3" fmla="*/ 0 h 1244979"/>
              <a:gd name="connsiteX4" fmla="*/ 1848944 w 5367901"/>
              <a:gd name="connsiteY4" fmla="*/ 0 h 1244979"/>
              <a:gd name="connsiteX5" fmla="*/ 2284340 w 5367901"/>
              <a:gd name="connsiteY5" fmla="*/ 0 h 1244979"/>
              <a:gd name="connsiteX6" fmla="*/ 2880774 w 5367901"/>
              <a:gd name="connsiteY6" fmla="*/ 0 h 1244979"/>
              <a:gd name="connsiteX7" fmla="*/ 3423528 w 5367901"/>
              <a:gd name="connsiteY7" fmla="*/ 0 h 1244979"/>
              <a:gd name="connsiteX8" fmla="*/ 4073640 w 5367901"/>
              <a:gd name="connsiteY8" fmla="*/ 0 h 1244979"/>
              <a:gd name="connsiteX9" fmla="*/ 4723753 w 5367901"/>
              <a:gd name="connsiteY9" fmla="*/ 0 h 1244979"/>
              <a:gd name="connsiteX10" fmla="*/ 5367901 w 5367901"/>
              <a:gd name="connsiteY10" fmla="*/ 0 h 1244979"/>
              <a:gd name="connsiteX11" fmla="*/ 5367901 w 5367901"/>
              <a:gd name="connsiteY11" fmla="*/ 420654 h 1244979"/>
              <a:gd name="connsiteX12" fmla="*/ 5367901 w 5367901"/>
              <a:gd name="connsiteY12" fmla="*/ 808950 h 1244979"/>
              <a:gd name="connsiteX13" fmla="*/ 4887519 w 5367901"/>
              <a:gd name="connsiteY13" fmla="*/ 808950 h 1244979"/>
              <a:gd name="connsiteX14" fmla="*/ 4432420 w 5367901"/>
              <a:gd name="connsiteY14" fmla="*/ 808950 h 1244979"/>
              <a:gd name="connsiteX15" fmla="*/ 3977321 w 5367901"/>
              <a:gd name="connsiteY15" fmla="*/ 808950 h 1244979"/>
              <a:gd name="connsiteX16" fmla="*/ 3496938 w 5367901"/>
              <a:gd name="connsiteY16" fmla="*/ 808950 h 1244979"/>
              <a:gd name="connsiteX17" fmla="*/ 2839573 w 5367901"/>
              <a:gd name="connsiteY17" fmla="*/ 808950 h 1244979"/>
              <a:gd name="connsiteX18" fmla="*/ 2839573 w 5367901"/>
              <a:gd name="connsiteY18" fmla="*/ 933734 h 1244979"/>
              <a:gd name="connsiteX19" fmla="*/ 2995195 w 5367901"/>
              <a:gd name="connsiteY19" fmla="*/ 933734 h 1244979"/>
              <a:gd name="connsiteX20" fmla="*/ 2683951 w 5367901"/>
              <a:gd name="connsiteY20" fmla="*/ 1244979 h 1244979"/>
              <a:gd name="connsiteX21" fmla="*/ 2372706 w 5367901"/>
              <a:gd name="connsiteY21" fmla="*/ 933734 h 1244979"/>
              <a:gd name="connsiteX22" fmla="*/ 2528328 w 5367901"/>
              <a:gd name="connsiteY22" fmla="*/ 933734 h 1244979"/>
              <a:gd name="connsiteX23" fmla="*/ 2528328 w 5367901"/>
              <a:gd name="connsiteY23" fmla="*/ 808950 h 1244979"/>
              <a:gd name="connsiteX24" fmla="*/ 2047946 w 5367901"/>
              <a:gd name="connsiteY24" fmla="*/ 808950 h 1244979"/>
              <a:gd name="connsiteX25" fmla="*/ 1592847 w 5367901"/>
              <a:gd name="connsiteY25" fmla="*/ 808950 h 1244979"/>
              <a:gd name="connsiteX26" fmla="*/ 1137748 w 5367901"/>
              <a:gd name="connsiteY26" fmla="*/ 808950 h 1244979"/>
              <a:gd name="connsiteX27" fmla="*/ 657365 w 5367901"/>
              <a:gd name="connsiteY27" fmla="*/ 808950 h 1244979"/>
              <a:gd name="connsiteX28" fmla="*/ 0 w 5367901"/>
              <a:gd name="connsiteY28" fmla="*/ 808950 h 1244979"/>
              <a:gd name="connsiteX29" fmla="*/ 0 w 5367901"/>
              <a:gd name="connsiteY29" fmla="*/ 420654 h 1244979"/>
              <a:gd name="connsiteX30" fmla="*/ 0 w 5367901"/>
              <a:gd name="connsiteY30" fmla="*/ 0 h 124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7901" h="1244979" fill="none" extrusionOk="0">
                <a:moveTo>
                  <a:pt x="0" y="0"/>
                </a:moveTo>
                <a:cubicBezTo>
                  <a:pt x="210902" y="-46920"/>
                  <a:pt x="277250" y="42049"/>
                  <a:pt x="435396" y="0"/>
                </a:cubicBezTo>
                <a:cubicBezTo>
                  <a:pt x="593542" y="-42049"/>
                  <a:pt x="682374" y="16719"/>
                  <a:pt x="870793" y="0"/>
                </a:cubicBezTo>
                <a:cubicBezTo>
                  <a:pt x="1059212" y="-16719"/>
                  <a:pt x="1265315" y="38389"/>
                  <a:pt x="1413547" y="0"/>
                </a:cubicBezTo>
                <a:cubicBezTo>
                  <a:pt x="1561779" y="-38389"/>
                  <a:pt x="1639540" y="45253"/>
                  <a:pt x="1848944" y="0"/>
                </a:cubicBezTo>
                <a:cubicBezTo>
                  <a:pt x="2058348" y="-45253"/>
                  <a:pt x="2091605" y="49690"/>
                  <a:pt x="2284340" y="0"/>
                </a:cubicBezTo>
                <a:cubicBezTo>
                  <a:pt x="2477075" y="-49690"/>
                  <a:pt x="2723571" y="52358"/>
                  <a:pt x="2880774" y="0"/>
                </a:cubicBezTo>
                <a:cubicBezTo>
                  <a:pt x="3037977" y="-52358"/>
                  <a:pt x="3239045" y="19756"/>
                  <a:pt x="3423528" y="0"/>
                </a:cubicBezTo>
                <a:cubicBezTo>
                  <a:pt x="3608011" y="-19756"/>
                  <a:pt x="3788251" y="16233"/>
                  <a:pt x="4073640" y="0"/>
                </a:cubicBezTo>
                <a:cubicBezTo>
                  <a:pt x="4359029" y="-16233"/>
                  <a:pt x="4458998" y="43591"/>
                  <a:pt x="4723753" y="0"/>
                </a:cubicBezTo>
                <a:cubicBezTo>
                  <a:pt x="4988508" y="-43591"/>
                  <a:pt x="5073941" y="66686"/>
                  <a:pt x="5367901" y="0"/>
                </a:cubicBezTo>
                <a:cubicBezTo>
                  <a:pt x="5389501" y="207477"/>
                  <a:pt x="5331762" y="257611"/>
                  <a:pt x="5367901" y="420654"/>
                </a:cubicBezTo>
                <a:cubicBezTo>
                  <a:pt x="5404040" y="583697"/>
                  <a:pt x="5363460" y="718546"/>
                  <a:pt x="5367901" y="808950"/>
                </a:cubicBezTo>
                <a:cubicBezTo>
                  <a:pt x="5146913" y="815695"/>
                  <a:pt x="5099430" y="758181"/>
                  <a:pt x="4887519" y="808950"/>
                </a:cubicBezTo>
                <a:cubicBezTo>
                  <a:pt x="4675608" y="859719"/>
                  <a:pt x="4636626" y="775620"/>
                  <a:pt x="4432420" y="808950"/>
                </a:cubicBezTo>
                <a:cubicBezTo>
                  <a:pt x="4228214" y="842280"/>
                  <a:pt x="4149289" y="796711"/>
                  <a:pt x="3977321" y="808950"/>
                </a:cubicBezTo>
                <a:cubicBezTo>
                  <a:pt x="3805353" y="821189"/>
                  <a:pt x="3602393" y="751611"/>
                  <a:pt x="3496938" y="808950"/>
                </a:cubicBezTo>
                <a:cubicBezTo>
                  <a:pt x="3391483" y="866289"/>
                  <a:pt x="3100186" y="760535"/>
                  <a:pt x="2839573" y="808950"/>
                </a:cubicBezTo>
                <a:cubicBezTo>
                  <a:pt x="2851731" y="862751"/>
                  <a:pt x="2837197" y="883757"/>
                  <a:pt x="2839573" y="933734"/>
                </a:cubicBezTo>
                <a:cubicBezTo>
                  <a:pt x="2877856" y="928558"/>
                  <a:pt x="2956304" y="938620"/>
                  <a:pt x="2995195" y="933734"/>
                </a:cubicBezTo>
                <a:cubicBezTo>
                  <a:pt x="2909684" y="1026651"/>
                  <a:pt x="2724860" y="1144728"/>
                  <a:pt x="2683951" y="1244979"/>
                </a:cubicBezTo>
                <a:cubicBezTo>
                  <a:pt x="2573245" y="1158202"/>
                  <a:pt x="2518894" y="1049522"/>
                  <a:pt x="2372706" y="933734"/>
                </a:cubicBezTo>
                <a:cubicBezTo>
                  <a:pt x="2417194" y="931940"/>
                  <a:pt x="2464369" y="946153"/>
                  <a:pt x="2528328" y="933734"/>
                </a:cubicBezTo>
                <a:cubicBezTo>
                  <a:pt x="2526921" y="883203"/>
                  <a:pt x="2541050" y="847765"/>
                  <a:pt x="2528328" y="808950"/>
                </a:cubicBezTo>
                <a:cubicBezTo>
                  <a:pt x="2412674" y="826046"/>
                  <a:pt x="2273785" y="787096"/>
                  <a:pt x="2047946" y="808950"/>
                </a:cubicBezTo>
                <a:cubicBezTo>
                  <a:pt x="1822107" y="830804"/>
                  <a:pt x="1687304" y="807521"/>
                  <a:pt x="1592847" y="808950"/>
                </a:cubicBezTo>
                <a:cubicBezTo>
                  <a:pt x="1498390" y="810379"/>
                  <a:pt x="1276988" y="767306"/>
                  <a:pt x="1137748" y="808950"/>
                </a:cubicBezTo>
                <a:cubicBezTo>
                  <a:pt x="998508" y="850594"/>
                  <a:pt x="875334" y="754603"/>
                  <a:pt x="657365" y="808950"/>
                </a:cubicBezTo>
                <a:cubicBezTo>
                  <a:pt x="439396" y="863297"/>
                  <a:pt x="135900" y="780982"/>
                  <a:pt x="0" y="808950"/>
                </a:cubicBezTo>
                <a:cubicBezTo>
                  <a:pt x="-20666" y="618881"/>
                  <a:pt x="38657" y="510363"/>
                  <a:pt x="0" y="420654"/>
                </a:cubicBezTo>
                <a:cubicBezTo>
                  <a:pt x="-38657" y="330945"/>
                  <a:pt x="11503" y="106497"/>
                  <a:pt x="0" y="0"/>
                </a:cubicBezTo>
                <a:close/>
              </a:path>
              <a:path w="5367901" h="1244979"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399465" y="173118"/>
                  <a:pt x="5323001" y="230943"/>
                  <a:pt x="5367901" y="396386"/>
                </a:cubicBezTo>
                <a:cubicBezTo>
                  <a:pt x="5412801" y="561829"/>
                  <a:pt x="5354378" y="716803"/>
                  <a:pt x="5367901" y="808950"/>
                </a:cubicBezTo>
                <a:cubicBezTo>
                  <a:pt x="5200069" y="839012"/>
                  <a:pt x="5064779" y="766641"/>
                  <a:pt x="4836952" y="808950"/>
                </a:cubicBezTo>
                <a:cubicBezTo>
                  <a:pt x="4609125" y="851259"/>
                  <a:pt x="4492875" y="795331"/>
                  <a:pt x="4331287" y="808950"/>
                </a:cubicBezTo>
                <a:cubicBezTo>
                  <a:pt x="4169700" y="822569"/>
                  <a:pt x="4060681" y="802591"/>
                  <a:pt x="3876187" y="808950"/>
                </a:cubicBezTo>
                <a:cubicBezTo>
                  <a:pt x="3691693" y="815309"/>
                  <a:pt x="3645260" y="763393"/>
                  <a:pt x="3446372" y="808950"/>
                </a:cubicBezTo>
                <a:cubicBezTo>
                  <a:pt x="3247484" y="854507"/>
                  <a:pt x="3028994" y="776931"/>
                  <a:pt x="2839573" y="808950"/>
                </a:cubicBezTo>
                <a:cubicBezTo>
                  <a:pt x="2853916" y="844669"/>
                  <a:pt x="2827286" y="889461"/>
                  <a:pt x="2839573" y="933734"/>
                </a:cubicBezTo>
                <a:cubicBezTo>
                  <a:pt x="2892399" y="916238"/>
                  <a:pt x="2943170" y="934530"/>
                  <a:pt x="2995195" y="933734"/>
                </a:cubicBezTo>
                <a:cubicBezTo>
                  <a:pt x="2927394" y="1011076"/>
                  <a:pt x="2823751" y="1082770"/>
                  <a:pt x="2683951" y="1244979"/>
                </a:cubicBezTo>
                <a:cubicBezTo>
                  <a:pt x="2593282" y="1202314"/>
                  <a:pt x="2514894" y="1023167"/>
                  <a:pt x="2372706" y="933734"/>
                </a:cubicBezTo>
                <a:cubicBezTo>
                  <a:pt x="2447694" y="926524"/>
                  <a:pt x="2494409" y="950907"/>
                  <a:pt x="2528328" y="933734"/>
                </a:cubicBezTo>
                <a:cubicBezTo>
                  <a:pt x="2518355" y="899071"/>
                  <a:pt x="2531011" y="835323"/>
                  <a:pt x="2528328" y="808950"/>
                </a:cubicBezTo>
                <a:cubicBezTo>
                  <a:pt x="2313109" y="827587"/>
                  <a:pt x="2138563" y="768027"/>
                  <a:pt x="2022662" y="808950"/>
                </a:cubicBezTo>
                <a:cubicBezTo>
                  <a:pt x="1906761" y="849873"/>
                  <a:pt x="1646935" y="772409"/>
                  <a:pt x="1542280" y="808950"/>
                </a:cubicBezTo>
                <a:cubicBezTo>
                  <a:pt x="1437625" y="845491"/>
                  <a:pt x="1114366" y="755831"/>
                  <a:pt x="986048" y="808950"/>
                </a:cubicBezTo>
                <a:cubicBezTo>
                  <a:pt x="857730" y="862069"/>
                  <a:pt x="705191" y="803367"/>
                  <a:pt x="505666" y="808950"/>
                </a:cubicBezTo>
                <a:cubicBezTo>
                  <a:pt x="306141" y="814533"/>
                  <a:pt x="247277" y="803759"/>
                  <a:pt x="0" y="808950"/>
                </a:cubicBezTo>
                <a:cubicBezTo>
                  <a:pt x="-38737" y="710746"/>
                  <a:pt x="1763" y="529140"/>
                  <a:pt x="0" y="428744"/>
                </a:cubicBezTo>
                <a:cubicBezTo>
                  <a:pt x="-1763" y="328348"/>
                  <a:pt x="7828" y="202634"/>
                  <a:pt x="0" y="0"/>
                </a:cubicBezTo>
                <a:close/>
              </a:path>
            </a:pathLst>
          </a:custGeom>
          <a:solidFill>
            <a:schemeClr val="accent4">
              <a:lumMod val="20000"/>
              <a:lumOff val="80000"/>
            </a:schemeClr>
          </a:solidFill>
          <a:ln w="57150" cap="flat" cmpd="sng" algn="ctr">
            <a:solidFill>
              <a:schemeClr val="tx1"/>
            </a:solidFill>
            <a:prstDash val="solid"/>
            <a:extLst>
              <a:ext uri="{C807C97D-BFC1-408E-A445-0C87EB9F89A2}">
                <ask:lineSketchStyleProps xmlns:ask="http://schemas.microsoft.com/office/drawing/2018/sketchyshapes" sd="1105797981">
                  <a:prstGeom prst="downArrowCallou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525050"/>
                </a:solidFill>
                <a:effectLst/>
                <a:uLnTx/>
                <a:uFillTx/>
                <a:latin typeface="Century Gothic"/>
                <a:ea typeface="+mn-ea"/>
                <a:cs typeface="+mn-cs"/>
              </a:rPr>
              <a:t>says</a:t>
            </a:r>
          </a:p>
        </p:txBody>
      </p:sp>
      <p:sp>
        <p:nvSpPr>
          <p:cNvPr id="42" name="Rounded Rectangle 11">
            <a:extLst>
              <a:ext uri="{FF2B5EF4-FFF2-40B4-BE49-F238E27FC236}">
                <a16:creationId xmlns:a16="http://schemas.microsoft.com/office/drawing/2014/main" id="{3F718AB3-E996-41AA-828D-8C7129FFB80D}"/>
              </a:ext>
            </a:extLst>
          </p:cNvPr>
          <p:cNvSpPr/>
          <p:nvPr/>
        </p:nvSpPr>
        <p:spPr>
          <a:xfrm>
            <a:off x="8313789" y="3397734"/>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Tag</a:t>
            </a:r>
          </a:p>
        </p:txBody>
      </p:sp>
      <p:sp>
        <p:nvSpPr>
          <p:cNvPr id="48" name="Rounded Rectangle 11">
            <a:extLst>
              <a:ext uri="{FF2B5EF4-FFF2-40B4-BE49-F238E27FC236}">
                <a16:creationId xmlns:a16="http://schemas.microsoft.com/office/drawing/2014/main" id="{1C675924-ED6B-4B5C-A92C-86373AD10E3B}"/>
              </a:ext>
            </a:extLst>
          </p:cNvPr>
          <p:cNvSpPr/>
          <p:nvPr/>
        </p:nvSpPr>
        <p:spPr>
          <a:xfrm>
            <a:off x="4898929" y="3375213"/>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sagt</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44" name="Rounded Rectangle 11">
            <a:extLst>
              <a:ext uri="{FF2B5EF4-FFF2-40B4-BE49-F238E27FC236}">
                <a16:creationId xmlns:a16="http://schemas.microsoft.com/office/drawing/2014/main" id="{0F0B7C00-7545-4C13-9D4A-8870BFA7ED51}"/>
              </a:ext>
            </a:extLst>
          </p:cNvPr>
          <p:cNvSpPr/>
          <p:nvPr/>
        </p:nvSpPr>
        <p:spPr>
          <a:xfrm>
            <a:off x="2915691" y="4928263"/>
            <a:ext cx="2929457"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525050"/>
                </a:solidFill>
                <a:effectLst/>
                <a:uLnTx/>
                <a:uFillTx/>
                <a:latin typeface="Century Gothic"/>
                <a:ea typeface="+mn-ea"/>
                <a:cs typeface="+mn-cs"/>
              </a:rPr>
              <a:t>sagen</a:t>
            </a:r>
            <a:endParaRPr kumimoji="0" lang="en-GB" sz="2800" b="1" i="0" u="none" strike="noStrike" kern="0" cap="none" spc="300" normalizeH="0" baseline="0" noProof="0" dirty="0">
              <a:ln>
                <a:noFill/>
              </a:ln>
              <a:solidFill>
                <a:srgbClr val="525050"/>
              </a:solidFill>
              <a:effectLst/>
              <a:uLnTx/>
              <a:uFillTx/>
              <a:latin typeface="Century Gothic"/>
              <a:ea typeface="+mn-ea"/>
              <a:cs typeface="+mn-cs"/>
            </a:endParaRPr>
          </a:p>
        </p:txBody>
      </p:sp>
      <p:sp>
        <p:nvSpPr>
          <p:cNvPr id="5" name="Rounded Rectangle 11">
            <a:extLst>
              <a:ext uri="{FF2B5EF4-FFF2-40B4-BE49-F238E27FC236}">
                <a16:creationId xmlns:a16="http://schemas.microsoft.com/office/drawing/2014/main" id="{275BF5B8-F07D-4F18-859D-4DFA38D9B004}"/>
              </a:ext>
            </a:extLst>
          </p:cNvPr>
          <p:cNvSpPr/>
          <p:nvPr/>
        </p:nvSpPr>
        <p:spPr>
          <a:xfrm>
            <a:off x="74925" y="4934688"/>
            <a:ext cx="2704041" cy="603436"/>
          </a:xfrm>
          <a:prstGeom prst="roundRect">
            <a:avLst/>
          </a:prstGeom>
          <a:solidFill>
            <a:schemeClr val="accent4">
              <a:lumMod val="75000"/>
            </a:schemeClr>
          </a:solidFill>
          <a:ln w="571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525050"/>
                </a:solidFill>
                <a:effectLst/>
                <a:uLnTx/>
                <a:uFillTx/>
                <a:latin typeface="Century Gothic"/>
                <a:ea typeface="+mn-ea"/>
                <a:cs typeface="+mn-cs"/>
              </a:rPr>
              <a:t>der Mann</a:t>
            </a:r>
          </a:p>
        </p:txBody>
      </p:sp>
    </p:spTree>
    <p:extLst>
      <p:ext uri="{BB962C8B-B14F-4D97-AF65-F5344CB8AC3E}">
        <p14:creationId xmlns:p14="http://schemas.microsoft.com/office/powerpoint/2010/main" val="36415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3" grpId="0" animBg="1"/>
      <p:bldP spid="34" grpId="0" animBg="1"/>
      <p:bldP spid="35" grpId="0" animBg="1"/>
      <p:bldP spid="37" grpId="0" animBg="1"/>
      <p:bldP spid="39" grpId="0" animBg="1"/>
      <p:bldP spid="40" grpId="0" animBg="1"/>
      <p:bldP spid="41" grpId="0" animBg="1"/>
      <p:bldP spid="42" grpId="0" animBg="1"/>
      <p:bldP spid="48" grpId="0" animBg="1"/>
      <p:bldP spid="4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
          <p:cNvSpPr txBox="1">
            <a:spLocks noGrp="1"/>
          </p:cNvSpPr>
          <p:nvPr>
            <p:ph type="title"/>
          </p:nvPr>
        </p:nvSpPr>
        <p:spPr>
          <a:xfrm>
            <a:off x="0" y="728250"/>
            <a:ext cx="1219199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E4E79"/>
              </a:buClr>
              <a:buSzPts val="11520"/>
              <a:buFont typeface="Century Gothic"/>
              <a:buNone/>
            </a:pPr>
            <a:r>
              <a:rPr lang="en-GB" sz="11520" b="1">
                <a:solidFill>
                  <a:schemeClr val="tx1"/>
                </a:solidFill>
              </a:rPr>
              <a:t>sagen</a:t>
            </a:r>
            <a:endParaRPr sz="3959">
              <a:solidFill>
                <a:schemeClr val="tx1"/>
              </a:solidFill>
            </a:endParaRPr>
          </a:p>
        </p:txBody>
      </p:sp>
      <p:sp>
        <p:nvSpPr>
          <p:cNvPr id="305" name="Google Shape;305;p13"/>
          <p:cNvSpPr txBox="1"/>
          <p:nvPr/>
        </p:nvSpPr>
        <p:spPr>
          <a:xfrm>
            <a:off x="0" y="2276928"/>
            <a:ext cx="12191999"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[to say / tell| saying / telling]</a:t>
            </a:r>
            <a:endParaRPr sz="3200" b="0" i="0" u="none" strike="noStrike" cap="none">
              <a:latin typeface="Century Gothic"/>
              <a:ea typeface="Century Gothic"/>
              <a:cs typeface="Century Gothic"/>
              <a:sym typeface="Century Gothic"/>
            </a:endParaRPr>
          </a:p>
        </p:txBody>
      </p:sp>
      <p:sp>
        <p:nvSpPr>
          <p:cNvPr id="306" name="Google Shape;306;p13"/>
          <p:cNvSpPr txBox="1"/>
          <p:nvPr/>
        </p:nvSpPr>
        <p:spPr>
          <a:xfrm>
            <a:off x="0" y="3358800"/>
            <a:ext cx="121920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1500"/>
              <a:buFont typeface="Century Gothic"/>
              <a:buNone/>
            </a:pPr>
            <a:r>
              <a:rPr lang="en-GB" sz="11500" b="1" i="0" u="none" strike="noStrike" cap="none">
                <a:latin typeface="Century Gothic"/>
                <a:ea typeface="Century Gothic"/>
                <a:cs typeface="Century Gothic"/>
                <a:sym typeface="Century Gothic"/>
              </a:rPr>
              <a:t>sagt</a:t>
            </a:r>
            <a:endParaRPr sz="11500" b="1" i="0" u="none" strike="noStrike" cap="none">
              <a:latin typeface="Century Gothic"/>
              <a:ea typeface="Century Gothic"/>
              <a:cs typeface="Century Gothic"/>
              <a:sym typeface="Century Gothic"/>
            </a:endParaRPr>
          </a:p>
        </p:txBody>
      </p:sp>
      <p:sp>
        <p:nvSpPr>
          <p:cNvPr id="307" name="Google Shape;307;p13"/>
          <p:cNvSpPr txBox="1"/>
          <p:nvPr/>
        </p:nvSpPr>
        <p:spPr>
          <a:xfrm>
            <a:off x="0" y="5302314"/>
            <a:ext cx="12191999"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[says / tells | is saying / telling]</a:t>
            </a:r>
            <a:endParaRPr sz="3200" b="0" i="0" u="none" strike="noStrike" cap="none">
              <a:latin typeface="Century Gothic"/>
              <a:ea typeface="Century Gothic"/>
              <a:cs typeface="Century Gothic"/>
              <a:sym typeface="Century Gothic"/>
            </a:endParaRPr>
          </a:p>
        </p:txBody>
      </p:sp>
      <p:pic>
        <p:nvPicPr>
          <p:cNvPr id="308" name="Google Shape;308;p13"/>
          <p:cNvPicPr preferRelativeResize="0"/>
          <p:nvPr/>
        </p:nvPicPr>
        <p:blipFill rotWithShape="1">
          <a:blip r:embed="rId3">
            <a:alphaModFix/>
          </a:blip>
          <a:srcRect/>
          <a:stretch/>
        </p:blipFill>
        <p:spPr>
          <a:xfrm>
            <a:off x="9249362" y="297797"/>
            <a:ext cx="2814465" cy="16561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8"/>
                                        </p:tgtEl>
                                        <p:attrNameLst>
                                          <p:attrName>style.visibility</p:attrName>
                                        </p:attrNameLst>
                                      </p:cBhvr>
                                      <p:to>
                                        <p:strVal val="visible"/>
                                      </p:to>
                                    </p:set>
                                    <p:animEffect transition="in" filter="fade">
                                      <p:cBhvr>
                                        <p:cTn id="24"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4" descr="question mark action button"/>
          <p:cNvSpPr/>
          <p:nvPr/>
        </p:nvSpPr>
        <p:spPr>
          <a:xfrm>
            <a:off x="1260000" y="225529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15" name="Google Shape;315;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chemeClr val="tx1"/>
                </a:solidFill>
              </a:rPr>
              <a:t>sagen</a:t>
            </a:r>
            <a:endParaRPr sz="3959">
              <a:solidFill>
                <a:schemeClr val="tx1"/>
              </a:solidFill>
            </a:endParaRPr>
          </a:p>
        </p:txBody>
      </p:sp>
      <p:sp>
        <p:nvSpPr>
          <p:cNvPr id="316" name="Google Shape;316;p14"/>
          <p:cNvSpPr txBox="1"/>
          <p:nvPr/>
        </p:nvSpPr>
        <p:spPr>
          <a:xfrm>
            <a:off x="1995053" y="2363756"/>
            <a:ext cx="8212975"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[to say / tell| saying / telling]</a:t>
            </a:r>
            <a:endParaRPr sz="3200">
              <a:latin typeface="Century Gothic"/>
              <a:ea typeface="Century Gothic"/>
              <a:cs typeface="Century Gothic"/>
              <a:sym typeface="Century Gothic"/>
            </a:endParaRPr>
          </a:p>
        </p:txBody>
      </p:sp>
      <p:sp>
        <p:nvSpPr>
          <p:cNvPr id="317" name="Google Shape;317;p14" descr="question mark action button"/>
          <p:cNvSpPr/>
          <p:nvPr/>
        </p:nvSpPr>
        <p:spPr>
          <a:xfrm>
            <a:off x="1260000" y="51509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18" name="Google Shape;318;p14"/>
          <p:cNvSpPr txBox="1"/>
          <p:nvPr/>
        </p:nvSpPr>
        <p:spPr>
          <a:xfrm>
            <a:off x="0" y="3358325"/>
            <a:ext cx="121920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500" b="1">
                <a:latin typeface="Century Gothic"/>
                <a:ea typeface="Century Gothic"/>
                <a:cs typeface="Century Gothic"/>
                <a:sym typeface="Century Gothic"/>
              </a:rPr>
              <a:t>sagt</a:t>
            </a:r>
            <a:endParaRPr sz="11500" b="1">
              <a:latin typeface="Century Gothic"/>
              <a:ea typeface="Century Gothic"/>
              <a:cs typeface="Century Gothic"/>
              <a:sym typeface="Century Gothic"/>
            </a:endParaRPr>
          </a:p>
        </p:txBody>
      </p:sp>
      <p:sp>
        <p:nvSpPr>
          <p:cNvPr id="319" name="Google Shape;319;p14"/>
          <p:cNvSpPr txBox="1"/>
          <p:nvPr/>
        </p:nvSpPr>
        <p:spPr>
          <a:xfrm>
            <a:off x="1878678" y="5222633"/>
            <a:ext cx="8429106"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[says / tells | is saying / telling]</a:t>
            </a:r>
            <a:endParaRPr sz="32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5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5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fade">
                                      <p:cBhvr>
                                        <p:cTn id="22" dur="500"/>
                                        <p:tgtEl>
                                          <p:spTgt spid="3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7"/>
                                        </p:tgtEl>
                                        <p:attrNameLst>
                                          <p:attrName>style.visibility</p:attrName>
                                        </p:attrNameLst>
                                      </p:cBhvr>
                                      <p:to>
                                        <p:strVal val="visible"/>
                                      </p:to>
                                    </p:set>
                                    <p:animEffect transition="in" filter="fade">
                                      <p:cBhvr>
                                        <p:cTn id="27" dur="500"/>
                                        <p:tgtEl>
                                          <p:spTgt spid="3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9"/>
                                        </p:tgtEl>
                                        <p:attrNameLst>
                                          <p:attrName>style.visibility</p:attrName>
                                        </p:attrNameLst>
                                      </p:cBhvr>
                                      <p:to>
                                        <p:strVal val="visible"/>
                                      </p:to>
                                    </p:set>
                                    <p:animEffect transition="in" filter="fade">
                                      <p:cBhvr>
                                        <p:cTn id="32"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chemeClr val="tx1"/>
                </a:solidFill>
              </a:rPr>
              <a:t>sagt</a:t>
            </a:r>
            <a:endParaRPr sz="11500" b="1">
              <a:solidFill>
                <a:schemeClr val="tx1"/>
              </a:solidFill>
            </a:endParaRPr>
          </a:p>
        </p:txBody>
      </p:sp>
      <p:sp>
        <p:nvSpPr>
          <p:cNvPr id="326" name="Google Shape;326;p15"/>
          <p:cNvSpPr txBox="1"/>
          <p:nvPr/>
        </p:nvSpPr>
        <p:spPr>
          <a:xfrm>
            <a:off x="0" y="2414850"/>
            <a:ext cx="12055643"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[says / tells | is saying / telling]</a:t>
            </a:r>
            <a:endParaRPr sz="3200" b="0" i="0" u="none" strike="noStrike" cap="none">
              <a:latin typeface="Century Gothic"/>
              <a:ea typeface="Century Gothic"/>
              <a:cs typeface="Century Gothic"/>
              <a:sym typeface="Century Gothic"/>
            </a:endParaRPr>
          </a:p>
        </p:txBody>
      </p:sp>
      <p:sp>
        <p:nvSpPr>
          <p:cNvPr id="327" name="Google Shape;327;p15"/>
          <p:cNvSpPr txBox="1"/>
          <p:nvPr/>
        </p:nvSpPr>
        <p:spPr>
          <a:xfrm>
            <a:off x="0" y="4082400"/>
            <a:ext cx="1219200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latin typeface="Century Gothic"/>
                <a:ea typeface="Century Gothic"/>
                <a:cs typeface="Century Gothic"/>
                <a:sym typeface="Century Gothic"/>
              </a:rPr>
              <a:t>Der Mann </a:t>
            </a:r>
            <a:r>
              <a:rPr lang="en-GB" sz="6000" b="1" dirty="0" err="1">
                <a:solidFill>
                  <a:srgbClr val="FFCC00"/>
                </a:solidFill>
                <a:latin typeface="Century Gothic"/>
                <a:ea typeface="Century Gothic"/>
                <a:cs typeface="Century Gothic"/>
                <a:sym typeface="Century Gothic"/>
              </a:rPr>
              <a:t>sagt</a:t>
            </a:r>
            <a:r>
              <a:rPr lang="en-GB" sz="6000" b="0" i="0" u="none" strike="noStrike" cap="none" dirty="0">
                <a:latin typeface="Century Gothic"/>
                <a:ea typeface="Century Gothic"/>
                <a:cs typeface="Century Gothic"/>
                <a:sym typeface="Century Gothic"/>
              </a:rPr>
              <a:t> </a:t>
            </a:r>
            <a:r>
              <a:rPr lang="en-GB" sz="6000" b="0" i="0" u="none" strike="noStrike" cap="none" dirty="0" err="1">
                <a:latin typeface="Century Gothic"/>
                <a:ea typeface="Century Gothic"/>
                <a:cs typeface="Century Gothic"/>
                <a:sym typeface="Century Gothic"/>
              </a:rPr>
              <a:t>nichts</a:t>
            </a:r>
            <a:r>
              <a:rPr lang="en-GB" sz="6000" b="0" i="0" u="none" strike="noStrike" cap="none" dirty="0">
                <a:latin typeface="Century Gothic"/>
                <a:ea typeface="Century Gothic"/>
                <a:cs typeface="Century Gothic"/>
                <a:sym typeface="Century Gothic"/>
              </a:rPr>
              <a:t>. </a:t>
            </a:r>
            <a:endParaRPr sz="6000" b="0" i="0" u="none" strike="noStrike" cap="none" dirty="0">
              <a:latin typeface="Century Gothic"/>
              <a:ea typeface="Century Gothic"/>
              <a:cs typeface="Century Gothic"/>
              <a:sym typeface="Century Gothic"/>
            </a:endParaRPr>
          </a:p>
        </p:txBody>
      </p:sp>
      <p:sp>
        <p:nvSpPr>
          <p:cNvPr id="328" name="Google Shape;328;p15"/>
          <p:cNvSpPr txBox="1"/>
          <p:nvPr/>
        </p:nvSpPr>
        <p:spPr>
          <a:xfrm>
            <a:off x="2084582" y="5039817"/>
            <a:ext cx="780313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a:t>
            </a:r>
            <a:r>
              <a:rPr lang="en-GB" sz="3200" dirty="0">
                <a:latin typeface="Century Gothic"/>
                <a:ea typeface="Century Gothic"/>
                <a:cs typeface="Century Gothic"/>
                <a:sym typeface="Century Gothic"/>
              </a:rPr>
              <a:t>The man</a:t>
            </a:r>
            <a:r>
              <a:rPr lang="en-GB" sz="3200" b="0" i="0" u="none" strike="noStrike" cap="none" dirty="0">
                <a:latin typeface="Century Gothic"/>
                <a:ea typeface="Century Gothic"/>
                <a:cs typeface="Century Gothic"/>
                <a:sym typeface="Century Gothic"/>
              </a:rPr>
              <a:t> </a:t>
            </a:r>
            <a:r>
              <a:rPr lang="en-GB" sz="3200" b="1" dirty="0">
                <a:solidFill>
                  <a:srgbClr val="FFCC00"/>
                </a:solidFill>
                <a:latin typeface="Century Gothic"/>
                <a:ea typeface="Century Gothic"/>
                <a:cs typeface="Century Gothic"/>
                <a:sym typeface="Century Gothic"/>
              </a:rPr>
              <a:t>say</a:t>
            </a:r>
            <a:r>
              <a:rPr lang="en-GB" sz="3200" b="1" i="0" u="none" strike="noStrike" cap="none" dirty="0">
                <a:solidFill>
                  <a:srgbClr val="FFCC00"/>
                </a:solidFill>
                <a:latin typeface="Century Gothic"/>
                <a:ea typeface="Century Gothic"/>
                <a:cs typeface="Century Gothic"/>
                <a:sym typeface="Century Gothic"/>
              </a:rPr>
              <a:t>s </a:t>
            </a:r>
            <a:r>
              <a:rPr lang="en-GB" sz="3200" b="0" i="0" u="none" strike="noStrike" cap="none" dirty="0">
                <a:latin typeface="Century Gothic"/>
                <a:ea typeface="Century Gothic"/>
                <a:cs typeface="Century Gothic"/>
                <a:sym typeface="Century Gothic"/>
              </a:rPr>
              <a:t>|</a:t>
            </a:r>
            <a:r>
              <a:rPr lang="en-GB" sz="3200" b="1" i="0" u="none" strike="noStrike" cap="none" dirty="0">
                <a:latin typeface="Century Gothic"/>
                <a:ea typeface="Century Gothic"/>
                <a:cs typeface="Century Gothic"/>
                <a:sym typeface="Century Gothic"/>
              </a:rPr>
              <a:t> </a:t>
            </a:r>
            <a:r>
              <a:rPr lang="en-GB" sz="3200" b="1" i="0" u="none" strike="noStrike" cap="none" dirty="0">
                <a:solidFill>
                  <a:srgbClr val="FFCC00"/>
                </a:solidFill>
                <a:latin typeface="Century Gothic"/>
                <a:ea typeface="Century Gothic"/>
                <a:cs typeface="Century Gothic"/>
                <a:sym typeface="Century Gothic"/>
              </a:rPr>
              <a:t>is </a:t>
            </a:r>
            <a:r>
              <a:rPr lang="en-GB" sz="3200" b="1" dirty="0">
                <a:solidFill>
                  <a:srgbClr val="FFCC00"/>
                </a:solidFill>
                <a:latin typeface="Century Gothic"/>
                <a:ea typeface="Century Gothic"/>
                <a:cs typeface="Century Gothic"/>
                <a:sym typeface="Century Gothic"/>
              </a:rPr>
              <a:t>say</a:t>
            </a:r>
            <a:r>
              <a:rPr lang="en-GB" sz="3200" b="1" i="0" u="none" strike="noStrike" cap="none" dirty="0">
                <a:solidFill>
                  <a:srgbClr val="FFCC00"/>
                </a:solidFill>
                <a:latin typeface="Century Gothic"/>
                <a:ea typeface="Century Gothic"/>
                <a:cs typeface="Century Gothic"/>
                <a:sym typeface="Century Gothic"/>
              </a:rPr>
              <a:t>ing </a:t>
            </a:r>
            <a:r>
              <a:rPr lang="en-GB" sz="3200" dirty="0">
                <a:latin typeface="Century Gothic"/>
                <a:ea typeface="Century Gothic"/>
                <a:cs typeface="Century Gothic"/>
                <a:sym typeface="Century Gothic"/>
              </a:rPr>
              <a:t>nothing</a:t>
            </a:r>
            <a:r>
              <a:rPr lang="en-GB" sz="3200" b="0" i="0" u="none" strike="noStrike" cap="none" dirty="0">
                <a:latin typeface="Century Gothic"/>
                <a:ea typeface="Century Gothic"/>
                <a:cs typeface="Century Gothic"/>
                <a:sym typeface="Century Gothic"/>
              </a:rPr>
              <a:t>.]</a:t>
            </a:r>
            <a:endParaRPr sz="3200" b="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
                                        </p:tgtEl>
                                        <p:attrNameLst>
                                          <p:attrName>style.visibility</p:attrName>
                                        </p:attrNameLst>
                                      </p:cBhvr>
                                      <p:to>
                                        <p:strVal val="visible"/>
                                      </p:to>
                                    </p:set>
                                    <p:animEffect transition="in" filter="fade">
                                      <p:cBhvr>
                                        <p:cTn id="17" dur="500"/>
                                        <p:tgtEl>
                                          <p:spTgt spid="3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8"/>
                                        </p:tgtEl>
                                        <p:attrNameLst>
                                          <p:attrName>style.visibility</p:attrName>
                                        </p:attrNameLst>
                                      </p:cBhvr>
                                      <p:to>
                                        <p:strVal val="visible"/>
                                      </p:to>
                                    </p:set>
                                    <p:animEffect transition="in" filter="fade">
                                      <p:cBhvr>
                                        <p:cTn id="22"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chemeClr val="tx1"/>
                </a:solidFill>
              </a:rPr>
              <a:t>sagen</a:t>
            </a:r>
            <a:endParaRPr sz="3959">
              <a:solidFill>
                <a:schemeClr val="tx1"/>
              </a:solidFill>
            </a:endParaRPr>
          </a:p>
        </p:txBody>
      </p:sp>
      <p:sp>
        <p:nvSpPr>
          <p:cNvPr id="335" name="Google Shape;335;p16"/>
          <p:cNvSpPr txBox="1"/>
          <p:nvPr/>
        </p:nvSpPr>
        <p:spPr>
          <a:xfrm>
            <a:off x="0" y="2414850"/>
            <a:ext cx="1219200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[to say / tell | </a:t>
            </a:r>
            <a:r>
              <a:rPr lang="en-GB" sz="3200">
                <a:latin typeface="Century Gothic"/>
                <a:ea typeface="Century Gothic"/>
                <a:cs typeface="Century Gothic"/>
                <a:sym typeface="Century Gothic"/>
              </a:rPr>
              <a:t>say</a:t>
            </a:r>
            <a:r>
              <a:rPr lang="en-GB" sz="3200" b="0" i="0" u="none" strike="noStrike" cap="none">
                <a:latin typeface="Century Gothic"/>
                <a:ea typeface="Century Gothic"/>
                <a:cs typeface="Century Gothic"/>
                <a:sym typeface="Century Gothic"/>
              </a:rPr>
              <a:t>ing /telling]</a:t>
            </a:r>
            <a:endParaRPr sz="3200" b="0" i="0" u="none" strike="noStrike" cap="none">
              <a:latin typeface="Century Gothic"/>
              <a:ea typeface="Century Gothic"/>
              <a:cs typeface="Century Gothic"/>
              <a:sym typeface="Century Gothic"/>
            </a:endParaRPr>
          </a:p>
        </p:txBody>
      </p:sp>
      <p:sp>
        <p:nvSpPr>
          <p:cNvPr id="336" name="Google Shape;336;p16"/>
          <p:cNvSpPr txBox="1"/>
          <p:nvPr/>
        </p:nvSpPr>
        <p:spPr>
          <a:xfrm>
            <a:off x="0" y="4082400"/>
            <a:ext cx="1219200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dirty="0">
                <a:latin typeface="Century Gothic"/>
                <a:ea typeface="Century Gothic"/>
                <a:cs typeface="Century Gothic"/>
                <a:sym typeface="Century Gothic"/>
              </a:rPr>
              <a:t>Der Mann</a:t>
            </a:r>
            <a:r>
              <a:rPr lang="en-GB" sz="6000" b="0" i="0" u="none" strike="noStrike" cap="none" dirty="0">
                <a:latin typeface="Century Gothic"/>
                <a:ea typeface="Century Gothic"/>
                <a:cs typeface="Century Gothic"/>
                <a:sym typeface="Century Gothic"/>
              </a:rPr>
              <a:t> </a:t>
            </a:r>
            <a:r>
              <a:rPr lang="en-GB" sz="6000" b="0" i="0" u="none" strike="noStrike" cap="none" dirty="0" err="1">
                <a:latin typeface="Century Gothic"/>
                <a:ea typeface="Century Gothic"/>
                <a:cs typeface="Century Gothic"/>
                <a:sym typeface="Century Gothic"/>
              </a:rPr>
              <a:t>kann</a:t>
            </a:r>
            <a:r>
              <a:rPr lang="en-GB" sz="6000" b="0" i="0" u="none" strike="noStrike" cap="none" dirty="0">
                <a:latin typeface="Century Gothic"/>
                <a:ea typeface="Century Gothic"/>
                <a:cs typeface="Century Gothic"/>
                <a:sym typeface="Century Gothic"/>
              </a:rPr>
              <a:t> </a:t>
            </a:r>
            <a:r>
              <a:rPr lang="en-GB" sz="6000" b="0" i="0" u="none" strike="noStrike" cap="none" dirty="0" err="1">
                <a:latin typeface="Century Gothic"/>
                <a:ea typeface="Century Gothic"/>
                <a:cs typeface="Century Gothic"/>
                <a:sym typeface="Century Gothic"/>
              </a:rPr>
              <a:t>nichts</a:t>
            </a:r>
            <a:r>
              <a:rPr lang="en-GB" sz="6000" b="0" i="0" u="none" strike="noStrike" cap="none" dirty="0">
                <a:latin typeface="Century Gothic"/>
                <a:ea typeface="Century Gothic"/>
                <a:cs typeface="Century Gothic"/>
                <a:sym typeface="Century Gothic"/>
              </a:rPr>
              <a:t> </a:t>
            </a:r>
            <a:r>
              <a:rPr lang="en-GB" sz="6000" b="1" i="0" u="none" strike="noStrike" cap="none" dirty="0" err="1">
                <a:solidFill>
                  <a:srgbClr val="FFCC00"/>
                </a:solidFill>
                <a:latin typeface="Century Gothic"/>
                <a:ea typeface="Century Gothic"/>
                <a:cs typeface="Century Gothic"/>
                <a:sym typeface="Century Gothic"/>
              </a:rPr>
              <a:t>sagen</a:t>
            </a:r>
            <a:r>
              <a:rPr lang="en-GB" sz="6000" b="0" i="0" u="none" strike="noStrike" cap="none" dirty="0">
                <a:solidFill>
                  <a:srgbClr val="FFCC00"/>
                </a:solidFill>
                <a:latin typeface="Century Gothic"/>
                <a:ea typeface="Century Gothic"/>
                <a:cs typeface="Century Gothic"/>
                <a:sym typeface="Century Gothic"/>
              </a:rPr>
              <a:t>. </a:t>
            </a:r>
            <a:endParaRPr sz="6000" b="0" i="0" u="none" strike="noStrike" cap="none" dirty="0">
              <a:solidFill>
                <a:srgbClr val="FFCC00"/>
              </a:solidFill>
              <a:latin typeface="Century Gothic"/>
              <a:ea typeface="Century Gothic"/>
              <a:cs typeface="Century Gothic"/>
              <a:sym typeface="Century Gothic"/>
            </a:endParaRPr>
          </a:p>
        </p:txBody>
      </p:sp>
      <p:sp>
        <p:nvSpPr>
          <p:cNvPr id="337" name="Google Shape;337;p16"/>
          <p:cNvSpPr txBox="1"/>
          <p:nvPr/>
        </p:nvSpPr>
        <p:spPr>
          <a:xfrm>
            <a:off x="3178633" y="5098063"/>
            <a:ext cx="5834733"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[The man can </a:t>
            </a:r>
            <a:r>
              <a:rPr lang="en-GB" sz="3200" b="1" dirty="0">
                <a:solidFill>
                  <a:srgbClr val="FFCC00"/>
                </a:solidFill>
                <a:latin typeface="Century Gothic"/>
                <a:ea typeface="Century Gothic"/>
                <a:cs typeface="Century Gothic"/>
                <a:sym typeface="Century Gothic"/>
              </a:rPr>
              <a:t>say</a:t>
            </a:r>
            <a:r>
              <a:rPr lang="en-GB" sz="3200" b="0" i="0" u="none" strike="noStrike" cap="none" dirty="0">
                <a:latin typeface="Century Gothic"/>
                <a:ea typeface="Century Gothic"/>
                <a:cs typeface="Century Gothic"/>
                <a:sym typeface="Century Gothic"/>
              </a:rPr>
              <a:t> nothing.]</a:t>
            </a:r>
            <a:endParaRPr sz="3200" b="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500"/>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6"/>
                                        </p:tgtEl>
                                        <p:attrNameLst>
                                          <p:attrName>style.visibility</p:attrName>
                                        </p:attrNameLst>
                                      </p:cBhvr>
                                      <p:to>
                                        <p:strVal val="visible"/>
                                      </p:to>
                                    </p:set>
                                    <p:animEffect transition="in" filter="fade">
                                      <p:cBhvr>
                                        <p:cTn id="17" dur="500"/>
                                        <p:tgtEl>
                                          <p:spTgt spid="3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gtEl>
                                        <p:attrNameLst>
                                          <p:attrName>style.visibility</p:attrName>
                                        </p:attrNameLst>
                                      </p:cBhvr>
                                      <p:to>
                                        <p:strVal val="visible"/>
                                      </p:to>
                                    </p:set>
                                    <p:animEffect transition="in" filter="fade">
                                      <p:cBhvr>
                                        <p:cTn id="22"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7" descr="question mark action button"/>
          <p:cNvSpPr/>
          <p:nvPr/>
        </p:nvSpPr>
        <p:spPr>
          <a:xfrm>
            <a:off x="900000" y="222206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44" name="Google Shape;344;p17"/>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chemeClr val="tx1"/>
                </a:solidFill>
              </a:rPr>
              <a:t>sagt</a:t>
            </a:r>
            <a:endParaRPr sz="11500" b="1">
              <a:solidFill>
                <a:schemeClr val="tx1"/>
              </a:solidFill>
            </a:endParaRPr>
          </a:p>
        </p:txBody>
      </p:sp>
      <p:sp>
        <p:nvSpPr>
          <p:cNvPr id="345" name="Google Shape;345;p17"/>
          <p:cNvSpPr txBox="1"/>
          <p:nvPr/>
        </p:nvSpPr>
        <p:spPr>
          <a:xfrm>
            <a:off x="1562794" y="2454434"/>
            <a:ext cx="9127373"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a:t>
            </a:r>
            <a:r>
              <a:rPr lang="en-GB" sz="3200">
                <a:latin typeface="Century Gothic"/>
                <a:ea typeface="Century Gothic"/>
                <a:cs typeface="Century Gothic"/>
                <a:sym typeface="Century Gothic"/>
              </a:rPr>
              <a:t>say</a:t>
            </a:r>
            <a:r>
              <a:rPr lang="en-GB" sz="3200" b="0" i="0" u="none" strike="noStrike" cap="none">
                <a:latin typeface="Century Gothic"/>
                <a:ea typeface="Century Gothic"/>
                <a:cs typeface="Century Gothic"/>
                <a:sym typeface="Century Gothic"/>
              </a:rPr>
              <a:t>s / tells| is </a:t>
            </a:r>
            <a:r>
              <a:rPr lang="en-GB" sz="3200">
                <a:latin typeface="Century Gothic"/>
                <a:ea typeface="Century Gothic"/>
                <a:cs typeface="Century Gothic"/>
                <a:sym typeface="Century Gothic"/>
              </a:rPr>
              <a:t>say</a:t>
            </a:r>
            <a:r>
              <a:rPr lang="en-GB" sz="3200" b="0" i="0" u="none" strike="noStrike" cap="none">
                <a:latin typeface="Century Gothic"/>
                <a:ea typeface="Century Gothic"/>
                <a:cs typeface="Century Gothic"/>
                <a:sym typeface="Century Gothic"/>
              </a:rPr>
              <a:t>ing / telling]</a:t>
            </a:r>
            <a:endParaRPr sz="3200" b="0" i="0" u="none" strike="noStrike" cap="none">
              <a:latin typeface="Century Gothic"/>
              <a:ea typeface="Century Gothic"/>
              <a:cs typeface="Century Gothic"/>
              <a:sym typeface="Century Gothic"/>
            </a:endParaRPr>
          </a:p>
        </p:txBody>
      </p:sp>
      <p:sp>
        <p:nvSpPr>
          <p:cNvPr id="346" name="Google Shape;346;p17" descr="question mark action button"/>
          <p:cNvSpPr/>
          <p:nvPr/>
        </p:nvSpPr>
        <p:spPr>
          <a:xfrm>
            <a:off x="900000"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47" name="Google Shape;347;p17"/>
          <p:cNvSpPr txBox="1"/>
          <p:nvPr/>
        </p:nvSpPr>
        <p:spPr>
          <a:xfrm>
            <a:off x="1828800" y="4064754"/>
            <a:ext cx="908685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latin typeface="Century Gothic"/>
                <a:ea typeface="Century Gothic"/>
                <a:cs typeface="Century Gothic"/>
                <a:sym typeface="Century Gothic"/>
              </a:rPr>
              <a:t>Der Mann ____ nichts.</a:t>
            </a:r>
            <a:endParaRPr sz="6000" b="0" i="0" u="none" strike="noStrike" cap="none">
              <a:latin typeface="Century Gothic"/>
              <a:ea typeface="Century Gothic"/>
              <a:cs typeface="Century Gothic"/>
              <a:sym typeface="Century Gothic"/>
            </a:endParaRPr>
          </a:p>
        </p:txBody>
      </p:sp>
      <p:sp>
        <p:nvSpPr>
          <p:cNvPr id="348" name="Google Shape;348;p17"/>
          <p:cNvSpPr/>
          <p:nvPr/>
        </p:nvSpPr>
        <p:spPr>
          <a:xfrm>
            <a:off x="6126480" y="3980894"/>
            <a:ext cx="1770036"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i="0" u="none" strike="noStrike" cap="none" dirty="0" err="1">
                <a:solidFill>
                  <a:srgbClr val="FFCC00"/>
                </a:solidFill>
                <a:latin typeface="Century Gothic"/>
                <a:ea typeface="Century Gothic"/>
                <a:cs typeface="Century Gothic"/>
                <a:sym typeface="Century Gothic"/>
              </a:rPr>
              <a:t>sagt</a:t>
            </a:r>
            <a:endParaRPr sz="6000" b="0" i="0" u="none" strike="noStrike" cap="none" dirty="0">
              <a:solidFill>
                <a:srgbClr val="FFCC00"/>
              </a:solidFill>
              <a:latin typeface="Century Gothic"/>
              <a:ea typeface="Century Gothic"/>
              <a:cs typeface="Century Gothic"/>
              <a:sym typeface="Century Gothic"/>
            </a:endParaRPr>
          </a:p>
        </p:txBody>
      </p:sp>
      <p:sp>
        <p:nvSpPr>
          <p:cNvPr id="349" name="Google Shape;349;p17"/>
          <p:cNvSpPr txBox="1"/>
          <p:nvPr/>
        </p:nvSpPr>
        <p:spPr>
          <a:xfrm>
            <a:off x="1562794" y="4996557"/>
            <a:ext cx="960893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[The man </a:t>
            </a:r>
            <a:r>
              <a:rPr lang="en-GB" sz="3200" b="1" dirty="0">
                <a:solidFill>
                  <a:srgbClr val="FFCC00"/>
                </a:solidFill>
                <a:latin typeface="Century Gothic"/>
                <a:ea typeface="Century Gothic"/>
                <a:cs typeface="Century Gothic"/>
                <a:sym typeface="Century Gothic"/>
              </a:rPr>
              <a:t>say</a:t>
            </a:r>
            <a:r>
              <a:rPr lang="en-GB" sz="3200" b="1" i="0" u="none" strike="noStrike" cap="none" dirty="0">
                <a:solidFill>
                  <a:srgbClr val="FFCC00"/>
                </a:solidFill>
                <a:latin typeface="Century Gothic"/>
                <a:ea typeface="Century Gothic"/>
                <a:cs typeface="Century Gothic"/>
                <a:sym typeface="Century Gothic"/>
              </a:rPr>
              <a:t>s</a:t>
            </a:r>
            <a:r>
              <a:rPr lang="en-GB" sz="3200" b="1" i="0" u="none" strike="noStrike" cap="none" dirty="0">
                <a:latin typeface="Century Gothic"/>
                <a:ea typeface="Century Gothic"/>
                <a:cs typeface="Century Gothic"/>
                <a:sym typeface="Century Gothic"/>
              </a:rPr>
              <a:t> </a:t>
            </a:r>
            <a:r>
              <a:rPr lang="en-GB" sz="3200" b="0" i="0" u="none" strike="noStrike" cap="none" dirty="0">
                <a:latin typeface="Century Gothic"/>
                <a:ea typeface="Century Gothic"/>
                <a:cs typeface="Century Gothic"/>
                <a:sym typeface="Century Gothic"/>
              </a:rPr>
              <a:t>|</a:t>
            </a:r>
            <a:r>
              <a:rPr lang="en-GB" sz="3200" b="1" i="0" u="none" strike="noStrike" cap="none" dirty="0">
                <a:latin typeface="Century Gothic"/>
                <a:ea typeface="Century Gothic"/>
                <a:cs typeface="Century Gothic"/>
                <a:sym typeface="Century Gothic"/>
              </a:rPr>
              <a:t> </a:t>
            </a:r>
            <a:r>
              <a:rPr lang="en-GB" sz="3200" b="1" i="0" u="none" strike="noStrike" cap="none" dirty="0">
                <a:solidFill>
                  <a:srgbClr val="FFCC00"/>
                </a:solidFill>
                <a:latin typeface="Century Gothic"/>
                <a:ea typeface="Century Gothic"/>
                <a:cs typeface="Century Gothic"/>
                <a:sym typeface="Century Gothic"/>
              </a:rPr>
              <a:t>is </a:t>
            </a:r>
            <a:r>
              <a:rPr lang="en-GB" sz="3200" b="1" dirty="0">
                <a:solidFill>
                  <a:srgbClr val="FFCC00"/>
                </a:solidFill>
                <a:latin typeface="Century Gothic"/>
                <a:ea typeface="Century Gothic"/>
                <a:cs typeface="Century Gothic"/>
                <a:sym typeface="Century Gothic"/>
              </a:rPr>
              <a:t>say</a:t>
            </a:r>
            <a:r>
              <a:rPr lang="en-GB" sz="3200" b="1" i="0" u="none" strike="noStrike" cap="none" dirty="0">
                <a:solidFill>
                  <a:srgbClr val="FFCC00"/>
                </a:solidFill>
                <a:latin typeface="Century Gothic"/>
                <a:ea typeface="Century Gothic"/>
                <a:cs typeface="Century Gothic"/>
                <a:sym typeface="Century Gothic"/>
              </a:rPr>
              <a:t>ing </a:t>
            </a:r>
            <a:r>
              <a:rPr lang="en-GB" sz="3200" dirty="0">
                <a:latin typeface="Century Gothic"/>
                <a:ea typeface="Century Gothic"/>
                <a:cs typeface="Century Gothic"/>
                <a:sym typeface="Century Gothic"/>
              </a:rPr>
              <a:t>nothing</a:t>
            </a:r>
            <a:r>
              <a:rPr lang="en-GB" sz="3200" b="0" i="0" u="none" strike="noStrike" cap="none" dirty="0">
                <a:latin typeface="Century Gothic"/>
                <a:ea typeface="Century Gothic"/>
                <a:cs typeface="Century Gothic"/>
                <a:sym typeface="Century Gothic"/>
              </a:rPr>
              <a:t>.]</a:t>
            </a:r>
            <a:endParaRPr sz="3200" b="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5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gtEl>
                                        <p:attrNameLst>
                                          <p:attrName>style.visibility</p:attrName>
                                        </p:attrNameLst>
                                      </p:cBhvr>
                                      <p:to>
                                        <p:strVal val="visible"/>
                                      </p:to>
                                    </p:set>
                                    <p:animEffect transition="in" filter="fade">
                                      <p:cBhvr>
                                        <p:cTn id="17" dur="500"/>
                                        <p:tgtEl>
                                          <p:spTgt spid="3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gtEl>
                                        <p:attrNameLst>
                                          <p:attrName>style.visibility</p:attrName>
                                        </p:attrNameLst>
                                      </p:cBhvr>
                                      <p:to>
                                        <p:strVal val="visible"/>
                                      </p:to>
                                    </p:set>
                                    <p:animEffect transition="in" filter="fade">
                                      <p:cBhvr>
                                        <p:cTn id="22" dur="500"/>
                                        <p:tgtEl>
                                          <p:spTgt spid="3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
                                        </p:tgtEl>
                                        <p:attrNameLst>
                                          <p:attrName>style.visibility</p:attrName>
                                        </p:attrNameLst>
                                      </p:cBhvr>
                                      <p:to>
                                        <p:strVal val="visible"/>
                                      </p:to>
                                    </p:set>
                                    <p:animEffect transition="in" filter="fade">
                                      <p:cBhvr>
                                        <p:cTn id="27" dur="500"/>
                                        <p:tgtEl>
                                          <p:spTgt spid="3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6"/>
                                        </p:tgtEl>
                                        <p:attrNameLst>
                                          <p:attrName>style.visibility</p:attrName>
                                        </p:attrNameLst>
                                      </p:cBhvr>
                                      <p:to>
                                        <p:strVal val="visible"/>
                                      </p:to>
                                    </p:set>
                                    <p:animEffect transition="in" filter="fade">
                                      <p:cBhvr>
                                        <p:cTn id="32" dur="500"/>
                                        <p:tgtEl>
                                          <p:spTgt spid="3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9"/>
                                        </p:tgtEl>
                                        <p:attrNameLst>
                                          <p:attrName>style.visibility</p:attrName>
                                        </p:attrNameLst>
                                      </p:cBhvr>
                                      <p:to>
                                        <p:strVal val="visible"/>
                                      </p:to>
                                    </p:set>
                                    <p:animEffect transition="in" filter="fade">
                                      <p:cBhvr>
                                        <p:cTn id="3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60692"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8" name="Rectangle 27">
            <a:extLst>
              <a:ext uri="{FF2B5EF4-FFF2-40B4-BE49-F238E27FC236}">
                <a16:creationId xmlns:a16="http://schemas.microsoft.com/office/drawing/2014/main" id="{76340AC5-9A9E-4B55-A230-2EE034B4C86C}"/>
              </a:ext>
            </a:extLst>
          </p:cNvPr>
          <p:cNvSpPr/>
          <p:nvPr/>
        </p:nvSpPr>
        <p:spPr>
          <a:xfrm>
            <a:off x="4106582" y="1958574"/>
            <a:ext cx="400943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FE0000"/>
                </a:solidFill>
                <a:effectLst/>
                <a:uLnTx/>
                <a:uFillTx/>
                <a:latin typeface="Century Gothic" panose="020B0502020202020204" pitchFamily="34" charset="0"/>
                <a:ea typeface="+mn-ea"/>
                <a:cs typeface="Calibri" panose="020F0502020204030204" pitchFamily="34" charset="0"/>
              </a:rPr>
              <a:t>die </a:t>
            </a:r>
            <a:r>
              <a:rPr kumimoji="0" lang="es-ES" sz="3600" b="0" i="0" u="none" strike="noStrike" kern="1200" cap="none" spc="0" normalizeH="0" baseline="0" noProof="0" dirty="0" err="1">
                <a:ln>
                  <a:noFill/>
                </a:ln>
                <a:solidFill>
                  <a:srgbClr val="FE0000"/>
                </a:solidFill>
                <a:effectLst/>
                <a:uLnTx/>
                <a:uFillTx/>
                <a:latin typeface="Century Gothic" panose="020B0502020202020204" pitchFamily="34" charset="0"/>
                <a:ea typeface="+mn-ea"/>
                <a:cs typeface="Calibri" panose="020F0502020204030204" pitchFamily="34" charset="0"/>
              </a:rPr>
              <a:t>Flasche</a:t>
            </a:r>
            <a:endParaRPr kumimoji="0" lang="en-US" sz="3600" b="0" i="0" u="none" strike="noStrike" kern="1200" cap="none" spc="0" normalizeH="0" baseline="0" noProof="0" dirty="0">
              <a:ln>
                <a:noFill/>
              </a:ln>
              <a:solidFill>
                <a:srgbClr val="FE000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68622D32-F0AB-48BD-9016-51D2BC7326B5}"/>
              </a:ext>
            </a:extLst>
          </p:cNvPr>
          <p:cNvSpPr/>
          <p:nvPr/>
        </p:nvSpPr>
        <p:spPr>
          <a:xfrm>
            <a:off x="4106582" y="4394161"/>
            <a:ext cx="207140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FE0000"/>
                </a:solidFill>
                <a:effectLst/>
                <a:uLnTx/>
                <a:uFillTx/>
                <a:latin typeface="Century Gothic" panose="020B0502020202020204" pitchFamily="34" charset="0"/>
                <a:ea typeface="+mn-ea"/>
                <a:cs typeface="Calibri" panose="020F0502020204030204" pitchFamily="34" charset="0"/>
              </a:rPr>
              <a:t>die </a:t>
            </a:r>
            <a:r>
              <a:rPr kumimoji="0" lang="es-ES" sz="3600" b="0" i="0" u="none" strike="noStrike" kern="1200" cap="none" spc="0" normalizeH="0" baseline="0" noProof="0" dirty="0" err="1">
                <a:ln>
                  <a:noFill/>
                </a:ln>
                <a:solidFill>
                  <a:srgbClr val="FE0000"/>
                </a:solidFill>
                <a:effectLst/>
                <a:uLnTx/>
                <a:uFillTx/>
                <a:latin typeface="Century Gothic" panose="020B0502020202020204" pitchFamily="34" charset="0"/>
                <a:ea typeface="+mn-ea"/>
                <a:cs typeface="Calibri" panose="020F0502020204030204" pitchFamily="34" charset="0"/>
              </a:rPr>
              <a:t>Tafel</a:t>
            </a:r>
            <a:endParaRPr kumimoji="0" lang="en-US" sz="3600" b="0" i="0" u="none" strike="noStrike" kern="1200" cap="none" spc="0" normalizeH="0" baseline="0" noProof="0" dirty="0">
              <a:ln>
                <a:noFill/>
              </a:ln>
              <a:solidFill>
                <a:srgbClr val="FE000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7F8908CD-D1D1-4AB1-80AB-2B4615DF3356}"/>
              </a:ext>
            </a:extLst>
          </p:cNvPr>
          <p:cNvSpPr/>
          <p:nvPr/>
        </p:nvSpPr>
        <p:spPr>
          <a:xfrm>
            <a:off x="720284" y="3200019"/>
            <a:ext cx="211788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0066FF"/>
                </a:solidFill>
                <a:effectLst/>
                <a:uLnTx/>
                <a:uFillTx/>
                <a:latin typeface="Century Gothic" panose="020B0502020202020204" pitchFamily="34" charset="0"/>
                <a:ea typeface="+mn-ea"/>
                <a:cs typeface="Calibri" panose="020F0502020204030204" pitchFamily="34" charset="0"/>
              </a:rPr>
              <a:t>der </a:t>
            </a:r>
            <a:r>
              <a:rPr kumimoji="0" lang="es-ES" sz="3600" b="0" i="0" u="none" strike="noStrike" kern="1200" cap="none" spc="0" normalizeH="0" baseline="0" noProof="0" dirty="0" err="1">
                <a:ln>
                  <a:noFill/>
                </a:ln>
                <a:solidFill>
                  <a:srgbClr val="0066FF"/>
                </a:solidFill>
                <a:effectLst/>
                <a:uLnTx/>
                <a:uFillTx/>
                <a:latin typeface="Century Gothic" panose="020B0502020202020204" pitchFamily="34" charset="0"/>
                <a:ea typeface="+mn-ea"/>
                <a:cs typeface="Calibri" panose="020F0502020204030204" pitchFamily="34" charset="0"/>
              </a:rPr>
              <a:t>Tisch</a:t>
            </a:r>
            <a:endParaRPr kumimoji="0" lang="en-US" sz="3600" b="0" i="0" u="none" strike="noStrike" kern="1200" cap="none" spc="0" normalizeH="0" baseline="0" noProof="0" dirty="0">
              <a:ln>
                <a:noFill/>
              </a:ln>
              <a:solidFill>
                <a:srgbClr val="0066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AC68B662-A25E-4607-AA3A-31538325D439}"/>
              </a:ext>
            </a:extLst>
          </p:cNvPr>
          <p:cNvSpPr/>
          <p:nvPr/>
        </p:nvSpPr>
        <p:spPr>
          <a:xfrm>
            <a:off x="7308538" y="3193744"/>
            <a:ext cx="20409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Calibri" panose="020F0502020204030204" pitchFamily="34" charset="0"/>
              </a:rPr>
              <a:t>das </a:t>
            </a:r>
            <a:r>
              <a:rPr kumimoji="0" lang="es-ES" sz="3600" b="0"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Calibri" panose="020F0502020204030204" pitchFamily="34" charset="0"/>
              </a:rPr>
              <a:t>Heft</a:t>
            </a:r>
            <a:endParaRPr kumimoji="0" lang="en-US" sz="36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C20E8E83-BCC7-4453-9573-C101A5B0A503}"/>
              </a:ext>
            </a:extLst>
          </p:cNvPr>
          <p:cNvSpPr/>
          <p:nvPr/>
        </p:nvSpPr>
        <p:spPr>
          <a:xfrm>
            <a:off x="7323917" y="4394161"/>
            <a:ext cx="270619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Calibri" panose="020F0502020204030204" pitchFamily="34" charset="0"/>
              </a:rPr>
              <a:t>das </a:t>
            </a:r>
            <a:r>
              <a:rPr kumimoji="0" lang="es-ES" sz="3600" b="0"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Calibri" panose="020F0502020204030204" pitchFamily="34" charset="0"/>
              </a:rPr>
              <a:t>Fenster</a:t>
            </a:r>
            <a:endParaRPr kumimoji="0" lang="en-US" sz="36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83A47E03-BFA7-485A-BCDA-23A76D9F231C}"/>
              </a:ext>
            </a:extLst>
          </p:cNvPr>
          <p:cNvSpPr/>
          <p:nvPr/>
        </p:nvSpPr>
        <p:spPr>
          <a:xfrm>
            <a:off x="7323917" y="1912452"/>
            <a:ext cx="216758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 </a:t>
            </a:r>
            <a:r>
              <a:rPr kumimoji="0" lang="en-GB" sz="3600" b="0"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Paar</a:t>
            </a:r>
            <a:endParaRPr kumimoji="0" lang="en-GB" sz="3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4668E6CA-80D7-4632-B6E3-6AB999C4F112}"/>
              </a:ext>
            </a:extLst>
          </p:cNvPr>
          <p:cNvSpPr/>
          <p:nvPr/>
        </p:nvSpPr>
        <p:spPr>
          <a:xfrm>
            <a:off x="4106582" y="3200019"/>
            <a:ext cx="2361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E0000"/>
                </a:solidFill>
                <a:effectLst/>
                <a:uLnTx/>
                <a:uFillTx/>
                <a:latin typeface="Century Gothic" panose="020B0502020202020204" pitchFamily="34" charset="0"/>
                <a:ea typeface="+mn-ea"/>
                <a:cs typeface="+mn-cs"/>
              </a:rPr>
              <a:t>die </a:t>
            </a:r>
            <a:r>
              <a:rPr kumimoji="0" lang="en-GB" sz="3600" b="0" i="0" u="none" strike="noStrike" kern="1200" cap="none" spc="0" normalizeH="0" baseline="0" noProof="0" dirty="0" err="1">
                <a:ln>
                  <a:noFill/>
                </a:ln>
                <a:solidFill>
                  <a:srgbClr val="FE0000"/>
                </a:solidFill>
                <a:effectLst/>
                <a:uLnTx/>
                <a:uFillTx/>
                <a:latin typeface="Century Gothic" panose="020B0502020202020204" pitchFamily="34" charset="0"/>
                <a:ea typeface="+mn-ea"/>
                <a:cs typeface="+mn-cs"/>
              </a:rPr>
              <a:t>Klasse</a:t>
            </a:r>
            <a:endParaRPr kumimoji="0" lang="en-GB" sz="3600" b="0" i="0" u="none" strike="noStrike" kern="1200" cap="none" spc="0" normalizeH="0" baseline="0" noProof="0" dirty="0">
              <a:ln>
                <a:noFill/>
              </a:ln>
              <a:solidFill>
                <a:srgbClr val="FE0000"/>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EA54157A-2FF3-472F-A23E-AD63DE016AEE}"/>
              </a:ext>
            </a:extLst>
          </p:cNvPr>
          <p:cNvSpPr/>
          <p:nvPr/>
        </p:nvSpPr>
        <p:spPr>
          <a:xfrm>
            <a:off x="720284" y="4394161"/>
            <a:ext cx="237276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0066FF"/>
                </a:solidFill>
                <a:effectLst/>
                <a:uLnTx/>
                <a:uFillTx/>
                <a:latin typeface="Century Gothic" panose="020B0502020202020204" pitchFamily="34" charset="0"/>
                <a:ea typeface="+mn-ea"/>
                <a:cs typeface="Calibri" panose="020F0502020204030204" pitchFamily="34" charset="0"/>
              </a:rPr>
              <a:t>der Mann</a:t>
            </a:r>
            <a:endParaRPr kumimoji="0" lang="en-US" sz="3600" b="0" i="0" u="none" strike="noStrike" kern="1200" cap="none" spc="0" normalizeH="0" baseline="0" noProof="0" dirty="0">
              <a:ln>
                <a:noFill/>
              </a:ln>
              <a:solidFill>
                <a:srgbClr val="0066FF"/>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4F93D4C0-E5C4-4625-ABEC-7E4AC3036CD4}"/>
              </a:ext>
            </a:extLst>
          </p:cNvPr>
          <p:cNvSpPr/>
          <p:nvPr/>
        </p:nvSpPr>
        <p:spPr>
          <a:xfrm>
            <a:off x="720284" y="2020625"/>
            <a:ext cx="21226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6FF"/>
                </a:solidFill>
                <a:effectLst/>
                <a:uLnTx/>
                <a:uFillTx/>
                <a:latin typeface="Century Gothic" panose="020B0502020202020204" pitchFamily="34" charset="0"/>
                <a:ea typeface="+mn-ea"/>
                <a:cs typeface="+mn-cs"/>
              </a:rPr>
              <a:t>der Gast</a:t>
            </a:r>
          </a:p>
        </p:txBody>
      </p:sp>
      <p:sp>
        <p:nvSpPr>
          <p:cNvPr id="38" name="Rectangle 37">
            <a:extLst>
              <a:ext uri="{FF2B5EF4-FFF2-40B4-BE49-F238E27FC236}">
                <a16:creationId xmlns:a16="http://schemas.microsoft.com/office/drawing/2014/main" id="{8D241699-FF35-4F9C-8972-F2D17D5D3F8A}"/>
              </a:ext>
            </a:extLst>
          </p:cNvPr>
          <p:cNvSpPr/>
          <p:nvPr/>
        </p:nvSpPr>
        <p:spPr>
          <a:xfrm>
            <a:off x="596591" y="907718"/>
            <a:ext cx="400943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srgbClr val="0066FF"/>
                </a:solidFill>
                <a:effectLst/>
                <a:uLnTx/>
                <a:uFillTx/>
                <a:latin typeface="Century Gothic" panose="020B0502020202020204" pitchFamily="34" charset="0"/>
                <a:ea typeface="+mn-ea"/>
                <a:cs typeface="Calibri" panose="020F0502020204030204" pitchFamily="34" charset="0"/>
              </a:rPr>
              <a:t>masculine</a:t>
            </a:r>
            <a:endParaRPr kumimoji="0" lang="en-US" sz="3600" b="1" i="0" u="none" strike="noStrike" kern="1200" cap="none" spc="0" normalizeH="0" baseline="0" noProof="0" dirty="0">
              <a:ln>
                <a:noFill/>
              </a:ln>
              <a:solidFill>
                <a:srgbClr val="0066FF"/>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C549F96F-8D6F-48B1-B8CE-F565F1934F88}"/>
              </a:ext>
            </a:extLst>
          </p:cNvPr>
          <p:cNvSpPr/>
          <p:nvPr/>
        </p:nvSpPr>
        <p:spPr>
          <a:xfrm>
            <a:off x="3475517" y="922967"/>
            <a:ext cx="40094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srgbClr val="FE0000"/>
                </a:solidFill>
                <a:effectLst/>
                <a:uLnTx/>
                <a:uFillTx/>
                <a:latin typeface="Century Gothic" panose="020B0502020202020204" pitchFamily="34" charset="0"/>
                <a:ea typeface="+mn-ea"/>
                <a:cs typeface="Calibri" panose="020F0502020204030204" pitchFamily="34" charset="0"/>
              </a:rPr>
              <a:t>feminine</a:t>
            </a:r>
            <a:endParaRPr kumimoji="0" lang="en-US" sz="3600" b="1" i="0" u="none" strike="noStrike" kern="1200" cap="none" spc="0" normalizeH="0" baseline="0" noProof="0" dirty="0">
              <a:ln>
                <a:noFill/>
              </a:ln>
              <a:solidFill>
                <a:srgbClr val="FE0000"/>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1D7F2989-913D-41FC-8091-11FF5B8FAEA2}"/>
              </a:ext>
            </a:extLst>
          </p:cNvPr>
          <p:cNvSpPr/>
          <p:nvPr/>
        </p:nvSpPr>
        <p:spPr>
          <a:xfrm>
            <a:off x="7247015" y="968006"/>
            <a:ext cx="25539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Calibri" panose="020F0502020204030204" pitchFamily="34" charset="0"/>
              </a:rPr>
              <a:t>neuter</a:t>
            </a:r>
            <a:endParaRPr kumimoji="0" lang="en-US" sz="36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41" name="Rectangle 2" descr="rectangle that moves down the slide to show the 60 second timer">
            <a:extLst>
              <a:ext uri="{FF2B5EF4-FFF2-40B4-BE49-F238E27FC236}">
                <a16:creationId xmlns:a16="http://schemas.microsoft.com/office/drawing/2014/main" id="{FB3F1D35-9FCF-429E-BE89-31B855F04272}"/>
              </a:ext>
            </a:extLst>
          </p:cNvPr>
          <p:cNvSpPr>
            <a:spLocks noChangeArrowheads="1"/>
          </p:cNvSpPr>
          <p:nvPr/>
        </p:nvSpPr>
        <p:spPr bwMode="auto">
          <a:xfrm>
            <a:off x="10211349" y="1332886"/>
            <a:ext cx="502131" cy="4156257"/>
          </a:xfrm>
          <a:prstGeom prst="rect">
            <a:avLst/>
          </a:prstGeom>
          <a:solidFill>
            <a:srgbClr val="FE0000"/>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ectangle 3" descr="rectangle for timer">
            <a:extLst>
              <a:ext uri="{FF2B5EF4-FFF2-40B4-BE49-F238E27FC236}">
                <a16:creationId xmlns:a16="http://schemas.microsoft.com/office/drawing/2014/main" id="{0437D1F8-B5CD-49C4-B6AA-55F25161AC0D}"/>
              </a:ext>
            </a:extLst>
          </p:cNvPr>
          <p:cNvSpPr>
            <a:spLocks noChangeArrowheads="1"/>
          </p:cNvSpPr>
          <p:nvPr/>
        </p:nvSpPr>
        <p:spPr bwMode="auto">
          <a:xfrm>
            <a:off x="10204642" y="1321374"/>
            <a:ext cx="503528" cy="4156259"/>
          </a:xfrm>
          <a:prstGeom prst="rect">
            <a:avLst/>
          </a:prstGeom>
          <a:solidFill>
            <a:srgbClr val="FE00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 name="Line 7" descr="top line for timer, 60 seconds">
            <a:extLst>
              <a:ext uri="{FF2B5EF4-FFF2-40B4-BE49-F238E27FC236}">
                <a16:creationId xmlns:a16="http://schemas.microsoft.com/office/drawing/2014/main" id="{0677C033-D133-420B-8ABC-1BA12434D60F}"/>
              </a:ext>
            </a:extLst>
          </p:cNvPr>
          <p:cNvSpPr>
            <a:spLocks noChangeShapeType="1"/>
          </p:cNvSpPr>
          <p:nvPr/>
        </p:nvSpPr>
        <p:spPr bwMode="auto">
          <a:xfrm>
            <a:off x="1091941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4" name="Text Box 12">
            <a:extLst>
              <a:ext uri="{FF2B5EF4-FFF2-40B4-BE49-F238E27FC236}">
                <a16:creationId xmlns:a16="http://schemas.microsoft.com/office/drawing/2014/main" id="{A7C0830C-5B99-4564-AD42-64830FC41C44}"/>
              </a:ext>
            </a:extLst>
          </p:cNvPr>
          <p:cNvSpPr txBox="1">
            <a:spLocks noChangeArrowheads="1"/>
          </p:cNvSpPr>
          <p:nvPr/>
        </p:nvSpPr>
        <p:spPr bwMode="auto">
          <a:xfrm>
            <a:off x="1113620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60</a:t>
            </a:r>
          </a:p>
        </p:txBody>
      </p:sp>
      <p:sp>
        <p:nvSpPr>
          <p:cNvPr id="45" name="Line 4" descr="line to show the length of 60 seconds">
            <a:extLst>
              <a:ext uri="{FF2B5EF4-FFF2-40B4-BE49-F238E27FC236}">
                <a16:creationId xmlns:a16="http://schemas.microsoft.com/office/drawing/2014/main" id="{029F1720-A331-43BE-A920-291BA7D1DF5E}"/>
              </a:ext>
            </a:extLst>
          </p:cNvPr>
          <p:cNvSpPr>
            <a:spLocks noChangeShapeType="1"/>
          </p:cNvSpPr>
          <p:nvPr/>
        </p:nvSpPr>
        <p:spPr bwMode="auto">
          <a:xfrm>
            <a:off x="1089472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6" name="Text Box 10">
            <a:extLst>
              <a:ext uri="{FF2B5EF4-FFF2-40B4-BE49-F238E27FC236}">
                <a16:creationId xmlns:a16="http://schemas.microsoft.com/office/drawing/2014/main" id="{999B8253-A530-444B-92FB-3F8A550DEC98}"/>
              </a:ext>
            </a:extLst>
          </p:cNvPr>
          <p:cNvSpPr txBox="1">
            <a:spLocks noChangeArrowheads="1"/>
          </p:cNvSpPr>
          <p:nvPr/>
        </p:nvSpPr>
        <p:spPr bwMode="auto">
          <a:xfrm>
            <a:off x="1089472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endParaRPr>
          </a:p>
        </p:txBody>
      </p:sp>
      <p:sp>
        <p:nvSpPr>
          <p:cNvPr id="47" name="Line 9" descr="bottom line for timer, 0 seconds">
            <a:extLst>
              <a:ext uri="{FF2B5EF4-FFF2-40B4-BE49-F238E27FC236}">
                <a16:creationId xmlns:a16="http://schemas.microsoft.com/office/drawing/2014/main" id="{4DE43E54-42F3-4B50-AE46-51ADB9E24EF3}"/>
              </a:ext>
            </a:extLst>
          </p:cNvPr>
          <p:cNvSpPr>
            <a:spLocks noChangeShapeType="1"/>
          </p:cNvSpPr>
          <p:nvPr/>
        </p:nvSpPr>
        <p:spPr bwMode="auto">
          <a:xfrm>
            <a:off x="1089472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8" name="Text Box 14">
            <a:extLst>
              <a:ext uri="{FF2B5EF4-FFF2-40B4-BE49-F238E27FC236}">
                <a16:creationId xmlns:a16="http://schemas.microsoft.com/office/drawing/2014/main" id="{DAA27648-782A-46F9-BCBA-A9212E0FE416}"/>
              </a:ext>
            </a:extLst>
          </p:cNvPr>
          <p:cNvSpPr txBox="1">
            <a:spLocks noChangeArrowheads="1"/>
          </p:cNvSpPr>
          <p:nvPr/>
        </p:nvSpPr>
        <p:spPr bwMode="auto">
          <a:xfrm>
            <a:off x="1111151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0</a:t>
            </a:r>
          </a:p>
        </p:txBody>
      </p:sp>
      <p:sp>
        <p:nvSpPr>
          <p:cNvPr id="49" name="AutoShape 11">
            <a:hlinkClick r:id="" action="ppaction://noaction" highlightClick="1"/>
            <a:extLst>
              <a:ext uri="{FF2B5EF4-FFF2-40B4-BE49-F238E27FC236}">
                <a16:creationId xmlns:a16="http://schemas.microsoft.com/office/drawing/2014/main" id="{78A075C9-317A-4F76-871E-450AF0B8CDD8}"/>
              </a:ext>
            </a:extLst>
          </p:cNvPr>
          <p:cNvSpPr>
            <a:spLocks noChangeArrowheads="1"/>
          </p:cNvSpPr>
          <p:nvPr/>
        </p:nvSpPr>
        <p:spPr bwMode="auto">
          <a:xfrm>
            <a:off x="994808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2CC"/>
                </a:solidFill>
                <a:effectLst/>
                <a:uLnTx/>
                <a:uFillTx/>
                <a:latin typeface="Century Gothic"/>
                <a:ea typeface="+mn-ea"/>
                <a:cs typeface="+mn-cs"/>
              </a:rPr>
              <a:t>LOS!</a:t>
            </a:r>
          </a:p>
        </p:txBody>
      </p:sp>
      <p:sp>
        <p:nvSpPr>
          <p:cNvPr id="61" name="Rounded Rectangle 11">
            <a:extLst>
              <a:ext uri="{FF2B5EF4-FFF2-40B4-BE49-F238E27FC236}">
                <a16:creationId xmlns:a16="http://schemas.microsoft.com/office/drawing/2014/main" id="{B26C82C8-EF01-4C65-BB6D-30C167F8EADA}"/>
              </a:ext>
            </a:extLst>
          </p:cNvPr>
          <p:cNvSpPr/>
          <p:nvPr/>
        </p:nvSpPr>
        <p:spPr>
          <a:xfrm>
            <a:off x="9571703" y="208470"/>
            <a:ext cx="2385625" cy="43192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62" name="Picture 7">
            <a:extLst>
              <a:ext uri="{FF2B5EF4-FFF2-40B4-BE49-F238E27FC236}">
                <a16:creationId xmlns:a16="http://schemas.microsoft.com/office/drawing/2014/main" id="{00482D41-AC42-42A1-ACB5-B0E7E1CD7CF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814825" y="173857"/>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a:extLst>
              <a:ext uri="{FF2B5EF4-FFF2-40B4-BE49-F238E27FC236}">
                <a16:creationId xmlns:a16="http://schemas.microsoft.com/office/drawing/2014/main" id="{4B416C3F-5CB9-4D8A-81B0-A3EAE9C90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0487" y="242343"/>
            <a:ext cx="551646" cy="535097"/>
          </a:xfrm>
          <a:prstGeom prst="rect">
            <a:avLst/>
          </a:prstGeom>
        </p:spPr>
      </p:pic>
    </p:spTree>
    <p:extLst>
      <p:ext uri="{BB962C8B-B14F-4D97-AF65-F5344CB8AC3E}">
        <p14:creationId xmlns:p14="http://schemas.microsoft.com/office/powerpoint/2010/main" val="2355222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42"/>
                                        </p:tgtEl>
                                      </p:cBhvr>
                                    </p:animEffect>
                                    <p:set>
                                      <p:cBhvr>
                                        <p:cTn id="7"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8" descr="question mark action button"/>
          <p:cNvSpPr/>
          <p:nvPr/>
        </p:nvSpPr>
        <p:spPr>
          <a:xfrm>
            <a:off x="900000"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56" name="Google Shape;356;p18"/>
          <p:cNvSpPr txBox="1">
            <a:spLocks noGrp="1"/>
          </p:cNvSpPr>
          <p:nvPr>
            <p:ph type="title"/>
          </p:nvPr>
        </p:nvSpPr>
        <p:spPr>
          <a:xfrm>
            <a:off x="0" y="828399"/>
            <a:ext cx="12192000" cy="1325563"/>
          </a:xfrm>
          <a:prstGeom prst="rect">
            <a:avLst/>
          </a:prstGeom>
          <a:solidFill>
            <a:schemeClr val="bg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11500"/>
              <a:buFont typeface="Century Gothic"/>
              <a:buNone/>
            </a:pPr>
            <a:r>
              <a:rPr lang="en-GB" sz="11500" b="1">
                <a:solidFill>
                  <a:schemeClr val="tx1"/>
                </a:solidFill>
              </a:rPr>
              <a:t>sagen</a:t>
            </a:r>
            <a:endParaRPr sz="11500">
              <a:solidFill>
                <a:schemeClr val="tx1"/>
              </a:solidFill>
            </a:endParaRPr>
          </a:p>
        </p:txBody>
      </p:sp>
      <p:sp>
        <p:nvSpPr>
          <p:cNvPr id="357" name="Google Shape;357;p18"/>
          <p:cNvSpPr txBox="1"/>
          <p:nvPr/>
        </p:nvSpPr>
        <p:spPr>
          <a:xfrm>
            <a:off x="3272066" y="2395800"/>
            <a:ext cx="6100534"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[to say / tell | </a:t>
            </a:r>
            <a:r>
              <a:rPr lang="en-GB" sz="3200">
                <a:latin typeface="Century Gothic"/>
                <a:ea typeface="Century Gothic"/>
                <a:cs typeface="Century Gothic"/>
                <a:sym typeface="Century Gothic"/>
              </a:rPr>
              <a:t>say</a:t>
            </a:r>
            <a:r>
              <a:rPr lang="en-GB" sz="3200" b="0" i="0" u="none" strike="noStrike" cap="none">
                <a:latin typeface="Century Gothic"/>
                <a:ea typeface="Century Gothic"/>
                <a:cs typeface="Century Gothic"/>
                <a:sym typeface="Century Gothic"/>
              </a:rPr>
              <a:t>ing / telling]</a:t>
            </a:r>
            <a:endParaRPr sz="3200" b="0" i="0" u="none" strike="noStrike" cap="none">
              <a:latin typeface="Century Gothic"/>
              <a:ea typeface="Century Gothic"/>
              <a:cs typeface="Century Gothic"/>
              <a:sym typeface="Century Gothic"/>
            </a:endParaRPr>
          </a:p>
        </p:txBody>
      </p:sp>
      <p:sp>
        <p:nvSpPr>
          <p:cNvPr id="358" name="Google Shape;358;p18" descr="question mark action button"/>
          <p:cNvSpPr/>
          <p:nvPr/>
        </p:nvSpPr>
        <p:spPr>
          <a:xfrm>
            <a:off x="900000" y="5104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59" name="Google Shape;359;p18"/>
          <p:cNvSpPr txBox="1"/>
          <p:nvPr/>
        </p:nvSpPr>
        <p:spPr>
          <a:xfrm>
            <a:off x="0" y="4082400"/>
            <a:ext cx="1219200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latin typeface="Century Gothic"/>
                <a:ea typeface="Century Gothic"/>
                <a:cs typeface="Century Gothic"/>
                <a:sym typeface="Century Gothic"/>
              </a:rPr>
              <a:t>Der Mann kann nichts_______.</a:t>
            </a:r>
            <a:endParaRPr sz="6000" b="0" i="0" u="none" strike="noStrike" cap="none">
              <a:latin typeface="Century Gothic"/>
              <a:ea typeface="Century Gothic"/>
              <a:cs typeface="Century Gothic"/>
              <a:sym typeface="Century Gothic"/>
            </a:endParaRPr>
          </a:p>
        </p:txBody>
      </p:sp>
      <p:sp>
        <p:nvSpPr>
          <p:cNvPr id="360" name="Google Shape;360;p18"/>
          <p:cNvSpPr/>
          <p:nvPr/>
        </p:nvSpPr>
        <p:spPr>
          <a:xfrm>
            <a:off x="8763149" y="3850682"/>
            <a:ext cx="249299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dirty="0" err="1">
                <a:solidFill>
                  <a:srgbClr val="FFCC00"/>
                </a:solidFill>
                <a:latin typeface="Century Gothic"/>
                <a:ea typeface="Century Gothic"/>
                <a:cs typeface="Century Gothic"/>
                <a:sym typeface="Century Gothic"/>
              </a:rPr>
              <a:t>sag</a:t>
            </a:r>
            <a:r>
              <a:rPr lang="en-GB" sz="6000" b="1" i="0" u="none" strike="noStrike" cap="none" dirty="0" err="1">
                <a:solidFill>
                  <a:srgbClr val="FFCC00"/>
                </a:solidFill>
                <a:latin typeface="Century Gothic"/>
                <a:ea typeface="Century Gothic"/>
                <a:cs typeface="Century Gothic"/>
                <a:sym typeface="Century Gothic"/>
              </a:rPr>
              <a:t>en</a:t>
            </a:r>
            <a:endParaRPr sz="6000" b="0" i="0" u="none" strike="noStrike" cap="none" dirty="0">
              <a:solidFill>
                <a:srgbClr val="FFCC00"/>
              </a:solidFill>
              <a:latin typeface="Century Gothic"/>
              <a:ea typeface="Century Gothic"/>
              <a:cs typeface="Century Gothic"/>
              <a:sym typeface="Century Gothic"/>
            </a:endParaRPr>
          </a:p>
        </p:txBody>
      </p:sp>
      <p:sp>
        <p:nvSpPr>
          <p:cNvPr id="361" name="Google Shape;361;p18"/>
          <p:cNvSpPr txBox="1"/>
          <p:nvPr/>
        </p:nvSpPr>
        <p:spPr>
          <a:xfrm>
            <a:off x="3305226" y="5023035"/>
            <a:ext cx="5634287"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[The man can </a:t>
            </a:r>
            <a:r>
              <a:rPr lang="en-GB" sz="3200" b="1" i="0" u="none" strike="noStrike" cap="none" dirty="0">
                <a:solidFill>
                  <a:srgbClr val="FFCC00"/>
                </a:solidFill>
                <a:latin typeface="Century Gothic"/>
                <a:ea typeface="Century Gothic"/>
                <a:cs typeface="Century Gothic"/>
                <a:sym typeface="Century Gothic"/>
              </a:rPr>
              <a:t>say</a:t>
            </a:r>
            <a:r>
              <a:rPr lang="en-GB" sz="3200" b="0" i="0" u="none" strike="noStrike" cap="none" dirty="0">
                <a:latin typeface="Century Gothic"/>
                <a:ea typeface="Century Gothic"/>
                <a:cs typeface="Century Gothic"/>
                <a:sym typeface="Century Gothic"/>
              </a:rPr>
              <a:t> </a:t>
            </a:r>
            <a:r>
              <a:rPr lang="en-GB" sz="3200" i="0" u="none" strike="noStrike" cap="none" dirty="0">
                <a:latin typeface="Century Gothic"/>
                <a:ea typeface="Century Gothic"/>
                <a:cs typeface="Century Gothic"/>
                <a:sym typeface="Century Gothic"/>
              </a:rPr>
              <a:t>nothing.]</a:t>
            </a:r>
            <a:endParaRPr sz="320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7"/>
                                        </p:tgtEl>
                                        <p:attrNameLst>
                                          <p:attrName>style.visibility</p:attrName>
                                        </p:attrNameLst>
                                      </p:cBhvr>
                                      <p:to>
                                        <p:strVal val="visible"/>
                                      </p:to>
                                    </p:set>
                                    <p:animEffect transition="in" filter="fade">
                                      <p:cBhvr>
                                        <p:cTn id="17" dur="500"/>
                                        <p:tgtEl>
                                          <p:spTgt spid="3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gtEl>
                                        <p:attrNameLst>
                                          <p:attrName>style.visibility</p:attrName>
                                        </p:attrNameLst>
                                      </p:cBhvr>
                                      <p:to>
                                        <p:strVal val="visible"/>
                                      </p:to>
                                    </p:set>
                                    <p:animEffect transition="in" filter="fade">
                                      <p:cBhvr>
                                        <p:cTn id="22" dur="500"/>
                                        <p:tgtEl>
                                          <p:spTgt spid="3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animEffect transition="in" filter="fade">
                                      <p:cBhvr>
                                        <p:cTn id="27" dur="500"/>
                                        <p:tgtEl>
                                          <p:spTgt spid="3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8"/>
                                        </p:tgtEl>
                                        <p:attrNameLst>
                                          <p:attrName>style.visibility</p:attrName>
                                        </p:attrNameLst>
                                      </p:cBhvr>
                                      <p:to>
                                        <p:strVal val="visible"/>
                                      </p:to>
                                    </p:set>
                                    <p:animEffect transition="in" filter="fade">
                                      <p:cBhvr>
                                        <p:cTn id="32" dur="500"/>
                                        <p:tgtEl>
                                          <p:spTgt spid="3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1"/>
                                        </p:tgtEl>
                                        <p:attrNameLst>
                                          <p:attrName>style.visibility</p:attrName>
                                        </p:attrNameLst>
                                      </p:cBhvr>
                                      <p:to>
                                        <p:strVal val="visible"/>
                                      </p:to>
                                    </p:set>
                                    <p:animEffect transition="in" filter="fade">
                                      <p:cBhvr>
                                        <p:cTn id="37"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057F-E2C4-4A8A-A134-F4BBCEE42005}"/>
              </a:ext>
            </a:extLst>
          </p:cNvPr>
          <p:cNvSpPr>
            <a:spLocks noGrp="1"/>
          </p:cNvSpPr>
          <p:nvPr>
            <p:ph type="title"/>
          </p:nvPr>
        </p:nvSpPr>
        <p:spPr>
          <a:xfrm>
            <a:off x="0" y="213557"/>
            <a:ext cx="2528047" cy="647577"/>
          </a:xfrm>
        </p:spPr>
        <p:txBody>
          <a:bodyPr/>
          <a:lstStyle/>
          <a:p>
            <a:r>
              <a:rPr lang="en-GB" dirty="0" err="1"/>
              <a:t>Vokabeln</a:t>
            </a:r>
            <a:endParaRPr lang="en-GB" dirty="0"/>
          </a:p>
        </p:txBody>
      </p:sp>
      <p:pic>
        <p:nvPicPr>
          <p:cNvPr id="4" name="Google Shape;372;p19">
            <a:extLst>
              <a:ext uri="{FF2B5EF4-FFF2-40B4-BE49-F238E27FC236}">
                <a16:creationId xmlns:a16="http://schemas.microsoft.com/office/drawing/2014/main" id="{6D6A6074-3C8F-4FE8-B798-2B72F37C2E05}"/>
              </a:ext>
            </a:extLst>
          </p:cNvPr>
          <p:cNvPicPr preferRelativeResize="0"/>
          <p:nvPr/>
        </p:nvPicPr>
        <p:blipFill rotWithShape="1">
          <a:blip r:embed="rId3">
            <a:alphaModFix/>
          </a:blip>
          <a:srcRect/>
          <a:stretch/>
        </p:blipFill>
        <p:spPr>
          <a:xfrm>
            <a:off x="188746" y="1093813"/>
            <a:ext cx="1495088" cy="1544094"/>
          </a:xfrm>
          <a:prstGeom prst="rect">
            <a:avLst/>
          </a:prstGeom>
          <a:noFill/>
          <a:ln>
            <a:noFill/>
          </a:ln>
        </p:spPr>
      </p:pic>
      <p:sp>
        <p:nvSpPr>
          <p:cNvPr id="5" name="Google Shape;369;p19">
            <a:extLst>
              <a:ext uri="{FF2B5EF4-FFF2-40B4-BE49-F238E27FC236}">
                <a16:creationId xmlns:a16="http://schemas.microsoft.com/office/drawing/2014/main" id="{47B18F42-16B0-4DE0-BE33-AB3E514F5B76}"/>
              </a:ext>
            </a:extLst>
          </p:cNvPr>
          <p:cNvSpPr/>
          <p:nvPr/>
        </p:nvSpPr>
        <p:spPr>
          <a:xfrm>
            <a:off x="11011670" y="213557"/>
            <a:ext cx="950400"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lesen</a:t>
            </a:r>
            <a:endParaRPr sz="2000" b="1" i="0" u="none" strike="noStrike" cap="none">
              <a:latin typeface="Century Gothic"/>
              <a:ea typeface="Century Gothic"/>
              <a:cs typeface="Century Gothic"/>
              <a:sym typeface="Century Gothic"/>
            </a:endParaRPr>
          </a:p>
        </p:txBody>
      </p:sp>
      <p:pic>
        <p:nvPicPr>
          <p:cNvPr id="6" name="Google Shape;370;p19" descr="http://www.clker.com/cliparts/w/d/u/B/w/V/stamp1-md.png">
            <a:extLst>
              <a:ext uri="{FF2B5EF4-FFF2-40B4-BE49-F238E27FC236}">
                <a16:creationId xmlns:a16="http://schemas.microsoft.com/office/drawing/2014/main" id="{19E45A4C-3957-4D67-9B46-EE55B5BBD10E}"/>
              </a:ext>
            </a:extLst>
          </p:cNvPr>
          <p:cNvPicPr preferRelativeResize="0"/>
          <p:nvPr/>
        </p:nvPicPr>
        <p:blipFill rotWithShape="1">
          <a:blip r:embed="rId4">
            <a:alphaModFix/>
          </a:blip>
          <a:srcRect/>
          <a:stretch/>
        </p:blipFill>
        <p:spPr>
          <a:xfrm rot="1745032">
            <a:off x="4929966" y="3703273"/>
            <a:ext cx="2332069" cy="2112950"/>
          </a:xfrm>
          <a:prstGeom prst="rect">
            <a:avLst/>
          </a:prstGeom>
          <a:noFill/>
          <a:ln>
            <a:noFill/>
          </a:ln>
        </p:spPr>
      </p:pic>
      <p:sp>
        <p:nvSpPr>
          <p:cNvPr id="7" name="Google Shape;371;p19">
            <a:extLst>
              <a:ext uri="{FF2B5EF4-FFF2-40B4-BE49-F238E27FC236}">
                <a16:creationId xmlns:a16="http://schemas.microsoft.com/office/drawing/2014/main" id="{D5E990A8-2B91-4CD5-B2AA-F63A97ED0B1E}"/>
              </a:ext>
            </a:extLst>
          </p:cNvPr>
          <p:cNvSpPr txBox="1"/>
          <p:nvPr/>
        </p:nvSpPr>
        <p:spPr>
          <a:xfrm>
            <a:off x="188746" y="1578858"/>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latin typeface="Century Gothic"/>
                <a:ea typeface="Century Gothic"/>
                <a:cs typeface="Century Gothic"/>
                <a:sym typeface="Century Gothic"/>
              </a:rPr>
              <a:t>was?</a:t>
            </a:r>
            <a:endParaRPr/>
          </a:p>
        </p:txBody>
      </p:sp>
      <p:sp>
        <p:nvSpPr>
          <p:cNvPr id="8" name="Google Shape;373;p19">
            <a:extLst>
              <a:ext uri="{FF2B5EF4-FFF2-40B4-BE49-F238E27FC236}">
                <a16:creationId xmlns:a16="http://schemas.microsoft.com/office/drawing/2014/main" id="{5BBB3A96-47E0-4578-99DE-8322E1798C68}"/>
              </a:ext>
            </a:extLst>
          </p:cNvPr>
          <p:cNvSpPr txBox="1"/>
          <p:nvPr/>
        </p:nvSpPr>
        <p:spPr>
          <a:xfrm rot="-250438">
            <a:off x="5063398" y="4245202"/>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latin typeface="Century Gothic"/>
                <a:ea typeface="Century Gothic"/>
                <a:cs typeface="Century Gothic"/>
                <a:sym typeface="Century Gothic"/>
              </a:rPr>
              <a:t>what?</a:t>
            </a:r>
            <a:endParaRPr/>
          </a:p>
        </p:txBody>
      </p:sp>
    </p:spTree>
    <p:extLst>
      <p:ext uri="{BB962C8B-B14F-4D97-AF65-F5344CB8AC3E}">
        <p14:creationId xmlns:p14="http://schemas.microsoft.com/office/powerpoint/2010/main" val="20256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057F-E2C4-4A8A-A134-F4BBCEE42005}"/>
              </a:ext>
            </a:extLst>
          </p:cNvPr>
          <p:cNvSpPr>
            <a:spLocks noGrp="1"/>
          </p:cNvSpPr>
          <p:nvPr>
            <p:ph type="title"/>
          </p:nvPr>
        </p:nvSpPr>
        <p:spPr>
          <a:xfrm>
            <a:off x="0" y="213557"/>
            <a:ext cx="2528047" cy="647577"/>
          </a:xfrm>
        </p:spPr>
        <p:txBody>
          <a:bodyPr/>
          <a:lstStyle/>
          <a:p>
            <a:r>
              <a:rPr lang="en-GB" dirty="0" err="1"/>
              <a:t>Vokabeln</a:t>
            </a:r>
            <a:endParaRPr lang="en-GB" dirty="0"/>
          </a:p>
        </p:txBody>
      </p:sp>
      <p:pic>
        <p:nvPicPr>
          <p:cNvPr id="4" name="Google Shape;372;p19">
            <a:extLst>
              <a:ext uri="{FF2B5EF4-FFF2-40B4-BE49-F238E27FC236}">
                <a16:creationId xmlns:a16="http://schemas.microsoft.com/office/drawing/2014/main" id="{6D6A6074-3C8F-4FE8-B798-2B72F37C2E05}"/>
              </a:ext>
            </a:extLst>
          </p:cNvPr>
          <p:cNvPicPr preferRelativeResize="0"/>
          <p:nvPr/>
        </p:nvPicPr>
        <p:blipFill rotWithShape="1">
          <a:blip r:embed="rId3">
            <a:alphaModFix/>
          </a:blip>
          <a:srcRect/>
          <a:stretch/>
        </p:blipFill>
        <p:spPr>
          <a:xfrm>
            <a:off x="188746" y="1093813"/>
            <a:ext cx="1495088" cy="1544094"/>
          </a:xfrm>
          <a:prstGeom prst="rect">
            <a:avLst/>
          </a:prstGeom>
          <a:noFill/>
          <a:ln>
            <a:noFill/>
          </a:ln>
        </p:spPr>
      </p:pic>
      <p:sp>
        <p:nvSpPr>
          <p:cNvPr id="5" name="Google Shape;369;p19">
            <a:extLst>
              <a:ext uri="{FF2B5EF4-FFF2-40B4-BE49-F238E27FC236}">
                <a16:creationId xmlns:a16="http://schemas.microsoft.com/office/drawing/2014/main" id="{47B18F42-16B0-4DE0-BE33-AB3E514F5B76}"/>
              </a:ext>
            </a:extLst>
          </p:cNvPr>
          <p:cNvSpPr/>
          <p:nvPr/>
        </p:nvSpPr>
        <p:spPr>
          <a:xfrm>
            <a:off x="11011670" y="213557"/>
            <a:ext cx="950400"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lesen</a:t>
            </a:r>
            <a:endParaRPr sz="2000" b="1" i="0" u="none" strike="noStrike" cap="none">
              <a:latin typeface="Century Gothic"/>
              <a:ea typeface="Century Gothic"/>
              <a:cs typeface="Century Gothic"/>
              <a:sym typeface="Century Gothic"/>
            </a:endParaRPr>
          </a:p>
        </p:txBody>
      </p:sp>
      <p:pic>
        <p:nvPicPr>
          <p:cNvPr id="6" name="Google Shape;370;p19" descr="http://www.clker.com/cliparts/w/d/u/B/w/V/stamp1-md.png">
            <a:extLst>
              <a:ext uri="{FF2B5EF4-FFF2-40B4-BE49-F238E27FC236}">
                <a16:creationId xmlns:a16="http://schemas.microsoft.com/office/drawing/2014/main" id="{19E45A4C-3957-4D67-9B46-EE55B5BBD10E}"/>
              </a:ext>
            </a:extLst>
          </p:cNvPr>
          <p:cNvPicPr preferRelativeResize="0"/>
          <p:nvPr/>
        </p:nvPicPr>
        <p:blipFill rotWithShape="1">
          <a:blip r:embed="rId4">
            <a:alphaModFix/>
          </a:blip>
          <a:srcRect/>
          <a:stretch/>
        </p:blipFill>
        <p:spPr>
          <a:xfrm rot="1745032">
            <a:off x="5118712" y="1928261"/>
            <a:ext cx="2332069" cy="2112950"/>
          </a:xfrm>
          <a:prstGeom prst="rect">
            <a:avLst/>
          </a:prstGeom>
          <a:noFill/>
          <a:ln>
            <a:noFill/>
          </a:ln>
        </p:spPr>
      </p:pic>
      <p:sp>
        <p:nvSpPr>
          <p:cNvPr id="7" name="Google Shape;371;p19">
            <a:extLst>
              <a:ext uri="{FF2B5EF4-FFF2-40B4-BE49-F238E27FC236}">
                <a16:creationId xmlns:a16="http://schemas.microsoft.com/office/drawing/2014/main" id="{D5E990A8-2B91-4CD5-B2AA-F63A97ED0B1E}"/>
              </a:ext>
            </a:extLst>
          </p:cNvPr>
          <p:cNvSpPr txBox="1"/>
          <p:nvPr/>
        </p:nvSpPr>
        <p:spPr>
          <a:xfrm>
            <a:off x="188746" y="59700"/>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latin typeface="Century Gothic"/>
                <a:ea typeface="Century Gothic"/>
                <a:cs typeface="Century Gothic"/>
                <a:sym typeface="Century Gothic"/>
              </a:rPr>
              <a:t>was?</a:t>
            </a:r>
            <a:endParaRPr/>
          </a:p>
        </p:txBody>
      </p:sp>
      <p:sp>
        <p:nvSpPr>
          <p:cNvPr id="8" name="Google Shape;373;p19">
            <a:extLst>
              <a:ext uri="{FF2B5EF4-FFF2-40B4-BE49-F238E27FC236}">
                <a16:creationId xmlns:a16="http://schemas.microsoft.com/office/drawing/2014/main" id="{5BBB3A96-47E0-4578-99DE-8322E1798C68}"/>
              </a:ext>
            </a:extLst>
          </p:cNvPr>
          <p:cNvSpPr txBox="1"/>
          <p:nvPr/>
        </p:nvSpPr>
        <p:spPr>
          <a:xfrm rot="-250438">
            <a:off x="5252144" y="2470190"/>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latin typeface="Century Gothic"/>
                <a:ea typeface="Century Gothic"/>
                <a:cs typeface="Century Gothic"/>
                <a:sym typeface="Century Gothic"/>
              </a:rPr>
              <a:t>what?</a:t>
            </a:r>
            <a:endParaRPr/>
          </a:p>
        </p:txBody>
      </p:sp>
      <p:sp>
        <p:nvSpPr>
          <p:cNvPr id="9" name="Google Shape;396;p21">
            <a:extLst>
              <a:ext uri="{FF2B5EF4-FFF2-40B4-BE49-F238E27FC236}">
                <a16:creationId xmlns:a16="http://schemas.microsoft.com/office/drawing/2014/main" id="{378AC936-531C-42C2-8FC3-CB0BD313355D}"/>
              </a:ext>
            </a:extLst>
          </p:cNvPr>
          <p:cNvSpPr txBox="1"/>
          <p:nvPr/>
        </p:nvSpPr>
        <p:spPr>
          <a:xfrm>
            <a:off x="0" y="4564403"/>
            <a:ext cx="12192000" cy="923330"/>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dirty="0">
                <a:solidFill>
                  <a:srgbClr val="FFCC00"/>
                </a:solidFill>
                <a:latin typeface="Century Gothic"/>
                <a:ea typeface="Century Gothic"/>
                <a:cs typeface="Century Gothic"/>
                <a:sym typeface="Century Gothic"/>
              </a:rPr>
              <a:t>Was</a:t>
            </a:r>
            <a:r>
              <a:rPr lang="en-GB" sz="5400" b="1" dirty="0">
                <a:solidFill>
                  <a:srgbClr val="EA5F00"/>
                </a:solidFill>
                <a:latin typeface="Century Gothic"/>
                <a:ea typeface="Century Gothic"/>
                <a:cs typeface="Century Gothic"/>
                <a:sym typeface="Century Gothic"/>
              </a:rPr>
              <a:t> </a:t>
            </a:r>
            <a:r>
              <a:rPr lang="en-GB" sz="5400" dirty="0" err="1">
                <a:latin typeface="Century Gothic"/>
                <a:ea typeface="Century Gothic"/>
                <a:cs typeface="Century Gothic"/>
                <a:sym typeface="Century Gothic"/>
              </a:rPr>
              <a:t>sagst</a:t>
            </a:r>
            <a:r>
              <a:rPr lang="en-GB" sz="5400" dirty="0">
                <a:latin typeface="Century Gothic"/>
                <a:ea typeface="Century Gothic"/>
                <a:cs typeface="Century Gothic"/>
                <a:sym typeface="Century Gothic"/>
              </a:rPr>
              <a:t> du?</a:t>
            </a:r>
            <a:endParaRPr sz="5400" dirty="0">
              <a:latin typeface="Century Gothic"/>
              <a:ea typeface="Century Gothic"/>
              <a:cs typeface="Century Gothic"/>
              <a:sym typeface="Century Gothic"/>
            </a:endParaRPr>
          </a:p>
        </p:txBody>
      </p:sp>
      <p:sp>
        <p:nvSpPr>
          <p:cNvPr id="10" name="Google Shape;397;p21">
            <a:extLst>
              <a:ext uri="{FF2B5EF4-FFF2-40B4-BE49-F238E27FC236}">
                <a16:creationId xmlns:a16="http://schemas.microsoft.com/office/drawing/2014/main" id="{7AAB753F-9FF6-42E0-A934-54CA78E52650}"/>
              </a:ext>
            </a:extLst>
          </p:cNvPr>
          <p:cNvSpPr txBox="1"/>
          <p:nvPr/>
        </p:nvSpPr>
        <p:spPr>
          <a:xfrm>
            <a:off x="0" y="5559537"/>
            <a:ext cx="1219200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dirty="0">
                <a:latin typeface="Century Gothic"/>
                <a:ea typeface="Century Gothic"/>
                <a:cs typeface="Century Gothic"/>
                <a:sym typeface="Century Gothic"/>
              </a:rPr>
              <a:t>[</a:t>
            </a:r>
            <a:r>
              <a:rPr lang="en-GB" sz="3200" b="1" dirty="0">
                <a:solidFill>
                  <a:srgbClr val="FFCC00"/>
                </a:solidFill>
                <a:latin typeface="Century Gothic"/>
                <a:ea typeface="Century Gothic"/>
                <a:cs typeface="Century Gothic"/>
                <a:sym typeface="Century Gothic"/>
              </a:rPr>
              <a:t>What </a:t>
            </a:r>
            <a:r>
              <a:rPr lang="en-GB" sz="3200" dirty="0">
                <a:latin typeface="Century Gothic"/>
                <a:ea typeface="Century Gothic"/>
                <a:cs typeface="Century Gothic"/>
                <a:sym typeface="Century Gothic"/>
              </a:rPr>
              <a:t>do you say/are you saying?]</a:t>
            </a:r>
            <a:endParaRPr dirty="0"/>
          </a:p>
        </p:txBody>
      </p:sp>
    </p:spTree>
    <p:extLst>
      <p:ext uri="{BB962C8B-B14F-4D97-AF65-F5344CB8AC3E}">
        <p14:creationId xmlns:p14="http://schemas.microsoft.com/office/powerpoint/2010/main" val="21552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057F-E2C4-4A8A-A134-F4BBCEE42005}"/>
              </a:ext>
            </a:extLst>
          </p:cNvPr>
          <p:cNvSpPr>
            <a:spLocks noGrp="1"/>
          </p:cNvSpPr>
          <p:nvPr>
            <p:ph type="title"/>
          </p:nvPr>
        </p:nvSpPr>
        <p:spPr>
          <a:xfrm>
            <a:off x="0" y="213557"/>
            <a:ext cx="2528047" cy="647577"/>
          </a:xfrm>
        </p:spPr>
        <p:txBody>
          <a:bodyPr/>
          <a:lstStyle/>
          <a:p>
            <a:r>
              <a:rPr lang="en-GB" dirty="0" err="1"/>
              <a:t>Vokabeln</a:t>
            </a:r>
            <a:endParaRPr lang="en-GB" dirty="0"/>
          </a:p>
        </p:txBody>
      </p:sp>
      <p:sp>
        <p:nvSpPr>
          <p:cNvPr id="5" name="Google Shape;369;p19">
            <a:extLst>
              <a:ext uri="{FF2B5EF4-FFF2-40B4-BE49-F238E27FC236}">
                <a16:creationId xmlns:a16="http://schemas.microsoft.com/office/drawing/2014/main" id="{47B18F42-16B0-4DE0-BE33-AB3E514F5B76}"/>
              </a:ext>
            </a:extLst>
          </p:cNvPr>
          <p:cNvSpPr/>
          <p:nvPr/>
        </p:nvSpPr>
        <p:spPr>
          <a:xfrm>
            <a:off x="10470776" y="213557"/>
            <a:ext cx="1491294"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sp>
        <p:nvSpPr>
          <p:cNvPr id="11" name="Google Shape;404;p22">
            <a:extLst>
              <a:ext uri="{FF2B5EF4-FFF2-40B4-BE49-F238E27FC236}">
                <a16:creationId xmlns:a16="http://schemas.microsoft.com/office/drawing/2014/main" id="{3A8CDE33-0199-424B-B96A-CB924394B75E}"/>
              </a:ext>
            </a:extLst>
          </p:cNvPr>
          <p:cNvSpPr txBox="1"/>
          <p:nvPr/>
        </p:nvSpPr>
        <p:spPr>
          <a:xfrm>
            <a:off x="104707" y="1042232"/>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a:latin typeface="Century Gothic"/>
                <a:ea typeface="Century Gothic"/>
                <a:cs typeface="Century Gothic"/>
                <a:sym typeface="Century Gothic"/>
              </a:rPr>
              <a:t>was?</a:t>
            </a:r>
            <a:endParaRPr/>
          </a:p>
        </p:txBody>
      </p:sp>
      <p:pic>
        <p:nvPicPr>
          <p:cNvPr id="12" name="Google Shape;406;p22" descr="http://www.clker.com/cliparts/w/d/u/B/w/V/stamp1-md.png">
            <a:extLst>
              <a:ext uri="{FF2B5EF4-FFF2-40B4-BE49-F238E27FC236}">
                <a16:creationId xmlns:a16="http://schemas.microsoft.com/office/drawing/2014/main" id="{C8EC5DCC-A8C6-4ABD-AC3C-14CDB0153EA5}"/>
              </a:ext>
            </a:extLst>
          </p:cNvPr>
          <p:cNvPicPr preferRelativeResize="0"/>
          <p:nvPr/>
        </p:nvPicPr>
        <p:blipFill rotWithShape="1">
          <a:blip r:embed="rId3">
            <a:alphaModFix/>
          </a:blip>
          <a:srcRect/>
          <a:stretch/>
        </p:blipFill>
        <p:spPr>
          <a:xfrm rot="1745032">
            <a:off x="5025531" y="2901649"/>
            <a:ext cx="2332069" cy="2112950"/>
          </a:xfrm>
          <a:prstGeom prst="rect">
            <a:avLst/>
          </a:prstGeom>
          <a:noFill/>
          <a:ln>
            <a:noFill/>
          </a:ln>
        </p:spPr>
      </p:pic>
      <p:sp>
        <p:nvSpPr>
          <p:cNvPr id="13" name="Google Shape;407;p22">
            <a:extLst>
              <a:ext uri="{FF2B5EF4-FFF2-40B4-BE49-F238E27FC236}">
                <a16:creationId xmlns:a16="http://schemas.microsoft.com/office/drawing/2014/main" id="{6D48C6B4-0A4D-4EB3-A639-C70E34BE9BFC}"/>
              </a:ext>
            </a:extLst>
          </p:cNvPr>
          <p:cNvSpPr txBox="1"/>
          <p:nvPr/>
        </p:nvSpPr>
        <p:spPr>
          <a:xfrm rot="-250438">
            <a:off x="5158962" y="3475833"/>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latin typeface="Century Gothic"/>
                <a:ea typeface="Century Gothic"/>
                <a:cs typeface="Century Gothic"/>
                <a:sym typeface="Century Gothic"/>
              </a:rPr>
              <a:t>what?</a:t>
            </a:r>
            <a:endParaRPr/>
          </a:p>
        </p:txBody>
      </p:sp>
      <p:sp>
        <p:nvSpPr>
          <p:cNvPr id="14" name="Google Shape;408;p22">
            <a:extLst>
              <a:ext uri="{FF2B5EF4-FFF2-40B4-BE49-F238E27FC236}">
                <a16:creationId xmlns:a16="http://schemas.microsoft.com/office/drawing/2014/main" id="{FBD39C10-F699-40A5-B025-9CC1826FA512}"/>
              </a:ext>
            </a:extLst>
          </p:cNvPr>
          <p:cNvSpPr/>
          <p:nvPr/>
        </p:nvSpPr>
        <p:spPr>
          <a:xfrm>
            <a:off x="2106031" y="3899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0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15" name="Google Shape;409;p22">
            <a:extLst>
              <a:ext uri="{FF2B5EF4-FFF2-40B4-BE49-F238E27FC236}">
                <a16:creationId xmlns:a16="http://schemas.microsoft.com/office/drawing/2014/main" id="{28C65FEC-E414-46E8-AA07-F741A3001C15}"/>
              </a:ext>
            </a:extLst>
          </p:cNvPr>
          <p:cNvSpPr txBox="1"/>
          <p:nvPr/>
        </p:nvSpPr>
        <p:spPr>
          <a:xfrm>
            <a:off x="0" y="4649747"/>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latin typeface="Century Gothic"/>
                <a:ea typeface="Century Gothic"/>
                <a:cs typeface="Century Gothic"/>
                <a:sym typeface="Century Gothic"/>
              </a:rPr>
              <a:t> ____ </a:t>
            </a:r>
            <a:r>
              <a:rPr lang="en-GB" sz="5400" dirty="0" err="1">
                <a:latin typeface="Century Gothic"/>
                <a:ea typeface="Century Gothic"/>
                <a:cs typeface="Century Gothic"/>
                <a:sym typeface="Century Gothic"/>
              </a:rPr>
              <a:t>sagst</a:t>
            </a:r>
            <a:r>
              <a:rPr lang="en-GB" sz="5400" dirty="0">
                <a:latin typeface="Century Gothic"/>
                <a:ea typeface="Century Gothic"/>
                <a:cs typeface="Century Gothic"/>
                <a:sym typeface="Century Gothic"/>
              </a:rPr>
              <a:t> du?</a:t>
            </a:r>
            <a:endParaRPr sz="5400" dirty="0">
              <a:latin typeface="Century Gothic"/>
              <a:ea typeface="Century Gothic"/>
              <a:cs typeface="Century Gothic"/>
              <a:sym typeface="Century Gothic"/>
            </a:endParaRPr>
          </a:p>
        </p:txBody>
      </p:sp>
      <p:sp>
        <p:nvSpPr>
          <p:cNvPr id="16" name="Google Shape;410;p22">
            <a:extLst>
              <a:ext uri="{FF2B5EF4-FFF2-40B4-BE49-F238E27FC236}">
                <a16:creationId xmlns:a16="http://schemas.microsoft.com/office/drawing/2014/main" id="{324F67F8-0E7C-42C8-9F73-7B6CE3133C19}"/>
              </a:ext>
            </a:extLst>
          </p:cNvPr>
          <p:cNvSpPr txBox="1"/>
          <p:nvPr/>
        </p:nvSpPr>
        <p:spPr>
          <a:xfrm>
            <a:off x="174648" y="5702623"/>
            <a:ext cx="1219200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dirty="0">
                <a:latin typeface="Century Gothic"/>
                <a:ea typeface="Century Gothic"/>
                <a:cs typeface="Century Gothic"/>
                <a:sym typeface="Century Gothic"/>
              </a:rPr>
              <a:t>[</a:t>
            </a:r>
            <a:r>
              <a:rPr lang="en-GB" sz="3200" b="1" dirty="0">
                <a:solidFill>
                  <a:srgbClr val="FFCC00"/>
                </a:solidFill>
                <a:latin typeface="Century Gothic"/>
                <a:ea typeface="Century Gothic"/>
                <a:cs typeface="Century Gothic"/>
                <a:sym typeface="Century Gothic"/>
              </a:rPr>
              <a:t>What</a:t>
            </a:r>
            <a:r>
              <a:rPr lang="en-GB" sz="3200" b="1" dirty="0">
                <a:latin typeface="Century Gothic"/>
                <a:ea typeface="Century Gothic"/>
                <a:cs typeface="Century Gothic"/>
                <a:sym typeface="Century Gothic"/>
              </a:rPr>
              <a:t> </a:t>
            </a:r>
            <a:r>
              <a:rPr lang="en-GB" sz="3200" dirty="0">
                <a:latin typeface="Century Gothic"/>
                <a:ea typeface="Century Gothic"/>
                <a:cs typeface="Century Gothic"/>
                <a:sym typeface="Century Gothic"/>
              </a:rPr>
              <a:t>do you say/are you saying?]</a:t>
            </a:r>
            <a:endParaRPr dirty="0"/>
          </a:p>
        </p:txBody>
      </p:sp>
      <p:sp>
        <p:nvSpPr>
          <p:cNvPr id="17" name="Google Shape;411;p22">
            <a:extLst>
              <a:ext uri="{FF2B5EF4-FFF2-40B4-BE49-F238E27FC236}">
                <a16:creationId xmlns:a16="http://schemas.microsoft.com/office/drawing/2014/main" id="{C2E4A660-C631-4940-882A-CFFD4BEB8E4F}"/>
              </a:ext>
            </a:extLst>
          </p:cNvPr>
          <p:cNvSpPr/>
          <p:nvPr/>
        </p:nvSpPr>
        <p:spPr>
          <a:xfrm>
            <a:off x="3777204" y="4601902"/>
            <a:ext cx="17636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dirty="0">
                <a:solidFill>
                  <a:srgbClr val="FFCC00"/>
                </a:solidFill>
                <a:latin typeface="Century Gothic"/>
                <a:ea typeface="Century Gothic"/>
                <a:cs typeface="Century Gothic"/>
                <a:sym typeface="Century Gothic"/>
              </a:rPr>
              <a:t>Was</a:t>
            </a:r>
            <a:r>
              <a:rPr lang="en-GB" sz="5400" b="1" dirty="0">
                <a:latin typeface="Century Gothic"/>
                <a:ea typeface="Century Gothic"/>
                <a:cs typeface="Century Gothic"/>
                <a:sym typeface="Century Gothic"/>
              </a:rPr>
              <a:t> </a:t>
            </a:r>
            <a:endParaRPr sz="1800" dirty="0">
              <a:latin typeface="Century Gothic"/>
              <a:ea typeface="Century Gothic"/>
              <a:cs typeface="Century Gothic"/>
              <a:sym typeface="Century Gothic"/>
            </a:endParaRPr>
          </a:p>
        </p:txBody>
      </p:sp>
      <p:sp>
        <p:nvSpPr>
          <p:cNvPr id="18" name="Google Shape;412;p22">
            <a:extLst>
              <a:ext uri="{FF2B5EF4-FFF2-40B4-BE49-F238E27FC236}">
                <a16:creationId xmlns:a16="http://schemas.microsoft.com/office/drawing/2014/main" id="{C9B72237-797E-4256-8A9C-F2001C5E54E2}"/>
              </a:ext>
            </a:extLst>
          </p:cNvPr>
          <p:cNvSpPr/>
          <p:nvPr/>
        </p:nvSpPr>
        <p:spPr>
          <a:xfrm>
            <a:off x="2106031" y="565151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0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pic>
        <p:nvPicPr>
          <p:cNvPr id="19" name="Google Shape;413;p22">
            <a:extLst>
              <a:ext uri="{FF2B5EF4-FFF2-40B4-BE49-F238E27FC236}">
                <a16:creationId xmlns:a16="http://schemas.microsoft.com/office/drawing/2014/main" id="{438A9723-0B1A-4B1B-AB0A-1FACD442D52A}"/>
              </a:ext>
            </a:extLst>
          </p:cNvPr>
          <p:cNvPicPr preferRelativeResize="0"/>
          <p:nvPr/>
        </p:nvPicPr>
        <p:blipFill rotWithShape="1">
          <a:blip r:embed="rId4">
            <a:alphaModFix/>
          </a:blip>
          <a:srcRect/>
          <a:stretch/>
        </p:blipFill>
        <p:spPr>
          <a:xfrm>
            <a:off x="174648" y="897036"/>
            <a:ext cx="1495088" cy="1544094"/>
          </a:xfrm>
          <a:prstGeom prst="rect">
            <a:avLst/>
          </a:prstGeom>
          <a:noFill/>
          <a:ln>
            <a:noFill/>
          </a:ln>
        </p:spPr>
      </p:pic>
    </p:spTree>
    <p:extLst>
      <p:ext uri="{BB962C8B-B14F-4D97-AF65-F5344CB8AC3E}">
        <p14:creationId xmlns:p14="http://schemas.microsoft.com/office/powerpoint/2010/main" val="31816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1"/>
                                        </p:tgtEl>
                                      </p:cBhvr>
                                    </p:animEffect>
                                    <p:set>
                                      <p:cBhvr>
                                        <p:cTn id="26" dur="1" fill="hold">
                                          <p:stCondLst>
                                            <p:cond delay="50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(1/4)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1011670" y="213557"/>
            <a:ext cx="950400"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lesen</a:t>
            </a:r>
            <a:endParaRPr sz="2000" b="1" i="0" u="none" strike="noStrike" cap="none">
              <a:latin typeface="Century Gothic"/>
              <a:ea typeface="Century Gothic"/>
              <a:cs typeface="Century Gothic"/>
              <a:sym typeface="Century Gothic"/>
            </a:endParaRPr>
          </a:p>
        </p:txBody>
      </p:sp>
      <p:sp>
        <p:nvSpPr>
          <p:cNvPr id="5" name="Google Shape;424;p23">
            <a:extLst>
              <a:ext uri="{FF2B5EF4-FFF2-40B4-BE49-F238E27FC236}">
                <a16:creationId xmlns:a16="http://schemas.microsoft.com/office/drawing/2014/main" id="{671C3475-839E-4C46-B4A3-C7E3BF93FEEB}"/>
              </a:ext>
            </a:extLst>
          </p:cNvPr>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Flasche</a:t>
            </a:r>
            <a:endParaRPr sz="1800">
              <a:latin typeface="Century Gothic"/>
              <a:ea typeface="Century Gothic"/>
              <a:cs typeface="Century Gothic"/>
              <a:sym typeface="Century Gothic"/>
            </a:endParaRPr>
          </a:p>
        </p:txBody>
      </p:sp>
      <p:sp>
        <p:nvSpPr>
          <p:cNvPr id="6" name="Google Shape;425;p23">
            <a:extLst>
              <a:ext uri="{FF2B5EF4-FFF2-40B4-BE49-F238E27FC236}">
                <a16:creationId xmlns:a16="http://schemas.microsoft.com/office/drawing/2014/main" id="{550DFDC6-6856-40E9-9659-E5F0ECA1BE24}"/>
              </a:ext>
            </a:extLst>
          </p:cNvPr>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Tafel</a:t>
            </a:r>
            <a:endParaRPr sz="1800">
              <a:latin typeface="Century Gothic"/>
              <a:ea typeface="Century Gothic"/>
              <a:cs typeface="Century Gothic"/>
              <a:sym typeface="Century Gothic"/>
            </a:endParaRPr>
          </a:p>
        </p:txBody>
      </p:sp>
      <p:sp>
        <p:nvSpPr>
          <p:cNvPr id="7" name="Google Shape;426;p23">
            <a:extLst>
              <a:ext uri="{FF2B5EF4-FFF2-40B4-BE49-F238E27FC236}">
                <a16:creationId xmlns:a16="http://schemas.microsoft.com/office/drawing/2014/main" id="{10E0F1A5-F976-4C44-8F82-8F5C1C1B09F2}"/>
              </a:ext>
            </a:extLst>
          </p:cNvPr>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der Tisch</a:t>
            </a:r>
            <a:endParaRPr sz="1800" dirty="0">
              <a:latin typeface="Century Gothic"/>
              <a:ea typeface="Century Gothic"/>
              <a:cs typeface="Century Gothic"/>
              <a:sym typeface="Century Gothic"/>
            </a:endParaRPr>
          </a:p>
        </p:txBody>
      </p:sp>
      <p:sp>
        <p:nvSpPr>
          <p:cNvPr id="8" name="Google Shape;427;p23">
            <a:extLst>
              <a:ext uri="{FF2B5EF4-FFF2-40B4-BE49-F238E27FC236}">
                <a16:creationId xmlns:a16="http://schemas.microsoft.com/office/drawing/2014/main" id="{2815F382-95C7-466C-BC16-3F09A0F9A441}"/>
              </a:ext>
            </a:extLst>
          </p:cNvPr>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das Heft</a:t>
            </a:r>
            <a:endParaRPr sz="1800">
              <a:latin typeface="Century Gothic"/>
              <a:ea typeface="Century Gothic"/>
              <a:cs typeface="Century Gothic"/>
              <a:sym typeface="Century Gothic"/>
            </a:endParaRPr>
          </a:p>
        </p:txBody>
      </p:sp>
      <p:sp>
        <p:nvSpPr>
          <p:cNvPr id="9" name="Google Shape;428;p23">
            <a:extLst>
              <a:ext uri="{FF2B5EF4-FFF2-40B4-BE49-F238E27FC236}">
                <a16:creationId xmlns:a16="http://schemas.microsoft.com/office/drawing/2014/main" id="{D1B37833-5D4F-4A50-B57D-C26A13E30EB6}"/>
              </a:ext>
            </a:extLst>
          </p:cNvPr>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das Fenster</a:t>
            </a:r>
            <a:endParaRPr sz="1800">
              <a:latin typeface="Century Gothic"/>
              <a:ea typeface="Century Gothic"/>
              <a:cs typeface="Century Gothic"/>
              <a:sym typeface="Century Gothic"/>
            </a:endParaRPr>
          </a:p>
        </p:txBody>
      </p:sp>
      <p:sp>
        <p:nvSpPr>
          <p:cNvPr id="10" name="Google Shape;429;p23">
            <a:extLst>
              <a:ext uri="{FF2B5EF4-FFF2-40B4-BE49-F238E27FC236}">
                <a16:creationId xmlns:a16="http://schemas.microsoft.com/office/drawing/2014/main" id="{8B153672-9EDD-4985-9F08-16A83158AD55}"/>
              </a:ext>
            </a:extLst>
          </p:cNvPr>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latin typeface="Century Gothic"/>
                <a:ea typeface="Century Gothic"/>
                <a:cs typeface="Century Gothic"/>
                <a:sym typeface="Century Gothic"/>
              </a:rPr>
              <a:t>der Tag</a:t>
            </a:r>
            <a:endParaRPr/>
          </a:p>
        </p:txBody>
      </p:sp>
      <p:sp>
        <p:nvSpPr>
          <p:cNvPr id="11" name="Google Shape;430;p23">
            <a:extLst>
              <a:ext uri="{FF2B5EF4-FFF2-40B4-BE49-F238E27FC236}">
                <a16:creationId xmlns:a16="http://schemas.microsoft.com/office/drawing/2014/main" id="{18C4C8E2-35B0-49C8-8E92-5F2C27B6ECAE}"/>
              </a:ext>
            </a:extLst>
          </p:cNvPr>
          <p:cNvSpPr/>
          <p:nvPr/>
        </p:nvSpPr>
        <p:spPr>
          <a:xfrm>
            <a:off x="460655" y="2600521"/>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42035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500"/>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500"/>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500"/>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500"/>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500"/>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50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(2/4)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1011670" y="213557"/>
            <a:ext cx="950400"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lesen</a:t>
            </a:r>
            <a:endParaRPr sz="2000" b="1" i="0" u="none" strike="noStrike" cap="none">
              <a:latin typeface="Century Gothic"/>
              <a:ea typeface="Century Gothic"/>
              <a:cs typeface="Century Gothic"/>
              <a:sym typeface="Century Gothic"/>
            </a:endParaRPr>
          </a:p>
        </p:txBody>
      </p:sp>
      <p:sp>
        <p:nvSpPr>
          <p:cNvPr id="5" name="Google Shape;424;p23">
            <a:extLst>
              <a:ext uri="{FF2B5EF4-FFF2-40B4-BE49-F238E27FC236}">
                <a16:creationId xmlns:a16="http://schemas.microsoft.com/office/drawing/2014/main" id="{671C3475-839E-4C46-B4A3-C7E3BF93FEEB}"/>
              </a:ext>
            </a:extLst>
          </p:cNvPr>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Flasche</a:t>
            </a:r>
            <a:endParaRPr sz="1800">
              <a:latin typeface="Century Gothic"/>
              <a:ea typeface="Century Gothic"/>
              <a:cs typeface="Century Gothic"/>
              <a:sym typeface="Century Gothic"/>
            </a:endParaRPr>
          </a:p>
        </p:txBody>
      </p:sp>
      <p:sp>
        <p:nvSpPr>
          <p:cNvPr id="6" name="Google Shape;425;p23">
            <a:extLst>
              <a:ext uri="{FF2B5EF4-FFF2-40B4-BE49-F238E27FC236}">
                <a16:creationId xmlns:a16="http://schemas.microsoft.com/office/drawing/2014/main" id="{550DFDC6-6856-40E9-9659-E5F0ECA1BE24}"/>
              </a:ext>
            </a:extLst>
          </p:cNvPr>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Tafel</a:t>
            </a:r>
            <a:endParaRPr sz="1800">
              <a:latin typeface="Century Gothic"/>
              <a:ea typeface="Century Gothic"/>
              <a:cs typeface="Century Gothic"/>
              <a:sym typeface="Century Gothic"/>
            </a:endParaRPr>
          </a:p>
        </p:txBody>
      </p:sp>
      <p:sp>
        <p:nvSpPr>
          <p:cNvPr id="7" name="Google Shape;426;p23">
            <a:extLst>
              <a:ext uri="{FF2B5EF4-FFF2-40B4-BE49-F238E27FC236}">
                <a16:creationId xmlns:a16="http://schemas.microsoft.com/office/drawing/2014/main" id="{10E0F1A5-F976-4C44-8F82-8F5C1C1B09F2}"/>
              </a:ext>
            </a:extLst>
          </p:cNvPr>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der Tisch</a:t>
            </a:r>
            <a:endParaRPr sz="1800" dirty="0">
              <a:latin typeface="Century Gothic"/>
              <a:ea typeface="Century Gothic"/>
              <a:cs typeface="Century Gothic"/>
              <a:sym typeface="Century Gothic"/>
            </a:endParaRPr>
          </a:p>
        </p:txBody>
      </p:sp>
      <p:sp>
        <p:nvSpPr>
          <p:cNvPr id="8" name="Google Shape;427;p23">
            <a:extLst>
              <a:ext uri="{FF2B5EF4-FFF2-40B4-BE49-F238E27FC236}">
                <a16:creationId xmlns:a16="http://schemas.microsoft.com/office/drawing/2014/main" id="{2815F382-95C7-466C-BC16-3F09A0F9A441}"/>
              </a:ext>
            </a:extLst>
          </p:cNvPr>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das Heft</a:t>
            </a:r>
            <a:endParaRPr sz="1800" dirty="0">
              <a:latin typeface="Century Gothic"/>
              <a:ea typeface="Century Gothic"/>
              <a:cs typeface="Century Gothic"/>
              <a:sym typeface="Century Gothic"/>
            </a:endParaRPr>
          </a:p>
        </p:txBody>
      </p:sp>
      <p:sp>
        <p:nvSpPr>
          <p:cNvPr id="9" name="Google Shape;428;p23">
            <a:extLst>
              <a:ext uri="{FF2B5EF4-FFF2-40B4-BE49-F238E27FC236}">
                <a16:creationId xmlns:a16="http://schemas.microsoft.com/office/drawing/2014/main" id="{D1B37833-5D4F-4A50-B57D-C26A13E30EB6}"/>
              </a:ext>
            </a:extLst>
          </p:cNvPr>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das Fenster</a:t>
            </a:r>
            <a:endParaRPr sz="1800">
              <a:latin typeface="Century Gothic"/>
              <a:ea typeface="Century Gothic"/>
              <a:cs typeface="Century Gothic"/>
              <a:sym typeface="Century Gothic"/>
            </a:endParaRPr>
          </a:p>
        </p:txBody>
      </p:sp>
      <p:sp>
        <p:nvSpPr>
          <p:cNvPr id="10" name="Google Shape;429;p23">
            <a:extLst>
              <a:ext uri="{FF2B5EF4-FFF2-40B4-BE49-F238E27FC236}">
                <a16:creationId xmlns:a16="http://schemas.microsoft.com/office/drawing/2014/main" id="{8B153672-9EDD-4985-9F08-16A83158AD55}"/>
              </a:ext>
            </a:extLst>
          </p:cNvPr>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latin typeface="Century Gothic"/>
                <a:ea typeface="Century Gothic"/>
                <a:cs typeface="Century Gothic"/>
                <a:sym typeface="Century Gothic"/>
              </a:rPr>
              <a:t>der Tag</a:t>
            </a:r>
            <a:endParaRPr/>
          </a:p>
        </p:txBody>
      </p:sp>
      <p:sp>
        <p:nvSpPr>
          <p:cNvPr id="11" name="Google Shape;430;p23">
            <a:extLst>
              <a:ext uri="{FF2B5EF4-FFF2-40B4-BE49-F238E27FC236}">
                <a16:creationId xmlns:a16="http://schemas.microsoft.com/office/drawing/2014/main" id="{18C4C8E2-35B0-49C8-8E92-5F2C27B6ECAE}"/>
              </a:ext>
            </a:extLst>
          </p:cNvPr>
          <p:cNvSpPr/>
          <p:nvPr/>
        </p:nvSpPr>
        <p:spPr>
          <a:xfrm>
            <a:off x="1996695" y="4357778"/>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21543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500"/>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500"/>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500"/>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500"/>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500"/>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50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(3/4)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1011670" y="213557"/>
            <a:ext cx="950400"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lesen</a:t>
            </a:r>
            <a:endParaRPr sz="2000" b="1" i="0" u="none" strike="noStrike" cap="none">
              <a:latin typeface="Century Gothic"/>
              <a:ea typeface="Century Gothic"/>
              <a:cs typeface="Century Gothic"/>
              <a:sym typeface="Century Gothic"/>
            </a:endParaRPr>
          </a:p>
        </p:txBody>
      </p:sp>
      <p:sp>
        <p:nvSpPr>
          <p:cNvPr id="5" name="Google Shape;424;p23">
            <a:extLst>
              <a:ext uri="{FF2B5EF4-FFF2-40B4-BE49-F238E27FC236}">
                <a16:creationId xmlns:a16="http://schemas.microsoft.com/office/drawing/2014/main" id="{671C3475-839E-4C46-B4A3-C7E3BF93FEEB}"/>
              </a:ext>
            </a:extLst>
          </p:cNvPr>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Flasche</a:t>
            </a:r>
            <a:endParaRPr sz="1800">
              <a:latin typeface="Century Gothic"/>
              <a:ea typeface="Century Gothic"/>
              <a:cs typeface="Century Gothic"/>
              <a:sym typeface="Century Gothic"/>
            </a:endParaRPr>
          </a:p>
        </p:txBody>
      </p:sp>
      <p:sp>
        <p:nvSpPr>
          <p:cNvPr id="6" name="Google Shape;425;p23">
            <a:extLst>
              <a:ext uri="{FF2B5EF4-FFF2-40B4-BE49-F238E27FC236}">
                <a16:creationId xmlns:a16="http://schemas.microsoft.com/office/drawing/2014/main" id="{550DFDC6-6856-40E9-9659-E5F0ECA1BE24}"/>
              </a:ext>
            </a:extLst>
          </p:cNvPr>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Tafel</a:t>
            </a:r>
            <a:endParaRPr sz="1800">
              <a:latin typeface="Century Gothic"/>
              <a:ea typeface="Century Gothic"/>
              <a:cs typeface="Century Gothic"/>
              <a:sym typeface="Century Gothic"/>
            </a:endParaRPr>
          </a:p>
        </p:txBody>
      </p:sp>
      <p:sp>
        <p:nvSpPr>
          <p:cNvPr id="7" name="Google Shape;426;p23">
            <a:extLst>
              <a:ext uri="{FF2B5EF4-FFF2-40B4-BE49-F238E27FC236}">
                <a16:creationId xmlns:a16="http://schemas.microsoft.com/office/drawing/2014/main" id="{10E0F1A5-F976-4C44-8F82-8F5C1C1B09F2}"/>
              </a:ext>
            </a:extLst>
          </p:cNvPr>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der Tisch</a:t>
            </a:r>
            <a:endParaRPr sz="1800" dirty="0">
              <a:latin typeface="Century Gothic"/>
              <a:ea typeface="Century Gothic"/>
              <a:cs typeface="Century Gothic"/>
              <a:sym typeface="Century Gothic"/>
            </a:endParaRPr>
          </a:p>
        </p:txBody>
      </p:sp>
      <p:sp>
        <p:nvSpPr>
          <p:cNvPr id="8" name="Google Shape;427;p23">
            <a:extLst>
              <a:ext uri="{FF2B5EF4-FFF2-40B4-BE49-F238E27FC236}">
                <a16:creationId xmlns:a16="http://schemas.microsoft.com/office/drawing/2014/main" id="{2815F382-95C7-466C-BC16-3F09A0F9A441}"/>
              </a:ext>
            </a:extLst>
          </p:cNvPr>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das Heft</a:t>
            </a:r>
            <a:endParaRPr sz="1800" dirty="0">
              <a:latin typeface="Century Gothic"/>
              <a:ea typeface="Century Gothic"/>
              <a:cs typeface="Century Gothic"/>
              <a:sym typeface="Century Gothic"/>
            </a:endParaRPr>
          </a:p>
        </p:txBody>
      </p:sp>
      <p:sp>
        <p:nvSpPr>
          <p:cNvPr id="9" name="Google Shape;428;p23">
            <a:extLst>
              <a:ext uri="{FF2B5EF4-FFF2-40B4-BE49-F238E27FC236}">
                <a16:creationId xmlns:a16="http://schemas.microsoft.com/office/drawing/2014/main" id="{D1B37833-5D4F-4A50-B57D-C26A13E30EB6}"/>
              </a:ext>
            </a:extLst>
          </p:cNvPr>
          <p:cNvSpPr/>
          <p:nvPr/>
        </p:nvSpPr>
        <p:spPr>
          <a:xfrm>
            <a:off x="7233822" y="1379941"/>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das Fenster</a:t>
            </a:r>
            <a:endParaRPr sz="1800" dirty="0">
              <a:latin typeface="Century Gothic"/>
              <a:ea typeface="Century Gothic"/>
              <a:cs typeface="Century Gothic"/>
              <a:sym typeface="Century Gothic"/>
            </a:endParaRPr>
          </a:p>
        </p:txBody>
      </p:sp>
      <p:sp>
        <p:nvSpPr>
          <p:cNvPr id="10" name="Google Shape;429;p23">
            <a:extLst>
              <a:ext uri="{FF2B5EF4-FFF2-40B4-BE49-F238E27FC236}">
                <a16:creationId xmlns:a16="http://schemas.microsoft.com/office/drawing/2014/main" id="{8B153672-9EDD-4985-9F08-16A83158AD55}"/>
              </a:ext>
            </a:extLst>
          </p:cNvPr>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latin typeface="Century Gothic"/>
                <a:ea typeface="Century Gothic"/>
                <a:cs typeface="Century Gothic"/>
                <a:sym typeface="Century Gothic"/>
              </a:rPr>
              <a:t>der Tag</a:t>
            </a:r>
            <a:endParaRPr/>
          </a:p>
        </p:txBody>
      </p:sp>
      <p:sp>
        <p:nvSpPr>
          <p:cNvPr id="11" name="Google Shape;430;p23">
            <a:extLst>
              <a:ext uri="{FF2B5EF4-FFF2-40B4-BE49-F238E27FC236}">
                <a16:creationId xmlns:a16="http://schemas.microsoft.com/office/drawing/2014/main" id="{18C4C8E2-35B0-49C8-8E92-5F2C27B6ECAE}"/>
              </a:ext>
            </a:extLst>
          </p:cNvPr>
          <p:cNvSpPr/>
          <p:nvPr/>
        </p:nvSpPr>
        <p:spPr>
          <a:xfrm>
            <a:off x="7233822" y="1096172"/>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176582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500"/>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500"/>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500"/>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
                                        </p:tgtEl>
                                      </p:cBhvr>
                                    </p:animEffect>
                                    <p:set>
                                      <p:cBhvr>
                                        <p:cTn id="16" dur="1" fill="hold">
                                          <p:stCondLst>
                                            <p:cond delay="500"/>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500"/>
                                          </p:stCondLst>
                                        </p:cTn>
                                        <p:tgtEl>
                                          <p:spTgt spid="1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(4/4)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1011670" y="213557"/>
            <a:ext cx="950400"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lesen</a:t>
            </a:r>
            <a:endParaRPr sz="2000" b="1" i="0" u="none" strike="noStrike" cap="none">
              <a:latin typeface="Century Gothic"/>
              <a:ea typeface="Century Gothic"/>
              <a:cs typeface="Century Gothic"/>
              <a:sym typeface="Century Gothic"/>
            </a:endParaRPr>
          </a:p>
        </p:txBody>
      </p:sp>
      <p:sp>
        <p:nvSpPr>
          <p:cNvPr id="5" name="Google Shape;424;p23">
            <a:extLst>
              <a:ext uri="{FF2B5EF4-FFF2-40B4-BE49-F238E27FC236}">
                <a16:creationId xmlns:a16="http://schemas.microsoft.com/office/drawing/2014/main" id="{671C3475-839E-4C46-B4A3-C7E3BF93FEEB}"/>
              </a:ext>
            </a:extLst>
          </p:cNvPr>
          <p:cNvSpPr/>
          <p:nvPr/>
        </p:nvSpPr>
        <p:spPr>
          <a:xfrm>
            <a:off x="1777427" y="1420591"/>
            <a:ext cx="400943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die Flasche</a:t>
            </a:r>
            <a:endParaRPr sz="1800">
              <a:latin typeface="Century Gothic"/>
              <a:ea typeface="Century Gothic"/>
              <a:cs typeface="Century Gothic"/>
              <a:sym typeface="Century Gothic"/>
            </a:endParaRPr>
          </a:p>
        </p:txBody>
      </p:sp>
      <p:sp>
        <p:nvSpPr>
          <p:cNvPr id="6" name="Google Shape;425;p23">
            <a:extLst>
              <a:ext uri="{FF2B5EF4-FFF2-40B4-BE49-F238E27FC236}">
                <a16:creationId xmlns:a16="http://schemas.microsoft.com/office/drawing/2014/main" id="{550DFDC6-6856-40E9-9659-E5F0ECA1BE24}"/>
              </a:ext>
            </a:extLst>
          </p:cNvPr>
          <p:cNvSpPr/>
          <p:nvPr/>
        </p:nvSpPr>
        <p:spPr>
          <a:xfrm>
            <a:off x="7233822" y="3002171"/>
            <a:ext cx="299793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die Tafel</a:t>
            </a:r>
            <a:endParaRPr sz="1800" dirty="0">
              <a:latin typeface="Century Gothic"/>
              <a:ea typeface="Century Gothic"/>
              <a:cs typeface="Century Gothic"/>
              <a:sym typeface="Century Gothic"/>
            </a:endParaRPr>
          </a:p>
        </p:txBody>
      </p:sp>
      <p:sp>
        <p:nvSpPr>
          <p:cNvPr id="7" name="Google Shape;426;p23">
            <a:extLst>
              <a:ext uri="{FF2B5EF4-FFF2-40B4-BE49-F238E27FC236}">
                <a16:creationId xmlns:a16="http://schemas.microsoft.com/office/drawing/2014/main" id="{10E0F1A5-F976-4C44-8F82-8F5C1C1B09F2}"/>
              </a:ext>
            </a:extLst>
          </p:cNvPr>
          <p:cNvSpPr/>
          <p:nvPr/>
        </p:nvSpPr>
        <p:spPr>
          <a:xfrm>
            <a:off x="896806" y="2874386"/>
            <a:ext cx="31213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der Tisch</a:t>
            </a:r>
            <a:endParaRPr sz="1800" dirty="0">
              <a:latin typeface="Century Gothic"/>
              <a:ea typeface="Century Gothic"/>
              <a:cs typeface="Century Gothic"/>
              <a:sym typeface="Century Gothic"/>
            </a:endParaRPr>
          </a:p>
        </p:txBody>
      </p:sp>
      <p:sp>
        <p:nvSpPr>
          <p:cNvPr id="8" name="Google Shape;427;p23">
            <a:extLst>
              <a:ext uri="{FF2B5EF4-FFF2-40B4-BE49-F238E27FC236}">
                <a16:creationId xmlns:a16="http://schemas.microsoft.com/office/drawing/2014/main" id="{2815F382-95C7-466C-BC16-3F09A0F9A441}"/>
              </a:ext>
            </a:extLst>
          </p:cNvPr>
          <p:cNvSpPr/>
          <p:nvPr/>
        </p:nvSpPr>
        <p:spPr>
          <a:xfrm>
            <a:off x="2297600" y="4641548"/>
            <a:ext cx="296908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dirty="0">
                <a:latin typeface="Century Gothic"/>
                <a:ea typeface="Century Gothic"/>
                <a:cs typeface="Century Gothic"/>
                <a:sym typeface="Century Gothic"/>
              </a:rPr>
              <a:t>das Heft</a:t>
            </a:r>
            <a:endParaRPr sz="1800" dirty="0">
              <a:latin typeface="Century Gothic"/>
              <a:ea typeface="Century Gothic"/>
              <a:cs typeface="Century Gothic"/>
              <a:sym typeface="Century Gothic"/>
            </a:endParaRPr>
          </a:p>
        </p:txBody>
      </p:sp>
      <p:sp>
        <p:nvSpPr>
          <p:cNvPr id="9" name="Google Shape;428;p23">
            <a:extLst>
              <a:ext uri="{FF2B5EF4-FFF2-40B4-BE49-F238E27FC236}">
                <a16:creationId xmlns:a16="http://schemas.microsoft.com/office/drawing/2014/main" id="{D1B37833-5D4F-4A50-B57D-C26A13E30EB6}"/>
              </a:ext>
            </a:extLst>
          </p:cNvPr>
          <p:cNvSpPr/>
          <p:nvPr/>
        </p:nvSpPr>
        <p:spPr>
          <a:xfrm>
            <a:off x="7187734" y="1309237"/>
            <a:ext cx="39661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latin typeface="Century Gothic"/>
                <a:ea typeface="Century Gothic"/>
                <a:cs typeface="Century Gothic"/>
                <a:sym typeface="Century Gothic"/>
              </a:rPr>
              <a:t>das Fenster</a:t>
            </a:r>
            <a:endParaRPr sz="1800">
              <a:latin typeface="Century Gothic"/>
              <a:ea typeface="Century Gothic"/>
              <a:cs typeface="Century Gothic"/>
              <a:sym typeface="Century Gothic"/>
            </a:endParaRPr>
          </a:p>
        </p:txBody>
      </p:sp>
      <p:sp>
        <p:nvSpPr>
          <p:cNvPr id="10" name="Google Shape;429;p23">
            <a:extLst>
              <a:ext uri="{FF2B5EF4-FFF2-40B4-BE49-F238E27FC236}">
                <a16:creationId xmlns:a16="http://schemas.microsoft.com/office/drawing/2014/main" id="{8B153672-9EDD-4985-9F08-16A83158AD55}"/>
              </a:ext>
            </a:extLst>
          </p:cNvPr>
          <p:cNvSpPr/>
          <p:nvPr/>
        </p:nvSpPr>
        <p:spPr>
          <a:xfrm>
            <a:off x="6714042" y="4838498"/>
            <a:ext cx="27446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latin typeface="Century Gothic"/>
                <a:ea typeface="Century Gothic"/>
                <a:cs typeface="Century Gothic"/>
                <a:sym typeface="Century Gothic"/>
              </a:rPr>
              <a:t>der Tag</a:t>
            </a:r>
            <a:endParaRPr/>
          </a:p>
        </p:txBody>
      </p:sp>
      <p:sp>
        <p:nvSpPr>
          <p:cNvPr id="11" name="Google Shape;430;p23">
            <a:extLst>
              <a:ext uri="{FF2B5EF4-FFF2-40B4-BE49-F238E27FC236}">
                <a16:creationId xmlns:a16="http://schemas.microsoft.com/office/drawing/2014/main" id="{18C4C8E2-35B0-49C8-8E92-5F2C27B6ECAE}"/>
              </a:ext>
            </a:extLst>
          </p:cNvPr>
          <p:cNvSpPr/>
          <p:nvPr/>
        </p:nvSpPr>
        <p:spPr>
          <a:xfrm>
            <a:off x="6714042" y="2774493"/>
            <a:ext cx="3993667" cy="1490869"/>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21763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500"/>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500"/>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500"/>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500"/>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500"/>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50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(1/4)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12" name="Google Shape;488;p27">
            <a:extLst>
              <a:ext uri="{FF2B5EF4-FFF2-40B4-BE49-F238E27FC236}">
                <a16:creationId xmlns:a16="http://schemas.microsoft.com/office/drawing/2014/main" id="{C8DEFDCF-5841-4A37-A729-CD77F287F274}"/>
              </a:ext>
            </a:extLst>
          </p:cNvPr>
          <p:cNvPicPr preferRelativeResize="0"/>
          <p:nvPr/>
        </p:nvPicPr>
        <p:blipFill rotWithShape="1">
          <a:blip r:embed="rId3">
            <a:alphaModFix/>
          </a:blip>
          <a:srcRect/>
          <a:stretch/>
        </p:blipFill>
        <p:spPr>
          <a:xfrm>
            <a:off x="3722042" y="1441451"/>
            <a:ext cx="2373958" cy="1595509"/>
          </a:xfrm>
          <a:prstGeom prst="rect">
            <a:avLst/>
          </a:prstGeom>
          <a:noFill/>
          <a:ln>
            <a:noFill/>
          </a:ln>
        </p:spPr>
      </p:pic>
      <p:pic>
        <p:nvPicPr>
          <p:cNvPr id="13" name="Google Shape;489;p27">
            <a:extLst>
              <a:ext uri="{FF2B5EF4-FFF2-40B4-BE49-F238E27FC236}">
                <a16:creationId xmlns:a16="http://schemas.microsoft.com/office/drawing/2014/main" id="{05F12E83-5189-48E6-8F79-21BB62C4A6DD}"/>
              </a:ext>
            </a:extLst>
          </p:cNvPr>
          <p:cNvPicPr preferRelativeResize="0"/>
          <p:nvPr/>
        </p:nvPicPr>
        <p:blipFill rotWithShape="1">
          <a:blip r:embed="rId4">
            <a:alphaModFix/>
          </a:blip>
          <a:srcRect/>
          <a:stretch/>
        </p:blipFill>
        <p:spPr>
          <a:xfrm>
            <a:off x="458547" y="1441451"/>
            <a:ext cx="2632588" cy="1595508"/>
          </a:xfrm>
          <a:prstGeom prst="rect">
            <a:avLst/>
          </a:prstGeom>
          <a:noFill/>
          <a:ln>
            <a:noFill/>
          </a:ln>
        </p:spPr>
      </p:pic>
      <p:pic>
        <p:nvPicPr>
          <p:cNvPr id="14" name="Google Shape;490;p27">
            <a:extLst>
              <a:ext uri="{FF2B5EF4-FFF2-40B4-BE49-F238E27FC236}">
                <a16:creationId xmlns:a16="http://schemas.microsoft.com/office/drawing/2014/main" id="{99EA851E-61BD-467C-BBC0-917F74B0C543}"/>
              </a:ext>
            </a:extLst>
          </p:cNvPr>
          <p:cNvPicPr preferRelativeResize="0"/>
          <p:nvPr/>
        </p:nvPicPr>
        <p:blipFill rotWithShape="1">
          <a:blip r:embed="rId5">
            <a:alphaModFix/>
          </a:blip>
          <a:srcRect/>
          <a:stretch/>
        </p:blipFill>
        <p:spPr>
          <a:xfrm>
            <a:off x="4414960" y="4179199"/>
            <a:ext cx="827205" cy="1033764"/>
          </a:xfrm>
          <a:prstGeom prst="rect">
            <a:avLst/>
          </a:prstGeom>
          <a:noFill/>
          <a:ln>
            <a:noFill/>
          </a:ln>
        </p:spPr>
      </p:pic>
      <p:pic>
        <p:nvPicPr>
          <p:cNvPr id="15" name="Google Shape;492;p27">
            <a:extLst>
              <a:ext uri="{FF2B5EF4-FFF2-40B4-BE49-F238E27FC236}">
                <a16:creationId xmlns:a16="http://schemas.microsoft.com/office/drawing/2014/main" id="{16B324E8-6D9B-42CE-BD44-37CCC7CF6412}"/>
              </a:ext>
            </a:extLst>
          </p:cNvPr>
          <p:cNvPicPr preferRelativeResize="0"/>
          <p:nvPr/>
        </p:nvPicPr>
        <p:blipFill rotWithShape="1">
          <a:blip r:embed="rId6">
            <a:alphaModFix/>
          </a:blip>
          <a:srcRect/>
          <a:stretch/>
        </p:blipFill>
        <p:spPr>
          <a:xfrm>
            <a:off x="7431510" y="1611433"/>
            <a:ext cx="2158805" cy="1333907"/>
          </a:xfrm>
          <a:prstGeom prst="rect">
            <a:avLst/>
          </a:prstGeom>
          <a:noFill/>
          <a:ln>
            <a:noFill/>
          </a:ln>
        </p:spPr>
      </p:pic>
      <p:pic>
        <p:nvPicPr>
          <p:cNvPr id="16" name="Google Shape;493;p27">
            <a:extLst>
              <a:ext uri="{FF2B5EF4-FFF2-40B4-BE49-F238E27FC236}">
                <a16:creationId xmlns:a16="http://schemas.microsoft.com/office/drawing/2014/main" id="{910BC916-47F2-44C6-A773-8AC88855427D}"/>
              </a:ext>
            </a:extLst>
          </p:cNvPr>
          <p:cNvPicPr preferRelativeResize="0"/>
          <p:nvPr/>
        </p:nvPicPr>
        <p:blipFill rotWithShape="1">
          <a:blip r:embed="rId7">
            <a:alphaModFix/>
          </a:blip>
          <a:srcRect/>
          <a:stretch/>
        </p:blipFill>
        <p:spPr>
          <a:xfrm>
            <a:off x="6268188" y="4242414"/>
            <a:ext cx="1529661" cy="1537387"/>
          </a:xfrm>
          <a:prstGeom prst="rect">
            <a:avLst/>
          </a:prstGeom>
          <a:noFill/>
          <a:ln>
            <a:noFill/>
          </a:ln>
        </p:spPr>
      </p:pic>
      <p:grpSp>
        <p:nvGrpSpPr>
          <p:cNvPr id="17" name="Google Shape;495;p27">
            <a:extLst>
              <a:ext uri="{FF2B5EF4-FFF2-40B4-BE49-F238E27FC236}">
                <a16:creationId xmlns:a16="http://schemas.microsoft.com/office/drawing/2014/main" id="{223FDDC5-9CDA-41D4-862B-D28095201F02}"/>
              </a:ext>
            </a:extLst>
          </p:cNvPr>
          <p:cNvGrpSpPr/>
          <p:nvPr/>
        </p:nvGrpSpPr>
        <p:grpSpPr>
          <a:xfrm>
            <a:off x="1057904" y="3997372"/>
            <a:ext cx="1864590" cy="1595508"/>
            <a:chOff x="5398466" y="4221579"/>
            <a:chExt cx="2118718" cy="1771838"/>
          </a:xfrm>
        </p:grpSpPr>
        <p:pic>
          <p:nvPicPr>
            <p:cNvPr id="18" name="Google Shape;496;p27">
              <a:extLst>
                <a:ext uri="{FF2B5EF4-FFF2-40B4-BE49-F238E27FC236}">
                  <a16:creationId xmlns:a16="http://schemas.microsoft.com/office/drawing/2014/main" id="{124F7F3E-2422-4F0C-A0D9-082350A5F940}"/>
                </a:ext>
              </a:extLst>
            </p:cNvPr>
            <p:cNvPicPr preferRelativeResize="0"/>
            <p:nvPr/>
          </p:nvPicPr>
          <p:blipFill rotWithShape="1">
            <a:blip r:embed="rId8">
              <a:alphaModFix/>
            </a:blip>
            <a:srcRect/>
            <a:stretch/>
          </p:blipFill>
          <p:spPr>
            <a:xfrm>
              <a:off x="5398466" y="4997507"/>
              <a:ext cx="1005969" cy="995910"/>
            </a:xfrm>
            <a:prstGeom prst="rect">
              <a:avLst/>
            </a:prstGeom>
            <a:noFill/>
            <a:ln>
              <a:noFill/>
            </a:ln>
          </p:spPr>
        </p:pic>
        <p:pic>
          <p:nvPicPr>
            <p:cNvPr id="19" name="Google Shape;497;p27">
              <a:extLst>
                <a:ext uri="{FF2B5EF4-FFF2-40B4-BE49-F238E27FC236}">
                  <a16:creationId xmlns:a16="http://schemas.microsoft.com/office/drawing/2014/main" id="{C17E0803-DFDA-46BB-A4B3-02FDD0B044D6}"/>
                </a:ext>
              </a:extLst>
            </p:cNvPr>
            <p:cNvPicPr preferRelativeResize="0"/>
            <p:nvPr/>
          </p:nvPicPr>
          <p:blipFill rotWithShape="1">
            <a:blip r:embed="rId9">
              <a:alphaModFix/>
            </a:blip>
            <a:srcRect/>
            <a:stretch/>
          </p:blipFill>
          <p:spPr>
            <a:xfrm>
              <a:off x="6404435" y="4985249"/>
              <a:ext cx="1112749" cy="995910"/>
            </a:xfrm>
            <a:prstGeom prst="rect">
              <a:avLst/>
            </a:prstGeom>
            <a:noFill/>
            <a:ln>
              <a:noFill/>
            </a:ln>
          </p:spPr>
        </p:pic>
        <p:pic>
          <p:nvPicPr>
            <p:cNvPr id="20" name="Google Shape;498;p27">
              <a:extLst>
                <a:ext uri="{FF2B5EF4-FFF2-40B4-BE49-F238E27FC236}">
                  <a16:creationId xmlns:a16="http://schemas.microsoft.com/office/drawing/2014/main" id="{81CB084C-2614-4DC9-B392-05C930894206}"/>
                </a:ext>
              </a:extLst>
            </p:cNvPr>
            <p:cNvPicPr preferRelativeResize="0"/>
            <p:nvPr/>
          </p:nvPicPr>
          <p:blipFill rotWithShape="1">
            <a:blip r:embed="rId10">
              <a:alphaModFix/>
            </a:blip>
            <a:srcRect/>
            <a:stretch/>
          </p:blipFill>
          <p:spPr>
            <a:xfrm>
              <a:off x="5752289" y="4221579"/>
              <a:ext cx="687422" cy="716064"/>
            </a:xfrm>
            <a:prstGeom prst="rect">
              <a:avLst/>
            </a:prstGeom>
            <a:noFill/>
            <a:ln>
              <a:noFill/>
            </a:ln>
          </p:spPr>
        </p:pic>
        <p:pic>
          <p:nvPicPr>
            <p:cNvPr id="21" name="Google Shape;499;p27">
              <a:extLst>
                <a:ext uri="{FF2B5EF4-FFF2-40B4-BE49-F238E27FC236}">
                  <a16:creationId xmlns:a16="http://schemas.microsoft.com/office/drawing/2014/main" id="{8421E5EF-E0E3-463B-98DD-4BAD2D1B72D2}"/>
                </a:ext>
              </a:extLst>
            </p:cNvPr>
            <p:cNvPicPr preferRelativeResize="0"/>
            <p:nvPr/>
          </p:nvPicPr>
          <p:blipFill rotWithShape="1">
            <a:blip r:embed="rId11">
              <a:alphaModFix/>
            </a:blip>
            <a:srcRect/>
            <a:stretch/>
          </p:blipFill>
          <p:spPr>
            <a:xfrm>
              <a:off x="6650689" y="4330141"/>
              <a:ext cx="527439" cy="601517"/>
            </a:xfrm>
            <a:prstGeom prst="rect">
              <a:avLst/>
            </a:prstGeom>
            <a:noFill/>
            <a:ln>
              <a:noFill/>
            </a:ln>
          </p:spPr>
        </p:pic>
      </p:grpSp>
      <p:pic>
        <p:nvPicPr>
          <p:cNvPr id="22" name="Picture 21" descr="A water bottle with a green cap&#10;&#10;Description automatically generated">
            <a:extLst>
              <a:ext uri="{FF2B5EF4-FFF2-40B4-BE49-F238E27FC236}">
                <a16:creationId xmlns:a16="http://schemas.microsoft.com/office/drawing/2014/main" id="{6E8889CC-FF6C-492C-B6AB-8EE8D2456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9495" y="1516656"/>
            <a:ext cx="829468" cy="1658936"/>
          </a:xfrm>
          <a:prstGeom prst="rect">
            <a:avLst/>
          </a:prstGeom>
        </p:spPr>
      </p:pic>
      <p:pic>
        <p:nvPicPr>
          <p:cNvPr id="24" name="Picture 23" descr="A teacher teaching children in a classroom&#10;&#10;Description automatically generated">
            <a:extLst>
              <a:ext uri="{FF2B5EF4-FFF2-40B4-BE49-F238E27FC236}">
                <a16:creationId xmlns:a16="http://schemas.microsoft.com/office/drawing/2014/main" id="{4F2A69EE-2E50-40A7-81E1-89AFCB68B6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3629" y="3682409"/>
            <a:ext cx="2784773" cy="2123390"/>
          </a:xfrm>
          <a:prstGeom prst="rect">
            <a:avLst/>
          </a:prstGeom>
        </p:spPr>
      </p:pic>
    </p:spTree>
    <p:extLst>
      <p:ext uri="{BB962C8B-B14F-4D97-AF65-F5344CB8AC3E}">
        <p14:creationId xmlns:p14="http://schemas.microsoft.com/office/powerpoint/2010/main" val="63359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500"/>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500"/>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500"/>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500"/>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500"/>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
                                        </p:tgtEl>
                                      </p:cBhvr>
                                    </p:animEffect>
                                    <p:set>
                                      <p:cBhvr>
                                        <p:cTn id="22" dur="1" fill="hold">
                                          <p:stCondLst>
                                            <p:cond delay="500"/>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(2/4)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12" name="Google Shape;488;p27">
            <a:extLst>
              <a:ext uri="{FF2B5EF4-FFF2-40B4-BE49-F238E27FC236}">
                <a16:creationId xmlns:a16="http://schemas.microsoft.com/office/drawing/2014/main" id="{C8DEFDCF-5841-4A37-A729-CD77F287F274}"/>
              </a:ext>
            </a:extLst>
          </p:cNvPr>
          <p:cNvPicPr preferRelativeResize="0"/>
          <p:nvPr/>
        </p:nvPicPr>
        <p:blipFill rotWithShape="1">
          <a:blip r:embed="rId3">
            <a:alphaModFix/>
          </a:blip>
          <a:srcRect/>
          <a:stretch/>
        </p:blipFill>
        <p:spPr>
          <a:xfrm>
            <a:off x="3722042" y="1441451"/>
            <a:ext cx="2373958" cy="1595509"/>
          </a:xfrm>
          <a:prstGeom prst="rect">
            <a:avLst/>
          </a:prstGeom>
          <a:noFill/>
          <a:ln>
            <a:noFill/>
          </a:ln>
        </p:spPr>
      </p:pic>
      <p:pic>
        <p:nvPicPr>
          <p:cNvPr id="13" name="Google Shape;489;p27">
            <a:extLst>
              <a:ext uri="{FF2B5EF4-FFF2-40B4-BE49-F238E27FC236}">
                <a16:creationId xmlns:a16="http://schemas.microsoft.com/office/drawing/2014/main" id="{05F12E83-5189-48E6-8F79-21BB62C4A6DD}"/>
              </a:ext>
            </a:extLst>
          </p:cNvPr>
          <p:cNvPicPr preferRelativeResize="0"/>
          <p:nvPr/>
        </p:nvPicPr>
        <p:blipFill rotWithShape="1">
          <a:blip r:embed="rId4">
            <a:alphaModFix/>
          </a:blip>
          <a:srcRect/>
          <a:stretch/>
        </p:blipFill>
        <p:spPr>
          <a:xfrm>
            <a:off x="458547" y="1441451"/>
            <a:ext cx="2632588" cy="1595508"/>
          </a:xfrm>
          <a:prstGeom prst="rect">
            <a:avLst/>
          </a:prstGeom>
          <a:noFill/>
          <a:ln>
            <a:noFill/>
          </a:ln>
        </p:spPr>
      </p:pic>
      <p:pic>
        <p:nvPicPr>
          <p:cNvPr id="14" name="Google Shape;490;p27">
            <a:extLst>
              <a:ext uri="{FF2B5EF4-FFF2-40B4-BE49-F238E27FC236}">
                <a16:creationId xmlns:a16="http://schemas.microsoft.com/office/drawing/2014/main" id="{99EA851E-61BD-467C-BBC0-917F74B0C543}"/>
              </a:ext>
            </a:extLst>
          </p:cNvPr>
          <p:cNvPicPr preferRelativeResize="0"/>
          <p:nvPr/>
        </p:nvPicPr>
        <p:blipFill rotWithShape="1">
          <a:blip r:embed="rId5">
            <a:alphaModFix/>
          </a:blip>
          <a:srcRect/>
          <a:stretch/>
        </p:blipFill>
        <p:spPr>
          <a:xfrm>
            <a:off x="4414960" y="4179199"/>
            <a:ext cx="827205" cy="1033764"/>
          </a:xfrm>
          <a:prstGeom prst="rect">
            <a:avLst/>
          </a:prstGeom>
          <a:noFill/>
          <a:ln>
            <a:noFill/>
          </a:ln>
        </p:spPr>
      </p:pic>
      <p:pic>
        <p:nvPicPr>
          <p:cNvPr id="15" name="Google Shape;492;p27">
            <a:extLst>
              <a:ext uri="{FF2B5EF4-FFF2-40B4-BE49-F238E27FC236}">
                <a16:creationId xmlns:a16="http://schemas.microsoft.com/office/drawing/2014/main" id="{16B324E8-6D9B-42CE-BD44-37CCC7CF6412}"/>
              </a:ext>
            </a:extLst>
          </p:cNvPr>
          <p:cNvPicPr preferRelativeResize="0"/>
          <p:nvPr/>
        </p:nvPicPr>
        <p:blipFill rotWithShape="1">
          <a:blip r:embed="rId6">
            <a:alphaModFix/>
          </a:blip>
          <a:srcRect/>
          <a:stretch/>
        </p:blipFill>
        <p:spPr>
          <a:xfrm>
            <a:off x="7431510" y="1611433"/>
            <a:ext cx="2158805" cy="1333907"/>
          </a:xfrm>
          <a:prstGeom prst="rect">
            <a:avLst/>
          </a:prstGeom>
          <a:noFill/>
          <a:ln>
            <a:noFill/>
          </a:ln>
        </p:spPr>
      </p:pic>
      <p:pic>
        <p:nvPicPr>
          <p:cNvPr id="16" name="Google Shape;493;p27">
            <a:extLst>
              <a:ext uri="{FF2B5EF4-FFF2-40B4-BE49-F238E27FC236}">
                <a16:creationId xmlns:a16="http://schemas.microsoft.com/office/drawing/2014/main" id="{910BC916-47F2-44C6-A773-8AC88855427D}"/>
              </a:ext>
            </a:extLst>
          </p:cNvPr>
          <p:cNvPicPr preferRelativeResize="0"/>
          <p:nvPr/>
        </p:nvPicPr>
        <p:blipFill rotWithShape="1">
          <a:blip r:embed="rId7">
            <a:alphaModFix/>
          </a:blip>
          <a:srcRect/>
          <a:stretch/>
        </p:blipFill>
        <p:spPr>
          <a:xfrm>
            <a:off x="6185006" y="4268412"/>
            <a:ext cx="1529661" cy="1537387"/>
          </a:xfrm>
          <a:prstGeom prst="rect">
            <a:avLst/>
          </a:prstGeom>
          <a:noFill/>
          <a:ln>
            <a:noFill/>
          </a:ln>
        </p:spPr>
      </p:pic>
      <p:grpSp>
        <p:nvGrpSpPr>
          <p:cNvPr id="17" name="Google Shape;495;p27">
            <a:extLst>
              <a:ext uri="{FF2B5EF4-FFF2-40B4-BE49-F238E27FC236}">
                <a16:creationId xmlns:a16="http://schemas.microsoft.com/office/drawing/2014/main" id="{223FDDC5-9CDA-41D4-862B-D28095201F02}"/>
              </a:ext>
            </a:extLst>
          </p:cNvPr>
          <p:cNvGrpSpPr/>
          <p:nvPr/>
        </p:nvGrpSpPr>
        <p:grpSpPr>
          <a:xfrm>
            <a:off x="1057904" y="3997372"/>
            <a:ext cx="1864590" cy="1595508"/>
            <a:chOff x="5398466" y="4221579"/>
            <a:chExt cx="2118718" cy="1771838"/>
          </a:xfrm>
        </p:grpSpPr>
        <p:pic>
          <p:nvPicPr>
            <p:cNvPr id="18" name="Google Shape;496;p27">
              <a:extLst>
                <a:ext uri="{FF2B5EF4-FFF2-40B4-BE49-F238E27FC236}">
                  <a16:creationId xmlns:a16="http://schemas.microsoft.com/office/drawing/2014/main" id="{124F7F3E-2422-4F0C-A0D9-082350A5F940}"/>
                </a:ext>
              </a:extLst>
            </p:cNvPr>
            <p:cNvPicPr preferRelativeResize="0"/>
            <p:nvPr/>
          </p:nvPicPr>
          <p:blipFill rotWithShape="1">
            <a:blip r:embed="rId8">
              <a:alphaModFix/>
            </a:blip>
            <a:srcRect/>
            <a:stretch/>
          </p:blipFill>
          <p:spPr>
            <a:xfrm>
              <a:off x="5398466" y="4997507"/>
              <a:ext cx="1005969" cy="995910"/>
            </a:xfrm>
            <a:prstGeom prst="rect">
              <a:avLst/>
            </a:prstGeom>
            <a:noFill/>
            <a:ln>
              <a:noFill/>
            </a:ln>
          </p:spPr>
        </p:pic>
        <p:pic>
          <p:nvPicPr>
            <p:cNvPr id="19" name="Google Shape;497;p27">
              <a:extLst>
                <a:ext uri="{FF2B5EF4-FFF2-40B4-BE49-F238E27FC236}">
                  <a16:creationId xmlns:a16="http://schemas.microsoft.com/office/drawing/2014/main" id="{C17E0803-DFDA-46BB-A4B3-02FDD0B044D6}"/>
                </a:ext>
              </a:extLst>
            </p:cNvPr>
            <p:cNvPicPr preferRelativeResize="0"/>
            <p:nvPr/>
          </p:nvPicPr>
          <p:blipFill rotWithShape="1">
            <a:blip r:embed="rId9">
              <a:alphaModFix/>
            </a:blip>
            <a:srcRect/>
            <a:stretch/>
          </p:blipFill>
          <p:spPr>
            <a:xfrm>
              <a:off x="6404435" y="4985249"/>
              <a:ext cx="1112749" cy="995910"/>
            </a:xfrm>
            <a:prstGeom prst="rect">
              <a:avLst/>
            </a:prstGeom>
            <a:noFill/>
            <a:ln>
              <a:noFill/>
            </a:ln>
          </p:spPr>
        </p:pic>
        <p:pic>
          <p:nvPicPr>
            <p:cNvPr id="20" name="Google Shape;498;p27">
              <a:extLst>
                <a:ext uri="{FF2B5EF4-FFF2-40B4-BE49-F238E27FC236}">
                  <a16:creationId xmlns:a16="http://schemas.microsoft.com/office/drawing/2014/main" id="{81CB084C-2614-4DC9-B392-05C930894206}"/>
                </a:ext>
              </a:extLst>
            </p:cNvPr>
            <p:cNvPicPr preferRelativeResize="0"/>
            <p:nvPr/>
          </p:nvPicPr>
          <p:blipFill rotWithShape="1">
            <a:blip r:embed="rId10">
              <a:alphaModFix/>
            </a:blip>
            <a:srcRect/>
            <a:stretch/>
          </p:blipFill>
          <p:spPr>
            <a:xfrm>
              <a:off x="5752289" y="4221579"/>
              <a:ext cx="687422" cy="716064"/>
            </a:xfrm>
            <a:prstGeom prst="rect">
              <a:avLst/>
            </a:prstGeom>
            <a:noFill/>
            <a:ln>
              <a:noFill/>
            </a:ln>
          </p:spPr>
        </p:pic>
        <p:pic>
          <p:nvPicPr>
            <p:cNvPr id="21" name="Google Shape;499;p27">
              <a:extLst>
                <a:ext uri="{FF2B5EF4-FFF2-40B4-BE49-F238E27FC236}">
                  <a16:creationId xmlns:a16="http://schemas.microsoft.com/office/drawing/2014/main" id="{8421E5EF-E0E3-463B-98DD-4BAD2D1B72D2}"/>
                </a:ext>
              </a:extLst>
            </p:cNvPr>
            <p:cNvPicPr preferRelativeResize="0"/>
            <p:nvPr/>
          </p:nvPicPr>
          <p:blipFill rotWithShape="1">
            <a:blip r:embed="rId11">
              <a:alphaModFix/>
            </a:blip>
            <a:srcRect/>
            <a:stretch/>
          </p:blipFill>
          <p:spPr>
            <a:xfrm>
              <a:off x="6650689" y="4330141"/>
              <a:ext cx="527439" cy="601517"/>
            </a:xfrm>
            <a:prstGeom prst="rect">
              <a:avLst/>
            </a:prstGeom>
            <a:noFill/>
            <a:ln>
              <a:noFill/>
            </a:ln>
          </p:spPr>
        </p:pic>
      </p:grpSp>
      <p:pic>
        <p:nvPicPr>
          <p:cNvPr id="22" name="Picture 21" descr="A water bottle with a green cap&#10;&#10;Description automatically generated">
            <a:extLst>
              <a:ext uri="{FF2B5EF4-FFF2-40B4-BE49-F238E27FC236}">
                <a16:creationId xmlns:a16="http://schemas.microsoft.com/office/drawing/2014/main" id="{6E8889CC-FF6C-492C-B6AB-8EE8D2456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9495" y="1516656"/>
            <a:ext cx="829468" cy="1658936"/>
          </a:xfrm>
          <a:prstGeom prst="rect">
            <a:avLst/>
          </a:prstGeom>
        </p:spPr>
      </p:pic>
      <p:pic>
        <p:nvPicPr>
          <p:cNvPr id="24" name="Picture 23" descr="A teacher teaching children in a classroom&#10;&#10;Description automatically generated">
            <a:extLst>
              <a:ext uri="{FF2B5EF4-FFF2-40B4-BE49-F238E27FC236}">
                <a16:creationId xmlns:a16="http://schemas.microsoft.com/office/drawing/2014/main" id="{4F2A69EE-2E50-40A7-81E1-89AFCB68B6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3629" y="3682409"/>
            <a:ext cx="2784773" cy="2123390"/>
          </a:xfrm>
          <a:prstGeom prst="rect">
            <a:avLst/>
          </a:prstGeom>
        </p:spPr>
      </p:pic>
    </p:spTree>
    <p:extLst>
      <p:ext uri="{BB962C8B-B14F-4D97-AF65-F5344CB8AC3E}">
        <p14:creationId xmlns:p14="http://schemas.microsoft.com/office/powerpoint/2010/main" val="20263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500"/>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500"/>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500"/>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500"/>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500"/>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
                                        </p:tgtEl>
                                      </p:cBhvr>
                                    </p:animEffect>
                                    <p:set>
                                      <p:cBhvr>
                                        <p:cTn id="22" dur="1" fill="hold">
                                          <p:stCondLst>
                                            <p:cond delay="500"/>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C996-A720-4564-894E-71A69DD6769F}"/>
              </a:ext>
            </a:extLst>
          </p:cNvPr>
          <p:cNvSpPr>
            <a:spLocks noGrp="1"/>
          </p:cNvSpPr>
          <p:nvPr>
            <p:ph type="title"/>
          </p:nvPr>
        </p:nvSpPr>
        <p:spPr>
          <a:xfrm>
            <a:off x="0" y="251398"/>
            <a:ext cx="2669458" cy="647577"/>
          </a:xfrm>
        </p:spPr>
        <p:txBody>
          <a:bodyPr/>
          <a:lstStyle/>
          <a:p>
            <a:r>
              <a:rPr lang="en-GB" dirty="0"/>
              <a:t>Ein Dialog</a:t>
            </a:r>
          </a:p>
        </p:txBody>
      </p:sp>
      <p:pic>
        <p:nvPicPr>
          <p:cNvPr id="5" name="Picture 4" descr="A yellow and red ovals&#10;&#10;Description automatically generated">
            <a:extLst>
              <a:ext uri="{FF2B5EF4-FFF2-40B4-BE49-F238E27FC236}">
                <a16:creationId xmlns:a16="http://schemas.microsoft.com/office/drawing/2014/main" id="{C5A6B663-3BFF-45C8-B29A-94B1B6B5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314" y="537345"/>
            <a:ext cx="2042337" cy="1188823"/>
          </a:xfrm>
          <a:prstGeom prst="rect">
            <a:avLst/>
          </a:prstGeom>
        </p:spPr>
      </p:pic>
      <p:sp>
        <p:nvSpPr>
          <p:cNvPr id="8" name="Rounded Rectangle 11">
            <a:extLst>
              <a:ext uri="{FF2B5EF4-FFF2-40B4-BE49-F238E27FC236}">
                <a16:creationId xmlns:a16="http://schemas.microsoft.com/office/drawing/2014/main" id="{7D692F41-4465-4E53-A878-1559F24A908F}"/>
              </a:ext>
            </a:extLst>
          </p:cNvPr>
          <p:cNvSpPr/>
          <p:nvPr/>
        </p:nvSpPr>
        <p:spPr>
          <a:xfrm>
            <a:off x="10382960" y="208470"/>
            <a:ext cx="1574368" cy="366717"/>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D74A7AB3-8274-41F3-8F8B-E1FA4F08EC4C}"/>
              </a:ext>
            </a:extLst>
          </p:cNvPr>
          <p:cNvPicPr>
            <a:picLocks noChangeAspect="1"/>
          </p:cNvPicPr>
          <p:nvPr/>
        </p:nvPicPr>
        <p:blipFill>
          <a:blip r:embed="rId4"/>
          <a:stretch>
            <a:fillRect/>
          </a:stretch>
        </p:blipFill>
        <p:spPr>
          <a:xfrm>
            <a:off x="7847687" y="575186"/>
            <a:ext cx="1524132" cy="1707028"/>
          </a:xfrm>
          <a:prstGeom prst="rect">
            <a:avLst/>
          </a:prstGeom>
        </p:spPr>
      </p:pic>
      <p:pic>
        <p:nvPicPr>
          <p:cNvPr id="15" name="Picture 14">
            <a:extLst>
              <a:ext uri="{FF2B5EF4-FFF2-40B4-BE49-F238E27FC236}">
                <a16:creationId xmlns:a16="http://schemas.microsoft.com/office/drawing/2014/main" id="{E5C31080-AF29-4CB3-9B71-C3DAD6AFCC89}"/>
              </a:ext>
            </a:extLst>
          </p:cNvPr>
          <p:cNvPicPr>
            <a:picLocks noChangeAspect="1"/>
          </p:cNvPicPr>
          <p:nvPr/>
        </p:nvPicPr>
        <p:blipFill>
          <a:blip r:embed="rId5"/>
          <a:stretch>
            <a:fillRect/>
          </a:stretch>
        </p:blipFill>
        <p:spPr>
          <a:xfrm>
            <a:off x="3143168" y="537345"/>
            <a:ext cx="1530229" cy="1713124"/>
          </a:xfrm>
          <a:prstGeom prst="rect">
            <a:avLst/>
          </a:prstGeom>
        </p:spPr>
      </p:pic>
      <p:graphicFrame>
        <p:nvGraphicFramePr>
          <p:cNvPr id="16" name="Table 16">
            <a:extLst>
              <a:ext uri="{FF2B5EF4-FFF2-40B4-BE49-F238E27FC236}">
                <a16:creationId xmlns:a16="http://schemas.microsoft.com/office/drawing/2014/main" id="{32376DC4-10D8-4536-9850-6C3563459146}"/>
              </a:ext>
            </a:extLst>
          </p:cNvPr>
          <p:cNvGraphicFramePr>
            <a:graphicFrameLocks noGrp="1"/>
          </p:cNvGraphicFramePr>
          <p:nvPr>
            <p:extLst>
              <p:ext uri="{D42A27DB-BD31-4B8C-83A1-F6EECF244321}">
                <p14:modId xmlns:p14="http://schemas.microsoft.com/office/powerpoint/2010/main" val="1247964064"/>
              </p:ext>
            </p:extLst>
          </p:nvPr>
        </p:nvGraphicFramePr>
        <p:xfrm>
          <a:off x="1194620" y="1988582"/>
          <a:ext cx="10438244" cy="4053840"/>
        </p:xfrm>
        <a:graphic>
          <a:graphicData uri="http://schemas.openxmlformats.org/drawingml/2006/table">
            <a:tbl>
              <a:tblPr firstRow="1" bandRow="1">
                <a:tableStyleId>{C4B1156A-380E-4F78-BDF5-A606A8083BF9}</a:tableStyleId>
              </a:tblPr>
              <a:tblGrid>
                <a:gridCol w="4940709">
                  <a:extLst>
                    <a:ext uri="{9D8B030D-6E8A-4147-A177-3AD203B41FA5}">
                      <a16:colId xmlns:a16="http://schemas.microsoft.com/office/drawing/2014/main" val="547180215"/>
                    </a:ext>
                  </a:extLst>
                </a:gridCol>
                <a:gridCol w="5497535">
                  <a:extLst>
                    <a:ext uri="{9D8B030D-6E8A-4147-A177-3AD203B41FA5}">
                      <a16:colId xmlns:a16="http://schemas.microsoft.com/office/drawing/2014/main" val="3791724193"/>
                    </a:ext>
                  </a:extLst>
                </a:gridCol>
              </a:tblGrid>
              <a:tr h="505438">
                <a:tc>
                  <a:txBody>
                    <a:bodyPr/>
                    <a:lstStyle/>
                    <a:p>
                      <a:r>
                        <a:rPr lang="en-GB" sz="2800" b="0" dirty="0">
                          <a:solidFill>
                            <a:schemeClr val="tx1"/>
                          </a:solidFill>
                        </a:rPr>
                        <a:t>H_ _ _ _!</a:t>
                      </a:r>
                    </a:p>
                  </a:txBody>
                  <a:tcPr anchor="ctr"/>
                </a:tc>
                <a:tc>
                  <a:txBody>
                    <a:bodyPr/>
                    <a:lstStyle/>
                    <a:p>
                      <a:endParaRPr lang="en-GB" sz="2800">
                        <a:solidFill>
                          <a:schemeClr val="tx1"/>
                        </a:solidFill>
                      </a:endParaRPr>
                    </a:p>
                  </a:txBody>
                  <a:tcPr anchor="ctr"/>
                </a:tc>
                <a:extLst>
                  <a:ext uri="{0D108BD9-81ED-4DB2-BD59-A6C34878D82A}">
                    <a16:rowId xmlns:a16="http://schemas.microsoft.com/office/drawing/2014/main" val="2982245250"/>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H_ _ _ _!</a:t>
                      </a:r>
                    </a:p>
                  </a:txBody>
                  <a:tcPr anchor="ctr"/>
                </a:tc>
                <a:extLst>
                  <a:ext uri="{0D108BD9-81ED-4DB2-BD59-A6C34878D82A}">
                    <a16:rowId xmlns:a16="http://schemas.microsoft.com/office/drawing/2014/main" val="2228794753"/>
                  </a:ext>
                </a:extLst>
              </a:tr>
              <a:tr h="505438">
                <a:tc>
                  <a:txBody>
                    <a:bodyPr/>
                    <a:lstStyle/>
                    <a:p>
                      <a:r>
                        <a:rPr lang="en-GB" sz="2800" dirty="0">
                          <a:solidFill>
                            <a:schemeClr val="tx1"/>
                          </a:solidFill>
                        </a:rPr>
                        <a:t>W_   i_ _  [name]?</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925659625"/>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[Name] i_ _  d_..</a:t>
                      </a:r>
                    </a:p>
                    <a:p>
                      <a:r>
                        <a:rPr lang="en-GB" sz="2800" dirty="0">
                          <a:solidFill>
                            <a:schemeClr val="tx1"/>
                          </a:solidFill>
                        </a:rPr>
                        <a:t>W_  i_ _  d_ _ [object]?</a:t>
                      </a:r>
                    </a:p>
                  </a:txBody>
                  <a:tcPr anchor="ctr"/>
                </a:tc>
                <a:extLst>
                  <a:ext uri="{0D108BD9-81ED-4DB2-BD59-A6C34878D82A}">
                    <a16:rowId xmlns:a16="http://schemas.microsoft.com/office/drawing/2014/main" val="2804585147"/>
                  </a:ext>
                </a:extLst>
              </a:tr>
              <a:tr h="505438">
                <a:tc>
                  <a:txBody>
                    <a:bodyPr/>
                    <a:lstStyle/>
                    <a:p>
                      <a:r>
                        <a:rPr lang="en-GB" sz="2800" dirty="0">
                          <a:solidFill>
                            <a:schemeClr val="tx1"/>
                          </a:solidFill>
                        </a:rPr>
                        <a:t>D_ _ [object] i_ _  h_ _ _.</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3872790534"/>
                  </a:ext>
                </a:extLst>
              </a:tr>
              <a:tr h="505438">
                <a:tc>
                  <a:txBody>
                    <a:bodyPr/>
                    <a:lstStyle/>
                    <a:p>
                      <a:endParaRPr lang="en-GB" sz="2800">
                        <a:solidFill>
                          <a:schemeClr val="tx1"/>
                        </a:solidFill>
                      </a:endParaRPr>
                    </a:p>
                  </a:txBody>
                  <a:tcPr anchor="ctr"/>
                </a:tc>
                <a:tc>
                  <a:txBody>
                    <a:bodyPr/>
                    <a:lstStyle/>
                    <a:p>
                      <a:r>
                        <a:rPr lang="en-GB" sz="2800" dirty="0">
                          <a:solidFill>
                            <a:schemeClr val="tx1"/>
                          </a:solidFill>
                        </a:rPr>
                        <a:t>OK. T_ _ _ _ _ _.</a:t>
                      </a:r>
                    </a:p>
                  </a:txBody>
                  <a:tcPr anchor="ctr"/>
                </a:tc>
                <a:extLst>
                  <a:ext uri="{0D108BD9-81ED-4DB2-BD59-A6C34878D82A}">
                    <a16:rowId xmlns:a16="http://schemas.microsoft.com/office/drawing/2014/main" val="2887547252"/>
                  </a:ext>
                </a:extLst>
              </a:tr>
              <a:tr h="505438">
                <a:tc>
                  <a:txBody>
                    <a:bodyPr/>
                    <a:lstStyle/>
                    <a:p>
                      <a:r>
                        <a:rPr lang="en-GB" sz="2800" dirty="0">
                          <a:solidFill>
                            <a:schemeClr val="tx1"/>
                          </a:solidFill>
                        </a:rPr>
                        <a:t>T_ _ _ _ _ _!</a:t>
                      </a:r>
                    </a:p>
                  </a:txBody>
                  <a:tcPr anchor="ctr"/>
                </a:tc>
                <a:tc>
                  <a:txBody>
                    <a:bodyPr/>
                    <a:lstStyle/>
                    <a:p>
                      <a:endParaRPr lang="en-GB" sz="2800" dirty="0">
                        <a:solidFill>
                          <a:schemeClr val="tx1"/>
                        </a:solidFill>
                      </a:endParaRPr>
                    </a:p>
                  </a:txBody>
                  <a:tcPr anchor="ctr"/>
                </a:tc>
                <a:extLst>
                  <a:ext uri="{0D108BD9-81ED-4DB2-BD59-A6C34878D82A}">
                    <a16:rowId xmlns:a16="http://schemas.microsoft.com/office/drawing/2014/main" val="792611986"/>
                  </a:ext>
                </a:extLst>
              </a:tr>
            </a:tbl>
          </a:graphicData>
        </a:graphic>
      </p:graphicFrame>
      <p:pic>
        <p:nvPicPr>
          <p:cNvPr id="9" name="Picture 8">
            <a:extLst>
              <a:ext uri="{FF2B5EF4-FFF2-40B4-BE49-F238E27FC236}">
                <a16:creationId xmlns:a16="http://schemas.microsoft.com/office/drawing/2014/main" id="{5B919CF4-13CE-4553-BA96-95E3E6FE3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268" y="2781300"/>
            <a:ext cx="926988" cy="971379"/>
          </a:xfrm>
          <a:prstGeom prst="rect">
            <a:avLst/>
          </a:prstGeom>
        </p:spPr>
      </p:pic>
      <p:pic>
        <p:nvPicPr>
          <p:cNvPr id="10" name="Picture 9">
            <a:extLst>
              <a:ext uri="{FF2B5EF4-FFF2-40B4-BE49-F238E27FC236}">
                <a16:creationId xmlns:a16="http://schemas.microsoft.com/office/drawing/2014/main" id="{67AD8DE1-3BFA-4E55-ADF2-5F1F4600E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494" y="3752679"/>
            <a:ext cx="926988" cy="971379"/>
          </a:xfrm>
          <a:prstGeom prst="rect">
            <a:avLst/>
          </a:prstGeom>
        </p:spPr>
      </p:pic>
      <p:pic>
        <p:nvPicPr>
          <p:cNvPr id="11" name="Picture 10" descr="A yellow hand with blue waves&#10;&#10;Description automatically generated">
            <a:extLst>
              <a:ext uri="{FF2B5EF4-FFF2-40B4-BE49-F238E27FC236}">
                <a16:creationId xmlns:a16="http://schemas.microsoft.com/office/drawing/2014/main" id="{242D5BDD-7D3B-4366-97BC-30E599353D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03" y="1985764"/>
            <a:ext cx="529410" cy="529410"/>
          </a:xfrm>
          <a:prstGeom prst="rect">
            <a:avLst/>
          </a:prstGeom>
        </p:spPr>
      </p:pic>
      <p:pic>
        <p:nvPicPr>
          <p:cNvPr id="12" name="Picture 11" descr="A yellow hand with blue waves&#10;&#10;Description automatically generated">
            <a:extLst>
              <a:ext uri="{FF2B5EF4-FFF2-40B4-BE49-F238E27FC236}">
                <a16:creationId xmlns:a16="http://schemas.microsoft.com/office/drawing/2014/main" id="{8049D6C7-3DD7-49DF-8181-7BDFA56E7C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5853" y="2516571"/>
            <a:ext cx="529410" cy="529410"/>
          </a:xfrm>
          <a:prstGeom prst="rect">
            <a:avLst/>
          </a:prstGeom>
        </p:spPr>
      </p:pic>
      <p:pic>
        <p:nvPicPr>
          <p:cNvPr id="13" name="Picture 12" descr="A yellow hand with blue waves&#10;&#10;Description automatically generated">
            <a:extLst>
              <a:ext uri="{FF2B5EF4-FFF2-40B4-BE49-F238E27FC236}">
                <a16:creationId xmlns:a16="http://schemas.microsoft.com/office/drawing/2014/main" id="{937969E0-36D0-411C-A1C3-2A3DC104E0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03" y="5513012"/>
            <a:ext cx="529410" cy="529410"/>
          </a:xfrm>
          <a:prstGeom prst="rect">
            <a:avLst/>
          </a:prstGeom>
        </p:spPr>
      </p:pic>
      <p:pic>
        <p:nvPicPr>
          <p:cNvPr id="17" name="Picture 16" descr="A yellow hand with blue waves&#10;&#10;Description automatically generated">
            <a:extLst>
              <a:ext uri="{FF2B5EF4-FFF2-40B4-BE49-F238E27FC236}">
                <a16:creationId xmlns:a16="http://schemas.microsoft.com/office/drawing/2014/main" id="{0010FDE6-B431-4383-9339-36663B8582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6590" y="5041326"/>
            <a:ext cx="529410" cy="529410"/>
          </a:xfrm>
          <a:prstGeom prst="rect">
            <a:avLst/>
          </a:prstGeom>
        </p:spPr>
      </p:pic>
    </p:spTree>
    <p:extLst>
      <p:ext uri="{BB962C8B-B14F-4D97-AF65-F5344CB8AC3E}">
        <p14:creationId xmlns:p14="http://schemas.microsoft.com/office/powerpoint/2010/main" val="238322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(3/4)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12" name="Google Shape;488;p27">
            <a:extLst>
              <a:ext uri="{FF2B5EF4-FFF2-40B4-BE49-F238E27FC236}">
                <a16:creationId xmlns:a16="http://schemas.microsoft.com/office/drawing/2014/main" id="{C8DEFDCF-5841-4A37-A729-CD77F287F274}"/>
              </a:ext>
            </a:extLst>
          </p:cNvPr>
          <p:cNvPicPr preferRelativeResize="0"/>
          <p:nvPr/>
        </p:nvPicPr>
        <p:blipFill rotWithShape="1">
          <a:blip r:embed="rId3">
            <a:alphaModFix/>
          </a:blip>
          <a:srcRect/>
          <a:stretch/>
        </p:blipFill>
        <p:spPr>
          <a:xfrm>
            <a:off x="3722042" y="1441451"/>
            <a:ext cx="2373958" cy="1595509"/>
          </a:xfrm>
          <a:prstGeom prst="rect">
            <a:avLst/>
          </a:prstGeom>
          <a:noFill/>
          <a:ln>
            <a:noFill/>
          </a:ln>
        </p:spPr>
      </p:pic>
      <p:pic>
        <p:nvPicPr>
          <p:cNvPr id="13" name="Google Shape;489;p27">
            <a:extLst>
              <a:ext uri="{FF2B5EF4-FFF2-40B4-BE49-F238E27FC236}">
                <a16:creationId xmlns:a16="http://schemas.microsoft.com/office/drawing/2014/main" id="{05F12E83-5189-48E6-8F79-21BB62C4A6DD}"/>
              </a:ext>
            </a:extLst>
          </p:cNvPr>
          <p:cNvPicPr preferRelativeResize="0"/>
          <p:nvPr/>
        </p:nvPicPr>
        <p:blipFill rotWithShape="1">
          <a:blip r:embed="rId4">
            <a:alphaModFix/>
          </a:blip>
          <a:srcRect/>
          <a:stretch/>
        </p:blipFill>
        <p:spPr>
          <a:xfrm>
            <a:off x="458547" y="1441451"/>
            <a:ext cx="2632588" cy="1595508"/>
          </a:xfrm>
          <a:prstGeom prst="rect">
            <a:avLst/>
          </a:prstGeom>
          <a:noFill/>
          <a:ln>
            <a:noFill/>
          </a:ln>
        </p:spPr>
      </p:pic>
      <p:pic>
        <p:nvPicPr>
          <p:cNvPr id="14" name="Google Shape;490;p27">
            <a:extLst>
              <a:ext uri="{FF2B5EF4-FFF2-40B4-BE49-F238E27FC236}">
                <a16:creationId xmlns:a16="http://schemas.microsoft.com/office/drawing/2014/main" id="{99EA851E-61BD-467C-BBC0-917F74B0C543}"/>
              </a:ext>
            </a:extLst>
          </p:cNvPr>
          <p:cNvPicPr preferRelativeResize="0"/>
          <p:nvPr/>
        </p:nvPicPr>
        <p:blipFill rotWithShape="1">
          <a:blip r:embed="rId5">
            <a:alphaModFix/>
          </a:blip>
          <a:srcRect/>
          <a:stretch/>
        </p:blipFill>
        <p:spPr>
          <a:xfrm>
            <a:off x="4414960" y="4179199"/>
            <a:ext cx="827205" cy="1033764"/>
          </a:xfrm>
          <a:prstGeom prst="rect">
            <a:avLst/>
          </a:prstGeom>
          <a:noFill/>
          <a:ln>
            <a:noFill/>
          </a:ln>
        </p:spPr>
      </p:pic>
      <p:pic>
        <p:nvPicPr>
          <p:cNvPr id="15" name="Google Shape;492;p27">
            <a:extLst>
              <a:ext uri="{FF2B5EF4-FFF2-40B4-BE49-F238E27FC236}">
                <a16:creationId xmlns:a16="http://schemas.microsoft.com/office/drawing/2014/main" id="{16B324E8-6D9B-42CE-BD44-37CCC7CF6412}"/>
              </a:ext>
            </a:extLst>
          </p:cNvPr>
          <p:cNvPicPr preferRelativeResize="0"/>
          <p:nvPr/>
        </p:nvPicPr>
        <p:blipFill rotWithShape="1">
          <a:blip r:embed="rId6">
            <a:alphaModFix/>
          </a:blip>
          <a:srcRect/>
          <a:stretch/>
        </p:blipFill>
        <p:spPr>
          <a:xfrm>
            <a:off x="7431510" y="1611433"/>
            <a:ext cx="2158805" cy="1333907"/>
          </a:xfrm>
          <a:prstGeom prst="rect">
            <a:avLst/>
          </a:prstGeom>
          <a:noFill/>
          <a:ln>
            <a:noFill/>
          </a:ln>
        </p:spPr>
      </p:pic>
      <p:pic>
        <p:nvPicPr>
          <p:cNvPr id="16" name="Google Shape;493;p27">
            <a:extLst>
              <a:ext uri="{FF2B5EF4-FFF2-40B4-BE49-F238E27FC236}">
                <a16:creationId xmlns:a16="http://schemas.microsoft.com/office/drawing/2014/main" id="{910BC916-47F2-44C6-A773-8AC88855427D}"/>
              </a:ext>
            </a:extLst>
          </p:cNvPr>
          <p:cNvPicPr preferRelativeResize="0"/>
          <p:nvPr/>
        </p:nvPicPr>
        <p:blipFill rotWithShape="1">
          <a:blip r:embed="rId7">
            <a:alphaModFix/>
          </a:blip>
          <a:srcRect/>
          <a:stretch/>
        </p:blipFill>
        <p:spPr>
          <a:xfrm>
            <a:off x="6268188" y="4261661"/>
            <a:ext cx="1529661" cy="1537387"/>
          </a:xfrm>
          <a:prstGeom prst="rect">
            <a:avLst/>
          </a:prstGeom>
          <a:noFill/>
          <a:ln>
            <a:noFill/>
          </a:ln>
        </p:spPr>
      </p:pic>
      <p:grpSp>
        <p:nvGrpSpPr>
          <p:cNvPr id="17" name="Google Shape;495;p27">
            <a:extLst>
              <a:ext uri="{FF2B5EF4-FFF2-40B4-BE49-F238E27FC236}">
                <a16:creationId xmlns:a16="http://schemas.microsoft.com/office/drawing/2014/main" id="{223FDDC5-9CDA-41D4-862B-D28095201F02}"/>
              </a:ext>
            </a:extLst>
          </p:cNvPr>
          <p:cNvGrpSpPr/>
          <p:nvPr/>
        </p:nvGrpSpPr>
        <p:grpSpPr>
          <a:xfrm>
            <a:off x="1057904" y="3997372"/>
            <a:ext cx="1864590" cy="1595508"/>
            <a:chOff x="5398466" y="4221579"/>
            <a:chExt cx="2118718" cy="1771838"/>
          </a:xfrm>
        </p:grpSpPr>
        <p:pic>
          <p:nvPicPr>
            <p:cNvPr id="18" name="Google Shape;496;p27">
              <a:extLst>
                <a:ext uri="{FF2B5EF4-FFF2-40B4-BE49-F238E27FC236}">
                  <a16:creationId xmlns:a16="http://schemas.microsoft.com/office/drawing/2014/main" id="{124F7F3E-2422-4F0C-A0D9-082350A5F940}"/>
                </a:ext>
              </a:extLst>
            </p:cNvPr>
            <p:cNvPicPr preferRelativeResize="0"/>
            <p:nvPr/>
          </p:nvPicPr>
          <p:blipFill rotWithShape="1">
            <a:blip r:embed="rId8">
              <a:alphaModFix/>
            </a:blip>
            <a:srcRect/>
            <a:stretch/>
          </p:blipFill>
          <p:spPr>
            <a:xfrm>
              <a:off x="5398466" y="4997507"/>
              <a:ext cx="1005969" cy="995910"/>
            </a:xfrm>
            <a:prstGeom prst="rect">
              <a:avLst/>
            </a:prstGeom>
            <a:noFill/>
            <a:ln>
              <a:noFill/>
            </a:ln>
          </p:spPr>
        </p:pic>
        <p:pic>
          <p:nvPicPr>
            <p:cNvPr id="19" name="Google Shape;497;p27">
              <a:extLst>
                <a:ext uri="{FF2B5EF4-FFF2-40B4-BE49-F238E27FC236}">
                  <a16:creationId xmlns:a16="http://schemas.microsoft.com/office/drawing/2014/main" id="{C17E0803-DFDA-46BB-A4B3-02FDD0B044D6}"/>
                </a:ext>
              </a:extLst>
            </p:cNvPr>
            <p:cNvPicPr preferRelativeResize="0"/>
            <p:nvPr/>
          </p:nvPicPr>
          <p:blipFill rotWithShape="1">
            <a:blip r:embed="rId9">
              <a:alphaModFix/>
            </a:blip>
            <a:srcRect/>
            <a:stretch/>
          </p:blipFill>
          <p:spPr>
            <a:xfrm>
              <a:off x="6404435" y="4985249"/>
              <a:ext cx="1112749" cy="995910"/>
            </a:xfrm>
            <a:prstGeom prst="rect">
              <a:avLst/>
            </a:prstGeom>
            <a:noFill/>
            <a:ln>
              <a:noFill/>
            </a:ln>
          </p:spPr>
        </p:pic>
        <p:pic>
          <p:nvPicPr>
            <p:cNvPr id="20" name="Google Shape;498;p27">
              <a:extLst>
                <a:ext uri="{FF2B5EF4-FFF2-40B4-BE49-F238E27FC236}">
                  <a16:creationId xmlns:a16="http://schemas.microsoft.com/office/drawing/2014/main" id="{81CB084C-2614-4DC9-B392-05C930894206}"/>
                </a:ext>
              </a:extLst>
            </p:cNvPr>
            <p:cNvPicPr preferRelativeResize="0"/>
            <p:nvPr/>
          </p:nvPicPr>
          <p:blipFill rotWithShape="1">
            <a:blip r:embed="rId10">
              <a:alphaModFix/>
            </a:blip>
            <a:srcRect/>
            <a:stretch/>
          </p:blipFill>
          <p:spPr>
            <a:xfrm>
              <a:off x="5752289" y="4221579"/>
              <a:ext cx="687422" cy="716064"/>
            </a:xfrm>
            <a:prstGeom prst="rect">
              <a:avLst/>
            </a:prstGeom>
            <a:noFill/>
            <a:ln>
              <a:noFill/>
            </a:ln>
          </p:spPr>
        </p:pic>
        <p:pic>
          <p:nvPicPr>
            <p:cNvPr id="21" name="Google Shape;499;p27">
              <a:extLst>
                <a:ext uri="{FF2B5EF4-FFF2-40B4-BE49-F238E27FC236}">
                  <a16:creationId xmlns:a16="http://schemas.microsoft.com/office/drawing/2014/main" id="{8421E5EF-E0E3-463B-98DD-4BAD2D1B72D2}"/>
                </a:ext>
              </a:extLst>
            </p:cNvPr>
            <p:cNvPicPr preferRelativeResize="0"/>
            <p:nvPr/>
          </p:nvPicPr>
          <p:blipFill rotWithShape="1">
            <a:blip r:embed="rId11">
              <a:alphaModFix/>
            </a:blip>
            <a:srcRect/>
            <a:stretch/>
          </p:blipFill>
          <p:spPr>
            <a:xfrm>
              <a:off x="6650689" y="4330141"/>
              <a:ext cx="527439" cy="601517"/>
            </a:xfrm>
            <a:prstGeom prst="rect">
              <a:avLst/>
            </a:prstGeom>
            <a:noFill/>
            <a:ln>
              <a:noFill/>
            </a:ln>
          </p:spPr>
        </p:pic>
      </p:grpSp>
      <p:pic>
        <p:nvPicPr>
          <p:cNvPr id="22" name="Picture 21" descr="A water bottle with a green cap&#10;&#10;Description automatically generated">
            <a:extLst>
              <a:ext uri="{FF2B5EF4-FFF2-40B4-BE49-F238E27FC236}">
                <a16:creationId xmlns:a16="http://schemas.microsoft.com/office/drawing/2014/main" id="{6E8889CC-FF6C-492C-B6AB-8EE8D2456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9495" y="1516656"/>
            <a:ext cx="829468" cy="1658936"/>
          </a:xfrm>
          <a:prstGeom prst="rect">
            <a:avLst/>
          </a:prstGeom>
        </p:spPr>
      </p:pic>
      <p:pic>
        <p:nvPicPr>
          <p:cNvPr id="24" name="Picture 23" descr="A teacher teaching children in a classroom&#10;&#10;Description automatically generated">
            <a:extLst>
              <a:ext uri="{FF2B5EF4-FFF2-40B4-BE49-F238E27FC236}">
                <a16:creationId xmlns:a16="http://schemas.microsoft.com/office/drawing/2014/main" id="{A7E24A8C-3F48-4FB8-9C6B-D8656E704B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6400" y="3682409"/>
            <a:ext cx="2784773" cy="2123390"/>
          </a:xfrm>
          <a:prstGeom prst="rect">
            <a:avLst/>
          </a:prstGeom>
        </p:spPr>
      </p:pic>
    </p:spTree>
    <p:extLst>
      <p:ext uri="{BB962C8B-B14F-4D97-AF65-F5344CB8AC3E}">
        <p14:creationId xmlns:p14="http://schemas.microsoft.com/office/powerpoint/2010/main" val="81728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500"/>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500"/>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500"/>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500"/>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500"/>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
                                        </p:tgtEl>
                                      </p:cBhvr>
                                    </p:animEffect>
                                    <p:set>
                                      <p:cBhvr>
                                        <p:cTn id="22" dur="1" fill="hold">
                                          <p:stCondLst>
                                            <p:cond delay="500"/>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5597-C5E8-4043-9026-ABE6BC9E9EAD}"/>
              </a:ext>
            </a:extLst>
          </p:cNvPr>
          <p:cNvSpPr>
            <a:spLocks noGrp="1"/>
          </p:cNvSpPr>
          <p:nvPr>
            <p:ph type="title"/>
          </p:nvPr>
        </p:nvSpPr>
        <p:spPr>
          <a:xfrm>
            <a:off x="0" y="213557"/>
            <a:ext cx="5683624" cy="647577"/>
          </a:xfrm>
        </p:spPr>
        <p:txBody>
          <a:bodyPr>
            <a:normAutofit/>
          </a:bodyPr>
          <a:lstStyle/>
          <a:p>
            <a:r>
              <a:rPr lang="en-GB" sz="2800" dirty="0"/>
              <a:t>Was </a:t>
            </a:r>
            <a:r>
              <a:rPr lang="en-GB" sz="2800" dirty="0" err="1"/>
              <a:t>ist</a:t>
            </a:r>
            <a:r>
              <a:rPr lang="en-GB" sz="2800" dirty="0"/>
              <a:t> </a:t>
            </a:r>
            <a:r>
              <a:rPr lang="en-GB" sz="2800" dirty="0" err="1"/>
              <a:t>nicht</a:t>
            </a:r>
            <a:r>
              <a:rPr lang="en-GB" sz="2800" dirty="0"/>
              <a:t> </a:t>
            </a:r>
            <a:r>
              <a:rPr lang="en-GB" sz="2800" dirty="0" err="1"/>
              <a:t>mehr</a:t>
            </a:r>
            <a:r>
              <a:rPr lang="en-GB" sz="2800" dirty="0"/>
              <a:t> da? </a:t>
            </a:r>
            <a:r>
              <a:rPr lang="en-GB" sz="2800" b="0" dirty="0"/>
              <a:t>(4/4)</a:t>
            </a:r>
            <a:endParaRPr lang="en-GB" sz="2800" dirty="0"/>
          </a:p>
        </p:txBody>
      </p:sp>
      <p:sp>
        <p:nvSpPr>
          <p:cNvPr id="4" name="Google Shape;369;p19">
            <a:extLst>
              <a:ext uri="{FF2B5EF4-FFF2-40B4-BE49-F238E27FC236}">
                <a16:creationId xmlns:a16="http://schemas.microsoft.com/office/drawing/2014/main" id="{BB0A3B36-44DE-4B3E-A705-85EFF4E2197B}"/>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12" name="Google Shape;488;p27">
            <a:extLst>
              <a:ext uri="{FF2B5EF4-FFF2-40B4-BE49-F238E27FC236}">
                <a16:creationId xmlns:a16="http://schemas.microsoft.com/office/drawing/2014/main" id="{C8DEFDCF-5841-4A37-A729-CD77F287F274}"/>
              </a:ext>
            </a:extLst>
          </p:cNvPr>
          <p:cNvPicPr preferRelativeResize="0"/>
          <p:nvPr/>
        </p:nvPicPr>
        <p:blipFill rotWithShape="1">
          <a:blip r:embed="rId3">
            <a:alphaModFix/>
          </a:blip>
          <a:srcRect/>
          <a:stretch/>
        </p:blipFill>
        <p:spPr>
          <a:xfrm>
            <a:off x="3722042" y="1441451"/>
            <a:ext cx="2373958" cy="1595509"/>
          </a:xfrm>
          <a:prstGeom prst="rect">
            <a:avLst/>
          </a:prstGeom>
          <a:noFill/>
          <a:ln>
            <a:noFill/>
          </a:ln>
        </p:spPr>
      </p:pic>
      <p:pic>
        <p:nvPicPr>
          <p:cNvPr id="13" name="Google Shape;489;p27">
            <a:extLst>
              <a:ext uri="{FF2B5EF4-FFF2-40B4-BE49-F238E27FC236}">
                <a16:creationId xmlns:a16="http://schemas.microsoft.com/office/drawing/2014/main" id="{05F12E83-5189-48E6-8F79-21BB62C4A6DD}"/>
              </a:ext>
            </a:extLst>
          </p:cNvPr>
          <p:cNvPicPr preferRelativeResize="0"/>
          <p:nvPr/>
        </p:nvPicPr>
        <p:blipFill rotWithShape="1">
          <a:blip r:embed="rId4">
            <a:alphaModFix/>
          </a:blip>
          <a:srcRect/>
          <a:stretch/>
        </p:blipFill>
        <p:spPr>
          <a:xfrm>
            <a:off x="458547" y="1441451"/>
            <a:ext cx="2632588" cy="1595508"/>
          </a:xfrm>
          <a:prstGeom prst="rect">
            <a:avLst/>
          </a:prstGeom>
          <a:noFill/>
          <a:ln>
            <a:noFill/>
          </a:ln>
        </p:spPr>
      </p:pic>
      <p:pic>
        <p:nvPicPr>
          <p:cNvPr id="14" name="Google Shape;490;p27">
            <a:extLst>
              <a:ext uri="{FF2B5EF4-FFF2-40B4-BE49-F238E27FC236}">
                <a16:creationId xmlns:a16="http://schemas.microsoft.com/office/drawing/2014/main" id="{99EA851E-61BD-467C-BBC0-917F74B0C543}"/>
              </a:ext>
            </a:extLst>
          </p:cNvPr>
          <p:cNvPicPr preferRelativeResize="0"/>
          <p:nvPr/>
        </p:nvPicPr>
        <p:blipFill rotWithShape="1">
          <a:blip r:embed="rId5">
            <a:alphaModFix/>
          </a:blip>
          <a:srcRect/>
          <a:stretch/>
        </p:blipFill>
        <p:spPr>
          <a:xfrm>
            <a:off x="4414960" y="4179199"/>
            <a:ext cx="827205" cy="1033764"/>
          </a:xfrm>
          <a:prstGeom prst="rect">
            <a:avLst/>
          </a:prstGeom>
          <a:noFill/>
          <a:ln>
            <a:noFill/>
          </a:ln>
        </p:spPr>
      </p:pic>
      <p:pic>
        <p:nvPicPr>
          <p:cNvPr id="15" name="Google Shape;492;p27">
            <a:extLst>
              <a:ext uri="{FF2B5EF4-FFF2-40B4-BE49-F238E27FC236}">
                <a16:creationId xmlns:a16="http://schemas.microsoft.com/office/drawing/2014/main" id="{16B324E8-6D9B-42CE-BD44-37CCC7CF6412}"/>
              </a:ext>
            </a:extLst>
          </p:cNvPr>
          <p:cNvPicPr preferRelativeResize="0"/>
          <p:nvPr/>
        </p:nvPicPr>
        <p:blipFill rotWithShape="1">
          <a:blip r:embed="rId6">
            <a:alphaModFix/>
          </a:blip>
          <a:srcRect/>
          <a:stretch/>
        </p:blipFill>
        <p:spPr>
          <a:xfrm>
            <a:off x="7431510" y="1611433"/>
            <a:ext cx="2158805" cy="1333907"/>
          </a:xfrm>
          <a:prstGeom prst="rect">
            <a:avLst/>
          </a:prstGeom>
          <a:noFill/>
          <a:ln>
            <a:noFill/>
          </a:ln>
        </p:spPr>
      </p:pic>
      <p:pic>
        <p:nvPicPr>
          <p:cNvPr id="16" name="Google Shape;493;p27">
            <a:extLst>
              <a:ext uri="{FF2B5EF4-FFF2-40B4-BE49-F238E27FC236}">
                <a16:creationId xmlns:a16="http://schemas.microsoft.com/office/drawing/2014/main" id="{910BC916-47F2-44C6-A773-8AC88855427D}"/>
              </a:ext>
            </a:extLst>
          </p:cNvPr>
          <p:cNvPicPr preferRelativeResize="0"/>
          <p:nvPr/>
        </p:nvPicPr>
        <p:blipFill rotWithShape="1">
          <a:blip r:embed="rId7">
            <a:alphaModFix/>
          </a:blip>
          <a:srcRect/>
          <a:stretch/>
        </p:blipFill>
        <p:spPr>
          <a:xfrm>
            <a:off x="6268188" y="4261661"/>
            <a:ext cx="1529661" cy="1537387"/>
          </a:xfrm>
          <a:prstGeom prst="rect">
            <a:avLst/>
          </a:prstGeom>
          <a:noFill/>
          <a:ln>
            <a:noFill/>
          </a:ln>
        </p:spPr>
      </p:pic>
      <p:grpSp>
        <p:nvGrpSpPr>
          <p:cNvPr id="17" name="Google Shape;495;p27">
            <a:extLst>
              <a:ext uri="{FF2B5EF4-FFF2-40B4-BE49-F238E27FC236}">
                <a16:creationId xmlns:a16="http://schemas.microsoft.com/office/drawing/2014/main" id="{223FDDC5-9CDA-41D4-862B-D28095201F02}"/>
              </a:ext>
            </a:extLst>
          </p:cNvPr>
          <p:cNvGrpSpPr/>
          <p:nvPr/>
        </p:nvGrpSpPr>
        <p:grpSpPr>
          <a:xfrm>
            <a:off x="1057904" y="3997372"/>
            <a:ext cx="1864590" cy="1595508"/>
            <a:chOff x="5398466" y="4221579"/>
            <a:chExt cx="2118718" cy="1771838"/>
          </a:xfrm>
        </p:grpSpPr>
        <p:pic>
          <p:nvPicPr>
            <p:cNvPr id="18" name="Google Shape;496;p27">
              <a:extLst>
                <a:ext uri="{FF2B5EF4-FFF2-40B4-BE49-F238E27FC236}">
                  <a16:creationId xmlns:a16="http://schemas.microsoft.com/office/drawing/2014/main" id="{124F7F3E-2422-4F0C-A0D9-082350A5F940}"/>
                </a:ext>
              </a:extLst>
            </p:cNvPr>
            <p:cNvPicPr preferRelativeResize="0"/>
            <p:nvPr/>
          </p:nvPicPr>
          <p:blipFill rotWithShape="1">
            <a:blip r:embed="rId8">
              <a:alphaModFix/>
            </a:blip>
            <a:srcRect/>
            <a:stretch/>
          </p:blipFill>
          <p:spPr>
            <a:xfrm>
              <a:off x="5398466" y="4997507"/>
              <a:ext cx="1005969" cy="995910"/>
            </a:xfrm>
            <a:prstGeom prst="rect">
              <a:avLst/>
            </a:prstGeom>
            <a:noFill/>
            <a:ln>
              <a:noFill/>
            </a:ln>
          </p:spPr>
        </p:pic>
        <p:pic>
          <p:nvPicPr>
            <p:cNvPr id="19" name="Google Shape;497;p27">
              <a:extLst>
                <a:ext uri="{FF2B5EF4-FFF2-40B4-BE49-F238E27FC236}">
                  <a16:creationId xmlns:a16="http://schemas.microsoft.com/office/drawing/2014/main" id="{C17E0803-DFDA-46BB-A4B3-02FDD0B044D6}"/>
                </a:ext>
              </a:extLst>
            </p:cNvPr>
            <p:cNvPicPr preferRelativeResize="0"/>
            <p:nvPr/>
          </p:nvPicPr>
          <p:blipFill rotWithShape="1">
            <a:blip r:embed="rId9">
              <a:alphaModFix/>
            </a:blip>
            <a:srcRect/>
            <a:stretch/>
          </p:blipFill>
          <p:spPr>
            <a:xfrm>
              <a:off x="6404435" y="4985249"/>
              <a:ext cx="1112749" cy="995910"/>
            </a:xfrm>
            <a:prstGeom prst="rect">
              <a:avLst/>
            </a:prstGeom>
            <a:noFill/>
            <a:ln>
              <a:noFill/>
            </a:ln>
          </p:spPr>
        </p:pic>
        <p:pic>
          <p:nvPicPr>
            <p:cNvPr id="20" name="Google Shape;498;p27">
              <a:extLst>
                <a:ext uri="{FF2B5EF4-FFF2-40B4-BE49-F238E27FC236}">
                  <a16:creationId xmlns:a16="http://schemas.microsoft.com/office/drawing/2014/main" id="{81CB084C-2614-4DC9-B392-05C930894206}"/>
                </a:ext>
              </a:extLst>
            </p:cNvPr>
            <p:cNvPicPr preferRelativeResize="0"/>
            <p:nvPr/>
          </p:nvPicPr>
          <p:blipFill rotWithShape="1">
            <a:blip r:embed="rId10">
              <a:alphaModFix/>
            </a:blip>
            <a:srcRect/>
            <a:stretch/>
          </p:blipFill>
          <p:spPr>
            <a:xfrm>
              <a:off x="5752289" y="4221579"/>
              <a:ext cx="687422" cy="716064"/>
            </a:xfrm>
            <a:prstGeom prst="rect">
              <a:avLst/>
            </a:prstGeom>
            <a:noFill/>
            <a:ln>
              <a:noFill/>
            </a:ln>
          </p:spPr>
        </p:pic>
        <p:pic>
          <p:nvPicPr>
            <p:cNvPr id="21" name="Google Shape;499;p27">
              <a:extLst>
                <a:ext uri="{FF2B5EF4-FFF2-40B4-BE49-F238E27FC236}">
                  <a16:creationId xmlns:a16="http://schemas.microsoft.com/office/drawing/2014/main" id="{8421E5EF-E0E3-463B-98DD-4BAD2D1B72D2}"/>
                </a:ext>
              </a:extLst>
            </p:cNvPr>
            <p:cNvPicPr preferRelativeResize="0"/>
            <p:nvPr/>
          </p:nvPicPr>
          <p:blipFill rotWithShape="1">
            <a:blip r:embed="rId11">
              <a:alphaModFix/>
            </a:blip>
            <a:srcRect/>
            <a:stretch/>
          </p:blipFill>
          <p:spPr>
            <a:xfrm>
              <a:off x="6650689" y="4330141"/>
              <a:ext cx="527439" cy="601517"/>
            </a:xfrm>
            <a:prstGeom prst="rect">
              <a:avLst/>
            </a:prstGeom>
            <a:noFill/>
            <a:ln>
              <a:noFill/>
            </a:ln>
          </p:spPr>
        </p:pic>
      </p:grpSp>
      <p:pic>
        <p:nvPicPr>
          <p:cNvPr id="22" name="Picture 21" descr="A water bottle with a green cap&#10;&#10;Description automatically generated">
            <a:extLst>
              <a:ext uri="{FF2B5EF4-FFF2-40B4-BE49-F238E27FC236}">
                <a16:creationId xmlns:a16="http://schemas.microsoft.com/office/drawing/2014/main" id="{6E8889CC-FF6C-492C-B6AB-8EE8D2456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9495" y="1516656"/>
            <a:ext cx="829468" cy="1658936"/>
          </a:xfrm>
          <a:prstGeom prst="rect">
            <a:avLst/>
          </a:prstGeom>
        </p:spPr>
      </p:pic>
      <p:pic>
        <p:nvPicPr>
          <p:cNvPr id="24" name="Picture 23" descr="A teacher teaching children in a classroom&#10;&#10;Description automatically generated">
            <a:extLst>
              <a:ext uri="{FF2B5EF4-FFF2-40B4-BE49-F238E27FC236}">
                <a16:creationId xmlns:a16="http://schemas.microsoft.com/office/drawing/2014/main" id="{A7E24A8C-3F48-4FB8-9C6B-D8656E704B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6400" y="3682409"/>
            <a:ext cx="2784773" cy="2123390"/>
          </a:xfrm>
          <a:prstGeom prst="rect">
            <a:avLst/>
          </a:prstGeom>
        </p:spPr>
      </p:pic>
    </p:spTree>
    <p:extLst>
      <p:ext uri="{BB962C8B-B14F-4D97-AF65-F5344CB8AC3E}">
        <p14:creationId xmlns:p14="http://schemas.microsoft.com/office/powerpoint/2010/main" val="35670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500"/>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500"/>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500"/>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500"/>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500"/>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
                                        </p:tgtEl>
                                      </p:cBhvr>
                                    </p:animEffect>
                                    <p:set>
                                      <p:cBhvr>
                                        <p:cTn id="22" dur="1" fill="hold">
                                          <p:stCondLst>
                                            <p:cond delay="500"/>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9E6D9-844B-4EED-9C18-290FA24AD5A1}"/>
              </a:ext>
            </a:extLst>
          </p:cNvPr>
          <p:cNvSpPr>
            <a:spLocks noGrp="1"/>
          </p:cNvSpPr>
          <p:nvPr>
            <p:ph type="body" sz="quarter" idx="12"/>
          </p:nvPr>
        </p:nvSpPr>
        <p:spPr>
          <a:xfrm>
            <a:off x="215492" y="5703888"/>
            <a:ext cx="3363731" cy="1154112"/>
          </a:xfrm>
        </p:spPr>
        <p:txBody>
          <a:bodyPr>
            <a:normAutofit fontScale="77500" lnSpcReduction="20000"/>
          </a:bodyPr>
          <a:lstStyle/>
          <a:p>
            <a:r>
              <a:rPr lang="en-GB" sz="2000" b="1" dirty="0"/>
              <a:t>Y7 German</a:t>
            </a:r>
            <a:br>
              <a:rPr lang="en-GB" dirty="0"/>
            </a:br>
            <a:r>
              <a:rPr lang="en-GB" sz="1800" dirty="0"/>
              <a:t>Term 1 – Week 2 – Lesson 4</a:t>
            </a:r>
          </a:p>
          <a:p>
            <a:r>
              <a:rPr lang="en-GB" sz="1800" dirty="0"/>
              <a:t>Rachel Hawkes</a:t>
            </a:r>
            <a:br>
              <a:rPr lang="en-GB" sz="1800" dirty="0"/>
            </a:br>
            <a:r>
              <a:rPr lang="en-GB" sz="1800" dirty="0"/>
              <a:t>Artwork: Steve Clarke</a:t>
            </a:r>
            <a:br>
              <a:rPr lang="en-GB" sz="1800" dirty="0"/>
            </a:br>
            <a:br>
              <a:rPr lang="en-GB" sz="1800" dirty="0"/>
            </a:br>
            <a:r>
              <a:rPr lang="en-GB" sz="1800" dirty="0"/>
              <a:t>Date updated: 13.08.23</a:t>
            </a:r>
            <a:endParaRPr lang="en-GB" dirty="0"/>
          </a:p>
        </p:txBody>
      </p:sp>
      <p:sp>
        <p:nvSpPr>
          <p:cNvPr id="3" name="Text Placeholder 2">
            <a:extLst>
              <a:ext uri="{FF2B5EF4-FFF2-40B4-BE49-F238E27FC236}">
                <a16:creationId xmlns:a16="http://schemas.microsoft.com/office/drawing/2014/main" id="{5F515B14-5094-47DA-9010-CE9F8E02EAF7}"/>
              </a:ext>
            </a:extLst>
          </p:cNvPr>
          <p:cNvSpPr>
            <a:spLocks noGrp="1"/>
          </p:cNvSpPr>
          <p:nvPr>
            <p:ph type="body" sz="quarter" idx="13"/>
          </p:nvPr>
        </p:nvSpPr>
        <p:spPr>
          <a:xfrm>
            <a:off x="363538" y="2977278"/>
            <a:ext cx="4864546" cy="632534"/>
          </a:xfrm>
        </p:spPr>
        <p:txBody>
          <a:bodyPr>
            <a:normAutofit fontScale="85000" lnSpcReduction="10000"/>
          </a:bodyPr>
          <a:lstStyle/>
          <a:p>
            <a:r>
              <a:rPr lang="en-GB" dirty="0"/>
              <a:t>Definite articles: the words for ‘the’</a:t>
            </a:r>
            <a:br>
              <a:rPr lang="en-GB" dirty="0"/>
            </a:br>
            <a:r>
              <a:rPr lang="en-GB" dirty="0"/>
              <a:t>long and short [e]</a:t>
            </a:r>
          </a:p>
        </p:txBody>
      </p:sp>
      <p:sp>
        <p:nvSpPr>
          <p:cNvPr id="4" name="Text Placeholder 3">
            <a:extLst>
              <a:ext uri="{FF2B5EF4-FFF2-40B4-BE49-F238E27FC236}">
                <a16:creationId xmlns:a16="http://schemas.microsoft.com/office/drawing/2014/main" id="{381A270D-681F-49BD-B303-A37CB60513B5}"/>
              </a:ext>
            </a:extLst>
          </p:cNvPr>
          <p:cNvSpPr>
            <a:spLocks noGrp="1"/>
          </p:cNvSpPr>
          <p:nvPr>
            <p:ph type="body" sz="quarter" idx="14"/>
          </p:nvPr>
        </p:nvSpPr>
        <p:spPr>
          <a:xfrm>
            <a:off x="363538" y="1613509"/>
            <a:ext cx="6640512" cy="844550"/>
          </a:xfrm>
        </p:spPr>
        <p:txBody>
          <a:bodyPr>
            <a:normAutofit/>
          </a:bodyPr>
          <a:lstStyle/>
          <a:p>
            <a:r>
              <a:rPr lang="en-GB" dirty="0"/>
              <a:t>In der </a:t>
            </a:r>
            <a:r>
              <a:rPr lang="en-GB" dirty="0" err="1"/>
              <a:t>Klasse</a:t>
            </a:r>
            <a:r>
              <a:rPr lang="en-GB" dirty="0"/>
              <a:t> [4]</a:t>
            </a:r>
          </a:p>
        </p:txBody>
      </p:sp>
      <p:sp>
        <p:nvSpPr>
          <p:cNvPr id="5" name="Text Placeholder 2">
            <a:extLst>
              <a:ext uri="{FF2B5EF4-FFF2-40B4-BE49-F238E27FC236}">
                <a16:creationId xmlns:a16="http://schemas.microsoft.com/office/drawing/2014/main" id="{923F21B5-9786-4DA9-9C07-F40B0B8C3C8C}"/>
              </a:ext>
            </a:extLst>
          </p:cNvPr>
          <p:cNvSpPr txBox="1">
            <a:spLocks/>
          </p:cNvSpPr>
          <p:nvPr/>
        </p:nvSpPr>
        <p:spPr>
          <a:xfrm>
            <a:off x="363538" y="2339986"/>
            <a:ext cx="7290875" cy="6325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Identifying things: Was </a:t>
            </a:r>
            <a:r>
              <a:rPr kumimoji="0" lang="en-GB" sz="24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das?</a:t>
            </a:r>
          </a:p>
        </p:txBody>
      </p:sp>
      <p:pic>
        <p:nvPicPr>
          <p:cNvPr id="14" name="Picture 13">
            <a:extLst>
              <a:ext uri="{FF2B5EF4-FFF2-40B4-BE49-F238E27FC236}">
                <a16:creationId xmlns:a16="http://schemas.microsoft.com/office/drawing/2014/main" id="{623ABF1B-197D-423E-9742-EA9C51EAA447}"/>
              </a:ext>
            </a:extLst>
          </p:cNvPr>
          <p:cNvPicPr>
            <a:picLocks noChangeAspect="1"/>
          </p:cNvPicPr>
          <p:nvPr/>
        </p:nvPicPr>
        <p:blipFill>
          <a:blip r:embed="rId3"/>
          <a:stretch>
            <a:fillRect/>
          </a:stretch>
        </p:blipFill>
        <p:spPr>
          <a:xfrm>
            <a:off x="8822874" y="4062336"/>
            <a:ext cx="3005588" cy="1792379"/>
          </a:xfrm>
          <a:prstGeom prst="rect">
            <a:avLst/>
          </a:prstGeom>
        </p:spPr>
      </p:pic>
      <p:pic>
        <p:nvPicPr>
          <p:cNvPr id="17" name="Google Shape;892;p51">
            <a:extLst>
              <a:ext uri="{FF2B5EF4-FFF2-40B4-BE49-F238E27FC236}">
                <a16:creationId xmlns:a16="http://schemas.microsoft.com/office/drawing/2014/main" id="{963A3EEC-99C3-45E9-924D-18418C7276A0}"/>
              </a:ext>
            </a:extLst>
          </p:cNvPr>
          <p:cNvPicPr preferRelativeResize="0"/>
          <p:nvPr/>
        </p:nvPicPr>
        <p:blipFill rotWithShape="1">
          <a:blip r:embed="rId4">
            <a:alphaModFix/>
          </a:blip>
          <a:srcRect/>
          <a:stretch/>
        </p:blipFill>
        <p:spPr>
          <a:xfrm>
            <a:off x="8537827" y="2702823"/>
            <a:ext cx="995041" cy="1027720"/>
          </a:xfrm>
          <a:prstGeom prst="rect">
            <a:avLst/>
          </a:prstGeom>
          <a:noFill/>
          <a:ln>
            <a:noFill/>
          </a:ln>
        </p:spPr>
      </p:pic>
      <p:sp>
        <p:nvSpPr>
          <p:cNvPr id="6" name="Speech Bubble: Rectangle with Corners Rounded 5">
            <a:extLst>
              <a:ext uri="{FF2B5EF4-FFF2-40B4-BE49-F238E27FC236}">
                <a16:creationId xmlns:a16="http://schemas.microsoft.com/office/drawing/2014/main" id="{C646FA9B-2BDA-470D-86F0-DF9CEDB17A64}"/>
              </a:ext>
            </a:extLst>
          </p:cNvPr>
          <p:cNvSpPr/>
          <p:nvPr/>
        </p:nvSpPr>
        <p:spPr>
          <a:xfrm>
            <a:off x="9968753" y="2120062"/>
            <a:ext cx="1859709" cy="852458"/>
          </a:xfrm>
          <a:prstGeom prst="wedgeRoundRectCallout">
            <a:avLst>
              <a:gd name="adj1" fmla="val -68074"/>
              <a:gd name="adj2" fmla="val 5408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Was </a:t>
            </a:r>
            <a:r>
              <a:rPr lang="en-GB" sz="2400" dirty="0" err="1"/>
              <a:t>ist</a:t>
            </a:r>
            <a:r>
              <a:rPr lang="en-GB" sz="2400" dirty="0"/>
              <a:t> das?</a:t>
            </a:r>
          </a:p>
        </p:txBody>
      </p:sp>
      <p:sp>
        <p:nvSpPr>
          <p:cNvPr id="18" name="Speech Bubble: Rectangle with Corners Rounded 17">
            <a:extLst>
              <a:ext uri="{FF2B5EF4-FFF2-40B4-BE49-F238E27FC236}">
                <a16:creationId xmlns:a16="http://schemas.microsoft.com/office/drawing/2014/main" id="{80DB96A5-65C6-4E31-A398-EF1827F474A1}"/>
              </a:ext>
            </a:extLst>
          </p:cNvPr>
          <p:cNvSpPr/>
          <p:nvPr/>
        </p:nvSpPr>
        <p:spPr>
          <a:xfrm>
            <a:off x="5779044" y="4818262"/>
            <a:ext cx="2450011" cy="852458"/>
          </a:xfrm>
          <a:prstGeom prst="wedgeRoundRectCallout">
            <a:avLst>
              <a:gd name="adj1" fmla="val 41697"/>
              <a:gd name="adj2" fmla="val 9825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Das </a:t>
            </a:r>
            <a:r>
              <a:rPr lang="en-GB" sz="2400" dirty="0" err="1"/>
              <a:t>ist</a:t>
            </a:r>
            <a:r>
              <a:rPr lang="en-GB" sz="2400" dirty="0"/>
              <a:t> </a:t>
            </a:r>
            <a:r>
              <a:rPr lang="en-GB" sz="2400" dirty="0" err="1"/>
              <a:t>mein</a:t>
            </a:r>
            <a:r>
              <a:rPr lang="en-GB" sz="2400" dirty="0"/>
              <a:t> </a:t>
            </a:r>
            <a:r>
              <a:rPr lang="en-GB" sz="2400" dirty="0" err="1"/>
              <a:t>Wortschatz</a:t>
            </a:r>
            <a:r>
              <a:rPr lang="en-GB" sz="2400" dirty="0"/>
              <a:t>!</a:t>
            </a:r>
          </a:p>
        </p:txBody>
      </p:sp>
      <p:pic>
        <p:nvPicPr>
          <p:cNvPr id="19" name="Picture 18" descr="A magnifying glass with a black background&#10;&#10;Description automatically generated with medium confidence">
            <a:extLst>
              <a:ext uri="{FF2B5EF4-FFF2-40B4-BE49-F238E27FC236}">
                <a16:creationId xmlns:a16="http://schemas.microsoft.com/office/drawing/2014/main" id="{29BC0448-CCE3-4E07-9E65-1ED37B308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4508" y="5206205"/>
            <a:ext cx="808366" cy="740160"/>
          </a:xfrm>
          <a:prstGeom prst="rect">
            <a:avLst/>
          </a:prstGeom>
        </p:spPr>
      </p:pic>
    </p:spTree>
    <p:extLst>
      <p:ext uri="{BB962C8B-B14F-4D97-AF65-F5344CB8AC3E}">
        <p14:creationId xmlns:p14="http://schemas.microsoft.com/office/powerpoint/2010/main" val="11385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B5E3B8-982F-40B1-A428-0136115CFC0C}"/>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6839" y="167111"/>
            <a:ext cx="3799788" cy="647577"/>
          </a:xfrm>
        </p:spPr>
        <p:txBody>
          <a:bodyPr>
            <a:normAutofit/>
          </a:bodyPr>
          <a:lstStyle/>
          <a:p>
            <a:r>
              <a:rPr lang="en-GB" sz="2800" b="1" dirty="0">
                <a:solidFill>
                  <a:schemeClr val="bg1"/>
                </a:solidFill>
              </a:rPr>
              <a:t>der, die </a:t>
            </a:r>
            <a:r>
              <a:rPr lang="en-GB" sz="2800" b="1" dirty="0" err="1">
                <a:solidFill>
                  <a:schemeClr val="bg1"/>
                </a:solidFill>
              </a:rPr>
              <a:t>oder</a:t>
            </a:r>
            <a:r>
              <a:rPr lang="en-GB" sz="2800" b="1" dirty="0">
                <a:solidFill>
                  <a:schemeClr val="bg1"/>
                </a:solidFill>
              </a:rPr>
              <a:t> das?</a:t>
            </a:r>
          </a:p>
        </p:txBody>
      </p:sp>
      <p:sp>
        <p:nvSpPr>
          <p:cNvPr id="26" name="Rectangle 25">
            <a:extLst>
              <a:ext uri="{FF2B5EF4-FFF2-40B4-BE49-F238E27FC236}">
                <a16:creationId xmlns:a16="http://schemas.microsoft.com/office/drawing/2014/main" id="{053693DA-83D8-473C-ACA3-6A5A9F64DFB8}"/>
              </a:ext>
            </a:extLst>
          </p:cNvPr>
          <p:cNvSpPr/>
          <p:nvPr/>
        </p:nvSpPr>
        <p:spPr>
          <a:xfrm>
            <a:off x="-6839" y="5894371"/>
            <a:ext cx="12190517" cy="470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3F2A798-FF72-4F04-9857-CDE9C8547A7F}"/>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3706" y="247046"/>
            <a:ext cx="236362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8F79D668-BBBB-4944-99C1-261E33682C15}"/>
              </a:ext>
            </a:extLst>
          </p:cNvPr>
          <p:cNvSpPr txBox="1"/>
          <p:nvPr/>
        </p:nvSpPr>
        <p:spPr>
          <a:xfrm>
            <a:off x="4915783" y="2352959"/>
            <a:ext cx="2756263" cy="646331"/>
          </a:xfrm>
          <a:prstGeom prst="rect">
            <a:avLst/>
          </a:prstGeom>
          <a:noFill/>
        </p:spPr>
        <p:txBody>
          <a:bodyPr wrap="square" rtlCol="0">
            <a:spAutoFit/>
          </a:bodyPr>
          <a:lstStyle/>
          <a:p>
            <a:pPr algn="ctr"/>
            <a:r>
              <a:rPr lang="en-GB" sz="3600" b="1">
                <a:latin typeface="Century Gothic" panose="020B0502020202020204" pitchFamily="34" charset="0"/>
              </a:rPr>
              <a:t>Heft</a:t>
            </a:r>
          </a:p>
        </p:txBody>
      </p:sp>
      <p:sp>
        <p:nvSpPr>
          <p:cNvPr id="35" name="TextBox 34">
            <a:extLst>
              <a:ext uri="{FF2B5EF4-FFF2-40B4-BE49-F238E27FC236}">
                <a16:creationId xmlns:a16="http://schemas.microsoft.com/office/drawing/2014/main" id="{6EE77F8A-247E-447B-B4E3-6259D4FB35CB}"/>
              </a:ext>
            </a:extLst>
          </p:cNvPr>
          <p:cNvSpPr txBox="1"/>
          <p:nvPr/>
        </p:nvSpPr>
        <p:spPr>
          <a:xfrm>
            <a:off x="4963460" y="2334080"/>
            <a:ext cx="2756263" cy="646331"/>
          </a:xfrm>
          <a:prstGeom prst="rect">
            <a:avLst/>
          </a:prstGeom>
          <a:noFill/>
        </p:spPr>
        <p:txBody>
          <a:bodyPr wrap="square" rtlCol="0">
            <a:spAutoFit/>
          </a:bodyPr>
          <a:lstStyle/>
          <a:p>
            <a:pPr algn="ctr"/>
            <a:r>
              <a:rPr lang="en-GB" sz="3600" b="1">
                <a:latin typeface="Century Gothic" panose="020B0502020202020204" pitchFamily="34" charset="0"/>
              </a:rPr>
              <a:t>Fenster</a:t>
            </a:r>
          </a:p>
        </p:txBody>
      </p:sp>
      <p:sp>
        <p:nvSpPr>
          <p:cNvPr id="36" name="TextBox 35">
            <a:extLst>
              <a:ext uri="{FF2B5EF4-FFF2-40B4-BE49-F238E27FC236}">
                <a16:creationId xmlns:a16="http://schemas.microsoft.com/office/drawing/2014/main" id="{69CC0612-2877-4597-B813-66905E44281E}"/>
              </a:ext>
            </a:extLst>
          </p:cNvPr>
          <p:cNvSpPr txBox="1"/>
          <p:nvPr/>
        </p:nvSpPr>
        <p:spPr>
          <a:xfrm>
            <a:off x="4915783" y="2298296"/>
            <a:ext cx="2756263" cy="646331"/>
          </a:xfrm>
          <a:prstGeom prst="rect">
            <a:avLst/>
          </a:prstGeom>
          <a:noFill/>
        </p:spPr>
        <p:txBody>
          <a:bodyPr wrap="square" rtlCol="0">
            <a:spAutoFit/>
          </a:bodyPr>
          <a:lstStyle/>
          <a:p>
            <a:pPr algn="ctr"/>
            <a:r>
              <a:rPr lang="en-GB" sz="3600" b="1">
                <a:latin typeface="Century Gothic" panose="020B0502020202020204" pitchFamily="34" charset="0"/>
              </a:rPr>
              <a:t>Tisch</a:t>
            </a:r>
          </a:p>
        </p:txBody>
      </p:sp>
      <p:sp>
        <p:nvSpPr>
          <p:cNvPr id="37" name="TextBox 36">
            <a:extLst>
              <a:ext uri="{FF2B5EF4-FFF2-40B4-BE49-F238E27FC236}">
                <a16:creationId xmlns:a16="http://schemas.microsoft.com/office/drawing/2014/main" id="{C096F009-2628-4D77-9295-EF2D46E236F1}"/>
              </a:ext>
            </a:extLst>
          </p:cNvPr>
          <p:cNvSpPr txBox="1"/>
          <p:nvPr/>
        </p:nvSpPr>
        <p:spPr>
          <a:xfrm>
            <a:off x="4922338" y="2327328"/>
            <a:ext cx="2756263" cy="646331"/>
          </a:xfrm>
          <a:prstGeom prst="rect">
            <a:avLst/>
          </a:prstGeom>
          <a:noFill/>
        </p:spPr>
        <p:txBody>
          <a:bodyPr wrap="square" rtlCol="0">
            <a:spAutoFit/>
          </a:bodyPr>
          <a:lstStyle/>
          <a:p>
            <a:pPr algn="ctr"/>
            <a:r>
              <a:rPr lang="en-GB" sz="3600" b="1">
                <a:latin typeface="Century Gothic" panose="020B0502020202020204" pitchFamily="34" charset="0"/>
              </a:rPr>
              <a:t>Tafel</a:t>
            </a:r>
          </a:p>
        </p:txBody>
      </p:sp>
      <p:sp>
        <p:nvSpPr>
          <p:cNvPr id="38" name="TextBox 37">
            <a:extLst>
              <a:ext uri="{FF2B5EF4-FFF2-40B4-BE49-F238E27FC236}">
                <a16:creationId xmlns:a16="http://schemas.microsoft.com/office/drawing/2014/main" id="{1380496B-00D2-469C-BD2E-A171923A1FA9}"/>
              </a:ext>
            </a:extLst>
          </p:cNvPr>
          <p:cNvSpPr txBox="1"/>
          <p:nvPr/>
        </p:nvSpPr>
        <p:spPr>
          <a:xfrm>
            <a:off x="4942899" y="2287156"/>
            <a:ext cx="2756263" cy="646331"/>
          </a:xfrm>
          <a:prstGeom prst="rect">
            <a:avLst/>
          </a:prstGeom>
          <a:noFill/>
        </p:spPr>
        <p:txBody>
          <a:bodyPr wrap="square" rtlCol="0">
            <a:spAutoFit/>
          </a:bodyPr>
          <a:lstStyle/>
          <a:p>
            <a:pPr algn="ctr"/>
            <a:r>
              <a:rPr lang="en-GB" sz="3600" b="1">
                <a:latin typeface="Century Gothic" panose="020B0502020202020204" pitchFamily="34" charset="0"/>
              </a:rPr>
              <a:t>Flasche</a:t>
            </a:r>
          </a:p>
        </p:txBody>
      </p:sp>
      <p:sp>
        <p:nvSpPr>
          <p:cNvPr id="39" name="TextBox 38">
            <a:extLst>
              <a:ext uri="{FF2B5EF4-FFF2-40B4-BE49-F238E27FC236}">
                <a16:creationId xmlns:a16="http://schemas.microsoft.com/office/drawing/2014/main" id="{674E310E-0CE0-4F0C-9EDD-3C7D92D2F60F}"/>
              </a:ext>
            </a:extLst>
          </p:cNvPr>
          <p:cNvSpPr txBox="1"/>
          <p:nvPr/>
        </p:nvSpPr>
        <p:spPr>
          <a:xfrm>
            <a:off x="4929341" y="2278639"/>
            <a:ext cx="2756263" cy="646331"/>
          </a:xfrm>
          <a:prstGeom prst="rect">
            <a:avLst/>
          </a:prstGeom>
          <a:noFill/>
        </p:spPr>
        <p:txBody>
          <a:bodyPr wrap="square" rtlCol="0">
            <a:spAutoFit/>
          </a:bodyPr>
          <a:lstStyle/>
          <a:p>
            <a:pPr algn="ctr"/>
            <a:r>
              <a:rPr lang="en-GB" sz="3600" b="1">
                <a:latin typeface="Century Gothic" panose="020B0502020202020204" pitchFamily="34" charset="0"/>
              </a:rPr>
              <a:t>Klasse</a:t>
            </a:r>
          </a:p>
        </p:txBody>
      </p:sp>
      <p:sp>
        <p:nvSpPr>
          <p:cNvPr id="40" name="TextBox 39">
            <a:extLst>
              <a:ext uri="{FF2B5EF4-FFF2-40B4-BE49-F238E27FC236}">
                <a16:creationId xmlns:a16="http://schemas.microsoft.com/office/drawing/2014/main" id="{18AA99F4-5E9E-4DC4-B880-FDEF2B894708}"/>
              </a:ext>
            </a:extLst>
          </p:cNvPr>
          <p:cNvSpPr txBox="1"/>
          <p:nvPr/>
        </p:nvSpPr>
        <p:spPr>
          <a:xfrm>
            <a:off x="4874661" y="2316188"/>
            <a:ext cx="2756263" cy="646331"/>
          </a:xfrm>
          <a:prstGeom prst="rect">
            <a:avLst/>
          </a:prstGeom>
          <a:noFill/>
        </p:spPr>
        <p:txBody>
          <a:bodyPr wrap="square" rtlCol="0">
            <a:spAutoFit/>
          </a:bodyPr>
          <a:lstStyle/>
          <a:p>
            <a:pPr algn="ctr"/>
            <a:r>
              <a:rPr lang="en-GB" sz="3600" b="1">
                <a:latin typeface="Century Gothic" panose="020B0502020202020204" pitchFamily="34" charset="0"/>
              </a:rPr>
              <a:t>Mann</a:t>
            </a:r>
          </a:p>
        </p:txBody>
      </p:sp>
      <p:sp>
        <p:nvSpPr>
          <p:cNvPr id="41" name="TextBox 40">
            <a:extLst>
              <a:ext uri="{FF2B5EF4-FFF2-40B4-BE49-F238E27FC236}">
                <a16:creationId xmlns:a16="http://schemas.microsoft.com/office/drawing/2014/main" id="{F77489B1-4E09-47EB-85B6-4A889C788921}"/>
              </a:ext>
            </a:extLst>
          </p:cNvPr>
          <p:cNvSpPr txBox="1"/>
          <p:nvPr/>
        </p:nvSpPr>
        <p:spPr>
          <a:xfrm>
            <a:off x="4776259" y="2319564"/>
            <a:ext cx="2756263" cy="646331"/>
          </a:xfrm>
          <a:prstGeom prst="rect">
            <a:avLst/>
          </a:prstGeom>
          <a:noFill/>
        </p:spPr>
        <p:txBody>
          <a:bodyPr wrap="square" rtlCol="0">
            <a:spAutoFit/>
          </a:bodyPr>
          <a:lstStyle/>
          <a:p>
            <a:pPr algn="ctr"/>
            <a:r>
              <a:rPr lang="en-GB" sz="3600" b="1">
                <a:latin typeface="Century Gothic" panose="020B0502020202020204" pitchFamily="34" charset="0"/>
              </a:rPr>
              <a:t>Paar</a:t>
            </a:r>
          </a:p>
        </p:txBody>
      </p:sp>
      <p:sp>
        <p:nvSpPr>
          <p:cNvPr id="42" name="TextBox 41">
            <a:extLst>
              <a:ext uri="{FF2B5EF4-FFF2-40B4-BE49-F238E27FC236}">
                <a16:creationId xmlns:a16="http://schemas.microsoft.com/office/drawing/2014/main" id="{7BD2A7E6-DA15-43E8-A027-B916C46D5A9E}"/>
              </a:ext>
            </a:extLst>
          </p:cNvPr>
          <p:cNvSpPr txBox="1"/>
          <p:nvPr/>
        </p:nvSpPr>
        <p:spPr>
          <a:xfrm>
            <a:off x="5066143" y="2287155"/>
            <a:ext cx="2756263" cy="646331"/>
          </a:xfrm>
          <a:prstGeom prst="rect">
            <a:avLst/>
          </a:prstGeom>
          <a:noFill/>
        </p:spPr>
        <p:txBody>
          <a:bodyPr wrap="square" rtlCol="0">
            <a:spAutoFit/>
          </a:bodyPr>
          <a:lstStyle/>
          <a:p>
            <a:pPr algn="ctr"/>
            <a:r>
              <a:rPr lang="en-GB" sz="3600" b="1">
                <a:latin typeface="Century Gothic" panose="020B0502020202020204" pitchFamily="34" charset="0"/>
              </a:rPr>
              <a:t>Tag</a:t>
            </a:r>
          </a:p>
        </p:txBody>
      </p:sp>
      <p:pic>
        <p:nvPicPr>
          <p:cNvPr id="32" name="Google Shape;174;p1">
            <a:extLst>
              <a:ext uri="{FF2B5EF4-FFF2-40B4-BE49-F238E27FC236}">
                <a16:creationId xmlns:a16="http://schemas.microsoft.com/office/drawing/2014/main" id="{41FC20DF-810E-427A-915A-93AAFF6D8CA0}"/>
              </a:ext>
            </a:extLst>
          </p:cNvPr>
          <p:cNvPicPr preferRelativeResize="0"/>
          <p:nvPr/>
        </p:nvPicPr>
        <p:blipFill rotWithShape="1">
          <a:blip r:embed="rId3">
            <a:alphaModFix/>
          </a:blip>
          <a:srcRect/>
          <a:stretch/>
        </p:blipFill>
        <p:spPr>
          <a:xfrm flipH="1">
            <a:off x="8926547" y="910506"/>
            <a:ext cx="3265453" cy="3766915"/>
          </a:xfrm>
          <a:prstGeom prst="rect">
            <a:avLst/>
          </a:prstGeom>
          <a:noFill/>
          <a:ln>
            <a:noFill/>
          </a:ln>
        </p:spPr>
      </p:pic>
      <p:sp>
        <p:nvSpPr>
          <p:cNvPr id="30" name="Google Shape;173;p1">
            <a:extLst>
              <a:ext uri="{FF2B5EF4-FFF2-40B4-BE49-F238E27FC236}">
                <a16:creationId xmlns:a16="http://schemas.microsoft.com/office/drawing/2014/main" id="{081D2287-880A-40B3-BA67-0207AEA65566}"/>
              </a:ext>
            </a:extLst>
          </p:cNvPr>
          <p:cNvSpPr/>
          <p:nvPr/>
        </p:nvSpPr>
        <p:spPr>
          <a:xfrm>
            <a:off x="9569726" y="3181348"/>
            <a:ext cx="514885"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dirty="0">
                <a:latin typeface="Century Gothic"/>
                <a:ea typeface="Century Gothic"/>
                <a:cs typeface="Century Gothic"/>
                <a:sym typeface="Century Gothic"/>
              </a:rPr>
              <a:t>f</a:t>
            </a:r>
            <a:endParaRPr dirty="0"/>
          </a:p>
        </p:txBody>
      </p:sp>
      <p:pic>
        <p:nvPicPr>
          <p:cNvPr id="29" name="Google Shape;172;p1">
            <a:extLst>
              <a:ext uri="{FF2B5EF4-FFF2-40B4-BE49-F238E27FC236}">
                <a16:creationId xmlns:a16="http://schemas.microsoft.com/office/drawing/2014/main" id="{D523C884-B35A-43CA-B28C-6BA59B684E8A}"/>
              </a:ext>
            </a:extLst>
          </p:cNvPr>
          <p:cNvPicPr preferRelativeResize="0"/>
          <p:nvPr/>
        </p:nvPicPr>
        <p:blipFill rotWithShape="1">
          <a:blip r:embed="rId3">
            <a:alphaModFix/>
          </a:blip>
          <a:srcRect/>
          <a:stretch/>
        </p:blipFill>
        <p:spPr>
          <a:xfrm rot="-5400000">
            <a:off x="4707318" y="3459888"/>
            <a:ext cx="3173193" cy="3623031"/>
          </a:xfrm>
          <a:prstGeom prst="rect">
            <a:avLst/>
          </a:prstGeom>
          <a:noFill/>
          <a:ln>
            <a:noFill/>
          </a:ln>
        </p:spPr>
      </p:pic>
      <p:sp>
        <p:nvSpPr>
          <p:cNvPr id="33" name="Google Shape;175;p1">
            <a:extLst>
              <a:ext uri="{FF2B5EF4-FFF2-40B4-BE49-F238E27FC236}">
                <a16:creationId xmlns:a16="http://schemas.microsoft.com/office/drawing/2014/main" id="{3DD5BB87-77E2-4F0A-BD88-941C6E718C59}"/>
              </a:ext>
            </a:extLst>
          </p:cNvPr>
          <p:cNvSpPr/>
          <p:nvPr/>
        </p:nvSpPr>
        <p:spPr>
          <a:xfrm>
            <a:off x="6698453" y="3960069"/>
            <a:ext cx="1247457"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dirty="0" err="1">
                <a:latin typeface="Century Gothic"/>
                <a:ea typeface="Century Gothic"/>
                <a:cs typeface="Century Gothic"/>
                <a:sym typeface="Century Gothic"/>
              </a:rPr>
              <a:t>nt</a:t>
            </a:r>
            <a:endParaRPr sz="9200" b="1" i="0" u="none" strike="noStrike" cap="none" dirty="0">
              <a:latin typeface="Century Gothic"/>
              <a:ea typeface="Century Gothic"/>
              <a:cs typeface="Century Gothic"/>
              <a:sym typeface="Century Gothic"/>
            </a:endParaRPr>
          </a:p>
        </p:txBody>
      </p:sp>
      <p:pic>
        <p:nvPicPr>
          <p:cNvPr id="27" name="Google Shape;158;p1">
            <a:extLst>
              <a:ext uri="{FF2B5EF4-FFF2-40B4-BE49-F238E27FC236}">
                <a16:creationId xmlns:a16="http://schemas.microsoft.com/office/drawing/2014/main" id="{1A55FBB6-4F34-424E-B5BC-27F4C08B5028}"/>
              </a:ext>
            </a:extLst>
          </p:cNvPr>
          <p:cNvPicPr preferRelativeResize="0"/>
          <p:nvPr/>
        </p:nvPicPr>
        <p:blipFill rotWithShape="1">
          <a:blip r:embed="rId3">
            <a:alphaModFix/>
          </a:blip>
          <a:srcRect/>
          <a:stretch/>
        </p:blipFill>
        <p:spPr>
          <a:xfrm>
            <a:off x="-16313" y="982449"/>
            <a:ext cx="3173193" cy="3623031"/>
          </a:xfrm>
          <a:prstGeom prst="rect">
            <a:avLst/>
          </a:prstGeom>
          <a:noFill/>
          <a:ln>
            <a:noFill/>
          </a:ln>
        </p:spPr>
      </p:pic>
      <p:sp>
        <p:nvSpPr>
          <p:cNvPr id="28" name="Google Shape;159;p1">
            <a:extLst>
              <a:ext uri="{FF2B5EF4-FFF2-40B4-BE49-F238E27FC236}">
                <a16:creationId xmlns:a16="http://schemas.microsoft.com/office/drawing/2014/main" id="{4B8D44B0-C88B-4BF9-BDB1-7851B490CC77}"/>
              </a:ext>
            </a:extLst>
          </p:cNvPr>
          <p:cNvSpPr/>
          <p:nvPr/>
        </p:nvSpPr>
        <p:spPr>
          <a:xfrm>
            <a:off x="1309206" y="3097375"/>
            <a:ext cx="1293944"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latin typeface="Century Gothic"/>
                <a:ea typeface="Century Gothic"/>
                <a:cs typeface="Century Gothic"/>
                <a:sym typeface="Century Gothic"/>
              </a:rPr>
              <a:t>m</a:t>
            </a:r>
            <a:endParaRPr/>
          </a:p>
        </p:txBody>
      </p:sp>
      <p:pic>
        <p:nvPicPr>
          <p:cNvPr id="43" name="Picture 42">
            <a:extLst>
              <a:ext uri="{FF2B5EF4-FFF2-40B4-BE49-F238E27FC236}">
                <a16:creationId xmlns:a16="http://schemas.microsoft.com/office/drawing/2014/main" id="{A46B65F5-84B4-4D5A-A5A9-A55064BEA6DC}"/>
              </a:ext>
            </a:extLst>
          </p:cNvPr>
          <p:cNvPicPr>
            <a:picLocks noChangeAspect="1"/>
          </p:cNvPicPr>
          <p:nvPr/>
        </p:nvPicPr>
        <p:blipFill>
          <a:blip r:embed="rId4"/>
          <a:stretch>
            <a:fillRect/>
          </a:stretch>
        </p:blipFill>
        <p:spPr>
          <a:xfrm>
            <a:off x="5075257" y="-217783"/>
            <a:ext cx="2682472" cy="1871634"/>
          </a:xfrm>
          <a:prstGeom prst="rect">
            <a:avLst/>
          </a:prstGeom>
        </p:spPr>
      </p:pic>
    </p:spTree>
    <p:extLst>
      <p:ext uri="{BB962C8B-B14F-4D97-AF65-F5344CB8AC3E}">
        <p14:creationId xmlns:p14="http://schemas.microsoft.com/office/powerpoint/2010/main" val="27769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additive="base">
                                        <p:cTn id="10" dur="2000"/>
                                        <p:tgtEl>
                                          <p:spTgt spid="34"/>
                                        </p:tgtEl>
                                        <p:attrNameLst>
                                          <p:attrName>ppt_x</p:attrName>
                                        </p:attrNameLst>
                                      </p:cBhvr>
                                      <p:tavLst>
                                        <p:tav tm="0">
                                          <p:val>
                                            <p:strVal val="ppt_x"/>
                                          </p:val>
                                        </p:tav>
                                        <p:tav tm="100000">
                                          <p:val>
                                            <p:strVal val="ppt_x"/>
                                          </p:val>
                                        </p:tav>
                                      </p:tavLst>
                                    </p:anim>
                                    <p:anim calcmode="lin" valueType="num">
                                      <p:cBhvr additive="base">
                                        <p:cTn id="11" dur="2000"/>
                                        <p:tgtEl>
                                          <p:spTgt spid="34"/>
                                        </p:tgtEl>
                                        <p:attrNameLst>
                                          <p:attrName>ppt_y</p:attrName>
                                        </p:attrNameLst>
                                      </p:cBhvr>
                                      <p:tavLst>
                                        <p:tav tm="0">
                                          <p:val>
                                            <p:strVal val="ppt_y"/>
                                          </p:val>
                                        </p:tav>
                                        <p:tav tm="100000">
                                          <p:val>
                                            <p:strVal val="1+ppt_h/2"/>
                                          </p:val>
                                        </p:tav>
                                      </p:tavLst>
                                    </p:anim>
                                    <p:set>
                                      <p:cBhvr>
                                        <p:cTn id="12" dur="1" fill="hold">
                                          <p:stCondLst>
                                            <p:cond delay="1999"/>
                                          </p:stCondLst>
                                        </p:cTn>
                                        <p:tgtEl>
                                          <p:spTgt spid="3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2000"/>
                                        <p:tgtEl>
                                          <p:spTgt spid="35"/>
                                        </p:tgtEl>
                                        <p:attrNameLst>
                                          <p:attrName>ppt_x</p:attrName>
                                        </p:attrNameLst>
                                      </p:cBhvr>
                                      <p:tavLst>
                                        <p:tav tm="0">
                                          <p:val>
                                            <p:strVal val="ppt_x"/>
                                          </p:val>
                                        </p:tav>
                                        <p:tav tm="100000">
                                          <p:val>
                                            <p:strVal val="ppt_x"/>
                                          </p:val>
                                        </p:tav>
                                      </p:tavLst>
                                    </p:anim>
                                    <p:anim calcmode="lin" valueType="num">
                                      <p:cBhvr additive="base">
                                        <p:cTn id="21" dur="2000"/>
                                        <p:tgtEl>
                                          <p:spTgt spid="35"/>
                                        </p:tgtEl>
                                        <p:attrNameLst>
                                          <p:attrName>ppt_y</p:attrName>
                                        </p:attrNameLst>
                                      </p:cBhvr>
                                      <p:tavLst>
                                        <p:tav tm="0">
                                          <p:val>
                                            <p:strVal val="ppt_y"/>
                                          </p:val>
                                        </p:tav>
                                        <p:tav tm="100000">
                                          <p:val>
                                            <p:strVal val="1+ppt_h/2"/>
                                          </p:val>
                                        </p:tav>
                                      </p:tavLst>
                                    </p:anim>
                                    <p:set>
                                      <p:cBhvr>
                                        <p:cTn id="22" dur="1" fill="hold">
                                          <p:stCondLst>
                                            <p:cond delay="19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2000"/>
                                        <p:tgtEl>
                                          <p:spTgt spid="36"/>
                                        </p:tgtEl>
                                        <p:attrNameLst>
                                          <p:attrName>ppt_x</p:attrName>
                                        </p:attrNameLst>
                                      </p:cBhvr>
                                      <p:tavLst>
                                        <p:tav tm="0">
                                          <p:val>
                                            <p:strVal val="ppt_x"/>
                                          </p:val>
                                        </p:tav>
                                        <p:tav tm="100000">
                                          <p:val>
                                            <p:strVal val="0-ppt_w/2"/>
                                          </p:val>
                                        </p:tav>
                                      </p:tavLst>
                                    </p:anim>
                                    <p:anim calcmode="lin" valueType="num">
                                      <p:cBhvr additive="base">
                                        <p:cTn id="31" dur="2000"/>
                                        <p:tgtEl>
                                          <p:spTgt spid="36"/>
                                        </p:tgtEl>
                                        <p:attrNameLst>
                                          <p:attrName>ppt_y</p:attrName>
                                        </p:attrNameLst>
                                      </p:cBhvr>
                                      <p:tavLst>
                                        <p:tav tm="0">
                                          <p:val>
                                            <p:strVal val="ppt_y"/>
                                          </p:val>
                                        </p:tav>
                                        <p:tav tm="100000">
                                          <p:val>
                                            <p:strVal val="ppt_y"/>
                                          </p:val>
                                        </p:tav>
                                      </p:tavLst>
                                    </p:anim>
                                    <p:set>
                                      <p:cBhvr>
                                        <p:cTn id="32" dur="1" fill="hold">
                                          <p:stCondLst>
                                            <p:cond delay="19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8" fill="hold" grpId="1" nodeType="clickEffect">
                                  <p:stCondLst>
                                    <p:cond delay="0"/>
                                  </p:stCondLst>
                                  <p:childTnLst>
                                    <p:anim calcmode="lin" valueType="num">
                                      <p:cBhvr additive="base">
                                        <p:cTn id="40" dur="2000"/>
                                        <p:tgtEl>
                                          <p:spTgt spid="40"/>
                                        </p:tgtEl>
                                        <p:attrNameLst>
                                          <p:attrName>ppt_x</p:attrName>
                                        </p:attrNameLst>
                                      </p:cBhvr>
                                      <p:tavLst>
                                        <p:tav tm="0">
                                          <p:val>
                                            <p:strVal val="ppt_x"/>
                                          </p:val>
                                        </p:tav>
                                        <p:tav tm="100000">
                                          <p:val>
                                            <p:strVal val="0-ppt_w/2"/>
                                          </p:val>
                                        </p:tav>
                                      </p:tavLst>
                                    </p:anim>
                                    <p:anim calcmode="lin" valueType="num">
                                      <p:cBhvr additive="base">
                                        <p:cTn id="41" dur="2000"/>
                                        <p:tgtEl>
                                          <p:spTgt spid="40"/>
                                        </p:tgtEl>
                                        <p:attrNameLst>
                                          <p:attrName>ppt_y</p:attrName>
                                        </p:attrNameLst>
                                      </p:cBhvr>
                                      <p:tavLst>
                                        <p:tav tm="0">
                                          <p:val>
                                            <p:strVal val="ppt_y"/>
                                          </p:val>
                                        </p:tav>
                                        <p:tav tm="100000">
                                          <p:val>
                                            <p:strVal val="ppt_y"/>
                                          </p:val>
                                        </p:tav>
                                      </p:tavLst>
                                    </p:anim>
                                    <p:set>
                                      <p:cBhvr>
                                        <p:cTn id="42" dur="1" fill="hold">
                                          <p:stCondLst>
                                            <p:cond delay="19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2" fill="hold" grpId="1" nodeType="clickEffect">
                                  <p:stCondLst>
                                    <p:cond delay="0"/>
                                  </p:stCondLst>
                                  <p:childTnLst>
                                    <p:anim calcmode="lin" valueType="num">
                                      <p:cBhvr additive="base">
                                        <p:cTn id="50" dur="2000"/>
                                        <p:tgtEl>
                                          <p:spTgt spid="37"/>
                                        </p:tgtEl>
                                        <p:attrNameLst>
                                          <p:attrName>ppt_x</p:attrName>
                                        </p:attrNameLst>
                                      </p:cBhvr>
                                      <p:tavLst>
                                        <p:tav tm="0">
                                          <p:val>
                                            <p:strVal val="ppt_x"/>
                                          </p:val>
                                        </p:tav>
                                        <p:tav tm="100000">
                                          <p:val>
                                            <p:strVal val="1+ppt_w/2"/>
                                          </p:val>
                                        </p:tav>
                                      </p:tavLst>
                                    </p:anim>
                                    <p:anim calcmode="lin" valueType="num">
                                      <p:cBhvr additive="base">
                                        <p:cTn id="51" dur="2000"/>
                                        <p:tgtEl>
                                          <p:spTgt spid="37"/>
                                        </p:tgtEl>
                                        <p:attrNameLst>
                                          <p:attrName>ppt_y</p:attrName>
                                        </p:attrNameLst>
                                      </p:cBhvr>
                                      <p:tavLst>
                                        <p:tav tm="0">
                                          <p:val>
                                            <p:strVal val="ppt_y"/>
                                          </p:val>
                                        </p:tav>
                                        <p:tav tm="100000">
                                          <p:val>
                                            <p:strVal val="ppt_y"/>
                                          </p:val>
                                        </p:tav>
                                      </p:tavLst>
                                    </p:anim>
                                    <p:set>
                                      <p:cBhvr>
                                        <p:cTn id="52" dur="1" fill="hold">
                                          <p:stCondLst>
                                            <p:cond delay="199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2" fill="hold" grpId="1" nodeType="clickEffect">
                                  <p:stCondLst>
                                    <p:cond delay="0"/>
                                  </p:stCondLst>
                                  <p:childTnLst>
                                    <p:anim calcmode="lin" valueType="num">
                                      <p:cBhvr additive="base">
                                        <p:cTn id="60" dur="2000"/>
                                        <p:tgtEl>
                                          <p:spTgt spid="38"/>
                                        </p:tgtEl>
                                        <p:attrNameLst>
                                          <p:attrName>ppt_x</p:attrName>
                                        </p:attrNameLst>
                                      </p:cBhvr>
                                      <p:tavLst>
                                        <p:tav tm="0">
                                          <p:val>
                                            <p:strVal val="ppt_x"/>
                                          </p:val>
                                        </p:tav>
                                        <p:tav tm="100000">
                                          <p:val>
                                            <p:strVal val="1+ppt_w/2"/>
                                          </p:val>
                                        </p:tav>
                                      </p:tavLst>
                                    </p:anim>
                                    <p:anim calcmode="lin" valueType="num">
                                      <p:cBhvr additive="base">
                                        <p:cTn id="61" dur="2000"/>
                                        <p:tgtEl>
                                          <p:spTgt spid="38"/>
                                        </p:tgtEl>
                                        <p:attrNameLst>
                                          <p:attrName>ppt_y</p:attrName>
                                        </p:attrNameLst>
                                      </p:cBhvr>
                                      <p:tavLst>
                                        <p:tav tm="0">
                                          <p:val>
                                            <p:strVal val="ppt_y"/>
                                          </p:val>
                                        </p:tav>
                                        <p:tav tm="100000">
                                          <p:val>
                                            <p:strVal val="ppt_y"/>
                                          </p:val>
                                        </p:tav>
                                      </p:tavLst>
                                    </p:anim>
                                    <p:set>
                                      <p:cBhvr>
                                        <p:cTn id="62" dur="1" fill="hold">
                                          <p:stCondLst>
                                            <p:cond delay="1999"/>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1" nodeType="clickEffect">
                                  <p:stCondLst>
                                    <p:cond delay="0"/>
                                  </p:stCondLst>
                                  <p:childTnLst>
                                    <p:anim calcmode="lin" valueType="num">
                                      <p:cBhvr additive="base">
                                        <p:cTn id="70" dur="2000"/>
                                        <p:tgtEl>
                                          <p:spTgt spid="41"/>
                                        </p:tgtEl>
                                        <p:attrNameLst>
                                          <p:attrName>ppt_x</p:attrName>
                                        </p:attrNameLst>
                                      </p:cBhvr>
                                      <p:tavLst>
                                        <p:tav tm="0">
                                          <p:val>
                                            <p:strVal val="ppt_x"/>
                                          </p:val>
                                        </p:tav>
                                        <p:tav tm="100000">
                                          <p:val>
                                            <p:strVal val="ppt_x"/>
                                          </p:val>
                                        </p:tav>
                                      </p:tavLst>
                                    </p:anim>
                                    <p:anim calcmode="lin" valueType="num">
                                      <p:cBhvr additive="base">
                                        <p:cTn id="71" dur="2000"/>
                                        <p:tgtEl>
                                          <p:spTgt spid="41"/>
                                        </p:tgtEl>
                                        <p:attrNameLst>
                                          <p:attrName>ppt_y</p:attrName>
                                        </p:attrNameLst>
                                      </p:cBhvr>
                                      <p:tavLst>
                                        <p:tav tm="0">
                                          <p:val>
                                            <p:strVal val="ppt_y"/>
                                          </p:val>
                                        </p:tav>
                                        <p:tav tm="100000">
                                          <p:val>
                                            <p:strVal val="1+ppt_h/2"/>
                                          </p:val>
                                        </p:tav>
                                      </p:tavLst>
                                    </p:anim>
                                    <p:set>
                                      <p:cBhvr>
                                        <p:cTn id="72" dur="1" fill="hold">
                                          <p:stCondLst>
                                            <p:cond delay="1999"/>
                                          </p:stCondLst>
                                        </p:cTn>
                                        <p:tgtEl>
                                          <p:spTgt spid="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8" fill="hold" grpId="1" nodeType="clickEffect">
                                  <p:stCondLst>
                                    <p:cond delay="0"/>
                                  </p:stCondLst>
                                  <p:childTnLst>
                                    <p:anim calcmode="lin" valueType="num">
                                      <p:cBhvr additive="base">
                                        <p:cTn id="80" dur="2000"/>
                                        <p:tgtEl>
                                          <p:spTgt spid="42"/>
                                        </p:tgtEl>
                                        <p:attrNameLst>
                                          <p:attrName>ppt_x</p:attrName>
                                        </p:attrNameLst>
                                      </p:cBhvr>
                                      <p:tavLst>
                                        <p:tav tm="0">
                                          <p:val>
                                            <p:strVal val="ppt_x"/>
                                          </p:val>
                                        </p:tav>
                                        <p:tav tm="100000">
                                          <p:val>
                                            <p:strVal val="0-ppt_w/2"/>
                                          </p:val>
                                        </p:tav>
                                      </p:tavLst>
                                    </p:anim>
                                    <p:anim calcmode="lin" valueType="num">
                                      <p:cBhvr additive="base">
                                        <p:cTn id="81" dur="2000"/>
                                        <p:tgtEl>
                                          <p:spTgt spid="42"/>
                                        </p:tgtEl>
                                        <p:attrNameLst>
                                          <p:attrName>ppt_y</p:attrName>
                                        </p:attrNameLst>
                                      </p:cBhvr>
                                      <p:tavLst>
                                        <p:tav tm="0">
                                          <p:val>
                                            <p:strVal val="ppt_y"/>
                                          </p:val>
                                        </p:tav>
                                        <p:tav tm="100000">
                                          <p:val>
                                            <p:strVal val="ppt_y"/>
                                          </p:val>
                                        </p:tav>
                                      </p:tavLst>
                                    </p:anim>
                                    <p:set>
                                      <p:cBhvr>
                                        <p:cTn id="82" dur="1" fill="hold">
                                          <p:stCondLst>
                                            <p:cond delay="1999"/>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2" fill="hold" grpId="1" nodeType="clickEffect">
                                  <p:stCondLst>
                                    <p:cond delay="0"/>
                                  </p:stCondLst>
                                  <p:childTnLst>
                                    <p:anim calcmode="lin" valueType="num">
                                      <p:cBhvr additive="base">
                                        <p:cTn id="90" dur="2000"/>
                                        <p:tgtEl>
                                          <p:spTgt spid="39"/>
                                        </p:tgtEl>
                                        <p:attrNameLst>
                                          <p:attrName>ppt_x</p:attrName>
                                        </p:attrNameLst>
                                      </p:cBhvr>
                                      <p:tavLst>
                                        <p:tav tm="0">
                                          <p:val>
                                            <p:strVal val="ppt_x"/>
                                          </p:val>
                                        </p:tav>
                                        <p:tav tm="100000">
                                          <p:val>
                                            <p:strVal val="1+ppt_w/2"/>
                                          </p:val>
                                        </p:tav>
                                      </p:tavLst>
                                    </p:anim>
                                    <p:anim calcmode="lin" valueType="num">
                                      <p:cBhvr additive="base">
                                        <p:cTn id="91" dur="2000"/>
                                        <p:tgtEl>
                                          <p:spTgt spid="39"/>
                                        </p:tgtEl>
                                        <p:attrNameLst>
                                          <p:attrName>ppt_y</p:attrName>
                                        </p:attrNameLst>
                                      </p:cBhvr>
                                      <p:tavLst>
                                        <p:tav tm="0">
                                          <p:val>
                                            <p:strVal val="ppt_y"/>
                                          </p:val>
                                        </p:tav>
                                        <p:tav tm="100000">
                                          <p:val>
                                            <p:strVal val="ppt_y"/>
                                          </p:val>
                                        </p:tav>
                                      </p:tavLst>
                                    </p:anim>
                                    <p:set>
                                      <p:cBhvr>
                                        <p:cTn id="92" dur="1" fill="hold">
                                          <p:stCondLst>
                                            <p:cond delay="1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B5E3B8-982F-40B1-A428-0136115CFC0C}"/>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6839" y="165702"/>
            <a:ext cx="2803827" cy="647577"/>
          </a:xfrm>
        </p:spPr>
        <p:txBody>
          <a:bodyPr>
            <a:normAutofit/>
          </a:bodyPr>
          <a:lstStyle/>
          <a:p>
            <a:r>
              <a:rPr lang="en-GB" sz="2800" dirty="0"/>
              <a:t>Was </a:t>
            </a:r>
            <a:r>
              <a:rPr lang="en-GB" sz="2800" dirty="0" err="1"/>
              <a:t>ist</a:t>
            </a:r>
            <a:r>
              <a:rPr lang="en-GB" sz="2800" dirty="0"/>
              <a:t> das?</a:t>
            </a:r>
            <a:endParaRPr lang="en-GB" sz="28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686" y="105605"/>
            <a:ext cx="886301" cy="915353"/>
          </a:xfrm>
          <a:prstGeom prst="rect">
            <a:avLst/>
          </a:prstGeom>
        </p:spPr>
      </p:pic>
      <p:sp>
        <p:nvSpPr>
          <p:cNvPr id="26" name="Rectangle 25">
            <a:extLst>
              <a:ext uri="{FF2B5EF4-FFF2-40B4-BE49-F238E27FC236}">
                <a16:creationId xmlns:a16="http://schemas.microsoft.com/office/drawing/2014/main" id="{053693DA-83D8-473C-ACA3-6A5A9F64DFB8}"/>
              </a:ext>
            </a:extLst>
          </p:cNvPr>
          <p:cNvSpPr/>
          <p:nvPr/>
        </p:nvSpPr>
        <p:spPr>
          <a:xfrm>
            <a:off x="-6839" y="5894371"/>
            <a:ext cx="12190517" cy="470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3F2A798-FF72-4F04-9857-CDE9C8547A7F}"/>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750" y="247046"/>
            <a:ext cx="1381578" cy="380483"/>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45" name="Graphic 44" descr="Teacher with solid fill">
            <a:extLst>
              <a:ext uri="{FF2B5EF4-FFF2-40B4-BE49-F238E27FC236}">
                <a16:creationId xmlns:a16="http://schemas.microsoft.com/office/drawing/2014/main" id="{9F8234B5-1B1A-45D1-A496-B51F10BDA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5988" y="32290"/>
            <a:ext cx="914400" cy="914400"/>
          </a:xfrm>
          <a:prstGeom prst="rect">
            <a:avLst/>
          </a:prstGeom>
        </p:spPr>
      </p:pic>
      <p:sp>
        <p:nvSpPr>
          <p:cNvPr id="46" name="Speech Bubble: Rectangle with Corners Rounded 45">
            <a:extLst>
              <a:ext uri="{FF2B5EF4-FFF2-40B4-BE49-F238E27FC236}">
                <a16:creationId xmlns:a16="http://schemas.microsoft.com/office/drawing/2014/main" id="{50FC00ED-9346-43ED-8319-9621C4C3996E}"/>
              </a:ext>
            </a:extLst>
          </p:cNvPr>
          <p:cNvSpPr/>
          <p:nvPr/>
        </p:nvSpPr>
        <p:spPr>
          <a:xfrm>
            <a:off x="4793125" y="234553"/>
            <a:ext cx="4350875"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Sag das Wort auf Deutsch.</a:t>
            </a:r>
          </a:p>
        </p:txBody>
      </p:sp>
      <p:pic>
        <p:nvPicPr>
          <p:cNvPr id="47" name="Google Shape;488;p27">
            <a:extLst>
              <a:ext uri="{FF2B5EF4-FFF2-40B4-BE49-F238E27FC236}">
                <a16:creationId xmlns:a16="http://schemas.microsoft.com/office/drawing/2014/main" id="{F9F0EC25-F32D-4BE5-AD0C-9912520C3BB6}"/>
              </a:ext>
            </a:extLst>
          </p:cNvPr>
          <p:cNvPicPr preferRelativeResize="0"/>
          <p:nvPr/>
        </p:nvPicPr>
        <p:blipFill rotWithShape="1">
          <a:blip r:embed="rId6">
            <a:alphaModFix/>
          </a:blip>
          <a:srcRect/>
          <a:stretch/>
        </p:blipFill>
        <p:spPr>
          <a:xfrm>
            <a:off x="4734429" y="1438343"/>
            <a:ext cx="2808095" cy="2103146"/>
          </a:xfrm>
          <a:prstGeom prst="rect">
            <a:avLst/>
          </a:prstGeom>
          <a:noFill/>
          <a:ln>
            <a:noFill/>
          </a:ln>
        </p:spPr>
      </p:pic>
      <p:pic>
        <p:nvPicPr>
          <p:cNvPr id="48" name="Google Shape;489;p27">
            <a:extLst>
              <a:ext uri="{FF2B5EF4-FFF2-40B4-BE49-F238E27FC236}">
                <a16:creationId xmlns:a16="http://schemas.microsoft.com/office/drawing/2014/main" id="{52BFF1C1-EBAF-4157-97AF-96543FADAC04}"/>
              </a:ext>
            </a:extLst>
          </p:cNvPr>
          <p:cNvPicPr preferRelativeResize="0"/>
          <p:nvPr/>
        </p:nvPicPr>
        <p:blipFill rotWithShape="1">
          <a:blip r:embed="rId7">
            <a:alphaModFix/>
          </a:blip>
          <a:srcRect/>
          <a:stretch/>
        </p:blipFill>
        <p:spPr>
          <a:xfrm>
            <a:off x="4977621" y="1833492"/>
            <a:ext cx="2632588" cy="1595508"/>
          </a:xfrm>
          <a:prstGeom prst="rect">
            <a:avLst/>
          </a:prstGeom>
          <a:noFill/>
          <a:ln>
            <a:noFill/>
          </a:ln>
        </p:spPr>
      </p:pic>
      <p:pic>
        <p:nvPicPr>
          <p:cNvPr id="49" name="Google Shape;490;p27">
            <a:extLst>
              <a:ext uri="{FF2B5EF4-FFF2-40B4-BE49-F238E27FC236}">
                <a16:creationId xmlns:a16="http://schemas.microsoft.com/office/drawing/2014/main" id="{21F180FB-541E-41C4-A29F-E0469E2B2F09}"/>
              </a:ext>
            </a:extLst>
          </p:cNvPr>
          <p:cNvPicPr preferRelativeResize="0"/>
          <p:nvPr/>
        </p:nvPicPr>
        <p:blipFill rotWithShape="1">
          <a:blip r:embed="rId8">
            <a:alphaModFix/>
          </a:blip>
          <a:srcRect/>
          <a:stretch/>
        </p:blipFill>
        <p:spPr>
          <a:xfrm>
            <a:off x="5520525" y="1690918"/>
            <a:ext cx="1360265" cy="1821275"/>
          </a:xfrm>
          <a:prstGeom prst="rect">
            <a:avLst/>
          </a:prstGeom>
          <a:noFill/>
          <a:ln>
            <a:noFill/>
          </a:ln>
        </p:spPr>
      </p:pic>
      <p:pic>
        <p:nvPicPr>
          <p:cNvPr id="50" name="Google Shape;492;p27">
            <a:extLst>
              <a:ext uri="{FF2B5EF4-FFF2-40B4-BE49-F238E27FC236}">
                <a16:creationId xmlns:a16="http://schemas.microsoft.com/office/drawing/2014/main" id="{24BFDF97-5D4A-411D-BB5A-B4AA43E5DF5E}"/>
              </a:ext>
            </a:extLst>
          </p:cNvPr>
          <p:cNvPicPr preferRelativeResize="0"/>
          <p:nvPr/>
        </p:nvPicPr>
        <p:blipFill rotWithShape="1">
          <a:blip r:embed="rId9">
            <a:alphaModFix/>
          </a:blip>
          <a:srcRect/>
          <a:stretch/>
        </p:blipFill>
        <p:spPr>
          <a:xfrm>
            <a:off x="4784908" y="1580220"/>
            <a:ext cx="2857500" cy="1936750"/>
          </a:xfrm>
          <a:prstGeom prst="rect">
            <a:avLst/>
          </a:prstGeom>
          <a:noFill/>
          <a:ln>
            <a:noFill/>
          </a:ln>
        </p:spPr>
      </p:pic>
      <p:pic>
        <p:nvPicPr>
          <p:cNvPr id="51" name="Google Shape;493;p27">
            <a:extLst>
              <a:ext uri="{FF2B5EF4-FFF2-40B4-BE49-F238E27FC236}">
                <a16:creationId xmlns:a16="http://schemas.microsoft.com/office/drawing/2014/main" id="{45B61666-9244-4EB9-A32A-F90FDE8D0AA6}"/>
              </a:ext>
            </a:extLst>
          </p:cNvPr>
          <p:cNvPicPr preferRelativeResize="0"/>
          <p:nvPr/>
        </p:nvPicPr>
        <p:blipFill rotWithShape="1">
          <a:blip r:embed="rId10">
            <a:alphaModFix/>
          </a:blip>
          <a:srcRect/>
          <a:stretch/>
        </p:blipFill>
        <p:spPr>
          <a:xfrm>
            <a:off x="5373647" y="1721223"/>
            <a:ext cx="1529661" cy="1537387"/>
          </a:xfrm>
          <a:prstGeom prst="rect">
            <a:avLst/>
          </a:prstGeom>
          <a:noFill/>
          <a:ln>
            <a:noFill/>
          </a:ln>
        </p:spPr>
      </p:pic>
      <p:grpSp>
        <p:nvGrpSpPr>
          <p:cNvPr id="52" name="Google Shape;495;p27">
            <a:extLst>
              <a:ext uri="{FF2B5EF4-FFF2-40B4-BE49-F238E27FC236}">
                <a16:creationId xmlns:a16="http://schemas.microsoft.com/office/drawing/2014/main" id="{F32B4AA3-F80E-49A4-9DCA-709018F97BEE}"/>
              </a:ext>
            </a:extLst>
          </p:cNvPr>
          <p:cNvGrpSpPr/>
          <p:nvPr/>
        </p:nvGrpSpPr>
        <p:grpSpPr>
          <a:xfrm>
            <a:off x="5068480" y="1513223"/>
            <a:ext cx="2118718" cy="1771838"/>
            <a:chOff x="5398466" y="4221579"/>
            <a:chExt cx="2118718" cy="1771838"/>
          </a:xfrm>
        </p:grpSpPr>
        <p:pic>
          <p:nvPicPr>
            <p:cNvPr id="53" name="Google Shape;496;p27">
              <a:extLst>
                <a:ext uri="{FF2B5EF4-FFF2-40B4-BE49-F238E27FC236}">
                  <a16:creationId xmlns:a16="http://schemas.microsoft.com/office/drawing/2014/main" id="{8A548833-01F2-4458-8E29-FF46ADB8A3AC}"/>
                </a:ext>
              </a:extLst>
            </p:cNvPr>
            <p:cNvPicPr preferRelativeResize="0"/>
            <p:nvPr/>
          </p:nvPicPr>
          <p:blipFill rotWithShape="1">
            <a:blip r:embed="rId11">
              <a:alphaModFix/>
            </a:blip>
            <a:srcRect/>
            <a:stretch/>
          </p:blipFill>
          <p:spPr>
            <a:xfrm>
              <a:off x="5398466" y="4997507"/>
              <a:ext cx="1005969" cy="995910"/>
            </a:xfrm>
            <a:prstGeom prst="rect">
              <a:avLst/>
            </a:prstGeom>
            <a:noFill/>
            <a:ln>
              <a:noFill/>
            </a:ln>
          </p:spPr>
        </p:pic>
        <p:pic>
          <p:nvPicPr>
            <p:cNvPr id="54" name="Google Shape;497;p27">
              <a:extLst>
                <a:ext uri="{FF2B5EF4-FFF2-40B4-BE49-F238E27FC236}">
                  <a16:creationId xmlns:a16="http://schemas.microsoft.com/office/drawing/2014/main" id="{1FD4B278-E29E-4B81-8D0C-01D710E919D8}"/>
                </a:ext>
              </a:extLst>
            </p:cNvPr>
            <p:cNvPicPr preferRelativeResize="0"/>
            <p:nvPr/>
          </p:nvPicPr>
          <p:blipFill rotWithShape="1">
            <a:blip r:embed="rId12">
              <a:alphaModFix/>
            </a:blip>
            <a:srcRect/>
            <a:stretch/>
          </p:blipFill>
          <p:spPr>
            <a:xfrm>
              <a:off x="6404435" y="4985249"/>
              <a:ext cx="1112749" cy="995910"/>
            </a:xfrm>
            <a:prstGeom prst="rect">
              <a:avLst/>
            </a:prstGeom>
            <a:noFill/>
            <a:ln>
              <a:noFill/>
            </a:ln>
          </p:spPr>
        </p:pic>
        <p:pic>
          <p:nvPicPr>
            <p:cNvPr id="55" name="Google Shape;498;p27">
              <a:extLst>
                <a:ext uri="{FF2B5EF4-FFF2-40B4-BE49-F238E27FC236}">
                  <a16:creationId xmlns:a16="http://schemas.microsoft.com/office/drawing/2014/main" id="{9D0C07E3-BFA8-474F-9F42-2D40608E4457}"/>
                </a:ext>
              </a:extLst>
            </p:cNvPr>
            <p:cNvPicPr preferRelativeResize="0"/>
            <p:nvPr/>
          </p:nvPicPr>
          <p:blipFill rotWithShape="1">
            <a:blip r:embed="rId13">
              <a:alphaModFix/>
            </a:blip>
            <a:srcRect/>
            <a:stretch/>
          </p:blipFill>
          <p:spPr>
            <a:xfrm>
              <a:off x="5752289" y="4221579"/>
              <a:ext cx="687422" cy="716064"/>
            </a:xfrm>
            <a:prstGeom prst="rect">
              <a:avLst/>
            </a:prstGeom>
            <a:noFill/>
            <a:ln>
              <a:noFill/>
            </a:ln>
          </p:spPr>
        </p:pic>
        <p:pic>
          <p:nvPicPr>
            <p:cNvPr id="56" name="Google Shape;499;p27">
              <a:extLst>
                <a:ext uri="{FF2B5EF4-FFF2-40B4-BE49-F238E27FC236}">
                  <a16:creationId xmlns:a16="http://schemas.microsoft.com/office/drawing/2014/main" id="{38739613-5459-41C3-AAB9-58124F4F5065}"/>
                </a:ext>
              </a:extLst>
            </p:cNvPr>
            <p:cNvPicPr preferRelativeResize="0"/>
            <p:nvPr/>
          </p:nvPicPr>
          <p:blipFill rotWithShape="1">
            <a:blip r:embed="rId14">
              <a:alphaModFix/>
            </a:blip>
            <a:srcRect/>
            <a:stretch/>
          </p:blipFill>
          <p:spPr>
            <a:xfrm>
              <a:off x="6650689" y="4330141"/>
              <a:ext cx="527439" cy="601517"/>
            </a:xfrm>
            <a:prstGeom prst="rect">
              <a:avLst/>
            </a:prstGeom>
            <a:noFill/>
            <a:ln>
              <a:noFill/>
            </a:ln>
          </p:spPr>
        </p:pic>
      </p:grpSp>
      <p:pic>
        <p:nvPicPr>
          <p:cNvPr id="29" name="Google Shape;172;p1">
            <a:extLst>
              <a:ext uri="{FF2B5EF4-FFF2-40B4-BE49-F238E27FC236}">
                <a16:creationId xmlns:a16="http://schemas.microsoft.com/office/drawing/2014/main" id="{D523C884-B35A-43CA-B28C-6BA59B684E8A}"/>
              </a:ext>
            </a:extLst>
          </p:cNvPr>
          <p:cNvPicPr preferRelativeResize="0"/>
          <p:nvPr/>
        </p:nvPicPr>
        <p:blipFill rotWithShape="1">
          <a:blip r:embed="rId15">
            <a:alphaModFix/>
          </a:blip>
          <a:srcRect/>
          <a:stretch/>
        </p:blipFill>
        <p:spPr>
          <a:xfrm rot="-5400000">
            <a:off x="4707318" y="3459888"/>
            <a:ext cx="3173193" cy="3623031"/>
          </a:xfrm>
          <a:prstGeom prst="rect">
            <a:avLst/>
          </a:prstGeom>
          <a:noFill/>
          <a:ln>
            <a:noFill/>
          </a:ln>
        </p:spPr>
      </p:pic>
      <p:sp>
        <p:nvSpPr>
          <p:cNvPr id="33" name="Google Shape;175;p1">
            <a:extLst>
              <a:ext uri="{FF2B5EF4-FFF2-40B4-BE49-F238E27FC236}">
                <a16:creationId xmlns:a16="http://schemas.microsoft.com/office/drawing/2014/main" id="{3DD5BB87-77E2-4F0A-BD88-941C6E718C59}"/>
              </a:ext>
            </a:extLst>
          </p:cNvPr>
          <p:cNvSpPr/>
          <p:nvPr/>
        </p:nvSpPr>
        <p:spPr>
          <a:xfrm>
            <a:off x="6698453" y="3960069"/>
            <a:ext cx="1247457"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dirty="0" err="1">
                <a:latin typeface="Century Gothic"/>
                <a:ea typeface="Century Gothic"/>
                <a:cs typeface="Century Gothic"/>
                <a:sym typeface="Century Gothic"/>
              </a:rPr>
              <a:t>nt</a:t>
            </a:r>
            <a:endParaRPr sz="9200" b="1" i="0" u="none" strike="noStrike" cap="none" dirty="0">
              <a:latin typeface="Century Gothic"/>
              <a:ea typeface="Century Gothic"/>
              <a:cs typeface="Century Gothic"/>
              <a:sym typeface="Century Gothic"/>
            </a:endParaRPr>
          </a:p>
        </p:txBody>
      </p:sp>
      <p:pic>
        <p:nvPicPr>
          <p:cNvPr id="57" name="Graphic 56" descr="Man with solid fill">
            <a:extLst>
              <a:ext uri="{FF2B5EF4-FFF2-40B4-BE49-F238E27FC236}">
                <a16:creationId xmlns:a16="http://schemas.microsoft.com/office/drawing/2014/main" id="{9815D5BA-318E-4110-98B3-83478CF6033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73647" y="1755585"/>
            <a:ext cx="1711526" cy="1711526"/>
          </a:xfrm>
          <a:prstGeom prst="rect">
            <a:avLst/>
          </a:prstGeom>
        </p:spPr>
      </p:pic>
      <p:pic>
        <p:nvPicPr>
          <p:cNvPr id="58" name="Picture 57" descr="A teacher teaching children in a classroom&#10;&#10;Description automatically generated">
            <a:extLst>
              <a:ext uri="{FF2B5EF4-FFF2-40B4-BE49-F238E27FC236}">
                <a16:creationId xmlns:a16="http://schemas.microsoft.com/office/drawing/2014/main" id="{5C97DB8D-A21E-4BB6-A6E1-3704B45256B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85161" y="1724598"/>
            <a:ext cx="2246748" cy="1713145"/>
          </a:xfrm>
          <a:prstGeom prst="rect">
            <a:avLst/>
          </a:prstGeom>
        </p:spPr>
      </p:pic>
      <p:pic>
        <p:nvPicPr>
          <p:cNvPr id="32" name="Google Shape;174;p1">
            <a:extLst>
              <a:ext uri="{FF2B5EF4-FFF2-40B4-BE49-F238E27FC236}">
                <a16:creationId xmlns:a16="http://schemas.microsoft.com/office/drawing/2014/main" id="{41FC20DF-810E-427A-915A-93AAFF6D8CA0}"/>
              </a:ext>
            </a:extLst>
          </p:cNvPr>
          <p:cNvPicPr preferRelativeResize="0"/>
          <p:nvPr/>
        </p:nvPicPr>
        <p:blipFill rotWithShape="1">
          <a:blip r:embed="rId15">
            <a:alphaModFix/>
          </a:blip>
          <a:srcRect/>
          <a:stretch/>
        </p:blipFill>
        <p:spPr>
          <a:xfrm flipH="1">
            <a:off x="8926547" y="910506"/>
            <a:ext cx="3265453" cy="3766915"/>
          </a:xfrm>
          <a:prstGeom prst="rect">
            <a:avLst/>
          </a:prstGeom>
          <a:noFill/>
          <a:ln>
            <a:noFill/>
          </a:ln>
        </p:spPr>
      </p:pic>
      <p:sp>
        <p:nvSpPr>
          <p:cNvPr id="30" name="Google Shape;173;p1">
            <a:extLst>
              <a:ext uri="{FF2B5EF4-FFF2-40B4-BE49-F238E27FC236}">
                <a16:creationId xmlns:a16="http://schemas.microsoft.com/office/drawing/2014/main" id="{081D2287-880A-40B3-BA67-0207AEA65566}"/>
              </a:ext>
            </a:extLst>
          </p:cNvPr>
          <p:cNvSpPr/>
          <p:nvPr/>
        </p:nvSpPr>
        <p:spPr>
          <a:xfrm>
            <a:off x="9569726" y="3181348"/>
            <a:ext cx="514885"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dirty="0">
                <a:latin typeface="Century Gothic"/>
                <a:ea typeface="Century Gothic"/>
                <a:cs typeface="Century Gothic"/>
                <a:sym typeface="Century Gothic"/>
              </a:rPr>
              <a:t>f</a:t>
            </a:r>
            <a:endParaRPr dirty="0"/>
          </a:p>
        </p:txBody>
      </p:sp>
      <p:pic>
        <p:nvPicPr>
          <p:cNvPr id="27" name="Google Shape;158;p1">
            <a:extLst>
              <a:ext uri="{FF2B5EF4-FFF2-40B4-BE49-F238E27FC236}">
                <a16:creationId xmlns:a16="http://schemas.microsoft.com/office/drawing/2014/main" id="{1A55FBB6-4F34-424E-B5BC-27F4C08B5028}"/>
              </a:ext>
            </a:extLst>
          </p:cNvPr>
          <p:cNvPicPr preferRelativeResize="0"/>
          <p:nvPr/>
        </p:nvPicPr>
        <p:blipFill rotWithShape="1">
          <a:blip r:embed="rId15">
            <a:alphaModFix/>
          </a:blip>
          <a:srcRect/>
          <a:stretch/>
        </p:blipFill>
        <p:spPr>
          <a:xfrm>
            <a:off x="-16313" y="982449"/>
            <a:ext cx="3173193" cy="3623031"/>
          </a:xfrm>
          <a:prstGeom prst="rect">
            <a:avLst/>
          </a:prstGeom>
          <a:noFill/>
          <a:ln>
            <a:noFill/>
          </a:ln>
        </p:spPr>
      </p:pic>
      <p:sp>
        <p:nvSpPr>
          <p:cNvPr id="28" name="Google Shape;159;p1">
            <a:extLst>
              <a:ext uri="{FF2B5EF4-FFF2-40B4-BE49-F238E27FC236}">
                <a16:creationId xmlns:a16="http://schemas.microsoft.com/office/drawing/2014/main" id="{4B8D44B0-C88B-4BF9-BDB1-7851B490CC77}"/>
              </a:ext>
            </a:extLst>
          </p:cNvPr>
          <p:cNvSpPr/>
          <p:nvPr/>
        </p:nvSpPr>
        <p:spPr>
          <a:xfrm>
            <a:off x="1309206" y="3097375"/>
            <a:ext cx="1293944"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9200"/>
              <a:buFont typeface="Century Gothic"/>
              <a:buNone/>
            </a:pPr>
            <a:r>
              <a:rPr lang="en-GB" sz="9200" b="1" i="0" u="none" strike="noStrike" cap="none">
                <a:latin typeface="Century Gothic"/>
                <a:ea typeface="Century Gothic"/>
                <a:cs typeface="Century Gothic"/>
                <a:sym typeface="Century Gothic"/>
              </a:rPr>
              <a:t>m</a:t>
            </a:r>
            <a:endParaRPr/>
          </a:p>
        </p:txBody>
      </p:sp>
      <p:sp>
        <p:nvSpPr>
          <p:cNvPr id="2" name="Speech Bubble: Rectangle with Corners Rounded 1">
            <a:extLst>
              <a:ext uri="{FF2B5EF4-FFF2-40B4-BE49-F238E27FC236}">
                <a16:creationId xmlns:a16="http://schemas.microsoft.com/office/drawing/2014/main" id="{C8FF5706-DFFB-445F-B288-2D12FC4108E9}"/>
              </a:ext>
            </a:extLst>
          </p:cNvPr>
          <p:cNvSpPr/>
          <p:nvPr/>
        </p:nvSpPr>
        <p:spPr>
          <a:xfrm>
            <a:off x="3676551" y="98281"/>
            <a:ext cx="6817243" cy="892250"/>
          </a:xfrm>
          <a:prstGeom prst="wedgeRoundRectCallout">
            <a:avLst>
              <a:gd name="adj1" fmla="val -57685"/>
              <a:gd name="adj2" fmla="val 116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Note that ‘das’ means ‘the’ and also ‘that’.</a:t>
            </a:r>
          </a:p>
          <a:p>
            <a:r>
              <a:rPr lang="en-GB" sz="2400" dirty="0"/>
              <a:t>Was </a:t>
            </a:r>
            <a:r>
              <a:rPr lang="en-GB" sz="2400" dirty="0" err="1"/>
              <a:t>ist</a:t>
            </a:r>
            <a:r>
              <a:rPr lang="en-GB" sz="2400" dirty="0"/>
              <a:t> </a:t>
            </a:r>
            <a:r>
              <a:rPr lang="en-GB" sz="2400" b="1" dirty="0"/>
              <a:t>das</a:t>
            </a:r>
            <a:r>
              <a:rPr lang="en-GB" sz="2400" dirty="0"/>
              <a:t>? What is </a:t>
            </a:r>
            <a:r>
              <a:rPr lang="en-GB" sz="2400" b="1" dirty="0"/>
              <a:t>that</a:t>
            </a:r>
            <a:r>
              <a:rPr lang="en-GB" sz="2400" dirty="0"/>
              <a:t>?</a:t>
            </a:r>
          </a:p>
        </p:txBody>
      </p:sp>
    </p:spTree>
    <p:extLst>
      <p:ext uri="{BB962C8B-B14F-4D97-AF65-F5344CB8AC3E}">
        <p14:creationId xmlns:p14="http://schemas.microsoft.com/office/powerpoint/2010/main" val="179528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1000"/>
                                        <p:tgtEl>
                                          <p:spTgt spid="51"/>
                                        </p:tgtEl>
                                        <p:attrNameLst>
                                          <p:attrName>ppt_x</p:attrName>
                                        </p:attrNameLst>
                                      </p:cBhvr>
                                      <p:tavLst>
                                        <p:tav tm="0">
                                          <p:val>
                                            <p:strVal val="ppt_x"/>
                                          </p:val>
                                        </p:tav>
                                        <p:tav tm="100000">
                                          <p:val>
                                            <p:strVal val="ppt_x"/>
                                          </p:val>
                                        </p:tav>
                                      </p:tavLst>
                                    </p:anim>
                                    <p:anim calcmode="lin" valueType="num">
                                      <p:cBhvr additive="base">
                                        <p:cTn id="17" dur="1000"/>
                                        <p:tgtEl>
                                          <p:spTgt spid="51"/>
                                        </p:tgtEl>
                                        <p:attrNameLst>
                                          <p:attrName>ppt_y</p:attrName>
                                        </p:attrNameLst>
                                      </p:cBhvr>
                                      <p:tavLst>
                                        <p:tav tm="0">
                                          <p:val>
                                            <p:strVal val="ppt_y"/>
                                          </p:val>
                                        </p:tav>
                                        <p:tav tm="100000">
                                          <p:val>
                                            <p:strVal val="1+ppt_h/2"/>
                                          </p:val>
                                        </p:tav>
                                      </p:tavLst>
                                    </p:anim>
                                    <p:set>
                                      <p:cBhvr>
                                        <p:cTn id="18" dur="1" fill="hold">
                                          <p:stCondLst>
                                            <p:cond delay="999"/>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2" fill="hold" nodeType="clickEffect">
                                  <p:stCondLst>
                                    <p:cond delay="0"/>
                                  </p:stCondLst>
                                  <p:childTnLst>
                                    <p:anim calcmode="lin" valueType="num">
                                      <p:cBhvr additive="base">
                                        <p:cTn id="27" dur="1000"/>
                                        <p:tgtEl>
                                          <p:spTgt spid="58"/>
                                        </p:tgtEl>
                                        <p:attrNameLst>
                                          <p:attrName>ppt_x</p:attrName>
                                        </p:attrNameLst>
                                      </p:cBhvr>
                                      <p:tavLst>
                                        <p:tav tm="0">
                                          <p:val>
                                            <p:strVal val="ppt_x"/>
                                          </p:val>
                                        </p:tav>
                                        <p:tav tm="100000">
                                          <p:val>
                                            <p:strVal val="1+ppt_w/2"/>
                                          </p:val>
                                        </p:tav>
                                      </p:tavLst>
                                    </p:anim>
                                    <p:anim calcmode="lin" valueType="num">
                                      <p:cBhvr additive="base">
                                        <p:cTn id="28" dur="1000"/>
                                        <p:tgtEl>
                                          <p:spTgt spid="58"/>
                                        </p:tgtEl>
                                        <p:attrNameLst>
                                          <p:attrName>ppt_y</p:attrName>
                                        </p:attrNameLst>
                                      </p:cBhvr>
                                      <p:tavLst>
                                        <p:tav tm="0">
                                          <p:val>
                                            <p:strVal val="ppt_y"/>
                                          </p:val>
                                        </p:tav>
                                        <p:tav tm="100000">
                                          <p:val>
                                            <p:strVal val="ppt_y"/>
                                          </p:val>
                                        </p:tav>
                                      </p:tavLst>
                                    </p:anim>
                                    <p:set>
                                      <p:cBhvr>
                                        <p:cTn id="29" dur="1" fill="hold">
                                          <p:stCondLst>
                                            <p:cond delay="999"/>
                                          </p:stCondLst>
                                        </p:cTn>
                                        <p:tgtEl>
                                          <p:spTgt spid="5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nodeType="clickEffect">
                                  <p:stCondLst>
                                    <p:cond delay="0"/>
                                  </p:stCondLst>
                                  <p:childTnLst>
                                    <p:anim calcmode="lin" valueType="num">
                                      <p:cBhvr additive="base">
                                        <p:cTn id="38" dur="1000"/>
                                        <p:tgtEl>
                                          <p:spTgt spid="57"/>
                                        </p:tgtEl>
                                        <p:attrNameLst>
                                          <p:attrName>ppt_x</p:attrName>
                                        </p:attrNameLst>
                                      </p:cBhvr>
                                      <p:tavLst>
                                        <p:tav tm="0">
                                          <p:val>
                                            <p:strVal val="ppt_x"/>
                                          </p:val>
                                        </p:tav>
                                        <p:tav tm="100000">
                                          <p:val>
                                            <p:strVal val="0-ppt_w/2"/>
                                          </p:val>
                                        </p:tav>
                                      </p:tavLst>
                                    </p:anim>
                                    <p:anim calcmode="lin" valueType="num">
                                      <p:cBhvr additive="base">
                                        <p:cTn id="39" dur="1000"/>
                                        <p:tgtEl>
                                          <p:spTgt spid="57"/>
                                        </p:tgtEl>
                                        <p:attrNameLst>
                                          <p:attrName>ppt_y</p:attrName>
                                        </p:attrNameLst>
                                      </p:cBhvr>
                                      <p:tavLst>
                                        <p:tav tm="0">
                                          <p:val>
                                            <p:strVal val="ppt_y"/>
                                          </p:val>
                                        </p:tav>
                                        <p:tav tm="100000">
                                          <p:val>
                                            <p:strVal val="ppt_y"/>
                                          </p:val>
                                        </p:tav>
                                      </p:tavLst>
                                    </p:anim>
                                    <p:set>
                                      <p:cBhvr>
                                        <p:cTn id="40" dur="1" fill="hold">
                                          <p:stCondLst>
                                            <p:cond delay="999"/>
                                          </p:stCondLst>
                                        </p:cTn>
                                        <p:tgtEl>
                                          <p:spTgt spid="5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fill="hold" nodeType="clickEffect">
                                  <p:stCondLst>
                                    <p:cond delay="0"/>
                                  </p:stCondLst>
                                  <p:childTnLst>
                                    <p:anim calcmode="lin" valueType="num">
                                      <p:cBhvr additive="base">
                                        <p:cTn id="49" dur="1000"/>
                                        <p:tgtEl>
                                          <p:spTgt spid="48"/>
                                        </p:tgtEl>
                                        <p:attrNameLst>
                                          <p:attrName>ppt_x</p:attrName>
                                        </p:attrNameLst>
                                      </p:cBhvr>
                                      <p:tavLst>
                                        <p:tav tm="0">
                                          <p:val>
                                            <p:strVal val="ppt_x"/>
                                          </p:val>
                                        </p:tav>
                                        <p:tav tm="100000">
                                          <p:val>
                                            <p:strVal val="0-ppt_w/2"/>
                                          </p:val>
                                        </p:tav>
                                      </p:tavLst>
                                    </p:anim>
                                    <p:anim calcmode="lin" valueType="num">
                                      <p:cBhvr additive="base">
                                        <p:cTn id="50" dur="1000"/>
                                        <p:tgtEl>
                                          <p:spTgt spid="48"/>
                                        </p:tgtEl>
                                        <p:attrNameLst>
                                          <p:attrName>ppt_y</p:attrName>
                                        </p:attrNameLst>
                                      </p:cBhvr>
                                      <p:tavLst>
                                        <p:tav tm="0">
                                          <p:val>
                                            <p:strVal val="ppt_y"/>
                                          </p:val>
                                        </p:tav>
                                        <p:tav tm="100000">
                                          <p:val>
                                            <p:strVal val="ppt_y"/>
                                          </p:val>
                                        </p:tav>
                                      </p:tavLst>
                                    </p:anim>
                                    <p:set>
                                      <p:cBhvr>
                                        <p:cTn id="51" dur="1" fill="hold">
                                          <p:stCondLst>
                                            <p:cond delay="9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2" fill="hold" nodeType="clickEffect">
                                  <p:stCondLst>
                                    <p:cond delay="0"/>
                                  </p:stCondLst>
                                  <p:childTnLst>
                                    <p:anim calcmode="lin" valueType="num">
                                      <p:cBhvr additive="base">
                                        <p:cTn id="60" dur="1000"/>
                                        <p:tgtEl>
                                          <p:spTgt spid="50"/>
                                        </p:tgtEl>
                                        <p:attrNameLst>
                                          <p:attrName>ppt_x</p:attrName>
                                        </p:attrNameLst>
                                      </p:cBhvr>
                                      <p:tavLst>
                                        <p:tav tm="0">
                                          <p:val>
                                            <p:strVal val="ppt_x"/>
                                          </p:val>
                                        </p:tav>
                                        <p:tav tm="100000">
                                          <p:val>
                                            <p:strVal val="1+ppt_w/2"/>
                                          </p:val>
                                        </p:tav>
                                      </p:tavLst>
                                    </p:anim>
                                    <p:anim calcmode="lin" valueType="num">
                                      <p:cBhvr additive="base">
                                        <p:cTn id="61" dur="1000"/>
                                        <p:tgtEl>
                                          <p:spTgt spid="50"/>
                                        </p:tgtEl>
                                        <p:attrNameLst>
                                          <p:attrName>ppt_y</p:attrName>
                                        </p:attrNameLst>
                                      </p:cBhvr>
                                      <p:tavLst>
                                        <p:tav tm="0">
                                          <p:val>
                                            <p:strVal val="ppt_y"/>
                                          </p:val>
                                        </p:tav>
                                        <p:tav tm="100000">
                                          <p:val>
                                            <p:strVal val="ppt_y"/>
                                          </p:val>
                                        </p:tav>
                                      </p:tavLst>
                                    </p:anim>
                                    <p:set>
                                      <p:cBhvr>
                                        <p:cTn id="62" dur="1" fill="hold">
                                          <p:stCondLst>
                                            <p:cond delay="999"/>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8" fill="hold" nodeType="clickEffect">
                                  <p:stCondLst>
                                    <p:cond delay="0"/>
                                  </p:stCondLst>
                                  <p:childTnLst>
                                    <p:anim calcmode="lin" valueType="num">
                                      <p:cBhvr additive="base">
                                        <p:cTn id="71" dur="1000"/>
                                        <p:tgtEl>
                                          <p:spTgt spid="52"/>
                                        </p:tgtEl>
                                        <p:attrNameLst>
                                          <p:attrName>ppt_x</p:attrName>
                                        </p:attrNameLst>
                                      </p:cBhvr>
                                      <p:tavLst>
                                        <p:tav tm="0">
                                          <p:val>
                                            <p:strVal val="ppt_x"/>
                                          </p:val>
                                        </p:tav>
                                        <p:tav tm="100000">
                                          <p:val>
                                            <p:strVal val="0-ppt_w/2"/>
                                          </p:val>
                                        </p:tav>
                                      </p:tavLst>
                                    </p:anim>
                                    <p:anim calcmode="lin" valueType="num">
                                      <p:cBhvr additive="base">
                                        <p:cTn id="72" dur="1000"/>
                                        <p:tgtEl>
                                          <p:spTgt spid="52"/>
                                        </p:tgtEl>
                                        <p:attrNameLst>
                                          <p:attrName>ppt_y</p:attrName>
                                        </p:attrNameLst>
                                      </p:cBhvr>
                                      <p:tavLst>
                                        <p:tav tm="0">
                                          <p:val>
                                            <p:strVal val="ppt_y"/>
                                          </p:val>
                                        </p:tav>
                                        <p:tav tm="100000">
                                          <p:val>
                                            <p:strVal val="ppt_y"/>
                                          </p:val>
                                        </p:tav>
                                      </p:tavLst>
                                    </p:anim>
                                    <p:set>
                                      <p:cBhvr>
                                        <p:cTn id="73" dur="1" fill="hold">
                                          <p:stCondLst>
                                            <p:cond delay="999"/>
                                          </p:stCondLst>
                                        </p:cTn>
                                        <p:tgtEl>
                                          <p:spTgt spid="5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1000"/>
                                        <p:tgtEl>
                                          <p:spTgt spid="49"/>
                                        </p:tgtEl>
                                        <p:attrNameLst>
                                          <p:attrName>ppt_x</p:attrName>
                                        </p:attrNameLst>
                                      </p:cBhvr>
                                      <p:tavLst>
                                        <p:tav tm="0">
                                          <p:val>
                                            <p:strVal val="ppt_x"/>
                                          </p:val>
                                        </p:tav>
                                        <p:tav tm="100000">
                                          <p:val>
                                            <p:strVal val="ppt_x"/>
                                          </p:val>
                                        </p:tav>
                                      </p:tavLst>
                                    </p:anim>
                                    <p:anim calcmode="lin" valueType="num">
                                      <p:cBhvr additive="base">
                                        <p:cTn id="83" dur="1000"/>
                                        <p:tgtEl>
                                          <p:spTgt spid="49"/>
                                        </p:tgtEl>
                                        <p:attrNameLst>
                                          <p:attrName>ppt_y</p:attrName>
                                        </p:attrNameLst>
                                      </p:cBhvr>
                                      <p:tavLst>
                                        <p:tav tm="0">
                                          <p:val>
                                            <p:strVal val="ppt_y"/>
                                          </p:val>
                                        </p:tav>
                                        <p:tav tm="100000">
                                          <p:val>
                                            <p:strVal val="1+ppt_h/2"/>
                                          </p:val>
                                        </p:tav>
                                      </p:tavLst>
                                    </p:anim>
                                    <p:set>
                                      <p:cBhvr>
                                        <p:cTn id="84" dur="1" fill="hold">
                                          <p:stCondLst>
                                            <p:cond delay="999"/>
                                          </p:stCondLst>
                                        </p:cTn>
                                        <p:tgtEl>
                                          <p:spTgt spid="4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1000"/>
                                        <p:tgtEl>
                                          <p:spTgt spid="47"/>
                                        </p:tgtEl>
                                        <p:attrNameLst>
                                          <p:attrName>ppt_x</p:attrName>
                                        </p:attrNameLst>
                                      </p:cBhvr>
                                      <p:tavLst>
                                        <p:tav tm="0">
                                          <p:val>
                                            <p:strVal val="ppt_x"/>
                                          </p:val>
                                        </p:tav>
                                        <p:tav tm="100000">
                                          <p:val>
                                            <p:strVal val="ppt_x"/>
                                          </p:val>
                                        </p:tav>
                                      </p:tavLst>
                                    </p:anim>
                                    <p:anim calcmode="lin" valueType="num">
                                      <p:cBhvr additive="base">
                                        <p:cTn id="94" dur="1000"/>
                                        <p:tgtEl>
                                          <p:spTgt spid="47"/>
                                        </p:tgtEl>
                                        <p:attrNameLst>
                                          <p:attrName>ppt_y</p:attrName>
                                        </p:attrNameLst>
                                      </p:cBhvr>
                                      <p:tavLst>
                                        <p:tav tm="0">
                                          <p:val>
                                            <p:strVal val="ppt_y"/>
                                          </p:val>
                                        </p:tav>
                                        <p:tav tm="100000">
                                          <p:val>
                                            <p:strVal val="1+ppt_h/2"/>
                                          </p:val>
                                        </p:tav>
                                      </p:tavLst>
                                    </p:anim>
                                    <p:set>
                                      <p:cBhvr>
                                        <p:cTn id="95" dur="1" fill="hold">
                                          <p:stCondLst>
                                            <p:cond delay="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8"/>
          <p:cNvSpPr txBox="1">
            <a:spLocks noGrp="1"/>
          </p:cNvSpPr>
          <p:nvPr>
            <p:ph type="title"/>
          </p:nvPr>
        </p:nvSpPr>
        <p:spPr>
          <a:xfrm>
            <a:off x="0" y="728250"/>
            <a:ext cx="1219199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E4E79"/>
              </a:buClr>
              <a:buSzPts val="11520"/>
              <a:buFont typeface="Century Gothic"/>
              <a:buNone/>
            </a:pPr>
            <a:r>
              <a:rPr lang="en-GB" sz="11520" b="1">
                <a:solidFill>
                  <a:schemeClr val="tx1"/>
                </a:solidFill>
              </a:rPr>
              <a:t>sein</a:t>
            </a:r>
            <a:endParaRPr sz="3959">
              <a:solidFill>
                <a:schemeClr val="tx1"/>
              </a:solidFill>
            </a:endParaRPr>
          </a:p>
        </p:txBody>
      </p:sp>
      <p:sp>
        <p:nvSpPr>
          <p:cNvPr id="697" name="Google Shape;697;p38"/>
          <p:cNvSpPr txBox="1"/>
          <p:nvPr/>
        </p:nvSpPr>
        <p:spPr>
          <a:xfrm>
            <a:off x="0" y="2276928"/>
            <a:ext cx="12191999"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[to be| being]</a:t>
            </a:r>
            <a:endParaRPr sz="3200" b="0" i="0" u="none" strike="noStrike" cap="none">
              <a:latin typeface="Century Gothic"/>
              <a:ea typeface="Century Gothic"/>
              <a:cs typeface="Century Gothic"/>
              <a:sym typeface="Century Gothic"/>
            </a:endParaRPr>
          </a:p>
        </p:txBody>
      </p:sp>
      <p:sp>
        <p:nvSpPr>
          <p:cNvPr id="698" name="Google Shape;698;p38"/>
          <p:cNvSpPr txBox="1"/>
          <p:nvPr/>
        </p:nvSpPr>
        <p:spPr>
          <a:xfrm>
            <a:off x="0" y="3358800"/>
            <a:ext cx="121920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1500"/>
              <a:buFont typeface="Century Gothic"/>
              <a:buNone/>
            </a:pPr>
            <a:r>
              <a:rPr lang="en-GB" sz="11500" b="1" i="0" u="none" strike="noStrike" cap="none">
                <a:latin typeface="Century Gothic"/>
                <a:ea typeface="Century Gothic"/>
                <a:cs typeface="Century Gothic"/>
                <a:sym typeface="Century Gothic"/>
              </a:rPr>
              <a:t>ist</a:t>
            </a:r>
            <a:endParaRPr sz="11500" b="1" i="0" u="none" strike="noStrike" cap="none">
              <a:latin typeface="Century Gothic"/>
              <a:ea typeface="Century Gothic"/>
              <a:cs typeface="Century Gothic"/>
              <a:sym typeface="Century Gothic"/>
            </a:endParaRPr>
          </a:p>
        </p:txBody>
      </p:sp>
      <p:sp>
        <p:nvSpPr>
          <p:cNvPr id="699" name="Google Shape;699;p38"/>
          <p:cNvSpPr txBox="1"/>
          <p:nvPr/>
        </p:nvSpPr>
        <p:spPr>
          <a:xfrm>
            <a:off x="0" y="5302314"/>
            <a:ext cx="12191999"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[is]</a:t>
            </a:r>
            <a:endParaRPr sz="3200" b="0"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animEffect transition="in" filter="fade">
                                      <p:cBhvr>
                                        <p:cTn id="7" dur="5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9" descr="question mark action button"/>
          <p:cNvSpPr/>
          <p:nvPr/>
        </p:nvSpPr>
        <p:spPr>
          <a:xfrm>
            <a:off x="1260000" y="225529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706" name="Google Shape;706;p39"/>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chemeClr val="tx1"/>
                </a:solidFill>
              </a:rPr>
              <a:t>sein</a:t>
            </a:r>
            <a:endParaRPr sz="3959">
              <a:solidFill>
                <a:schemeClr val="tx1"/>
              </a:solidFill>
            </a:endParaRPr>
          </a:p>
        </p:txBody>
      </p:sp>
      <p:sp>
        <p:nvSpPr>
          <p:cNvPr id="707" name="Google Shape;707;p39"/>
          <p:cNvSpPr txBox="1"/>
          <p:nvPr/>
        </p:nvSpPr>
        <p:spPr>
          <a:xfrm>
            <a:off x="1995053" y="2363756"/>
            <a:ext cx="8212975"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[to be| being]</a:t>
            </a:r>
            <a:endParaRPr sz="3200">
              <a:latin typeface="Century Gothic"/>
              <a:ea typeface="Century Gothic"/>
              <a:cs typeface="Century Gothic"/>
              <a:sym typeface="Century Gothic"/>
            </a:endParaRPr>
          </a:p>
        </p:txBody>
      </p:sp>
      <p:sp>
        <p:nvSpPr>
          <p:cNvPr id="708" name="Google Shape;708;p39" descr="question mark action button"/>
          <p:cNvSpPr/>
          <p:nvPr/>
        </p:nvSpPr>
        <p:spPr>
          <a:xfrm>
            <a:off x="1260000" y="51509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709" name="Google Shape;709;p39"/>
          <p:cNvSpPr txBox="1"/>
          <p:nvPr/>
        </p:nvSpPr>
        <p:spPr>
          <a:xfrm>
            <a:off x="0" y="3250751"/>
            <a:ext cx="12192000" cy="1862048"/>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500" b="1">
                <a:latin typeface="Century Gothic"/>
                <a:ea typeface="Century Gothic"/>
                <a:cs typeface="Century Gothic"/>
                <a:sym typeface="Century Gothic"/>
              </a:rPr>
              <a:t>ist</a:t>
            </a:r>
            <a:endParaRPr sz="11500" b="1">
              <a:latin typeface="Century Gothic"/>
              <a:ea typeface="Century Gothic"/>
              <a:cs typeface="Century Gothic"/>
              <a:sym typeface="Century Gothic"/>
            </a:endParaRPr>
          </a:p>
        </p:txBody>
      </p:sp>
      <p:sp>
        <p:nvSpPr>
          <p:cNvPr id="710" name="Google Shape;710;p39"/>
          <p:cNvSpPr txBox="1"/>
          <p:nvPr/>
        </p:nvSpPr>
        <p:spPr>
          <a:xfrm>
            <a:off x="1878678" y="5222633"/>
            <a:ext cx="8429106"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latin typeface="Century Gothic"/>
                <a:ea typeface="Century Gothic"/>
                <a:cs typeface="Century Gothic"/>
                <a:sym typeface="Century Gothic"/>
              </a:rPr>
              <a:t>[is]</a:t>
            </a:r>
            <a:endParaRPr sz="32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500"/>
                                        <p:tgtEl>
                                          <p:spTgt spid="7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
                                        </p:tgtEl>
                                        <p:attrNameLst>
                                          <p:attrName>style.visibility</p:attrName>
                                        </p:attrNameLst>
                                      </p:cBhvr>
                                      <p:to>
                                        <p:strVal val="visible"/>
                                      </p:to>
                                    </p:set>
                                    <p:animEffect transition="in" filter="fade">
                                      <p:cBhvr>
                                        <p:cTn id="12" dur="500"/>
                                        <p:tgtEl>
                                          <p:spTgt spid="7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fade">
                                      <p:cBhvr>
                                        <p:cTn id="17" dur="500"/>
                                        <p:tgtEl>
                                          <p:spTgt spid="7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9"/>
                                        </p:tgtEl>
                                        <p:attrNameLst>
                                          <p:attrName>style.visibility</p:attrName>
                                        </p:attrNameLst>
                                      </p:cBhvr>
                                      <p:to>
                                        <p:strVal val="visible"/>
                                      </p:to>
                                    </p:set>
                                    <p:animEffect transition="in" filter="fade">
                                      <p:cBhvr>
                                        <p:cTn id="22" dur="500"/>
                                        <p:tgtEl>
                                          <p:spTgt spid="7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fade">
                                      <p:cBhvr>
                                        <p:cTn id="27" dur="500"/>
                                        <p:tgtEl>
                                          <p:spTgt spid="7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0"/>
                                        </p:tgtEl>
                                        <p:attrNameLst>
                                          <p:attrName>style.visibility</p:attrName>
                                        </p:attrNameLst>
                                      </p:cBhvr>
                                      <p:to>
                                        <p:strVal val="visible"/>
                                      </p:to>
                                    </p:set>
                                    <p:animEffect transition="in" filter="fade">
                                      <p:cBhvr>
                                        <p:cTn id="32" dur="5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0"/>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E4E79"/>
              </a:buClr>
              <a:buSzPts val="11520"/>
              <a:buFont typeface="Century Gothic"/>
              <a:buNone/>
            </a:pPr>
            <a:r>
              <a:rPr lang="en-GB" sz="11520" b="1">
                <a:solidFill>
                  <a:schemeClr val="tx1"/>
                </a:solidFill>
              </a:rPr>
              <a:t>ist</a:t>
            </a:r>
            <a:endParaRPr sz="3959">
              <a:solidFill>
                <a:schemeClr val="tx1"/>
              </a:solidFill>
            </a:endParaRPr>
          </a:p>
        </p:txBody>
      </p:sp>
      <p:sp>
        <p:nvSpPr>
          <p:cNvPr id="717" name="Google Shape;717;p40"/>
          <p:cNvSpPr txBox="1"/>
          <p:nvPr/>
        </p:nvSpPr>
        <p:spPr>
          <a:xfrm>
            <a:off x="0" y="2414850"/>
            <a:ext cx="1219200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[is]</a:t>
            </a:r>
            <a:endParaRPr sz="3200" b="0" i="0" u="none" strike="noStrike" cap="none">
              <a:latin typeface="Century Gothic"/>
              <a:ea typeface="Century Gothic"/>
              <a:cs typeface="Century Gothic"/>
              <a:sym typeface="Century Gothic"/>
            </a:endParaRPr>
          </a:p>
        </p:txBody>
      </p:sp>
      <p:sp>
        <p:nvSpPr>
          <p:cNvPr id="718" name="Google Shape;718;p40"/>
          <p:cNvSpPr txBox="1"/>
          <p:nvPr/>
        </p:nvSpPr>
        <p:spPr>
          <a:xfrm>
            <a:off x="0" y="4082400"/>
            <a:ext cx="1219200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dirty="0">
                <a:latin typeface="Century Gothic"/>
                <a:ea typeface="Century Gothic"/>
                <a:cs typeface="Century Gothic"/>
                <a:sym typeface="Century Gothic"/>
              </a:rPr>
              <a:t>Hannah </a:t>
            </a:r>
            <a:r>
              <a:rPr lang="en-GB" sz="6000" b="1" i="0" u="none" strike="noStrike" cap="none" dirty="0" err="1">
                <a:solidFill>
                  <a:srgbClr val="FFCC00"/>
                </a:solidFill>
                <a:latin typeface="Century Gothic"/>
                <a:ea typeface="Century Gothic"/>
                <a:cs typeface="Century Gothic"/>
                <a:sym typeface="Century Gothic"/>
              </a:rPr>
              <a:t>ist</a:t>
            </a:r>
            <a:r>
              <a:rPr lang="en-GB" sz="6000" dirty="0">
                <a:latin typeface="Century Gothic"/>
                <a:ea typeface="Century Gothic"/>
                <a:cs typeface="Century Gothic"/>
                <a:sym typeface="Century Gothic"/>
              </a:rPr>
              <a:t> intelligent.</a:t>
            </a:r>
            <a:r>
              <a:rPr lang="en-GB" sz="6000" b="0" i="0" u="none" strike="noStrike" cap="none" dirty="0">
                <a:latin typeface="Century Gothic"/>
                <a:ea typeface="Century Gothic"/>
                <a:cs typeface="Century Gothic"/>
                <a:sym typeface="Century Gothic"/>
              </a:rPr>
              <a:t> </a:t>
            </a:r>
            <a:endParaRPr sz="6000" b="0" i="0" u="none" strike="noStrike" cap="none" dirty="0">
              <a:latin typeface="Century Gothic"/>
              <a:ea typeface="Century Gothic"/>
              <a:cs typeface="Century Gothic"/>
              <a:sym typeface="Century Gothic"/>
            </a:endParaRPr>
          </a:p>
        </p:txBody>
      </p:sp>
      <p:sp>
        <p:nvSpPr>
          <p:cNvPr id="719" name="Google Shape;719;p40"/>
          <p:cNvSpPr txBox="1"/>
          <p:nvPr/>
        </p:nvSpPr>
        <p:spPr>
          <a:xfrm>
            <a:off x="3178633" y="5098063"/>
            <a:ext cx="5834733"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[Hannah  </a:t>
            </a:r>
            <a:r>
              <a:rPr lang="en-GB" sz="3200" b="1" dirty="0">
                <a:solidFill>
                  <a:srgbClr val="FFCC00"/>
                </a:solidFill>
                <a:latin typeface="Century Gothic"/>
                <a:ea typeface="Century Gothic"/>
                <a:cs typeface="Century Gothic"/>
                <a:sym typeface="Century Gothic"/>
              </a:rPr>
              <a:t>is</a:t>
            </a:r>
            <a:r>
              <a:rPr lang="en-GB" sz="3200" b="0" i="0" u="none" strike="noStrike" cap="none" dirty="0">
                <a:latin typeface="Century Gothic"/>
                <a:ea typeface="Century Gothic"/>
                <a:cs typeface="Century Gothic"/>
                <a:sym typeface="Century Gothic"/>
              </a:rPr>
              <a:t> intelligent.]</a:t>
            </a:r>
            <a:endParaRPr sz="3200" b="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animEffect transition="in" filter="fade">
                                      <p:cBhvr>
                                        <p:cTn id="7" dur="500"/>
                                        <p:tgtEl>
                                          <p:spTgt spid="7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
                                        </p:tgtEl>
                                        <p:attrNameLst>
                                          <p:attrName>style.visibility</p:attrName>
                                        </p:attrNameLst>
                                      </p:cBhvr>
                                      <p:to>
                                        <p:strVal val="visible"/>
                                      </p:to>
                                    </p:set>
                                    <p:animEffect transition="in" filter="fade">
                                      <p:cBhvr>
                                        <p:cTn id="12" dur="500"/>
                                        <p:tgtEl>
                                          <p:spTgt spid="7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8"/>
                                        </p:tgtEl>
                                        <p:attrNameLst>
                                          <p:attrName>style.visibility</p:attrName>
                                        </p:attrNameLst>
                                      </p:cBhvr>
                                      <p:to>
                                        <p:strVal val="visible"/>
                                      </p:to>
                                    </p:set>
                                    <p:animEffect transition="in" filter="fade">
                                      <p:cBhvr>
                                        <p:cTn id="17" dur="500"/>
                                        <p:tgtEl>
                                          <p:spTgt spid="7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9"/>
                                        </p:tgtEl>
                                        <p:attrNameLst>
                                          <p:attrName>style.visibility</p:attrName>
                                        </p:attrNameLst>
                                      </p:cBhvr>
                                      <p:to>
                                        <p:strVal val="visible"/>
                                      </p:to>
                                    </p:set>
                                    <p:animEffect transition="in" filter="fade">
                                      <p:cBhvr>
                                        <p:cTn id="22" dur="5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1"/>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chemeClr val="tx1"/>
                </a:solidFill>
              </a:rPr>
              <a:t>sein</a:t>
            </a:r>
            <a:endParaRPr sz="11500" b="1">
              <a:solidFill>
                <a:schemeClr val="tx1"/>
              </a:solidFill>
            </a:endParaRPr>
          </a:p>
        </p:txBody>
      </p:sp>
      <p:sp>
        <p:nvSpPr>
          <p:cNvPr id="726" name="Google Shape;726;p41"/>
          <p:cNvSpPr txBox="1"/>
          <p:nvPr/>
        </p:nvSpPr>
        <p:spPr>
          <a:xfrm>
            <a:off x="0" y="2414850"/>
            <a:ext cx="12055643"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[to be| being]</a:t>
            </a:r>
            <a:endParaRPr sz="3200" b="0" i="0" u="none" strike="noStrike" cap="none">
              <a:latin typeface="Century Gothic"/>
              <a:ea typeface="Century Gothic"/>
              <a:cs typeface="Century Gothic"/>
              <a:sym typeface="Century Gothic"/>
            </a:endParaRPr>
          </a:p>
        </p:txBody>
      </p:sp>
      <p:sp>
        <p:nvSpPr>
          <p:cNvPr id="727" name="Google Shape;727;p41"/>
          <p:cNvSpPr txBox="1"/>
          <p:nvPr/>
        </p:nvSpPr>
        <p:spPr>
          <a:xfrm>
            <a:off x="0" y="4082400"/>
            <a:ext cx="1219200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dirty="0">
                <a:latin typeface="Century Gothic"/>
                <a:ea typeface="Century Gothic"/>
                <a:cs typeface="Century Gothic"/>
                <a:sym typeface="Century Gothic"/>
              </a:rPr>
              <a:t>Hannah </a:t>
            </a:r>
            <a:r>
              <a:rPr lang="en-GB" sz="6000" b="0" i="0" u="none" strike="noStrike" cap="none" dirty="0" err="1">
                <a:latin typeface="Century Gothic"/>
                <a:ea typeface="Century Gothic"/>
                <a:cs typeface="Century Gothic"/>
                <a:sym typeface="Century Gothic"/>
              </a:rPr>
              <a:t>kann</a:t>
            </a:r>
            <a:r>
              <a:rPr lang="en-GB" sz="6000" b="0" i="0" u="none" strike="noStrike" cap="none" dirty="0">
                <a:latin typeface="Century Gothic"/>
                <a:ea typeface="Century Gothic"/>
                <a:cs typeface="Century Gothic"/>
                <a:sym typeface="Century Gothic"/>
              </a:rPr>
              <a:t> intelligent </a:t>
            </a:r>
            <a:r>
              <a:rPr lang="en-GB" sz="6000" b="1" dirty="0">
                <a:solidFill>
                  <a:srgbClr val="FFCC00"/>
                </a:solidFill>
                <a:latin typeface="Century Gothic"/>
                <a:ea typeface="Century Gothic"/>
                <a:cs typeface="Century Gothic"/>
                <a:sym typeface="Century Gothic"/>
              </a:rPr>
              <a:t>sein</a:t>
            </a:r>
            <a:r>
              <a:rPr lang="en-GB" sz="6000" b="0" i="0" u="none" strike="noStrike" cap="none" dirty="0">
                <a:latin typeface="Century Gothic"/>
                <a:ea typeface="Century Gothic"/>
                <a:cs typeface="Century Gothic"/>
                <a:sym typeface="Century Gothic"/>
              </a:rPr>
              <a:t>. </a:t>
            </a:r>
            <a:endParaRPr sz="6000" b="0" i="0" u="none" strike="noStrike" cap="none" dirty="0">
              <a:latin typeface="Century Gothic"/>
              <a:ea typeface="Century Gothic"/>
              <a:cs typeface="Century Gothic"/>
              <a:sym typeface="Century Gothic"/>
            </a:endParaRPr>
          </a:p>
        </p:txBody>
      </p:sp>
      <p:sp>
        <p:nvSpPr>
          <p:cNvPr id="728" name="Google Shape;728;p41"/>
          <p:cNvSpPr txBox="1"/>
          <p:nvPr/>
        </p:nvSpPr>
        <p:spPr>
          <a:xfrm>
            <a:off x="2084582" y="5039817"/>
            <a:ext cx="7803130"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a:t>
            </a:r>
            <a:r>
              <a:rPr lang="en-GB" sz="3200" dirty="0">
                <a:latin typeface="Century Gothic"/>
                <a:ea typeface="Century Gothic"/>
                <a:cs typeface="Century Gothic"/>
                <a:sym typeface="Century Gothic"/>
              </a:rPr>
              <a:t>Hannah can </a:t>
            </a:r>
            <a:r>
              <a:rPr lang="en-GB" sz="3200" b="1" i="0" u="none" strike="noStrike" cap="none" dirty="0">
                <a:solidFill>
                  <a:srgbClr val="FFCC00"/>
                </a:solidFill>
                <a:latin typeface="Century Gothic"/>
                <a:ea typeface="Century Gothic"/>
                <a:cs typeface="Century Gothic"/>
                <a:sym typeface="Century Gothic"/>
              </a:rPr>
              <a:t>be</a:t>
            </a:r>
            <a:r>
              <a:rPr lang="en-GB" sz="3200" b="1" i="0" u="none" strike="noStrike" cap="none" dirty="0">
                <a:latin typeface="Century Gothic"/>
                <a:ea typeface="Century Gothic"/>
                <a:cs typeface="Century Gothic"/>
                <a:sym typeface="Century Gothic"/>
              </a:rPr>
              <a:t> </a:t>
            </a:r>
            <a:r>
              <a:rPr lang="en-GB" sz="3200" dirty="0">
                <a:latin typeface="Century Gothic"/>
                <a:ea typeface="Century Gothic"/>
                <a:cs typeface="Century Gothic"/>
                <a:sym typeface="Century Gothic"/>
              </a:rPr>
              <a:t>intelligent</a:t>
            </a:r>
            <a:r>
              <a:rPr lang="en-GB" sz="3200" b="0" i="0" u="none" strike="noStrike" cap="none" dirty="0">
                <a:latin typeface="Century Gothic"/>
                <a:ea typeface="Century Gothic"/>
                <a:cs typeface="Century Gothic"/>
                <a:sym typeface="Century Gothic"/>
              </a:rPr>
              <a:t>.]</a:t>
            </a:r>
            <a:endParaRPr sz="3200" b="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6"/>
                                        </p:tgtEl>
                                        <p:attrNameLst>
                                          <p:attrName>style.visibility</p:attrName>
                                        </p:attrNameLst>
                                      </p:cBhvr>
                                      <p:to>
                                        <p:strVal val="visible"/>
                                      </p:to>
                                    </p:set>
                                    <p:animEffect transition="in" filter="fade">
                                      <p:cBhvr>
                                        <p:cTn id="12" dur="500"/>
                                        <p:tgtEl>
                                          <p:spTgt spid="7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7"/>
                                        </p:tgtEl>
                                        <p:attrNameLst>
                                          <p:attrName>style.visibility</p:attrName>
                                        </p:attrNameLst>
                                      </p:cBhvr>
                                      <p:to>
                                        <p:strVal val="visible"/>
                                      </p:to>
                                    </p:set>
                                    <p:animEffect transition="in" filter="fade">
                                      <p:cBhvr>
                                        <p:cTn id="17" dur="500"/>
                                        <p:tgtEl>
                                          <p:spTgt spid="7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8"/>
                                        </p:tgtEl>
                                        <p:attrNameLst>
                                          <p:attrName>style.visibility</p:attrName>
                                        </p:attrNameLst>
                                      </p:cBhvr>
                                      <p:to>
                                        <p:strVal val="visible"/>
                                      </p:to>
                                    </p:set>
                                    <p:animEffect transition="in" filter="fade">
                                      <p:cBhvr>
                                        <p:cTn id="22" dur="5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2" descr="question mark action button"/>
          <p:cNvSpPr/>
          <p:nvPr/>
        </p:nvSpPr>
        <p:spPr>
          <a:xfrm>
            <a:off x="900000" y="222206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735" name="Google Shape;735;p42"/>
          <p:cNvSpPr txBox="1">
            <a:spLocks noGrp="1"/>
          </p:cNvSpPr>
          <p:nvPr>
            <p:ph type="title"/>
          </p:nvPr>
        </p:nvSpPr>
        <p:spPr>
          <a:xfrm>
            <a:off x="0" y="828000"/>
            <a:ext cx="12192000" cy="1325563"/>
          </a:xfrm>
          <a:prstGeom prst="rect">
            <a:avLst/>
          </a:prstGeom>
          <a:solidFill>
            <a:schemeClr val="bg2"/>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11500"/>
              <a:buFont typeface="Century Gothic"/>
              <a:buNone/>
            </a:pPr>
            <a:r>
              <a:rPr lang="en-GB" sz="11500" b="1">
                <a:solidFill>
                  <a:schemeClr val="tx1"/>
                </a:solidFill>
              </a:rPr>
              <a:t>ist</a:t>
            </a:r>
            <a:endParaRPr sz="11500" b="1">
              <a:solidFill>
                <a:schemeClr val="tx1"/>
              </a:solidFill>
            </a:endParaRPr>
          </a:p>
        </p:txBody>
      </p:sp>
      <p:sp>
        <p:nvSpPr>
          <p:cNvPr id="736" name="Google Shape;736;p42"/>
          <p:cNvSpPr txBox="1"/>
          <p:nvPr/>
        </p:nvSpPr>
        <p:spPr>
          <a:xfrm>
            <a:off x="1562794" y="2454434"/>
            <a:ext cx="9127373"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a:t>
            </a:r>
            <a:r>
              <a:rPr lang="en-GB" sz="3200">
                <a:latin typeface="Century Gothic"/>
                <a:ea typeface="Century Gothic"/>
                <a:cs typeface="Century Gothic"/>
                <a:sym typeface="Century Gothic"/>
              </a:rPr>
              <a:t>is</a:t>
            </a:r>
            <a:r>
              <a:rPr lang="en-GB" sz="3200" b="0" i="0" u="none" strike="noStrike" cap="none">
                <a:latin typeface="Century Gothic"/>
                <a:ea typeface="Century Gothic"/>
                <a:cs typeface="Century Gothic"/>
                <a:sym typeface="Century Gothic"/>
              </a:rPr>
              <a:t>]</a:t>
            </a:r>
            <a:endParaRPr sz="3200" b="0" i="0" u="none" strike="noStrike" cap="none">
              <a:latin typeface="Century Gothic"/>
              <a:ea typeface="Century Gothic"/>
              <a:cs typeface="Century Gothic"/>
              <a:sym typeface="Century Gothic"/>
            </a:endParaRPr>
          </a:p>
        </p:txBody>
      </p:sp>
      <p:sp>
        <p:nvSpPr>
          <p:cNvPr id="737" name="Google Shape;737;p42" descr="question mark action button"/>
          <p:cNvSpPr/>
          <p:nvPr/>
        </p:nvSpPr>
        <p:spPr>
          <a:xfrm>
            <a:off x="900000" y="510331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EEC1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738" name="Google Shape;738;p42"/>
          <p:cNvSpPr txBox="1"/>
          <p:nvPr/>
        </p:nvSpPr>
        <p:spPr>
          <a:xfrm>
            <a:off x="1828800" y="4064754"/>
            <a:ext cx="908685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6000"/>
              <a:buFont typeface="Century Gothic"/>
              <a:buNone/>
            </a:pPr>
            <a:r>
              <a:rPr lang="en-GB" sz="6000" b="0" i="0" u="none" strike="noStrike" cap="none">
                <a:latin typeface="Century Gothic"/>
                <a:ea typeface="Century Gothic"/>
                <a:cs typeface="Century Gothic"/>
                <a:sym typeface="Century Gothic"/>
              </a:rPr>
              <a:t>Hannah __ intelligent.</a:t>
            </a:r>
            <a:endParaRPr sz="6000" b="0" i="0" u="none" strike="noStrike" cap="none">
              <a:latin typeface="Century Gothic"/>
              <a:ea typeface="Century Gothic"/>
              <a:cs typeface="Century Gothic"/>
              <a:sym typeface="Century Gothic"/>
            </a:endParaRPr>
          </a:p>
        </p:txBody>
      </p:sp>
      <p:sp>
        <p:nvSpPr>
          <p:cNvPr id="739" name="Google Shape;739;p42"/>
          <p:cNvSpPr/>
          <p:nvPr/>
        </p:nvSpPr>
        <p:spPr>
          <a:xfrm>
            <a:off x="5531684" y="4055753"/>
            <a:ext cx="938077"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dirty="0" err="1">
                <a:solidFill>
                  <a:srgbClr val="FFCC00"/>
                </a:solidFill>
                <a:latin typeface="Century Gothic"/>
                <a:ea typeface="Century Gothic"/>
                <a:cs typeface="Century Gothic"/>
                <a:sym typeface="Century Gothic"/>
              </a:rPr>
              <a:t>is</a:t>
            </a:r>
            <a:r>
              <a:rPr lang="en-GB" sz="6000" b="1" i="0" u="none" strike="noStrike" cap="none" dirty="0" err="1">
                <a:solidFill>
                  <a:srgbClr val="FFCC00"/>
                </a:solidFill>
                <a:latin typeface="Century Gothic"/>
                <a:ea typeface="Century Gothic"/>
                <a:cs typeface="Century Gothic"/>
                <a:sym typeface="Century Gothic"/>
              </a:rPr>
              <a:t>t</a:t>
            </a:r>
            <a:endParaRPr sz="6000" b="0" i="0" u="none" strike="noStrike" cap="none" dirty="0">
              <a:solidFill>
                <a:srgbClr val="FFCC00"/>
              </a:solidFill>
              <a:latin typeface="Century Gothic"/>
              <a:ea typeface="Century Gothic"/>
              <a:cs typeface="Century Gothic"/>
              <a:sym typeface="Century Gothic"/>
            </a:endParaRPr>
          </a:p>
        </p:txBody>
      </p:sp>
      <p:sp>
        <p:nvSpPr>
          <p:cNvPr id="740" name="Google Shape;740;p42"/>
          <p:cNvSpPr txBox="1"/>
          <p:nvPr/>
        </p:nvSpPr>
        <p:spPr>
          <a:xfrm>
            <a:off x="1828800" y="4996557"/>
            <a:ext cx="9342924"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[Hannah </a:t>
            </a:r>
            <a:r>
              <a:rPr lang="en-GB" sz="3200" b="1">
                <a:latin typeface="Century Gothic"/>
                <a:ea typeface="Century Gothic"/>
                <a:cs typeface="Century Gothic"/>
                <a:sym typeface="Century Gothic"/>
              </a:rPr>
              <a:t>is </a:t>
            </a:r>
            <a:r>
              <a:rPr lang="en-GB" sz="3200">
                <a:latin typeface="Century Gothic"/>
                <a:ea typeface="Century Gothic"/>
                <a:cs typeface="Century Gothic"/>
                <a:sym typeface="Century Gothic"/>
              </a:rPr>
              <a:t>intelligent</a:t>
            </a:r>
            <a:r>
              <a:rPr lang="en-GB" sz="3200" b="0" i="0" u="none" strike="noStrike" cap="none">
                <a:latin typeface="Century Gothic"/>
                <a:ea typeface="Century Gothic"/>
                <a:cs typeface="Century Gothic"/>
                <a:sym typeface="Century Gothic"/>
              </a:rPr>
              <a:t>.]</a:t>
            </a:r>
            <a:endParaRPr sz="3200" b="0"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4"/>
                                        </p:tgtEl>
                                        <p:attrNameLst>
                                          <p:attrName>style.visibility</p:attrName>
                                        </p:attrNameLst>
                                      </p:cBhvr>
                                      <p:to>
                                        <p:strVal val="visible"/>
                                      </p:to>
                                    </p:set>
                                    <p:animEffect transition="in" filter="fade">
                                      <p:cBhvr>
                                        <p:cTn id="12" dur="500"/>
                                        <p:tgtEl>
                                          <p:spTgt spid="7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6"/>
                                        </p:tgtEl>
                                        <p:attrNameLst>
                                          <p:attrName>style.visibility</p:attrName>
                                        </p:attrNameLst>
                                      </p:cBhvr>
                                      <p:to>
                                        <p:strVal val="visible"/>
                                      </p:to>
                                    </p:set>
                                    <p:animEffect transition="in" filter="fade">
                                      <p:cBhvr>
                                        <p:cTn id="17" dur="500"/>
                                        <p:tgtEl>
                                          <p:spTgt spid="7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8"/>
                                        </p:tgtEl>
                                        <p:attrNameLst>
                                          <p:attrName>style.visibility</p:attrName>
                                        </p:attrNameLst>
                                      </p:cBhvr>
                                      <p:to>
                                        <p:strVal val="visible"/>
                                      </p:to>
                                    </p:set>
                                    <p:animEffect transition="in" filter="fade">
                                      <p:cBhvr>
                                        <p:cTn id="22" dur="500"/>
                                        <p:tgtEl>
                                          <p:spTgt spid="7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9"/>
                                        </p:tgtEl>
                                        <p:attrNameLst>
                                          <p:attrName>style.visibility</p:attrName>
                                        </p:attrNameLst>
                                      </p:cBhvr>
                                      <p:to>
                                        <p:strVal val="visible"/>
                                      </p:to>
                                    </p:set>
                                    <p:animEffect transition="in" filter="fade">
                                      <p:cBhvr>
                                        <p:cTn id="27" dur="500"/>
                                        <p:tgtEl>
                                          <p:spTgt spid="7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Effect transition="in" filter="fade">
                                      <p:cBhvr>
                                        <p:cTn id="32" dur="500"/>
                                        <p:tgtEl>
                                          <p:spTgt spid="7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0"/>
                                        </p:tgtEl>
                                        <p:attrNameLst>
                                          <p:attrName>style.visibility</p:attrName>
                                        </p:attrNameLst>
                                      </p:cBhvr>
                                      <p:to>
                                        <p:strVal val="visible"/>
                                      </p:to>
                                    </p:set>
                                    <p:animEffect transition="in" filter="fade">
                                      <p:cBhvr>
                                        <p:cTn id="37"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379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ge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3" descr="question mark action button"/>
          <p:cNvSpPr/>
          <p:nvPr/>
        </p:nvSpPr>
        <p:spPr>
          <a:xfrm>
            <a:off x="900000" y="222206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747" name="Google Shape;747;p43"/>
          <p:cNvSpPr txBox="1">
            <a:spLocks noGrp="1"/>
          </p:cNvSpPr>
          <p:nvPr>
            <p:ph type="title"/>
          </p:nvPr>
        </p:nvSpPr>
        <p:spPr>
          <a:xfrm>
            <a:off x="0" y="828399"/>
            <a:ext cx="12192000" cy="1325563"/>
          </a:xfrm>
          <a:prstGeom prst="rect">
            <a:avLst/>
          </a:prstGeom>
          <a:solidFill>
            <a:schemeClr val="bg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11500"/>
              <a:buFont typeface="Century Gothic"/>
              <a:buNone/>
            </a:pPr>
            <a:r>
              <a:rPr lang="en-GB" sz="11500" b="1">
                <a:solidFill>
                  <a:schemeClr val="tx1"/>
                </a:solidFill>
              </a:rPr>
              <a:t>sein</a:t>
            </a:r>
            <a:endParaRPr sz="11500">
              <a:solidFill>
                <a:schemeClr val="tx1"/>
              </a:solidFill>
            </a:endParaRPr>
          </a:p>
        </p:txBody>
      </p:sp>
      <p:sp>
        <p:nvSpPr>
          <p:cNvPr id="748" name="Google Shape;748;p43"/>
          <p:cNvSpPr txBox="1"/>
          <p:nvPr/>
        </p:nvSpPr>
        <p:spPr>
          <a:xfrm>
            <a:off x="3272066" y="2395800"/>
            <a:ext cx="6100534"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a:latin typeface="Century Gothic"/>
                <a:ea typeface="Century Gothic"/>
                <a:cs typeface="Century Gothic"/>
                <a:sym typeface="Century Gothic"/>
              </a:rPr>
              <a:t>[to be| </a:t>
            </a:r>
            <a:r>
              <a:rPr lang="en-GB" sz="3200">
                <a:latin typeface="Century Gothic"/>
                <a:ea typeface="Century Gothic"/>
                <a:cs typeface="Century Gothic"/>
                <a:sym typeface="Century Gothic"/>
              </a:rPr>
              <a:t>being</a:t>
            </a:r>
            <a:r>
              <a:rPr lang="en-GB" sz="3200" b="0" i="0" u="none" strike="noStrike" cap="none">
                <a:latin typeface="Century Gothic"/>
                <a:ea typeface="Century Gothic"/>
                <a:cs typeface="Century Gothic"/>
                <a:sym typeface="Century Gothic"/>
              </a:rPr>
              <a:t>]</a:t>
            </a:r>
            <a:endParaRPr sz="3200" b="0" i="0" u="none" strike="noStrike" cap="none">
              <a:latin typeface="Century Gothic"/>
              <a:ea typeface="Century Gothic"/>
              <a:cs typeface="Century Gothic"/>
              <a:sym typeface="Century Gothic"/>
            </a:endParaRPr>
          </a:p>
        </p:txBody>
      </p:sp>
      <p:sp>
        <p:nvSpPr>
          <p:cNvPr id="749" name="Google Shape;749;p43" descr="question mark action button"/>
          <p:cNvSpPr/>
          <p:nvPr/>
        </p:nvSpPr>
        <p:spPr>
          <a:xfrm>
            <a:off x="900000" y="5104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FFCC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750" name="Google Shape;750;p43"/>
          <p:cNvSpPr txBox="1"/>
          <p:nvPr/>
        </p:nvSpPr>
        <p:spPr>
          <a:xfrm>
            <a:off x="0" y="4082400"/>
            <a:ext cx="12192000"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a:latin typeface="Century Gothic"/>
                <a:ea typeface="Century Gothic"/>
                <a:cs typeface="Century Gothic"/>
                <a:sym typeface="Century Gothic"/>
              </a:rPr>
              <a:t>Hannah kann </a:t>
            </a:r>
            <a:r>
              <a:rPr lang="en-GB" sz="6000">
                <a:latin typeface="Century Gothic"/>
                <a:ea typeface="Century Gothic"/>
                <a:cs typeface="Century Gothic"/>
                <a:sym typeface="Century Gothic"/>
              </a:rPr>
              <a:t>intelligent _</a:t>
            </a:r>
            <a:r>
              <a:rPr lang="en-GB" sz="6000" b="0" i="0" u="none" strike="noStrike" cap="none">
                <a:latin typeface="Century Gothic"/>
                <a:ea typeface="Century Gothic"/>
                <a:cs typeface="Century Gothic"/>
                <a:sym typeface="Century Gothic"/>
              </a:rPr>
              <a:t>___.</a:t>
            </a:r>
            <a:endParaRPr sz="6000" b="0" i="0" u="none" strike="noStrike" cap="none">
              <a:latin typeface="Century Gothic"/>
              <a:ea typeface="Century Gothic"/>
              <a:cs typeface="Century Gothic"/>
              <a:sym typeface="Century Gothic"/>
            </a:endParaRPr>
          </a:p>
        </p:txBody>
      </p:sp>
      <p:sp>
        <p:nvSpPr>
          <p:cNvPr id="751" name="Google Shape;751;p43"/>
          <p:cNvSpPr/>
          <p:nvPr/>
        </p:nvSpPr>
        <p:spPr>
          <a:xfrm>
            <a:off x="9629995" y="4089137"/>
            <a:ext cx="1661032" cy="1015663"/>
          </a:xfrm>
          <a:prstGeom prst="rect">
            <a:avLst/>
          </a:prstGeom>
          <a:solidFill>
            <a:schemeClr val="bg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C100"/>
              </a:buClr>
              <a:buSzPts val="6000"/>
              <a:buFont typeface="Century Gothic"/>
              <a:buNone/>
            </a:pPr>
            <a:r>
              <a:rPr lang="en-GB" sz="6000" b="1" dirty="0">
                <a:solidFill>
                  <a:srgbClr val="FFCC00"/>
                </a:solidFill>
                <a:latin typeface="Century Gothic"/>
                <a:ea typeface="Century Gothic"/>
                <a:cs typeface="Century Gothic"/>
                <a:sym typeface="Century Gothic"/>
              </a:rPr>
              <a:t>sein</a:t>
            </a:r>
            <a:endParaRPr sz="6000" b="0" i="0" u="none" strike="noStrike" cap="none" dirty="0">
              <a:solidFill>
                <a:srgbClr val="FFCC00"/>
              </a:solidFill>
              <a:latin typeface="Century Gothic"/>
              <a:ea typeface="Century Gothic"/>
              <a:cs typeface="Century Gothic"/>
              <a:sym typeface="Century Gothic"/>
            </a:endParaRPr>
          </a:p>
        </p:txBody>
      </p:sp>
      <p:sp>
        <p:nvSpPr>
          <p:cNvPr id="752" name="Google Shape;752;p43"/>
          <p:cNvSpPr txBox="1"/>
          <p:nvPr/>
        </p:nvSpPr>
        <p:spPr>
          <a:xfrm>
            <a:off x="3305226" y="5023035"/>
            <a:ext cx="5802198" cy="584775"/>
          </a:xfrm>
          <a:prstGeom prst="rect">
            <a:avLst/>
          </a:prstGeom>
          <a:solidFill>
            <a:schemeClr val="bg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3200"/>
              <a:buFont typeface="Century Gothic"/>
              <a:buNone/>
            </a:pPr>
            <a:r>
              <a:rPr lang="en-GB" sz="3200" b="0" i="0" u="none" strike="noStrike" cap="none" dirty="0">
                <a:latin typeface="Century Gothic"/>
                <a:ea typeface="Century Gothic"/>
                <a:cs typeface="Century Gothic"/>
                <a:sym typeface="Century Gothic"/>
              </a:rPr>
              <a:t>[Hannah can </a:t>
            </a:r>
            <a:r>
              <a:rPr lang="en-GB" sz="3200" b="1" i="0" u="none" strike="noStrike" cap="none" dirty="0">
                <a:solidFill>
                  <a:srgbClr val="FFCC00"/>
                </a:solidFill>
                <a:latin typeface="Century Gothic"/>
                <a:ea typeface="Century Gothic"/>
                <a:cs typeface="Century Gothic"/>
                <a:sym typeface="Century Gothic"/>
              </a:rPr>
              <a:t>be</a:t>
            </a:r>
            <a:r>
              <a:rPr lang="en-GB" sz="3200" dirty="0">
                <a:latin typeface="Century Gothic"/>
                <a:ea typeface="Century Gothic"/>
                <a:cs typeface="Century Gothic"/>
                <a:sym typeface="Century Gothic"/>
              </a:rPr>
              <a:t> intelligent.</a:t>
            </a:r>
            <a:r>
              <a:rPr lang="en-GB" sz="3200" b="0" i="0" u="none" strike="noStrike" cap="none" dirty="0">
                <a:latin typeface="Century Gothic"/>
                <a:ea typeface="Century Gothic"/>
                <a:cs typeface="Century Gothic"/>
                <a:sym typeface="Century Gothic"/>
              </a:rPr>
              <a:t>]</a:t>
            </a:r>
            <a:endParaRPr sz="3200" b="0" i="0" u="none" strike="noStrike" cap="none" dirty="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500"/>
                                        <p:tgtEl>
                                          <p:spTgt spid="7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8"/>
                                        </p:tgtEl>
                                        <p:attrNameLst>
                                          <p:attrName>style.visibility</p:attrName>
                                        </p:attrNameLst>
                                      </p:cBhvr>
                                      <p:to>
                                        <p:strVal val="visible"/>
                                      </p:to>
                                    </p:set>
                                    <p:animEffect transition="in" filter="fade">
                                      <p:cBhvr>
                                        <p:cTn id="17" dur="500"/>
                                        <p:tgtEl>
                                          <p:spTgt spid="7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0"/>
                                        </p:tgtEl>
                                        <p:attrNameLst>
                                          <p:attrName>style.visibility</p:attrName>
                                        </p:attrNameLst>
                                      </p:cBhvr>
                                      <p:to>
                                        <p:strVal val="visible"/>
                                      </p:to>
                                    </p:set>
                                    <p:animEffect transition="in" filter="fade">
                                      <p:cBhvr>
                                        <p:cTn id="22" dur="500"/>
                                        <p:tgtEl>
                                          <p:spTgt spid="7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1"/>
                                        </p:tgtEl>
                                        <p:attrNameLst>
                                          <p:attrName>style.visibility</p:attrName>
                                        </p:attrNameLst>
                                      </p:cBhvr>
                                      <p:to>
                                        <p:strVal val="visible"/>
                                      </p:to>
                                    </p:set>
                                    <p:animEffect transition="in" filter="fade">
                                      <p:cBhvr>
                                        <p:cTn id="27" dur="500"/>
                                        <p:tgtEl>
                                          <p:spTgt spid="7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5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2"/>
                                        </p:tgtEl>
                                        <p:attrNameLst>
                                          <p:attrName>style.visibility</p:attrName>
                                        </p:attrNameLst>
                                      </p:cBhvr>
                                      <p:to>
                                        <p:strVal val="visible"/>
                                      </p:to>
                                    </p:set>
                                    <p:animEffect transition="in" filter="fade">
                                      <p:cBhvr>
                                        <p:cTn id="3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87A72-48C1-4BD2-ABF7-EB48EDA46728}"/>
              </a:ext>
            </a:extLst>
          </p:cNvPr>
          <p:cNvSpPr>
            <a:spLocks noGrp="1"/>
          </p:cNvSpPr>
          <p:nvPr>
            <p:ph type="title"/>
          </p:nvPr>
        </p:nvSpPr>
        <p:spPr>
          <a:xfrm>
            <a:off x="0" y="213557"/>
            <a:ext cx="5970494" cy="647577"/>
          </a:xfrm>
        </p:spPr>
        <p:txBody>
          <a:bodyPr>
            <a:normAutofit/>
          </a:bodyPr>
          <a:lstStyle/>
          <a:p>
            <a:r>
              <a:rPr lang="en-GB" sz="2800" dirty="0"/>
              <a:t>Was </a:t>
            </a:r>
            <a:r>
              <a:rPr lang="en-GB" sz="2800" dirty="0" err="1"/>
              <a:t>ist</a:t>
            </a:r>
            <a:r>
              <a:rPr lang="en-GB" sz="2800" dirty="0"/>
              <a:t> die </a:t>
            </a:r>
            <a:r>
              <a:rPr lang="en-GB" sz="2800" dirty="0" err="1"/>
              <a:t>Ausnahme</a:t>
            </a:r>
            <a:r>
              <a:rPr lang="en-GB" sz="2800" dirty="0"/>
              <a:t> ? </a:t>
            </a:r>
            <a:r>
              <a:rPr lang="en-GB" sz="2800" b="0" dirty="0"/>
              <a:t>(1/4)</a:t>
            </a:r>
            <a:endParaRPr lang="en-GB" sz="2800" dirty="0"/>
          </a:p>
        </p:txBody>
      </p:sp>
      <p:sp>
        <p:nvSpPr>
          <p:cNvPr id="5" name="Google Shape;369;p19">
            <a:extLst>
              <a:ext uri="{FF2B5EF4-FFF2-40B4-BE49-F238E27FC236}">
                <a16:creationId xmlns:a16="http://schemas.microsoft.com/office/drawing/2014/main" id="{E45D2950-3DD9-433E-A22B-B5F51BA021CD}"/>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6" name="Google Shape;761;p44">
            <a:extLst>
              <a:ext uri="{FF2B5EF4-FFF2-40B4-BE49-F238E27FC236}">
                <a16:creationId xmlns:a16="http://schemas.microsoft.com/office/drawing/2014/main" id="{BA84B734-0CB6-431E-AA46-2F205F0A4AC2}"/>
              </a:ext>
            </a:extLst>
          </p:cNvPr>
          <p:cNvPicPr preferRelativeResize="0"/>
          <p:nvPr/>
        </p:nvPicPr>
        <p:blipFill rotWithShape="1">
          <a:blip r:embed="rId3">
            <a:alphaModFix/>
          </a:blip>
          <a:srcRect/>
          <a:stretch/>
        </p:blipFill>
        <p:spPr>
          <a:xfrm>
            <a:off x="9100866" y="1708023"/>
            <a:ext cx="2808095" cy="2103146"/>
          </a:xfrm>
          <a:prstGeom prst="rect">
            <a:avLst/>
          </a:prstGeom>
          <a:noFill/>
          <a:ln>
            <a:noFill/>
          </a:ln>
        </p:spPr>
      </p:pic>
      <p:pic>
        <p:nvPicPr>
          <p:cNvPr id="7" name="Google Shape;762;p44">
            <a:extLst>
              <a:ext uri="{FF2B5EF4-FFF2-40B4-BE49-F238E27FC236}">
                <a16:creationId xmlns:a16="http://schemas.microsoft.com/office/drawing/2014/main" id="{2FAADFAF-19D8-488C-9841-1D1A912D547F}"/>
              </a:ext>
            </a:extLst>
          </p:cNvPr>
          <p:cNvPicPr preferRelativeResize="0"/>
          <p:nvPr/>
        </p:nvPicPr>
        <p:blipFill rotWithShape="1">
          <a:blip r:embed="rId4">
            <a:alphaModFix/>
          </a:blip>
          <a:srcRect/>
          <a:stretch/>
        </p:blipFill>
        <p:spPr>
          <a:xfrm>
            <a:off x="6096000" y="1990902"/>
            <a:ext cx="1529661" cy="1537387"/>
          </a:xfrm>
          <a:prstGeom prst="rect">
            <a:avLst/>
          </a:prstGeom>
          <a:noFill/>
          <a:ln>
            <a:noFill/>
          </a:ln>
        </p:spPr>
      </p:pic>
      <p:pic>
        <p:nvPicPr>
          <p:cNvPr id="8" name="Google Shape;763;p44">
            <a:extLst>
              <a:ext uri="{FF2B5EF4-FFF2-40B4-BE49-F238E27FC236}">
                <a16:creationId xmlns:a16="http://schemas.microsoft.com/office/drawing/2014/main" id="{4B484364-E98B-4E5A-9981-4AF324B21E7D}"/>
              </a:ext>
            </a:extLst>
          </p:cNvPr>
          <p:cNvPicPr preferRelativeResize="0"/>
          <p:nvPr/>
        </p:nvPicPr>
        <p:blipFill rotWithShape="1">
          <a:blip r:embed="rId5">
            <a:alphaModFix/>
          </a:blip>
          <a:srcRect/>
          <a:stretch/>
        </p:blipFill>
        <p:spPr>
          <a:xfrm>
            <a:off x="300038" y="1891613"/>
            <a:ext cx="1360265" cy="1821275"/>
          </a:xfrm>
          <a:prstGeom prst="rect">
            <a:avLst/>
          </a:prstGeom>
          <a:noFill/>
          <a:ln>
            <a:noFill/>
          </a:ln>
        </p:spPr>
      </p:pic>
      <p:sp>
        <p:nvSpPr>
          <p:cNvPr id="10" name="Google Shape;765;p44">
            <a:extLst>
              <a:ext uri="{FF2B5EF4-FFF2-40B4-BE49-F238E27FC236}">
                <a16:creationId xmlns:a16="http://schemas.microsoft.com/office/drawing/2014/main" id="{DA5948B0-4127-4795-8E84-9D4EB386E3A0}"/>
              </a:ext>
            </a:extLst>
          </p:cNvPr>
          <p:cNvSpPr/>
          <p:nvPr/>
        </p:nvSpPr>
        <p:spPr>
          <a:xfrm>
            <a:off x="1998508" y="1318365"/>
            <a:ext cx="3359889" cy="3189767"/>
          </a:xfrm>
          <a:prstGeom prst="ellipse">
            <a:avLst/>
          </a:prstGeom>
          <a:noFill/>
          <a:ln w="5715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1" name="Google Shape;766;p44">
            <a:extLst>
              <a:ext uri="{FF2B5EF4-FFF2-40B4-BE49-F238E27FC236}">
                <a16:creationId xmlns:a16="http://schemas.microsoft.com/office/drawing/2014/main" id="{9BF097D3-8597-4454-8850-81C32BF0BAFD}"/>
              </a:ext>
            </a:extLst>
          </p:cNvPr>
          <p:cNvSpPr txBox="1"/>
          <p:nvPr/>
        </p:nvSpPr>
        <p:spPr>
          <a:xfrm>
            <a:off x="166485" y="5209954"/>
            <a:ext cx="16273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das Heft</a:t>
            </a:r>
            <a:endParaRPr/>
          </a:p>
        </p:txBody>
      </p:sp>
      <p:sp>
        <p:nvSpPr>
          <p:cNvPr id="12" name="Google Shape;767;p44">
            <a:extLst>
              <a:ext uri="{FF2B5EF4-FFF2-40B4-BE49-F238E27FC236}">
                <a16:creationId xmlns:a16="http://schemas.microsoft.com/office/drawing/2014/main" id="{6E6D9DEA-8984-4037-9275-6A433750DBA1}"/>
              </a:ext>
            </a:extLst>
          </p:cNvPr>
          <p:cNvSpPr txBox="1"/>
          <p:nvPr/>
        </p:nvSpPr>
        <p:spPr>
          <a:xfrm>
            <a:off x="2570098" y="5209954"/>
            <a:ext cx="21531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FCC00"/>
                </a:solidFill>
                <a:latin typeface="Century Gothic"/>
                <a:ea typeface="Century Gothic"/>
                <a:cs typeface="Century Gothic"/>
                <a:sym typeface="Century Gothic"/>
              </a:rPr>
              <a:t>die</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Flasche</a:t>
            </a:r>
            <a:endParaRPr sz="2800" dirty="0">
              <a:latin typeface="Century Gothic"/>
              <a:ea typeface="Century Gothic"/>
              <a:cs typeface="Century Gothic"/>
              <a:sym typeface="Century Gothic"/>
            </a:endParaRPr>
          </a:p>
        </p:txBody>
      </p:sp>
      <p:sp>
        <p:nvSpPr>
          <p:cNvPr id="13" name="Google Shape;768;p44">
            <a:extLst>
              <a:ext uri="{FF2B5EF4-FFF2-40B4-BE49-F238E27FC236}">
                <a16:creationId xmlns:a16="http://schemas.microsoft.com/office/drawing/2014/main" id="{08CCF760-CD82-4DCA-99DD-F00501C19C43}"/>
              </a:ext>
            </a:extLst>
          </p:cNvPr>
          <p:cNvSpPr txBox="1"/>
          <p:nvPr/>
        </p:nvSpPr>
        <p:spPr>
          <a:xfrm>
            <a:off x="6047145" y="5187370"/>
            <a:ext cx="17251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das Paar</a:t>
            </a:r>
            <a:endParaRPr sz="2800">
              <a:latin typeface="Century Gothic"/>
              <a:ea typeface="Century Gothic"/>
              <a:cs typeface="Century Gothic"/>
              <a:sym typeface="Century Gothic"/>
            </a:endParaRPr>
          </a:p>
        </p:txBody>
      </p:sp>
      <p:sp>
        <p:nvSpPr>
          <p:cNvPr id="14" name="Google Shape;769;p44">
            <a:extLst>
              <a:ext uri="{FF2B5EF4-FFF2-40B4-BE49-F238E27FC236}">
                <a16:creationId xmlns:a16="http://schemas.microsoft.com/office/drawing/2014/main" id="{141D9931-C1C5-43F3-BE4B-E6E9A9ABA951}"/>
              </a:ext>
            </a:extLst>
          </p:cNvPr>
          <p:cNvSpPr txBox="1"/>
          <p:nvPr/>
        </p:nvSpPr>
        <p:spPr>
          <a:xfrm>
            <a:off x="9774710" y="5212839"/>
            <a:ext cx="21451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das Fenster</a:t>
            </a:r>
            <a:endParaRPr/>
          </a:p>
        </p:txBody>
      </p:sp>
      <p:pic>
        <p:nvPicPr>
          <p:cNvPr id="15" name="Picture 14" descr="A water bottle with a green cap&#10;&#10;Description automatically generated">
            <a:extLst>
              <a:ext uri="{FF2B5EF4-FFF2-40B4-BE49-F238E27FC236}">
                <a16:creationId xmlns:a16="http://schemas.microsoft.com/office/drawing/2014/main" id="{CAA7DDC9-02C7-4C12-BC12-AEA1F325B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5298" y="2052418"/>
            <a:ext cx="829468" cy="1658936"/>
          </a:xfrm>
          <a:prstGeom prst="rect">
            <a:avLst/>
          </a:prstGeom>
        </p:spPr>
      </p:pic>
    </p:spTree>
    <p:extLst>
      <p:ext uri="{BB962C8B-B14F-4D97-AF65-F5344CB8AC3E}">
        <p14:creationId xmlns:p14="http://schemas.microsoft.com/office/powerpoint/2010/main" val="35534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87A72-48C1-4BD2-ABF7-EB48EDA46728}"/>
              </a:ext>
            </a:extLst>
          </p:cNvPr>
          <p:cNvSpPr>
            <a:spLocks noGrp="1"/>
          </p:cNvSpPr>
          <p:nvPr>
            <p:ph type="title"/>
          </p:nvPr>
        </p:nvSpPr>
        <p:spPr>
          <a:xfrm>
            <a:off x="0" y="213557"/>
            <a:ext cx="5970494" cy="647577"/>
          </a:xfrm>
        </p:spPr>
        <p:txBody>
          <a:bodyPr>
            <a:normAutofit/>
          </a:bodyPr>
          <a:lstStyle/>
          <a:p>
            <a:r>
              <a:rPr lang="en-GB" sz="2800" dirty="0"/>
              <a:t>Was </a:t>
            </a:r>
            <a:r>
              <a:rPr lang="en-GB" sz="2800" dirty="0" err="1"/>
              <a:t>ist</a:t>
            </a:r>
            <a:r>
              <a:rPr lang="en-GB" sz="2800" dirty="0"/>
              <a:t> die </a:t>
            </a:r>
            <a:r>
              <a:rPr lang="en-GB" sz="2800" dirty="0" err="1"/>
              <a:t>Ausnahme</a:t>
            </a:r>
            <a:r>
              <a:rPr lang="en-GB" sz="2800" dirty="0"/>
              <a:t> ? </a:t>
            </a:r>
            <a:r>
              <a:rPr lang="en-GB" sz="2800" b="0" dirty="0"/>
              <a:t>(2/4)</a:t>
            </a:r>
            <a:endParaRPr lang="en-GB" sz="2800" dirty="0"/>
          </a:p>
        </p:txBody>
      </p:sp>
      <p:sp>
        <p:nvSpPr>
          <p:cNvPr id="5" name="Google Shape;369;p19">
            <a:extLst>
              <a:ext uri="{FF2B5EF4-FFF2-40B4-BE49-F238E27FC236}">
                <a16:creationId xmlns:a16="http://schemas.microsoft.com/office/drawing/2014/main" id="{E45D2950-3DD9-433E-A22B-B5F51BA021CD}"/>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sp>
        <p:nvSpPr>
          <p:cNvPr id="26" name="Google Shape;795;p46">
            <a:extLst>
              <a:ext uri="{FF2B5EF4-FFF2-40B4-BE49-F238E27FC236}">
                <a16:creationId xmlns:a16="http://schemas.microsoft.com/office/drawing/2014/main" id="{36436DB0-D6FC-41C6-B2A5-F67780AC4C1C}"/>
              </a:ext>
            </a:extLst>
          </p:cNvPr>
          <p:cNvSpPr txBox="1"/>
          <p:nvPr/>
        </p:nvSpPr>
        <p:spPr>
          <a:xfrm>
            <a:off x="610107" y="5187370"/>
            <a:ext cx="16866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der Tisch</a:t>
            </a:r>
            <a:endParaRPr/>
          </a:p>
        </p:txBody>
      </p:sp>
      <p:sp>
        <p:nvSpPr>
          <p:cNvPr id="27" name="Google Shape;796;p46">
            <a:extLst>
              <a:ext uri="{FF2B5EF4-FFF2-40B4-BE49-F238E27FC236}">
                <a16:creationId xmlns:a16="http://schemas.microsoft.com/office/drawing/2014/main" id="{02996A86-5290-4F4E-A34E-607F62E5FB3A}"/>
              </a:ext>
            </a:extLst>
          </p:cNvPr>
          <p:cNvSpPr txBox="1"/>
          <p:nvPr/>
        </p:nvSpPr>
        <p:spPr>
          <a:xfrm>
            <a:off x="3807981" y="5187370"/>
            <a:ext cx="15103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der Tag</a:t>
            </a:r>
            <a:endParaRPr/>
          </a:p>
        </p:txBody>
      </p:sp>
      <p:sp>
        <p:nvSpPr>
          <p:cNvPr id="28" name="Google Shape;797;p46">
            <a:extLst>
              <a:ext uri="{FF2B5EF4-FFF2-40B4-BE49-F238E27FC236}">
                <a16:creationId xmlns:a16="http://schemas.microsoft.com/office/drawing/2014/main" id="{0848D7B6-99F8-4487-8FCB-FCE3C0C03EBA}"/>
              </a:ext>
            </a:extLst>
          </p:cNvPr>
          <p:cNvSpPr txBox="1"/>
          <p:nvPr/>
        </p:nvSpPr>
        <p:spPr>
          <a:xfrm>
            <a:off x="6985269" y="5187370"/>
            <a:ext cx="16514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FCC00"/>
                </a:solidFill>
                <a:latin typeface="Century Gothic"/>
                <a:ea typeface="Century Gothic"/>
                <a:cs typeface="Century Gothic"/>
                <a:sym typeface="Century Gothic"/>
              </a:rPr>
              <a:t>die</a:t>
            </a:r>
            <a:r>
              <a:rPr lang="en-GB" sz="2800" dirty="0">
                <a:latin typeface="Century Gothic"/>
                <a:ea typeface="Century Gothic"/>
                <a:cs typeface="Century Gothic"/>
                <a:sym typeface="Century Gothic"/>
              </a:rPr>
              <a:t> Tafel</a:t>
            </a:r>
            <a:endParaRPr dirty="0"/>
          </a:p>
        </p:txBody>
      </p:sp>
      <p:sp>
        <p:nvSpPr>
          <p:cNvPr id="29" name="Google Shape;798;p46">
            <a:extLst>
              <a:ext uri="{FF2B5EF4-FFF2-40B4-BE49-F238E27FC236}">
                <a16:creationId xmlns:a16="http://schemas.microsoft.com/office/drawing/2014/main" id="{0DF22F01-A0B0-450A-95FF-92E4DB52C6D0}"/>
              </a:ext>
            </a:extLst>
          </p:cNvPr>
          <p:cNvSpPr txBox="1"/>
          <p:nvPr/>
        </p:nvSpPr>
        <p:spPr>
          <a:xfrm>
            <a:off x="9482810" y="5187370"/>
            <a:ext cx="18854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der Mann</a:t>
            </a:r>
            <a:endParaRPr sz="2800" b="1">
              <a:latin typeface="Century Gothic"/>
              <a:ea typeface="Century Gothic"/>
              <a:cs typeface="Century Gothic"/>
              <a:sym typeface="Century Gothic"/>
            </a:endParaRPr>
          </a:p>
        </p:txBody>
      </p:sp>
      <p:pic>
        <p:nvPicPr>
          <p:cNvPr id="30" name="Google Shape;799;p46">
            <a:extLst>
              <a:ext uri="{FF2B5EF4-FFF2-40B4-BE49-F238E27FC236}">
                <a16:creationId xmlns:a16="http://schemas.microsoft.com/office/drawing/2014/main" id="{5FAE0FBB-2EB9-43CA-A173-DB8C1F9F60AE}"/>
              </a:ext>
            </a:extLst>
          </p:cNvPr>
          <p:cNvPicPr preferRelativeResize="0"/>
          <p:nvPr/>
        </p:nvPicPr>
        <p:blipFill rotWithShape="1">
          <a:blip r:embed="rId3">
            <a:alphaModFix/>
          </a:blip>
          <a:srcRect/>
          <a:stretch/>
        </p:blipFill>
        <p:spPr>
          <a:xfrm>
            <a:off x="137153" y="2133291"/>
            <a:ext cx="2632588" cy="1595508"/>
          </a:xfrm>
          <a:prstGeom prst="rect">
            <a:avLst/>
          </a:prstGeom>
          <a:noFill/>
          <a:ln>
            <a:noFill/>
          </a:ln>
        </p:spPr>
      </p:pic>
      <p:pic>
        <p:nvPicPr>
          <p:cNvPr id="31" name="Google Shape;800;p46">
            <a:extLst>
              <a:ext uri="{FF2B5EF4-FFF2-40B4-BE49-F238E27FC236}">
                <a16:creationId xmlns:a16="http://schemas.microsoft.com/office/drawing/2014/main" id="{319FC00E-FA28-4C7A-ACA9-0B1D88756FDA}"/>
              </a:ext>
            </a:extLst>
          </p:cNvPr>
          <p:cNvPicPr preferRelativeResize="0"/>
          <p:nvPr/>
        </p:nvPicPr>
        <p:blipFill rotWithShape="1">
          <a:blip r:embed="rId4">
            <a:alphaModFix/>
          </a:blip>
          <a:srcRect/>
          <a:stretch/>
        </p:blipFill>
        <p:spPr>
          <a:xfrm>
            <a:off x="6382226" y="1962670"/>
            <a:ext cx="2857500" cy="1936750"/>
          </a:xfrm>
          <a:prstGeom prst="rect">
            <a:avLst/>
          </a:prstGeom>
          <a:noFill/>
          <a:ln>
            <a:noFill/>
          </a:ln>
        </p:spPr>
      </p:pic>
      <p:grpSp>
        <p:nvGrpSpPr>
          <p:cNvPr id="32" name="Google Shape;801;p46">
            <a:extLst>
              <a:ext uri="{FF2B5EF4-FFF2-40B4-BE49-F238E27FC236}">
                <a16:creationId xmlns:a16="http://schemas.microsoft.com/office/drawing/2014/main" id="{ECF1E213-1AA3-462F-9560-DD1C8711121A}"/>
              </a:ext>
            </a:extLst>
          </p:cNvPr>
          <p:cNvGrpSpPr/>
          <p:nvPr/>
        </p:nvGrpSpPr>
        <p:grpSpPr>
          <a:xfrm>
            <a:off x="3516624" y="1962670"/>
            <a:ext cx="2118718" cy="1771838"/>
            <a:chOff x="5398466" y="4221579"/>
            <a:chExt cx="2118718" cy="1771838"/>
          </a:xfrm>
        </p:grpSpPr>
        <p:pic>
          <p:nvPicPr>
            <p:cNvPr id="33" name="Google Shape;802;p46">
              <a:extLst>
                <a:ext uri="{FF2B5EF4-FFF2-40B4-BE49-F238E27FC236}">
                  <a16:creationId xmlns:a16="http://schemas.microsoft.com/office/drawing/2014/main" id="{7D3F9A1F-3487-48CC-B1B5-17ED9ED68410}"/>
                </a:ext>
              </a:extLst>
            </p:cNvPr>
            <p:cNvPicPr preferRelativeResize="0"/>
            <p:nvPr/>
          </p:nvPicPr>
          <p:blipFill rotWithShape="1">
            <a:blip r:embed="rId5">
              <a:alphaModFix/>
            </a:blip>
            <a:srcRect/>
            <a:stretch/>
          </p:blipFill>
          <p:spPr>
            <a:xfrm>
              <a:off x="5398466" y="4997507"/>
              <a:ext cx="1005969" cy="995910"/>
            </a:xfrm>
            <a:prstGeom prst="rect">
              <a:avLst/>
            </a:prstGeom>
            <a:noFill/>
            <a:ln>
              <a:noFill/>
            </a:ln>
          </p:spPr>
        </p:pic>
        <p:pic>
          <p:nvPicPr>
            <p:cNvPr id="34" name="Google Shape;803;p46">
              <a:extLst>
                <a:ext uri="{FF2B5EF4-FFF2-40B4-BE49-F238E27FC236}">
                  <a16:creationId xmlns:a16="http://schemas.microsoft.com/office/drawing/2014/main" id="{03530A0D-EC38-4072-9FF8-3858B1E49C17}"/>
                </a:ext>
              </a:extLst>
            </p:cNvPr>
            <p:cNvPicPr preferRelativeResize="0"/>
            <p:nvPr/>
          </p:nvPicPr>
          <p:blipFill rotWithShape="1">
            <a:blip r:embed="rId6">
              <a:alphaModFix/>
            </a:blip>
            <a:srcRect/>
            <a:stretch/>
          </p:blipFill>
          <p:spPr>
            <a:xfrm>
              <a:off x="6404435" y="4985249"/>
              <a:ext cx="1112749" cy="995910"/>
            </a:xfrm>
            <a:prstGeom prst="rect">
              <a:avLst/>
            </a:prstGeom>
            <a:noFill/>
            <a:ln>
              <a:noFill/>
            </a:ln>
          </p:spPr>
        </p:pic>
        <p:pic>
          <p:nvPicPr>
            <p:cNvPr id="35" name="Google Shape;804;p46">
              <a:extLst>
                <a:ext uri="{FF2B5EF4-FFF2-40B4-BE49-F238E27FC236}">
                  <a16:creationId xmlns:a16="http://schemas.microsoft.com/office/drawing/2014/main" id="{96BD838B-183B-453E-8938-A79C0572369B}"/>
                </a:ext>
              </a:extLst>
            </p:cNvPr>
            <p:cNvPicPr preferRelativeResize="0"/>
            <p:nvPr/>
          </p:nvPicPr>
          <p:blipFill rotWithShape="1">
            <a:blip r:embed="rId7">
              <a:alphaModFix/>
            </a:blip>
            <a:srcRect/>
            <a:stretch/>
          </p:blipFill>
          <p:spPr>
            <a:xfrm>
              <a:off x="5752289" y="4221579"/>
              <a:ext cx="687422" cy="716064"/>
            </a:xfrm>
            <a:prstGeom prst="rect">
              <a:avLst/>
            </a:prstGeom>
            <a:noFill/>
            <a:ln>
              <a:noFill/>
            </a:ln>
          </p:spPr>
        </p:pic>
        <p:pic>
          <p:nvPicPr>
            <p:cNvPr id="36" name="Google Shape;805;p46">
              <a:extLst>
                <a:ext uri="{FF2B5EF4-FFF2-40B4-BE49-F238E27FC236}">
                  <a16:creationId xmlns:a16="http://schemas.microsoft.com/office/drawing/2014/main" id="{B73E8D96-4740-4DB5-B637-A5C3D5EA59BC}"/>
                </a:ext>
              </a:extLst>
            </p:cNvPr>
            <p:cNvPicPr preferRelativeResize="0"/>
            <p:nvPr/>
          </p:nvPicPr>
          <p:blipFill rotWithShape="1">
            <a:blip r:embed="rId8">
              <a:alphaModFix/>
            </a:blip>
            <a:srcRect/>
            <a:stretch/>
          </p:blipFill>
          <p:spPr>
            <a:xfrm>
              <a:off x="6650689" y="4330141"/>
              <a:ext cx="527439" cy="601517"/>
            </a:xfrm>
            <a:prstGeom prst="rect">
              <a:avLst/>
            </a:prstGeom>
            <a:noFill/>
            <a:ln>
              <a:noFill/>
            </a:ln>
          </p:spPr>
        </p:pic>
      </p:grpSp>
      <p:sp>
        <p:nvSpPr>
          <p:cNvPr id="38" name="Google Shape;807;p46">
            <a:extLst>
              <a:ext uri="{FF2B5EF4-FFF2-40B4-BE49-F238E27FC236}">
                <a16:creationId xmlns:a16="http://schemas.microsoft.com/office/drawing/2014/main" id="{B29CB8AD-ECA2-42A4-BC05-4BF8C8018D7D}"/>
              </a:ext>
            </a:extLst>
          </p:cNvPr>
          <p:cNvSpPr/>
          <p:nvPr/>
        </p:nvSpPr>
        <p:spPr>
          <a:xfrm>
            <a:off x="5970494" y="1147410"/>
            <a:ext cx="3733331" cy="3579879"/>
          </a:xfrm>
          <a:prstGeom prst="ellipse">
            <a:avLst/>
          </a:prstGeom>
          <a:noFill/>
          <a:ln w="5715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9" name="Graphic 38" descr="Man with solid fill">
            <a:extLst>
              <a:ext uri="{FF2B5EF4-FFF2-40B4-BE49-F238E27FC236}">
                <a16:creationId xmlns:a16="http://schemas.microsoft.com/office/drawing/2014/main" id="{013A525C-BD2E-449A-807A-4EB3A31B1F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60273" y="2133291"/>
            <a:ext cx="2472437" cy="2472437"/>
          </a:xfrm>
          <a:prstGeom prst="rect">
            <a:avLst/>
          </a:prstGeom>
        </p:spPr>
      </p:pic>
    </p:spTree>
    <p:extLst>
      <p:ext uri="{BB962C8B-B14F-4D97-AF65-F5344CB8AC3E}">
        <p14:creationId xmlns:p14="http://schemas.microsoft.com/office/powerpoint/2010/main" val="42533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87A72-48C1-4BD2-ABF7-EB48EDA46728}"/>
              </a:ext>
            </a:extLst>
          </p:cNvPr>
          <p:cNvSpPr>
            <a:spLocks noGrp="1"/>
          </p:cNvSpPr>
          <p:nvPr>
            <p:ph type="title"/>
          </p:nvPr>
        </p:nvSpPr>
        <p:spPr>
          <a:xfrm>
            <a:off x="0" y="213557"/>
            <a:ext cx="5970494" cy="647577"/>
          </a:xfrm>
        </p:spPr>
        <p:txBody>
          <a:bodyPr>
            <a:normAutofit/>
          </a:bodyPr>
          <a:lstStyle/>
          <a:p>
            <a:r>
              <a:rPr lang="en-GB" sz="2800" dirty="0"/>
              <a:t>Was </a:t>
            </a:r>
            <a:r>
              <a:rPr lang="en-GB" sz="2800" dirty="0" err="1"/>
              <a:t>ist</a:t>
            </a:r>
            <a:r>
              <a:rPr lang="en-GB" sz="2800" dirty="0"/>
              <a:t> die </a:t>
            </a:r>
            <a:r>
              <a:rPr lang="en-GB" sz="2800" dirty="0" err="1"/>
              <a:t>Ausnahme</a:t>
            </a:r>
            <a:r>
              <a:rPr lang="en-GB" sz="2800" dirty="0"/>
              <a:t> ? </a:t>
            </a:r>
            <a:r>
              <a:rPr lang="en-GB" sz="2800" b="0" dirty="0"/>
              <a:t>(3/4)</a:t>
            </a:r>
            <a:endParaRPr lang="en-GB" sz="2800" dirty="0"/>
          </a:p>
        </p:txBody>
      </p:sp>
      <p:sp>
        <p:nvSpPr>
          <p:cNvPr id="5" name="Google Shape;369;p19">
            <a:extLst>
              <a:ext uri="{FF2B5EF4-FFF2-40B4-BE49-F238E27FC236}">
                <a16:creationId xmlns:a16="http://schemas.microsoft.com/office/drawing/2014/main" id="{E45D2950-3DD9-433E-A22B-B5F51BA021CD}"/>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16" name="Google Shape;777;p45">
            <a:extLst>
              <a:ext uri="{FF2B5EF4-FFF2-40B4-BE49-F238E27FC236}">
                <a16:creationId xmlns:a16="http://schemas.microsoft.com/office/drawing/2014/main" id="{6E996509-A1A6-4244-89FF-CADDDB4ECF7B}"/>
              </a:ext>
            </a:extLst>
          </p:cNvPr>
          <p:cNvPicPr preferRelativeResize="0"/>
          <p:nvPr/>
        </p:nvPicPr>
        <p:blipFill rotWithShape="1">
          <a:blip r:embed="rId3">
            <a:alphaModFix/>
          </a:blip>
          <a:srcRect/>
          <a:stretch/>
        </p:blipFill>
        <p:spPr>
          <a:xfrm>
            <a:off x="584503" y="2244630"/>
            <a:ext cx="703400" cy="1221694"/>
          </a:xfrm>
          <a:prstGeom prst="rect">
            <a:avLst/>
          </a:prstGeom>
          <a:noFill/>
          <a:ln>
            <a:noFill/>
          </a:ln>
        </p:spPr>
      </p:pic>
      <p:pic>
        <p:nvPicPr>
          <p:cNvPr id="17" name="Google Shape;778;p45">
            <a:extLst>
              <a:ext uri="{FF2B5EF4-FFF2-40B4-BE49-F238E27FC236}">
                <a16:creationId xmlns:a16="http://schemas.microsoft.com/office/drawing/2014/main" id="{5BA4E42D-DD59-45A7-8068-9DBF923B6C09}"/>
              </a:ext>
            </a:extLst>
          </p:cNvPr>
          <p:cNvPicPr preferRelativeResize="0"/>
          <p:nvPr/>
        </p:nvPicPr>
        <p:blipFill rotWithShape="1">
          <a:blip r:embed="rId4">
            <a:alphaModFix/>
          </a:blip>
          <a:srcRect/>
          <a:stretch/>
        </p:blipFill>
        <p:spPr>
          <a:xfrm>
            <a:off x="6172185" y="2302055"/>
            <a:ext cx="2147435" cy="1213301"/>
          </a:xfrm>
          <a:prstGeom prst="rect">
            <a:avLst/>
          </a:prstGeom>
          <a:noFill/>
          <a:ln>
            <a:noFill/>
          </a:ln>
        </p:spPr>
      </p:pic>
      <p:pic>
        <p:nvPicPr>
          <p:cNvPr id="18" name="Google Shape;779;p45">
            <a:extLst>
              <a:ext uri="{FF2B5EF4-FFF2-40B4-BE49-F238E27FC236}">
                <a16:creationId xmlns:a16="http://schemas.microsoft.com/office/drawing/2014/main" id="{87260619-6FE9-4D3C-8185-61DF10CCB6E8}"/>
              </a:ext>
            </a:extLst>
          </p:cNvPr>
          <p:cNvPicPr preferRelativeResize="0"/>
          <p:nvPr/>
        </p:nvPicPr>
        <p:blipFill rotWithShape="1">
          <a:blip r:embed="rId5">
            <a:alphaModFix/>
          </a:blip>
          <a:srcRect/>
          <a:stretch/>
        </p:blipFill>
        <p:spPr>
          <a:xfrm>
            <a:off x="1463925" y="2293662"/>
            <a:ext cx="681823" cy="1190200"/>
          </a:xfrm>
          <a:prstGeom prst="rect">
            <a:avLst/>
          </a:prstGeom>
          <a:noFill/>
          <a:ln>
            <a:noFill/>
          </a:ln>
        </p:spPr>
      </p:pic>
      <p:pic>
        <p:nvPicPr>
          <p:cNvPr id="19" name="Google Shape;780;p45">
            <a:extLst>
              <a:ext uri="{FF2B5EF4-FFF2-40B4-BE49-F238E27FC236}">
                <a16:creationId xmlns:a16="http://schemas.microsoft.com/office/drawing/2014/main" id="{2E5AF626-C399-4B64-9503-2901894FB6C4}"/>
              </a:ext>
            </a:extLst>
          </p:cNvPr>
          <p:cNvPicPr preferRelativeResize="0"/>
          <p:nvPr/>
        </p:nvPicPr>
        <p:blipFill rotWithShape="1">
          <a:blip r:embed="rId6">
            <a:alphaModFix/>
          </a:blip>
          <a:srcRect/>
          <a:stretch/>
        </p:blipFill>
        <p:spPr>
          <a:xfrm>
            <a:off x="3363490" y="1635098"/>
            <a:ext cx="1590953" cy="2112958"/>
          </a:xfrm>
          <a:prstGeom prst="rect">
            <a:avLst/>
          </a:prstGeom>
          <a:noFill/>
          <a:ln>
            <a:noFill/>
          </a:ln>
        </p:spPr>
      </p:pic>
      <p:pic>
        <p:nvPicPr>
          <p:cNvPr id="20" name="Google Shape;781;p45">
            <a:extLst>
              <a:ext uri="{FF2B5EF4-FFF2-40B4-BE49-F238E27FC236}">
                <a16:creationId xmlns:a16="http://schemas.microsoft.com/office/drawing/2014/main" id="{44942888-F8EE-4AB1-B398-68787FEBE8B9}"/>
              </a:ext>
            </a:extLst>
          </p:cNvPr>
          <p:cNvPicPr preferRelativeResize="0"/>
          <p:nvPr/>
        </p:nvPicPr>
        <p:blipFill rotWithShape="1">
          <a:blip r:embed="rId7">
            <a:alphaModFix/>
          </a:blip>
          <a:srcRect/>
          <a:stretch/>
        </p:blipFill>
        <p:spPr>
          <a:xfrm>
            <a:off x="9251496" y="1659118"/>
            <a:ext cx="1864287" cy="2064918"/>
          </a:xfrm>
          <a:prstGeom prst="rect">
            <a:avLst/>
          </a:prstGeom>
          <a:noFill/>
          <a:ln>
            <a:noFill/>
          </a:ln>
        </p:spPr>
      </p:pic>
      <p:sp>
        <p:nvSpPr>
          <p:cNvPr id="21" name="Google Shape;782;p45">
            <a:extLst>
              <a:ext uri="{FF2B5EF4-FFF2-40B4-BE49-F238E27FC236}">
                <a16:creationId xmlns:a16="http://schemas.microsoft.com/office/drawing/2014/main" id="{EFF1ED56-8FDE-4764-9503-FEBBBBAA9E26}"/>
              </a:ext>
            </a:extLst>
          </p:cNvPr>
          <p:cNvSpPr/>
          <p:nvPr/>
        </p:nvSpPr>
        <p:spPr>
          <a:xfrm>
            <a:off x="8503694" y="1072735"/>
            <a:ext cx="3359889" cy="3189767"/>
          </a:xfrm>
          <a:prstGeom prst="ellipse">
            <a:avLst/>
          </a:prstGeom>
          <a:noFill/>
          <a:ln w="5715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 name="Google Shape;783;p45">
            <a:extLst>
              <a:ext uri="{FF2B5EF4-FFF2-40B4-BE49-F238E27FC236}">
                <a16:creationId xmlns:a16="http://schemas.microsoft.com/office/drawing/2014/main" id="{65E4985A-EB63-47AE-A02A-10C0704F54E2}"/>
              </a:ext>
            </a:extLst>
          </p:cNvPr>
          <p:cNvSpPr txBox="1"/>
          <p:nvPr/>
        </p:nvSpPr>
        <p:spPr>
          <a:xfrm>
            <a:off x="645740" y="5236402"/>
            <a:ext cx="12843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besser</a:t>
            </a:r>
            <a:endParaRPr sz="2800">
              <a:latin typeface="Century Gothic"/>
              <a:ea typeface="Century Gothic"/>
              <a:cs typeface="Century Gothic"/>
              <a:sym typeface="Century Gothic"/>
            </a:endParaRPr>
          </a:p>
        </p:txBody>
      </p:sp>
      <p:sp>
        <p:nvSpPr>
          <p:cNvPr id="23" name="Google Shape;784;p45">
            <a:extLst>
              <a:ext uri="{FF2B5EF4-FFF2-40B4-BE49-F238E27FC236}">
                <a16:creationId xmlns:a16="http://schemas.microsoft.com/office/drawing/2014/main" id="{4542BD4B-D799-4525-8A41-B313474C7798}"/>
              </a:ext>
            </a:extLst>
          </p:cNvPr>
          <p:cNvSpPr txBox="1"/>
          <p:nvPr/>
        </p:nvSpPr>
        <p:spPr>
          <a:xfrm>
            <a:off x="3245022" y="5236402"/>
            <a:ext cx="15183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denken</a:t>
            </a:r>
            <a:endParaRPr sz="2800">
              <a:latin typeface="Century Gothic"/>
              <a:ea typeface="Century Gothic"/>
              <a:cs typeface="Century Gothic"/>
              <a:sym typeface="Century Gothic"/>
            </a:endParaRPr>
          </a:p>
        </p:txBody>
      </p:sp>
      <p:sp>
        <p:nvSpPr>
          <p:cNvPr id="24" name="Google Shape;785;p45">
            <a:extLst>
              <a:ext uri="{FF2B5EF4-FFF2-40B4-BE49-F238E27FC236}">
                <a16:creationId xmlns:a16="http://schemas.microsoft.com/office/drawing/2014/main" id="{45C66A07-8370-4B4D-B816-7D0A0C8A68E1}"/>
              </a:ext>
            </a:extLst>
          </p:cNvPr>
          <p:cNvSpPr txBox="1"/>
          <p:nvPr/>
        </p:nvSpPr>
        <p:spPr>
          <a:xfrm>
            <a:off x="6446644" y="5236402"/>
            <a:ext cx="15985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das Bett</a:t>
            </a:r>
            <a:endParaRPr/>
          </a:p>
        </p:txBody>
      </p:sp>
      <p:sp>
        <p:nvSpPr>
          <p:cNvPr id="25" name="Google Shape;786;p45">
            <a:extLst>
              <a:ext uri="{FF2B5EF4-FFF2-40B4-BE49-F238E27FC236}">
                <a16:creationId xmlns:a16="http://schemas.microsoft.com/office/drawing/2014/main" id="{E092DB15-14D7-43FA-ADD0-131A72246F2A}"/>
              </a:ext>
            </a:extLst>
          </p:cNvPr>
          <p:cNvSpPr txBox="1"/>
          <p:nvPr/>
        </p:nvSpPr>
        <p:spPr>
          <a:xfrm>
            <a:off x="9368350" y="5236402"/>
            <a:ext cx="16305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latin typeface="Century Gothic"/>
                <a:ea typeface="Century Gothic"/>
                <a:cs typeface="Century Gothic"/>
                <a:sym typeface="Century Gothic"/>
              </a:rPr>
              <a:t>die Id</a:t>
            </a:r>
            <a:r>
              <a:rPr lang="en-GB" sz="2800" b="1" dirty="0">
                <a:solidFill>
                  <a:srgbClr val="FFCC00"/>
                </a:solidFill>
                <a:latin typeface="Century Gothic"/>
                <a:ea typeface="Century Gothic"/>
                <a:cs typeface="Century Gothic"/>
                <a:sym typeface="Century Gothic"/>
              </a:rPr>
              <a:t>ee</a:t>
            </a:r>
            <a:endParaRPr sz="2800" b="1" dirty="0">
              <a:solidFill>
                <a:srgbClr val="FFCC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621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87A72-48C1-4BD2-ABF7-EB48EDA46728}"/>
              </a:ext>
            </a:extLst>
          </p:cNvPr>
          <p:cNvSpPr>
            <a:spLocks noGrp="1"/>
          </p:cNvSpPr>
          <p:nvPr>
            <p:ph type="title"/>
          </p:nvPr>
        </p:nvSpPr>
        <p:spPr>
          <a:xfrm>
            <a:off x="0" y="213557"/>
            <a:ext cx="5970494" cy="647577"/>
          </a:xfrm>
        </p:spPr>
        <p:txBody>
          <a:bodyPr>
            <a:normAutofit/>
          </a:bodyPr>
          <a:lstStyle/>
          <a:p>
            <a:r>
              <a:rPr lang="en-GB" sz="2800" dirty="0"/>
              <a:t>Was </a:t>
            </a:r>
            <a:r>
              <a:rPr lang="en-GB" sz="2800" dirty="0" err="1"/>
              <a:t>ist</a:t>
            </a:r>
            <a:r>
              <a:rPr lang="en-GB" sz="2800" dirty="0"/>
              <a:t> die </a:t>
            </a:r>
            <a:r>
              <a:rPr lang="en-GB" sz="2800" dirty="0" err="1"/>
              <a:t>Ausnahme</a:t>
            </a:r>
            <a:r>
              <a:rPr lang="en-GB" sz="2800" dirty="0"/>
              <a:t> ? </a:t>
            </a:r>
            <a:r>
              <a:rPr lang="en-GB" sz="2800" b="0" dirty="0"/>
              <a:t>(4/4)</a:t>
            </a:r>
            <a:endParaRPr lang="en-GB" sz="2800" dirty="0"/>
          </a:p>
        </p:txBody>
      </p:sp>
      <p:sp>
        <p:nvSpPr>
          <p:cNvPr id="5" name="Google Shape;369;p19">
            <a:extLst>
              <a:ext uri="{FF2B5EF4-FFF2-40B4-BE49-F238E27FC236}">
                <a16:creationId xmlns:a16="http://schemas.microsoft.com/office/drawing/2014/main" id="{E45D2950-3DD9-433E-A22B-B5F51BA021CD}"/>
              </a:ext>
            </a:extLst>
          </p:cNvPr>
          <p:cNvSpPr/>
          <p:nvPr/>
        </p:nvSpPr>
        <p:spPr>
          <a:xfrm>
            <a:off x="10560424" y="213557"/>
            <a:ext cx="1401646" cy="431902"/>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sprechen</a:t>
            </a:r>
            <a:endParaRPr sz="2000" b="1" i="0" u="none" strike="noStrike" cap="none" dirty="0">
              <a:latin typeface="Century Gothic"/>
              <a:ea typeface="Century Gothic"/>
              <a:cs typeface="Century Gothic"/>
              <a:sym typeface="Century Gothic"/>
            </a:endParaRPr>
          </a:p>
        </p:txBody>
      </p:sp>
      <p:pic>
        <p:nvPicPr>
          <p:cNvPr id="14" name="Google Shape;816;p47">
            <a:extLst>
              <a:ext uri="{FF2B5EF4-FFF2-40B4-BE49-F238E27FC236}">
                <a16:creationId xmlns:a16="http://schemas.microsoft.com/office/drawing/2014/main" id="{209BBE73-85AB-4A65-AFF1-564B9FA00E47}"/>
              </a:ext>
            </a:extLst>
          </p:cNvPr>
          <p:cNvPicPr preferRelativeResize="0"/>
          <p:nvPr/>
        </p:nvPicPr>
        <p:blipFill rotWithShape="1">
          <a:blip r:embed="rId3">
            <a:alphaModFix/>
          </a:blip>
          <a:srcRect/>
          <a:stretch/>
        </p:blipFill>
        <p:spPr>
          <a:xfrm>
            <a:off x="610107" y="2267114"/>
            <a:ext cx="2019073" cy="2085254"/>
          </a:xfrm>
          <a:prstGeom prst="rect">
            <a:avLst/>
          </a:prstGeom>
          <a:noFill/>
          <a:ln>
            <a:noFill/>
          </a:ln>
        </p:spPr>
      </p:pic>
      <p:sp>
        <p:nvSpPr>
          <p:cNvPr id="15" name="Google Shape;817;p47">
            <a:extLst>
              <a:ext uri="{FF2B5EF4-FFF2-40B4-BE49-F238E27FC236}">
                <a16:creationId xmlns:a16="http://schemas.microsoft.com/office/drawing/2014/main" id="{B78C10D6-985A-4E45-B18B-1798B15C3D19}"/>
              </a:ext>
            </a:extLst>
          </p:cNvPr>
          <p:cNvSpPr txBox="1"/>
          <p:nvPr/>
        </p:nvSpPr>
        <p:spPr>
          <a:xfrm>
            <a:off x="1192101" y="5185665"/>
            <a:ext cx="10791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was?</a:t>
            </a:r>
            <a:endParaRPr/>
          </a:p>
        </p:txBody>
      </p:sp>
      <p:sp>
        <p:nvSpPr>
          <p:cNvPr id="26" name="Google Shape;818;p47">
            <a:extLst>
              <a:ext uri="{FF2B5EF4-FFF2-40B4-BE49-F238E27FC236}">
                <a16:creationId xmlns:a16="http://schemas.microsoft.com/office/drawing/2014/main" id="{7B2115A5-562D-487A-85C5-DA1245D74357}"/>
              </a:ext>
            </a:extLst>
          </p:cNvPr>
          <p:cNvSpPr txBox="1"/>
          <p:nvPr/>
        </p:nvSpPr>
        <p:spPr>
          <a:xfrm>
            <a:off x="3807981" y="5187370"/>
            <a:ext cx="15167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denken</a:t>
            </a:r>
            <a:endParaRPr sz="2800">
              <a:latin typeface="Century Gothic"/>
              <a:ea typeface="Century Gothic"/>
              <a:cs typeface="Century Gothic"/>
              <a:sym typeface="Century Gothic"/>
            </a:endParaRPr>
          </a:p>
        </p:txBody>
      </p:sp>
      <p:sp>
        <p:nvSpPr>
          <p:cNvPr id="27" name="Google Shape;819;p47">
            <a:extLst>
              <a:ext uri="{FF2B5EF4-FFF2-40B4-BE49-F238E27FC236}">
                <a16:creationId xmlns:a16="http://schemas.microsoft.com/office/drawing/2014/main" id="{F0DD00B7-AE74-4D9C-AE69-32E78C7DB353}"/>
              </a:ext>
            </a:extLst>
          </p:cNvPr>
          <p:cNvSpPr txBox="1"/>
          <p:nvPr/>
        </p:nvSpPr>
        <p:spPr>
          <a:xfrm>
            <a:off x="6985269" y="5187370"/>
            <a:ext cx="12650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sagen</a:t>
            </a:r>
            <a:endParaRPr sz="2800">
              <a:latin typeface="Century Gothic"/>
              <a:ea typeface="Century Gothic"/>
              <a:cs typeface="Century Gothic"/>
              <a:sym typeface="Century Gothic"/>
            </a:endParaRPr>
          </a:p>
        </p:txBody>
      </p:sp>
      <p:sp>
        <p:nvSpPr>
          <p:cNvPr id="28" name="Google Shape;820;p47">
            <a:extLst>
              <a:ext uri="{FF2B5EF4-FFF2-40B4-BE49-F238E27FC236}">
                <a16:creationId xmlns:a16="http://schemas.microsoft.com/office/drawing/2014/main" id="{D76AC69F-6DAC-4204-BAA5-8C4CD6096B5E}"/>
              </a:ext>
            </a:extLst>
          </p:cNvPr>
          <p:cNvSpPr txBox="1"/>
          <p:nvPr/>
        </p:nvSpPr>
        <p:spPr>
          <a:xfrm>
            <a:off x="9482810" y="5187370"/>
            <a:ext cx="13596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geben</a:t>
            </a:r>
            <a:endParaRPr sz="2800" b="1">
              <a:latin typeface="Century Gothic"/>
              <a:ea typeface="Century Gothic"/>
              <a:cs typeface="Century Gothic"/>
              <a:sym typeface="Century Gothic"/>
            </a:endParaRPr>
          </a:p>
        </p:txBody>
      </p:sp>
      <p:pic>
        <p:nvPicPr>
          <p:cNvPr id="29" name="Google Shape;821;p47">
            <a:extLst>
              <a:ext uri="{FF2B5EF4-FFF2-40B4-BE49-F238E27FC236}">
                <a16:creationId xmlns:a16="http://schemas.microsoft.com/office/drawing/2014/main" id="{B60E3E32-E36D-4184-8E79-06D4DB0A54F7}"/>
              </a:ext>
            </a:extLst>
          </p:cNvPr>
          <p:cNvPicPr preferRelativeResize="0"/>
          <p:nvPr/>
        </p:nvPicPr>
        <p:blipFill rotWithShape="1">
          <a:blip r:embed="rId4">
            <a:alphaModFix/>
          </a:blip>
          <a:srcRect/>
          <a:stretch/>
        </p:blipFill>
        <p:spPr>
          <a:xfrm>
            <a:off x="9482810" y="1884906"/>
            <a:ext cx="2080296" cy="2061384"/>
          </a:xfrm>
          <a:prstGeom prst="rect">
            <a:avLst/>
          </a:prstGeom>
          <a:noFill/>
          <a:ln>
            <a:noFill/>
          </a:ln>
        </p:spPr>
      </p:pic>
      <p:pic>
        <p:nvPicPr>
          <p:cNvPr id="30" name="Google Shape;822;p47">
            <a:extLst>
              <a:ext uri="{FF2B5EF4-FFF2-40B4-BE49-F238E27FC236}">
                <a16:creationId xmlns:a16="http://schemas.microsoft.com/office/drawing/2014/main" id="{39B9B721-1BCB-4669-A3D7-6B8DDCF90255}"/>
              </a:ext>
            </a:extLst>
          </p:cNvPr>
          <p:cNvPicPr preferRelativeResize="0"/>
          <p:nvPr/>
        </p:nvPicPr>
        <p:blipFill rotWithShape="1">
          <a:blip r:embed="rId5">
            <a:alphaModFix/>
          </a:blip>
          <a:srcRect/>
          <a:stretch/>
        </p:blipFill>
        <p:spPr>
          <a:xfrm>
            <a:off x="3463344" y="1163991"/>
            <a:ext cx="2600084" cy="3453193"/>
          </a:xfrm>
          <a:prstGeom prst="rect">
            <a:avLst/>
          </a:prstGeom>
          <a:noFill/>
          <a:ln>
            <a:noFill/>
          </a:ln>
        </p:spPr>
      </p:pic>
      <p:pic>
        <p:nvPicPr>
          <p:cNvPr id="31" name="Google Shape;823;p47">
            <a:extLst>
              <a:ext uri="{FF2B5EF4-FFF2-40B4-BE49-F238E27FC236}">
                <a16:creationId xmlns:a16="http://schemas.microsoft.com/office/drawing/2014/main" id="{8650ED3C-D757-4B3D-A87F-4F8A568B1CC3}"/>
              </a:ext>
            </a:extLst>
          </p:cNvPr>
          <p:cNvPicPr preferRelativeResize="0"/>
          <p:nvPr/>
        </p:nvPicPr>
        <p:blipFill rotWithShape="1">
          <a:blip r:embed="rId6">
            <a:alphaModFix/>
          </a:blip>
          <a:srcRect/>
          <a:stretch/>
        </p:blipFill>
        <p:spPr>
          <a:xfrm>
            <a:off x="6210852" y="2267114"/>
            <a:ext cx="3088676" cy="1817131"/>
          </a:xfrm>
          <a:prstGeom prst="rect">
            <a:avLst/>
          </a:prstGeom>
          <a:noFill/>
          <a:ln>
            <a:noFill/>
          </a:ln>
        </p:spPr>
      </p:pic>
      <p:sp>
        <p:nvSpPr>
          <p:cNvPr id="32" name="Google Shape;824;p47">
            <a:extLst>
              <a:ext uri="{FF2B5EF4-FFF2-40B4-BE49-F238E27FC236}">
                <a16:creationId xmlns:a16="http://schemas.microsoft.com/office/drawing/2014/main" id="{65915A8A-192B-466F-B709-1DA1EFFB4FE8}"/>
              </a:ext>
            </a:extLst>
          </p:cNvPr>
          <p:cNvSpPr/>
          <p:nvPr/>
        </p:nvSpPr>
        <p:spPr>
          <a:xfrm>
            <a:off x="1" y="1881076"/>
            <a:ext cx="3463343" cy="3084542"/>
          </a:xfrm>
          <a:prstGeom prst="ellipse">
            <a:avLst/>
          </a:prstGeom>
          <a:noFill/>
          <a:ln w="5715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324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066876-1014-46DC-B7C2-62A76F8A4161}"/>
              </a:ext>
            </a:extLst>
          </p:cNvPr>
          <p:cNvSpPr>
            <a:spLocks noGrp="1"/>
          </p:cNvSpPr>
          <p:nvPr>
            <p:ph type="title"/>
          </p:nvPr>
        </p:nvSpPr>
        <p:spPr>
          <a:xfrm>
            <a:off x="0" y="213557"/>
            <a:ext cx="3406588" cy="647577"/>
          </a:xfrm>
        </p:spPr>
        <p:txBody>
          <a:bodyPr/>
          <a:lstStyle/>
          <a:p>
            <a:r>
              <a:rPr lang="en-GB" dirty="0" err="1"/>
              <a:t>Partnerarbeit</a:t>
            </a:r>
            <a:endParaRPr lang="en-GB" dirty="0"/>
          </a:p>
        </p:txBody>
      </p:sp>
      <p:sp>
        <p:nvSpPr>
          <p:cNvPr id="6" name="Rounded Rectangle 11">
            <a:extLst>
              <a:ext uri="{FF2B5EF4-FFF2-40B4-BE49-F238E27FC236}">
                <a16:creationId xmlns:a16="http://schemas.microsoft.com/office/drawing/2014/main" id="{7BEF079E-075C-4488-9C67-C70559D9214D}"/>
              </a:ext>
            </a:extLst>
          </p:cNvPr>
          <p:cNvSpPr/>
          <p:nvPr/>
        </p:nvSpPr>
        <p:spPr>
          <a:xfrm>
            <a:off x="9695893" y="136426"/>
            <a:ext cx="2230231"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3" name="CuadroTexto 9">
            <a:extLst>
              <a:ext uri="{FF2B5EF4-FFF2-40B4-BE49-F238E27FC236}">
                <a16:creationId xmlns:a16="http://schemas.microsoft.com/office/drawing/2014/main" id="{99BB10C7-39D1-47B6-B35E-8B6FBA0F8911}"/>
              </a:ext>
            </a:extLst>
          </p:cNvPr>
          <p:cNvSpPr txBox="1"/>
          <p:nvPr/>
        </p:nvSpPr>
        <p:spPr>
          <a:xfrm>
            <a:off x="178252" y="1325563"/>
            <a:ext cx="8323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Arbeite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mit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einem</a:t>
            </a:r>
            <a:r>
              <a:rPr kumimoji="0" lang="en-US" sz="2400" b="0" i="0" u="none" strike="noStrike" kern="1200" cap="none" spc="0" normalizeH="0" baseline="0" noProof="0" dirty="0">
                <a:ln>
                  <a:noFill/>
                </a:ln>
                <a:effectLst/>
                <a:uLnTx/>
                <a:uFillTx/>
                <a:latin typeface="Century Gothic" panose="020F0302020204030204"/>
                <a:ea typeface="+mn-ea"/>
                <a:cs typeface="+mn-cs"/>
              </a:rPr>
              <a:t> Partner / </a:t>
            </a:r>
            <a:r>
              <a:rPr kumimoji="0" lang="en-US" sz="2400" b="0" i="0" u="none" strike="noStrike" kern="1200" cap="none" spc="0" normalizeH="0" baseline="0" noProof="0" dirty="0" err="1">
                <a:ln>
                  <a:noFill/>
                </a:ln>
                <a:effectLst/>
                <a:uLnTx/>
                <a:uFillTx/>
                <a:latin typeface="Century Gothic" panose="020F0302020204030204"/>
                <a:ea typeface="+mn-ea"/>
                <a:cs typeface="+mn-cs"/>
              </a:rPr>
              <a:t>einer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Partnerin</a:t>
            </a:r>
            <a:r>
              <a:rPr kumimoji="0" lang="en-US" sz="2400" b="0" i="0" u="none" strike="noStrike" kern="1200" cap="none" spc="0" normalizeH="0" baseline="0" noProof="0" dirty="0">
                <a:ln>
                  <a:noFill/>
                </a:ln>
                <a:effectLst/>
                <a:uLnTx/>
                <a:uFillTx/>
                <a:latin typeface="Century Gothic" panose="020F0302020204030204"/>
                <a:ea typeface="+mn-ea"/>
                <a:cs typeface="+mn-cs"/>
              </a:rPr>
              <a:t>.</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CuadroTexto 10">
            <a:extLst>
              <a:ext uri="{FF2B5EF4-FFF2-40B4-BE49-F238E27FC236}">
                <a16:creationId xmlns:a16="http://schemas.microsoft.com/office/drawing/2014/main" id="{24CADB60-AC08-4D59-A07E-A894AFBD86CC}"/>
              </a:ext>
            </a:extLst>
          </p:cNvPr>
          <p:cNvSpPr txBox="1"/>
          <p:nvPr/>
        </p:nvSpPr>
        <p:spPr>
          <a:xfrm>
            <a:off x="178252" y="1888940"/>
            <a:ext cx="92157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Person A </a:t>
            </a:r>
            <a:r>
              <a:rPr kumimoji="0" lang="en-US" sz="2400" b="0" i="0" u="none" strike="noStrike" kern="1200" cap="none" spc="0" normalizeH="0" baseline="0" noProof="0" err="1">
                <a:ln>
                  <a:noFill/>
                </a:ln>
                <a:effectLst/>
                <a:uLnTx/>
                <a:uFillTx/>
                <a:latin typeface="Century Gothic" panose="020F0302020204030204"/>
                <a:ea typeface="+mn-ea"/>
                <a:cs typeface="+mn-cs"/>
              </a:rPr>
              <a:t>liest</a:t>
            </a:r>
            <a:r>
              <a:rPr kumimoji="0" lang="en-US" sz="2400" b="0" i="0" u="none" strike="noStrike" kern="1200" cap="none" spc="0" normalizeH="0" baseline="0" noProof="0">
                <a:ln>
                  <a:noFill/>
                </a:ln>
                <a:effectLst/>
                <a:uLnTx/>
                <a:uFillTx/>
                <a:latin typeface="Century Gothic" panose="020F0302020204030204"/>
                <a:ea typeface="+mn-ea"/>
                <a:cs typeface="+mn-cs"/>
              </a:rPr>
              <a:t> </a:t>
            </a:r>
            <a:r>
              <a:rPr kumimoji="0" lang="en-US" sz="2400" b="1" i="0" u="none" strike="noStrike" kern="1200" cap="none" spc="0" normalizeH="0" baseline="0" noProof="0">
                <a:ln>
                  <a:noFill/>
                </a:ln>
                <a:effectLst/>
                <a:uLnTx/>
                <a:uFillTx/>
                <a:latin typeface="Century Gothic" panose="020B0502020202020204" pitchFamily="34" charset="0"/>
                <a:ea typeface="+mn-ea"/>
                <a:cs typeface="+mn-cs"/>
              </a:rPr>
              <a:t>f</a:t>
            </a:r>
            <a:r>
              <a:rPr lang="en-US" sz="2400" b="1" kern="1200">
                <a:latin typeface="Century Gothic" panose="020B0502020202020204" pitchFamily="34" charset="0"/>
                <a:ea typeface="+mn-ea"/>
                <a:cs typeface="Calibri" panose="020F0502020204030204" pitchFamily="34" charset="0"/>
              </a:rPr>
              <a:t>ünf</a:t>
            </a:r>
            <a:r>
              <a:rPr kumimoji="0" lang="en-US" sz="2400" b="1" i="0" u="none" strike="noStrike" kern="1200" cap="none" spc="0" normalizeH="0" baseline="0" noProof="0">
                <a:ln>
                  <a:noFill/>
                </a:ln>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vor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s-GB" sz="2200" b="0" i="1" u="none" strike="noStrike" kern="1200" cap="none" spc="0" normalizeH="0" baseline="0" noProof="0" dirty="0">
                <a:ln>
                  <a:noFill/>
                </a:ln>
                <a:effectLst/>
                <a:uLnTx/>
                <a:uFillTx/>
                <a:latin typeface="Century Gothic" panose="020F0302020204030204"/>
                <a:ea typeface="+mn-ea"/>
                <a:cs typeface="+mn-cs"/>
              </a:rPr>
              <a:t>You can try to read the words fast!</a:t>
            </a:r>
          </a:p>
        </p:txBody>
      </p:sp>
      <p:sp>
        <p:nvSpPr>
          <p:cNvPr id="15" name="CuadroTexto 17">
            <a:extLst>
              <a:ext uri="{FF2B5EF4-FFF2-40B4-BE49-F238E27FC236}">
                <a16:creationId xmlns:a16="http://schemas.microsoft.com/office/drawing/2014/main" id="{EB72ABDC-5FDA-46DA-BFE6-1BC8873F5B25}"/>
              </a:ext>
            </a:extLst>
          </p:cNvPr>
          <p:cNvSpPr txBox="1"/>
          <p:nvPr/>
        </p:nvSpPr>
        <p:spPr>
          <a:xfrm>
            <a:off x="178253" y="2319399"/>
            <a:ext cx="5809604" cy="461665"/>
          </a:xfrm>
          <a:prstGeom prst="rect">
            <a:avLst/>
          </a:prstGeom>
          <a:noFill/>
        </p:spPr>
        <p:txBody>
          <a:bodyPr wrap="none" rtlCol="0">
            <a:spAutoFit/>
          </a:bodyPr>
          <a:lstStyle/>
          <a:p>
            <a:pPr lvl="0">
              <a:buClrTx/>
              <a:defRPr/>
            </a:pPr>
            <a:r>
              <a:rPr kumimoji="0" lang="en-US" sz="2400" b="0" i="0" u="none" strike="noStrike" kern="1200" cap="none" spc="0" normalizeH="0" baseline="0" noProof="0" dirty="0">
                <a:ln>
                  <a:noFill/>
                </a:ln>
                <a:effectLst/>
                <a:uLnTx/>
                <a:uFillTx/>
                <a:latin typeface="Century Gothic" panose="020F0302020204030204"/>
                <a:ea typeface="+mn-ea"/>
                <a:cs typeface="+mn-cs"/>
              </a:rPr>
              <a:t>Person </a:t>
            </a:r>
            <a:r>
              <a:rPr kumimoji="0" lang="en-US" sz="2400" b="0" i="0" u="none" strike="noStrike" kern="1200" cap="none" spc="0" normalizeH="0" baseline="0" noProof="0">
                <a:ln>
                  <a:noFill/>
                </a:ln>
                <a:effectLst/>
                <a:uLnTx/>
                <a:uFillTx/>
                <a:latin typeface="Century Gothic" panose="020F0302020204030204"/>
                <a:ea typeface="+mn-ea"/>
                <a:cs typeface="+mn-cs"/>
              </a:rPr>
              <a:t>B sagt die </a:t>
            </a:r>
            <a:r>
              <a:rPr lang="en-US" sz="2400" kern="1200">
                <a:latin typeface="Century Gothic" panose="020F0302020204030204"/>
              </a:rPr>
              <a:t>Wörter </a:t>
            </a:r>
            <a:r>
              <a:rPr lang="en-US" sz="2400" b="1" kern="1200">
                <a:latin typeface="Century Gothic" panose="020F0302020204030204"/>
              </a:rPr>
              <a:t>auf Englisch</a:t>
            </a:r>
            <a:r>
              <a:rPr kumimoji="0" lang="en-US" sz="2400" b="0" i="0" u="none" strike="noStrike" kern="1200" cap="none" spc="0" normalizeH="0" baseline="0" noProof="0">
                <a:ln>
                  <a:noFill/>
                </a:ln>
                <a:effectLst/>
                <a:uLnTx/>
                <a:uFillTx/>
                <a:latin typeface="Century Gothic" panose="020F0302020204030204"/>
                <a:ea typeface="+mn-ea"/>
                <a:cs typeface="+mn-cs"/>
              </a:rPr>
              <a:t>.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CuadroTexto 18">
            <a:extLst>
              <a:ext uri="{FF2B5EF4-FFF2-40B4-BE49-F238E27FC236}">
                <a16:creationId xmlns:a16="http://schemas.microsoft.com/office/drawing/2014/main" id="{DC6D17B8-4647-4A7F-8171-F280F397DF9C}"/>
              </a:ext>
            </a:extLst>
          </p:cNvPr>
          <p:cNvSpPr txBox="1"/>
          <p:nvPr/>
        </p:nvSpPr>
        <p:spPr>
          <a:xfrm>
            <a:off x="178253" y="2877872"/>
            <a:ext cx="1402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Beispiel</a:t>
            </a:r>
            <a:r>
              <a:rPr kumimoji="0" lang="es-GB" sz="2400" b="1" i="0" u="none" strike="noStrike" kern="1200" cap="none" spc="0" normalizeH="0" baseline="0" noProof="0" dirty="0">
                <a:ln>
                  <a:noFill/>
                </a:ln>
                <a:effectLst/>
                <a:uLnTx/>
                <a:uFillTx/>
                <a:latin typeface="Century Gothic" panose="020F0302020204030204"/>
                <a:ea typeface="+mn-ea"/>
                <a:cs typeface="+mn-cs"/>
              </a:rPr>
              <a:t>:</a:t>
            </a:r>
          </a:p>
        </p:txBody>
      </p:sp>
      <p:sp>
        <p:nvSpPr>
          <p:cNvPr id="17" name="CuadroTexto 22">
            <a:extLst>
              <a:ext uri="{FF2B5EF4-FFF2-40B4-BE49-F238E27FC236}">
                <a16:creationId xmlns:a16="http://schemas.microsoft.com/office/drawing/2014/main" id="{34F76BC3-C33B-4C7F-8B0E-2919C90B29ED}"/>
              </a:ext>
            </a:extLst>
          </p:cNvPr>
          <p:cNvSpPr txBox="1"/>
          <p:nvPr/>
        </p:nvSpPr>
        <p:spPr>
          <a:xfrm>
            <a:off x="193511" y="3705174"/>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s-GB" sz="2400" b="1" i="0" u="none" strike="noStrike" kern="1200" cap="none" spc="0" normalizeH="0" baseline="0" noProof="0" dirty="0">
                <a:ln>
                  <a:noFill/>
                </a:ln>
                <a:effectLst/>
                <a:uLnTx/>
                <a:uFillTx/>
                <a:latin typeface="Century Gothic" panose="020F0302020204030204"/>
                <a:ea typeface="+mn-ea"/>
                <a:cs typeface="+mn-cs"/>
              </a:rPr>
              <a:t>A</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8" name="Llamada rectangular redondeada 23">
            <a:extLst>
              <a:ext uri="{FF2B5EF4-FFF2-40B4-BE49-F238E27FC236}">
                <a16:creationId xmlns:a16="http://schemas.microsoft.com/office/drawing/2014/main" id="{D2B0D5BF-D30C-43D1-9DF6-E06A217FDF5C}"/>
              </a:ext>
            </a:extLst>
          </p:cNvPr>
          <p:cNvSpPr/>
          <p:nvPr/>
        </p:nvSpPr>
        <p:spPr>
          <a:xfrm>
            <a:off x="1920240" y="4415246"/>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der Tag,</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chemeClr val="tx1"/>
                </a:solidFill>
                <a:effectLst/>
                <a:uLnTx/>
                <a:uFillTx/>
                <a:latin typeface="Century Gothic" panose="020F0302020204030204"/>
                <a:ea typeface="+mn-ea"/>
                <a:cs typeface="+mn-cs"/>
              </a:rPr>
              <a:t>richtig</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chemeClr val="tx1"/>
                </a:solidFill>
                <a:effectLst/>
                <a:uLnTx/>
                <a:uFillTx/>
                <a:latin typeface="Century Gothic" panose="020F0302020204030204"/>
                <a:ea typeface="+mn-ea"/>
                <a:cs typeface="+mn-cs"/>
              </a:rPr>
              <a:t>sagt</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was?, </a:t>
            </a:r>
            <a:r>
              <a:rPr kumimoji="0" lang="en-GB" sz="2200" b="0" i="0" u="none" strike="noStrike" kern="1200" cap="none" spc="0" normalizeH="0" noProof="0" dirty="0" err="1">
                <a:ln>
                  <a:noFill/>
                </a:ln>
                <a:solidFill>
                  <a:schemeClr val="tx1"/>
                </a:solidFill>
                <a:effectLst/>
                <a:uLnTx/>
                <a:uFillTx/>
                <a:latin typeface="Century Gothic" panose="020F0302020204030204"/>
                <a:ea typeface="+mn-ea"/>
                <a:cs typeface="+mn-cs"/>
              </a:rPr>
              <a:t>ja</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CuadroTexto 24">
            <a:extLst>
              <a:ext uri="{FF2B5EF4-FFF2-40B4-BE49-F238E27FC236}">
                <a16:creationId xmlns:a16="http://schemas.microsoft.com/office/drawing/2014/main" id="{A994E813-2E07-443D-9FFB-39430FD5CF5A}"/>
              </a:ext>
            </a:extLst>
          </p:cNvPr>
          <p:cNvSpPr txBox="1"/>
          <p:nvPr/>
        </p:nvSpPr>
        <p:spPr>
          <a:xfrm>
            <a:off x="6165356" y="3575590"/>
            <a:ext cx="2246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a:t>
            </a:r>
            <a:r>
              <a:rPr kumimoji="0" lang="en-US" sz="2400" b="1" i="0" u="none" strike="noStrike" kern="1200" cap="none" spc="0" normalizeH="0" baseline="0" noProof="0">
                <a:ln>
                  <a:noFill/>
                </a:ln>
                <a:effectLst/>
                <a:uLnTx/>
                <a:uFillTx/>
                <a:latin typeface="Century Gothic" panose="020F0302020204030204"/>
                <a:ea typeface="+mn-ea"/>
                <a:cs typeface="+mn-cs"/>
              </a:rPr>
              <a:t>B </a:t>
            </a:r>
            <a:r>
              <a:rPr kumimoji="0" lang="en-US" sz="2400" b="0" i="0" u="none" strike="noStrike" kern="1200" cap="none" spc="0" normalizeH="0" baseline="0" noProof="0">
                <a:ln>
                  <a:noFill/>
                </a:ln>
                <a:effectLst/>
                <a:uLnTx/>
                <a:uFillTx/>
                <a:latin typeface="Century Gothic" panose="020F0302020204030204"/>
                <a:ea typeface="+mn-ea"/>
                <a:cs typeface="+mn-cs"/>
              </a:rPr>
              <a:t>sagt</a:t>
            </a:r>
            <a:r>
              <a:rPr kumimoji="0" lang="es-GB" sz="2400" b="0" i="0" u="none" strike="noStrike" kern="1200" cap="none" spc="0" normalizeH="0" baseline="0" noProof="0">
                <a:ln>
                  <a:noFill/>
                </a:ln>
                <a:effectLst/>
                <a:uLnTx/>
                <a:uFillTx/>
                <a:latin typeface="Century Gothic" panose="020F0302020204030204"/>
                <a:ea typeface="+mn-ea"/>
                <a:cs typeface="+mn-cs"/>
              </a:rPr>
              <a:t>:</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Llamada rectangular redondeada 23">
            <a:extLst>
              <a:ext uri="{FF2B5EF4-FFF2-40B4-BE49-F238E27FC236}">
                <a16:creationId xmlns:a16="http://schemas.microsoft.com/office/drawing/2014/main" id="{095D8C59-3799-4584-B853-1C16231870B6}"/>
              </a:ext>
            </a:extLst>
          </p:cNvPr>
          <p:cNvSpPr/>
          <p:nvPr/>
        </p:nvSpPr>
        <p:spPr>
          <a:xfrm>
            <a:off x="8290576" y="4410890"/>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day,</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right, correct, says</a:t>
            </a:r>
            <a:r>
              <a:rPr lang="en-GB" sz="2200" kern="1200" dirty="0">
                <a:solidFill>
                  <a:schemeClr val="tx1"/>
                </a:solidFill>
                <a:latin typeface="Century Gothic" panose="020F0302020204030204"/>
              </a:rPr>
              <a:t>/</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tells, what?; yes </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2" name="Picture 21" descr="A person with a letter on it&#10;&#10;Description automatically generated">
            <a:extLst>
              <a:ext uri="{FF2B5EF4-FFF2-40B4-BE49-F238E27FC236}">
                <a16:creationId xmlns:a16="http://schemas.microsoft.com/office/drawing/2014/main" id="{CC23B5D2-1E6D-4312-BC8E-C9B184EE2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973" y="-49025"/>
            <a:ext cx="1530229" cy="1713124"/>
          </a:xfrm>
          <a:prstGeom prst="rect">
            <a:avLst/>
          </a:prstGeom>
        </p:spPr>
      </p:pic>
      <p:pic>
        <p:nvPicPr>
          <p:cNvPr id="24" name="Picture 23" descr="A person with a letter b&#10;&#10;Description automatically generated">
            <a:extLst>
              <a:ext uri="{FF2B5EF4-FFF2-40B4-BE49-F238E27FC236}">
                <a16:creationId xmlns:a16="http://schemas.microsoft.com/office/drawing/2014/main" id="{974C8E33-3886-4395-9311-4BD9E5D52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444" y="-30631"/>
            <a:ext cx="1524132" cy="1707028"/>
          </a:xfrm>
          <a:prstGeom prst="rect">
            <a:avLst/>
          </a:prstGeom>
        </p:spPr>
      </p:pic>
      <p:pic>
        <p:nvPicPr>
          <p:cNvPr id="26" name="Picture 25" descr="A yellow and red ovals&#10;&#10;Description automatically generated">
            <a:extLst>
              <a:ext uri="{FF2B5EF4-FFF2-40B4-BE49-F238E27FC236}">
                <a16:creationId xmlns:a16="http://schemas.microsoft.com/office/drawing/2014/main" id="{41326389-E524-40D9-B73C-A5E19CF23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2202" y="101100"/>
            <a:ext cx="2042337" cy="1188823"/>
          </a:xfrm>
          <a:prstGeom prst="rect">
            <a:avLst/>
          </a:prstGeom>
        </p:spPr>
      </p:pic>
    </p:spTree>
    <p:extLst>
      <p:ext uri="{BB962C8B-B14F-4D97-AF65-F5344CB8AC3E}">
        <p14:creationId xmlns:p14="http://schemas.microsoft.com/office/powerpoint/2010/main" val="344795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066876-1014-46DC-B7C2-62A76F8A4161}"/>
              </a:ext>
            </a:extLst>
          </p:cNvPr>
          <p:cNvSpPr>
            <a:spLocks noGrp="1"/>
          </p:cNvSpPr>
          <p:nvPr>
            <p:ph type="title"/>
          </p:nvPr>
        </p:nvSpPr>
        <p:spPr>
          <a:xfrm>
            <a:off x="0" y="213557"/>
            <a:ext cx="3406588" cy="647577"/>
          </a:xfrm>
        </p:spPr>
        <p:txBody>
          <a:bodyPr/>
          <a:lstStyle/>
          <a:p>
            <a:r>
              <a:rPr lang="en-GB" dirty="0" err="1"/>
              <a:t>Partnerarbeit</a:t>
            </a:r>
            <a:endParaRPr lang="en-GB" dirty="0"/>
          </a:p>
        </p:txBody>
      </p:sp>
      <p:sp>
        <p:nvSpPr>
          <p:cNvPr id="6" name="Rounded Rectangle 11">
            <a:extLst>
              <a:ext uri="{FF2B5EF4-FFF2-40B4-BE49-F238E27FC236}">
                <a16:creationId xmlns:a16="http://schemas.microsoft.com/office/drawing/2014/main" id="{7BEF079E-075C-4488-9C67-C70559D9214D}"/>
              </a:ext>
            </a:extLst>
          </p:cNvPr>
          <p:cNvSpPr/>
          <p:nvPr/>
        </p:nvSpPr>
        <p:spPr>
          <a:xfrm>
            <a:off x="9695893" y="136426"/>
            <a:ext cx="2230231"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CuadroTexto 10">
            <a:extLst>
              <a:ext uri="{FF2B5EF4-FFF2-40B4-BE49-F238E27FC236}">
                <a16:creationId xmlns:a16="http://schemas.microsoft.com/office/drawing/2014/main" id="{8766990B-CBD9-4E8B-800D-1B0E10E5FC7B}"/>
              </a:ext>
            </a:extLst>
          </p:cNvPr>
          <p:cNvSpPr txBox="1"/>
          <p:nvPr/>
        </p:nvSpPr>
        <p:spPr>
          <a:xfrm>
            <a:off x="1920240" y="1159227"/>
            <a:ext cx="92157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effectLst/>
                <a:uLnTx/>
                <a:uFillTx/>
                <a:latin typeface="Century Gothic" panose="020F0302020204030204"/>
                <a:ea typeface="+mn-ea"/>
                <a:cs typeface="+mn-cs"/>
              </a:rPr>
              <a:t>liest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f</a:t>
            </a:r>
            <a:r>
              <a:rPr lang="en-US" sz="2400" b="1" kern="1200" dirty="0" err="1">
                <a:latin typeface="Century Gothic" panose="020B0502020202020204" pitchFamily="34" charset="0"/>
                <a:ea typeface="+mn-ea"/>
                <a:cs typeface="Calibri" panose="020F0502020204030204" pitchFamily="34" charset="0"/>
              </a:rPr>
              <a:t>ünf</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vor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s-GB" sz="2200" b="0" i="1" u="none" strike="noStrike" kern="1200" cap="none" spc="0" normalizeH="0" baseline="0" noProof="0" dirty="0">
                <a:ln>
                  <a:noFill/>
                </a:ln>
                <a:effectLst/>
                <a:uLnTx/>
                <a:uFillTx/>
                <a:latin typeface="Century Gothic" panose="020F0302020204030204"/>
                <a:ea typeface="+mn-ea"/>
                <a:cs typeface="+mn-cs"/>
              </a:rPr>
              <a:t>You can try to read the words fast!</a:t>
            </a:r>
          </a:p>
        </p:txBody>
      </p:sp>
      <p:sp>
        <p:nvSpPr>
          <p:cNvPr id="8" name="CuadroTexto 17">
            <a:extLst>
              <a:ext uri="{FF2B5EF4-FFF2-40B4-BE49-F238E27FC236}">
                <a16:creationId xmlns:a16="http://schemas.microsoft.com/office/drawing/2014/main" id="{432FF171-4DDA-43CE-9F77-9DC25B3F663D}"/>
              </a:ext>
            </a:extLst>
          </p:cNvPr>
          <p:cNvSpPr txBox="1"/>
          <p:nvPr/>
        </p:nvSpPr>
        <p:spPr>
          <a:xfrm>
            <a:off x="1920240" y="1758471"/>
            <a:ext cx="5809604" cy="461665"/>
          </a:xfrm>
          <a:prstGeom prst="rect">
            <a:avLst/>
          </a:prstGeom>
          <a:noFill/>
        </p:spPr>
        <p:txBody>
          <a:bodyPr wrap="none" rtlCol="0">
            <a:spAutoFit/>
          </a:bodyPr>
          <a:lstStyle/>
          <a:p>
            <a:pPr lvl="0">
              <a:buClrTx/>
              <a:defRPr/>
            </a:pPr>
            <a:r>
              <a:rPr kumimoji="0" lang="en-US" sz="2400" b="0" i="0" u="none" strike="noStrike" kern="1200" cap="none" spc="0" normalizeH="0" baseline="0" noProof="0" dirty="0">
                <a:ln>
                  <a:noFill/>
                </a:ln>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lang="en-US" sz="2400" kern="1200" dirty="0" err="1">
                <a:latin typeface="Century Gothic" panose="020F0302020204030204"/>
              </a:rPr>
              <a:t>Wörter</a:t>
            </a:r>
            <a:r>
              <a:rPr lang="en-US" sz="2400" kern="1200" dirty="0">
                <a:latin typeface="Century Gothic" panose="020F0302020204030204"/>
              </a:rPr>
              <a:t> </a:t>
            </a:r>
            <a:r>
              <a:rPr lang="en-US" sz="2400" b="1" kern="1200" dirty="0">
                <a:latin typeface="Century Gothic" panose="020F0302020204030204"/>
              </a:rPr>
              <a:t>auf </a:t>
            </a:r>
            <a:r>
              <a:rPr lang="en-US" sz="2400" b="1" kern="1200" dirty="0" err="1">
                <a:latin typeface="Century Gothic" panose="020F0302020204030204"/>
              </a:rPr>
              <a:t>Englisch</a:t>
            </a:r>
            <a:r>
              <a:rPr kumimoji="0" lang="en-US" sz="2400" b="0" i="0" u="none" strike="noStrike" kern="1200" cap="none" spc="0" normalizeH="0" baseline="0" noProof="0" dirty="0">
                <a:ln>
                  <a:noFill/>
                </a:ln>
                <a:effectLst/>
                <a:uLnTx/>
                <a:uFillTx/>
                <a:latin typeface="Century Gothic" panose="020F0302020204030204"/>
                <a:ea typeface="+mn-ea"/>
                <a:cs typeface="+mn-cs"/>
              </a:rPr>
              <a:t>.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9" name="CuadroTexto 22">
            <a:extLst>
              <a:ext uri="{FF2B5EF4-FFF2-40B4-BE49-F238E27FC236}">
                <a16:creationId xmlns:a16="http://schemas.microsoft.com/office/drawing/2014/main" id="{93C48A1F-151D-4645-BF67-7391C009C3BD}"/>
              </a:ext>
            </a:extLst>
          </p:cNvPr>
          <p:cNvSpPr txBox="1"/>
          <p:nvPr/>
        </p:nvSpPr>
        <p:spPr>
          <a:xfrm>
            <a:off x="193511" y="2498347"/>
            <a:ext cx="2292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s-GB" sz="2400" b="1" i="0" u="none" strike="noStrike" kern="1200" cap="none" spc="0" normalizeH="0" baseline="0" noProof="0" dirty="0">
                <a:ln>
                  <a:noFill/>
                </a:ln>
                <a:effectLst/>
                <a:uLnTx/>
                <a:uFillTx/>
                <a:latin typeface="Century Gothic" panose="020F0302020204030204"/>
                <a:ea typeface="+mn-ea"/>
                <a:cs typeface="+mn-cs"/>
              </a:rPr>
              <a:t>A</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0" name="Llamada rectangular redondeada 23">
            <a:extLst>
              <a:ext uri="{FF2B5EF4-FFF2-40B4-BE49-F238E27FC236}">
                <a16:creationId xmlns:a16="http://schemas.microsoft.com/office/drawing/2014/main" id="{4DFAD70C-C36F-4278-8ED2-E9168D082095}"/>
              </a:ext>
            </a:extLst>
          </p:cNvPr>
          <p:cNvSpPr/>
          <p:nvPr/>
        </p:nvSpPr>
        <p:spPr>
          <a:xfrm>
            <a:off x="1920240" y="3208419"/>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der Mann, die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Klasse</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falsch</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nicht</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 name="CuadroTexto 24">
            <a:extLst>
              <a:ext uri="{FF2B5EF4-FFF2-40B4-BE49-F238E27FC236}">
                <a16:creationId xmlns:a16="http://schemas.microsoft.com/office/drawing/2014/main" id="{46A33E14-6D94-4FD2-87DB-B77945150A5F}"/>
              </a:ext>
            </a:extLst>
          </p:cNvPr>
          <p:cNvSpPr txBox="1"/>
          <p:nvPr/>
        </p:nvSpPr>
        <p:spPr>
          <a:xfrm>
            <a:off x="6327734" y="2977586"/>
            <a:ext cx="2246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2" name="Llamada rectangular redondeada 23">
            <a:extLst>
              <a:ext uri="{FF2B5EF4-FFF2-40B4-BE49-F238E27FC236}">
                <a16:creationId xmlns:a16="http://schemas.microsoft.com/office/drawing/2014/main" id="{CCE8790D-C90B-4B08-8848-31377AF0604F}"/>
              </a:ext>
            </a:extLst>
          </p:cNvPr>
          <p:cNvSpPr/>
          <p:nvPr/>
        </p:nvSpPr>
        <p:spPr>
          <a:xfrm>
            <a:off x="8452954" y="3812886"/>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man, class, false/wrong,</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what?, not</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13" name="Picture 12" descr="A person with a letter on it&#10;&#10;Description automatically generated">
            <a:extLst>
              <a:ext uri="{FF2B5EF4-FFF2-40B4-BE49-F238E27FC236}">
                <a16:creationId xmlns:a16="http://schemas.microsoft.com/office/drawing/2014/main" id="{9A4891FB-395B-44E9-A713-0C755BAB2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63" y="868296"/>
            <a:ext cx="795139" cy="890175"/>
          </a:xfrm>
          <a:prstGeom prst="rect">
            <a:avLst/>
          </a:prstGeom>
        </p:spPr>
      </p:pic>
      <p:pic>
        <p:nvPicPr>
          <p:cNvPr id="14" name="Picture 13" descr="A person with a letter b&#10;&#10;Description automatically generated">
            <a:extLst>
              <a:ext uri="{FF2B5EF4-FFF2-40B4-BE49-F238E27FC236}">
                <a16:creationId xmlns:a16="http://schemas.microsoft.com/office/drawing/2014/main" id="{BC0A695D-AA86-4AEF-A5BA-7E77A8908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63" y="1458879"/>
            <a:ext cx="795139" cy="890556"/>
          </a:xfrm>
          <a:prstGeom prst="rect">
            <a:avLst/>
          </a:prstGeom>
        </p:spPr>
      </p:pic>
      <p:pic>
        <p:nvPicPr>
          <p:cNvPr id="15" name="Picture 14" descr="A yellow and red ovals&#10;&#10;Description automatically generated">
            <a:extLst>
              <a:ext uri="{FF2B5EF4-FFF2-40B4-BE49-F238E27FC236}">
                <a16:creationId xmlns:a16="http://schemas.microsoft.com/office/drawing/2014/main" id="{DB09EA54-0581-4320-9C6D-9AC2B7E9E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6589" y="213170"/>
            <a:ext cx="1577788" cy="918414"/>
          </a:xfrm>
          <a:prstGeom prst="rect">
            <a:avLst/>
          </a:prstGeom>
        </p:spPr>
      </p:pic>
    </p:spTree>
    <p:extLst>
      <p:ext uri="{BB962C8B-B14F-4D97-AF65-F5344CB8AC3E}">
        <p14:creationId xmlns:p14="http://schemas.microsoft.com/office/powerpoint/2010/main" val="26460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066876-1014-46DC-B7C2-62A76F8A4161}"/>
              </a:ext>
            </a:extLst>
          </p:cNvPr>
          <p:cNvSpPr>
            <a:spLocks noGrp="1"/>
          </p:cNvSpPr>
          <p:nvPr>
            <p:ph type="title"/>
          </p:nvPr>
        </p:nvSpPr>
        <p:spPr>
          <a:xfrm>
            <a:off x="0" y="213557"/>
            <a:ext cx="3406588" cy="647577"/>
          </a:xfrm>
        </p:spPr>
        <p:txBody>
          <a:bodyPr/>
          <a:lstStyle/>
          <a:p>
            <a:r>
              <a:rPr lang="en-GB" dirty="0" err="1"/>
              <a:t>Partnerarbeit</a:t>
            </a:r>
            <a:endParaRPr lang="en-GB" dirty="0"/>
          </a:p>
        </p:txBody>
      </p:sp>
      <p:sp>
        <p:nvSpPr>
          <p:cNvPr id="6" name="Rounded Rectangle 11">
            <a:extLst>
              <a:ext uri="{FF2B5EF4-FFF2-40B4-BE49-F238E27FC236}">
                <a16:creationId xmlns:a16="http://schemas.microsoft.com/office/drawing/2014/main" id="{7BEF079E-075C-4488-9C67-C70559D9214D}"/>
              </a:ext>
            </a:extLst>
          </p:cNvPr>
          <p:cNvSpPr/>
          <p:nvPr/>
        </p:nvSpPr>
        <p:spPr>
          <a:xfrm>
            <a:off x="9695893" y="136426"/>
            <a:ext cx="2230231"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5" name="CuadroTexto 22">
            <a:extLst>
              <a:ext uri="{FF2B5EF4-FFF2-40B4-BE49-F238E27FC236}">
                <a16:creationId xmlns:a16="http://schemas.microsoft.com/office/drawing/2014/main" id="{79E1A3F0-6C1A-4F12-8B9D-F4216E4280EB}"/>
              </a:ext>
            </a:extLst>
          </p:cNvPr>
          <p:cNvSpPr txBox="1"/>
          <p:nvPr/>
        </p:nvSpPr>
        <p:spPr>
          <a:xfrm>
            <a:off x="178253" y="3576281"/>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B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6" name="Llamada rectangular redondeada 23">
            <a:extLst>
              <a:ext uri="{FF2B5EF4-FFF2-40B4-BE49-F238E27FC236}">
                <a16:creationId xmlns:a16="http://schemas.microsoft.com/office/drawing/2014/main" id="{7E24190C-7356-49C9-8A06-46B89A6C07DF}"/>
              </a:ext>
            </a:extLst>
          </p:cNvPr>
          <p:cNvSpPr/>
          <p:nvPr/>
        </p:nvSpPr>
        <p:spPr>
          <a:xfrm>
            <a:off x="1920240" y="4349636"/>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sagen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der Tag, das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Paar</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das </a:t>
            </a:r>
            <a:r>
              <a:rPr kumimoji="0" lang="en-GB" sz="2200" b="0" i="0" u="none" strike="noStrike" kern="1200" cap="none" spc="0" normalizeH="0" noProof="0" dirty="0" err="1">
                <a:ln>
                  <a:noFill/>
                </a:ln>
                <a:solidFill>
                  <a:schemeClr val="tx1"/>
                </a:solidFill>
                <a:effectLst/>
                <a:uLnTx/>
                <a:uFillTx/>
                <a:latin typeface="Century Gothic" panose="020F0302020204030204"/>
                <a:ea typeface="+mn-ea"/>
                <a:cs typeface="+mn-cs"/>
              </a:rPr>
              <a:t>klar</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CuadroTexto 24">
            <a:extLst>
              <a:ext uri="{FF2B5EF4-FFF2-40B4-BE49-F238E27FC236}">
                <a16:creationId xmlns:a16="http://schemas.microsoft.com/office/drawing/2014/main" id="{FDCE27A7-420D-4AA5-AB82-8060E0265A46}"/>
              </a:ext>
            </a:extLst>
          </p:cNvPr>
          <p:cNvSpPr txBox="1"/>
          <p:nvPr/>
        </p:nvSpPr>
        <p:spPr>
          <a:xfrm>
            <a:off x="7010016" y="2357715"/>
            <a:ext cx="22958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8" name="Llamada rectangular redondeada 23">
            <a:extLst>
              <a:ext uri="{FF2B5EF4-FFF2-40B4-BE49-F238E27FC236}">
                <a16:creationId xmlns:a16="http://schemas.microsoft.com/office/drawing/2014/main" id="{8B781FFA-4E2D-49F8-B4A1-65B61CF794B7}"/>
              </a:ext>
            </a:extLst>
          </p:cNvPr>
          <p:cNvSpPr/>
          <p:nvPr/>
        </p:nvSpPr>
        <p:spPr>
          <a:xfrm>
            <a:off x="8447011" y="3155088"/>
            <a:ext cx="3473170" cy="1870770"/>
          </a:xfrm>
          <a:prstGeom prst="wedgeRoundRectCallout">
            <a:avLst>
              <a:gd name="adj1" fmla="val -62287"/>
              <a:gd name="adj2" fmla="val -6078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to say/tell, day, pair, yes, is that clear?</a:t>
            </a:r>
            <a:endParaRPr kumimoji="0" lang="es-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CuadroTexto 10">
            <a:extLst>
              <a:ext uri="{FF2B5EF4-FFF2-40B4-BE49-F238E27FC236}">
                <a16:creationId xmlns:a16="http://schemas.microsoft.com/office/drawing/2014/main" id="{81CE5D5F-3680-4248-91D9-E642BE222C3E}"/>
              </a:ext>
            </a:extLst>
          </p:cNvPr>
          <p:cNvSpPr txBox="1"/>
          <p:nvPr/>
        </p:nvSpPr>
        <p:spPr>
          <a:xfrm>
            <a:off x="1920240" y="1159227"/>
            <a:ext cx="92157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effectLst/>
                <a:uLnTx/>
                <a:uFillTx/>
                <a:latin typeface="Century Gothic" panose="020F0302020204030204"/>
                <a:ea typeface="+mn-ea"/>
                <a:cs typeface="+mn-cs"/>
              </a:rPr>
              <a:t>liest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f</a:t>
            </a:r>
            <a:r>
              <a:rPr lang="en-US" sz="2400" b="1" kern="1200" dirty="0" err="1">
                <a:latin typeface="Century Gothic" panose="020B0502020202020204" pitchFamily="34" charset="0"/>
                <a:ea typeface="+mn-ea"/>
                <a:cs typeface="Calibri" panose="020F0502020204030204" pitchFamily="34" charset="0"/>
              </a:rPr>
              <a:t>ünf</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vor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s-GB" sz="2200" b="0" i="1" u="none" strike="noStrike" kern="1200" cap="none" spc="0" normalizeH="0" baseline="0" noProof="0" dirty="0">
                <a:ln>
                  <a:noFill/>
                </a:ln>
                <a:effectLst/>
                <a:uLnTx/>
                <a:uFillTx/>
                <a:latin typeface="Century Gothic" panose="020F0302020204030204"/>
                <a:ea typeface="+mn-ea"/>
                <a:cs typeface="+mn-cs"/>
              </a:rPr>
              <a:t>You can try to read the words fast!</a:t>
            </a:r>
          </a:p>
        </p:txBody>
      </p:sp>
      <p:sp>
        <p:nvSpPr>
          <p:cNvPr id="20" name="CuadroTexto 17">
            <a:extLst>
              <a:ext uri="{FF2B5EF4-FFF2-40B4-BE49-F238E27FC236}">
                <a16:creationId xmlns:a16="http://schemas.microsoft.com/office/drawing/2014/main" id="{40579787-3716-48B4-A66F-7646EA911717}"/>
              </a:ext>
            </a:extLst>
          </p:cNvPr>
          <p:cNvSpPr txBox="1"/>
          <p:nvPr/>
        </p:nvSpPr>
        <p:spPr>
          <a:xfrm>
            <a:off x="1920240" y="1758471"/>
            <a:ext cx="5867312" cy="461665"/>
          </a:xfrm>
          <a:prstGeom prst="rect">
            <a:avLst/>
          </a:prstGeom>
          <a:noFill/>
        </p:spPr>
        <p:txBody>
          <a:bodyPr wrap="none" rtlCol="0">
            <a:spAutoFit/>
          </a:bodyPr>
          <a:lstStyle/>
          <a:p>
            <a:pPr lvl="0">
              <a:buClrTx/>
              <a:defRPr/>
            </a:pPr>
            <a:r>
              <a:rPr kumimoji="0" lang="en-US" sz="2400" b="0" i="0" u="none" strike="noStrike" kern="1200" cap="none" spc="0" normalizeH="0" baseline="0" noProof="0" dirty="0">
                <a:ln>
                  <a:noFill/>
                </a:ln>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effectLst/>
                <a:uLnTx/>
                <a:uFillTx/>
                <a:latin typeface="Century Gothic" panose="020F0302020204030204"/>
                <a:ea typeface="+mn-ea"/>
                <a:cs typeface="+mn-cs"/>
              </a:rPr>
              <a:t>sagt</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lang="en-US" sz="2400" kern="1200" dirty="0" err="1">
                <a:latin typeface="Century Gothic" panose="020F0302020204030204"/>
              </a:rPr>
              <a:t>Wörter</a:t>
            </a:r>
            <a:r>
              <a:rPr lang="en-US" sz="2400" kern="1200" dirty="0">
                <a:latin typeface="Century Gothic" panose="020F0302020204030204"/>
              </a:rPr>
              <a:t> </a:t>
            </a:r>
            <a:r>
              <a:rPr lang="en-US" sz="2400" b="1" kern="1200" dirty="0">
                <a:latin typeface="Century Gothic" panose="020F0302020204030204"/>
              </a:rPr>
              <a:t>auf </a:t>
            </a:r>
            <a:r>
              <a:rPr lang="en-US" sz="2400" b="1" kern="1200" dirty="0" err="1">
                <a:latin typeface="Century Gothic" panose="020F0302020204030204"/>
              </a:rPr>
              <a:t>Englisch</a:t>
            </a:r>
            <a:r>
              <a:rPr kumimoji="0" lang="en-US" sz="2400" b="0" i="0" u="none" strike="noStrike" kern="1200" cap="none" spc="0" normalizeH="0" baseline="0" noProof="0" dirty="0">
                <a:ln>
                  <a:noFill/>
                </a:ln>
                <a:effectLst/>
                <a:uLnTx/>
                <a:uFillTx/>
                <a:latin typeface="Century Gothic" panose="020F0302020204030204"/>
                <a:ea typeface="+mn-ea"/>
                <a:cs typeface="+mn-cs"/>
              </a:rPr>
              <a:t>.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1" name="Picture 20" descr="A person with a letter on it&#10;&#10;Description automatically generated">
            <a:extLst>
              <a:ext uri="{FF2B5EF4-FFF2-40B4-BE49-F238E27FC236}">
                <a16:creationId xmlns:a16="http://schemas.microsoft.com/office/drawing/2014/main" id="{E805B7FF-1C60-4B1A-B9F9-86F1D8B0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19" y="1562946"/>
            <a:ext cx="795139" cy="890175"/>
          </a:xfrm>
          <a:prstGeom prst="rect">
            <a:avLst/>
          </a:prstGeom>
        </p:spPr>
      </p:pic>
      <p:pic>
        <p:nvPicPr>
          <p:cNvPr id="22" name="Picture 21" descr="A person with a letter b&#10;&#10;Description automatically generated">
            <a:extLst>
              <a:ext uri="{FF2B5EF4-FFF2-40B4-BE49-F238E27FC236}">
                <a16:creationId xmlns:a16="http://schemas.microsoft.com/office/drawing/2014/main" id="{948925BB-98ED-465C-96BC-1E2F02630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219" y="851373"/>
            <a:ext cx="795139" cy="890556"/>
          </a:xfrm>
          <a:prstGeom prst="rect">
            <a:avLst/>
          </a:prstGeom>
        </p:spPr>
      </p:pic>
      <p:pic>
        <p:nvPicPr>
          <p:cNvPr id="23" name="Picture 22" descr="A yellow and red ovals&#10;&#10;Description automatically generated">
            <a:extLst>
              <a:ext uri="{FF2B5EF4-FFF2-40B4-BE49-F238E27FC236}">
                <a16:creationId xmlns:a16="http://schemas.microsoft.com/office/drawing/2014/main" id="{E2CBAFAA-2CF8-40DF-88E2-1E51795EF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6588" y="182349"/>
            <a:ext cx="1529930" cy="890556"/>
          </a:xfrm>
          <a:prstGeom prst="rect">
            <a:avLst/>
          </a:prstGeom>
        </p:spPr>
      </p:pic>
    </p:spTree>
    <p:extLst>
      <p:ext uri="{BB962C8B-B14F-4D97-AF65-F5344CB8AC3E}">
        <p14:creationId xmlns:p14="http://schemas.microsoft.com/office/powerpoint/2010/main" val="19067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D47D1-17AC-42FB-BB2F-08A7C682E0EC}"/>
              </a:ext>
            </a:extLst>
          </p:cNvPr>
          <p:cNvSpPr>
            <a:spLocks noGrp="1"/>
          </p:cNvSpPr>
          <p:nvPr>
            <p:ph type="title"/>
          </p:nvPr>
        </p:nvSpPr>
        <p:spPr>
          <a:xfrm>
            <a:off x="0" y="213557"/>
            <a:ext cx="3316941" cy="647577"/>
          </a:xfrm>
        </p:spPr>
        <p:txBody>
          <a:bodyPr/>
          <a:lstStyle/>
          <a:p>
            <a:r>
              <a:rPr lang="en-GB" dirty="0"/>
              <a:t>In der </a:t>
            </a:r>
            <a:r>
              <a:rPr lang="en-GB" dirty="0" err="1"/>
              <a:t>Klasse</a:t>
            </a:r>
            <a:endParaRPr lang="en-GB" dirty="0"/>
          </a:p>
        </p:txBody>
      </p:sp>
      <p:sp>
        <p:nvSpPr>
          <p:cNvPr id="7" name="Google Shape;875;p50">
            <a:hlinkClick r:id="" action="ppaction://noaction">
              <a:snd r:embed="rId3" name="audio26.wav"/>
            </a:hlinkClick>
            <a:extLst>
              <a:ext uri="{FF2B5EF4-FFF2-40B4-BE49-F238E27FC236}">
                <a16:creationId xmlns:a16="http://schemas.microsoft.com/office/drawing/2014/main" id="{3EB31868-A503-4E68-BCDC-8CC9FB0FBFB0}"/>
              </a:ext>
            </a:extLst>
          </p:cNvPr>
          <p:cNvSpPr/>
          <p:nvPr/>
        </p:nvSpPr>
        <p:spPr>
          <a:xfrm>
            <a:off x="586759" y="1970548"/>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381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sz="2000" b="1">
              <a:solidFill>
                <a:schemeClr val="lt1"/>
              </a:solidFill>
              <a:latin typeface="Century Gothic"/>
              <a:ea typeface="Century Gothic"/>
              <a:cs typeface="Century Gothic"/>
              <a:sym typeface="Century Gothic"/>
            </a:endParaRPr>
          </a:p>
        </p:txBody>
      </p:sp>
      <p:sp>
        <p:nvSpPr>
          <p:cNvPr id="8" name="Google Shape;876;p50">
            <a:hlinkClick r:id="" action="ppaction://noaction">
              <a:snd r:embed="rId4" name="audio27.wav"/>
            </a:hlinkClick>
            <a:extLst>
              <a:ext uri="{FF2B5EF4-FFF2-40B4-BE49-F238E27FC236}">
                <a16:creationId xmlns:a16="http://schemas.microsoft.com/office/drawing/2014/main" id="{E8AE0685-A198-49BE-846C-354946E202BC}"/>
              </a:ext>
            </a:extLst>
          </p:cNvPr>
          <p:cNvSpPr/>
          <p:nvPr/>
        </p:nvSpPr>
        <p:spPr>
          <a:xfrm>
            <a:off x="586759" y="3693284"/>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381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sz="2000" b="1">
              <a:solidFill>
                <a:schemeClr val="lt1"/>
              </a:solidFill>
              <a:latin typeface="Century Gothic"/>
              <a:ea typeface="Century Gothic"/>
              <a:cs typeface="Century Gothic"/>
              <a:sym typeface="Century Gothic"/>
            </a:endParaRPr>
          </a:p>
        </p:txBody>
      </p:sp>
      <p:sp>
        <p:nvSpPr>
          <p:cNvPr id="9" name="Google Shape;877;p50">
            <a:hlinkClick r:id="" action="ppaction://noaction">
              <a:snd r:embed="rId5" name="audio28.wav"/>
            </a:hlinkClick>
            <a:extLst>
              <a:ext uri="{FF2B5EF4-FFF2-40B4-BE49-F238E27FC236}">
                <a16:creationId xmlns:a16="http://schemas.microsoft.com/office/drawing/2014/main" id="{00A94886-009C-4309-B57C-6F40374B3249}"/>
              </a:ext>
            </a:extLst>
          </p:cNvPr>
          <p:cNvSpPr/>
          <p:nvPr/>
        </p:nvSpPr>
        <p:spPr>
          <a:xfrm>
            <a:off x="586759" y="5376686"/>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381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sz="2000" b="1">
              <a:solidFill>
                <a:schemeClr val="lt1"/>
              </a:solidFill>
              <a:latin typeface="Century Gothic"/>
              <a:ea typeface="Century Gothic"/>
              <a:cs typeface="Century Gothic"/>
              <a:sym typeface="Century Gothic"/>
            </a:endParaRPr>
          </a:p>
        </p:txBody>
      </p:sp>
      <p:sp>
        <p:nvSpPr>
          <p:cNvPr id="10" name="Google Shape;878;p50">
            <a:hlinkClick r:id="" action="ppaction://noaction">
              <a:snd r:embed="rId6" name="audio29.wav"/>
            </a:hlinkClick>
            <a:extLst>
              <a:ext uri="{FF2B5EF4-FFF2-40B4-BE49-F238E27FC236}">
                <a16:creationId xmlns:a16="http://schemas.microsoft.com/office/drawing/2014/main" id="{D819E766-20D2-4F17-B7DA-7106A9D6A325}"/>
              </a:ext>
            </a:extLst>
          </p:cNvPr>
          <p:cNvSpPr/>
          <p:nvPr/>
        </p:nvSpPr>
        <p:spPr>
          <a:xfrm>
            <a:off x="6769066" y="1940473"/>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381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sz="2000" b="1">
              <a:solidFill>
                <a:schemeClr val="lt1"/>
              </a:solidFill>
              <a:latin typeface="Century Gothic"/>
              <a:ea typeface="Century Gothic"/>
              <a:cs typeface="Century Gothic"/>
              <a:sym typeface="Century Gothic"/>
            </a:endParaRPr>
          </a:p>
        </p:txBody>
      </p:sp>
      <p:sp>
        <p:nvSpPr>
          <p:cNvPr id="11" name="Google Shape;879;p50">
            <a:hlinkClick r:id="" action="ppaction://noaction">
              <a:snd r:embed="rId7" name="audio30.wav"/>
            </a:hlinkClick>
            <a:extLst>
              <a:ext uri="{FF2B5EF4-FFF2-40B4-BE49-F238E27FC236}">
                <a16:creationId xmlns:a16="http://schemas.microsoft.com/office/drawing/2014/main" id="{474ADAF8-4825-412F-B6AA-6CAB03A29DFC}"/>
              </a:ext>
            </a:extLst>
          </p:cNvPr>
          <p:cNvSpPr/>
          <p:nvPr/>
        </p:nvSpPr>
        <p:spPr>
          <a:xfrm>
            <a:off x="6769066" y="3693284"/>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381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5</a:t>
            </a:r>
            <a:endParaRPr sz="2000" b="1" dirty="0">
              <a:solidFill>
                <a:schemeClr val="lt1"/>
              </a:solidFill>
              <a:latin typeface="Century Gothic"/>
              <a:ea typeface="Century Gothic"/>
              <a:cs typeface="Century Gothic"/>
              <a:sym typeface="Century Gothic"/>
            </a:endParaRPr>
          </a:p>
        </p:txBody>
      </p:sp>
      <p:sp>
        <p:nvSpPr>
          <p:cNvPr id="12" name="Google Shape;880;p50">
            <a:hlinkClick r:id="" action="ppaction://noaction">
              <a:snd r:embed="rId8" name="audio31.wav"/>
            </a:hlinkClick>
            <a:extLst>
              <a:ext uri="{FF2B5EF4-FFF2-40B4-BE49-F238E27FC236}">
                <a16:creationId xmlns:a16="http://schemas.microsoft.com/office/drawing/2014/main" id="{982FF998-CBB3-4953-91CE-477B45208E17}"/>
              </a:ext>
            </a:extLst>
          </p:cNvPr>
          <p:cNvSpPr/>
          <p:nvPr/>
        </p:nvSpPr>
        <p:spPr>
          <a:xfrm>
            <a:off x="6769066" y="5376685"/>
            <a:ext cx="412852" cy="337673"/>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381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6</a:t>
            </a:r>
            <a:endParaRPr sz="2000" b="1">
              <a:solidFill>
                <a:schemeClr val="lt1"/>
              </a:solidFill>
              <a:latin typeface="Century Gothic"/>
              <a:ea typeface="Century Gothic"/>
              <a:cs typeface="Century Gothic"/>
              <a:sym typeface="Century Gothic"/>
            </a:endParaRPr>
          </a:p>
        </p:txBody>
      </p:sp>
      <p:sp>
        <p:nvSpPr>
          <p:cNvPr id="13" name="Google Shape;872;p50">
            <a:extLst>
              <a:ext uri="{FF2B5EF4-FFF2-40B4-BE49-F238E27FC236}">
                <a16:creationId xmlns:a16="http://schemas.microsoft.com/office/drawing/2014/main" id="{EF6EEAB2-122C-4919-84BE-5126126D34C0}"/>
              </a:ext>
            </a:extLst>
          </p:cNvPr>
          <p:cNvSpPr/>
          <p:nvPr/>
        </p:nvSpPr>
        <p:spPr>
          <a:xfrm>
            <a:off x="9521952" y="247046"/>
            <a:ext cx="2435375"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hören / schreiben</a:t>
            </a:r>
            <a:endParaRPr sz="2000" b="1" i="0" u="none" strike="noStrike" cap="none">
              <a:latin typeface="Century Gothic"/>
              <a:ea typeface="Century Gothic"/>
              <a:cs typeface="Century Gothic"/>
              <a:sym typeface="Century Gothic"/>
            </a:endParaRPr>
          </a:p>
        </p:txBody>
      </p:sp>
      <p:sp>
        <p:nvSpPr>
          <p:cNvPr id="14" name="Speech Bubble: Rectangle with Corners Rounded 13">
            <a:extLst>
              <a:ext uri="{FF2B5EF4-FFF2-40B4-BE49-F238E27FC236}">
                <a16:creationId xmlns:a16="http://schemas.microsoft.com/office/drawing/2014/main" id="{2F537F0E-A7BC-4634-8400-331713D83FBC}"/>
              </a:ext>
            </a:extLst>
          </p:cNvPr>
          <p:cNvSpPr/>
          <p:nvPr/>
        </p:nvSpPr>
        <p:spPr>
          <a:xfrm>
            <a:off x="1147482" y="1819261"/>
            <a:ext cx="3729317" cy="647577"/>
          </a:xfrm>
          <a:prstGeom prst="wedgeRoundRectCallout">
            <a:avLst>
              <a:gd name="adj1" fmla="val -24679"/>
              <a:gd name="adj2" fmla="val 101262"/>
              <a:gd name="adj3" fmla="val 1666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entury Gothic"/>
                <a:ea typeface="Century Gothic"/>
                <a:cs typeface="Century Gothic"/>
                <a:sym typeface="Century Gothic"/>
              </a:rPr>
              <a:t>Wo </a:t>
            </a:r>
            <a:r>
              <a:rPr lang="en-GB" sz="2800" dirty="0" err="1">
                <a:latin typeface="Century Gothic"/>
                <a:ea typeface="Century Gothic"/>
                <a:cs typeface="Century Gothic"/>
                <a:sym typeface="Century Gothic"/>
              </a:rPr>
              <a:t>ist</a:t>
            </a:r>
            <a:r>
              <a:rPr lang="en-GB" sz="2800" dirty="0">
                <a:latin typeface="Century Gothic"/>
                <a:ea typeface="Century Gothic"/>
                <a:cs typeface="Century Gothic"/>
                <a:sym typeface="Century Gothic"/>
              </a:rPr>
              <a:t> das Fenster?</a:t>
            </a:r>
            <a:endParaRPr lang="en-GB" sz="2800" dirty="0"/>
          </a:p>
        </p:txBody>
      </p:sp>
      <p:sp>
        <p:nvSpPr>
          <p:cNvPr id="15" name="Speech Bubble: Rectangle with Corners Rounded 14">
            <a:extLst>
              <a:ext uri="{FF2B5EF4-FFF2-40B4-BE49-F238E27FC236}">
                <a16:creationId xmlns:a16="http://schemas.microsoft.com/office/drawing/2014/main" id="{7F9E072D-CF0F-47D5-8641-1BC50E4CFDE8}"/>
              </a:ext>
            </a:extLst>
          </p:cNvPr>
          <p:cNvSpPr/>
          <p:nvPr/>
        </p:nvSpPr>
        <p:spPr>
          <a:xfrm>
            <a:off x="1147481" y="3488778"/>
            <a:ext cx="3729317" cy="647577"/>
          </a:xfrm>
          <a:prstGeom prst="wedgeRoundRectCallout">
            <a:avLst>
              <a:gd name="adj1" fmla="val -24679"/>
              <a:gd name="adj2" fmla="val 101262"/>
              <a:gd name="adj3" fmla="val 1666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entury Gothic"/>
                <a:ea typeface="Century Gothic"/>
                <a:cs typeface="Century Gothic"/>
                <a:sym typeface="Century Gothic"/>
              </a:rPr>
              <a:t>Das </a:t>
            </a:r>
            <a:r>
              <a:rPr lang="en-GB" sz="2800" dirty="0" err="1">
                <a:latin typeface="Century Gothic"/>
                <a:ea typeface="Century Gothic"/>
                <a:cs typeface="Century Gothic"/>
                <a:sym typeface="Century Gothic"/>
              </a:rPr>
              <a:t>ist</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richtig</a:t>
            </a:r>
            <a:r>
              <a:rPr lang="en-GB" sz="2800" dirty="0">
                <a:latin typeface="Century Gothic"/>
                <a:ea typeface="Century Gothic"/>
                <a:cs typeface="Century Gothic"/>
                <a:sym typeface="Century Gothic"/>
              </a:rPr>
              <a:t>.</a:t>
            </a:r>
            <a:endParaRPr lang="en-GB" sz="2800" dirty="0"/>
          </a:p>
        </p:txBody>
      </p:sp>
      <p:sp>
        <p:nvSpPr>
          <p:cNvPr id="17" name="Speech Bubble: Rectangle with Corners Rounded 16">
            <a:extLst>
              <a:ext uri="{FF2B5EF4-FFF2-40B4-BE49-F238E27FC236}">
                <a16:creationId xmlns:a16="http://schemas.microsoft.com/office/drawing/2014/main" id="{5BB86D6F-E929-49FE-A2FA-0DADA8568FE9}"/>
              </a:ext>
            </a:extLst>
          </p:cNvPr>
          <p:cNvSpPr/>
          <p:nvPr/>
        </p:nvSpPr>
        <p:spPr>
          <a:xfrm>
            <a:off x="1147481" y="5158295"/>
            <a:ext cx="3729317" cy="647577"/>
          </a:xfrm>
          <a:prstGeom prst="wedgeRoundRectCallout">
            <a:avLst>
              <a:gd name="adj1" fmla="val -24679"/>
              <a:gd name="adj2" fmla="val 101262"/>
              <a:gd name="adj3" fmla="val 1666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entury Gothic"/>
                <a:ea typeface="Century Gothic"/>
                <a:cs typeface="Century Gothic"/>
                <a:sym typeface="Century Gothic"/>
              </a:rPr>
              <a:t>Was </a:t>
            </a:r>
            <a:r>
              <a:rPr lang="en-GB" sz="2800" dirty="0" err="1">
                <a:latin typeface="Century Gothic"/>
                <a:ea typeface="Century Gothic"/>
                <a:cs typeface="Century Gothic"/>
                <a:sym typeface="Century Gothic"/>
              </a:rPr>
              <a:t>denkst</a:t>
            </a:r>
            <a:r>
              <a:rPr lang="en-GB" sz="2800" dirty="0">
                <a:latin typeface="Century Gothic"/>
                <a:ea typeface="Century Gothic"/>
                <a:cs typeface="Century Gothic"/>
                <a:sym typeface="Century Gothic"/>
              </a:rPr>
              <a:t> du?</a:t>
            </a:r>
            <a:endParaRPr lang="en-GB" sz="2800" dirty="0"/>
          </a:p>
        </p:txBody>
      </p:sp>
      <p:sp>
        <p:nvSpPr>
          <p:cNvPr id="18" name="Speech Bubble: Rectangle with Corners Rounded 17">
            <a:extLst>
              <a:ext uri="{FF2B5EF4-FFF2-40B4-BE49-F238E27FC236}">
                <a16:creationId xmlns:a16="http://schemas.microsoft.com/office/drawing/2014/main" id="{AC2DEF93-75B3-42CD-B979-C28D740464EC}"/>
              </a:ext>
            </a:extLst>
          </p:cNvPr>
          <p:cNvSpPr/>
          <p:nvPr/>
        </p:nvSpPr>
        <p:spPr>
          <a:xfrm>
            <a:off x="7315203" y="1819261"/>
            <a:ext cx="3729317" cy="647577"/>
          </a:xfrm>
          <a:prstGeom prst="wedgeRoundRectCallout">
            <a:avLst>
              <a:gd name="adj1" fmla="val -24679"/>
              <a:gd name="adj2" fmla="val 101262"/>
              <a:gd name="adj3" fmla="val 1666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entury Gothic"/>
                <a:ea typeface="Century Gothic"/>
                <a:cs typeface="Century Gothic"/>
                <a:sym typeface="Century Gothic"/>
              </a:rPr>
              <a:t>Das </a:t>
            </a:r>
            <a:r>
              <a:rPr lang="en-GB" sz="2800" dirty="0" err="1">
                <a:latin typeface="Century Gothic"/>
                <a:ea typeface="Century Gothic"/>
                <a:cs typeface="Century Gothic"/>
                <a:sym typeface="Century Gothic"/>
              </a:rPr>
              <a:t>ist</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falsch</a:t>
            </a:r>
            <a:r>
              <a:rPr lang="en-GB" sz="2800" dirty="0">
                <a:latin typeface="Century Gothic"/>
                <a:ea typeface="Century Gothic"/>
                <a:cs typeface="Century Gothic"/>
                <a:sym typeface="Century Gothic"/>
              </a:rPr>
              <a:t>.</a:t>
            </a:r>
            <a:endParaRPr lang="en-GB" sz="2800" dirty="0"/>
          </a:p>
        </p:txBody>
      </p:sp>
      <p:sp>
        <p:nvSpPr>
          <p:cNvPr id="19" name="Speech Bubble: Rectangle with Corners Rounded 18">
            <a:extLst>
              <a:ext uri="{FF2B5EF4-FFF2-40B4-BE49-F238E27FC236}">
                <a16:creationId xmlns:a16="http://schemas.microsoft.com/office/drawing/2014/main" id="{35789B95-C730-4BEE-AD06-395C6EC20039}"/>
              </a:ext>
            </a:extLst>
          </p:cNvPr>
          <p:cNvSpPr/>
          <p:nvPr/>
        </p:nvSpPr>
        <p:spPr>
          <a:xfrm>
            <a:off x="7315202" y="3488777"/>
            <a:ext cx="3729317" cy="647577"/>
          </a:xfrm>
          <a:prstGeom prst="wedgeRoundRectCallout">
            <a:avLst>
              <a:gd name="adj1" fmla="val -24679"/>
              <a:gd name="adj2" fmla="val 101262"/>
              <a:gd name="adj3" fmla="val 1666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entury Gothic"/>
                <a:ea typeface="Century Gothic"/>
                <a:cs typeface="Century Gothic"/>
                <a:sym typeface="Century Gothic"/>
              </a:rPr>
              <a:t>Die </a:t>
            </a:r>
            <a:r>
              <a:rPr lang="en-GB" sz="2800" dirty="0" err="1">
                <a:latin typeface="Century Gothic"/>
                <a:ea typeface="Century Gothic"/>
                <a:cs typeface="Century Gothic"/>
                <a:sym typeface="Century Gothic"/>
              </a:rPr>
              <a:t>Flasche</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ist</a:t>
            </a:r>
            <a:r>
              <a:rPr lang="en-GB" sz="2800" dirty="0">
                <a:latin typeface="Century Gothic"/>
                <a:ea typeface="Century Gothic"/>
                <a:cs typeface="Century Gothic"/>
                <a:sym typeface="Century Gothic"/>
              </a:rPr>
              <a:t> da.</a:t>
            </a:r>
            <a:endParaRPr lang="en-GB" sz="2800" dirty="0"/>
          </a:p>
        </p:txBody>
      </p:sp>
      <p:sp>
        <p:nvSpPr>
          <p:cNvPr id="20" name="Speech Bubble: Rectangle with Corners Rounded 19">
            <a:extLst>
              <a:ext uri="{FF2B5EF4-FFF2-40B4-BE49-F238E27FC236}">
                <a16:creationId xmlns:a16="http://schemas.microsoft.com/office/drawing/2014/main" id="{43724202-9EB6-43FC-A319-2E9745D3AB67}"/>
              </a:ext>
            </a:extLst>
          </p:cNvPr>
          <p:cNvSpPr/>
          <p:nvPr/>
        </p:nvSpPr>
        <p:spPr>
          <a:xfrm>
            <a:off x="7315201" y="5181557"/>
            <a:ext cx="4642126" cy="647577"/>
          </a:xfrm>
          <a:prstGeom prst="wedgeRoundRectCallout">
            <a:avLst>
              <a:gd name="adj1" fmla="val -24679"/>
              <a:gd name="adj2" fmla="val 101262"/>
              <a:gd name="adj3" fmla="val 16667"/>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latin typeface="Century Gothic"/>
                <a:ea typeface="Century Gothic"/>
                <a:cs typeface="Century Gothic"/>
                <a:sym typeface="Century Gothic"/>
              </a:rPr>
              <a:t>Ist</a:t>
            </a:r>
            <a:r>
              <a:rPr lang="en-GB" sz="2800" dirty="0">
                <a:latin typeface="Century Gothic"/>
                <a:ea typeface="Century Gothic"/>
                <a:cs typeface="Century Gothic"/>
                <a:sym typeface="Century Gothic"/>
              </a:rPr>
              <a:t> die Tafel </a:t>
            </a:r>
            <a:r>
              <a:rPr lang="en-GB" sz="2800" dirty="0" err="1">
                <a:latin typeface="Century Gothic"/>
                <a:ea typeface="Century Gothic"/>
                <a:cs typeface="Century Gothic"/>
                <a:sym typeface="Century Gothic"/>
              </a:rPr>
              <a:t>hier</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oder</a:t>
            </a:r>
            <a:r>
              <a:rPr lang="en-GB" sz="2800" dirty="0">
                <a:latin typeface="Century Gothic"/>
                <a:ea typeface="Century Gothic"/>
                <a:cs typeface="Century Gothic"/>
                <a:sym typeface="Century Gothic"/>
              </a:rPr>
              <a:t> da?</a:t>
            </a:r>
            <a:endParaRPr lang="en-GB" sz="2800" dirty="0"/>
          </a:p>
        </p:txBody>
      </p:sp>
    </p:spTree>
    <p:extLst>
      <p:ext uri="{BB962C8B-B14F-4D97-AF65-F5344CB8AC3E}">
        <p14:creationId xmlns:p14="http://schemas.microsoft.com/office/powerpoint/2010/main" val="37808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1860-CDB3-47DA-83A8-427B50519A67}"/>
              </a:ext>
            </a:extLst>
          </p:cNvPr>
          <p:cNvSpPr>
            <a:spLocks noGrp="1"/>
          </p:cNvSpPr>
          <p:nvPr>
            <p:ph type="title"/>
          </p:nvPr>
        </p:nvSpPr>
        <p:spPr>
          <a:xfrm>
            <a:off x="0" y="213557"/>
            <a:ext cx="2779059" cy="647577"/>
          </a:xfrm>
        </p:spPr>
        <p:txBody>
          <a:bodyPr/>
          <a:lstStyle/>
          <a:p>
            <a:r>
              <a:rPr lang="en-GB" dirty="0" err="1"/>
              <a:t>Vokabeln</a:t>
            </a:r>
            <a:endParaRPr lang="en-GB" dirty="0"/>
          </a:p>
        </p:txBody>
      </p:sp>
      <p:sp>
        <p:nvSpPr>
          <p:cNvPr id="4" name="Google Shape;901;p52">
            <a:extLst>
              <a:ext uri="{FF2B5EF4-FFF2-40B4-BE49-F238E27FC236}">
                <a16:creationId xmlns:a16="http://schemas.microsoft.com/office/drawing/2014/main" id="{24A683CA-B369-47DD-B2DA-F4212F64E08B}"/>
              </a:ext>
            </a:extLst>
          </p:cNvPr>
          <p:cNvSpPr/>
          <p:nvPr/>
        </p:nvSpPr>
        <p:spPr>
          <a:xfrm>
            <a:off x="10508974" y="247046"/>
            <a:ext cx="1448353"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lesen</a:t>
            </a:r>
            <a:endParaRPr sz="2000" b="1" i="0" u="none" strike="noStrike" cap="none" dirty="0">
              <a:latin typeface="Century Gothic"/>
              <a:ea typeface="Century Gothic"/>
              <a:cs typeface="Century Gothic"/>
              <a:sym typeface="Century Gothic"/>
            </a:endParaRPr>
          </a:p>
        </p:txBody>
      </p:sp>
      <p:pic>
        <p:nvPicPr>
          <p:cNvPr id="5" name="Google Shape;889;p51">
            <a:extLst>
              <a:ext uri="{FF2B5EF4-FFF2-40B4-BE49-F238E27FC236}">
                <a16:creationId xmlns:a16="http://schemas.microsoft.com/office/drawing/2014/main" id="{9BB0EC82-2A15-40C7-82F2-B7650D56128C}"/>
              </a:ext>
            </a:extLst>
          </p:cNvPr>
          <p:cNvPicPr preferRelativeResize="0"/>
          <p:nvPr/>
        </p:nvPicPr>
        <p:blipFill rotWithShape="1">
          <a:blip r:embed="rId3">
            <a:alphaModFix/>
          </a:blip>
          <a:srcRect b="7919"/>
          <a:stretch/>
        </p:blipFill>
        <p:spPr>
          <a:xfrm>
            <a:off x="395564" y="1031446"/>
            <a:ext cx="4169880" cy="5037642"/>
          </a:xfrm>
          <a:prstGeom prst="rect">
            <a:avLst/>
          </a:prstGeom>
          <a:noFill/>
          <a:ln>
            <a:solidFill>
              <a:schemeClr val="tx1"/>
            </a:solidFill>
          </a:ln>
        </p:spPr>
      </p:pic>
      <p:sp>
        <p:nvSpPr>
          <p:cNvPr id="6" name="Google Shape;890;p51">
            <a:extLst>
              <a:ext uri="{FF2B5EF4-FFF2-40B4-BE49-F238E27FC236}">
                <a16:creationId xmlns:a16="http://schemas.microsoft.com/office/drawing/2014/main" id="{05A845B4-493C-462E-AC3B-87A6D192EAEB}"/>
              </a:ext>
            </a:extLst>
          </p:cNvPr>
          <p:cNvSpPr/>
          <p:nvPr/>
        </p:nvSpPr>
        <p:spPr>
          <a:xfrm>
            <a:off x="4961879" y="1888274"/>
            <a:ext cx="6401065" cy="33239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800">
                <a:latin typeface="Century Gothic"/>
                <a:ea typeface="Century Gothic"/>
                <a:cs typeface="Century Gothic"/>
                <a:sym typeface="Century Gothic"/>
              </a:rPr>
              <a:t>1. I have seen this word before.</a:t>
            </a:r>
            <a:endParaRPr/>
          </a:p>
          <a:p>
            <a:pPr marL="0" marR="0" lvl="0" indent="0" algn="l" rtl="0">
              <a:lnSpc>
                <a:spcPct val="150000"/>
              </a:lnSpc>
              <a:spcBef>
                <a:spcPts val="0"/>
              </a:spcBef>
              <a:spcAft>
                <a:spcPts val="0"/>
              </a:spcAft>
              <a:buNone/>
            </a:pPr>
            <a:r>
              <a:rPr lang="en-GB" sz="2800">
                <a:latin typeface="Century Gothic"/>
                <a:ea typeface="Century Gothic"/>
                <a:cs typeface="Century Gothic"/>
                <a:sym typeface="Century Gothic"/>
              </a:rPr>
              <a:t>2. I know what the word means.</a:t>
            </a:r>
            <a:endParaRPr/>
          </a:p>
          <a:p>
            <a:pPr marL="0" marR="0" lvl="0" indent="0" algn="l" rtl="0">
              <a:lnSpc>
                <a:spcPct val="150000"/>
              </a:lnSpc>
              <a:spcBef>
                <a:spcPts val="0"/>
              </a:spcBef>
              <a:spcAft>
                <a:spcPts val="0"/>
              </a:spcAft>
              <a:buNone/>
            </a:pPr>
            <a:r>
              <a:rPr lang="en-GB" sz="2800">
                <a:latin typeface="Century Gothic"/>
                <a:ea typeface="Century Gothic"/>
                <a:cs typeface="Century Gothic"/>
                <a:sym typeface="Century Gothic"/>
              </a:rPr>
              <a:t>3. I can read the word aloud.</a:t>
            </a:r>
            <a:endParaRPr/>
          </a:p>
          <a:p>
            <a:pPr marL="0" marR="0" lvl="0" indent="0" algn="l" rtl="0">
              <a:lnSpc>
                <a:spcPct val="150000"/>
              </a:lnSpc>
              <a:spcBef>
                <a:spcPts val="0"/>
              </a:spcBef>
              <a:spcAft>
                <a:spcPts val="0"/>
              </a:spcAft>
              <a:buNone/>
            </a:pPr>
            <a:r>
              <a:rPr lang="en-GB" sz="2800">
                <a:latin typeface="Century Gothic"/>
                <a:ea typeface="Century Gothic"/>
                <a:cs typeface="Century Gothic"/>
                <a:sym typeface="Century Gothic"/>
              </a:rPr>
              <a:t>4. I can spell the word correctly.</a:t>
            </a:r>
            <a:endParaRPr/>
          </a:p>
          <a:p>
            <a:pPr marL="0" marR="0" lvl="0" indent="0" algn="l" rtl="0">
              <a:lnSpc>
                <a:spcPct val="150000"/>
              </a:lnSpc>
              <a:spcBef>
                <a:spcPts val="0"/>
              </a:spcBef>
              <a:spcAft>
                <a:spcPts val="0"/>
              </a:spcAft>
              <a:buNone/>
            </a:pPr>
            <a:r>
              <a:rPr lang="en-GB" sz="2800">
                <a:latin typeface="Century Gothic"/>
                <a:ea typeface="Century Gothic"/>
                <a:cs typeface="Century Gothic"/>
                <a:sym typeface="Century Gothic"/>
              </a:rPr>
              <a:t>5. I can use the word in a sentence.</a:t>
            </a:r>
            <a:endParaRPr/>
          </a:p>
        </p:txBody>
      </p:sp>
      <p:sp>
        <p:nvSpPr>
          <p:cNvPr id="7" name="Google Shape;891;p51">
            <a:extLst>
              <a:ext uri="{FF2B5EF4-FFF2-40B4-BE49-F238E27FC236}">
                <a16:creationId xmlns:a16="http://schemas.microsoft.com/office/drawing/2014/main" id="{DAC517CB-FCAB-413A-B998-39C8CB345730}"/>
              </a:ext>
            </a:extLst>
          </p:cNvPr>
          <p:cNvSpPr txBox="1"/>
          <p:nvPr/>
        </p:nvSpPr>
        <p:spPr>
          <a:xfrm>
            <a:off x="4961879" y="1061004"/>
            <a:ext cx="46124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latin typeface="Century Gothic"/>
                <a:ea typeface="Century Gothic"/>
                <a:cs typeface="Century Gothic"/>
                <a:sym typeface="Century Gothic"/>
              </a:rPr>
              <a:t>Was </a:t>
            </a:r>
            <a:r>
              <a:rPr lang="en-GB" sz="3200" b="1" dirty="0" err="1">
                <a:latin typeface="Century Gothic"/>
                <a:ea typeface="Century Gothic"/>
                <a:cs typeface="Century Gothic"/>
                <a:sym typeface="Century Gothic"/>
              </a:rPr>
              <a:t>denkst</a:t>
            </a:r>
            <a:r>
              <a:rPr lang="en-GB" sz="3200" b="1" dirty="0">
                <a:latin typeface="Century Gothic"/>
                <a:ea typeface="Century Gothic"/>
                <a:cs typeface="Century Gothic"/>
                <a:sym typeface="Century Gothic"/>
              </a:rPr>
              <a:t> du?</a:t>
            </a:r>
            <a:endParaRPr sz="3200" b="1" dirty="0">
              <a:latin typeface="Century Gothic"/>
              <a:ea typeface="Century Gothic"/>
              <a:cs typeface="Century Gothic"/>
              <a:sym typeface="Century Gothic"/>
            </a:endParaRPr>
          </a:p>
        </p:txBody>
      </p:sp>
      <p:pic>
        <p:nvPicPr>
          <p:cNvPr id="8" name="Google Shape;892;p51">
            <a:extLst>
              <a:ext uri="{FF2B5EF4-FFF2-40B4-BE49-F238E27FC236}">
                <a16:creationId xmlns:a16="http://schemas.microsoft.com/office/drawing/2014/main" id="{6B7C4BAC-23E9-4121-942B-EFCE89262DBE}"/>
              </a:ext>
            </a:extLst>
          </p:cNvPr>
          <p:cNvPicPr preferRelativeResize="0"/>
          <p:nvPr/>
        </p:nvPicPr>
        <p:blipFill rotWithShape="1">
          <a:blip r:embed="rId4">
            <a:alphaModFix/>
          </a:blip>
          <a:srcRect/>
          <a:stretch/>
        </p:blipFill>
        <p:spPr>
          <a:xfrm>
            <a:off x="8716455" y="724628"/>
            <a:ext cx="995041" cy="1027720"/>
          </a:xfrm>
          <a:prstGeom prst="rect">
            <a:avLst/>
          </a:prstGeom>
          <a:noFill/>
          <a:ln>
            <a:noFill/>
          </a:ln>
        </p:spPr>
      </p:pic>
      <p:sp>
        <p:nvSpPr>
          <p:cNvPr id="9" name="Google Shape;893;p51">
            <a:extLst>
              <a:ext uri="{FF2B5EF4-FFF2-40B4-BE49-F238E27FC236}">
                <a16:creationId xmlns:a16="http://schemas.microsoft.com/office/drawing/2014/main" id="{82B48538-0E6B-4FA6-9DAD-C247DCFBD6F8}"/>
              </a:ext>
            </a:extLst>
          </p:cNvPr>
          <p:cNvSpPr/>
          <p:nvPr/>
        </p:nvSpPr>
        <p:spPr>
          <a:xfrm>
            <a:off x="4976645" y="5130269"/>
            <a:ext cx="5731395" cy="999544"/>
          </a:xfrm>
          <a:prstGeom prst="wedgeRoundRectCallout">
            <a:avLst>
              <a:gd name="adj1" fmla="val -20833"/>
              <a:gd name="adj2" fmla="val 62500"/>
              <a:gd name="adj3" fmla="val 0"/>
            </a:avLst>
          </a:prstGeom>
          <a:solidFill>
            <a:srgbClr val="FBF0D5"/>
          </a:solidFill>
          <a:ln w="5715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6. For nouns, I know the gender and the correct word for ‘the’</a:t>
            </a:r>
            <a:endParaRPr sz="2800" b="1">
              <a:latin typeface="Century Gothic"/>
              <a:ea typeface="Century Gothic"/>
              <a:cs typeface="Century Gothic"/>
              <a:sym typeface="Century Gothic"/>
            </a:endParaRPr>
          </a:p>
        </p:txBody>
      </p:sp>
    </p:spTree>
    <p:extLst>
      <p:ext uri="{BB962C8B-B14F-4D97-AF65-F5344CB8AC3E}">
        <p14:creationId xmlns:p14="http://schemas.microsoft.com/office/powerpoint/2010/main" val="401348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327817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4D72-4A08-4203-88CE-32044DBDFDED}"/>
              </a:ext>
            </a:extLst>
          </p:cNvPr>
          <p:cNvSpPr>
            <a:spLocks noGrp="1"/>
          </p:cNvSpPr>
          <p:nvPr>
            <p:ph type="title"/>
          </p:nvPr>
        </p:nvSpPr>
        <p:spPr>
          <a:xfrm>
            <a:off x="0" y="213557"/>
            <a:ext cx="2617694" cy="647577"/>
          </a:xfrm>
        </p:spPr>
        <p:txBody>
          <a:bodyPr/>
          <a:lstStyle/>
          <a:p>
            <a:r>
              <a:rPr lang="en-GB" dirty="0" err="1"/>
              <a:t>Vokabeln</a:t>
            </a:r>
            <a:endParaRPr lang="en-GB" dirty="0"/>
          </a:p>
        </p:txBody>
      </p:sp>
      <p:pic>
        <p:nvPicPr>
          <p:cNvPr id="5" name="Picture 4" descr="A cartoon of a treasure chest&#10;&#10;Description automatically generated">
            <a:extLst>
              <a:ext uri="{FF2B5EF4-FFF2-40B4-BE49-F238E27FC236}">
                <a16:creationId xmlns:a16="http://schemas.microsoft.com/office/drawing/2014/main" id="{AACD9E79-1FDD-4188-9726-4A8A54FEA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608" y="3894643"/>
            <a:ext cx="2261248" cy="1920294"/>
          </a:xfrm>
          <a:prstGeom prst="rect">
            <a:avLst/>
          </a:prstGeom>
        </p:spPr>
      </p:pic>
      <p:sp>
        <p:nvSpPr>
          <p:cNvPr id="8" name="Google Shape;901;p52">
            <a:extLst>
              <a:ext uri="{FF2B5EF4-FFF2-40B4-BE49-F238E27FC236}">
                <a16:creationId xmlns:a16="http://schemas.microsoft.com/office/drawing/2014/main" id="{C166798C-C187-4664-B777-DF6163311EF7}"/>
              </a:ext>
            </a:extLst>
          </p:cNvPr>
          <p:cNvSpPr/>
          <p:nvPr/>
        </p:nvSpPr>
        <p:spPr>
          <a:xfrm>
            <a:off x="10508974" y="247046"/>
            <a:ext cx="1448353"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lesen</a:t>
            </a:r>
            <a:endParaRPr sz="2000" b="1" i="0" u="none" strike="noStrike" cap="none" dirty="0">
              <a:latin typeface="Century Gothic"/>
              <a:ea typeface="Century Gothic"/>
              <a:cs typeface="Century Gothic"/>
              <a:sym typeface="Century Gothic"/>
            </a:endParaRPr>
          </a:p>
        </p:txBody>
      </p:sp>
      <p:sp>
        <p:nvSpPr>
          <p:cNvPr id="10" name="Speech Bubble: Rectangle with Corners Rounded 9">
            <a:extLst>
              <a:ext uri="{FF2B5EF4-FFF2-40B4-BE49-F238E27FC236}">
                <a16:creationId xmlns:a16="http://schemas.microsoft.com/office/drawing/2014/main" id="{C354CEE5-96B7-4496-98DA-4BC284E6913B}"/>
              </a:ext>
            </a:extLst>
          </p:cNvPr>
          <p:cNvSpPr/>
          <p:nvPr/>
        </p:nvSpPr>
        <p:spPr>
          <a:xfrm>
            <a:off x="463666" y="4228149"/>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 words that are important to you to your </a:t>
            </a:r>
            <a:r>
              <a:rPr lang="en-GB" sz="2000" b="1" dirty="0" err="1"/>
              <a:t>Wortschatz</a:t>
            </a:r>
            <a:r>
              <a:rPr lang="en-GB" sz="2000" dirty="0"/>
              <a:t>!</a:t>
            </a:r>
            <a:endParaRPr lang="en-GB" sz="2000" b="1" dirty="0"/>
          </a:p>
        </p:txBody>
      </p:sp>
      <p:pic>
        <p:nvPicPr>
          <p:cNvPr id="11" name="Picture 10" descr="A magnifying glass with a black background&#10;&#10;Description automatically generated with medium confidence">
            <a:extLst>
              <a:ext uri="{FF2B5EF4-FFF2-40B4-BE49-F238E27FC236}">
                <a16:creationId xmlns:a16="http://schemas.microsoft.com/office/drawing/2014/main" id="{9A6B0D64-FE0D-4C34-95F0-EFA7B295F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949" y="4761746"/>
            <a:ext cx="808366" cy="740160"/>
          </a:xfrm>
          <a:prstGeom prst="rect">
            <a:avLst/>
          </a:prstGeom>
        </p:spPr>
      </p:pic>
      <p:sp>
        <p:nvSpPr>
          <p:cNvPr id="13" name="TextBox 12">
            <a:extLst>
              <a:ext uri="{FF2B5EF4-FFF2-40B4-BE49-F238E27FC236}">
                <a16:creationId xmlns:a16="http://schemas.microsoft.com/office/drawing/2014/main" id="{8237F0D8-2B00-4DE7-99D9-D1656F82BC68}"/>
              </a:ext>
            </a:extLst>
          </p:cNvPr>
          <p:cNvSpPr txBox="1"/>
          <p:nvPr/>
        </p:nvSpPr>
        <p:spPr>
          <a:xfrm>
            <a:off x="71718" y="1001019"/>
            <a:ext cx="11637333" cy="830997"/>
          </a:xfrm>
          <a:prstGeom prst="rect">
            <a:avLst/>
          </a:prstGeom>
          <a:noFill/>
        </p:spPr>
        <p:txBody>
          <a:bodyPr wrap="square">
            <a:spAutoFit/>
          </a:bodyPr>
          <a:lstStyle/>
          <a:p>
            <a:r>
              <a:rPr kumimoji="0" lang="en-GB" sz="2400" b="0" i="0" u="none" strike="noStrike" kern="1200" cap="none" spc="-1" normalizeH="0" baseline="0" noProof="0" dirty="0">
                <a:ln>
                  <a:noFill/>
                </a:ln>
                <a:effectLst/>
                <a:uLnTx/>
                <a:uFillTx/>
                <a:latin typeface="Century Gothic" panose="020B0502020202020204" pitchFamily="34" charset="0"/>
                <a:ea typeface="+mn-ea"/>
                <a:cs typeface="+mn-cs"/>
              </a:rPr>
              <a:t>In German, you can put two or more words together to make one long word! This is called a </a:t>
            </a:r>
            <a:r>
              <a:rPr kumimoji="0" lang="en-GB" sz="2400" b="1" i="0" u="none" strike="noStrike" kern="1200" cap="none" spc="-1" normalizeH="0" baseline="0" noProof="0" dirty="0">
                <a:ln>
                  <a:noFill/>
                </a:ln>
                <a:effectLst/>
                <a:uLnTx/>
                <a:uFillTx/>
                <a:latin typeface="Century Gothic" panose="020B0502020202020204" pitchFamily="34" charset="0"/>
                <a:ea typeface="+mn-ea"/>
                <a:cs typeface="+mn-cs"/>
              </a:rPr>
              <a:t>compound word</a:t>
            </a:r>
            <a:r>
              <a:rPr kumimoji="0" lang="en-GB" sz="2400" b="0" i="0" u="none" strike="noStrike" kern="1200" cap="none" spc="-1" normalizeH="0" baseline="0" noProof="0" dirty="0">
                <a:ln>
                  <a:noFill/>
                </a:ln>
                <a:effectLst/>
                <a:uLnTx/>
                <a:uFillTx/>
                <a:latin typeface="Century Gothic" panose="020B0502020202020204" pitchFamily="34" charset="0"/>
                <a:ea typeface="+mn-ea"/>
                <a:cs typeface="+mn-cs"/>
              </a:rPr>
              <a:t>. </a:t>
            </a:r>
            <a:endParaRPr lang="en-GB" sz="2400" dirty="0"/>
          </a:p>
        </p:txBody>
      </p:sp>
      <p:sp>
        <p:nvSpPr>
          <p:cNvPr id="14" name="TextBox 13">
            <a:extLst>
              <a:ext uri="{FF2B5EF4-FFF2-40B4-BE49-F238E27FC236}">
                <a16:creationId xmlns:a16="http://schemas.microsoft.com/office/drawing/2014/main" id="{CD508F29-AFF4-44FE-81C6-1F0FDC6242C7}"/>
              </a:ext>
            </a:extLst>
          </p:cNvPr>
          <p:cNvSpPr txBox="1"/>
          <p:nvPr/>
        </p:nvSpPr>
        <p:spPr>
          <a:xfrm>
            <a:off x="2625495" y="152981"/>
            <a:ext cx="3470505" cy="584775"/>
          </a:xfrm>
          <a:prstGeom prst="rect">
            <a:avLst/>
          </a:prstGeom>
          <a:noFill/>
        </p:spPr>
        <p:txBody>
          <a:bodyPr wrap="square">
            <a:spAutoFit/>
          </a:bodyPr>
          <a:lstStyle/>
          <a:p>
            <a:r>
              <a:rPr kumimoji="0" lang="en-GB" sz="3200" b="1" i="0" u="none" strike="noStrike" kern="1200" cap="none" spc="-1" normalizeH="0" baseline="0" noProof="0" dirty="0">
                <a:ln>
                  <a:noFill/>
                </a:ln>
                <a:effectLst/>
                <a:uLnTx/>
                <a:uFillTx/>
                <a:latin typeface="Century Gothic" panose="020B0502020202020204" pitchFamily="34" charset="0"/>
                <a:ea typeface="+mn-ea"/>
                <a:cs typeface="+mn-cs"/>
              </a:rPr>
              <a:t>Mein </a:t>
            </a:r>
            <a:r>
              <a:rPr kumimoji="0" lang="en-GB" sz="3200" b="1" i="0" u="none" strike="noStrike" kern="1200" cap="none" spc="-1" normalizeH="0" baseline="0" noProof="0" dirty="0" err="1">
                <a:ln>
                  <a:noFill/>
                </a:ln>
                <a:effectLst/>
                <a:uLnTx/>
                <a:uFillTx/>
                <a:latin typeface="Century Gothic" panose="020B0502020202020204" pitchFamily="34" charset="0"/>
                <a:ea typeface="+mn-ea"/>
                <a:cs typeface="+mn-cs"/>
              </a:rPr>
              <a:t>Wortschatz</a:t>
            </a:r>
            <a:endParaRPr lang="en-GB" sz="3200" b="1" dirty="0"/>
          </a:p>
        </p:txBody>
      </p:sp>
      <p:pic>
        <p:nvPicPr>
          <p:cNvPr id="15" name="Picture 14" descr="A magnifying glass with a black background&#10;&#10;Description automatically generated with medium confidence">
            <a:extLst>
              <a:ext uri="{FF2B5EF4-FFF2-40B4-BE49-F238E27FC236}">
                <a16:creationId xmlns:a16="http://schemas.microsoft.com/office/drawing/2014/main" id="{C7C8FCEE-BCE3-4686-9255-806963ACF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490" y="120974"/>
            <a:ext cx="808366" cy="740160"/>
          </a:xfrm>
          <a:prstGeom prst="rect">
            <a:avLst/>
          </a:prstGeom>
        </p:spPr>
      </p:pic>
      <p:sp>
        <p:nvSpPr>
          <p:cNvPr id="16" name="CustomShape 5">
            <a:extLst>
              <a:ext uri="{FF2B5EF4-FFF2-40B4-BE49-F238E27FC236}">
                <a16:creationId xmlns:a16="http://schemas.microsoft.com/office/drawing/2014/main" id="{E40D0740-3002-4A1E-AEFD-F3F3472B7EF4}"/>
              </a:ext>
            </a:extLst>
          </p:cNvPr>
          <p:cNvSpPr/>
          <p:nvPr/>
        </p:nvSpPr>
        <p:spPr>
          <a:xfrm>
            <a:off x="219439" y="2332581"/>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Wort</a:t>
            </a:r>
            <a:endParaRPr kumimoji="0" lang="en-GB" sz="2800" b="0" i="0" u="none" strike="noStrike" kern="1200" cap="none" spc="-1" normalizeH="0" baseline="0" noProof="0" dirty="0">
              <a:ln>
                <a:noFill/>
              </a:ln>
              <a:effectLst/>
              <a:uLnTx/>
              <a:uFillTx/>
              <a:latin typeface="Century Gothic" panose="020B0502020202020204" pitchFamily="34" charset="0"/>
              <a:cs typeface="+mn-cs"/>
            </a:endParaRPr>
          </a:p>
        </p:txBody>
      </p:sp>
      <p:sp>
        <p:nvSpPr>
          <p:cNvPr id="17" name="CustomShape 5">
            <a:extLst>
              <a:ext uri="{FF2B5EF4-FFF2-40B4-BE49-F238E27FC236}">
                <a16:creationId xmlns:a16="http://schemas.microsoft.com/office/drawing/2014/main" id="{7127F746-0DED-435D-9C64-07A1EEA50556}"/>
              </a:ext>
            </a:extLst>
          </p:cNvPr>
          <p:cNvSpPr/>
          <p:nvPr/>
        </p:nvSpPr>
        <p:spPr>
          <a:xfrm>
            <a:off x="439886" y="2971614"/>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word</a:t>
            </a:r>
            <a:endParaRPr kumimoji="0" lang="en-GB" sz="2800" b="0" i="0" u="none" strike="noStrike" kern="1200" cap="none" spc="-1" normalizeH="0" baseline="0" noProof="0" dirty="0">
              <a:ln>
                <a:noFill/>
              </a:ln>
              <a:effectLst/>
              <a:uLnTx/>
              <a:uFillTx/>
              <a:latin typeface="Century Gothic" panose="020B0502020202020204" pitchFamily="34" charset="0"/>
              <a:cs typeface="+mn-cs"/>
            </a:endParaRPr>
          </a:p>
        </p:txBody>
      </p:sp>
      <p:sp>
        <p:nvSpPr>
          <p:cNvPr id="18" name="CustomShape 5">
            <a:extLst>
              <a:ext uri="{FF2B5EF4-FFF2-40B4-BE49-F238E27FC236}">
                <a16:creationId xmlns:a16="http://schemas.microsoft.com/office/drawing/2014/main" id="{880604FB-A8EE-4524-BA88-B318E9F01FE8}"/>
              </a:ext>
            </a:extLst>
          </p:cNvPr>
          <p:cNvSpPr/>
          <p:nvPr/>
        </p:nvSpPr>
        <p:spPr>
          <a:xfrm>
            <a:off x="4482541" y="235608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Schatz</a:t>
            </a:r>
            <a:endParaRPr kumimoji="0" lang="en-GB" sz="2800" b="0" i="0" u="none" strike="noStrike" kern="1200" cap="none" spc="-1" normalizeH="0" baseline="0" noProof="0" dirty="0">
              <a:ln>
                <a:noFill/>
              </a:ln>
              <a:effectLst/>
              <a:uLnTx/>
              <a:uFillTx/>
              <a:latin typeface="Century Gothic" panose="020B0502020202020204" pitchFamily="34" charset="0"/>
              <a:cs typeface="+mn-cs"/>
            </a:endParaRPr>
          </a:p>
        </p:txBody>
      </p:sp>
      <p:sp>
        <p:nvSpPr>
          <p:cNvPr id="19" name="CustomShape 5">
            <a:extLst>
              <a:ext uri="{FF2B5EF4-FFF2-40B4-BE49-F238E27FC236}">
                <a16:creationId xmlns:a16="http://schemas.microsoft.com/office/drawing/2014/main" id="{289FFAF1-6D6D-4696-A694-40263979792A}"/>
              </a:ext>
            </a:extLst>
          </p:cNvPr>
          <p:cNvSpPr/>
          <p:nvPr/>
        </p:nvSpPr>
        <p:spPr>
          <a:xfrm>
            <a:off x="4267094" y="2881495"/>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treasure (trove)</a:t>
            </a:r>
            <a:endParaRPr kumimoji="0" lang="en-GB" sz="2800" b="0" i="0" u="none" strike="noStrike" kern="1200" cap="none" spc="-1" normalizeH="0" baseline="0" noProof="0" dirty="0">
              <a:ln>
                <a:noFill/>
              </a:ln>
              <a:effectLst/>
              <a:uLnTx/>
              <a:uFillTx/>
              <a:latin typeface="Century Gothic" panose="020B0502020202020204" pitchFamily="34" charset="0"/>
              <a:cs typeface="+mn-cs"/>
            </a:endParaRPr>
          </a:p>
        </p:txBody>
      </p:sp>
      <p:sp>
        <p:nvSpPr>
          <p:cNvPr id="20" name="CustomShape 5">
            <a:extLst>
              <a:ext uri="{FF2B5EF4-FFF2-40B4-BE49-F238E27FC236}">
                <a16:creationId xmlns:a16="http://schemas.microsoft.com/office/drawing/2014/main" id="{C4A4525C-FFDA-4AF8-AB08-5B847959A7F6}"/>
              </a:ext>
            </a:extLst>
          </p:cNvPr>
          <p:cNvSpPr/>
          <p:nvPr/>
        </p:nvSpPr>
        <p:spPr>
          <a:xfrm>
            <a:off x="8199770" y="2255148"/>
            <a:ext cx="35092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err="1">
                <a:ln>
                  <a:noFill/>
                </a:ln>
                <a:effectLst/>
                <a:uLnTx/>
                <a:uFillTx/>
                <a:latin typeface="Century Gothic" panose="020B0502020202020204" pitchFamily="34" charset="0"/>
                <a:ea typeface="Century Gothic"/>
                <a:cs typeface="+mn-cs"/>
              </a:rPr>
              <a:t>Wortschatz</a:t>
            </a:r>
            <a:endParaRPr kumimoji="0" lang="en-GB" sz="2800" b="0" i="0" u="none" strike="noStrike" kern="1200" cap="none" spc="-1" normalizeH="0" baseline="0" noProof="0" dirty="0">
              <a:ln>
                <a:noFill/>
              </a:ln>
              <a:effectLst/>
              <a:uLnTx/>
              <a:uFillTx/>
              <a:latin typeface="Century Gothic" panose="020B0502020202020204" pitchFamily="34" charset="0"/>
              <a:cs typeface="+mn-cs"/>
            </a:endParaRPr>
          </a:p>
        </p:txBody>
      </p:sp>
      <p:sp>
        <p:nvSpPr>
          <p:cNvPr id="21" name="CustomShape 5">
            <a:extLst>
              <a:ext uri="{FF2B5EF4-FFF2-40B4-BE49-F238E27FC236}">
                <a16:creationId xmlns:a16="http://schemas.microsoft.com/office/drawing/2014/main" id="{4822B385-AB7B-4134-BB9C-E28736D98AB0}"/>
              </a:ext>
            </a:extLst>
          </p:cNvPr>
          <p:cNvSpPr/>
          <p:nvPr/>
        </p:nvSpPr>
        <p:spPr>
          <a:xfrm>
            <a:off x="8364604" y="2805831"/>
            <a:ext cx="33444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treasure trove of words </a:t>
            </a:r>
            <a:endParaRPr kumimoji="0" lang="en-GB" sz="2800" b="0" i="0" u="none" strike="noStrike" kern="1200" cap="none" spc="-1" normalizeH="0" baseline="0" noProof="0" dirty="0">
              <a:ln>
                <a:noFill/>
              </a:ln>
              <a:effectLst/>
              <a:uLnTx/>
              <a:uFillTx/>
              <a:latin typeface="Century Gothic" panose="020B0502020202020204" pitchFamily="34" charset="0"/>
              <a:cs typeface="+mn-cs"/>
            </a:endParaRPr>
          </a:p>
        </p:txBody>
      </p:sp>
      <p:sp>
        <p:nvSpPr>
          <p:cNvPr id="22" name="Arrow: Right 21">
            <a:extLst>
              <a:ext uri="{FF2B5EF4-FFF2-40B4-BE49-F238E27FC236}">
                <a16:creationId xmlns:a16="http://schemas.microsoft.com/office/drawing/2014/main" id="{D27F2DE6-7C2B-475B-AF87-9EC7E7C521E6}"/>
              </a:ext>
            </a:extLst>
          </p:cNvPr>
          <p:cNvSpPr/>
          <p:nvPr/>
        </p:nvSpPr>
        <p:spPr>
          <a:xfrm>
            <a:off x="7115894" y="2655883"/>
            <a:ext cx="978408" cy="484632"/>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pic>
        <p:nvPicPr>
          <p:cNvPr id="29" name="Picture 28">
            <a:extLst>
              <a:ext uri="{FF2B5EF4-FFF2-40B4-BE49-F238E27FC236}">
                <a16:creationId xmlns:a16="http://schemas.microsoft.com/office/drawing/2014/main" id="{F3036F81-B7CA-4F38-98C6-F72BDF57A67B}"/>
              </a:ext>
            </a:extLst>
          </p:cNvPr>
          <p:cNvPicPr>
            <a:picLocks noChangeAspect="1"/>
          </p:cNvPicPr>
          <p:nvPr/>
        </p:nvPicPr>
        <p:blipFill>
          <a:blip r:embed="rId5"/>
          <a:stretch>
            <a:fillRect/>
          </a:stretch>
        </p:blipFill>
        <p:spPr>
          <a:xfrm>
            <a:off x="8345266" y="3914273"/>
            <a:ext cx="3005588" cy="1792379"/>
          </a:xfrm>
          <a:prstGeom prst="rect">
            <a:avLst/>
          </a:prstGeom>
        </p:spPr>
      </p:pic>
      <p:sp>
        <p:nvSpPr>
          <p:cNvPr id="30" name="TextBox 29">
            <a:extLst>
              <a:ext uri="{FF2B5EF4-FFF2-40B4-BE49-F238E27FC236}">
                <a16:creationId xmlns:a16="http://schemas.microsoft.com/office/drawing/2014/main" id="{A0F8C832-2699-4CA5-AC8A-F790A7070987}"/>
              </a:ext>
            </a:extLst>
          </p:cNvPr>
          <p:cNvSpPr txBox="1"/>
          <p:nvPr/>
        </p:nvSpPr>
        <p:spPr>
          <a:xfrm>
            <a:off x="71717" y="1870470"/>
            <a:ext cx="11637333" cy="461665"/>
          </a:xfrm>
          <a:prstGeom prst="rect">
            <a:avLst/>
          </a:prstGeom>
          <a:noFill/>
        </p:spPr>
        <p:txBody>
          <a:bodyPr wrap="square">
            <a:spAutoFit/>
          </a:bodyPr>
          <a:lstStyle/>
          <a:p>
            <a:r>
              <a:rPr kumimoji="0" lang="en-GB" sz="2400" b="0" i="0" u="none" strike="noStrike" kern="1200" cap="none" spc="-1" normalizeH="0" baseline="0" noProof="0" dirty="0">
                <a:ln>
                  <a:noFill/>
                </a:ln>
                <a:effectLst/>
                <a:uLnTx/>
                <a:uFillTx/>
                <a:latin typeface="Century Gothic" panose="020B0502020202020204" pitchFamily="34" charset="0"/>
                <a:ea typeface="+mn-ea"/>
                <a:cs typeface="+mn-cs"/>
              </a:rPr>
              <a:t>The word ‘</a:t>
            </a:r>
            <a:r>
              <a:rPr kumimoji="0" lang="en-GB" sz="2400" b="0" i="0" u="none" strike="noStrike" kern="1200" cap="none" spc="-1" normalizeH="0" baseline="0" noProof="0" dirty="0" err="1">
                <a:ln>
                  <a:noFill/>
                </a:ln>
                <a:effectLst/>
                <a:uLnTx/>
                <a:uFillTx/>
                <a:latin typeface="Century Gothic" panose="020B0502020202020204" pitchFamily="34" charset="0"/>
                <a:ea typeface="+mn-ea"/>
                <a:cs typeface="+mn-cs"/>
              </a:rPr>
              <a:t>Wortschatz</a:t>
            </a:r>
            <a:r>
              <a:rPr kumimoji="0" lang="en-GB" sz="2400" b="0" i="0" u="none" strike="noStrike" kern="1200" cap="none" spc="-1" normalizeH="0" baseline="0" noProof="0" dirty="0">
                <a:ln>
                  <a:noFill/>
                </a:ln>
                <a:effectLst/>
                <a:uLnTx/>
                <a:uFillTx/>
                <a:latin typeface="Century Gothic" panose="020B0502020202020204" pitchFamily="34" charset="0"/>
                <a:ea typeface="+mn-ea"/>
                <a:cs typeface="+mn-cs"/>
              </a:rPr>
              <a:t>’ (vocabulary) is made up of:</a:t>
            </a:r>
            <a:endParaRPr lang="en-GB" sz="2400" dirty="0"/>
          </a:p>
        </p:txBody>
      </p:sp>
      <p:sp>
        <p:nvSpPr>
          <p:cNvPr id="31" name="TextBox 30">
            <a:extLst>
              <a:ext uri="{FF2B5EF4-FFF2-40B4-BE49-F238E27FC236}">
                <a16:creationId xmlns:a16="http://schemas.microsoft.com/office/drawing/2014/main" id="{A0A86385-FE0E-4550-9688-31748ACF29A0}"/>
              </a:ext>
            </a:extLst>
          </p:cNvPr>
          <p:cNvSpPr txBox="1"/>
          <p:nvPr/>
        </p:nvSpPr>
        <p:spPr>
          <a:xfrm>
            <a:off x="219439" y="5783683"/>
            <a:ext cx="11637333" cy="461665"/>
          </a:xfrm>
          <a:prstGeom prst="rect">
            <a:avLst/>
          </a:prstGeom>
          <a:noFill/>
        </p:spPr>
        <p:txBody>
          <a:bodyPr wrap="square">
            <a:spAutoFit/>
          </a:bodyPr>
          <a:lstStyle/>
          <a:p>
            <a:r>
              <a:rPr kumimoji="0" lang="en-GB" sz="2400" i="0" u="none" strike="noStrike" kern="1200" cap="none" spc="-1" normalizeH="0" baseline="0" noProof="0" dirty="0">
                <a:ln>
                  <a:noFill/>
                </a:ln>
                <a:effectLst/>
                <a:uLnTx/>
                <a:uFillTx/>
                <a:latin typeface="Century Gothic" panose="020B0502020202020204" pitchFamily="34" charset="0"/>
              </a:rPr>
              <a:t>So, </a:t>
            </a:r>
            <a:r>
              <a:rPr kumimoji="0" lang="en-GB" sz="2400" b="1" i="0" u="none" strike="noStrike" kern="1200" cap="none" spc="-1" normalizeH="0" baseline="0" noProof="0" dirty="0" err="1">
                <a:ln>
                  <a:noFill/>
                </a:ln>
                <a:effectLst/>
                <a:uLnTx/>
                <a:uFillTx/>
                <a:latin typeface="Century Gothic" panose="020B0502020202020204" pitchFamily="34" charset="0"/>
              </a:rPr>
              <a:t>mein</a:t>
            </a:r>
            <a:r>
              <a:rPr kumimoji="0" lang="en-GB" sz="2400" b="1" i="0" u="none" strike="noStrike" kern="1200" cap="none" spc="-1" normalizeH="0" baseline="0" noProof="0" dirty="0">
                <a:ln>
                  <a:noFill/>
                </a:ln>
                <a:effectLst/>
                <a:uLnTx/>
                <a:uFillTx/>
                <a:latin typeface="Century Gothic" panose="020B0502020202020204" pitchFamily="34" charset="0"/>
              </a:rPr>
              <a:t> </a:t>
            </a:r>
            <a:r>
              <a:rPr kumimoji="0" lang="en-GB" sz="2400" b="1" i="0" u="none" strike="noStrike" kern="1200" cap="none" spc="-1" normalizeH="0" baseline="0" noProof="0" dirty="0" err="1">
                <a:ln>
                  <a:noFill/>
                </a:ln>
                <a:effectLst/>
                <a:uLnTx/>
                <a:uFillTx/>
                <a:latin typeface="Century Gothic" panose="020B0502020202020204" pitchFamily="34" charset="0"/>
              </a:rPr>
              <a:t>Wortschatz</a:t>
            </a:r>
            <a:r>
              <a:rPr lang="en-GB" sz="2400" b="1" spc="-1" dirty="0">
                <a:latin typeface="Century Gothic" panose="020B0502020202020204" pitchFamily="34" charset="0"/>
              </a:rPr>
              <a:t> </a:t>
            </a:r>
            <a:r>
              <a:rPr lang="en-GB" sz="2400" spc="-1" dirty="0">
                <a:latin typeface="Century Gothic" panose="020B0502020202020204" pitchFamily="34" charset="0"/>
              </a:rPr>
              <a:t>really means ‘my treasure trove of words’.</a:t>
            </a:r>
            <a:endParaRPr lang="en-GB" sz="2400" dirty="0"/>
          </a:p>
        </p:txBody>
      </p:sp>
    </p:spTree>
    <p:extLst>
      <p:ext uri="{BB962C8B-B14F-4D97-AF65-F5344CB8AC3E}">
        <p14:creationId xmlns:p14="http://schemas.microsoft.com/office/powerpoint/2010/main" val="15235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6" grpId="0"/>
      <p:bldP spid="17" grpId="0"/>
      <p:bldP spid="18" grpId="0"/>
      <p:bldP spid="19" grpId="0"/>
      <p:bldP spid="20" grpId="0"/>
      <p:bldP spid="21" grpId="0"/>
      <p:bldP spid="22" grpId="0" animBg="1"/>
      <p:bldP spid="30"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AE7F8-2819-4D82-8C1D-DEC597B33663}"/>
              </a:ext>
            </a:extLst>
          </p:cNvPr>
          <p:cNvSpPr>
            <a:spLocks noGrp="1"/>
          </p:cNvSpPr>
          <p:nvPr>
            <p:ph type="title"/>
          </p:nvPr>
        </p:nvSpPr>
        <p:spPr>
          <a:xfrm>
            <a:off x="0" y="213557"/>
            <a:ext cx="2581835" cy="647577"/>
          </a:xfrm>
        </p:spPr>
        <p:txBody>
          <a:bodyPr/>
          <a:lstStyle/>
          <a:p>
            <a:r>
              <a:rPr lang="en-GB" dirty="0" err="1"/>
              <a:t>Vokabeln</a:t>
            </a:r>
            <a:endParaRPr lang="en-GB" dirty="0"/>
          </a:p>
        </p:txBody>
      </p:sp>
      <p:graphicFrame>
        <p:nvGraphicFramePr>
          <p:cNvPr id="6" name="Google Shape;902;p52">
            <a:extLst>
              <a:ext uri="{FF2B5EF4-FFF2-40B4-BE49-F238E27FC236}">
                <a16:creationId xmlns:a16="http://schemas.microsoft.com/office/drawing/2014/main" id="{5E841D67-3F0B-48D4-8743-11F09C97CFFC}"/>
              </a:ext>
            </a:extLst>
          </p:cNvPr>
          <p:cNvGraphicFramePr/>
          <p:nvPr>
            <p:extLst>
              <p:ext uri="{D42A27DB-BD31-4B8C-83A1-F6EECF244321}">
                <p14:modId xmlns:p14="http://schemas.microsoft.com/office/powerpoint/2010/main" val="3077399173"/>
              </p:ext>
            </p:extLst>
          </p:nvPr>
        </p:nvGraphicFramePr>
        <p:xfrm>
          <a:off x="141770" y="1399561"/>
          <a:ext cx="11908500" cy="4852375"/>
        </p:xfrm>
        <a:graphic>
          <a:graphicData uri="http://schemas.openxmlformats.org/drawingml/2006/table">
            <a:tbl>
              <a:tblPr firstRow="1" bandRow="1">
                <a:noFill/>
              </a:tblPr>
              <a:tblGrid>
                <a:gridCol w="2381700">
                  <a:extLst>
                    <a:ext uri="{9D8B030D-6E8A-4147-A177-3AD203B41FA5}">
                      <a16:colId xmlns:a16="http://schemas.microsoft.com/office/drawing/2014/main" val="20000"/>
                    </a:ext>
                  </a:extLst>
                </a:gridCol>
                <a:gridCol w="2381700">
                  <a:extLst>
                    <a:ext uri="{9D8B030D-6E8A-4147-A177-3AD203B41FA5}">
                      <a16:colId xmlns:a16="http://schemas.microsoft.com/office/drawing/2014/main" val="20001"/>
                    </a:ext>
                  </a:extLst>
                </a:gridCol>
                <a:gridCol w="2381700">
                  <a:extLst>
                    <a:ext uri="{9D8B030D-6E8A-4147-A177-3AD203B41FA5}">
                      <a16:colId xmlns:a16="http://schemas.microsoft.com/office/drawing/2014/main" val="20002"/>
                    </a:ext>
                  </a:extLst>
                </a:gridCol>
                <a:gridCol w="2381700">
                  <a:extLst>
                    <a:ext uri="{9D8B030D-6E8A-4147-A177-3AD203B41FA5}">
                      <a16:colId xmlns:a16="http://schemas.microsoft.com/office/drawing/2014/main" val="20003"/>
                    </a:ext>
                  </a:extLst>
                </a:gridCol>
                <a:gridCol w="2381700">
                  <a:extLst>
                    <a:ext uri="{9D8B030D-6E8A-4147-A177-3AD203B41FA5}">
                      <a16:colId xmlns:a16="http://schemas.microsoft.com/office/drawing/2014/main" val="20004"/>
                    </a:ext>
                  </a:extLst>
                </a:gridCol>
              </a:tblGrid>
              <a:tr h="970475">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sein</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die Flasche</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sagen</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das Paar</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nicht</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70475">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das Fenster</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wo?</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was?</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die Klasse</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oder</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70475">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das Heft</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hier</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sagt</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richtig</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ja</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70475">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der Tisch</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da</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der Tag</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falsch</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nein</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70475">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die Tafel</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der, die, das</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der Mann</a:t>
                      </a:r>
                      <a:endParaRPr>
                        <a:solidFill>
                          <a:schemeClr val="tx1"/>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800" b="1">
                          <a:solidFill>
                            <a:schemeClr val="tx1"/>
                          </a:solidFill>
                          <a:latin typeface="Century Gothic"/>
                          <a:ea typeface="Century Gothic"/>
                          <a:cs typeface="Century Gothic"/>
                          <a:sym typeface="Century Gothic"/>
                        </a:rPr>
                        <a:t>ist</a:t>
                      </a:r>
                      <a:endParaRPr sz="2800" b="1">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800" b="1"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Google Shape;901;p52">
            <a:extLst>
              <a:ext uri="{FF2B5EF4-FFF2-40B4-BE49-F238E27FC236}">
                <a16:creationId xmlns:a16="http://schemas.microsoft.com/office/drawing/2014/main" id="{2B015A70-D8F3-491A-8EAE-177F9C18D12E}"/>
              </a:ext>
            </a:extLst>
          </p:cNvPr>
          <p:cNvSpPr/>
          <p:nvPr/>
        </p:nvSpPr>
        <p:spPr>
          <a:xfrm>
            <a:off x="10508974" y="247046"/>
            <a:ext cx="1448353"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latin typeface="Century Gothic"/>
                <a:ea typeface="Century Gothic"/>
                <a:cs typeface="Century Gothic"/>
                <a:sym typeface="Century Gothic"/>
              </a:rPr>
              <a:t>lesen</a:t>
            </a:r>
            <a:endParaRPr sz="2000" b="1" i="0" u="none" strike="noStrike" cap="none" dirty="0">
              <a:latin typeface="Century Gothic"/>
              <a:ea typeface="Century Gothic"/>
              <a:cs typeface="Century Gothic"/>
              <a:sym typeface="Century Gothic"/>
            </a:endParaRPr>
          </a:p>
        </p:txBody>
      </p:sp>
    </p:spTree>
    <p:extLst>
      <p:ext uri="{BB962C8B-B14F-4D97-AF65-F5344CB8AC3E}">
        <p14:creationId xmlns:p14="http://schemas.microsoft.com/office/powerpoint/2010/main" val="350402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algn="ctr">
              <a:buClrTx/>
              <a:buFontTx/>
              <a:buNone/>
              <a:tabLst>
                <a:tab pos="2865755" algn="ctr"/>
                <a:tab pos="5731510" algn="r"/>
              </a:tabLst>
            </a:pPr>
            <a:r>
              <a:rPr lang="en-GB" sz="2800" b="1" kern="1200"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kern="1200"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kern="1200" dirty="0">
                <a:latin typeface="Century Gothic" panose="020B0502020202020204" pitchFamily="34" charset="0"/>
                <a:ea typeface="Calibri" panose="020F0502020204030204" pitchFamily="34" charset="0"/>
                <a:cs typeface="Calibri" panose="020F0502020204030204" pitchFamily="34" charset="0"/>
              </a:rPr>
              <a:t>Term 1.1, Week 3)</a:t>
            </a:r>
            <a:endParaRPr lang="en-GB" sz="2800" kern="12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2358312"/>
            <a:ext cx="10885786" cy="461665"/>
          </a:xfrm>
          <a:prstGeom prst="rect">
            <a:avLst/>
          </a:prstGeom>
          <a:noFill/>
        </p:spPr>
        <p:txBody>
          <a:bodyPr wrap="square" rtlCol="0">
            <a:spAutoFit/>
          </a:bodyPr>
          <a:lstStyle/>
          <a:p>
            <a:pPr>
              <a:buClrTx/>
              <a:buFontTx/>
              <a:buNone/>
            </a:pPr>
            <a:r>
              <a:rPr lang="en-GB" sz="2400" kern="1200" dirty="0">
                <a:latin typeface="Century Gothic" panose="020B0502020202020204" pitchFamily="34" charset="0"/>
                <a:ea typeface="+mn-ea"/>
                <a:hlinkClick r:id="rId3">
                  <a:extLst>
                    <a:ext uri="{A12FA001-AC4F-418D-AE19-62706E023703}">
                      <ahyp:hlinkClr xmlns:ahyp="http://schemas.microsoft.com/office/drawing/2018/hyperlinkcolor" val="tx"/>
                    </a:ext>
                  </a:extLst>
                </a:hlinkClick>
              </a:rPr>
              <a:t>Audio file</a:t>
            </a:r>
            <a:endParaRPr lang="en-GB" sz="2400" kern="1200" dirty="0">
              <a:latin typeface="Century Gothic" panose="020B0502020202020204" pitchFamily="34" charset="0"/>
              <a:ea typeface="+mn-ea"/>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a:buClrTx/>
              <a:buFontTx/>
              <a:buNone/>
            </a:pPr>
            <a:r>
              <a:rPr lang="en-GB" sz="2400" kern="1200" dirty="0">
                <a:latin typeface="Century Gothic" panose="020B0502020202020204" pitchFamily="34" charset="0"/>
                <a:ea typeface="+mn-ea"/>
                <a:hlinkClick r:id="rId4">
                  <a:extLst>
                    <a:ext uri="{A12FA001-AC4F-418D-AE19-62706E023703}">
                      <ahyp:hlinkClr xmlns:ahyp="http://schemas.microsoft.com/office/drawing/2018/hyperlinkcolor" val="tx"/>
                    </a:ext>
                  </a:extLst>
                </a:hlinkClick>
              </a:rPr>
              <a:t>Student worksheet</a:t>
            </a:r>
            <a:endParaRPr lang="en-GB" sz="2400" kern="1200" dirty="0">
              <a:latin typeface="Century Gothic" panose="020B0502020202020204" pitchFamily="34" charset="0"/>
              <a:ea typeface="+mn-ea"/>
            </a:endParaRPr>
          </a:p>
        </p:txBody>
      </p:sp>
      <p:pic>
        <p:nvPicPr>
          <p:cNvPr id="12" name="Picture 11" descr="A blue cartoon face with orange headphones&#10;&#10;Description automatically generated">
            <a:extLst>
              <a:ext uri="{FF2B5EF4-FFF2-40B4-BE49-F238E27FC236}">
                <a16:creationId xmlns:a16="http://schemas.microsoft.com/office/drawing/2014/main" id="{C04E36A2-A827-48B3-8077-50B9E7958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6472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present"/>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28030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leb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s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e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E661-D067-1B45-95EA-E82414CA601F}"/>
              </a:ext>
            </a:extLst>
          </p:cNvPr>
          <p:cNvSpPr>
            <a:spLocks noGrp="1"/>
          </p:cNvSpPr>
          <p:nvPr>
            <p:ph type="title"/>
          </p:nvPr>
        </p:nvSpPr>
        <p:spPr>
          <a:xfrm>
            <a:off x="5496424" y="-36000"/>
            <a:ext cx="1199147" cy="1546146"/>
          </a:xfrm>
        </p:spPr>
        <p:txBody>
          <a:bodyPr>
            <a:noAutofit/>
          </a:bodyPr>
          <a:lstStyle/>
          <a:p>
            <a:pPr algn="ctr"/>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g</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ben</a:t>
            </a:r>
            <a:endParaRPr lang="en-GB" sz="8800" dirty="0">
              <a:solidFill>
                <a:srgbClr val="002060"/>
              </a:solidFill>
              <a:latin typeface="Century Gothic" panose="020B0502020202020204" pitchFamily="34" charset="0"/>
            </a:endParaRPr>
          </a:p>
        </p:txBody>
      </p:sp>
      <p:sp>
        <p:nvSpPr>
          <p:cNvPr id="5" name="Rectangle 4"/>
          <p:cNvSpPr/>
          <p:nvPr/>
        </p:nvSpPr>
        <p:spPr>
          <a:xfrm>
            <a:off x="1101890" y="371101"/>
            <a:ext cx="19143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hr</a:t>
            </a:r>
            <a:endParaRPr lang="en-GB" sz="5400" dirty="0">
              <a:solidFill>
                <a:srgbClr val="002060"/>
              </a:solidFill>
              <a:latin typeface="Century Gothic" panose="020B0502020202020204" pitchFamily="34" charset="0"/>
            </a:endParaRPr>
          </a:p>
        </p:txBody>
      </p:sp>
      <p:sp>
        <p:nvSpPr>
          <p:cNvPr id="6" name="Rectangle 5"/>
          <p:cNvSpPr/>
          <p:nvPr/>
        </p:nvSpPr>
        <p:spPr>
          <a:xfrm>
            <a:off x="5119610" y="4256841"/>
            <a:ext cx="1952779"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e</a:t>
            </a:r>
            <a:r>
              <a:rPr lang="en-GB" sz="5400" dirty="0">
                <a:solidFill>
                  <a:srgbClr val="002060"/>
                </a:solidFill>
                <a:latin typeface="Century Gothic" panose="020B0502020202020204" pitchFamily="34" charset="0"/>
              </a:rPr>
              <a:t>er</a:t>
            </a:r>
          </a:p>
        </p:txBody>
      </p:sp>
      <p:sp>
        <p:nvSpPr>
          <p:cNvPr id="7" name="Rectangle 6"/>
          <p:cNvSpPr/>
          <p:nvPr/>
        </p:nvSpPr>
        <p:spPr>
          <a:xfrm>
            <a:off x="9286974" y="3376194"/>
            <a:ext cx="17171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Id</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sp>
        <p:nvSpPr>
          <p:cNvPr id="8" name="Rectangle 7"/>
          <p:cNvSpPr/>
          <p:nvPr/>
        </p:nvSpPr>
        <p:spPr>
          <a:xfrm>
            <a:off x="960025" y="3376194"/>
            <a:ext cx="21980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i="1"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9" name="Rectangle 8"/>
          <p:cNvSpPr/>
          <p:nvPr/>
        </p:nvSpPr>
        <p:spPr>
          <a:xfrm>
            <a:off x="9071214" y="371101"/>
            <a:ext cx="230063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pic>
        <p:nvPicPr>
          <p:cNvPr id="17" name="Picture 16"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15677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346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nk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15750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TotalTime>
  <Words>6192</Words>
  <Application>Microsoft Office PowerPoint</Application>
  <PresentationFormat>Widescreen</PresentationFormat>
  <Paragraphs>699</Paragraphs>
  <Slides>52</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Arial</vt:lpstr>
      <vt:lpstr>Calibri</vt:lpstr>
      <vt:lpstr>Century Gothic</vt:lpstr>
      <vt:lpstr>Segoe Print</vt:lpstr>
      <vt:lpstr>Tw Cen MT</vt:lpstr>
      <vt:lpstr>NCELP_German_2022</vt:lpstr>
      <vt:lpstr>PowerPoint Presentation</vt:lpstr>
      <vt:lpstr>Vokabeln</vt:lpstr>
      <vt:lpstr>Ein Dialog</vt:lpstr>
      <vt:lpstr>e</vt:lpstr>
      <vt:lpstr>e</vt:lpstr>
      <vt:lpstr>e</vt:lpstr>
      <vt:lpstr>e</vt:lpstr>
      <vt:lpstr>e </vt:lpstr>
      <vt:lpstr>e</vt:lpstr>
      <vt:lpstr>e</vt:lpstr>
      <vt:lpstr>e</vt:lpstr>
      <vt:lpstr>Achtung! Krokodil!</vt:lpstr>
      <vt:lpstr>Vokabeln</vt:lpstr>
      <vt:lpstr>Vokabeln</vt:lpstr>
      <vt:lpstr>sagen</vt:lpstr>
      <vt:lpstr>sagen</vt:lpstr>
      <vt:lpstr>sagt</vt:lpstr>
      <vt:lpstr>sagen</vt:lpstr>
      <vt:lpstr>sagt</vt:lpstr>
      <vt:lpstr>sagen</vt:lpstr>
      <vt:lpstr>Vokabeln</vt:lpstr>
      <vt:lpstr>Vokabeln</vt:lpstr>
      <vt:lpstr>Vokabeln</vt:lpstr>
      <vt:lpstr>Was ist nicht mehr da? (1/4)</vt:lpstr>
      <vt:lpstr>Was ist nicht mehr da? (2/4)</vt:lpstr>
      <vt:lpstr>Was ist nicht mehr da? (3/4)</vt:lpstr>
      <vt:lpstr>Was ist nicht mehr da? (4/4)</vt:lpstr>
      <vt:lpstr>Was ist nicht mehr da? (1/4)</vt:lpstr>
      <vt:lpstr>Was ist nicht mehr da? (2/4)</vt:lpstr>
      <vt:lpstr>Was ist nicht mehr da? (3/4)</vt:lpstr>
      <vt:lpstr>Was ist nicht mehr da? (4/4)</vt:lpstr>
      <vt:lpstr>PowerPoint Presentation</vt:lpstr>
      <vt:lpstr>der, die oder das?</vt:lpstr>
      <vt:lpstr>Was ist das?</vt:lpstr>
      <vt:lpstr>sein</vt:lpstr>
      <vt:lpstr>sein</vt:lpstr>
      <vt:lpstr>ist</vt:lpstr>
      <vt:lpstr>sein</vt:lpstr>
      <vt:lpstr>ist</vt:lpstr>
      <vt:lpstr>sein</vt:lpstr>
      <vt:lpstr>Was ist die Ausnahme ? (1/4)</vt:lpstr>
      <vt:lpstr>Was ist die Ausnahme ? (2/4)</vt:lpstr>
      <vt:lpstr>Was ist die Ausnahme ? (3/4)</vt:lpstr>
      <vt:lpstr>Was ist die Ausnahme ? (4/4)</vt:lpstr>
      <vt:lpstr>Partnerarbeit</vt:lpstr>
      <vt:lpstr>Partnerarbeit</vt:lpstr>
      <vt:lpstr>Partnerarbeit</vt:lpstr>
      <vt:lpstr>In der Klasse</vt:lpstr>
      <vt:lpstr>Vokabeln</vt:lpstr>
      <vt:lpstr>Vokabeln</vt:lpstr>
      <vt:lpstr>Vokabeln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2023-08-13T14:25:46Z</dcterms:created>
  <dcterms:modified xsi:type="dcterms:W3CDTF">2023-09-06T05:17:47Z</dcterms:modified>
</cp:coreProperties>
</file>