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66" r:id="rId2"/>
    <p:sldId id="313" r:id="rId3"/>
    <p:sldId id="314" r:id="rId4"/>
    <p:sldId id="315" r:id="rId5"/>
    <p:sldId id="609" r:id="rId6"/>
    <p:sldId id="317" r:id="rId7"/>
    <p:sldId id="318" r:id="rId8"/>
    <p:sldId id="319" r:id="rId9"/>
    <p:sldId id="300" r:id="rId10"/>
    <p:sldId id="604" r:id="rId11"/>
    <p:sldId id="606" r:id="rId12"/>
    <p:sldId id="605" r:id="rId13"/>
    <p:sldId id="607" r:id="rId14"/>
    <p:sldId id="322" r:id="rId15"/>
    <p:sldId id="323" r:id="rId16"/>
    <p:sldId id="325" r:id="rId17"/>
    <p:sldId id="327" r:id="rId18"/>
    <p:sldId id="326" r:id="rId19"/>
    <p:sldId id="610" r:id="rId20"/>
    <p:sldId id="412" r:id="rId21"/>
    <p:sldId id="608" r:id="rId22"/>
    <p:sldId id="611" r:id="rId23"/>
    <p:sldId id="612" r:id="rId24"/>
    <p:sldId id="613" r:id="rId25"/>
    <p:sldId id="614" r:id="rId26"/>
    <p:sldId id="615" r:id="rId27"/>
    <p:sldId id="616" r:id="rId28"/>
    <p:sldId id="261" r:id="rId29"/>
    <p:sldId id="388" r:id="rId30"/>
    <p:sldId id="389" r:id="rId31"/>
    <p:sldId id="390" r:id="rId32"/>
    <p:sldId id="391" r:id="rId33"/>
    <p:sldId id="392" r:id="rId34"/>
    <p:sldId id="393" r:id="rId35"/>
    <p:sldId id="394" r:id="rId36"/>
    <p:sldId id="395" r:id="rId37"/>
    <p:sldId id="618" r:id="rId38"/>
    <p:sldId id="619" r:id="rId39"/>
    <p:sldId id="620" r:id="rId40"/>
    <p:sldId id="621" r:id="rId41"/>
    <p:sldId id="622" r:id="rId42"/>
    <p:sldId id="623" r:id="rId43"/>
    <p:sldId id="624" r:id="rId44"/>
    <p:sldId id="625" r:id="rId45"/>
    <p:sldId id="405" r:id="rId46"/>
    <p:sldId id="617" r:id="rId47"/>
    <p:sldId id="408" r:id="rId48"/>
    <p:sldId id="413" r:id="rId49"/>
    <p:sldId id="410" r:id="rId50"/>
    <p:sldId id="304" r:id="rId51"/>
    <p:sldId id="305" r:id="rId52"/>
    <p:sldId id="306" r:id="rId53"/>
    <p:sldId id="411" r:id="rId54"/>
    <p:sldId id="627" r:id="rId55"/>
    <p:sldId id="62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26060"/>
    <a:srgbClr val="FE0000"/>
    <a:srgbClr val="FF0000"/>
    <a:srgbClr val="FFF6D4"/>
    <a:srgbClr val="FFEEAB"/>
    <a:srgbClr val="3D3C3C"/>
    <a:srgbClr val="AC8300"/>
    <a:srgbClr val="52505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56639" autoAdjust="0"/>
  </p:normalViewPr>
  <p:slideViewPr>
    <p:cSldViewPr snapToGrid="0">
      <p:cViewPr varScale="1">
        <p:scale>
          <a:sx n="61" d="100"/>
          <a:sy n="61" d="100"/>
        </p:scale>
        <p:origin x="2412" y="4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appear on all three Awarding Organisations’ word lists, with the following exceptions:</a:t>
            </a:r>
            <a:br>
              <a:rPr lang="en-GB" sz="1200" b="1" baseline="0" dirty="0"/>
            </a:br>
            <a:r>
              <a:rPr lang="en-GB" sz="1200" b="1" baseline="0" dirty="0"/>
              <a:t>i) Edexcel list does not have Tafel, </a:t>
            </a:r>
            <a:r>
              <a:rPr lang="en-GB" sz="1200" b="1" baseline="0" dirty="0" err="1"/>
              <a:t>Tschüss</a:t>
            </a:r>
            <a:r>
              <a:rPr lang="en-GB" sz="1200" b="1" baseline="0" dirty="0"/>
              <a:t>.</a:t>
            </a:r>
            <a:br>
              <a:rPr lang="en-GB" sz="1200" b="1" baseline="0" dirty="0"/>
            </a:br>
            <a:r>
              <a:rPr lang="en-GB" sz="1200" b="1" baseline="0" dirty="0"/>
              <a:t>ii) AQA list does not have Tafel, Heft.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long and short </a:t>
            </a:r>
            <a:r>
              <a:rPr lang="en-GB" sz="1200"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de-DE" sz="1200" b="0" baseline="0" dirty="0"/>
              <a:t>d</a:t>
            </a:r>
            <a:r>
              <a:rPr lang="de-DE" baseline="0" dirty="0"/>
              <a:t>efinite articles (singular) der, die, das - Row 1 (nominative); ‚words for ‚the‘ and the concept of grammatical gender</a:t>
            </a:r>
            <a:br>
              <a:rPr lang="de-DE" baseline="0" dirty="0"/>
            </a:br>
            <a:r>
              <a:rPr lang="de-DE" baseline="0" dirty="0"/>
              <a:t>Introduction of the verb SEIN and 3rd person singular ‚ist‘, and the question word ‚wo‘ (where?)</a:t>
            </a:r>
            <a:br>
              <a:rPr lang="de-DE" baseline="0" dirty="0"/>
            </a:br>
            <a:r>
              <a:rPr lang="de-DE" baseline="0" dirty="0"/>
              <a:t>Introduction of the concept of capital letters for nouns.</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baseline="0" dirty="0"/>
            </a:br>
            <a:r>
              <a:rPr lang="en-GB" b="1" dirty="0"/>
              <a:t>Additional notes about the course: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In this introductory lesson, </a:t>
            </a:r>
            <a:r>
              <a:rPr lang="en-GB" sz="1200" kern="1200" dirty="0">
                <a:solidFill>
                  <a:schemeClr val="tx1"/>
                </a:solidFill>
                <a:effectLst/>
                <a:latin typeface="+mn-lt"/>
                <a:ea typeface="+mn-ea"/>
                <a:cs typeface="+mn-cs"/>
              </a:rPr>
              <a:t>time has deliberately been left to allow for start of the school year ‘setting up’, such as giving out exercise books, implementing a seating plan, etc.</a:t>
            </a:r>
            <a:br>
              <a:rPr lang="en-GB" dirty="0"/>
            </a:br>
            <a:r>
              <a:rPr lang="en-GB" dirty="0"/>
              <a:t>Usually one lesson will start with </a:t>
            </a:r>
            <a:r>
              <a:rPr lang="en-GB" dirty="0" err="1"/>
              <a:t>Phonetik</a:t>
            </a:r>
            <a:r>
              <a:rPr lang="en-GB" dirty="0"/>
              <a:t>, introducing a new SSC (sound-symbol correspondence) and practising it.  We then focus on practising the new vocabulary.</a:t>
            </a:r>
            <a:br>
              <a:rPr lang="en-GB" dirty="0"/>
            </a:br>
            <a:r>
              <a:rPr lang="en-GB" dirty="0"/>
              <a:t>Grammar is introduced with a brief explanation, and followed with input practice (L &amp; R) that compels students to pay attention to the key form-meaning connection.</a:t>
            </a:r>
            <a:br>
              <a:rPr lang="en-GB" dirty="0"/>
            </a:br>
            <a:r>
              <a:rPr lang="en-GB" dirty="0"/>
              <a:t>Productive practice follows, and is designed to make the target language forms task essential.</a:t>
            </a:r>
            <a:br>
              <a:rPr lang="en-GB" dirty="0"/>
            </a:br>
            <a:r>
              <a:rPr lang="en-GB" dirty="0"/>
              <a:t>This lesson, the first in the year, instead begins with a way for teachers to learn students’ names, using the new language. See the next four slides.</a:t>
            </a:r>
            <a:br>
              <a:rPr lang="en-GB" dirty="0"/>
            </a:br>
            <a:r>
              <a:rPr lang="en-GB" dirty="0"/>
              <a:t>As early as possible there are cultural references.  These increase in frequency and become richer as students’ vocabulary builds. There are opportunities to encounter paragraph level reading texts, using mostly previously taught language, with a focus also on recognising and understanding cognates, compound words and using the secure knowledge of surrounding words in a sentence to infer plausible meanings of individual unknown words.</a:t>
            </a:r>
            <a:br>
              <a:rPr lang="en-GB" dirty="0"/>
            </a:br>
            <a:r>
              <a:rPr lang="en-GB" dirty="0"/>
              <a:t>There are frequent opportunities in speaking and writing for students to apply their PVG knowledge in more loosely structured, and also more open-ended communication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sein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ist</a:t>
            </a:r>
            <a:r>
              <a:rPr lang="en-GB" sz="1200" b="0" i="0" u="none" strike="noStrike" kern="1200" cap="none" dirty="0">
                <a:solidFill>
                  <a:schemeClr val="tx1"/>
                </a:solidFill>
                <a:effectLst/>
                <a:latin typeface="+mn-lt"/>
                <a:ea typeface="Calibri"/>
                <a:cs typeface="Calibri"/>
                <a:sym typeface="Calibri"/>
              </a:rPr>
              <a:t> [4] Fenster [674] </a:t>
            </a:r>
            <a:r>
              <a:rPr lang="en-GB" sz="1200" b="0" i="0" u="none" strike="noStrike" kern="1200" cap="none" dirty="0" err="1">
                <a:solidFill>
                  <a:schemeClr val="tx1"/>
                </a:solidFill>
                <a:effectLst/>
                <a:latin typeface="+mn-lt"/>
                <a:ea typeface="Calibri"/>
                <a:cs typeface="Calibri"/>
                <a:sym typeface="Calibri"/>
              </a:rPr>
              <a:t>Flasche</a:t>
            </a:r>
            <a:r>
              <a:rPr lang="en-GB" sz="1200" b="0" i="0" u="none" strike="noStrike" kern="1200" cap="none" dirty="0">
                <a:solidFill>
                  <a:schemeClr val="tx1"/>
                </a:solidFill>
                <a:effectLst/>
                <a:latin typeface="+mn-lt"/>
                <a:ea typeface="Calibri"/>
                <a:cs typeface="Calibri"/>
                <a:sym typeface="Calibri"/>
              </a:rPr>
              <a:t> [1602] Heft [3862] Tafel [3855] Tisch [529] da [48] </a:t>
            </a:r>
            <a:r>
              <a:rPr lang="en-GB" sz="1200" b="0" i="0" u="none" strike="noStrike" kern="1200" cap="none" dirty="0" err="1">
                <a:solidFill>
                  <a:schemeClr val="tx1"/>
                </a:solidFill>
                <a:effectLst/>
                <a:latin typeface="+mn-lt"/>
                <a:ea typeface="Calibri"/>
                <a:cs typeface="Calibri"/>
                <a:sym typeface="Calibri"/>
              </a:rPr>
              <a:t>hier</a:t>
            </a:r>
            <a:r>
              <a:rPr lang="en-GB" sz="1200" b="0" i="0" u="none" strike="noStrike" kern="1200" cap="none" dirty="0">
                <a:solidFill>
                  <a:schemeClr val="tx1"/>
                </a:solidFill>
                <a:effectLst/>
                <a:latin typeface="+mn-lt"/>
                <a:ea typeface="Calibri"/>
                <a:cs typeface="Calibri"/>
                <a:sym typeface="Calibri"/>
              </a:rPr>
              <a:t> [68] wo? [108] der, die, das [1] Hallo! [1077] </a:t>
            </a:r>
            <a:r>
              <a:rPr lang="en-GB" sz="1200" b="0" i="0" u="none" strike="noStrike" kern="1200" cap="none" dirty="0" err="1">
                <a:solidFill>
                  <a:schemeClr val="tx1"/>
                </a:solidFill>
                <a:effectLst/>
                <a:latin typeface="+mn-lt"/>
                <a:ea typeface="Calibri"/>
                <a:cs typeface="Calibri"/>
                <a:sym typeface="Calibri"/>
              </a:rPr>
              <a:t>Tschüs</a:t>
            </a:r>
            <a:r>
              <a:rPr lang="en-GB" sz="1200" b="0" i="0" u="none" strike="noStrike" kern="1200" cap="none" dirty="0">
                <a:solidFill>
                  <a:schemeClr val="tx1"/>
                </a:solidFill>
                <a:effectLst/>
                <a:latin typeface="+mn-lt"/>
                <a:ea typeface="Calibri"/>
                <a:cs typeface="Calibri"/>
                <a:sym typeface="Calibri"/>
              </a:rPr>
              <a:t>(s)! [3766]</a:t>
            </a:r>
            <a:r>
              <a:rPr lang="en-GB"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805145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sagen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mime speech coming out of your mouth, opening your mouth and drawing your hand away quickly away from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sagen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5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kalt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shiver, crossing your arms in front of your body.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kalt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kalt</a:t>
            </a:r>
            <a:r>
              <a:rPr lang="en-GB" baseline="0" dirty="0"/>
              <a:t> [887]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6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94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endParaRPr lang="en-GB" b="1" dirty="0"/>
          </a:p>
          <a:p>
            <a:r>
              <a:rPr lang="en-GB" b="1" dirty="0"/>
              <a:t>Aim: </a:t>
            </a:r>
            <a:r>
              <a:rPr lang="en-GB" b="0" dirty="0"/>
              <a:t>to introduce further vocabulary, giving students the opportunity to practise their new SSC knowledge.</a:t>
            </a:r>
            <a:br>
              <a:rPr lang="en-GB" b="0" dirty="0"/>
            </a:br>
            <a:br>
              <a:rPr lang="en-GB" dirty="0"/>
            </a:br>
            <a:r>
              <a:rPr lang="en-GB" b="1" dirty="0"/>
              <a:t>Procedure:</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Tafel </a:t>
            </a:r>
            <a:r>
              <a:rPr lang="en-GB" dirty="0" err="1"/>
              <a:t>ist</a:t>
            </a:r>
            <a:r>
              <a:rPr lang="en-GB" dirty="0"/>
              <a:t> </a:t>
            </a:r>
            <a:r>
              <a:rPr lang="en-GB" dirty="0" err="1"/>
              <a:t>hier</a:t>
            </a:r>
            <a:r>
              <a:rPr lang="en-GB" dirty="0"/>
              <a:t>’, pointing to the real (or picture) board.</a:t>
            </a:r>
          </a:p>
          <a:p>
            <a:r>
              <a:rPr lang="en-GB" dirty="0"/>
              <a:t>3. </a:t>
            </a:r>
            <a:r>
              <a:rPr lang="en-US" b="0" baseline="0" dirty="0"/>
              <a:t>Elicit a translation for ‘die Tafel’ and stress ‘die’ to prompt them to notice another word for ‘the’.  They have now met the three words for ‘the’ for singular nouns.</a:t>
            </a:r>
            <a:br>
              <a:rPr lang="en-US" b="0" baseline="0" dirty="0"/>
            </a:br>
            <a:r>
              <a:rPr lang="en-US" b="0" baseline="0" dirty="0"/>
              <a:t>We will focus explicitly on this soon.</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89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a:t>
            </a:r>
            <a:r>
              <a:rPr lang="en-GB" b="0" baseline="0"/>
              <a:t> slide.</a:t>
            </a:r>
            <a:endParaRPr lang="en-GB" b="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introduce further vocabulary, giving students the opportunity to practise their new SSC knowledge.</a:t>
            </a:r>
            <a:br>
              <a:rPr lang="en-GB" b="0" dirty="0"/>
            </a:br>
            <a:br>
              <a:rPr lang="en-GB" dirty="0"/>
            </a:br>
            <a:r>
              <a:rPr lang="en-GB" b="1" dirty="0"/>
              <a:t>Procedure:</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a:t>
            </a:r>
            <a:r>
              <a:rPr lang="en-GB" dirty="0" err="1"/>
              <a:t>Flasche</a:t>
            </a:r>
            <a:r>
              <a:rPr lang="en-GB" dirty="0"/>
              <a:t> </a:t>
            </a:r>
            <a:r>
              <a:rPr lang="en-GB" dirty="0" err="1"/>
              <a:t>ist</a:t>
            </a:r>
            <a:r>
              <a:rPr lang="en-GB" dirty="0"/>
              <a:t> da’, pointing to the real (or picture) board.</a:t>
            </a:r>
          </a:p>
          <a:p>
            <a:r>
              <a:rPr lang="en-GB" dirty="0"/>
              <a:t>3. </a:t>
            </a:r>
            <a:r>
              <a:rPr lang="en-US" b="0" baseline="0" dirty="0"/>
              <a:t>Elicit a translation for ‘die </a:t>
            </a:r>
            <a:r>
              <a:rPr lang="en-US" b="0" baseline="0" dirty="0" err="1"/>
              <a:t>Flasche</a:t>
            </a:r>
            <a:r>
              <a:rPr lang="en-US" b="0" baseline="0" dirty="0"/>
              <a:t>’ and stress ‘die’ to prompt them to notice another word for ‘the’.  They have now met the three words for ‘the’ for singular nouns.</a:t>
            </a:r>
            <a:br>
              <a:rPr lang="en-US" b="0" baseline="0" dirty="0"/>
            </a:br>
            <a:r>
              <a:rPr lang="en-US" b="0" baseline="0" dirty="0"/>
              <a:t>We will focus explicitly on this soon.</a:t>
            </a:r>
            <a:br>
              <a:rPr lang="en-GB" dirty="0"/>
            </a:b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88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concept of noun gender and the three singular definite articles (words for ‘the’) in German.</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r>
              <a:rPr lang="en-GB" b="1" dirty="0"/>
              <a:t>Note</a:t>
            </a:r>
            <a:r>
              <a:rPr lang="en-GB" dirty="0"/>
              <a:t>: </a:t>
            </a:r>
            <a:r>
              <a:rPr lang="en-GB" baseline="0" dirty="0"/>
              <a:t>It’s important for teachers to draw out the importance of learning gender.  One point of interest is native speaker prediction based on gender.  Depending on the class, it might be interesting for students to know that native speakers of languages with gender begin to predict what is going to be talked about as soon as the gender word is said – i.e. if there are two objects in view and just the word for ‘the’ is said, it is already clear what is being talked about.  This classification of nouns by gender serves to speed up identification (fractions of a second, but still interesting and important!)  </a:t>
            </a:r>
          </a:p>
          <a:p>
            <a:br>
              <a:rPr lang="en-GB" baseline="0" dirty="0"/>
            </a:br>
            <a:r>
              <a:rPr lang="en-GB" dirty="0"/>
              <a:t>The key point for teachers to emphasise is that students need to learn nouns with their gender from the first encounter and practise recalling them frequently.</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87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br>
              <a:rPr lang="en-GB" b="1" dirty="0"/>
            </a:br>
            <a:r>
              <a:rPr lang="en-GB" b="1" dirty="0"/>
              <a:t>Aim: </a:t>
            </a:r>
            <a:r>
              <a:rPr lang="en-GB" b="0" dirty="0"/>
              <a:t>to practise the new vocabulary further and to establish the knowledge of gender for the five nouns learnt in this lesson.</a:t>
            </a:r>
            <a:br>
              <a:rPr lang="en-GB" b="0" dirty="0"/>
            </a:br>
            <a:br>
              <a:rPr lang="en-GB" dirty="0"/>
            </a:br>
            <a:r>
              <a:rPr lang="en-GB" b="1" dirty="0"/>
              <a:t>Procedure:</a:t>
            </a:r>
            <a:br>
              <a:rPr lang="en-GB" dirty="0"/>
            </a:br>
            <a:r>
              <a:rPr lang="en-GB" dirty="0"/>
              <a:t>1. Bring up gapped version of the word.  Allow students to recall the word and its article.</a:t>
            </a:r>
            <a:br>
              <a:rPr lang="en-GB" dirty="0"/>
            </a:br>
            <a:r>
              <a:rPr lang="en-GB" dirty="0"/>
              <a:t>2. Reveal the full version of the word.  Repeat for other nouns.</a:t>
            </a:r>
            <a:br>
              <a:rPr lang="en-GB" dirty="0"/>
            </a:br>
            <a:r>
              <a:rPr lang="en-GB" dirty="0"/>
              <a:t>3. Bring up the pictures and ask students to say the nouns and their articles.</a:t>
            </a:r>
            <a:endParaRPr lang="en-US" b="0" baseline="0" dirty="0"/>
          </a:p>
          <a:p>
            <a:r>
              <a:rPr lang="en-GB" dirty="0"/>
              <a:t>4. Ask students which is their favourite German word so far, and to think about why.  Is it the sound, the meaning, the fact it is easy (or difficult) to remember.</a:t>
            </a:r>
            <a:br>
              <a:rPr lang="en-GB" dirty="0"/>
            </a:br>
            <a:br>
              <a:rPr lang="en-GB" dirty="0"/>
            </a:br>
            <a:br>
              <a:rPr lang="en-GB" b="1" dirty="0"/>
            </a:br>
            <a:r>
              <a:rPr lang="en-GB" b="1" dirty="0"/>
              <a:t>Note: </a:t>
            </a:r>
            <a:r>
              <a:rPr lang="en-GB" b="0" dirty="0"/>
              <a:t>This first lesson has been kept deliberately brief to allow for things like giving out exercise books, students finding the right room, etc...</a:t>
            </a:r>
            <a:br>
              <a:rPr lang="en-GB" b="0" dirty="0"/>
            </a:br>
            <a:r>
              <a:rPr lang="en-GB" b="0" dirty="0"/>
              <a:t>Normal lesson length is 50-60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9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saying ‘bye’ and recap student names, using Wo </a:t>
            </a:r>
            <a:r>
              <a:rPr lang="en-GB" b="0" dirty="0" err="1"/>
              <a:t>ist</a:t>
            </a:r>
            <a:r>
              <a:rPr lang="en-GB" b="0" dirty="0"/>
              <a:t>…?</a:t>
            </a:r>
            <a:br>
              <a:rPr lang="en-GB" b="0" dirty="0"/>
            </a:br>
            <a:br>
              <a:rPr lang="en-GB" dirty="0"/>
            </a:br>
            <a:r>
              <a:rPr lang="en-GB" b="1" dirty="0"/>
              <a:t>Procedure:</a:t>
            </a:r>
            <a:br>
              <a:rPr lang="en-GB" b="1" dirty="0"/>
            </a:br>
            <a:r>
              <a:rPr lang="en-GB" b="1" dirty="0"/>
              <a:t>Note: it might be good for students to have packed away before starting this routine, and then they are ready to say ‘</a:t>
            </a:r>
            <a:r>
              <a:rPr lang="en-GB" b="1" dirty="0" err="1"/>
              <a:t>Tschüss</a:t>
            </a:r>
            <a:r>
              <a:rPr lang="en-GB" b="1" dirty="0"/>
              <a:t>’ on the way out of the classroom.</a:t>
            </a:r>
            <a:br>
              <a:rPr lang="en-GB" dirty="0"/>
            </a:br>
            <a:r>
              <a:rPr lang="en-GB" dirty="0"/>
              <a:t>1. Teacher looks for the student saying ‘Wo </a:t>
            </a:r>
            <a:r>
              <a:rPr lang="en-GB" dirty="0" err="1"/>
              <a:t>ist</a:t>
            </a:r>
            <a:r>
              <a:rPr lang="en-GB" dirty="0"/>
              <a:t> …?’ with the sense that s/he is now checking if s/he has remembered the names of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When a student puts his/her hand up, the teacher says ‘</a:t>
            </a:r>
            <a:r>
              <a:rPr lang="en-GB" dirty="0" err="1"/>
              <a:t>Tschüss</a:t>
            </a:r>
            <a:r>
              <a:rPr lang="en-GB" dirty="0"/>
              <a:t>’ and waves goodbye, eliciting the word in response.</a:t>
            </a:r>
            <a:br>
              <a:rPr lang="en-GB" dirty="0"/>
            </a:br>
            <a:r>
              <a:rPr lang="en-GB" dirty="0"/>
              <a:t>3. Click to bring up the word and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Routine continues.  Teacher can call several names at once and elicit choral ‘</a:t>
            </a:r>
            <a:r>
              <a:rPr lang="en-GB" dirty="0" err="1"/>
              <a:t>Tschüss</a:t>
            </a:r>
            <a:r>
              <a:rPr lang="en-GB" dirty="0"/>
              <a:t>’ of course.</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03111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Present this vocabulary on the next three slides as a way in to a routine to find out students’ names and greet them in German (slide 4).</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(for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key vocabulary ‘wo’ (where).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and say the word.</a:t>
            </a:r>
            <a:br>
              <a:rPr lang="en-GB" b="0" dirty="0"/>
            </a:br>
            <a:r>
              <a:rPr lang="en-GB" b="0" dirty="0"/>
              <a:t>2. Bring up the question mark, and then straightaway the image and the English translation.</a:t>
            </a:r>
            <a:br>
              <a:rPr lang="en-GB" b="0" dirty="0"/>
            </a:br>
            <a:r>
              <a:rPr lang="en-GB" b="0" dirty="0"/>
              <a:t>3. Do the gesture for ‘where’ (if desired) and say the word several times.  Students say it with the teacher.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8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Homework in Y7 involves pre-learning the vocabulary for the following week.  This is obviously tricky in Week 1 as they have not had time to pre-learn Week 1 words.</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will decide how to spread out the learning, but we have put week 1 words with links on this slide, and week 2 words with links on a slide at the end of lesson 1.</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Timing: 5 minutes (could also be left until lesson 2 as Y7 classes will be settling 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Aim: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explain the homework concept for Y7.</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Procedure: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1. Explain the to establish the knowledge of new words, practice is extremely important.  Perhaps suggest that students think of the memory as a muscle that needs regular training to keep it in good shape.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2. What has happened to day in the lesson has ‘sown the seeds’ of the new words. These words will be re-visited several times more this year.  That is built into the lessons.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3. It’s very useful to space the practice of new language, doing little and often.  For this reason, the homework this year will usually be to pre-learn the words for the next lesson.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not mean that students completely know all the words, but that they are part-way there, when they arrive at the lesson.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4. There will be a vocabulary learning homework, with audio and a student worksheet for them to complete each week.</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126329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and short </a:t>
            </a:r>
            <a:r>
              <a:rPr lang="en-GB" sz="1200"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de-DE" sz="1200" b="0" baseline="0" dirty="0"/>
              <a:t>d</a:t>
            </a:r>
            <a:r>
              <a:rPr lang="de-DE" baseline="0" dirty="0"/>
              <a:t>efinite articles (singular) der, die, das - Row 1 (nominative); ‚words for ‚the‘ and the concept of grammatical gender</a:t>
            </a:r>
            <a:br>
              <a:rPr lang="de-DE" baseline="0" dirty="0"/>
            </a:br>
            <a:r>
              <a:rPr lang="de-DE" baseline="0" dirty="0"/>
              <a:t>Introduction of the verb SEIN and 3rd person singular ‚ist‘, and the question word ‚wo‘ (where?)</a:t>
            </a:r>
            <a:br>
              <a:rPr lang="de-DE" baseline="0" dirty="0"/>
            </a:br>
            <a:r>
              <a:rPr lang="de-DE" baseline="0" dirty="0"/>
              <a:t>Introduction of the concept of capital letters for nouns.</a:t>
            </a:r>
            <a:br>
              <a:rPr lang="de-DE" baseline="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sein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ist</a:t>
            </a:r>
            <a:r>
              <a:rPr lang="en-GB" sz="1200" b="0" i="0" u="none" strike="noStrike" kern="1200" cap="none" dirty="0">
                <a:solidFill>
                  <a:schemeClr val="tx1"/>
                </a:solidFill>
                <a:effectLst/>
                <a:latin typeface="+mn-lt"/>
                <a:ea typeface="Calibri"/>
                <a:cs typeface="Calibri"/>
                <a:sym typeface="Calibri"/>
              </a:rPr>
              <a:t> [4] Fenster [674] </a:t>
            </a:r>
            <a:r>
              <a:rPr lang="en-GB" sz="1200" b="0" i="0" u="none" strike="noStrike" kern="1200" cap="none" dirty="0" err="1">
                <a:solidFill>
                  <a:schemeClr val="tx1"/>
                </a:solidFill>
                <a:effectLst/>
                <a:latin typeface="+mn-lt"/>
                <a:ea typeface="Calibri"/>
                <a:cs typeface="Calibri"/>
                <a:sym typeface="Calibri"/>
              </a:rPr>
              <a:t>Flasche</a:t>
            </a:r>
            <a:r>
              <a:rPr lang="en-GB" sz="1200" b="0" i="0" u="none" strike="noStrike" kern="1200" cap="none" dirty="0">
                <a:solidFill>
                  <a:schemeClr val="tx1"/>
                </a:solidFill>
                <a:effectLst/>
                <a:latin typeface="+mn-lt"/>
                <a:ea typeface="Calibri"/>
                <a:cs typeface="Calibri"/>
                <a:sym typeface="Calibri"/>
              </a:rPr>
              <a:t> [1602] Heft [3862] Tafel [3855] Tisch [529] da [48] </a:t>
            </a:r>
            <a:r>
              <a:rPr lang="en-GB" sz="1200" b="0" i="0" u="none" strike="noStrike" kern="1200" cap="none" dirty="0" err="1">
                <a:solidFill>
                  <a:schemeClr val="tx1"/>
                </a:solidFill>
                <a:effectLst/>
                <a:latin typeface="+mn-lt"/>
                <a:ea typeface="Calibri"/>
                <a:cs typeface="Calibri"/>
                <a:sym typeface="Calibri"/>
              </a:rPr>
              <a:t>hier</a:t>
            </a:r>
            <a:r>
              <a:rPr lang="en-GB" sz="1200" b="0" i="0" u="none" strike="noStrike" kern="1200" cap="none" dirty="0">
                <a:solidFill>
                  <a:schemeClr val="tx1"/>
                </a:solidFill>
                <a:effectLst/>
                <a:latin typeface="+mn-lt"/>
                <a:ea typeface="Calibri"/>
                <a:cs typeface="Calibri"/>
                <a:sym typeface="Calibri"/>
              </a:rPr>
              <a:t> [68] wo? [108] der, die, das [1] Hallo! [1077] </a:t>
            </a:r>
            <a:r>
              <a:rPr lang="en-GB" sz="1200" b="0" i="0" u="none" strike="noStrike" kern="1200" cap="none" dirty="0" err="1">
                <a:solidFill>
                  <a:schemeClr val="tx1"/>
                </a:solidFill>
                <a:effectLst/>
                <a:latin typeface="+mn-lt"/>
                <a:ea typeface="Calibri"/>
                <a:cs typeface="Calibri"/>
                <a:sym typeface="Calibri"/>
              </a:rPr>
              <a:t>Tschüs</a:t>
            </a:r>
            <a:r>
              <a:rPr lang="en-GB" sz="1200" b="0" i="0" u="none" strike="noStrike" kern="1200" cap="none" dirty="0">
                <a:solidFill>
                  <a:schemeClr val="tx1"/>
                </a:solidFill>
                <a:effectLst/>
                <a:latin typeface="+mn-lt"/>
                <a:ea typeface="Calibri"/>
                <a:cs typeface="Calibri"/>
                <a:sym typeface="Calibri"/>
              </a:rPr>
              <a:t>! [3766]</a:t>
            </a:r>
            <a:r>
              <a:rPr lang="en-GB"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Jones, R.L. &amp; </a:t>
            </a:r>
            <a:r>
              <a:rPr lang="en-GB" i="1" dirty="0" err="1"/>
              <a:t>Tschirner</a:t>
            </a:r>
            <a:r>
              <a:rPr lang="en-GB" i="1" dirty="0"/>
              <a:t>, E. (2019). A frequency dictionary of German: core vocabulary for learners. Routledge</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249537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sagen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sagen</a:t>
            </a:r>
            <a:r>
              <a:rPr lang="en-GB" baseline="0" dirty="0"/>
              <a:t> [40] </a:t>
            </a:r>
            <a:r>
              <a:rPr lang="en-GB" b="1" baseline="0" dirty="0" err="1"/>
              <a:t>Paar</a:t>
            </a:r>
            <a:r>
              <a:rPr lang="en-GB" b="0" baseline="0" dirty="0"/>
              <a:t> [241]</a:t>
            </a:r>
            <a:r>
              <a:rPr lang="en-GB" baseline="0" dirty="0"/>
              <a:t> </a:t>
            </a:r>
            <a:r>
              <a:rPr lang="en-GB" b="1" baseline="0" dirty="0" err="1"/>
              <a:t>haben</a:t>
            </a:r>
            <a:r>
              <a:rPr lang="en-GB" baseline="0" dirty="0"/>
              <a:t> [6] </a:t>
            </a:r>
            <a:r>
              <a:rPr lang="en-GB" b="1" baseline="0" dirty="0" err="1"/>
              <a:t>fahren</a:t>
            </a:r>
            <a:r>
              <a:rPr lang="en-GB" baseline="0" dirty="0"/>
              <a:t> [215] </a:t>
            </a:r>
            <a:r>
              <a:rPr lang="en-GB" b="1" baseline="0" dirty="0" err="1"/>
              <a:t>klar</a:t>
            </a:r>
            <a:r>
              <a:rPr lang="en-GB" baseline="0" dirty="0"/>
              <a:t> [239] </a:t>
            </a:r>
            <a:r>
              <a:rPr lang="en-GB" b="1" baseline="0" dirty="0"/>
              <a:t>Tag </a:t>
            </a:r>
            <a:r>
              <a:rPr lang="en-GB" baseline="0" dirty="0"/>
              <a:t>[111].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167770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With sound and no pictures to focus all attention on the sound-symbol correspondence.</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667849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93882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kalt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kalt</a:t>
            </a:r>
            <a:r>
              <a:rPr lang="en-GB" baseline="0" dirty="0"/>
              <a:t> [887] </a:t>
            </a:r>
            <a:r>
              <a:rPr lang="en-GB" b="1" baseline="0" dirty="0"/>
              <a:t>lang</a:t>
            </a:r>
            <a:r>
              <a:rPr lang="en-GB" b="0" baseline="0" dirty="0"/>
              <a:t> [97]</a:t>
            </a:r>
            <a:r>
              <a:rPr lang="en-GB" baseline="0" dirty="0"/>
              <a:t> </a:t>
            </a:r>
            <a:r>
              <a:rPr lang="en-GB" b="1" baseline="0" dirty="0"/>
              <a:t>Mann</a:t>
            </a:r>
            <a:r>
              <a:rPr lang="en-GB" baseline="0" dirty="0"/>
              <a:t> [121] </a:t>
            </a:r>
            <a:r>
              <a:rPr lang="en-GB" b="1" baseline="0" dirty="0" err="1"/>
              <a:t>Klasse</a:t>
            </a:r>
            <a:r>
              <a:rPr lang="en-GB" baseline="0" dirty="0"/>
              <a:t> [961] </a:t>
            </a:r>
            <a:r>
              <a:rPr lang="en-GB" b="1" baseline="0" dirty="0"/>
              <a:t>Gast</a:t>
            </a:r>
            <a:r>
              <a:rPr lang="en-GB" baseline="0" dirty="0"/>
              <a:t> [576] </a:t>
            </a:r>
            <a:r>
              <a:rPr lang="en-GB" b="1" baseline="0" dirty="0" err="1"/>
              <a:t>danke</a:t>
            </a:r>
            <a:r>
              <a:rPr lang="en-GB" b="1" baseline="0" dirty="0"/>
              <a:t> </a:t>
            </a:r>
            <a:r>
              <a:rPr lang="en-GB" baseline="0" dirty="0"/>
              <a:t>[877]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818696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323082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35845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focus on differentiating the long and short [a] sounds in German.</a:t>
            </a:r>
            <a:br>
              <a:rPr lang="en-GB" b="0" dirty="0"/>
            </a:br>
            <a:br>
              <a:rPr lang="en-GB" dirty="0"/>
            </a:br>
            <a:r>
              <a:rPr lang="en-GB" b="1" dirty="0"/>
              <a:t>Procedure:</a:t>
            </a:r>
            <a:br>
              <a:rPr lang="en-GB" dirty="0"/>
            </a:br>
            <a:r>
              <a:rPr lang="en-GB" dirty="0"/>
              <a:t>1. Click to hear the word.  Decide if it is long [a] as in ‘</a:t>
            </a:r>
            <a:r>
              <a:rPr lang="en-GB" dirty="0" err="1"/>
              <a:t>sagen</a:t>
            </a:r>
            <a:r>
              <a:rPr lang="en-GB" dirty="0"/>
              <a:t>’ or short [a] as in ‘</a:t>
            </a:r>
            <a:r>
              <a:rPr lang="en-GB" dirty="0" err="1"/>
              <a:t>kalt</a:t>
            </a:r>
            <a:r>
              <a:rPr lang="en-GB" dirty="0"/>
              <a:t>’. Students are NOT expected to transcribe the words – there are several ways to write the sound long [a] and these are not words that have yet been taught, merely seen briefly in phonics practice.</a:t>
            </a:r>
          </a:p>
          <a:p>
            <a:r>
              <a:rPr lang="en-GB" dirty="0"/>
              <a:t>2.  Bring up the answers and the written word for students’ information.  They will be learning these highly frequent words soon.</a:t>
            </a:r>
          </a:p>
          <a:p>
            <a:endParaRPr lang="en-GB" b="1" dirty="0"/>
          </a:p>
          <a:p>
            <a:r>
              <a:rPr lang="en-GB" b="1" dirty="0"/>
              <a:t>Transcript:</a:t>
            </a:r>
            <a:endParaRPr lang="en-GB" dirty="0"/>
          </a:p>
          <a:p>
            <a:pPr marL="228600" indent="-228600">
              <a:buAutoNum type="arabicPeriod"/>
            </a:pPr>
            <a:r>
              <a:rPr lang="en-US" dirty="0"/>
              <a:t>Mann</a:t>
            </a:r>
          </a:p>
          <a:p>
            <a:pPr marL="228600" indent="-228600">
              <a:buAutoNum type="arabicPeriod"/>
            </a:pPr>
            <a:r>
              <a:rPr lang="en-US" dirty="0" err="1"/>
              <a:t>Paar</a:t>
            </a:r>
            <a:endParaRPr lang="en-US" dirty="0"/>
          </a:p>
          <a:p>
            <a:pPr marL="228600" indent="-228600">
              <a:buAutoNum type="arabicPeriod"/>
            </a:pPr>
            <a:r>
              <a:rPr lang="en-US" dirty="0" err="1"/>
              <a:t>fahren</a:t>
            </a:r>
            <a:endParaRPr lang="en-US" dirty="0"/>
          </a:p>
          <a:p>
            <a:pPr marL="228600" indent="-228600">
              <a:buAutoNum type="arabicPeriod"/>
            </a:pPr>
            <a:r>
              <a:rPr lang="en-US" dirty="0" err="1"/>
              <a:t>Klasse</a:t>
            </a:r>
            <a:endParaRPr lang="en-US" dirty="0"/>
          </a:p>
          <a:p>
            <a:pPr marL="228600" indent="-228600">
              <a:buAutoNum type="arabicPeriod"/>
            </a:pPr>
            <a:r>
              <a:rPr lang="en-US" dirty="0" err="1"/>
              <a:t>danke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 (two slides)</a:t>
            </a:r>
            <a:br>
              <a:rPr lang="en-GB" dirty="0"/>
            </a:br>
            <a:br>
              <a:rPr lang="en-GB" b="1" dirty="0"/>
            </a:br>
            <a:r>
              <a:rPr lang="en-GB" b="1" dirty="0"/>
              <a:t>Aim: </a:t>
            </a:r>
            <a:r>
              <a:rPr lang="en-GB" b="0" dirty="0"/>
              <a:t>to raise awareness of the properties of nouns in German.</a:t>
            </a:r>
            <a:br>
              <a:rPr lang="en-GB" b="0" dirty="0"/>
            </a:br>
            <a:br>
              <a:rPr lang="en-GB" b="1" dirty="0"/>
            </a:br>
            <a:r>
              <a:rPr lang="en-GB" b="1" dirty="0"/>
              <a:t>Procedure:</a:t>
            </a:r>
            <a:br>
              <a:rPr lang="en-GB" dirty="0"/>
            </a:br>
            <a:r>
              <a:rPr lang="en-GB" dirty="0"/>
              <a:t>1. Ask students to suggest why some of these words have capital letters.  </a:t>
            </a:r>
            <a:br>
              <a:rPr lang="en-GB" dirty="0"/>
            </a:br>
            <a:r>
              <a:rPr lang="en-GB" dirty="0"/>
              <a:t>2. Do they know any other German words like this?</a:t>
            </a:r>
            <a:br>
              <a:rPr lang="en-GB" dirty="0"/>
            </a:br>
            <a:r>
              <a:rPr lang="en-GB" dirty="0"/>
              <a:t>3. Click for the definite articles to appear.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5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Repeat the presentation of ‘wo’</a:t>
            </a:r>
            <a:br>
              <a:rPr lang="en-GB" b="0" dirty="0"/>
            </a:br>
            <a:r>
              <a:rPr lang="en-GB" b="0" dirty="0"/>
              <a:t>2. Bring up the short German sentence.</a:t>
            </a:r>
            <a:br>
              <a:rPr lang="en-GB" b="0" dirty="0"/>
            </a:br>
            <a:r>
              <a:rPr lang="en-GB" b="0" dirty="0"/>
              <a:t>3. Elicit the English meaning.</a:t>
            </a:r>
            <a:br>
              <a:rPr lang="en-GB" b="0" dirty="0"/>
            </a:b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61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introduce the concept of capital letters on German nouns.</a:t>
            </a:r>
            <a:br>
              <a:rPr lang="en-GB" b="0" dirty="0"/>
            </a:br>
            <a:br>
              <a:rPr lang="en-GB" b="0" dirty="0"/>
            </a:br>
            <a:r>
              <a:rPr lang="en-GB" b="1" dirty="0"/>
              <a:t>Procedure:</a:t>
            </a:r>
            <a:br>
              <a:rPr lang="en-GB" dirty="0"/>
            </a:br>
            <a:r>
              <a:rPr lang="en-GB" dirty="0"/>
              <a:t>1. Bring up the text and read it carefully, with helpful intonation.</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22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practise the concept of capital letters on German nouns.</a:t>
            </a:r>
            <a:br>
              <a:rPr lang="en-GB" b="0" dirty="0"/>
            </a:br>
            <a:br>
              <a:rPr lang="en-GB" b="0" dirty="0"/>
            </a:br>
            <a:r>
              <a:rPr lang="en-GB" b="1" dirty="0"/>
              <a:t>Procedure:</a:t>
            </a:r>
            <a:br>
              <a:rPr lang="en-GB" dirty="0"/>
            </a:br>
            <a:r>
              <a:rPr lang="en-GB" dirty="0"/>
              <a:t>1. Bring up each question.  </a:t>
            </a:r>
          </a:p>
          <a:p>
            <a:r>
              <a:rPr lang="en-GB" dirty="0"/>
              <a:t>2. Students identify the words that need capitals. Point out that both German and English always start sentences with a capital letter.</a:t>
            </a:r>
            <a:br>
              <a:rPr lang="en-GB" dirty="0"/>
            </a:br>
            <a:r>
              <a:rPr lang="en-GB" dirty="0"/>
              <a:t>3. Elicit and/or present the German sentence.</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27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concept of noun gender and the three singular definite articles (words for ‘the’) in German.</a:t>
            </a:r>
            <a:br>
              <a:rPr lang="en-GB" b="0" dirty="0"/>
            </a:br>
            <a:endParaRPr lang="en-GB" b="0" dirty="0"/>
          </a:p>
          <a:p>
            <a:r>
              <a:rPr lang="en-GB" b="1" dirty="0"/>
              <a:t>Note: </a:t>
            </a:r>
            <a:r>
              <a:rPr lang="en-GB" b="0" dirty="0"/>
              <a:t>This is a repeat of the slide from lesson 1.</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752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(3 slides)</a:t>
            </a:r>
            <a:br>
              <a:rPr lang="en-GB" dirty="0"/>
            </a:br>
            <a:br>
              <a:rPr lang="en-GB" b="1" dirty="0"/>
            </a:br>
            <a:r>
              <a:rPr lang="en-GB" b="1" dirty="0"/>
              <a:t>Aim: </a:t>
            </a:r>
            <a:r>
              <a:rPr lang="en-GB" b="0" dirty="0"/>
              <a:t>to practise knowledge of noun gender and the three singular definite articles (words for ‘the’) in German.</a:t>
            </a:r>
            <a:br>
              <a:rPr lang="en-GB" b="0" dirty="0"/>
            </a:br>
            <a:br>
              <a:rPr lang="en-GB" b="0" dirty="0"/>
            </a:br>
            <a:r>
              <a:rPr lang="en-GB" b="1" dirty="0"/>
              <a:t>Procedure:</a:t>
            </a:r>
            <a:br>
              <a:rPr lang="en-GB" dirty="0"/>
            </a:br>
            <a:r>
              <a:rPr lang="en-GB" dirty="0"/>
              <a:t>1.</a:t>
            </a:r>
            <a:r>
              <a:rPr lang="en-GB" baseline="0" dirty="0"/>
              <a:t> Click to bring up both pictures at once.</a:t>
            </a:r>
            <a:br>
              <a:rPr lang="en-GB" baseline="0" dirty="0"/>
            </a:br>
            <a:r>
              <a:rPr lang="en-GB" baseline="0" dirty="0"/>
              <a:t>2. Say the gender of either one and students have to respond by either turning their heads to the left or right or pointing at the correct picture, whichever is clearer.</a:t>
            </a:r>
            <a:br>
              <a:rPr lang="en-GB" baseline="0" dirty="0"/>
            </a:br>
            <a:r>
              <a:rPr lang="en-GB" baseline="0" dirty="0"/>
              <a:t>The teacher can frame this as the partially completed question ‘Wo </a:t>
            </a:r>
            <a:r>
              <a:rPr lang="en-GB" baseline="0" dirty="0" err="1"/>
              <a:t>ist</a:t>
            </a:r>
            <a:r>
              <a:rPr lang="en-GB" baseline="0" dirty="0"/>
              <a:t> die…? OR ‘Wo </a:t>
            </a:r>
            <a:r>
              <a:rPr lang="en-GB" baseline="0" dirty="0" err="1"/>
              <a:t>ist</a:t>
            </a:r>
            <a:r>
              <a:rPr lang="en-GB" baseline="0" dirty="0"/>
              <a:t> das…?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805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a:t>
            </a:r>
            <a:r>
              <a:rPr lang="en-GB" b="0" baseline="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42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a:t>
            </a:r>
            <a:r>
              <a:rPr lang="en-GB" b="0" baseline="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333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(all vocabulary presentation slides)</a:t>
            </a:r>
            <a:br>
              <a:rPr lang="en-GB" dirty="0"/>
            </a:br>
            <a:br>
              <a:rPr lang="en-GB" b="1" dirty="0"/>
            </a:br>
            <a:r>
              <a:rPr lang="en-GB" b="1" dirty="0"/>
              <a:t>Aim: </a:t>
            </a:r>
            <a:r>
              <a:rPr lang="en-GB" b="0" dirty="0"/>
              <a:t>to present and practise the new vocabulary for this week, which includes the nouns from the cluster words.</a:t>
            </a:r>
            <a:br>
              <a:rPr lang="en-GB" b="0" dirty="0"/>
            </a:br>
            <a:br>
              <a:rPr lang="en-GB" b="0" dirty="0"/>
            </a:br>
            <a:r>
              <a:rPr lang="en-GB" b="1" dirty="0"/>
              <a:t>Procedure:</a:t>
            </a:r>
            <a:br>
              <a:rPr lang="en-GB" dirty="0"/>
            </a:br>
            <a:r>
              <a:rPr lang="en-US" dirty="0"/>
              <a:t>1.</a:t>
            </a:r>
            <a:r>
              <a:rPr lang="en-US" baseline="0" dirty="0"/>
              <a:t> Teacher introduces the word and picture and says the word.</a:t>
            </a:r>
            <a:br>
              <a:rPr lang="en-US" baseline="0" dirty="0"/>
            </a:br>
            <a:r>
              <a:rPr lang="en-US" baseline="0" dirty="0"/>
              <a:t>2. Teacher brings up the word for ‘the’ separately to focus attention on it.</a:t>
            </a:r>
          </a:p>
          <a:p>
            <a:r>
              <a:rPr lang="en-US" baseline="0" dirty="0"/>
              <a:t>3. Students say the article and the noun together.</a:t>
            </a:r>
            <a:br>
              <a:rPr lang="en-US" baseline="0" dirty="0"/>
            </a:br>
            <a:r>
              <a:rPr lang="en-US" baseline="0" dirty="0"/>
              <a:t>4. Roll back the mouse to repeat these stages a couple of times.</a:t>
            </a:r>
            <a:br>
              <a:rPr lang="en-US" baseline="0" dirty="0"/>
            </a:br>
            <a:r>
              <a:rPr lang="en-US" baseline="0" dirty="0"/>
              <a:t>5. Repeat with the remaining nouns on the following slides.</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89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 Gast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30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 Tisch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593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Fenster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15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Elicit ‘wo’</a:t>
            </a:r>
            <a:br>
              <a:rPr lang="en-GB" b="0" dirty="0"/>
            </a:br>
            <a:r>
              <a:rPr lang="en-GB" b="0" dirty="0"/>
              <a:t>2. Elicit ‘wo’ again in the sentence.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159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a:t>
            </a:r>
            <a:r>
              <a:rPr lang="en-GB" dirty="0" err="1"/>
              <a:t>Paar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158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Heft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132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Tafel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09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a:t>
            </a:r>
            <a:r>
              <a:rPr lang="en-GB" dirty="0" err="1"/>
              <a:t>Flasche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287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a:t>
            </a:r>
            <a:r>
              <a:rPr lang="en-GB" dirty="0" err="1"/>
              <a:t>Klasse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489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br>
              <a:rPr lang="en-GB" b="1"/>
            </a:br>
            <a:r>
              <a:rPr lang="en-GB" b="1"/>
              <a:t>Aim: </a:t>
            </a:r>
            <a:r>
              <a:rPr lang="en-GB" b="0"/>
              <a:t>to </a:t>
            </a:r>
            <a:r>
              <a:rPr lang="en-GB" b="0" dirty="0"/>
              <a:t>reinforce the new knowledge by classifying all nouns by their gender.</a:t>
            </a:r>
          </a:p>
          <a:p>
            <a:endParaRPr lang="en-GB" b="0" dirty="0"/>
          </a:p>
          <a:p>
            <a:r>
              <a:rPr lang="en-GB" b="1" dirty="0"/>
              <a:t>Procedure:</a:t>
            </a:r>
            <a:br>
              <a:rPr lang="en-GB" dirty="0"/>
            </a:br>
            <a:r>
              <a:rPr lang="en-US" dirty="0"/>
              <a:t>1.</a:t>
            </a:r>
            <a:r>
              <a:rPr lang="en-US" baseline="0" dirty="0"/>
              <a:t> Teacher </a:t>
            </a:r>
            <a:r>
              <a:rPr lang="en-GB" baseline="0" dirty="0"/>
              <a:t>clicks and the word ‘masculine’ appears.</a:t>
            </a:r>
            <a:br>
              <a:rPr lang="en-GB" baseline="0" dirty="0"/>
            </a:br>
            <a:r>
              <a:rPr lang="en-GB" baseline="0" dirty="0"/>
              <a:t>2. Students think and identify (written or orally) the masculine nouns.</a:t>
            </a:r>
            <a:br>
              <a:rPr lang="en-GB" baseline="0" dirty="0"/>
            </a:br>
            <a:r>
              <a:rPr lang="en-GB" baseline="0" dirty="0"/>
              <a:t>3. Click to highlight the masculine nouns.</a:t>
            </a:r>
            <a:br>
              <a:rPr lang="en-GB" baseline="0" dirty="0"/>
            </a:br>
            <a:r>
              <a:rPr lang="en-GB" baseline="0" dirty="0"/>
              <a:t>4. Repeat for ‘feminine’ and ‘neuter’ nouns.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16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endParaRPr lang="en-GB" b="1" dirty="0"/>
          </a:p>
          <a:p>
            <a:r>
              <a:rPr lang="en-GB" b="1" dirty="0"/>
              <a:t>Aim: </a:t>
            </a:r>
            <a:r>
              <a:rPr lang="en-GB" b="0" dirty="0"/>
              <a:t>to practise pronunciation of the new language </a:t>
            </a:r>
          </a:p>
          <a:p>
            <a:endParaRPr lang="en-GB" b="0" dirty="0"/>
          </a:p>
          <a:p>
            <a:r>
              <a:rPr lang="en-GB" b="1" dirty="0"/>
              <a:t>Procedure:</a:t>
            </a:r>
            <a:br>
              <a:rPr lang="en-GB" dirty="0"/>
            </a:br>
            <a:r>
              <a:rPr lang="en-US" dirty="0"/>
              <a:t>1.</a:t>
            </a:r>
            <a:r>
              <a:rPr lang="en-US" baseline="0" dirty="0"/>
              <a:t> </a:t>
            </a:r>
            <a:r>
              <a:rPr lang="en-GB" baseline="0" dirty="0"/>
              <a:t>Start the timer. Say all the words, but in alphabetical order this time.  This compels learners to slow down a little and they will focus a little more attention on the written word.</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327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(3 slides)</a:t>
            </a:r>
            <a:br>
              <a:rPr lang="en-GB" b="1" dirty="0"/>
            </a:br>
            <a:endParaRPr lang="en-GB" b="1" dirty="0"/>
          </a:p>
          <a:p>
            <a:r>
              <a:rPr lang="en-GB" b="1" dirty="0"/>
              <a:t>Aim: </a:t>
            </a:r>
            <a:r>
              <a:rPr lang="en-GB" b="0" dirty="0"/>
              <a:t>to practise gender knowledge and written recall of the new vocabulary</a:t>
            </a:r>
          </a:p>
          <a:p>
            <a:endParaRPr lang="en-GB" b="0" dirty="0"/>
          </a:p>
          <a:p>
            <a:r>
              <a:rPr lang="en-GB" b="1" dirty="0"/>
              <a:t>Procedure:</a:t>
            </a:r>
            <a:br>
              <a:rPr lang="en-GB" dirty="0"/>
            </a:br>
            <a:r>
              <a:rPr lang="en-US" dirty="0"/>
              <a:t>1.</a:t>
            </a:r>
            <a:r>
              <a:rPr lang="en-US" baseline="0" dirty="0"/>
              <a:t> </a:t>
            </a:r>
            <a:r>
              <a:rPr lang="en-GB" baseline="0" dirty="0"/>
              <a:t>Students write 1-6 in their books (or on whiteboards).</a:t>
            </a:r>
            <a:br>
              <a:rPr lang="en-GB" baseline="0" dirty="0"/>
            </a:br>
            <a:r>
              <a:rPr lang="en-GB" baseline="0" dirty="0"/>
              <a:t>2. Identify which noun is ‘hidden’ from the definite article.  Write A or B.</a:t>
            </a:r>
            <a:br>
              <a:rPr lang="en-GB" baseline="0" dirty="0"/>
            </a:br>
            <a:r>
              <a:rPr lang="en-GB" baseline="0" dirty="0"/>
              <a:t>3. Write the full missing word in German.</a:t>
            </a:r>
            <a:br>
              <a:rPr lang="en-GB" baseline="0" dirty="0"/>
            </a:br>
            <a:br>
              <a:rPr lang="en-GB" baseline="0" dirty="0"/>
            </a:br>
            <a:r>
              <a:rPr lang="en-GB" b="1" baseline="0" dirty="0"/>
              <a:t>Note: </a:t>
            </a:r>
            <a:r>
              <a:rPr lang="en-GB" baseline="0" dirty="0"/>
              <a:t>Reassure students that they are not expected to know these yet, but that trying to write them from memory, trying to remember, is a key part of learning.</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666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59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for previous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12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the new language just introduced in context; to teach and practise two greetings.</a:t>
            </a:r>
            <a:br>
              <a:rPr lang="en-GB" b="0" dirty="0"/>
            </a:br>
            <a:br>
              <a:rPr lang="en-GB" dirty="0"/>
            </a:br>
            <a:r>
              <a:rPr lang="en-GB" b="1" dirty="0"/>
              <a:t>Procedure:</a:t>
            </a:r>
            <a:br>
              <a:rPr lang="en-GB" dirty="0"/>
            </a:br>
            <a:r>
              <a:rPr lang="en-GB" dirty="0"/>
              <a:t>1. Teacher has register but doesn’t know the students – Teacher</a:t>
            </a:r>
            <a:r>
              <a:rPr lang="en-GB" baseline="0" dirty="0"/>
              <a:t>s may find it helpful to ‘mime’ gesture of looking as they say ‘</a:t>
            </a:r>
            <a:r>
              <a:rPr lang="en-GB" dirty="0"/>
              <a:t>Wo </a:t>
            </a:r>
            <a:r>
              <a:rPr lang="en-GB" dirty="0" err="1"/>
              <a:t>ist</a:t>
            </a:r>
            <a:r>
              <a:rPr lang="en-GB" dirty="0"/>
              <a:t> [David]?’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When [David] puts his hand up, teacher models answer ‘</a:t>
            </a:r>
            <a:r>
              <a:rPr lang="en-GB" dirty="0" err="1"/>
              <a:t>Hier</a:t>
            </a:r>
            <a:r>
              <a:rPr lang="en-GB" dirty="0"/>
              <a:t>’ and writes it on the board. Ensure all students are clear that ‘</a:t>
            </a:r>
            <a:r>
              <a:rPr lang="en-GB" dirty="0" err="1"/>
              <a:t>hier</a:t>
            </a:r>
            <a:r>
              <a:rPr lang="en-GB" dirty="0"/>
              <a:t>’ means ‘here’ (seems obvious but it might not be and it’s important</a:t>
            </a:r>
            <a:r>
              <a:rPr lang="en-GB" baseline="0" dirty="0"/>
              <a:t> that all students understand, so quickly elicit the English, saying ‘’</a:t>
            </a:r>
            <a:r>
              <a:rPr lang="en-GB" baseline="0" dirty="0" err="1"/>
              <a:t>Hier</a:t>
            </a:r>
            <a:r>
              <a:rPr lang="en-GB" baseline="0" dirty="0"/>
              <a:t>. Auf </a:t>
            </a:r>
            <a:r>
              <a:rPr lang="en-GB" baseline="0" dirty="0" err="1"/>
              <a:t>Englisch</a:t>
            </a:r>
            <a:r>
              <a:rPr lang="en-GB" baseline="0" dirty="0"/>
              <a:t>?’ and a students will volunteer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teacher says ‘</a:t>
            </a:r>
            <a:r>
              <a:rPr lang="en-GB" baseline="0" dirty="0" err="1"/>
              <a:t>Guten</a:t>
            </a:r>
            <a:r>
              <a:rPr lang="en-GB" baseline="0" dirty="0"/>
              <a:t> Tag, [name]’ and ‘Hallo, [name]’ and clicks to bring up both greetings and the callout.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 continues to find out where all the other students are – they respond ‘</a:t>
            </a:r>
            <a:r>
              <a:rPr lang="en-GB" baseline="0" dirty="0" err="1"/>
              <a:t>Hier</a:t>
            </a:r>
            <a:r>
              <a:rPr lang="en-GB" baseline="0" dirty="0"/>
              <a:t>’.  It is possible to do this very quickly or elaborate the routine further and introduce ‘da’ – e.g., teacher pretends (may not even be pretence!) that it’s hard to remember where different students are and s/he needs the help of the class.  4. This produces the need for ‘da’ as they will point towards a student in response to the teacher recapping ‘Also, wo </a:t>
            </a:r>
            <a:r>
              <a:rPr lang="en-GB" baseline="0" dirty="0" err="1"/>
              <a:t>ist</a:t>
            </a:r>
            <a:r>
              <a:rPr lang="en-GB" baseline="0" dirty="0"/>
              <a:t> David?’ and as they point they will naturally want to say ‘</a:t>
            </a:r>
            <a:r>
              <a:rPr lang="en-GB" baseline="0" dirty="0" err="1"/>
              <a:t>Hier</a:t>
            </a:r>
            <a:r>
              <a:rPr lang="en-GB" baseline="0" dirty="0"/>
              <a:t>’ but realise it doesn’t quite fit, so the teacher provides ‘da’.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By the time the attendance of all students has been ascertained, the teacher will know all/almost all of the names of the class, and students will have begun to learn each other’s names,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an important first step is building the classroom ethos that we need for language learning.  In addition, many will now already know the words for ‘where’ and ‘is’ in German – they will often be surprised that they already know this when we go on to present the language more formally in the next slides.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182022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(3 slides)</a:t>
            </a:r>
            <a:br>
              <a:rPr lang="en-GB" b="1" dirty="0"/>
            </a:br>
            <a:endParaRPr lang="en-GB" b="1" dirty="0"/>
          </a:p>
          <a:p>
            <a:r>
              <a:rPr lang="en-GB" b="1" dirty="0"/>
              <a:t>Aim: </a:t>
            </a:r>
            <a:r>
              <a:rPr lang="en-GB" b="0" dirty="0"/>
              <a:t>to review answers to help establish new knowledge.</a:t>
            </a:r>
            <a:br>
              <a:rPr lang="en-GB" b="0" dirty="0"/>
            </a:br>
            <a:endParaRPr lang="en-GB" b="0" dirty="0"/>
          </a:p>
          <a:p>
            <a:r>
              <a:rPr lang="en-GB" b="1" dirty="0"/>
              <a:t>Procedure:</a:t>
            </a:r>
            <a:br>
              <a:rPr lang="en-GB" dirty="0"/>
            </a:br>
            <a:r>
              <a:rPr lang="en-US" dirty="0"/>
              <a:t>1.</a:t>
            </a:r>
            <a:r>
              <a:rPr lang="en-US" baseline="0" dirty="0"/>
              <a:t> </a:t>
            </a:r>
            <a:r>
              <a:rPr lang="en-GB" baseline="0" dirty="0"/>
              <a:t>Click to indicate the correct item A or B.</a:t>
            </a:r>
            <a:br>
              <a:rPr lang="en-GB" baseline="0" dirty="0"/>
            </a:br>
            <a:r>
              <a:rPr lang="en-GB" baseline="0" dirty="0"/>
              <a:t>2. Reveal the full spelling of the German word.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77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16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18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endParaRPr lang="en-GB" b="1" dirty="0"/>
          </a:p>
          <a:p>
            <a:r>
              <a:rPr lang="en-GB" b="1" dirty="0"/>
              <a:t>Aim: </a:t>
            </a:r>
            <a:r>
              <a:rPr lang="en-GB" b="0" dirty="0"/>
              <a:t>to re-focus on the essential new grammatical knowledge – the definite singular articles der, die, das.</a:t>
            </a:r>
            <a:br>
              <a:rPr lang="en-GB" b="0" dirty="0"/>
            </a:br>
            <a:endParaRPr lang="en-GB" b="0" dirty="0"/>
          </a:p>
          <a:p>
            <a:r>
              <a:rPr lang="en-GB" b="1" dirty="0"/>
              <a:t>Procedure:</a:t>
            </a:r>
            <a:br>
              <a:rPr lang="en-GB" dirty="0"/>
            </a:br>
            <a:r>
              <a:rPr lang="en-US" dirty="0"/>
              <a:t>1.</a:t>
            </a:r>
            <a:r>
              <a:rPr lang="en-US" baseline="0" dirty="0"/>
              <a:t> </a:t>
            </a:r>
            <a:r>
              <a:rPr lang="en-GB" baseline="0" dirty="0"/>
              <a:t>Ask ‘</a:t>
            </a:r>
            <a:r>
              <a:rPr lang="en-GB" baseline="0" dirty="0" err="1"/>
              <a:t>Ist</a:t>
            </a:r>
            <a:r>
              <a:rPr lang="en-GB" baseline="0" dirty="0"/>
              <a:t> es der, die, </a:t>
            </a:r>
            <a:r>
              <a:rPr lang="en-GB" baseline="0" dirty="0" err="1"/>
              <a:t>oder</a:t>
            </a:r>
            <a:r>
              <a:rPr lang="en-GB" baseline="0" dirty="0"/>
              <a:t> das?  (</a:t>
            </a:r>
            <a:r>
              <a:rPr lang="en-GB" baseline="0" dirty="0" err="1"/>
              <a:t>oder</a:t>
            </a:r>
            <a:r>
              <a:rPr lang="en-GB" baseline="0" dirty="0"/>
              <a:t> will be explicitly taught in a subsequent lesson)</a:t>
            </a:r>
            <a:br>
              <a:rPr lang="en-GB" baseline="0" dirty="0"/>
            </a:br>
            <a:r>
              <a:rPr lang="en-GB" baseline="0" dirty="0"/>
              <a:t>2. Elicit the English meanings.</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039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b="1" dirty="0"/>
            </a:br>
            <a:endParaRPr lang="en-GB" b="1" dirty="0"/>
          </a:p>
          <a:p>
            <a:r>
              <a:rPr lang="en-GB" b="1" dirty="0"/>
              <a:t>Aim: </a:t>
            </a:r>
            <a:r>
              <a:rPr lang="en-GB" b="0" dirty="0"/>
              <a:t>to pull all of this week’s language together in a structured dialogue (with room for some variation – names and nouns).</a:t>
            </a:r>
            <a:br>
              <a:rPr lang="en-GB" b="0" dirty="0"/>
            </a:br>
            <a:endParaRPr lang="en-GB" b="0" dirty="0"/>
          </a:p>
          <a:p>
            <a:r>
              <a:rPr lang="en-GB" b="1" dirty="0"/>
              <a:t>Procedure:</a:t>
            </a:r>
            <a:br>
              <a:rPr lang="en-GB" dirty="0"/>
            </a:br>
            <a:r>
              <a:rPr lang="en-US" dirty="0"/>
              <a:t>Students work in pairs to carry out this short dialogue.</a:t>
            </a:r>
          </a:p>
          <a:p>
            <a:r>
              <a:rPr lang="en-US" baseline="0" dirty="0"/>
              <a:t>They should be encouraged to repeat it several times, varying the names and nouns each times, and swapping roles A &amp; B.</a:t>
            </a:r>
          </a:p>
          <a:p>
            <a:endParaRPr lang="en-US" baseline="0" dirty="0"/>
          </a:p>
          <a:p>
            <a:r>
              <a:rPr lang="en-US" baseline="0" dirty="0"/>
              <a:t>Note: if additional support is needed, teachers may want to put in a few interim steps, using additional slides.  For example:</a:t>
            </a:r>
            <a:br>
              <a:rPr lang="en-US" baseline="0" dirty="0"/>
            </a:br>
            <a:r>
              <a:rPr lang="en-US" baseline="0" dirty="0"/>
              <a:t>i) slide with a model dialogue in German</a:t>
            </a:r>
            <a:br>
              <a:rPr lang="en-US" baseline="0" dirty="0"/>
            </a:br>
            <a:r>
              <a:rPr lang="en-US" baseline="0" dirty="0"/>
              <a:t>ii) slide with gapped dialogue to elicit certain words only</a:t>
            </a:r>
            <a:br>
              <a:rPr lang="en-US" baseline="0" dirty="0"/>
            </a:br>
            <a:r>
              <a:rPr lang="en-US" baseline="0" dirty="0"/>
              <a:t>iii) slide with first letter prompts only for each of the words</a:t>
            </a:r>
            <a:br>
              <a:rPr lang="en-US" baseline="0" dirty="0"/>
            </a:br>
            <a:r>
              <a:rPr lang="en-US" baseline="0" dirty="0"/>
              <a:t>iv) this version</a:t>
            </a:r>
            <a:br>
              <a:rPr lang="en-GB" baseline="0" dirty="0"/>
            </a:br>
            <a:endParaRPr lang="en-GB" baseline="0" dirty="0"/>
          </a:p>
          <a:p>
            <a:r>
              <a:rPr lang="en-GB" baseline="0" dirty="0"/>
              <a:t>This dialogue is repeated at the start of next week’s lesson, to recap learning.  Therefore, teachers should not worry unduly if time has not allowed students to practise this thoroughly.</a:t>
            </a:r>
            <a:br>
              <a:rPr lang="en-GB" baseline="0" dirty="0"/>
            </a:b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1912391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Timing: 5 minutes (could also be left until week 2 as Y7 classes will be settling 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Aim: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explain the homework concept for Y7.</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Procedure: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1. Explain the to establish the knowledge of new words, practice is extremely important.  Perhaps suggest that students think of the memory as a muscle that needs regular training to keep it in good shape.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2. What has happened to day in the lesson has ‘sown the seeds’ of the new words. These words will be re-visited several times more this year.  That is built into the lessons.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3. It’s very useful to space the practice of new language, doing little and often.  For this reason, the homework this year will usually be to pre-learn the words for the next lesson.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not mean that students completely know all the words, but that they are part-way there, when they arrive at the lesson.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4. There will be a vocabulary learning homework, with audio and a student worksheet for them to complete each week.</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35933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(for three slides) or up to 10 minutes, if exercise books are given out after slide 8.</a:t>
            </a:r>
            <a:br>
              <a:rPr lang="en-GB" dirty="0"/>
            </a:br>
            <a:br>
              <a:rPr lang="en-GB" b="1" dirty="0"/>
            </a:br>
            <a:r>
              <a:rPr lang="en-GB" b="1" dirty="0"/>
              <a:t>Aim: </a:t>
            </a:r>
            <a:r>
              <a:rPr lang="en-GB" b="0" dirty="0"/>
              <a:t>to introduce three classroom nouns.</a:t>
            </a:r>
            <a:br>
              <a:rPr lang="en-GB" b="0" dirty="0"/>
            </a:br>
            <a:br>
              <a:rPr lang="en-GB" dirty="0"/>
            </a:br>
            <a:r>
              <a:rPr lang="en-GB" b="1" dirty="0"/>
              <a:t>Procedure:</a:t>
            </a:r>
            <a:br>
              <a:rPr lang="en-GB" dirty="0"/>
            </a:br>
            <a:r>
              <a:rPr lang="en-GB" dirty="0"/>
              <a:t>1. Present picture and say the word.  (If in a classroom, walk also to the window as you repeat the word)</a:t>
            </a:r>
          </a:p>
          <a:p>
            <a:r>
              <a:rPr lang="en-GB" dirty="0"/>
              <a:t>2. Bring up the question. Wo </a:t>
            </a:r>
            <a:r>
              <a:rPr lang="en-GB" dirty="0" err="1"/>
              <a:t>ist</a:t>
            </a:r>
            <a:r>
              <a:rPr lang="en-GB" dirty="0"/>
              <a:t>...?  and model ‘Das Fenster </a:t>
            </a:r>
            <a:r>
              <a:rPr lang="en-GB" dirty="0" err="1"/>
              <a:t>ist</a:t>
            </a:r>
            <a:r>
              <a:rPr lang="en-GB" dirty="0"/>
              <a:t> da’, pointing to the real (or picture) window.</a:t>
            </a:r>
          </a:p>
          <a:p>
            <a:r>
              <a:rPr lang="en-GB" dirty="0"/>
              <a:t>3. Elicit the English meaning of ‘da’ again. Show the written version.</a:t>
            </a:r>
            <a:br>
              <a:rPr lang="en-GB" dirty="0"/>
            </a:br>
            <a:br>
              <a:rPr lang="en-GB" dirty="0"/>
            </a:br>
            <a:r>
              <a:rPr lang="en-GB" b="1" dirty="0"/>
              <a:t>Additional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vocabulary in this first lesson is</a:t>
            </a:r>
            <a:r>
              <a:rPr lang="en-US" b="0" baseline="0" dirty="0"/>
              <a:t> a set of concrete high-frequency nouns that all teachers will be able to point to, as well as show pictures of.  Given the importance of grasping that every noun in German has a grammatical gender, that this is not the same as their previous understanding of gender, that it really does apply to every inanimate object around them, and that it’s best to think of it as simply part of the word, it feels useful for students to learn how to name some things that will always be in sight during their lessons, and therefore easily recycled in the few seconds between tasks in future lessons, etc..</a:t>
            </a:r>
            <a:br>
              <a:rPr lang="en-US" b="0" baseline="0" dirty="0"/>
            </a:br>
            <a:br>
              <a:rPr lang="en-US" b="0" baseline="0" dirty="0"/>
            </a:br>
            <a:r>
              <a:rPr lang="en-US" b="0" baseline="0" dirty="0"/>
              <a:t>The teacher can use this recycling to monitor students’ recall of gender at regular moments during the first half-term, and then periodically during the rest of the first year.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33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a:t>
            </a:r>
            <a:r>
              <a:rPr lang="en-GB" b="0" baseline="0"/>
              <a:t> slide.</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9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a:t>
            </a:r>
            <a:r>
              <a:rPr lang="en-GB" b="0"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Note: this could be a useful moment to give out exercise books (</a:t>
            </a:r>
            <a:r>
              <a:rPr lang="en-GB" b="0" baseline="0" dirty="0" err="1"/>
              <a:t>Hefte</a:t>
            </a:r>
            <a:r>
              <a:rPr lang="en-GB" b="0" baseline="0" dirty="0"/>
              <a:t>) and label them up, before continuing.</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0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br>
              <a:rPr lang="en-GB" b="1" dirty="0"/>
            </a:br>
            <a:br>
              <a:rPr lang="en-GB" b="1"/>
            </a:br>
            <a:r>
              <a:rPr lang="en-GB" b="1"/>
              <a:t>Aim: </a:t>
            </a:r>
            <a:r>
              <a:rPr lang="en-GB" b="0"/>
              <a:t>to </a:t>
            </a:r>
            <a:r>
              <a:rPr lang="en-GB" b="0" dirty="0"/>
              <a:t>introduce students to key knowledge about German vowels.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It is important to give this explanation, but in the same way as with</a:t>
            </a:r>
            <a:r>
              <a:rPr lang="en-US" baseline="0" dirty="0"/>
              <a:t> explicit grammar explanation, </a:t>
            </a:r>
            <a:r>
              <a:rPr lang="en-US" dirty="0"/>
              <a:t>it</a:t>
            </a:r>
            <a:r>
              <a:rPr lang="en-US" baseline="0" dirty="0"/>
              <a:t> is the practice that counts most.  </a:t>
            </a:r>
            <a:br>
              <a:rPr lang="en-US" baseline="0" dirty="0"/>
            </a:br>
            <a:br>
              <a:rPr lang="en-GB" dirty="0"/>
            </a:br>
            <a:r>
              <a:rPr lang="en-GB" b="1" dirty="0"/>
              <a:t>Procedure:</a:t>
            </a:r>
          </a:p>
          <a:p>
            <a:pPr marL="228600" indent="-228600">
              <a:buAutoNum type="arabicPeriod"/>
            </a:pPr>
            <a:r>
              <a:rPr lang="en-GB" b="0" dirty="0"/>
              <a:t>It may be helpful to ensure that ‘vowel’ is 100% understood,</a:t>
            </a:r>
            <a:r>
              <a:rPr lang="en-GB" b="0" baseline="0" dirty="0"/>
              <a:t> eliciting an example in English from students.</a:t>
            </a:r>
          </a:p>
          <a:p>
            <a:pPr marL="228600" indent="-228600">
              <a:buAutoNum type="arabicPeriod"/>
            </a:pPr>
            <a:r>
              <a:rPr lang="en-GB" b="0" dirty="0"/>
              <a:t>Bring up each line of text and read it clearly with appropriate stress and intonation.</a:t>
            </a:r>
          </a:p>
          <a:p>
            <a:pPr marL="0" indent="0">
              <a:buNone/>
            </a:pPr>
            <a:r>
              <a:rPr lang="en-GB" b="0" dirty="0"/>
              <a:t>3.  Proceed to the practice on the next slides.</a:t>
            </a:r>
          </a:p>
          <a:p>
            <a:endParaRPr lang="en-GB" b="1" dirty="0"/>
          </a:p>
          <a:p>
            <a:br>
              <a:rPr lang="en-GB" baseline="0" dirty="0"/>
            </a:br>
            <a:endParaRPr lang="en-GB" baseline="0" dirty="0"/>
          </a:p>
          <a:p>
            <a:r>
              <a:rPr lang="en-GB" b="1" baseline="0" dirty="0"/>
              <a:t>Note: </a:t>
            </a:r>
            <a:r>
              <a:rPr lang="en-GB" baseline="0" dirty="0"/>
              <a:t>There are, of course, exceptions to these rules – ‘</a:t>
            </a:r>
            <a:r>
              <a:rPr lang="en-GB" b="1" baseline="0" dirty="0" err="1"/>
              <a:t>mit</a:t>
            </a:r>
            <a:r>
              <a:rPr lang="en-GB" baseline="0" dirty="0"/>
              <a:t>’ has a short vowel sound, and so does ‘</a:t>
            </a:r>
            <a:r>
              <a:rPr lang="en-GB" b="1" baseline="0" dirty="0"/>
              <a:t>das</a:t>
            </a:r>
            <a:r>
              <a:rPr lang="en-GB" baseline="0" dirty="0"/>
              <a:t>’ which they have just met. </a:t>
            </a:r>
            <a:br>
              <a:rPr lang="en-GB" baseline="0" dirty="0"/>
            </a:br>
            <a:r>
              <a:rPr lang="en-GB" baseline="0" dirty="0"/>
              <a:t>It may be helpful to draw attention to the trickiness of English vowel/letter strings and show that there are many exceptions here, too – e.g. the pronunciation of ‘o’ in ‘love’ and ‘move’ and ‘cove’ – different in all three.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21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621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1_audio.htm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www.rachelhawkes.com/LDPresources/Yr7German/German_Y7_Term1i_Wk1_audio_HW_sheet.doc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2.xml"/><Relationship Id="rId16"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audio" Target="../media/audio6.wav"/><Relationship Id="rId11" Type="http://schemas.openxmlformats.org/officeDocument/2006/relationships/image" Target="../media/image29.png"/><Relationship Id="rId5" Type="http://schemas.openxmlformats.org/officeDocument/2006/relationships/audio" Target="../media/audio5.wav"/><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audio" Target="../media/audio9.wav"/><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audio" Target="../media/audio9.wav"/></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39.jpeg"/><Relationship Id="rId5" Type="http://schemas.openxmlformats.org/officeDocument/2006/relationships/audio" Target="../media/audio10.wav"/><Relationship Id="rId15" Type="http://schemas.openxmlformats.org/officeDocument/2006/relationships/image" Target="../media/image43.jpeg"/><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3.wav"/><Relationship Id="rId7" Type="http://schemas.openxmlformats.org/officeDocument/2006/relationships/audio" Target="../media/audio12.wav"/><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39.jpeg"/><Relationship Id="rId4" Type="http://schemas.openxmlformats.org/officeDocument/2006/relationships/audio" Target="../media/audio4.wav"/><Relationship Id="rId9" Type="http://schemas.openxmlformats.org/officeDocument/2006/relationships/audio" Target="../media/audio14.wav"/></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2.svg"/><Relationship Id="rId3" Type="http://schemas.openxmlformats.org/officeDocument/2006/relationships/audio" Target="../media/audio11.wav"/><Relationship Id="rId7" Type="http://schemas.openxmlformats.org/officeDocument/2006/relationships/audio" Target="../media/audio14.wav"/><Relationship Id="rId12"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47.png"/><Relationship Id="rId5" Type="http://schemas.openxmlformats.org/officeDocument/2006/relationships/audio" Target="../media/audio7.wav"/><Relationship Id="rId10" Type="http://schemas.openxmlformats.org/officeDocument/2006/relationships/image" Target="../media/image46.png"/><Relationship Id="rId4" Type="http://schemas.openxmlformats.org/officeDocument/2006/relationships/audio" Target="../media/audio5.wav"/><Relationship Id="rId9" Type="http://schemas.openxmlformats.org/officeDocument/2006/relationships/image" Target="../media/image45.png"/><Relationship Id="rId1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jpeg"/><Relationship Id="rId7" Type="http://schemas.openxmlformats.org/officeDocument/2006/relationships/image" Target="../media/image42.sv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2.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62.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2_audio.html"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www.rachelhawkes.com/LDPresources/Yr7German/German_Y7_Term1i_Wk2_audio_HW_sheet.doc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Oval 15">
            <a:extLst>
              <a:ext uri="{FF2B5EF4-FFF2-40B4-BE49-F238E27FC236}">
                <a16:creationId xmlns:a16="http://schemas.microsoft.com/office/drawing/2014/main" id="{1FDA6029-A6C8-4BCF-AF2D-57A8BDF9CEC8}"/>
              </a:ext>
            </a:extLst>
          </p:cNvPr>
          <p:cNvSpPr/>
          <p:nvPr/>
        </p:nvSpPr>
        <p:spPr>
          <a:xfrm>
            <a:off x="7529603" y="3196601"/>
            <a:ext cx="4298859" cy="2274888"/>
          </a:xfrm>
          <a:prstGeom prst="wedgeEllipseCallout">
            <a:avLst>
              <a:gd name="adj1" fmla="val -43819"/>
              <a:gd name="adj2" fmla="val 5666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65A9E6D9-844B-4EED-9C18-290FA24AD5A1}"/>
              </a:ext>
            </a:extLst>
          </p:cNvPr>
          <p:cNvSpPr>
            <a:spLocks noGrp="1"/>
          </p:cNvSpPr>
          <p:nvPr>
            <p:ph type="body" sz="quarter" idx="12"/>
          </p:nvPr>
        </p:nvSpPr>
        <p:spPr>
          <a:xfrm>
            <a:off x="215492" y="5703888"/>
            <a:ext cx="3363731" cy="1154112"/>
          </a:xfrm>
        </p:spPr>
        <p:txBody>
          <a:bodyPr>
            <a:normAutofit fontScale="77500" lnSpcReduction="20000"/>
          </a:bodyPr>
          <a:lstStyle/>
          <a:p>
            <a:r>
              <a:rPr lang="en-GB" sz="2000" b="1" dirty="0"/>
              <a:t>Y7 German</a:t>
            </a:r>
            <a:br>
              <a:rPr lang="en-GB" dirty="0"/>
            </a:br>
            <a:r>
              <a:rPr lang="en-GB" sz="1800" dirty="0"/>
              <a:t>Term 1 – Week 1 – Lesson 1</a:t>
            </a:r>
          </a:p>
          <a:p>
            <a:r>
              <a:rPr lang="en-GB" sz="1800" dirty="0"/>
              <a:t>Rachel Hawkes</a:t>
            </a:r>
            <a:br>
              <a:rPr lang="en-GB" sz="1800" dirty="0"/>
            </a:br>
            <a:r>
              <a:rPr lang="en-GB" sz="1800" dirty="0"/>
              <a:t>Artwork: Steve Clarke</a:t>
            </a:r>
            <a:br>
              <a:rPr lang="en-GB" sz="1800" dirty="0"/>
            </a:br>
            <a:br>
              <a:rPr lang="en-GB" sz="1800" dirty="0"/>
            </a:br>
            <a:r>
              <a:rPr lang="en-GB" sz="1800" dirty="0"/>
              <a:t>Date updated: 13.08.23</a:t>
            </a:r>
            <a:endParaRPr lang="en-GB" dirty="0"/>
          </a:p>
        </p:txBody>
      </p:sp>
      <p:sp>
        <p:nvSpPr>
          <p:cNvPr id="3" name="Text Placeholder 2">
            <a:extLst>
              <a:ext uri="{FF2B5EF4-FFF2-40B4-BE49-F238E27FC236}">
                <a16:creationId xmlns:a16="http://schemas.microsoft.com/office/drawing/2014/main" id="{5F515B14-5094-47DA-9010-CE9F8E02EAF7}"/>
              </a:ext>
            </a:extLst>
          </p:cNvPr>
          <p:cNvSpPr>
            <a:spLocks noGrp="1"/>
          </p:cNvSpPr>
          <p:nvPr>
            <p:ph type="body" sz="quarter" idx="13"/>
          </p:nvPr>
        </p:nvSpPr>
        <p:spPr>
          <a:xfrm>
            <a:off x="363538" y="2977278"/>
            <a:ext cx="4864546" cy="632534"/>
          </a:xfrm>
        </p:spPr>
        <p:txBody>
          <a:bodyPr>
            <a:normAutofit fontScale="85000" lnSpcReduction="10000"/>
          </a:bodyPr>
          <a:lstStyle/>
          <a:p>
            <a:r>
              <a:rPr lang="en-GB" dirty="0"/>
              <a:t>Definite articles: the words for ‘the’</a:t>
            </a:r>
            <a:br>
              <a:rPr lang="en-GB" dirty="0"/>
            </a:br>
            <a:r>
              <a:rPr lang="en-GB" dirty="0"/>
              <a:t>long and short [a]</a:t>
            </a:r>
          </a:p>
        </p:txBody>
      </p:sp>
      <p:sp>
        <p:nvSpPr>
          <p:cNvPr id="4" name="Text Placeholder 3">
            <a:extLst>
              <a:ext uri="{FF2B5EF4-FFF2-40B4-BE49-F238E27FC236}">
                <a16:creationId xmlns:a16="http://schemas.microsoft.com/office/drawing/2014/main" id="{381A270D-681F-49BD-B303-A37CB60513B5}"/>
              </a:ext>
            </a:extLst>
          </p:cNvPr>
          <p:cNvSpPr>
            <a:spLocks noGrp="1"/>
          </p:cNvSpPr>
          <p:nvPr>
            <p:ph type="body" sz="quarter" idx="14"/>
          </p:nvPr>
        </p:nvSpPr>
        <p:spPr>
          <a:xfrm>
            <a:off x="363538" y="1613509"/>
            <a:ext cx="6640512" cy="844550"/>
          </a:xfrm>
        </p:spPr>
        <p:txBody>
          <a:bodyPr>
            <a:normAutofit/>
          </a:bodyPr>
          <a:lstStyle/>
          <a:p>
            <a:r>
              <a:rPr lang="en-GB" dirty="0"/>
              <a:t>In the classroom</a:t>
            </a:r>
          </a:p>
        </p:txBody>
      </p:sp>
      <p:sp>
        <p:nvSpPr>
          <p:cNvPr id="5" name="Text Placeholder 2">
            <a:extLst>
              <a:ext uri="{FF2B5EF4-FFF2-40B4-BE49-F238E27FC236}">
                <a16:creationId xmlns:a16="http://schemas.microsoft.com/office/drawing/2014/main" id="{923F21B5-9786-4DA9-9C07-F40B0B8C3C8C}"/>
              </a:ext>
            </a:extLst>
          </p:cNvPr>
          <p:cNvSpPr txBox="1">
            <a:spLocks/>
          </p:cNvSpPr>
          <p:nvPr/>
        </p:nvSpPr>
        <p:spPr>
          <a:xfrm>
            <a:off x="363538" y="2339986"/>
            <a:ext cx="7290875" cy="6325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Locating people and things: Wo </a:t>
            </a:r>
            <a:r>
              <a:rPr lang="en-GB" dirty="0" err="1"/>
              <a:t>ist</a:t>
            </a:r>
            <a:r>
              <a:rPr lang="en-GB" dirty="0"/>
              <a:t>…?</a:t>
            </a:r>
          </a:p>
        </p:txBody>
      </p:sp>
      <p:pic>
        <p:nvPicPr>
          <p:cNvPr id="7" name="Picture 6" descr="A yellow and black text&#10;&#10;Description automatically generated with medium confidence">
            <a:extLst>
              <a:ext uri="{FF2B5EF4-FFF2-40B4-BE49-F238E27FC236}">
                <a16:creationId xmlns:a16="http://schemas.microsoft.com/office/drawing/2014/main" id="{48096E53-8287-4385-BD4D-02E4344AB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552" y="3870553"/>
            <a:ext cx="2933333" cy="926984"/>
          </a:xfrm>
          <a:prstGeom prst="rect">
            <a:avLst/>
          </a:prstGeom>
        </p:spPr>
      </p:pic>
      <p:pic>
        <p:nvPicPr>
          <p:cNvPr id="11" name="Picture 10" descr="A yellow hand with blue waves&#10;&#10;Description automatically generated">
            <a:extLst>
              <a:ext uri="{FF2B5EF4-FFF2-40B4-BE49-F238E27FC236}">
                <a16:creationId xmlns:a16="http://schemas.microsoft.com/office/drawing/2014/main" id="{4F2D7077-2BC9-4EEE-A9B1-F1938633C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885" y="3878261"/>
            <a:ext cx="937399" cy="937399"/>
          </a:xfrm>
          <a:prstGeom prst="rect">
            <a:avLst/>
          </a:prstGeom>
        </p:spPr>
      </p:pic>
      <p:pic>
        <p:nvPicPr>
          <p:cNvPr id="13" name="Picture 12" descr="A cartoon of a child with a book&#10;&#10;Description automatically generated">
            <a:extLst>
              <a:ext uri="{FF2B5EF4-FFF2-40B4-BE49-F238E27FC236}">
                <a16:creationId xmlns:a16="http://schemas.microsoft.com/office/drawing/2014/main" id="{7F95FCE9-C3A5-4D2F-A826-5B381D8AB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60258" y="5073444"/>
            <a:ext cx="1443792" cy="1567842"/>
          </a:xfrm>
          <a:prstGeom prst="ellipse">
            <a:avLst/>
          </a:prstGeom>
        </p:spPr>
      </p:pic>
      <p:pic>
        <p:nvPicPr>
          <p:cNvPr id="15" name="Picture 14" descr="A cartoon of a child&#10;&#10;Description automatically generated">
            <a:extLst>
              <a:ext uri="{FF2B5EF4-FFF2-40B4-BE49-F238E27FC236}">
                <a16:creationId xmlns:a16="http://schemas.microsoft.com/office/drawing/2014/main" id="{227D639E-6FC4-45B9-9D51-802153987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1856" y="4833783"/>
            <a:ext cx="1878386" cy="1807503"/>
          </a:xfrm>
          <a:prstGeom prst="ellipse">
            <a:avLst/>
          </a:prstGeom>
        </p:spPr>
      </p:pic>
    </p:spTree>
    <p:extLst>
      <p:ext uri="{BB962C8B-B14F-4D97-AF65-F5344CB8AC3E}">
        <p14:creationId xmlns:p14="http://schemas.microsoft.com/office/powerpoint/2010/main" val="363916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man with speech bubb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Tree>
    <p:extLst>
      <p:ext uri="{BB962C8B-B14F-4D97-AF65-F5344CB8AC3E}">
        <p14:creationId xmlns:p14="http://schemas.microsoft.com/office/powerpoint/2010/main" val="2276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85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pic>
        <p:nvPicPr>
          <p:cNvPr id="6" name="Picture 5" descr="cold pengu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44" y="540590"/>
            <a:ext cx="2453711" cy="3848525"/>
          </a:xfrm>
          <a:prstGeom prst="rect">
            <a:avLst/>
          </a:prstGeom>
        </p:spPr>
      </p:pic>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90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27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a:t>
            </a:r>
            <a:endParaRPr kumimoji="0" lang="en-US" sz="1800" b="1" i="0" u="none" strike="noStrike" kern="1200" cap="none" spc="0" normalizeH="0" baseline="0" noProof="0" dirty="0">
              <a:ln>
                <a:noFill/>
              </a:ln>
              <a:effectLst/>
              <a:uLnTx/>
              <a:uFillTx/>
              <a:latin typeface="Century Gothic" panose="020F0302020204030204"/>
              <a:ea typeface="+mn-ea"/>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299793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Tafel</a:t>
            </a:r>
            <a:endParaRPr kumimoji="0" lang="en-US" sz="1800" b="0" i="0" u="none" strike="noStrike" kern="1200" cap="none" spc="0" normalizeH="0" baseline="0" noProof="0" dirty="0">
              <a:ln>
                <a:noFill/>
              </a:ln>
              <a:effectLst/>
              <a:uLnTx/>
              <a:uFillTx/>
              <a:latin typeface="Century Gothic" panose="020F0302020204030204"/>
              <a:ea typeface="+mn-ea"/>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Tafel</a:t>
            </a:r>
            <a:r>
              <a:rPr kumimoji="0" lang="es-ES" sz="5400" b="1" i="0" u="none" strike="noStrike" kern="1200" cap="none" spc="0" normalizeH="0" noProof="0" dirty="0">
                <a:ln>
                  <a:noFill/>
                </a:ln>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hier</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a:t>
            </a:r>
            <a:endParaRPr kumimoji="0" lang="en-US" sz="1800" b="1" i="0" u="none" strike="noStrike" kern="1200" cap="none" spc="0" normalizeH="0" baseline="0" noProof="0" dirty="0">
              <a:ln>
                <a:noFill/>
              </a:ln>
              <a:effectLst/>
              <a:uLnTx/>
              <a:uFillTx/>
              <a:latin typeface="Century Gothic" panose="020F0302020204030204"/>
              <a:ea typeface="+mn-ea"/>
            </a:endParaRPr>
          </a:p>
        </p:txBody>
      </p:sp>
      <p:pic>
        <p:nvPicPr>
          <p:cNvPr id="11" name="Picture 10">
            <a:extLst>
              <a:ext uri="{FF2B5EF4-FFF2-40B4-BE49-F238E27FC236}">
                <a16:creationId xmlns:a16="http://schemas.microsoft.com/office/drawing/2014/main" id="{5A635B93-BF9C-482F-9CB6-4DB204E5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006" y="2312806"/>
            <a:ext cx="4739963" cy="3212642"/>
          </a:xfrm>
          <a:prstGeom prst="rect">
            <a:avLst/>
          </a:prstGeom>
        </p:spPr>
      </p:pic>
    </p:spTree>
    <p:extLst>
      <p:ext uri="{BB962C8B-B14F-4D97-AF65-F5344CB8AC3E}">
        <p14:creationId xmlns:p14="http://schemas.microsoft.com/office/powerpoint/2010/main" val="24902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CCB865B-0734-4449-9E1A-794B21E89A33}"/>
              </a:ext>
            </a:extLst>
          </p:cNvPr>
          <p:cNvSpPr/>
          <p:nvPr/>
        </p:nvSpPr>
        <p:spPr>
          <a:xfrm>
            <a:off x="5461264" y="1108782"/>
            <a:ext cx="1303562" cy="1107996"/>
          </a:xfrm>
          <a:prstGeom prst="rect">
            <a:avLst/>
          </a:prstGeom>
        </p:spPr>
        <p:txBody>
          <a:bodyPr wrap="none">
            <a:spAutoFit/>
          </a:bodyPr>
          <a:lstStyle/>
          <a:p>
            <a:r>
              <a:rPr lang="es-ES" sz="6600" b="1" dirty="0">
                <a:latin typeface="Century Gothic" panose="020B0502020202020204" pitchFamily="34" charset="0"/>
                <a:cs typeface="Calibri" panose="020F0502020204030204" pitchFamily="34" charset="0"/>
              </a:rPr>
              <a:t>da</a:t>
            </a:r>
            <a:endParaRPr lang="en-US" sz="2400" b="1" dirty="0"/>
          </a:p>
        </p:txBody>
      </p:sp>
      <p:pic>
        <p:nvPicPr>
          <p:cNvPr id="12" name="Graphic 11" descr="Right pointing backhand index ">
            <a:extLst>
              <a:ext uri="{FF2B5EF4-FFF2-40B4-BE49-F238E27FC236}">
                <a16:creationId xmlns:a16="http://schemas.microsoft.com/office/drawing/2014/main" id="{9946843C-EDAF-4AC1-97C2-557D20C212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5089" y="1845098"/>
            <a:ext cx="5096742" cy="5096742"/>
          </a:xfrm>
          <a:prstGeom prst="rect">
            <a:avLst/>
          </a:prstGeom>
        </p:spPr>
      </p:pic>
    </p:spTree>
    <p:extLst>
      <p:ext uri="{BB962C8B-B14F-4D97-AF65-F5344CB8AC3E}">
        <p14:creationId xmlns:p14="http://schemas.microsoft.com/office/powerpoint/2010/main" val="8026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a:t>
            </a:r>
            <a:endParaRPr kumimoji="0" lang="en-US" sz="1800" b="1" i="0" u="none" strike="noStrike" kern="1200" cap="none" spc="0" normalizeH="0" baseline="0" noProof="0" dirty="0">
              <a:ln>
                <a:noFill/>
              </a:ln>
              <a:effectLst/>
              <a:uLnTx/>
              <a:uFillTx/>
              <a:latin typeface="Century Gothic" panose="020F0302020204030204"/>
              <a:ea typeface="+mn-ea"/>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400943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Flasche</a:t>
            </a:r>
            <a:endParaRPr kumimoji="0" lang="en-US" sz="1800" b="0" i="0" u="none" strike="noStrike" kern="1200" cap="none" spc="0" normalizeH="0" baseline="0" noProof="0" dirty="0">
              <a:ln>
                <a:noFill/>
              </a:ln>
              <a:effectLst/>
              <a:uLnTx/>
              <a:uFillTx/>
              <a:latin typeface="Century Gothic" panose="020F0302020204030204"/>
              <a:ea typeface="+mn-ea"/>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Flasche</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da.</a:t>
            </a:r>
            <a:endParaRPr kumimoji="0" lang="en-US" sz="1800" b="1" i="0" u="none" strike="noStrike" kern="1200" cap="none" spc="0" normalizeH="0" baseline="0" noProof="0" dirty="0">
              <a:ln>
                <a:noFill/>
              </a:ln>
              <a:effectLst/>
              <a:uLnTx/>
              <a:uFillTx/>
              <a:latin typeface="Century Gothic" panose="020F0302020204030204"/>
              <a:ea typeface="+mn-ea"/>
            </a:endParaRPr>
          </a:p>
        </p:txBody>
      </p:sp>
      <p:pic>
        <p:nvPicPr>
          <p:cNvPr id="11" name="Picture 10" descr="A water bottle with a green cap&#10;&#10;Description automatically generated">
            <a:extLst>
              <a:ext uri="{FF2B5EF4-FFF2-40B4-BE49-F238E27FC236}">
                <a16:creationId xmlns:a16="http://schemas.microsoft.com/office/drawing/2014/main" id="{14289E81-8F87-4279-BC95-6E5A56A8D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36" y="2675456"/>
            <a:ext cx="1316164" cy="2632328"/>
          </a:xfrm>
          <a:prstGeom prst="rect">
            <a:avLst/>
          </a:prstGeom>
        </p:spPr>
      </p:pic>
    </p:spTree>
    <p:extLst>
      <p:ext uri="{BB962C8B-B14F-4D97-AF65-F5344CB8AC3E}">
        <p14:creationId xmlns:p14="http://schemas.microsoft.com/office/powerpoint/2010/main" val="321148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der, die, das</a:t>
            </a:r>
          </a:p>
        </p:txBody>
      </p:sp>
      <p:sp>
        <p:nvSpPr>
          <p:cNvPr id="6" name="Content Placeholder 2">
            <a:extLst>
              <a:ext uri="{FF2B5EF4-FFF2-40B4-BE49-F238E27FC236}">
                <a16:creationId xmlns:a16="http://schemas.microsoft.com/office/drawing/2014/main" id="{E6989780-2E83-4BC4-BD08-0F3A6BB1E3A3}"/>
              </a:ext>
            </a:extLst>
          </p:cNvPr>
          <p:cNvSpPr>
            <a:spLocks noGrp="1"/>
          </p:cNvSpPr>
          <p:nvPr>
            <p:ph type="body" sz="quarter" idx="10"/>
          </p:nvPr>
        </p:nvSpPr>
        <p:spPr/>
        <p:txBody>
          <a:bodyPr>
            <a:normAutofit/>
          </a:bodyPr>
          <a:lstStyle/>
          <a:p>
            <a:pPr marL="0" indent="0">
              <a:buNone/>
            </a:pPr>
            <a:r>
              <a:rPr lang="en-GB" sz="3200" dirty="0"/>
              <a:t>German has three words for </a:t>
            </a:r>
            <a:r>
              <a:rPr lang="en-GB" sz="3200" b="1" i="1" dirty="0"/>
              <a:t>the</a:t>
            </a:r>
            <a:r>
              <a:rPr lang="en-GB" sz="3200" dirty="0"/>
              <a:t>:</a:t>
            </a:r>
            <a:endParaRPr lang="en-GB" sz="3200" dirty="0">
              <a:solidFill>
                <a:srgbClr val="DAA52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AA1F1E51-3617-4D6C-A964-004DFD4992E3}"/>
              </a:ext>
            </a:extLst>
          </p:cNvPr>
          <p:cNvSpPr txBox="1"/>
          <p:nvPr/>
        </p:nvSpPr>
        <p:spPr>
          <a:xfrm>
            <a:off x="729795" y="3653190"/>
            <a:ext cx="10102516"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English speakers might find this tricky because English only uses </a:t>
            </a:r>
            <a:r>
              <a:rPr kumimoji="0" lang="en-GB" sz="2800" b="0" i="1" u="none" strike="noStrike" kern="1200" cap="none" spc="0" normalizeH="0" baseline="0" noProof="0" dirty="0">
                <a:ln>
                  <a:noFill/>
                </a:ln>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Rectangle 8">
            <a:extLst>
              <a:ext uri="{FF2B5EF4-FFF2-40B4-BE49-F238E27FC236}">
                <a16:creationId xmlns:a16="http://schemas.microsoft.com/office/drawing/2014/main" id="{AE7B7332-36C6-4250-9077-8FD16B8F1F41}"/>
              </a:ext>
            </a:extLst>
          </p:cNvPr>
          <p:cNvSpPr/>
          <p:nvPr/>
        </p:nvSpPr>
        <p:spPr>
          <a:xfrm>
            <a:off x="703235" y="4785925"/>
            <a:ext cx="107855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Every noun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has a gender, but grammatical gender is </a:t>
            </a:r>
            <a:r>
              <a:rPr kumimoji="0" lang="en-GB" sz="2800" b="1" i="1" u="none" strike="noStrike" kern="1200" cap="none" spc="0" normalizeH="0" baseline="0" noProof="0" dirty="0">
                <a:ln>
                  <a:noFill/>
                </a:ln>
                <a:effectLst/>
                <a:uLnTx/>
                <a:uFillTx/>
                <a:latin typeface="Century Gothic" panose="020B0502020202020204" pitchFamily="34" charset="0"/>
                <a:ea typeface="+mn-ea"/>
                <a:cs typeface="+mn-cs"/>
              </a:rPr>
              <a:t>not</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the same as biological gender, as you have seen.</a:t>
            </a:r>
            <a:endParaRPr kumimoji="0" lang="en-US" sz="1800" b="0" i="0" u="none" strike="noStrike" kern="1200" cap="none" spc="0" normalizeH="0" baseline="0" noProof="0" dirty="0">
              <a:ln>
                <a:noFill/>
              </a:ln>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EBD5B65A-A4D1-476B-8BBB-3A022AF452FC}"/>
              </a:ext>
            </a:extLst>
          </p:cNvPr>
          <p:cNvSpPr txBox="1"/>
          <p:nvPr/>
        </p:nvSpPr>
        <p:spPr>
          <a:xfrm>
            <a:off x="7277682" y="2764219"/>
            <a:ext cx="907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das</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E5ED8F-C6D4-43B8-AB16-82F7B7D67168}"/>
              </a:ext>
            </a:extLst>
          </p:cNvPr>
          <p:cNvSpPr txBox="1"/>
          <p:nvPr/>
        </p:nvSpPr>
        <p:spPr>
          <a:xfrm>
            <a:off x="4045127" y="2764360"/>
            <a:ext cx="816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die</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228FE31-1B3E-40EA-B769-C172BBDC2D90}"/>
              </a:ext>
            </a:extLst>
          </p:cNvPr>
          <p:cNvSpPr txBox="1"/>
          <p:nvPr/>
        </p:nvSpPr>
        <p:spPr>
          <a:xfrm>
            <a:off x="1120583" y="2764220"/>
            <a:ext cx="84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der</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89CEF28-3695-40E3-A019-7169C60D5AD7}"/>
              </a:ext>
            </a:extLst>
          </p:cNvPr>
          <p:cNvSpPr txBox="1"/>
          <p:nvPr/>
        </p:nvSpPr>
        <p:spPr>
          <a:xfrm>
            <a:off x="7277682" y="202486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neuter</a:t>
            </a:r>
          </a:p>
        </p:txBody>
      </p:sp>
      <p:sp>
        <p:nvSpPr>
          <p:cNvPr id="14" name="TextBox 13">
            <a:extLst>
              <a:ext uri="{FF2B5EF4-FFF2-40B4-BE49-F238E27FC236}">
                <a16:creationId xmlns:a16="http://schemas.microsoft.com/office/drawing/2014/main" id="{B73DCEB9-4A08-4D9E-B038-D8B916713EEB}"/>
              </a:ext>
            </a:extLst>
          </p:cNvPr>
          <p:cNvSpPr txBox="1"/>
          <p:nvPr/>
        </p:nvSpPr>
        <p:spPr>
          <a:xfrm>
            <a:off x="1120583" y="2022595"/>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masculine</a:t>
            </a:r>
          </a:p>
        </p:txBody>
      </p:sp>
      <p:sp>
        <p:nvSpPr>
          <p:cNvPr id="15" name="TextBox 14">
            <a:extLst>
              <a:ext uri="{FF2B5EF4-FFF2-40B4-BE49-F238E27FC236}">
                <a16:creationId xmlns:a16="http://schemas.microsoft.com/office/drawing/2014/main" id="{41AFC179-9E2D-4057-8473-43E55C465F32}"/>
              </a:ext>
            </a:extLst>
          </p:cNvPr>
          <p:cNvSpPr txBox="1"/>
          <p:nvPr/>
        </p:nvSpPr>
        <p:spPr>
          <a:xfrm>
            <a:off x="4045127" y="2020956"/>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feminine</a:t>
            </a:r>
          </a:p>
        </p:txBody>
      </p:sp>
      <p:sp>
        <p:nvSpPr>
          <p:cNvPr id="16" name="TextBox 15">
            <a:extLst>
              <a:ext uri="{FF2B5EF4-FFF2-40B4-BE49-F238E27FC236}">
                <a16:creationId xmlns:a16="http://schemas.microsoft.com/office/drawing/2014/main" id="{A84EB3FE-124D-4833-B965-8F7B6388830A}"/>
              </a:ext>
            </a:extLst>
          </p:cNvPr>
          <p:cNvSpPr txBox="1"/>
          <p:nvPr/>
        </p:nvSpPr>
        <p:spPr>
          <a:xfrm>
            <a:off x="1120583" y="2769679"/>
            <a:ext cx="1899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der</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 Tisch</a:t>
            </a:r>
          </a:p>
        </p:txBody>
      </p:sp>
      <p:sp>
        <p:nvSpPr>
          <p:cNvPr id="17" name="TextBox 16">
            <a:extLst>
              <a:ext uri="{FF2B5EF4-FFF2-40B4-BE49-F238E27FC236}">
                <a16:creationId xmlns:a16="http://schemas.microsoft.com/office/drawing/2014/main" id="{D9373509-9BDC-457D-B4FC-F07A210A333D}"/>
              </a:ext>
            </a:extLst>
          </p:cNvPr>
          <p:cNvSpPr txBox="1"/>
          <p:nvPr/>
        </p:nvSpPr>
        <p:spPr>
          <a:xfrm>
            <a:off x="4045127" y="275958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0000"/>
                </a:solidFill>
                <a:effectLst/>
                <a:uLnTx/>
                <a:uFillTx/>
                <a:latin typeface="Century Gothic" panose="020B0502020202020204" pitchFamily="34" charset="0"/>
                <a:ea typeface="+mn-ea"/>
                <a:cs typeface="+mn-cs"/>
              </a:rPr>
              <a:t>die</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effectLst/>
                <a:uLnTx/>
                <a:uFillTx/>
                <a:latin typeface="Century Gothic" panose="020B0502020202020204" pitchFamily="34" charset="0"/>
                <a:ea typeface="+mn-ea"/>
                <a:cs typeface="+mn-cs"/>
              </a:rPr>
              <a:t>Flasche</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59D710D-4F97-4BEE-BD28-16251BF08D84}"/>
              </a:ext>
            </a:extLst>
          </p:cNvPr>
          <p:cNvSpPr txBox="1"/>
          <p:nvPr/>
        </p:nvSpPr>
        <p:spPr>
          <a:xfrm>
            <a:off x="7277682" y="2759587"/>
            <a:ext cx="2420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Fenster</a:t>
            </a:r>
          </a:p>
        </p:txBody>
      </p:sp>
    </p:spTree>
    <p:extLst>
      <p:ext uri="{BB962C8B-B14F-4D97-AF65-F5344CB8AC3E}">
        <p14:creationId xmlns:p14="http://schemas.microsoft.com/office/powerpoint/2010/main" val="18459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8972923-7284-49BD-A599-34EDA5C87E24}"/>
              </a:ext>
            </a:extLst>
          </p:cNvPr>
          <p:cNvSpPr/>
          <p:nvPr/>
        </p:nvSpPr>
        <p:spPr>
          <a:xfrm>
            <a:off x="799530" y="1143725"/>
            <a:ext cx="3618298" cy="923330"/>
          </a:xfrm>
          <a:prstGeom prst="rect">
            <a:avLst/>
          </a:prstGeom>
          <a:noFill/>
        </p:spPr>
        <p:txBody>
          <a:bodyPr wrap="none">
            <a:spAutoFit/>
          </a:bodyPr>
          <a:lstStyle/>
          <a:p>
            <a:r>
              <a:rPr lang="es-ES" sz="5400" b="1" dirty="0">
                <a:latin typeface="Century Gothic" panose="020B0502020202020204" pitchFamily="34" charset="0"/>
                <a:cs typeface="Calibri" panose="020F0502020204030204" pitchFamily="34" charset="0"/>
              </a:rPr>
              <a:t>d__ </a:t>
            </a:r>
            <a:r>
              <a:rPr lang="es-ES" sz="5400" b="1" dirty="0" err="1">
                <a:latin typeface="Century Gothic" panose="020B0502020202020204" pitchFamily="34" charset="0"/>
                <a:cs typeface="Calibri" panose="020F0502020204030204" pitchFamily="34" charset="0"/>
              </a:rPr>
              <a:t>T____h</a:t>
            </a:r>
            <a:endParaRPr lang="en-US" dirty="0"/>
          </a:p>
        </p:txBody>
      </p:sp>
      <p:sp>
        <p:nvSpPr>
          <p:cNvPr id="13" name="Rectangle 12">
            <a:extLst>
              <a:ext uri="{FF2B5EF4-FFF2-40B4-BE49-F238E27FC236}">
                <a16:creationId xmlns:a16="http://schemas.microsoft.com/office/drawing/2014/main" id="{AE83C243-48A8-4B83-8D51-96646006B23C}"/>
              </a:ext>
            </a:extLst>
          </p:cNvPr>
          <p:cNvSpPr/>
          <p:nvPr/>
        </p:nvSpPr>
        <p:spPr>
          <a:xfrm>
            <a:off x="507624" y="1130553"/>
            <a:ext cx="4035078" cy="923330"/>
          </a:xfrm>
          <a:prstGeom prst="rect">
            <a:avLst/>
          </a:prstGeom>
          <a:solidFill>
            <a:schemeClr val="bg2"/>
          </a:solidFill>
        </p:spPr>
        <p:txBody>
          <a:bodyPr wrap="square">
            <a:spAutoFit/>
          </a:bodyPr>
          <a:lstStyle/>
          <a:p>
            <a:r>
              <a:rPr lang="es-ES" sz="5400" b="1" dirty="0">
                <a:latin typeface="Century Gothic" panose="020B0502020202020204" pitchFamily="34" charset="0"/>
                <a:cs typeface="Calibri" panose="020F0502020204030204" pitchFamily="34" charset="0"/>
              </a:rPr>
              <a:t>der </a:t>
            </a:r>
            <a:r>
              <a:rPr lang="es-ES" sz="5400" b="1" dirty="0" err="1">
                <a:latin typeface="Century Gothic" panose="020B0502020202020204" pitchFamily="34" charset="0"/>
                <a:cs typeface="Calibri" panose="020F0502020204030204" pitchFamily="34" charset="0"/>
              </a:rPr>
              <a:t>Tisch</a:t>
            </a:r>
            <a:r>
              <a:rPr lang="es-ES" sz="5400" b="1" dirty="0">
                <a:latin typeface="Century Gothic" panose="020B0502020202020204" pitchFamily="34" charset="0"/>
                <a:cs typeface="Calibri" panose="020F0502020204030204" pitchFamily="34" charset="0"/>
              </a:rPr>
              <a:t>  </a:t>
            </a:r>
            <a:endParaRPr lang="en-US" dirty="0"/>
          </a:p>
        </p:txBody>
      </p:sp>
      <p:sp>
        <p:nvSpPr>
          <p:cNvPr id="14" name="Rectangle 13">
            <a:extLst>
              <a:ext uri="{FF2B5EF4-FFF2-40B4-BE49-F238E27FC236}">
                <a16:creationId xmlns:a16="http://schemas.microsoft.com/office/drawing/2014/main" id="{77424C39-506F-41DA-9E36-0AFB5F080C88}"/>
              </a:ext>
            </a:extLst>
          </p:cNvPr>
          <p:cNvSpPr/>
          <p:nvPr/>
        </p:nvSpPr>
        <p:spPr>
          <a:xfrm>
            <a:off x="464613" y="2158724"/>
            <a:ext cx="3411511" cy="923330"/>
          </a:xfrm>
          <a:prstGeom prst="rect">
            <a:avLst/>
          </a:prstGeom>
          <a:noFill/>
        </p:spPr>
        <p:txBody>
          <a:bodyPr wrap="none">
            <a:spAutoFit/>
          </a:bodyPr>
          <a:lstStyle/>
          <a:p>
            <a:r>
              <a:rPr lang="es-ES" sz="5400" b="1" dirty="0">
                <a:latin typeface="Century Gothic" panose="020B0502020202020204" pitchFamily="34" charset="0"/>
                <a:cs typeface="Calibri" panose="020F0502020204030204" pitchFamily="34" charset="0"/>
              </a:rPr>
              <a:t>d__ </a:t>
            </a:r>
            <a:r>
              <a:rPr lang="es-ES" sz="5400" b="1" dirty="0" err="1">
                <a:latin typeface="Century Gothic" panose="020B0502020202020204" pitchFamily="34" charset="0"/>
                <a:cs typeface="Calibri" panose="020F0502020204030204" pitchFamily="34" charset="0"/>
              </a:rPr>
              <a:t>T___l</a:t>
            </a:r>
            <a:r>
              <a:rPr lang="es-ES" sz="5400" b="1" dirty="0">
                <a:latin typeface="Century Gothic" panose="020B0502020202020204" pitchFamily="34" charset="0"/>
                <a:cs typeface="Calibri" panose="020F0502020204030204" pitchFamily="34" charset="0"/>
              </a:rPr>
              <a:t>  </a:t>
            </a:r>
            <a:endParaRPr lang="en-US" dirty="0"/>
          </a:p>
        </p:txBody>
      </p:sp>
      <p:sp>
        <p:nvSpPr>
          <p:cNvPr id="15" name="Rectangle 14">
            <a:extLst>
              <a:ext uri="{FF2B5EF4-FFF2-40B4-BE49-F238E27FC236}">
                <a16:creationId xmlns:a16="http://schemas.microsoft.com/office/drawing/2014/main" id="{FD4D5493-9830-4A50-BF83-FE7AD214FF78}"/>
              </a:ext>
            </a:extLst>
          </p:cNvPr>
          <p:cNvSpPr/>
          <p:nvPr/>
        </p:nvSpPr>
        <p:spPr>
          <a:xfrm>
            <a:off x="509948" y="2137105"/>
            <a:ext cx="2997937" cy="923330"/>
          </a:xfrm>
          <a:prstGeom prst="rect">
            <a:avLst/>
          </a:prstGeom>
          <a:solidFill>
            <a:schemeClr val="bg2"/>
          </a:solidFill>
        </p:spPr>
        <p:txBody>
          <a:bodyPr wrap="none">
            <a:spAutoFit/>
          </a:bodyPr>
          <a:lstStyle/>
          <a:p>
            <a:r>
              <a:rPr lang="es-ES" sz="5400" b="1" dirty="0">
                <a:latin typeface="Century Gothic" panose="020B0502020202020204" pitchFamily="34" charset="0"/>
                <a:cs typeface="Calibri" panose="020F0502020204030204" pitchFamily="34" charset="0"/>
              </a:rPr>
              <a:t>die </a:t>
            </a:r>
            <a:r>
              <a:rPr lang="es-ES" sz="5400" b="1" dirty="0" err="1">
                <a:latin typeface="Century Gothic" panose="020B0502020202020204" pitchFamily="34" charset="0"/>
                <a:cs typeface="Calibri" panose="020F0502020204030204" pitchFamily="34" charset="0"/>
              </a:rPr>
              <a:t>Tafel</a:t>
            </a:r>
            <a:endParaRPr lang="en-US" dirty="0"/>
          </a:p>
        </p:txBody>
      </p:sp>
      <p:sp>
        <p:nvSpPr>
          <p:cNvPr id="16" name="Rectangle 15">
            <a:extLst>
              <a:ext uri="{FF2B5EF4-FFF2-40B4-BE49-F238E27FC236}">
                <a16:creationId xmlns:a16="http://schemas.microsoft.com/office/drawing/2014/main" id="{715FC9EA-318E-4F18-A9A8-80FFFDEBE5AF}"/>
              </a:ext>
            </a:extLst>
          </p:cNvPr>
          <p:cNvSpPr/>
          <p:nvPr/>
        </p:nvSpPr>
        <p:spPr>
          <a:xfrm>
            <a:off x="449115" y="3222153"/>
            <a:ext cx="4035079" cy="923330"/>
          </a:xfrm>
          <a:prstGeom prst="rect">
            <a:avLst/>
          </a:prstGeom>
          <a:noFill/>
        </p:spPr>
        <p:txBody>
          <a:bodyPr wrap="none">
            <a:spAutoFit/>
          </a:bodyPr>
          <a:lstStyle/>
          <a:p>
            <a:r>
              <a:rPr lang="es-ES" sz="5400" b="1" dirty="0">
                <a:latin typeface="Century Gothic" panose="020B0502020202020204" pitchFamily="34" charset="0"/>
                <a:cs typeface="Calibri" panose="020F0502020204030204" pitchFamily="34" charset="0"/>
              </a:rPr>
              <a:t>d__ </a:t>
            </a:r>
            <a:r>
              <a:rPr lang="es-ES" sz="5400" b="1" dirty="0" err="1">
                <a:latin typeface="Century Gothic" panose="020B0502020202020204" pitchFamily="34" charset="0"/>
                <a:cs typeface="Calibri" panose="020F0502020204030204" pitchFamily="34" charset="0"/>
              </a:rPr>
              <a:t>F_____e</a:t>
            </a:r>
            <a:endParaRPr lang="en-US" dirty="0"/>
          </a:p>
        </p:txBody>
      </p:sp>
      <p:sp>
        <p:nvSpPr>
          <p:cNvPr id="17" name="Rectangle 16">
            <a:extLst>
              <a:ext uri="{FF2B5EF4-FFF2-40B4-BE49-F238E27FC236}">
                <a16:creationId xmlns:a16="http://schemas.microsoft.com/office/drawing/2014/main" id="{DA9FF93B-A26D-442D-A519-E9BCD6FC28EB}"/>
              </a:ext>
            </a:extLst>
          </p:cNvPr>
          <p:cNvSpPr/>
          <p:nvPr/>
        </p:nvSpPr>
        <p:spPr>
          <a:xfrm>
            <a:off x="464613" y="3229594"/>
            <a:ext cx="4009431" cy="923330"/>
          </a:xfrm>
          <a:prstGeom prst="rect">
            <a:avLst/>
          </a:prstGeom>
          <a:solidFill>
            <a:schemeClr val="bg2"/>
          </a:solidFill>
        </p:spPr>
        <p:txBody>
          <a:bodyPr wrap="none">
            <a:spAutoFit/>
          </a:bodyPr>
          <a:lstStyle/>
          <a:p>
            <a:r>
              <a:rPr lang="es-ES" sz="5400" b="1" dirty="0">
                <a:latin typeface="Century Gothic" panose="020B0502020202020204" pitchFamily="34" charset="0"/>
                <a:cs typeface="Calibri" panose="020F0502020204030204" pitchFamily="34" charset="0"/>
              </a:rPr>
              <a:t>die </a:t>
            </a:r>
            <a:r>
              <a:rPr lang="es-ES" sz="5400" b="1" dirty="0" err="1">
                <a:latin typeface="Century Gothic" panose="020B0502020202020204" pitchFamily="34" charset="0"/>
                <a:cs typeface="Calibri" panose="020F0502020204030204" pitchFamily="34" charset="0"/>
              </a:rPr>
              <a:t>Flasche</a:t>
            </a:r>
            <a:endParaRPr lang="en-US" dirty="0"/>
          </a:p>
        </p:txBody>
      </p:sp>
      <p:sp>
        <p:nvSpPr>
          <p:cNvPr id="18" name="Rectangle 17">
            <a:extLst>
              <a:ext uri="{FF2B5EF4-FFF2-40B4-BE49-F238E27FC236}">
                <a16:creationId xmlns:a16="http://schemas.microsoft.com/office/drawing/2014/main" id="{BE03E853-B00E-4C92-A9B6-47CD54A03312}"/>
              </a:ext>
            </a:extLst>
          </p:cNvPr>
          <p:cNvSpPr/>
          <p:nvPr/>
        </p:nvSpPr>
        <p:spPr>
          <a:xfrm>
            <a:off x="504688" y="4257225"/>
            <a:ext cx="3812262" cy="923330"/>
          </a:xfrm>
          <a:prstGeom prst="rect">
            <a:avLst/>
          </a:prstGeom>
          <a:noFill/>
        </p:spPr>
        <p:txBody>
          <a:bodyPr wrap="none">
            <a:spAutoFit/>
          </a:bodyPr>
          <a:lstStyle/>
          <a:p>
            <a:r>
              <a:rPr lang="es-ES" sz="5400" b="1" dirty="0">
                <a:latin typeface="Century Gothic" panose="020B0502020202020204" pitchFamily="34" charset="0"/>
                <a:cs typeface="Calibri" panose="020F0502020204030204" pitchFamily="34" charset="0"/>
              </a:rPr>
              <a:t>d__ </a:t>
            </a:r>
            <a:r>
              <a:rPr lang="es-ES" sz="5400" b="1" dirty="0" err="1">
                <a:latin typeface="Century Gothic" panose="020B0502020202020204" pitchFamily="34" charset="0"/>
                <a:cs typeface="Calibri" panose="020F0502020204030204" pitchFamily="34" charset="0"/>
              </a:rPr>
              <a:t>F_____r</a:t>
            </a:r>
            <a:endParaRPr lang="en-US" dirty="0"/>
          </a:p>
        </p:txBody>
      </p:sp>
      <p:sp>
        <p:nvSpPr>
          <p:cNvPr id="19" name="Rectangle 18">
            <a:extLst>
              <a:ext uri="{FF2B5EF4-FFF2-40B4-BE49-F238E27FC236}">
                <a16:creationId xmlns:a16="http://schemas.microsoft.com/office/drawing/2014/main" id="{EA587E29-D646-48C6-91C6-2D769A06B46E}"/>
              </a:ext>
            </a:extLst>
          </p:cNvPr>
          <p:cNvSpPr/>
          <p:nvPr/>
        </p:nvSpPr>
        <p:spPr>
          <a:xfrm>
            <a:off x="464613" y="4342999"/>
            <a:ext cx="3966150" cy="923330"/>
          </a:xfrm>
          <a:prstGeom prst="rect">
            <a:avLst/>
          </a:prstGeom>
          <a:solidFill>
            <a:schemeClr val="bg2"/>
          </a:solidFill>
        </p:spPr>
        <p:txBody>
          <a:bodyPr wrap="non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Fenster</a:t>
            </a:r>
            <a:endParaRPr lang="en-US" dirty="0"/>
          </a:p>
        </p:txBody>
      </p:sp>
      <p:sp>
        <p:nvSpPr>
          <p:cNvPr id="20" name="Rectangle 19">
            <a:extLst>
              <a:ext uri="{FF2B5EF4-FFF2-40B4-BE49-F238E27FC236}">
                <a16:creationId xmlns:a16="http://schemas.microsoft.com/office/drawing/2014/main" id="{7699060F-4881-4146-9DC8-24C69FE3EB8E}"/>
              </a:ext>
            </a:extLst>
          </p:cNvPr>
          <p:cNvSpPr/>
          <p:nvPr/>
        </p:nvSpPr>
        <p:spPr>
          <a:xfrm>
            <a:off x="451954" y="5286402"/>
            <a:ext cx="2900153" cy="923330"/>
          </a:xfrm>
          <a:prstGeom prst="rect">
            <a:avLst/>
          </a:prstGeom>
          <a:noFill/>
        </p:spPr>
        <p:txBody>
          <a:bodyPr wrap="none">
            <a:spAutoFit/>
          </a:bodyPr>
          <a:lstStyle/>
          <a:p>
            <a:r>
              <a:rPr lang="es-ES" sz="5400" b="1" dirty="0">
                <a:latin typeface="Century Gothic" panose="020B0502020202020204" pitchFamily="34" charset="0"/>
                <a:cs typeface="Calibri" panose="020F0502020204030204" pitchFamily="34" charset="0"/>
              </a:rPr>
              <a:t>d__ </a:t>
            </a:r>
            <a:r>
              <a:rPr lang="es-ES" sz="5400" b="1" dirty="0" err="1">
                <a:latin typeface="Century Gothic" panose="020B0502020202020204" pitchFamily="34" charset="0"/>
                <a:cs typeface="Calibri" panose="020F0502020204030204" pitchFamily="34" charset="0"/>
              </a:rPr>
              <a:t>H__t</a:t>
            </a:r>
            <a:endParaRPr lang="en-US" dirty="0"/>
          </a:p>
        </p:txBody>
      </p:sp>
      <p:sp>
        <p:nvSpPr>
          <p:cNvPr id="21" name="Rectangle 20">
            <a:extLst>
              <a:ext uri="{FF2B5EF4-FFF2-40B4-BE49-F238E27FC236}">
                <a16:creationId xmlns:a16="http://schemas.microsoft.com/office/drawing/2014/main" id="{24FA9592-3F57-4657-8219-BB8C709F0ECA}"/>
              </a:ext>
            </a:extLst>
          </p:cNvPr>
          <p:cNvSpPr/>
          <p:nvPr/>
        </p:nvSpPr>
        <p:spPr>
          <a:xfrm>
            <a:off x="494271" y="5306475"/>
            <a:ext cx="2914580" cy="923330"/>
          </a:xfrm>
          <a:prstGeom prst="rect">
            <a:avLst/>
          </a:prstGeom>
          <a:solidFill>
            <a:schemeClr val="bg2"/>
          </a:solidFill>
        </p:spPr>
        <p:txBody>
          <a:bodyPr wrap="non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Heft</a:t>
            </a:r>
            <a:endParaRPr lang="en-US" dirty="0"/>
          </a:p>
        </p:txBody>
      </p:sp>
      <p:pic>
        <p:nvPicPr>
          <p:cNvPr id="22" name="Picture 21">
            <a:extLst>
              <a:ext uri="{FF2B5EF4-FFF2-40B4-BE49-F238E27FC236}">
                <a16:creationId xmlns:a16="http://schemas.microsoft.com/office/drawing/2014/main" id="{72595753-B0F3-40A5-B8E6-DBE3C7A4C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517" y="2158724"/>
            <a:ext cx="1642061" cy="1229835"/>
          </a:xfrm>
          <a:prstGeom prst="rect">
            <a:avLst/>
          </a:prstGeom>
        </p:spPr>
      </p:pic>
      <p:pic>
        <p:nvPicPr>
          <p:cNvPr id="24" name="Picture 23">
            <a:extLst>
              <a:ext uri="{FF2B5EF4-FFF2-40B4-BE49-F238E27FC236}">
                <a16:creationId xmlns:a16="http://schemas.microsoft.com/office/drawing/2014/main" id="{CB443E59-36BE-4923-9C69-C44444752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6562" y="2203925"/>
            <a:ext cx="816746" cy="1093551"/>
          </a:xfrm>
          <a:prstGeom prst="rect">
            <a:avLst/>
          </a:prstGeom>
        </p:spPr>
      </p:pic>
      <p:pic>
        <p:nvPicPr>
          <p:cNvPr id="25" name="Picture 24">
            <a:extLst>
              <a:ext uri="{FF2B5EF4-FFF2-40B4-BE49-F238E27FC236}">
                <a16:creationId xmlns:a16="http://schemas.microsoft.com/office/drawing/2014/main" id="{A7602627-4FFD-47DF-861C-75BCC4455E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398" y="4351373"/>
            <a:ext cx="1565164" cy="1060833"/>
          </a:xfrm>
          <a:prstGeom prst="rect">
            <a:avLst/>
          </a:prstGeom>
        </p:spPr>
      </p:pic>
      <p:pic>
        <p:nvPicPr>
          <p:cNvPr id="26" name="Picture 25">
            <a:extLst>
              <a:ext uri="{FF2B5EF4-FFF2-40B4-BE49-F238E27FC236}">
                <a16:creationId xmlns:a16="http://schemas.microsoft.com/office/drawing/2014/main" id="{51245918-047C-456C-82FB-E8B9415926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2563" y="4188900"/>
            <a:ext cx="1843999" cy="1117575"/>
          </a:xfrm>
          <a:prstGeom prst="rect">
            <a:avLst/>
          </a:prstGeom>
        </p:spPr>
      </p:pic>
      <p:pic>
        <p:nvPicPr>
          <p:cNvPr id="28" name="Picture 27" descr="A water bottle with a green cap&#10;&#10;Description automatically generated">
            <a:extLst>
              <a:ext uri="{FF2B5EF4-FFF2-40B4-BE49-F238E27FC236}">
                <a16:creationId xmlns:a16="http://schemas.microsoft.com/office/drawing/2014/main" id="{01525195-2D1D-4B1D-A1A8-E6F44C44D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7829" y="1790921"/>
            <a:ext cx="829468" cy="1658936"/>
          </a:xfrm>
          <a:prstGeom prst="rect">
            <a:avLst/>
          </a:prstGeom>
        </p:spPr>
      </p:pic>
    </p:spTree>
    <p:extLst>
      <p:ext uri="{BB962C8B-B14F-4D97-AF65-F5344CB8AC3E}">
        <p14:creationId xmlns:p14="http://schemas.microsoft.com/office/powerpoint/2010/main" val="21995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7"/>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p:bldP spid="14" grpId="1"/>
      <p:bldP spid="15" grpId="0" animBg="1"/>
      <p:bldP spid="15" grpId="1" animBg="1"/>
      <p:bldP spid="16" grpId="0"/>
      <p:bldP spid="16" grpId="1"/>
      <p:bldP spid="17" grpId="0" animBg="1"/>
      <p:bldP spid="17" grpId="1" animBg="1"/>
      <p:bldP spid="18" grpId="0"/>
      <p:bldP spid="18" grpId="1"/>
      <p:bldP spid="19" grpId="0" animBg="1"/>
      <p:bldP spid="19" grpId="1" animBg="1"/>
      <p:bldP spid="20" grpId="0"/>
      <p:bldP spid="20" grpId="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A71D-29E3-4D93-A94F-975AAE164025}"/>
              </a:ext>
            </a:extLst>
          </p:cNvPr>
          <p:cNvSpPr>
            <a:spLocks noGrp="1"/>
          </p:cNvSpPr>
          <p:nvPr>
            <p:ph type="title"/>
          </p:nvPr>
        </p:nvSpPr>
        <p:spPr/>
        <p:txBody>
          <a:bodyPr/>
          <a:lstStyle/>
          <a:p>
            <a:r>
              <a:rPr lang="en-GB" dirty="0"/>
              <a:t>Wo </a:t>
            </a:r>
            <a:r>
              <a:rPr lang="en-GB" dirty="0" err="1"/>
              <a:t>ist</a:t>
            </a:r>
            <a:r>
              <a:rPr lang="en-GB" dirty="0"/>
              <a:t>…?</a:t>
            </a:r>
          </a:p>
        </p:txBody>
      </p:sp>
      <p:cxnSp>
        <p:nvCxnSpPr>
          <p:cNvPr id="6" name="Straight Arrow Connector 5">
            <a:extLst>
              <a:ext uri="{FF2B5EF4-FFF2-40B4-BE49-F238E27FC236}">
                <a16:creationId xmlns:a16="http://schemas.microsoft.com/office/drawing/2014/main" id="{04CAE828-03A9-4346-8D1E-3CC30F07105F}"/>
              </a:ext>
            </a:extLst>
          </p:cNvPr>
          <p:cNvCxnSpPr/>
          <p:nvPr/>
        </p:nvCxnSpPr>
        <p:spPr>
          <a:xfrm>
            <a:off x="6096000" y="2158100"/>
            <a:ext cx="0" cy="1000553"/>
          </a:xfrm>
          <a:prstGeom prst="straightConnector1">
            <a:avLst/>
          </a:prstGeom>
          <a:noFill/>
          <a:ln w="57150" cap="flat" cmpd="sng" algn="ctr">
            <a:solidFill>
              <a:srgbClr val="FF0000"/>
            </a:solidFill>
            <a:prstDash val="solid"/>
            <a:miter lim="800000"/>
            <a:tailEnd type="triangle"/>
          </a:ln>
          <a:effectLst/>
        </p:spPr>
      </p:cxnSp>
      <p:sp>
        <p:nvSpPr>
          <p:cNvPr id="7" name="Speech Bubble: Rectangle with Corners Rounded 6">
            <a:extLst>
              <a:ext uri="{FF2B5EF4-FFF2-40B4-BE49-F238E27FC236}">
                <a16:creationId xmlns:a16="http://schemas.microsoft.com/office/drawing/2014/main" id="{040C1831-863F-41C8-B0B2-754D49697C57}"/>
              </a:ext>
            </a:extLst>
          </p:cNvPr>
          <p:cNvSpPr/>
          <p:nvPr/>
        </p:nvSpPr>
        <p:spPr>
          <a:xfrm>
            <a:off x="7355274" y="2026483"/>
            <a:ext cx="1971707" cy="797438"/>
          </a:xfrm>
          <a:prstGeom prst="wedgeRoundRectCallout">
            <a:avLst>
              <a:gd name="adj1" fmla="val -75985"/>
              <a:gd name="adj2" fmla="val 5038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effectLst/>
                <a:uLnTx/>
                <a:uFillTx/>
                <a:latin typeface="Century Gothic"/>
                <a:ea typeface="+mn-ea"/>
                <a:cs typeface="+mn-cs"/>
              </a:rPr>
              <a:t>Hier</a:t>
            </a:r>
            <a:r>
              <a:rPr kumimoji="0" lang="en-GB" sz="4400" b="0" i="0" u="none" strike="noStrike" kern="0" cap="none" spc="0" normalizeH="0" baseline="0" noProof="0" dirty="0">
                <a:ln>
                  <a:noFill/>
                </a:ln>
                <a:effectLst/>
                <a:uLnTx/>
                <a:uFillTx/>
                <a:latin typeface="Century Gothic"/>
                <a:ea typeface="+mn-ea"/>
                <a:cs typeface="+mn-cs"/>
              </a:rPr>
              <a:t>!</a:t>
            </a:r>
          </a:p>
        </p:txBody>
      </p:sp>
      <p:sp>
        <p:nvSpPr>
          <p:cNvPr id="8" name="Speech Bubble: Rectangle with Corners Rounded 7">
            <a:extLst>
              <a:ext uri="{FF2B5EF4-FFF2-40B4-BE49-F238E27FC236}">
                <a16:creationId xmlns:a16="http://schemas.microsoft.com/office/drawing/2014/main" id="{285DA9F0-A507-41D2-9317-0E6992DFD3E6}"/>
              </a:ext>
            </a:extLst>
          </p:cNvPr>
          <p:cNvSpPr/>
          <p:nvPr/>
        </p:nvSpPr>
        <p:spPr>
          <a:xfrm>
            <a:off x="240863" y="4561043"/>
            <a:ext cx="2965622" cy="1492601"/>
          </a:xfrm>
          <a:prstGeom prst="wedgeRoundRectCallou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a:ea typeface="+mn-ea"/>
                <a:cs typeface="+mn-cs"/>
              </a:rPr>
              <a:t>Tschüss</a:t>
            </a:r>
            <a:r>
              <a:rPr kumimoji="0" lang="en-GB" sz="2000" i="0" u="none" strike="noStrike" kern="0" cap="none" spc="0" normalizeH="0" baseline="0" noProof="0" dirty="0">
                <a:ln>
                  <a:noFill/>
                </a:ln>
                <a:effectLst/>
                <a:uLnTx/>
                <a:uFillTx/>
                <a:latin typeface="Century Gothic"/>
                <a:ea typeface="+mn-ea"/>
                <a:cs typeface="+mn-cs"/>
              </a:rPr>
              <a:t>! (Bye) is an informal but very</a:t>
            </a:r>
            <a:r>
              <a:rPr kumimoji="0" lang="en-GB" sz="2000" i="0" u="none" strike="noStrike" kern="0" cap="none" spc="0" normalizeH="0" noProof="0" dirty="0">
                <a:ln>
                  <a:noFill/>
                </a:ln>
                <a:effectLst/>
                <a:uLnTx/>
                <a:uFillTx/>
                <a:latin typeface="Century Gothic"/>
                <a:ea typeface="+mn-ea"/>
                <a:cs typeface="+mn-cs"/>
              </a:rPr>
              <a:t> common way to say goodbye. </a:t>
            </a:r>
            <a:endParaRPr kumimoji="0" lang="en-GB" sz="2000" b="0" i="0" u="none" strike="noStrike" kern="0" cap="none" spc="0" normalizeH="0" baseline="0" noProof="0" dirty="0">
              <a:ln>
                <a:noFill/>
              </a:ln>
              <a:effectLst/>
              <a:uLnTx/>
              <a:uFillTx/>
              <a:latin typeface="Century Gothic"/>
              <a:ea typeface="+mn-ea"/>
              <a:cs typeface="+mn-cs"/>
            </a:endParaRPr>
          </a:p>
        </p:txBody>
      </p:sp>
      <p:pic>
        <p:nvPicPr>
          <p:cNvPr id="9" name="Picture 8">
            <a:extLst>
              <a:ext uri="{FF2B5EF4-FFF2-40B4-BE49-F238E27FC236}">
                <a16:creationId xmlns:a16="http://schemas.microsoft.com/office/drawing/2014/main" id="{7F508FD8-AA22-4125-9070-AFB93B81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89" y="722804"/>
            <a:ext cx="2164268" cy="2267909"/>
          </a:xfrm>
          <a:prstGeom prst="rect">
            <a:avLst/>
          </a:prstGeom>
        </p:spPr>
      </p:pic>
      <p:sp>
        <p:nvSpPr>
          <p:cNvPr id="11" name="Speech Bubble: Rectangle with Corners Rounded 10">
            <a:extLst>
              <a:ext uri="{FF2B5EF4-FFF2-40B4-BE49-F238E27FC236}">
                <a16:creationId xmlns:a16="http://schemas.microsoft.com/office/drawing/2014/main" id="{3EB27F3F-F9AC-4C7E-BB9E-EB7CE3AD5130}"/>
              </a:ext>
            </a:extLst>
          </p:cNvPr>
          <p:cNvSpPr/>
          <p:nvPr/>
        </p:nvSpPr>
        <p:spPr>
          <a:xfrm>
            <a:off x="2664628" y="1128485"/>
            <a:ext cx="3145666" cy="797438"/>
          </a:xfrm>
          <a:prstGeom prst="wedgeRoundRectCallout">
            <a:avLst>
              <a:gd name="adj1" fmla="val -69936"/>
              <a:gd name="adj2" fmla="val -4185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effectLst/>
                <a:uLnTx/>
                <a:uFillTx/>
                <a:latin typeface="Century Gothic"/>
                <a:ea typeface="+mn-ea"/>
                <a:cs typeface="+mn-cs"/>
              </a:rPr>
              <a:t>Tschüss</a:t>
            </a:r>
            <a:r>
              <a:rPr kumimoji="0" lang="en-GB" sz="4000" b="0" i="0" u="none" strike="noStrike" kern="0" cap="none" spc="0" normalizeH="0" baseline="0" noProof="0" dirty="0">
                <a:ln>
                  <a:noFill/>
                </a:ln>
                <a:effectLst/>
                <a:uLnTx/>
                <a:uFillTx/>
                <a:latin typeface="Century Gothic"/>
                <a:ea typeface="+mn-ea"/>
                <a:cs typeface="+mn-cs"/>
              </a:rPr>
              <a:t>!</a:t>
            </a:r>
          </a:p>
        </p:txBody>
      </p:sp>
      <p:pic>
        <p:nvPicPr>
          <p:cNvPr id="13" name="Google Shape;267;p11">
            <a:extLst>
              <a:ext uri="{FF2B5EF4-FFF2-40B4-BE49-F238E27FC236}">
                <a16:creationId xmlns:a16="http://schemas.microsoft.com/office/drawing/2014/main" id="{8C92D1A7-D609-4A19-AF84-BCBA6BE38E8D}"/>
              </a:ext>
            </a:extLst>
          </p:cNvPr>
          <p:cNvPicPr/>
          <p:nvPr/>
        </p:nvPicPr>
        <p:blipFill>
          <a:blip r:embed="rId4"/>
          <a:stretch/>
        </p:blipFill>
        <p:spPr>
          <a:xfrm>
            <a:off x="4511280" y="2942037"/>
            <a:ext cx="3169440" cy="3188880"/>
          </a:xfrm>
          <a:prstGeom prst="rect">
            <a:avLst/>
          </a:prstGeom>
          <a:ln>
            <a:noFill/>
          </a:ln>
        </p:spPr>
      </p:pic>
    </p:spTree>
    <p:extLst>
      <p:ext uri="{BB962C8B-B14F-4D97-AF65-F5344CB8AC3E}">
        <p14:creationId xmlns:p14="http://schemas.microsoft.com/office/powerpoint/2010/main" val="307307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5FEF7-A53F-4DCB-A323-ACAEFDC8729D}"/>
              </a:ext>
            </a:extLst>
          </p:cNvPr>
          <p:cNvSpPr>
            <a:spLocks noGrp="1"/>
          </p:cNvSpPr>
          <p:nvPr>
            <p:ph type="title"/>
          </p:nvPr>
        </p:nvSpPr>
        <p:spPr>
          <a:xfrm>
            <a:off x="838200" y="443073"/>
            <a:ext cx="10515600" cy="3938427"/>
          </a:xfrm>
        </p:spPr>
        <p:txBody>
          <a:bodyPr>
            <a:normAutofit/>
          </a:bodyPr>
          <a:lstStyle/>
          <a:p>
            <a:pPr algn="ctr"/>
            <a:r>
              <a:rPr lang="en-GB" sz="19900" b="1" dirty="0"/>
              <a:t>wo?</a:t>
            </a:r>
          </a:p>
        </p:txBody>
      </p:sp>
      <p:sp>
        <p:nvSpPr>
          <p:cNvPr id="8" name="Action Button: Help 7">
            <a:hlinkClick r:id="" action="ppaction://noaction" highlightClick="1"/>
            <a:extLst>
              <a:ext uri="{FF2B5EF4-FFF2-40B4-BE49-F238E27FC236}">
                <a16:creationId xmlns:a16="http://schemas.microsoft.com/office/drawing/2014/main" id="{5DD47743-6094-4D89-A4A0-8CF4288E4C1E}"/>
              </a:ext>
            </a:extLst>
          </p:cNvPr>
          <p:cNvSpPr/>
          <p:nvPr/>
        </p:nvSpPr>
        <p:spPr>
          <a:xfrm>
            <a:off x="2137841" y="3143912"/>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a:extLst>
              <a:ext uri="{FF2B5EF4-FFF2-40B4-BE49-F238E27FC236}">
                <a16:creationId xmlns:a16="http://schemas.microsoft.com/office/drawing/2014/main" id="{D6484206-89AC-4E6E-8E96-2A392B97F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pic>
        <p:nvPicPr>
          <p:cNvPr id="10" name="Picture 2" descr="http://www.clker.com/cliparts/w/d/u/B/w/V/stamp1-md.png">
            <a:extLst>
              <a:ext uri="{FF2B5EF4-FFF2-40B4-BE49-F238E27FC236}">
                <a16:creationId xmlns:a16="http://schemas.microsoft.com/office/drawing/2014/main" id="{F70CBDB0-EE21-42DC-AFC3-2E5B276DD1BD}"/>
              </a:ext>
            </a:extLst>
          </p:cNvPr>
          <p:cNvPicPr>
            <a:picLocks noChangeAspect="1" noChangeArrowheads="1"/>
          </p:cNvPicPr>
          <p:nvPr/>
        </p:nvPicPr>
        <p:blipFill>
          <a:blip r:embed="rId4">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29" y="3577497"/>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983BD-92D7-4AAD-8D88-BC4ED464AF77}"/>
              </a:ext>
            </a:extLst>
          </p:cNvPr>
          <p:cNvSpPr txBox="1"/>
          <p:nvPr/>
        </p:nvSpPr>
        <p:spPr>
          <a:xfrm rot="21349562">
            <a:off x="5158962" y="4234098"/>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Tree>
    <p:extLst>
      <p:ext uri="{BB962C8B-B14F-4D97-AF65-F5344CB8AC3E}">
        <p14:creationId xmlns:p14="http://schemas.microsoft.com/office/powerpoint/2010/main" val="12045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996813" cy="780008"/>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4" name="TextBox 23"/>
          <p:cNvSpPr txBox="1"/>
          <p:nvPr/>
        </p:nvSpPr>
        <p:spPr>
          <a:xfrm>
            <a:off x="92596" y="1221062"/>
            <a:ext cx="10448746" cy="523220"/>
          </a:xfrm>
          <a:prstGeom prst="rect">
            <a:avLst/>
          </a:prstGeom>
          <a:noFill/>
        </p:spPr>
        <p:txBody>
          <a:bodyPr wrap="square" rtlCol="0">
            <a:spAutoFit/>
          </a:bodyPr>
          <a:lstStyle/>
          <a:p>
            <a:pP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1.1, Week 1)</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Box 24"/>
          <p:cNvSpPr txBox="1"/>
          <p:nvPr/>
        </p:nvSpPr>
        <p:spPr>
          <a:xfrm>
            <a:off x="175149" y="2443771"/>
            <a:ext cx="10885786" cy="461665"/>
          </a:xfrm>
          <a:prstGeom prst="rect">
            <a:avLst/>
          </a:prstGeom>
          <a:noFill/>
        </p:spPr>
        <p:txBody>
          <a:bodyPr wrap="square" rtlCol="0">
            <a:spAutoFit/>
          </a:bodyPr>
          <a:lstStyle/>
          <a:p>
            <a:r>
              <a:rPr lang="en-GB" sz="2400" dirty="0">
                <a:latin typeface="Century Gothic" panose="020B0502020202020204" pitchFamily="34" charset="0"/>
                <a:hlinkClick r:id="rId3"/>
              </a:rPr>
              <a:t>Audio</a:t>
            </a:r>
            <a:r>
              <a:rPr lang="en-GB" sz="2400" dirty="0">
                <a:latin typeface="Century Gothic" panose="020B0502020202020204" pitchFamily="34" charset="0"/>
              </a:rPr>
              <a:t> file</a:t>
            </a:r>
            <a:endParaRPr lang="en-GB" sz="2400" dirty="0">
              <a:solidFill>
                <a:srgbClr val="115076"/>
              </a:solidFill>
              <a:latin typeface="Century Gothic" panose="020B0502020202020204" pitchFamily="34" charset="0"/>
            </a:endParaRPr>
          </a:p>
        </p:txBody>
      </p:sp>
      <p:sp>
        <p:nvSpPr>
          <p:cNvPr id="28" name="TextBox 27"/>
          <p:cNvSpPr txBox="1"/>
          <p:nvPr/>
        </p:nvSpPr>
        <p:spPr>
          <a:xfrm>
            <a:off x="175149" y="4281120"/>
            <a:ext cx="11066804" cy="461665"/>
          </a:xfrm>
          <a:prstGeom prst="rect">
            <a:avLst/>
          </a:prstGeom>
          <a:noFill/>
        </p:spPr>
        <p:txBody>
          <a:bodyPr wrap="square" rtlCol="0">
            <a:spAutoFit/>
          </a:bodyPr>
          <a:lstStyle/>
          <a:p>
            <a:r>
              <a:rPr lang="en-GB" sz="2400" dirty="0">
                <a:latin typeface="Century Gothic" panose="020B0502020202020204" pitchFamily="34" charset="0"/>
                <a:hlinkClick r:id="rId4"/>
              </a:rPr>
              <a:t>Worksheet</a:t>
            </a:r>
            <a:endParaRPr lang="en-GB" sz="2400" dirty="0">
              <a:solidFill>
                <a:srgbClr val="115076"/>
              </a:solidFill>
              <a:latin typeface="Century Gothic" panose="020B0502020202020204" pitchFamily="34" charset="0"/>
            </a:endParaRPr>
          </a:p>
        </p:txBody>
      </p:sp>
      <p:pic>
        <p:nvPicPr>
          <p:cNvPr id="3" name="Picture 2" descr="A blue cartoon face with orange headphones&#10;&#10;Description automatically generated">
            <a:extLst>
              <a:ext uri="{FF2B5EF4-FFF2-40B4-BE49-F238E27FC236}">
                <a16:creationId xmlns:a16="http://schemas.microsoft.com/office/drawing/2014/main" id="{5E6C64AD-6315-45CA-96FC-F58AE6C61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78363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9E6D9-844B-4EED-9C18-290FA24AD5A1}"/>
              </a:ext>
            </a:extLst>
          </p:cNvPr>
          <p:cNvSpPr>
            <a:spLocks noGrp="1"/>
          </p:cNvSpPr>
          <p:nvPr>
            <p:ph type="body" sz="quarter" idx="12"/>
          </p:nvPr>
        </p:nvSpPr>
        <p:spPr>
          <a:xfrm>
            <a:off x="215492" y="5703888"/>
            <a:ext cx="3363731" cy="1154112"/>
          </a:xfrm>
        </p:spPr>
        <p:txBody>
          <a:bodyPr>
            <a:normAutofit fontScale="77500" lnSpcReduction="20000"/>
          </a:bodyPr>
          <a:lstStyle/>
          <a:p>
            <a:r>
              <a:rPr lang="en-GB" sz="2000" b="1" dirty="0"/>
              <a:t>Y7 German</a:t>
            </a:r>
            <a:br>
              <a:rPr lang="en-GB" dirty="0"/>
            </a:br>
            <a:r>
              <a:rPr lang="en-GB" sz="1800" dirty="0"/>
              <a:t>Term 1 – Week 1 – Lesson 2</a:t>
            </a:r>
          </a:p>
          <a:p>
            <a:r>
              <a:rPr lang="en-GB" sz="1800" dirty="0"/>
              <a:t>Rachel Hawkes</a:t>
            </a:r>
            <a:br>
              <a:rPr lang="en-GB" sz="1800" dirty="0"/>
            </a:br>
            <a:r>
              <a:rPr lang="en-GB" sz="1800" dirty="0"/>
              <a:t>Artwork: Steve Clarke</a:t>
            </a:r>
            <a:br>
              <a:rPr lang="en-GB" sz="1800" dirty="0"/>
            </a:br>
            <a:br>
              <a:rPr lang="en-GB" sz="1800" dirty="0"/>
            </a:br>
            <a:r>
              <a:rPr lang="en-GB" sz="1800" dirty="0"/>
              <a:t>Date updated: 13.08.23</a:t>
            </a:r>
            <a:endParaRPr lang="en-GB" dirty="0"/>
          </a:p>
        </p:txBody>
      </p:sp>
      <p:sp>
        <p:nvSpPr>
          <p:cNvPr id="3" name="Text Placeholder 2">
            <a:extLst>
              <a:ext uri="{FF2B5EF4-FFF2-40B4-BE49-F238E27FC236}">
                <a16:creationId xmlns:a16="http://schemas.microsoft.com/office/drawing/2014/main" id="{5F515B14-5094-47DA-9010-CE9F8E02EAF7}"/>
              </a:ext>
            </a:extLst>
          </p:cNvPr>
          <p:cNvSpPr>
            <a:spLocks noGrp="1"/>
          </p:cNvSpPr>
          <p:nvPr>
            <p:ph type="body" sz="quarter" idx="13"/>
          </p:nvPr>
        </p:nvSpPr>
        <p:spPr>
          <a:xfrm>
            <a:off x="363538" y="2916497"/>
            <a:ext cx="4864546" cy="632534"/>
          </a:xfrm>
        </p:spPr>
        <p:txBody>
          <a:bodyPr>
            <a:normAutofit fontScale="85000" lnSpcReduction="10000"/>
          </a:bodyPr>
          <a:lstStyle/>
          <a:p>
            <a:r>
              <a:rPr lang="en-GB" dirty="0"/>
              <a:t>Definite articles: the words for ‘the’</a:t>
            </a:r>
            <a:br>
              <a:rPr lang="en-GB" dirty="0"/>
            </a:br>
            <a:r>
              <a:rPr lang="en-GB" dirty="0"/>
              <a:t>long and short [a]</a:t>
            </a:r>
          </a:p>
        </p:txBody>
      </p:sp>
      <p:sp>
        <p:nvSpPr>
          <p:cNvPr id="4" name="Text Placeholder 3">
            <a:extLst>
              <a:ext uri="{FF2B5EF4-FFF2-40B4-BE49-F238E27FC236}">
                <a16:creationId xmlns:a16="http://schemas.microsoft.com/office/drawing/2014/main" id="{381A270D-681F-49BD-B303-A37CB60513B5}"/>
              </a:ext>
            </a:extLst>
          </p:cNvPr>
          <p:cNvSpPr>
            <a:spLocks noGrp="1"/>
          </p:cNvSpPr>
          <p:nvPr>
            <p:ph type="body" sz="quarter" idx="14"/>
          </p:nvPr>
        </p:nvSpPr>
        <p:spPr>
          <a:xfrm>
            <a:off x="363538" y="1934587"/>
            <a:ext cx="6640512" cy="1115859"/>
          </a:xfrm>
        </p:spPr>
        <p:txBody>
          <a:bodyPr>
            <a:normAutofit fontScale="25000" lnSpcReduction="20000"/>
          </a:bodyPr>
          <a:lstStyle/>
          <a:p>
            <a:r>
              <a:rPr lang="en-GB" sz="19200" dirty="0"/>
              <a:t>In the classroom [2]</a:t>
            </a:r>
            <a:br>
              <a:rPr lang="en-GB" dirty="0"/>
            </a:br>
            <a:r>
              <a:rPr lang="en-GB" sz="12800" dirty="0"/>
              <a:t>Wo </a:t>
            </a:r>
            <a:r>
              <a:rPr lang="en-GB" sz="12800" dirty="0" err="1"/>
              <a:t>ist</a:t>
            </a:r>
            <a:r>
              <a:rPr lang="en-GB" sz="12800" dirty="0"/>
              <a:t> der/die/das …?</a:t>
            </a:r>
            <a:endParaRPr lang="en-GB" dirty="0"/>
          </a:p>
        </p:txBody>
      </p:sp>
      <p:sp>
        <p:nvSpPr>
          <p:cNvPr id="5" name="Speech Bubble: Oval 4">
            <a:extLst>
              <a:ext uri="{FF2B5EF4-FFF2-40B4-BE49-F238E27FC236}">
                <a16:creationId xmlns:a16="http://schemas.microsoft.com/office/drawing/2014/main" id="{1D653D10-CF71-4B67-8D02-1BAA8D552136}"/>
              </a:ext>
            </a:extLst>
          </p:cNvPr>
          <p:cNvSpPr/>
          <p:nvPr/>
        </p:nvSpPr>
        <p:spPr>
          <a:xfrm>
            <a:off x="4609182" y="4365483"/>
            <a:ext cx="3492719" cy="2274888"/>
          </a:xfrm>
          <a:prstGeom prst="wedgeEllipseCallout">
            <a:avLst>
              <a:gd name="adj1" fmla="val 59790"/>
              <a:gd name="adj2" fmla="val 3916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pic>
        <p:nvPicPr>
          <p:cNvPr id="6" name="Picture 5" descr="A yellow and black text&#10;&#10;Description automatically generated with medium confidence">
            <a:extLst>
              <a:ext uri="{FF2B5EF4-FFF2-40B4-BE49-F238E27FC236}">
                <a16:creationId xmlns:a16="http://schemas.microsoft.com/office/drawing/2014/main" id="{0644980F-78FA-4617-B0FC-367BC4BB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107" y="5158285"/>
            <a:ext cx="2284650" cy="721989"/>
          </a:xfrm>
          <a:prstGeom prst="rect">
            <a:avLst/>
          </a:prstGeom>
        </p:spPr>
      </p:pic>
      <p:pic>
        <p:nvPicPr>
          <p:cNvPr id="7" name="Picture 6" descr="A yellow hand with blue waves&#10;&#10;Description automatically generated">
            <a:extLst>
              <a:ext uri="{FF2B5EF4-FFF2-40B4-BE49-F238E27FC236}">
                <a16:creationId xmlns:a16="http://schemas.microsoft.com/office/drawing/2014/main" id="{CDD597FF-F34A-465C-8237-69E02E53E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4050" y="4904767"/>
            <a:ext cx="937399" cy="937399"/>
          </a:xfrm>
          <a:prstGeom prst="rect">
            <a:avLst/>
          </a:prstGeom>
        </p:spPr>
      </p:pic>
      <p:pic>
        <p:nvPicPr>
          <p:cNvPr id="8" name="Picture 7" descr="A cartoon of a child with a book&#10;&#10;Description automatically generated">
            <a:extLst>
              <a:ext uri="{FF2B5EF4-FFF2-40B4-BE49-F238E27FC236}">
                <a16:creationId xmlns:a16="http://schemas.microsoft.com/office/drawing/2014/main" id="{D695E973-3CB9-40BA-90BA-65939E78A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50262" y="5032562"/>
            <a:ext cx="1443792" cy="1567842"/>
          </a:xfrm>
          <a:prstGeom prst="ellipse">
            <a:avLst/>
          </a:prstGeom>
        </p:spPr>
      </p:pic>
      <p:pic>
        <p:nvPicPr>
          <p:cNvPr id="9" name="Picture 8" descr="A cartoon of a child&#10;&#10;Description automatically generated">
            <a:extLst>
              <a:ext uri="{FF2B5EF4-FFF2-40B4-BE49-F238E27FC236}">
                <a16:creationId xmlns:a16="http://schemas.microsoft.com/office/drawing/2014/main" id="{A1322967-43E3-4DF0-961F-C6F0F9D3E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1860" y="4792901"/>
            <a:ext cx="1878386" cy="1807503"/>
          </a:xfrm>
          <a:prstGeom prst="ellipse">
            <a:avLst/>
          </a:prstGeom>
        </p:spPr>
      </p:pic>
      <p:sp>
        <p:nvSpPr>
          <p:cNvPr id="15" name="Speech Bubble: Oval 14">
            <a:extLst>
              <a:ext uri="{FF2B5EF4-FFF2-40B4-BE49-F238E27FC236}">
                <a16:creationId xmlns:a16="http://schemas.microsoft.com/office/drawing/2014/main" id="{0887DA46-3126-4542-BF8E-FBEE74192BCA}"/>
              </a:ext>
            </a:extLst>
          </p:cNvPr>
          <p:cNvSpPr/>
          <p:nvPr/>
        </p:nvSpPr>
        <p:spPr>
          <a:xfrm>
            <a:off x="7325798" y="2493569"/>
            <a:ext cx="4635144" cy="2274888"/>
          </a:xfrm>
          <a:prstGeom prst="wedgeEllipseCallout">
            <a:avLst>
              <a:gd name="adj1" fmla="val 25744"/>
              <a:gd name="adj2" fmla="val 5861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black background with yellow letters&#10;&#10;Description automatically generated">
            <a:extLst>
              <a:ext uri="{FF2B5EF4-FFF2-40B4-BE49-F238E27FC236}">
                <a16:creationId xmlns:a16="http://schemas.microsoft.com/office/drawing/2014/main" id="{553413DA-A8E1-42D6-A4D1-43E71C6B0A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2749" y="2973882"/>
            <a:ext cx="4193225" cy="910236"/>
          </a:xfrm>
          <a:prstGeom prst="rect">
            <a:avLst/>
          </a:prstGeom>
        </p:spPr>
      </p:pic>
      <p:pic>
        <p:nvPicPr>
          <p:cNvPr id="16" name="Picture 15" descr="A yellow hand with blue waves&#10;&#10;Description automatically generated">
            <a:extLst>
              <a:ext uri="{FF2B5EF4-FFF2-40B4-BE49-F238E27FC236}">
                <a16:creationId xmlns:a16="http://schemas.microsoft.com/office/drawing/2014/main" id="{9E9D62C5-D2C9-427B-9758-BCD763F3A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54" y="3679523"/>
            <a:ext cx="937399" cy="937399"/>
          </a:xfrm>
          <a:prstGeom prst="rect">
            <a:avLst/>
          </a:prstGeom>
        </p:spPr>
      </p:pic>
    </p:spTree>
    <p:extLst>
      <p:ext uri="{BB962C8B-B14F-4D97-AF65-F5344CB8AC3E}">
        <p14:creationId xmlns:p14="http://schemas.microsoft.com/office/powerpoint/2010/main" val="340960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0EF9E3-428F-1849-B4A0-E5B23C20DA6B}"/>
              </a:ext>
            </a:extLst>
          </p:cNvPr>
          <p:cNvSpPr>
            <a:spLocks noGrp="1"/>
          </p:cNvSpPr>
          <p:nvPr>
            <p:ph type="title"/>
          </p:nvPr>
        </p:nvSpPr>
        <p:spPr>
          <a:xfrm>
            <a:off x="5302461" y="-291093"/>
            <a:ext cx="1553047" cy="1932886"/>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grpSp>
        <p:nvGrpSpPr>
          <p:cNvPr id="2" name="Group 1" descr="daytime "/>
          <p:cNvGrpSpPr/>
          <p:nvPr/>
        </p:nvGrpSpPr>
        <p:grpSpPr>
          <a:xfrm>
            <a:off x="9287042" y="4454826"/>
            <a:ext cx="1977338" cy="1631686"/>
            <a:chOff x="8172752" y="3484668"/>
            <a:chExt cx="2347637" cy="193725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pic>
        <p:nvPicPr>
          <p:cNvPr id="14" name="Picture 13" descr="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grpSp>
        <p:nvGrpSpPr>
          <p:cNvPr id="3" name="Group 2" descr="home"/>
          <p:cNvGrpSpPr/>
          <p:nvPr/>
        </p:nvGrpSpPr>
        <p:grpSpPr>
          <a:xfrm>
            <a:off x="9287042" y="1733265"/>
            <a:ext cx="1940256" cy="1536796"/>
            <a:chOff x="9223424" y="1596221"/>
            <a:chExt cx="2233895" cy="176937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pic>
        <p:nvPicPr>
          <p:cNvPr id="18" name="Picture 17" descr="pair of glov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9" name="Picture 18" descr="glass og wate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pic>
        <p:nvPicPr>
          <p:cNvPr id="20" name="Picture 19" descr="man with speech bubble "/>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14176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012D-C440-9948-A4F0-779DBEC621F6}"/>
              </a:ext>
            </a:extLst>
          </p:cNvPr>
          <p:cNvSpPr>
            <a:spLocks noGrp="1"/>
          </p:cNvSpPr>
          <p:nvPr>
            <p:ph type="title"/>
          </p:nvPr>
        </p:nvSpPr>
        <p:spPr>
          <a:xfrm>
            <a:off x="5215254" y="-105033"/>
            <a:ext cx="1728830" cy="1566297"/>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7637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hab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fahr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kl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20AD-5D16-FC42-B594-F247D6E163A9}"/>
              </a:ext>
            </a:extLst>
          </p:cNvPr>
          <p:cNvSpPr>
            <a:spLocks noGrp="1"/>
          </p:cNvSpPr>
          <p:nvPr>
            <p:ph type="title"/>
          </p:nvPr>
        </p:nvSpPr>
        <p:spPr>
          <a:xfrm>
            <a:off x="4837168" y="-28949"/>
            <a:ext cx="2485001" cy="1596149"/>
          </a:xfrm>
        </p:spPr>
        <p:txBody>
          <a:bodyPr>
            <a:noAutofit/>
          </a:bodyPr>
          <a:lstStyle/>
          <a:p>
            <a:pPr algn="ctr"/>
            <a:r>
              <a:rPr lang="en-GB" sz="12000" b="1" dirty="0">
                <a:solidFill>
                  <a:srgbClr val="002060"/>
                </a:solidFill>
              </a:rPr>
              <a:t>a</a:t>
            </a:r>
            <a:endParaRPr lang="en-US" sz="12000" dirty="0"/>
          </a:p>
        </p:txBody>
      </p:sp>
      <p:sp>
        <p:nvSpPr>
          <p:cNvPr id="4" name="Rounded Rectangle 3"/>
          <p:cNvSpPr/>
          <p:nvPr/>
        </p:nvSpPr>
        <p:spPr>
          <a:xfrm>
            <a:off x="4194560" y="1617775"/>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26080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E26DAE-2C46-7243-A133-4E30092B6AEE}"/>
              </a:ext>
            </a:extLst>
          </p:cNvPr>
          <p:cNvSpPr>
            <a:spLocks noGrp="1"/>
          </p:cNvSpPr>
          <p:nvPr>
            <p:ph type="title"/>
          </p:nvPr>
        </p:nvSpPr>
        <p:spPr>
          <a:xfrm>
            <a:off x="5333531" y="171446"/>
            <a:ext cx="1524935" cy="1137048"/>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00939"/>
            <a:ext cx="3802879" cy="253698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4967" y="4671141"/>
            <a:ext cx="2079014" cy="1500355"/>
          </a:xfrm>
          <a:prstGeom prst="rect">
            <a:avLst/>
          </a:prstGeom>
        </p:spPr>
      </p:pic>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pic>
        <p:nvPicPr>
          <p:cNvPr id="22" name="Picture 21" descr="cold penguin"/>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grpSp>
        <p:nvGrpSpPr>
          <p:cNvPr id="13" name="Group 12" descr="6 metre long snake"/>
          <p:cNvGrpSpPr/>
          <p:nvPr/>
        </p:nvGrpSpPr>
        <p:grpSpPr>
          <a:xfrm rot="5400000">
            <a:off x="1482179" y="962195"/>
            <a:ext cx="1589308" cy="2825165"/>
            <a:chOff x="1566902" y="1470351"/>
            <a:chExt cx="1589308" cy="2825165"/>
          </a:xfrm>
        </p:grpSpPr>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pic>
        <p:nvPicPr>
          <p:cNvPr id="19" name="Graphic 18" descr="Man with solid fill">
            <a:extLst>
              <a:ext uri="{FF2B5EF4-FFF2-40B4-BE49-F238E27FC236}">
                <a16:creationId xmlns:a16="http://schemas.microsoft.com/office/drawing/2014/main" id="{E584DA5F-A0A6-4C71-8F2D-BBE7C8BD26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26171" y="1308494"/>
            <a:ext cx="2351926" cy="2351926"/>
          </a:xfrm>
          <a:prstGeom prst="rect">
            <a:avLst/>
          </a:prstGeom>
        </p:spPr>
      </p:pic>
      <p:pic>
        <p:nvPicPr>
          <p:cNvPr id="23" name="Picture 2" descr="Thanks, Thank You, Message, Grateful, Appreciation">
            <a:extLst>
              <a:ext uri="{FF2B5EF4-FFF2-40B4-BE49-F238E27FC236}">
                <a16:creationId xmlns:a16="http://schemas.microsoft.com/office/drawing/2014/main" id="{DFD8982E-AC67-42B3-BC84-29D815C84C1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63659">
            <a:off x="9660286" y="4968111"/>
            <a:ext cx="1244267" cy="82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3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 new.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Mann new.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Klasse new.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subTnLst>
                                    <p:audio>
                                      <p:cMediaNode>
                                        <p:cTn display="0" masterRel="sameClick">
                                          <p:stCondLst>
                                            <p:cond evt="begin" delay="0">
                                              <p:tn val="42"/>
                                            </p:cond>
                                          </p:stCondLst>
                                          <p:endCondLst>
                                            <p:cond evt="onStopAudio" delay="0">
                                              <p:tgtEl>
                                                <p:sldTgt/>
                                              </p:tgtEl>
                                            </p:cond>
                                          </p:endCondLst>
                                        </p:cTn>
                                        <p:tgtEl>
                                          <p:sndTgt r:embed="rId7" name="Klasse new.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8" name="Gast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8" name="Gast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subTnLst>
                                    <p:audio>
                                      <p:cMediaNode>
                                        <p:cTn display="0" masterRel="sameClick">
                                          <p:stCondLst>
                                            <p:cond evt="begin" delay="0">
                                              <p:tn val="57"/>
                                            </p:cond>
                                          </p:stCondLst>
                                          <p:endCondLst>
                                            <p:cond evt="onStopAudio" delay="0">
                                              <p:tgtEl>
                                                <p:sldTgt/>
                                              </p:tgtEl>
                                            </p:cond>
                                          </p:endCondLst>
                                        </p:cTn>
                                        <p:tgtEl>
                                          <p:sndTgt r:embed="rId9" name="danke new.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4CA5-AFB3-6144-A7CF-235E779EA28E}"/>
              </a:ext>
            </a:extLst>
          </p:cNvPr>
          <p:cNvSpPr>
            <a:spLocks noGrp="1"/>
          </p:cNvSpPr>
          <p:nvPr>
            <p:ph type="title"/>
          </p:nvPr>
        </p:nvSpPr>
        <p:spPr>
          <a:xfrm>
            <a:off x="4955815" y="-152227"/>
            <a:ext cx="2280370" cy="1596135"/>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18097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Man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ass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Ga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4685" y="-21371"/>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28326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0979"/>
            <a:ext cx="2551289" cy="647577"/>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9880" y="201891"/>
            <a:ext cx="1097445" cy="3816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629673" y="201891"/>
            <a:ext cx="5098482" cy="523220"/>
          </a:xfrm>
          <a:prstGeom prst="rect">
            <a:avLst/>
          </a:prstGeom>
          <a:noFill/>
        </p:spPr>
        <p:txBody>
          <a:bodyPr wrap="square" rtlCol="0">
            <a:spAutoFit/>
          </a:bodyPr>
          <a:lstStyle/>
          <a:p>
            <a:r>
              <a:rPr lang="en-US" sz="2800" dirty="0" err="1"/>
              <a:t>Hör</a:t>
            </a:r>
            <a:r>
              <a:rPr lang="en-US" sz="2800" dirty="0"/>
              <a:t> </a:t>
            </a:r>
            <a:r>
              <a:rPr lang="en-US" sz="2800" dirty="0" err="1"/>
              <a:t>zu</a:t>
            </a:r>
            <a:r>
              <a:rPr lang="en-US" sz="2800" dirty="0"/>
              <a:t>. Lang </a:t>
            </a:r>
            <a:r>
              <a:rPr lang="en-US" sz="2800" dirty="0" err="1"/>
              <a:t>oder</a:t>
            </a:r>
            <a:r>
              <a:rPr lang="en-US" sz="2800" dirty="0"/>
              <a:t> </a:t>
            </a:r>
            <a:r>
              <a:rPr lang="en-US" sz="2800" dirty="0" err="1"/>
              <a:t>kurz</a:t>
            </a:r>
            <a:r>
              <a:rPr lang="en-US" sz="2800" dirty="0"/>
              <a:t>*?</a:t>
            </a:r>
          </a:p>
        </p:txBody>
      </p:sp>
      <p:graphicFrame>
        <p:nvGraphicFramePr>
          <p:cNvPr id="6" name="Table 5">
            <a:extLst>
              <a:ext uri="{FF2B5EF4-FFF2-40B4-BE49-F238E27FC236}">
                <a16:creationId xmlns:a16="http://schemas.microsoft.com/office/drawing/2014/main" id="{55B10B48-F165-42D4-BB64-FBA1D3BE3B86}"/>
              </a:ext>
            </a:extLst>
          </p:cNvPr>
          <p:cNvGraphicFramePr>
            <a:graphicFrameLocks noGrp="1"/>
          </p:cNvGraphicFramePr>
          <p:nvPr>
            <p:extLst>
              <p:ext uri="{D42A27DB-BD31-4B8C-83A1-F6EECF244321}">
                <p14:modId xmlns:p14="http://schemas.microsoft.com/office/powerpoint/2010/main" val="3544650233"/>
              </p:ext>
            </p:extLst>
          </p:nvPr>
        </p:nvGraphicFramePr>
        <p:xfrm>
          <a:off x="1943371" y="911824"/>
          <a:ext cx="7023648" cy="5238253"/>
        </p:xfrm>
        <a:graphic>
          <a:graphicData uri="http://schemas.openxmlformats.org/drawingml/2006/table">
            <a:tbl>
              <a:tblPr firstRow="1" bandRow="1">
                <a:tableStyleId>{5940675A-B579-460E-94D1-54222C63F5DA}</a:tableStyleId>
              </a:tblPr>
              <a:tblGrid>
                <a:gridCol w="2341216">
                  <a:extLst>
                    <a:ext uri="{9D8B030D-6E8A-4147-A177-3AD203B41FA5}">
                      <a16:colId xmlns:a16="http://schemas.microsoft.com/office/drawing/2014/main" val="1403062169"/>
                    </a:ext>
                  </a:extLst>
                </a:gridCol>
                <a:gridCol w="2341216">
                  <a:extLst>
                    <a:ext uri="{9D8B030D-6E8A-4147-A177-3AD203B41FA5}">
                      <a16:colId xmlns:a16="http://schemas.microsoft.com/office/drawing/2014/main" val="3235511767"/>
                    </a:ext>
                  </a:extLst>
                </a:gridCol>
                <a:gridCol w="2341216">
                  <a:extLst>
                    <a:ext uri="{9D8B030D-6E8A-4147-A177-3AD203B41FA5}">
                      <a16:colId xmlns:a16="http://schemas.microsoft.com/office/drawing/2014/main" val="887823377"/>
                    </a:ext>
                  </a:extLst>
                </a:gridCol>
              </a:tblGrid>
              <a:tr h="648618">
                <a:tc>
                  <a:txBody>
                    <a:bodyPr/>
                    <a:lstStyle/>
                    <a:p>
                      <a:pPr algn="ctr"/>
                      <a:endParaRPr lang="en-US" sz="3200" b="1"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b="1" dirty="0" err="1">
                          <a:solidFill>
                            <a:schemeClr val="tx1"/>
                          </a:solidFill>
                          <a:latin typeface="Century Gothic" panose="020B0502020202020204" pitchFamily="34" charset="0"/>
                        </a:rPr>
                        <a:t>s</a:t>
                      </a:r>
                      <a:r>
                        <a:rPr lang="en-US" sz="3200" b="1" dirty="0" err="1">
                          <a:solidFill>
                            <a:srgbClr val="FFCC00"/>
                          </a:solidFill>
                          <a:latin typeface="Century Gothic" panose="020B0502020202020204" pitchFamily="34" charset="0"/>
                        </a:rPr>
                        <a:t>a</a:t>
                      </a:r>
                      <a:r>
                        <a:rPr lang="en-US" sz="3200" b="1" dirty="0" err="1">
                          <a:solidFill>
                            <a:schemeClr val="tx1"/>
                          </a:solidFill>
                          <a:latin typeface="Century Gothic" panose="020B0502020202020204" pitchFamily="34" charset="0"/>
                        </a:rPr>
                        <a:t>gen</a:t>
                      </a:r>
                      <a:endParaRPr lang="en-US" sz="32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err="1">
                          <a:solidFill>
                            <a:schemeClr val="tx1"/>
                          </a:solidFill>
                          <a:latin typeface="Century Gothic" panose="020B0502020202020204" pitchFamily="34" charset="0"/>
                        </a:rPr>
                        <a:t>k</a:t>
                      </a:r>
                      <a:r>
                        <a:rPr lang="en-US" sz="3200" b="1" dirty="0" err="1">
                          <a:solidFill>
                            <a:srgbClr val="FFCC00"/>
                          </a:solidFill>
                          <a:latin typeface="Century Gothic" panose="020B0502020202020204" pitchFamily="34" charset="0"/>
                        </a:rPr>
                        <a:t>a</a:t>
                      </a:r>
                      <a:r>
                        <a:rPr lang="en-US" sz="3200" b="1" dirty="0" err="1">
                          <a:solidFill>
                            <a:schemeClr val="tx1"/>
                          </a:solidFill>
                          <a:latin typeface="Century Gothic" panose="020B0502020202020204" pitchFamily="34" charset="0"/>
                        </a:rPr>
                        <a:t>lt</a:t>
                      </a:r>
                      <a:endParaRPr lang="en-US" sz="32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4820713"/>
                  </a:ext>
                </a:extLst>
              </a:tr>
              <a:tr h="917927">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88577422"/>
                  </a:ext>
                </a:extLst>
              </a:tr>
              <a:tr h="917927">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45753570"/>
                  </a:ext>
                </a:extLst>
              </a:tr>
              <a:tr h="917927">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4567824"/>
                  </a:ext>
                </a:extLst>
              </a:tr>
              <a:tr h="917927">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25174614"/>
                  </a:ext>
                </a:extLst>
              </a:tr>
              <a:tr h="917927">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602057"/>
                  </a:ext>
                </a:extLst>
              </a:tr>
            </a:tbl>
          </a:graphicData>
        </a:graphic>
      </p:graphicFrame>
      <p:sp>
        <p:nvSpPr>
          <p:cNvPr id="7" name="Action Button: Custom 2">
            <a:hlinkClick r:id="" action="ppaction://noaction" highlightClick="1">
              <a:snd r:embed="rId3" name="Mann new.wav"/>
            </a:hlinkClick>
            <a:extLst>
              <a:ext uri="{FF2B5EF4-FFF2-40B4-BE49-F238E27FC236}">
                <a16:creationId xmlns:a16="http://schemas.microsoft.com/office/drawing/2014/main" id="{46D6DE68-C853-41D5-8959-29F82410DDF8}"/>
              </a:ext>
            </a:extLst>
          </p:cNvPr>
          <p:cNvSpPr/>
          <p:nvPr/>
        </p:nvSpPr>
        <p:spPr>
          <a:xfrm>
            <a:off x="2997559" y="1658328"/>
            <a:ext cx="873760" cy="714653"/>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1</a:t>
            </a:r>
          </a:p>
        </p:txBody>
      </p:sp>
      <p:sp>
        <p:nvSpPr>
          <p:cNvPr id="8" name="Action Button: Custom 12">
            <a:hlinkClick r:id="" action="ppaction://noaction" highlightClick="1">
              <a:snd r:embed="rId4" name="Paar new.wav"/>
            </a:hlinkClick>
            <a:extLst>
              <a:ext uri="{FF2B5EF4-FFF2-40B4-BE49-F238E27FC236}">
                <a16:creationId xmlns:a16="http://schemas.microsoft.com/office/drawing/2014/main" id="{6792D5B9-0031-47D8-B1A9-6C83C6D6FC56}"/>
              </a:ext>
            </a:extLst>
          </p:cNvPr>
          <p:cNvSpPr/>
          <p:nvPr/>
        </p:nvSpPr>
        <p:spPr>
          <a:xfrm>
            <a:off x="2997559" y="2600429"/>
            <a:ext cx="873760" cy="714653"/>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2</a:t>
            </a:r>
          </a:p>
        </p:txBody>
      </p:sp>
      <p:sp>
        <p:nvSpPr>
          <p:cNvPr id="9" name="Action Button: Custom 13">
            <a:hlinkClick r:id="" action="ppaction://noaction" highlightClick="1">
              <a:snd r:embed="rId5" name="fahren new.wav"/>
            </a:hlinkClick>
            <a:extLst>
              <a:ext uri="{FF2B5EF4-FFF2-40B4-BE49-F238E27FC236}">
                <a16:creationId xmlns:a16="http://schemas.microsoft.com/office/drawing/2014/main" id="{1E3F0291-5A87-4FE3-88A3-B3D8530D3476}"/>
              </a:ext>
            </a:extLst>
          </p:cNvPr>
          <p:cNvSpPr/>
          <p:nvPr/>
        </p:nvSpPr>
        <p:spPr>
          <a:xfrm>
            <a:off x="3001650" y="3501795"/>
            <a:ext cx="873760" cy="714653"/>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3</a:t>
            </a:r>
          </a:p>
        </p:txBody>
      </p:sp>
      <p:sp>
        <p:nvSpPr>
          <p:cNvPr id="10" name="Action Button: Custom 14">
            <a:hlinkClick r:id="" action="ppaction://noaction" highlightClick="1">
              <a:snd r:embed="rId6" name="Klasse new.wav"/>
            </a:hlinkClick>
            <a:extLst>
              <a:ext uri="{FF2B5EF4-FFF2-40B4-BE49-F238E27FC236}">
                <a16:creationId xmlns:a16="http://schemas.microsoft.com/office/drawing/2014/main" id="{C17E9662-9555-49DC-A0CD-55F88AF7ACAE}"/>
              </a:ext>
            </a:extLst>
          </p:cNvPr>
          <p:cNvSpPr/>
          <p:nvPr/>
        </p:nvSpPr>
        <p:spPr>
          <a:xfrm>
            <a:off x="3001650" y="4403161"/>
            <a:ext cx="873760" cy="714653"/>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4</a:t>
            </a:r>
          </a:p>
        </p:txBody>
      </p:sp>
      <p:sp>
        <p:nvSpPr>
          <p:cNvPr id="11" name="Action Button: Custom 15">
            <a:hlinkClick r:id="" action="ppaction://noaction" highlightClick="1">
              <a:snd r:embed="rId7" name="danke new.wav"/>
            </a:hlinkClick>
            <a:extLst>
              <a:ext uri="{FF2B5EF4-FFF2-40B4-BE49-F238E27FC236}">
                <a16:creationId xmlns:a16="http://schemas.microsoft.com/office/drawing/2014/main" id="{259248CF-401A-4262-94D3-17397199B0FD}"/>
              </a:ext>
            </a:extLst>
          </p:cNvPr>
          <p:cNvSpPr/>
          <p:nvPr/>
        </p:nvSpPr>
        <p:spPr>
          <a:xfrm>
            <a:off x="3001650" y="5345262"/>
            <a:ext cx="873760" cy="714653"/>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5</a:t>
            </a:r>
          </a:p>
        </p:txBody>
      </p:sp>
      <p:sp>
        <p:nvSpPr>
          <p:cNvPr id="17" name="TextBox 16">
            <a:extLst>
              <a:ext uri="{FF2B5EF4-FFF2-40B4-BE49-F238E27FC236}">
                <a16:creationId xmlns:a16="http://schemas.microsoft.com/office/drawing/2014/main" id="{E0110F6A-FA97-4410-B9F4-5E5B988EEEF1}"/>
              </a:ext>
            </a:extLst>
          </p:cNvPr>
          <p:cNvSpPr txBox="1"/>
          <p:nvPr/>
        </p:nvSpPr>
        <p:spPr>
          <a:xfrm>
            <a:off x="9139908" y="1759379"/>
            <a:ext cx="1342034" cy="584775"/>
          </a:xfrm>
          <a:prstGeom prst="rect">
            <a:avLst/>
          </a:prstGeom>
          <a:noFill/>
        </p:spPr>
        <p:txBody>
          <a:bodyPr wrap="none" rtlCol="0">
            <a:spAutoFit/>
          </a:bodyPr>
          <a:lstStyle/>
          <a:p>
            <a:r>
              <a:rPr lang="en-US" sz="3200" dirty="0">
                <a:latin typeface="Century Gothic" panose="020B0502020202020204" pitchFamily="34" charset="0"/>
              </a:rPr>
              <a:t>M</a:t>
            </a:r>
            <a:r>
              <a:rPr lang="en-US" sz="3200" b="1" dirty="0">
                <a:latin typeface="Century Gothic" panose="020B0502020202020204" pitchFamily="34" charset="0"/>
              </a:rPr>
              <a:t>a</a:t>
            </a:r>
            <a:r>
              <a:rPr lang="en-US" sz="3200" dirty="0">
                <a:latin typeface="Century Gothic" panose="020B0502020202020204" pitchFamily="34" charset="0"/>
              </a:rPr>
              <a:t>nn</a:t>
            </a:r>
          </a:p>
        </p:txBody>
      </p:sp>
      <p:sp>
        <p:nvSpPr>
          <p:cNvPr id="18" name="TextBox 17">
            <a:extLst>
              <a:ext uri="{FF2B5EF4-FFF2-40B4-BE49-F238E27FC236}">
                <a16:creationId xmlns:a16="http://schemas.microsoft.com/office/drawing/2014/main" id="{8784A464-45F3-4BC2-93D0-67CE03AC33C4}"/>
              </a:ext>
            </a:extLst>
          </p:cNvPr>
          <p:cNvSpPr txBox="1"/>
          <p:nvPr/>
        </p:nvSpPr>
        <p:spPr>
          <a:xfrm>
            <a:off x="9202960" y="2687456"/>
            <a:ext cx="1112805" cy="584775"/>
          </a:xfrm>
          <a:prstGeom prst="rect">
            <a:avLst/>
          </a:prstGeom>
          <a:noFill/>
        </p:spPr>
        <p:txBody>
          <a:bodyPr wrap="none" rtlCol="0">
            <a:spAutoFit/>
          </a:bodyPr>
          <a:lstStyle/>
          <a:p>
            <a:r>
              <a:rPr lang="en-US" sz="3200" dirty="0" err="1">
                <a:latin typeface="Century Gothic" panose="020B0502020202020204" pitchFamily="34" charset="0"/>
              </a:rPr>
              <a:t>P</a:t>
            </a:r>
            <a:r>
              <a:rPr lang="en-US" sz="3200" b="1" dirty="0" err="1">
                <a:latin typeface="Century Gothic" panose="020B0502020202020204" pitchFamily="34" charset="0"/>
              </a:rPr>
              <a:t>aa</a:t>
            </a:r>
            <a:r>
              <a:rPr lang="en-US" sz="3200" dirty="0" err="1">
                <a:latin typeface="Century Gothic" panose="020B0502020202020204" pitchFamily="34" charset="0"/>
              </a:rPr>
              <a:t>r</a:t>
            </a:r>
            <a:endParaRPr lang="en-US" sz="3200" dirty="0">
              <a:latin typeface="Century Gothic" panose="020B0502020202020204" pitchFamily="34" charset="0"/>
            </a:endParaRPr>
          </a:p>
        </p:txBody>
      </p:sp>
      <p:sp>
        <p:nvSpPr>
          <p:cNvPr id="19" name="TextBox 18">
            <a:extLst>
              <a:ext uri="{FF2B5EF4-FFF2-40B4-BE49-F238E27FC236}">
                <a16:creationId xmlns:a16="http://schemas.microsoft.com/office/drawing/2014/main" id="{FAD563B0-835A-48A3-9343-256EE924282B}"/>
              </a:ext>
            </a:extLst>
          </p:cNvPr>
          <p:cNvSpPr txBox="1"/>
          <p:nvPr/>
        </p:nvSpPr>
        <p:spPr>
          <a:xfrm>
            <a:off x="9202960" y="3572560"/>
            <a:ext cx="1483098" cy="584775"/>
          </a:xfrm>
          <a:prstGeom prst="rect">
            <a:avLst/>
          </a:prstGeom>
          <a:noFill/>
        </p:spPr>
        <p:txBody>
          <a:bodyPr wrap="none" rtlCol="0">
            <a:spAutoFit/>
          </a:bodyPr>
          <a:lstStyle/>
          <a:p>
            <a:r>
              <a:rPr lang="en-US" sz="3200" dirty="0" err="1">
                <a:latin typeface="Century Gothic" panose="020B0502020202020204" pitchFamily="34" charset="0"/>
              </a:rPr>
              <a:t>f</a:t>
            </a:r>
            <a:r>
              <a:rPr lang="en-US" sz="3200" b="1" dirty="0" err="1">
                <a:latin typeface="Century Gothic" panose="020B0502020202020204" pitchFamily="34" charset="0"/>
              </a:rPr>
              <a:t>a</a:t>
            </a:r>
            <a:r>
              <a:rPr lang="en-US" sz="3200" dirty="0" err="1">
                <a:latin typeface="Century Gothic" panose="020B0502020202020204" pitchFamily="34" charset="0"/>
              </a:rPr>
              <a:t>hren</a:t>
            </a:r>
            <a:endParaRPr lang="en-US" sz="3200" dirty="0">
              <a:latin typeface="Century Gothic" panose="020B0502020202020204" pitchFamily="34" charset="0"/>
            </a:endParaRPr>
          </a:p>
        </p:txBody>
      </p:sp>
      <p:sp>
        <p:nvSpPr>
          <p:cNvPr id="20" name="TextBox 19">
            <a:extLst>
              <a:ext uri="{FF2B5EF4-FFF2-40B4-BE49-F238E27FC236}">
                <a16:creationId xmlns:a16="http://schemas.microsoft.com/office/drawing/2014/main" id="{D9E9316C-7F1B-446D-9104-DDBB0BF1DE67}"/>
              </a:ext>
            </a:extLst>
          </p:cNvPr>
          <p:cNvSpPr txBox="1"/>
          <p:nvPr/>
        </p:nvSpPr>
        <p:spPr>
          <a:xfrm>
            <a:off x="9274265" y="4425770"/>
            <a:ext cx="1372492" cy="584775"/>
          </a:xfrm>
          <a:prstGeom prst="rect">
            <a:avLst/>
          </a:prstGeom>
          <a:noFill/>
        </p:spPr>
        <p:txBody>
          <a:bodyPr wrap="none" rtlCol="0">
            <a:spAutoFit/>
          </a:bodyPr>
          <a:lstStyle/>
          <a:p>
            <a:r>
              <a:rPr lang="en-US" sz="3200" dirty="0" err="1">
                <a:latin typeface="Century Gothic" panose="020B0502020202020204" pitchFamily="34" charset="0"/>
              </a:rPr>
              <a:t>Kl</a:t>
            </a:r>
            <a:r>
              <a:rPr lang="en-US" sz="3200" b="1" dirty="0" err="1">
                <a:latin typeface="Century Gothic" panose="020B0502020202020204" pitchFamily="34" charset="0"/>
              </a:rPr>
              <a:t>a</a:t>
            </a:r>
            <a:r>
              <a:rPr lang="en-US" sz="3200" dirty="0" err="1">
                <a:latin typeface="Century Gothic" panose="020B0502020202020204" pitchFamily="34" charset="0"/>
              </a:rPr>
              <a:t>sse</a:t>
            </a:r>
            <a:endParaRPr lang="en-US" sz="3200" dirty="0">
              <a:latin typeface="Century Gothic" panose="020B0502020202020204" pitchFamily="34" charset="0"/>
            </a:endParaRPr>
          </a:p>
        </p:txBody>
      </p:sp>
      <p:sp>
        <p:nvSpPr>
          <p:cNvPr id="21" name="TextBox 20">
            <a:extLst>
              <a:ext uri="{FF2B5EF4-FFF2-40B4-BE49-F238E27FC236}">
                <a16:creationId xmlns:a16="http://schemas.microsoft.com/office/drawing/2014/main" id="{BEDCE832-5B2D-4460-974C-30082E426568}"/>
              </a:ext>
            </a:extLst>
          </p:cNvPr>
          <p:cNvSpPr txBox="1"/>
          <p:nvPr/>
        </p:nvSpPr>
        <p:spPr>
          <a:xfrm>
            <a:off x="9180669" y="5428715"/>
            <a:ext cx="1468672" cy="584775"/>
          </a:xfrm>
          <a:prstGeom prst="rect">
            <a:avLst/>
          </a:prstGeom>
          <a:noFill/>
        </p:spPr>
        <p:txBody>
          <a:bodyPr wrap="none" rtlCol="0">
            <a:spAutoFit/>
          </a:bodyPr>
          <a:lstStyle/>
          <a:p>
            <a:r>
              <a:rPr lang="en-US" sz="3200" dirty="0" err="1">
                <a:latin typeface="Century Gothic" panose="020B0502020202020204" pitchFamily="34" charset="0"/>
              </a:rPr>
              <a:t>d</a:t>
            </a:r>
            <a:r>
              <a:rPr lang="en-US" sz="3200" b="1" dirty="0" err="1">
                <a:latin typeface="Century Gothic" panose="020B0502020202020204" pitchFamily="34" charset="0"/>
              </a:rPr>
              <a:t>a</a:t>
            </a:r>
            <a:r>
              <a:rPr lang="en-US" sz="3200" dirty="0" err="1">
                <a:latin typeface="Century Gothic" panose="020B0502020202020204" pitchFamily="34" charset="0"/>
              </a:rPr>
              <a:t>nke</a:t>
            </a:r>
            <a:endParaRPr lang="en-US" sz="3200" dirty="0">
              <a:latin typeface="Century Gothic" panose="020B0502020202020204" pitchFamily="34" charset="0"/>
            </a:endParaRPr>
          </a:p>
        </p:txBody>
      </p:sp>
      <p:pic>
        <p:nvPicPr>
          <p:cNvPr id="23" name="Picture 2" descr="Thanks, Thank You, Message, Grateful, Appreciation">
            <a:extLst>
              <a:ext uri="{FF2B5EF4-FFF2-40B4-BE49-F238E27FC236}">
                <a16:creationId xmlns:a16="http://schemas.microsoft.com/office/drawing/2014/main" id="{33F4269C-9384-441A-BD01-38480D2453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63659">
            <a:off x="10752559" y="5446347"/>
            <a:ext cx="775982" cy="5173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teacher teaching children in a classroom&#10;&#10;Description automatically generated">
            <a:extLst>
              <a:ext uri="{FF2B5EF4-FFF2-40B4-BE49-F238E27FC236}">
                <a16:creationId xmlns:a16="http://schemas.microsoft.com/office/drawing/2014/main" id="{D792CCFB-EAFF-4BDF-A5BA-7EB704B424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3105" y="4425770"/>
            <a:ext cx="891293" cy="679611"/>
          </a:xfrm>
          <a:prstGeom prst="rect">
            <a:avLst/>
          </a:prstGeom>
        </p:spPr>
      </p:pic>
      <p:pic>
        <p:nvPicPr>
          <p:cNvPr id="25" name="Picture 24" descr="car">
            <a:extLst>
              <a:ext uri="{FF2B5EF4-FFF2-40B4-BE49-F238E27FC236}">
                <a16:creationId xmlns:a16="http://schemas.microsoft.com/office/drawing/2014/main" id="{59A74E16-7DEC-465A-B805-B8504F13FF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4843" y="3272231"/>
            <a:ext cx="1243615" cy="827004"/>
          </a:xfrm>
          <a:prstGeom prst="rect">
            <a:avLst/>
          </a:prstGeom>
        </p:spPr>
      </p:pic>
      <p:pic>
        <p:nvPicPr>
          <p:cNvPr id="26" name="Picture 25" descr="pair of gloves">
            <a:extLst>
              <a:ext uri="{FF2B5EF4-FFF2-40B4-BE49-F238E27FC236}">
                <a16:creationId xmlns:a16="http://schemas.microsoft.com/office/drawing/2014/main" id="{12879A93-30A8-4035-9E1A-C39EBD2F39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3557" y="2644483"/>
            <a:ext cx="711063" cy="714654"/>
          </a:xfrm>
          <a:prstGeom prst="rect">
            <a:avLst/>
          </a:prstGeom>
        </p:spPr>
      </p:pic>
      <p:pic>
        <p:nvPicPr>
          <p:cNvPr id="27" name="Graphic 26" descr="Man with solid fill">
            <a:extLst>
              <a:ext uri="{FF2B5EF4-FFF2-40B4-BE49-F238E27FC236}">
                <a16:creationId xmlns:a16="http://schemas.microsoft.com/office/drawing/2014/main" id="{AF064E91-2A55-4631-8BC7-05F92EA2C6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64728" y="1461894"/>
            <a:ext cx="940230" cy="940230"/>
          </a:xfrm>
          <a:prstGeom prst="rect">
            <a:avLst/>
          </a:prstGeom>
        </p:spPr>
      </p:pic>
      <p:pic>
        <p:nvPicPr>
          <p:cNvPr id="28" name="Picture 2" descr="Tick, Mark, Ok, Perfect, Check, Done, Sign, Good, Green">
            <a:extLst>
              <a:ext uri="{FF2B5EF4-FFF2-40B4-BE49-F238E27FC236}">
                <a16:creationId xmlns:a16="http://schemas.microsoft.com/office/drawing/2014/main" id="{0F2314A4-4F59-4C33-BD16-3969605AF0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30543" y="1645320"/>
            <a:ext cx="558276" cy="5173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ick, Mark, Ok, Perfect, Check, Done, Sign, Good, Green">
            <a:extLst>
              <a:ext uri="{FF2B5EF4-FFF2-40B4-BE49-F238E27FC236}">
                <a16:creationId xmlns:a16="http://schemas.microsoft.com/office/drawing/2014/main" id="{8C9F7EC4-3C06-4748-9FD0-CE5C84F76D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09592" y="2644951"/>
            <a:ext cx="558276" cy="5173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ick, Mark, Ok, Perfect, Check, Done, Sign, Good, Green">
            <a:extLst>
              <a:ext uri="{FF2B5EF4-FFF2-40B4-BE49-F238E27FC236}">
                <a16:creationId xmlns:a16="http://schemas.microsoft.com/office/drawing/2014/main" id="{FDB505D6-9833-4E67-BD0A-1003152FE87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99920" y="3501795"/>
            <a:ext cx="558276" cy="5173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ick, Mark, Ok, Perfect, Check, Done, Sign, Good, Green">
            <a:extLst>
              <a:ext uri="{FF2B5EF4-FFF2-40B4-BE49-F238E27FC236}">
                <a16:creationId xmlns:a16="http://schemas.microsoft.com/office/drawing/2014/main" id="{BA94E162-9A65-4DDE-A87A-DFC92F5EA1E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30543" y="4425770"/>
            <a:ext cx="558276" cy="5173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ick, Mark, Ok, Perfect, Check, Done, Sign, Good, Green">
            <a:extLst>
              <a:ext uri="{FF2B5EF4-FFF2-40B4-BE49-F238E27FC236}">
                <a16:creationId xmlns:a16="http://schemas.microsoft.com/office/drawing/2014/main" id="{0B0292A7-7920-42CC-AA1D-3A87C0C5A8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30543" y="5443927"/>
            <a:ext cx="558276" cy="51732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4493BBF-B8D6-406E-B83D-4514400F0E0D}"/>
              </a:ext>
            </a:extLst>
          </p:cNvPr>
          <p:cNvSpPr txBox="1"/>
          <p:nvPr/>
        </p:nvSpPr>
        <p:spPr>
          <a:xfrm>
            <a:off x="1275644" y="6371303"/>
            <a:ext cx="3325853" cy="461665"/>
          </a:xfrm>
          <a:prstGeom prst="rect">
            <a:avLst/>
          </a:prstGeom>
          <a:noFill/>
        </p:spPr>
        <p:txBody>
          <a:bodyPr wrap="square" rtlCol="0">
            <a:spAutoFit/>
          </a:bodyPr>
          <a:lstStyle/>
          <a:p>
            <a:r>
              <a:rPr lang="en-GB" sz="2400" b="1" dirty="0" err="1"/>
              <a:t>kurz</a:t>
            </a:r>
            <a:r>
              <a:rPr lang="en-GB" sz="2400" b="1" dirty="0"/>
              <a:t> - short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9541" y="-70358"/>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238599" y="504249"/>
            <a:ext cx="21371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a:t>
            </a:r>
          </a:p>
        </p:txBody>
      </p:sp>
      <p:sp>
        <p:nvSpPr>
          <p:cNvPr id="6" name="Rectangle 5"/>
          <p:cNvSpPr/>
          <p:nvPr/>
        </p:nvSpPr>
        <p:spPr>
          <a:xfrm>
            <a:off x="5213386" y="4727302"/>
            <a:ext cx="176522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20" y="3747811"/>
            <a:ext cx="235192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180218" y="3747811"/>
            <a:ext cx="219322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1435096" y="504249"/>
            <a:ext cx="168347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10" name="Rectangle 9">
            <a:extLst>
              <a:ext uri="{FF2B5EF4-FFF2-40B4-BE49-F238E27FC236}">
                <a16:creationId xmlns:a16="http://schemas.microsoft.com/office/drawing/2014/main" id="{7C25713A-BA61-4EF7-8C74-76E7EFE69011}"/>
              </a:ext>
            </a:extLst>
          </p:cNvPr>
          <p:cNvSpPr/>
          <p:nvPr/>
        </p:nvSpPr>
        <p:spPr>
          <a:xfrm>
            <a:off x="7939563" y="504249"/>
            <a:ext cx="1523462" cy="923330"/>
          </a:xfrm>
          <a:prstGeom prst="rect">
            <a:avLst/>
          </a:prstGeom>
        </p:spPr>
        <p:txBody>
          <a:bodyPr wrap="square">
            <a:spAutoFit/>
          </a:bodyPr>
          <a:lstStyle/>
          <a:p>
            <a:pPr lvl="0" algn="ctr"/>
            <a:r>
              <a:rPr lang="en-GB" sz="5400" b="1" dirty="0">
                <a:solidFill>
                  <a:srgbClr val="0070C0"/>
                </a:solidFill>
                <a:latin typeface="Century Gothic" panose="020B0502020202020204" pitchFamily="34" charset="0"/>
              </a:rPr>
              <a:t>der</a:t>
            </a:r>
          </a:p>
        </p:txBody>
      </p:sp>
      <p:sp>
        <p:nvSpPr>
          <p:cNvPr id="11" name="Rectangle 10">
            <a:extLst>
              <a:ext uri="{FF2B5EF4-FFF2-40B4-BE49-F238E27FC236}">
                <a16:creationId xmlns:a16="http://schemas.microsoft.com/office/drawing/2014/main" id="{0412F631-AAF7-4666-8EAF-916DA7426FB1}"/>
              </a:ext>
            </a:extLst>
          </p:cNvPr>
          <p:cNvSpPr/>
          <p:nvPr/>
        </p:nvSpPr>
        <p:spPr>
          <a:xfrm>
            <a:off x="3775836" y="4727302"/>
            <a:ext cx="1523462" cy="923330"/>
          </a:xfrm>
          <a:prstGeom prst="rect">
            <a:avLst/>
          </a:prstGeom>
        </p:spPr>
        <p:txBody>
          <a:bodyPr wrap="square">
            <a:spAutoFit/>
          </a:bodyPr>
          <a:lstStyle/>
          <a:p>
            <a:pPr lvl="0" algn="ctr"/>
            <a:r>
              <a:rPr lang="en-GB" sz="5400" b="1" dirty="0">
                <a:solidFill>
                  <a:srgbClr val="0070C0"/>
                </a:solidFill>
                <a:latin typeface="Century Gothic" panose="020B0502020202020204" pitchFamily="34" charset="0"/>
              </a:rPr>
              <a:t>der</a:t>
            </a:r>
          </a:p>
        </p:txBody>
      </p:sp>
      <p:sp>
        <p:nvSpPr>
          <p:cNvPr id="12" name="Rectangle 11">
            <a:extLst>
              <a:ext uri="{FF2B5EF4-FFF2-40B4-BE49-F238E27FC236}">
                <a16:creationId xmlns:a16="http://schemas.microsoft.com/office/drawing/2014/main" id="{23C66C7D-2629-4C71-BCBA-E6094BE10DE2}"/>
              </a:ext>
            </a:extLst>
          </p:cNvPr>
          <p:cNvSpPr/>
          <p:nvPr/>
        </p:nvSpPr>
        <p:spPr>
          <a:xfrm>
            <a:off x="-88366" y="3746822"/>
            <a:ext cx="1523462" cy="923330"/>
          </a:xfrm>
          <a:prstGeom prst="rect">
            <a:avLst/>
          </a:prstGeom>
        </p:spPr>
        <p:txBody>
          <a:bodyPr wrap="square">
            <a:spAutoFit/>
          </a:bodyPr>
          <a:lstStyle/>
          <a:p>
            <a:pPr lvl="0" algn="ctr"/>
            <a:r>
              <a:rPr lang="en-GB" sz="5400" b="1" dirty="0">
                <a:solidFill>
                  <a:srgbClr val="FE0000"/>
                </a:solidFill>
                <a:latin typeface="Century Gothic" panose="020B0502020202020204" pitchFamily="34" charset="0"/>
              </a:rPr>
              <a:t>die</a:t>
            </a:r>
          </a:p>
        </p:txBody>
      </p:sp>
      <p:pic>
        <p:nvPicPr>
          <p:cNvPr id="14" name="Picture 13">
            <a:extLst>
              <a:ext uri="{FF2B5EF4-FFF2-40B4-BE49-F238E27FC236}">
                <a16:creationId xmlns:a16="http://schemas.microsoft.com/office/drawing/2014/main" id="{B3ECD067-6855-49A5-94F2-EA3C30013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89" y="1572314"/>
            <a:ext cx="860692" cy="2085254"/>
          </a:xfrm>
          <a:prstGeom prst="rect">
            <a:avLst/>
          </a:prstGeom>
        </p:spPr>
      </p:pic>
      <p:pic>
        <p:nvPicPr>
          <p:cNvPr id="15" name="Picture 14">
            <a:extLst>
              <a:ext uri="{FF2B5EF4-FFF2-40B4-BE49-F238E27FC236}">
                <a16:creationId xmlns:a16="http://schemas.microsoft.com/office/drawing/2014/main" id="{79EC212C-6EC1-4551-9A18-BE58204BE2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087" y="4688173"/>
            <a:ext cx="1020147" cy="1032170"/>
          </a:xfrm>
          <a:prstGeom prst="rect">
            <a:avLst/>
          </a:prstGeom>
        </p:spPr>
      </p:pic>
      <p:sp>
        <p:nvSpPr>
          <p:cNvPr id="17" name="TextBox 16">
            <a:extLst>
              <a:ext uri="{FF2B5EF4-FFF2-40B4-BE49-F238E27FC236}">
                <a16:creationId xmlns:a16="http://schemas.microsoft.com/office/drawing/2014/main" id="{0A2A7E0C-4498-406B-9D3C-CBF6DE665CB4}"/>
              </a:ext>
            </a:extLst>
          </p:cNvPr>
          <p:cNvSpPr txBox="1"/>
          <p:nvPr/>
        </p:nvSpPr>
        <p:spPr>
          <a:xfrm>
            <a:off x="4537567" y="5513002"/>
            <a:ext cx="3254188" cy="523220"/>
          </a:xfrm>
          <a:prstGeom prst="rect">
            <a:avLst/>
          </a:prstGeom>
          <a:noFill/>
        </p:spPr>
        <p:txBody>
          <a:bodyPr wrap="square" rtlCol="0">
            <a:spAutoFit/>
          </a:bodyPr>
          <a:lstStyle/>
          <a:p>
            <a:pPr algn="ctr"/>
            <a:r>
              <a:rPr lang="en-GB" sz="2800" dirty="0">
                <a:solidFill>
                  <a:srgbClr val="002060"/>
                </a:solidFill>
              </a:rPr>
              <a:t>[guest]</a:t>
            </a:r>
          </a:p>
        </p:txBody>
      </p:sp>
      <p:sp>
        <p:nvSpPr>
          <p:cNvPr id="18" name="TextBox 17">
            <a:extLst>
              <a:ext uri="{FF2B5EF4-FFF2-40B4-BE49-F238E27FC236}">
                <a16:creationId xmlns:a16="http://schemas.microsoft.com/office/drawing/2014/main" id="{1FE0AFE4-D7E2-40D1-9DFC-EE4069010012}"/>
              </a:ext>
            </a:extLst>
          </p:cNvPr>
          <p:cNvSpPr txBox="1"/>
          <p:nvPr/>
        </p:nvSpPr>
        <p:spPr>
          <a:xfrm rot="16200000">
            <a:off x="1632974" y="2240606"/>
            <a:ext cx="1643077" cy="369332"/>
          </a:xfrm>
          <a:prstGeom prst="rect">
            <a:avLst/>
          </a:prstGeom>
          <a:noFill/>
        </p:spPr>
        <p:txBody>
          <a:bodyPr wrap="square" rtlCol="0">
            <a:spAutoFit/>
          </a:bodyPr>
          <a:lstStyle/>
          <a:p>
            <a:r>
              <a:rPr lang="en-GB" dirty="0">
                <a:solidFill>
                  <a:srgbClr val="002060"/>
                </a:solidFill>
              </a:rPr>
              <a:t>6 Meter</a:t>
            </a:r>
          </a:p>
        </p:txBody>
      </p:sp>
      <p:cxnSp>
        <p:nvCxnSpPr>
          <p:cNvPr id="19" name="Straight Arrow Connector 18">
            <a:extLst>
              <a:ext uri="{FF2B5EF4-FFF2-40B4-BE49-F238E27FC236}">
                <a16:creationId xmlns:a16="http://schemas.microsoft.com/office/drawing/2014/main" id="{FAA3AA78-0DD4-45CF-9E17-574B4ED0CECB}"/>
              </a:ext>
            </a:extLst>
          </p:cNvPr>
          <p:cNvCxnSpPr>
            <a:cxnSpLocks/>
          </p:cNvCxnSpPr>
          <p:nvPr/>
        </p:nvCxnSpPr>
        <p:spPr>
          <a:xfrm>
            <a:off x="2000031" y="1567975"/>
            <a:ext cx="0" cy="2200166"/>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Man with solid fill">
            <a:extLst>
              <a:ext uri="{FF2B5EF4-FFF2-40B4-BE49-F238E27FC236}">
                <a16:creationId xmlns:a16="http://schemas.microsoft.com/office/drawing/2014/main" id="{0F9C66F2-6E87-402E-9879-9E9FCAA223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5289" y="1351264"/>
            <a:ext cx="1983742" cy="1983742"/>
          </a:xfrm>
          <a:prstGeom prst="rect">
            <a:avLst/>
          </a:prstGeom>
        </p:spPr>
      </p:pic>
      <p:pic>
        <p:nvPicPr>
          <p:cNvPr id="21" name="Picture 20" descr="A teacher teaching children in a classroom&#10;&#10;Description automatically generated">
            <a:extLst>
              <a:ext uri="{FF2B5EF4-FFF2-40B4-BE49-F238E27FC236}">
                <a16:creationId xmlns:a16="http://schemas.microsoft.com/office/drawing/2014/main" id="{EC6C3EAD-E5AE-4061-8101-D2AA26D194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900" y="4686123"/>
            <a:ext cx="2097240" cy="1599146"/>
          </a:xfrm>
          <a:prstGeom prst="rect">
            <a:avLst/>
          </a:prstGeom>
        </p:spPr>
      </p:pic>
    </p:spTree>
    <p:extLst>
      <p:ext uri="{BB962C8B-B14F-4D97-AF65-F5344CB8AC3E}">
        <p14:creationId xmlns:p14="http://schemas.microsoft.com/office/powerpoint/2010/main" val="37211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5FEF7-A53F-4DCB-A323-ACAEFDC8729D}"/>
              </a:ext>
            </a:extLst>
          </p:cNvPr>
          <p:cNvSpPr>
            <a:spLocks noGrp="1"/>
          </p:cNvSpPr>
          <p:nvPr>
            <p:ph type="title"/>
          </p:nvPr>
        </p:nvSpPr>
        <p:spPr>
          <a:xfrm>
            <a:off x="838200" y="-100821"/>
            <a:ext cx="10515600" cy="3938427"/>
          </a:xfrm>
        </p:spPr>
        <p:txBody>
          <a:bodyPr>
            <a:normAutofit/>
          </a:bodyPr>
          <a:lstStyle/>
          <a:p>
            <a:pPr algn="ctr"/>
            <a:r>
              <a:rPr lang="en-GB" sz="19900" b="1" dirty="0">
                <a:solidFill>
                  <a:schemeClr val="tx1"/>
                </a:solidFill>
              </a:rPr>
              <a:t>wo?</a:t>
            </a:r>
          </a:p>
        </p:txBody>
      </p:sp>
      <p:pic>
        <p:nvPicPr>
          <p:cNvPr id="9" name="Picture 8">
            <a:extLst>
              <a:ext uri="{FF2B5EF4-FFF2-40B4-BE49-F238E27FC236}">
                <a16:creationId xmlns:a16="http://schemas.microsoft.com/office/drawing/2014/main" id="{D6484206-89AC-4E6E-8E96-2A392B97F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pic>
        <p:nvPicPr>
          <p:cNvPr id="10" name="Picture 2" descr="http://www.clker.com/cliparts/w/d/u/B/w/V/stamp1-md.png">
            <a:extLst>
              <a:ext uri="{FF2B5EF4-FFF2-40B4-BE49-F238E27FC236}">
                <a16:creationId xmlns:a16="http://schemas.microsoft.com/office/drawing/2014/main" id="{F70CBDB0-EE21-42DC-AFC3-2E5B276DD1BD}"/>
              </a:ext>
            </a:extLst>
          </p:cNvPr>
          <p:cNvPicPr>
            <a:picLocks noChangeAspect="1" noChangeArrowheads="1"/>
          </p:cNvPicPr>
          <p:nvPr/>
        </p:nvPicPr>
        <p:blipFill>
          <a:blip r:embed="rId4">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4929966" y="273292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983BD-92D7-4AAD-8D88-BC4ED464AF77}"/>
              </a:ext>
            </a:extLst>
          </p:cNvPr>
          <p:cNvSpPr txBox="1"/>
          <p:nvPr/>
        </p:nvSpPr>
        <p:spPr>
          <a:xfrm rot="21349562">
            <a:off x="5063399" y="3389526"/>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
        <p:nvSpPr>
          <p:cNvPr id="11" name="TextBox 10">
            <a:extLst>
              <a:ext uri="{FF2B5EF4-FFF2-40B4-BE49-F238E27FC236}">
                <a16:creationId xmlns:a16="http://schemas.microsoft.com/office/drawing/2014/main" id="{4E66DE45-4F2A-4996-B9EC-4B1256CDA593}"/>
              </a:ext>
            </a:extLst>
          </p:cNvPr>
          <p:cNvSpPr txBox="1"/>
          <p:nvPr/>
        </p:nvSpPr>
        <p:spPr>
          <a:xfrm>
            <a:off x="0" y="4558660"/>
            <a:ext cx="12192000" cy="923330"/>
          </a:xfrm>
          <a:prstGeom prst="rect">
            <a:avLst/>
          </a:prstGeom>
          <a:noFill/>
        </p:spPr>
        <p:txBody>
          <a:bodyPr wrap="square" rtlCol="0">
            <a:spAutoFit/>
          </a:bodyPr>
          <a:lstStyle/>
          <a:p>
            <a:pPr algn="ctr"/>
            <a:r>
              <a:rPr lang="es-ES" sz="5400" b="1" dirty="0">
                <a:solidFill>
                  <a:srgbClr val="EA5F00"/>
                </a:solidFill>
                <a:latin typeface="Century Gothic" panose="020B0502020202020204" pitchFamily="34" charset="0"/>
                <a:cs typeface="Calibri" panose="020F0502020204030204" pitchFamily="34" charset="0"/>
              </a:rPr>
              <a:t>Wo </a:t>
            </a:r>
            <a:r>
              <a:rPr lang="es-ES" sz="5400" dirty="0">
                <a:latin typeface="Century Gothic" panose="020B0502020202020204" pitchFamily="34" charset="0"/>
                <a:cs typeface="Calibri" panose="020F0502020204030204" pitchFamily="34" charset="0"/>
              </a:rPr>
              <a:t>ist Mia?</a:t>
            </a:r>
            <a:endParaRPr lang="fr-FR" sz="5400" dirty="0">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BCEA7E8-3EA2-48B4-AEBA-5FD0D3FC94BA}"/>
              </a:ext>
            </a:extLst>
          </p:cNvPr>
          <p:cNvSpPr txBox="1"/>
          <p:nvPr/>
        </p:nvSpPr>
        <p:spPr>
          <a:xfrm>
            <a:off x="0" y="5553794"/>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Where </a:t>
            </a:r>
            <a:r>
              <a:rPr lang="en-HK" sz="3200" dirty="0">
                <a:latin typeface="Century Gothic" panose="020B0502020202020204" pitchFamily="34" charset="0"/>
              </a:rPr>
              <a:t>is Mia?</a:t>
            </a:r>
            <a:r>
              <a:rPr lang="en-GB" sz="3200" dirty="0">
                <a:latin typeface="Century Gothic" panose="020B0502020202020204" pitchFamily="34" charset="0"/>
              </a:rPr>
              <a:t>]</a:t>
            </a:r>
          </a:p>
        </p:txBody>
      </p:sp>
      <p:sp>
        <p:nvSpPr>
          <p:cNvPr id="13" name="TextBox 12">
            <a:extLst>
              <a:ext uri="{FF2B5EF4-FFF2-40B4-BE49-F238E27FC236}">
                <a16:creationId xmlns:a16="http://schemas.microsoft.com/office/drawing/2014/main" id="{7CEEFB0E-B6E6-42F5-969D-7F7B40F5CD61}"/>
              </a:ext>
            </a:extLst>
          </p:cNvPr>
          <p:cNvSpPr txBox="1"/>
          <p:nvPr/>
        </p:nvSpPr>
        <p:spPr>
          <a:xfrm>
            <a:off x="6029883" y="6946179"/>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260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0979"/>
            <a:ext cx="1873956" cy="647577"/>
          </a:xfrm>
        </p:spPr>
        <p:txBody>
          <a:bodyPr>
            <a:normAutofit/>
          </a:bodyPr>
          <a:lstStyle/>
          <a:p>
            <a:r>
              <a:rPr lang="en-GB" sz="3600" b="1" dirty="0">
                <a:solidFill>
                  <a:schemeClr val="bg1"/>
                </a:solidFill>
              </a:rPr>
              <a:t>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9" name="TextBox 18">
            <a:extLst>
              <a:ext uri="{FF2B5EF4-FFF2-40B4-BE49-F238E27FC236}">
                <a16:creationId xmlns:a16="http://schemas.microsoft.com/office/drawing/2014/main" id="{4E92ABFE-AE0D-4FB2-969D-5927226BE002}"/>
              </a:ext>
            </a:extLst>
          </p:cNvPr>
          <p:cNvSpPr txBox="1"/>
          <p:nvPr/>
        </p:nvSpPr>
        <p:spPr>
          <a:xfrm>
            <a:off x="416520" y="1264210"/>
            <a:ext cx="11016608" cy="1077218"/>
          </a:xfrm>
          <a:prstGeom prst="rect">
            <a:avLst/>
          </a:prstGeom>
          <a:noFill/>
        </p:spPr>
        <p:txBody>
          <a:bodyPr wrap="square" rtlCol="0">
            <a:spAutoFit/>
          </a:bodyPr>
          <a:lstStyle/>
          <a:p>
            <a:r>
              <a:rPr lang="en-GB" sz="3200" dirty="0">
                <a:latin typeface="Century Gothic" panose="020B0502020202020204" pitchFamily="34" charset="0"/>
              </a:rPr>
              <a:t>All German nouns start with a capital letter, wherever they are in the sentence.</a:t>
            </a:r>
          </a:p>
        </p:txBody>
      </p:sp>
      <p:sp>
        <p:nvSpPr>
          <p:cNvPr id="20" name="Rectangle 19">
            <a:extLst>
              <a:ext uri="{FF2B5EF4-FFF2-40B4-BE49-F238E27FC236}">
                <a16:creationId xmlns:a16="http://schemas.microsoft.com/office/drawing/2014/main" id="{8B13E6EA-0AF3-47A3-8C1C-E7B4D02E41BC}"/>
              </a:ext>
            </a:extLst>
          </p:cNvPr>
          <p:cNvSpPr/>
          <p:nvPr/>
        </p:nvSpPr>
        <p:spPr>
          <a:xfrm>
            <a:off x="452478" y="2480412"/>
            <a:ext cx="10925562" cy="1077218"/>
          </a:xfrm>
          <a:prstGeom prst="rect">
            <a:avLst/>
          </a:prstGeom>
        </p:spPr>
        <p:txBody>
          <a:bodyPr wrap="square">
            <a:spAutoFit/>
          </a:bodyPr>
          <a:lstStyle/>
          <a:p>
            <a:r>
              <a:rPr lang="en-GB" sz="3200" dirty="0">
                <a:latin typeface="Century Gothic" panose="020B0502020202020204" pitchFamily="34" charset="0"/>
              </a:rPr>
              <a:t>For example:</a:t>
            </a:r>
            <a:br>
              <a:rPr lang="en-GB" sz="3200" dirty="0">
                <a:latin typeface="Century Gothic" panose="020B0502020202020204" pitchFamily="34" charset="0"/>
              </a:rPr>
            </a:br>
            <a:r>
              <a:rPr lang="en-GB" sz="3200" dirty="0">
                <a:latin typeface="Century Gothic" panose="020B0502020202020204" pitchFamily="34" charset="0"/>
              </a:rPr>
              <a:t>Die </a:t>
            </a:r>
            <a:r>
              <a:rPr lang="en-GB" sz="3200" b="1" dirty="0" err="1">
                <a:latin typeface="Century Gothic" panose="020B0502020202020204" pitchFamily="34" charset="0"/>
              </a:rPr>
              <a:t>K</a:t>
            </a:r>
            <a:r>
              <a:rPr lang="en-GB" sz="3200" dirty="0" err="1">
                <a:latin typeface="Century Gothic" panose="020B0502020202020204" pitchFamily="34" charset="0"/>
              </a:rPr>
              <a:t>lasse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da.  </a:t>
            </a:r>
            <a:r>
              <a:rPr lang="en-GB" sz="3200" i="1" dirty="0">
                <a:latin typeface="Century Gothic" panose="020B0502020202020204" pitchFamily="34" charset="0"/>
              </a:rPr>
              <a:t>(The class is there.)</a:t>
            </a:r>
          </a:p>
        </p:txBody>
      </p:sp>
      <p:sp>
        <p:nvSpPr>
          <p:cNvPr id="21" name="TextBox 20">
            <a:extLst>
              <a:ext uri="{FF2B5EF4-FFF2-40B4-BE49-F238E27FC236}">
                <a16:creationId xmlns:a16="http://schemas.microsoft.com/office/drawing/2014/main" id="{F842FC31-8D0D-4135-BA70-025203D8677C}"/>
              </a:ext>
            </a:extLst>
          </p:cNvPr>
          <p:cNvSpPr txBox="1"/>
          <p:nvPr/>
        </p:nvSpPr>
        <p:spPr>
          <a:xfrm>
            <a:off x="416520" y="3923505"/>
            <a:ext cx="11016608" cy="584775"/>
          </a:xfrm>
          <a:prstGeom prst="rect">
            <a:avLst/>
          </a:prstGeom>
          <a:noFill/>
        </p:spPr>
        <p:txBody>
          <a:bodyPr wrap="square" rtlCol="0">
            <a:spAutoFit/>
          </a:bodyPr>
          <a:lstStyle/>
          <a:p>
            <a:r>
              <a:rPr lang="en-GB" sz="3200" dirty="0">
                <a:latin typeface="Century Gothic" panose="020B0502020202020204" pitchFamily="34" charset="0"/>
              </a:rPr>
              <a:t>Which nouns do this in English?</a:t>
            </a:r>
          </a:p>
        </p:txBody>
      </p:sp>
      <p:sp>
        <p:nvSpPr>
          <p:cNvPr id="22" name="Rectangle 21">
            <a:extLst>
              <a:ext uri="{FF2B5EF4-FFF2-40B4-BE49-F238E27FC236}">
                <a16:creationId xmlns:a16="http://schemas.microsoft.com/office/drawing/2014/main" id="{10C0B2A8-BD90-4ED2-B7E9-FE4C99329AF0}"/>
              </a:ext>
            </a:extLst>
          </p:cNvPr>
          <p:cNvSpPr/>
          <p:nvPr/>
        </p:nvSpPr>
        <p:spPr>
          <a:xfrm>
            <a:off x="452478" y="4578914"/>
            <a:ext cx="11287044" cy="584775"/>
          </a:xfrm>
          <a:prstGeom prst="rect">
            <a:avLst/>
          </a:prstGeom>
        </p:spPr>
        <p:txBody>
          <a:bodyPr wrap="square">
            <a:spAutoFit/>
          </a:bodyPr>
          <a:lstStyle/>
          <a:p>
            <a:r>
              <a:rPr lang="en-GB" sz="3200" dirty="0">
                <a:latin typeface="Century Gothic" panose="020B0502020202020204" pitchFamily="34" charset="0"/>
              </a:rPr>
              <a:t>Proper nouns, e.g. London, September, Monday, Emily.</a:t>
            </a:r>
          </a:p>
        </p:txBody>
      </p:sp>
      <p:sp>
        <p:nvSpPr>
          <p:cNvPr id="23" name="Rectangle 22">
            <a:extLst>
              <a:ext uri="{FF2B5EF4-FFF2-40B4-BE49-F238E27FC236}">
                <a16:creationId xmlns:a16="http://schemas.microsoft.com/office/drawing/2014/main" id="{A9AC63AA-0D8F-4D0E-825C-19619205EBB4}"/>
              </a:ext>
            </a:extLst>
          </p:cNvPr>
          <p:cNvSpPr/>
          <p:nvPr/>
        </p:nvSpPr>
        <p:spPr>
          <a:xfrm>
            <a:off x="452478" y="5281022"/>
            <a:ext cx="11287044" cy="584775"/>
          </a:xfrm>
          <a:prstGeom prst="rect">
            <a:avLst/>
          </a:prstGeom>
        </p:spPr>
        <p:txBody>
          <a:bodyPr wrap="square">
            <a:spAutoFit/>
          </a:bodyPr>
          <a:lstStyle/>
          <a:p>
            <a:r>
              <a:rPr lang="en-GB" sz="3200" dirty="0">
                <a:latin typeface="Century Gothic" panose="020B0502020202020204" pitchFamily="34" charset="0"/>
              </a:rPr>
              <a:t>German proper nouns do this as well.</a:t>
            </a:r>
          </a:p>
        </p:txBody>
      </p:sp>
    </p:spTree>
    <p:extLst>
      <p:ext uri="{BB962C8B-B14F-4D97-AF65-F5344CB8AC3E}">
        <p14:creationId xmlns:p14="http://schemas.microsoft.com/office/powerpoint/2010/main" val="18749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4225"/>
            <a:ext cx="1907822" cy="647577"/>
          </a:xfrm>
        </p:spPr>
        <p:txBody>
          <a:bodyPr>
            <a:normAutofit/>
          </a:bodyPr>
          <a:lstStyle/>
          <a:p>
            <a:r>
              <a:rPr lang="en-GB" sz="3600" b="1" dirty="0">
                <a:solidFill>
                  <a:schemeClr val="bg1"/>
                </a:solidFill>
              </a:rPr>
              <a:t>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24468"/>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E92ABFE-AE0D-4FB2-969D-5927226BE002}"/>
              </a:ext>
            </a:extLst>
          </p:cNvPr>
          <p:cNvSpPr txBox="1"/>
          <p:nvPr/>
        </p:nvSpPr>
        <p:spPr>
          <a:xfrm>
            <a:off x="117152" y="1367187"/>
            <a:ext cx="11016608" cy="523220"/>
          </a:xfrm>
          <a:prstGeom prst="rect">
            <a:avLst/>
          </a:prstGeom>
          <a:noFill/>
        </p:spPr>
        <p:txBody>
          <a:bodyPr wrap="square" rtlCol="0">
            <a:spAutoFit/>
          </a:bodyPr>
          <a:lstStyle/>
          <a:p>
            <a:r>
              <a:rPr lang="en-GB" sz="2800" dirty="0">
                <a:latin typeface="Century Gothic" panose="020B0502020202020204" pitchFamily="34" charset="0"/>
              </a:rPr>
              <a:t>Which words need a capital letter in German?</a:t>
            </a:r>
          </a:p>
        </p:txBody>
      </p:sp>
      <p:sp>
        <p:nvSpPr>
          <p:cNvPr id="9" name="Rectangle 8">
            <a:extLst>
              <a:ext uri="{FF2B5EF4-FFF2-40B4-BE49-F238E27FC236}">
                <a16:creationId xmlns:a16="http://schemas.microsoft.com/office/drawing/2014/main" id="{AD6635CB-8003-4534-9C65-63BD61B82847}"/>
              </a:ext>
            </a:extLst>
          </p:cNvPr>
          <p:cNvSpPr/>
          <p:nvPr/>
        </p:nvSpPr>
        <p:spPr>
          <a:xfrm>
            <a:off x="6875175" y="2022603"/>
            <a:ext cx="4573962" cy="523220"/>
          </a:xfrm>
          <a:prstGeom prst="rect">
            <a:avLst/>
          </a:prstGeom>
        </p:spPr>
        <p:txBody>
          <a:bodyPr wrap="square">
            <a:spAutoFit/>
          </a:bodyPr>
          <a:lstStyle/>
          <a:p>
            <a:r>
              <a:rPr lang="en-GB" sz="2800" dirty="0">
                <a:latin typeface="Century Gothic" panose="020B0502020202020204" pitchFamily="34" charset="0"/>
              </a:rPr>
              <a:t>1. </a:t>
            </a:r>
            <a:r>
              <a:rPr lang="en-GB" sz="2800" b="1" dirty="0">
                <a:latin typeface="Century Gothic" panose="020B0502020202020204" pitchFamily="34" charset="0"/>
              </a:rPr>
              <a:t>D</a:t>
            </a:r>
            <a:r>
              <a:rPr lang="en-GB" sz="2800" dirty="0">
                <a:latin typeface="Century Gothic" panose="020B0502020202020204" pitchFamily="34" charset="0"/>
              </a:rPr>
              <a:t>er </a:t>
            </a:r>
            <a:r>
              <a:rPr lang="en-GB" sz="2800" b="1" dirty="0">
                <a:latin typeface="Century Gothic" panose="020B0502020202020204" pitchFamily="34" charset="0"/>
              </a:rPr>
              <a:t>T</a:t>
            </a:r>
            <a:r>
              <a:rPr lang="en-GB" sz="2800" dirty="0">
                <a:latin typeface="Century Gothic" panose="020B0502020202020204" pitchFamily="34" charset="0"/>
              </a:rPr>
              <a:t>isch </a:t>
            </a:r>
            <a:r>
              <a:rPr lang="en-GB" sz="2800" dirty="0" err="1">
                <a:latin typeface="Century Gothic" panose="020B0502020202020204" pitchFamily="34" charset="0"/>
              </a:rPr>
              <a:t>ist</a:t>
            </a:r>
            <a:r>
              <a:rPr lang="en-GB" sz="2800" dirty="0">
                <a:latin typeface="Century Gothic" panose="020B0502020202020204" pitchFamily="34" charset="0"/>
              </a:rPr>
              <a:t> da.</a:t>
            </a:r>
            <a:endParaRPr lang="en-GB" sz="2800" i="1" dirty="0">
              <a:latin typeface="Century Gothic" panose="020B0502020202020204" pitchFamily="34" charset="0"/>
            </a:endParaRPr>
          </a:p>
        </p:txBody>
      </p:sp>
      <p:sp>
        <p:nvSpPr>
          <p:cNvPr id="2" name="TextBox 1">
            <a:extLst>
              <a:ext uri="{FF2B5EF4-FFF2-40B4-BE49-F238E27FC236}">
                <a16:creationId xmlns:a16="http://schemas.microsoft.com/office/drawing/2014/main" id="{C90ED435-B0FB-4604-ABA2-FD3D716FAC4B}"/>
              </a:ext>
            </a:extLst>
          </p:cNvPr>
          <p:cNvSpPr txBox="1"/>
          <p:nvPr/>
        </p:nvSpPr>
        <p:spPr>
          <a:xfrm>
            <a:off x="775253" y="1999662"/>
            <a:ext cx="874643" cy="461665"/>
          </a:xfrm>
          <a:prstGeom prst="rect">
            <a:avLst/>
          </a:prstGeom>
          <a:solidFill>
            <a:srgbClr val="FFF4E7"/>
          </a:solidFill>
          <a:ln>
            <a:solidFill>
              <a:srgbClr val="115076"/>
            </a:solidFill>
          </a:ln>
        </p:spPr>
        <p:txBody>
          <a:bodyPr wrap="square" rtlCol="0">
            <a:spAutoFit/>
          </a:bodyPr>
          <a:lstStyle/>
          <a:p>
            <a:pPr algn="ctr"/>
            <a:r>
              <a:rPr lang="en-GB" sz="2400" dirty="0"/>
              <a:t>The</a:t>
            </a:r>
          </a:p>
        </p:txBody>
      </p:sp>
      <p:sp>
        <p:nvSpPr>
          <p:cNvPr id="11" name="TextBox 10">
            <a:extLst>
              <a:ext uri="{FF2B5EF4-FFF2-40B4-BE49-F238E27FC236}">
                <a16:creationId xmlns:a16="http://schemas.microsoft.com/office/drawing/2014/main" id="{E9823D2B-1E90-4502-AD39-CB6489E87A56}"/>
              </a:ext>
            </a:extLst>
          </p:cNvPr>
          <p:cNvSpPr txBox="1"/>
          <p:nvPr/>
        </p:nvSpPr>
        <p:spPr>
          <a:xfrm>
            <a:off x="1773153" y="2015020"/>
            <a:ext cx="1129074" cy="461665"/>
          </a:xfrm>
          <a:prstGeom prst="rect">
            <a:avLst/>
          </a:prstGeom>
          <a:solidFill>
            <a:srgbClr val="FFF4E7"/>
          </a:solidFill>
          <a:ln>
            <a:solidFill>
              <a:srgbClr val="115076"/>
            </a:solidFill>
          </a:ln>
        </p:spPr>
        <p:txBody>
          <a:bodyPr wrap="square" rtlCol="0">
            <a:spAutoFit/>
          </a:bodyPr>
          <a:lstStyle/>
          <a:p>
            <a:pPr algn="ctr"/>
            <a:r>
              <a:rPr lang="en-GB" sz="2400" dirty="0"/>
              <a:t>table</a:t>
            </a:r>
          </a:p>
        </p:txBody>
      </p:sp>
      <p:sp>
        <p:nvSpPr>
          <p:cNvPr id="12" name="TextBox 11">
            <a:extLst>
              <a:ext uri="{FF2B5EF4-FFF2-40B4-BE49-F238E27FC236}">
                <a16:creationId xmlns:a16="http://schemas.microsoft.com/office/drawing/2014/main" id="{383818EE-0935-4CFD-B5B3-F8BAEFC022B6}"/>
              </a:ext>
            </a:extLst>
          </p:cNvPr>
          <p:cNvSpPr txBox="1"/>
          <p:nvPr/>
        </p:nvSpPr>
        <p:spPr>
          <a:xfrm>
            <a:off x="3025485" y="2016686"/>
            <a:ext cx="600336" cy="461665"/>
          </a:xfrm>
          <a:prstGeom prst="rect">
            <a:avLst/>
          </a:prstGeom>
          <a:solidFill>
            <a:srgbClr val="FFF4E7"/>
          </a:solidFill>
          <a:ln>
            <a:solidFill>
              <a:srgbClr val="115076"/>
            </a:solidFill>
          </a:ln>
        </p:spPr>
        <p:txBody>
          <a:bodyPr wrap="square" rtlCol="0">
            <a:spAutoFit/>
          </a:bodyPr>
          <a:lstStyle/>
          <a:p>
            <a:pPr algn="ctr"/>
            <a:r>
              <a:rPr lang="en-GB" sz="2400" dirty="0"/>
              <a:t>is</a:t>
            </a:r>
          </a:p>
        </p:txBody>
      </p:sp>
      <p:sp>
        <p:nvSpPr>
          <p:cNvPr id="13" name="TextBox 12">
            <a:extLst>
              <a:ext uri="{FF2B5EF4-FFF2-40B4-BE49-F238E27FC236}">
                <a16:creationId xmlns:a16="http://schemas.microsoft.com/office/drawing/2014/main" id="{D7375F7C-EB56-4AD4-BC95-55A96409A7A9}"/>
              </a:ext>
            </a:extLst>
          </p:cNvPr>
          <p:cNvSpPr txBox="1"/>
          <p:nvPr/>
        </p:nvSpPr>
        <p:spPr>
          <a:xfrm>
            <a:off x="3749079" y="2016685"/>
            <a:ext cx="1129074" cy="461665"/>
          </a:xfrm>
          <a:prstGeom prst="rect">
            <a:avLst/>
          </a:prstGeom>
          <a:solidFill>
            <a:srgbClr val="FFF4E7"/>
          </a:solidFill>
          <a:ln>
            <a:solidFill>
              <a:srgbClr val="115076"/>
            </a:solidFill>
          </a:ln>
        </p:spPr>
        <p:txBody>
          <a:bodyPr wrap="square" rtlCol="0">
            <a:spAutoFit/>
          </a:bodyPr>
          <a:lstStyle/>
          <a:p>
            <a:pPr algn="ctr"/>
            <a:r>
              <a:rPr lang="en-GB" sz="2400" dirty="0"/>
              <a:t>there.</a:t>
            </a:r>
          </a:p>
        </p:txBody>
      </p:sp>
      <p:sp>
        <p:nvSpPr>
          <p:cNvPr id="6" name="TextBox 5">
            <a:extLst>
              <a:ext uri="{FF2B5EF4-FFF2-40B4-BE49-F238E27FC236}">
                <a16:creationId xmlns:a16="http://schemas.microsoft.com/office/drawing/2014/main" id="{EA41CEFA-EE41-481E-BB36-1892A5409C5E}"/>
              </a:ext>
            </a:extLst>
          </p:cNvPr>
          <p:cNvSpPr txBox="1"/>
          <p:nvPr/>
        </p:nvSpPr>
        <p:spPr>
          <a:xfrm>
            <a:off x="198783" y="1999662"/>
            <a:ext cx="453212" cy="461665"/>
          </a:xfrm>
          <a:prstGeom prst="rect">
            <a:avLst/>
          </a:prstGeom>
          <a:noFill/>
          <a:ln>
            <a:solidFill>
              <a:srgbClr val="115076"/>
            </a:solidFill>
          </a:ln>
        </p:spPr>
        <p:txBody>
          <a:bodyPr wrap="square" rtlCol="0">
            <a:spAutoFit/>
          </a:bodyPr>
          <a:lstStyle/>
          <a:p>
            <a:pPr algn="ctr"/>
            <a:r>
              <a:rPr lang="en-GB" sz="2400" b="1" dirty="0"/>
              <a:t>1</a:t>
            </a:r>
          </a:p>
        </p:txBody>
      </p:sp>
      <p:sp>
        <p:nvSpPr>
          <p:cNvPr id="15" name="TextBox 14">
            <a:extLst>
              <a:ext uri="{FF2B5EF4-FFF2-40B4-BE49-F238E27FC236}">
                <a16:creationId xmlns:a16="http://schemas.microsoft.com/office/drawing/2014/main" id="{327D591D-7175-4085-A6E0-F5E5C95B533E}"/>
              </a:ext>
            </a:extLst>
          </p:cNvPr>
          <p:cNvSpPr txBox="1"/>
          <p:nvPr/>
        </p:nvSpPr>
        <p:spPr>
          <a:xfrm>
            <a:off x="775253" y="2848944"/>
            <a:ext cx="1272208" cy="461665"/>
          </a:xfrm>
          <a:prstGeom prst="rect">
            <a:avLst/>
          </a:prstGeom>
          <a:solidFill>
            <a:srgbClr val="FFF4E7"/>
          </a:solidFill>
          <a:ln>
            <a:solidFill>
              <a:srgbClr val="115076"/>
            </a:solidFill>
          </a:ln>
        </p:spPr>
        <p:txBody>
          <a:bodyPr wrap="square" rtlCol="0">
            <a:spAutoFit/>
          </a:bodyPr>
          <a:lstStyle/>
          <a:p>
            <a:pPr algn="ctr"/>
            <a:r>
              <a:rPr lang="en-GB" sz="2400" dirty="0"/>
              <a:t>Where</a:t>
            </a:r>
          </a:p>
        </p:txBody>
      </p:sp>
      <p:sp>
        <p:nvSpPr>
          <p:cNvPr id="16" name="TextBox 15">
            <a:extLst>
              <a:ext uri="{FF2B5EF4-FFF2-40B4-BE49-F238E27FC236}">
                <a16:creationId xmlns:a16="http://schemas.microsoft.com/office/drawing/2014/main" id="{FF93DB54-EFEF-4CDE-8E98-16207ED971BC}"/>
              </a:ext>
            </a:extLst>
          </p:cNvPr>
          <p:cNvSpPr txBox="1"/>
          <p:nvPr/>
        </p:nvSpPr>
        <p:spPr>
          <a:xfrm>
            <a:off x="2878149" y="2866761"/>
            <a:ext cx="830290" cy="461665"/>
          </a:xfrm>
          <a:prstGeom prst="rect">
            <a:avLst/>
          </a:prstGeom>
          <a:solidFill>
            <a:srgbClr val="FFF4E7"/>
          </a:solidFill>
          <a:ln>
            <a:solidFill>
              <a:srgbClr val="115076"/>
            </a:solidFill>
          </a:ln>
        </p:spPr>
        <p:txBody>
          <a:bodyPr wrap="square" rtlCol="0">
            <a:spAutoFit/>
          </a:bodyPr>
          <a:lstStyle/>
          <a:p>
            <a:pPr algn="ctr"/>
            <a:r>
              <a:rPr lang="en-GB" sz="2400" dirty="0"/>
              <a:t>the</a:t>
            </a:r>
          </a:p>
        </p:txBody>
      </p:sp>
      <p:sp>
        <p:nvSpPr>
          <p:cNvPr id="17" name="TextBox 16">
            <a:extLst>
              <a:ext uri="{FF2B5EF4-FFF2-40B4-BE49-F238E27FC236}">
                <a16:creationId xmlns:a16="http://schemas.microsoft.com/office/drawing/2014/main" id="{BCAD0772-937A-41A7-91B0-F81CC35A5ECA}"/>
              </a:ext>
            </a:extLst>
          </p:cNvPr>
          <p:cNvSpPr txBox="1"/>
          <p:nvPr/>
        </p:nvSpPr>
        <p:spPr>
          <a:xfrm>
            <a:off x="2182654" y="2865967"/>
            <a:ext cx="600336" cy="461665"/>
          </a:xfrm>
          <a:prstGeom prst="rect">
            <a:avLst/>
          </a:prstGeom>
          <a:solidFill>
            <a:srgbClr val="FFF4E7"/>
          </a:solidFill>
          <a:ln>
            <a:solidFill>
              <a:srgbClr val="115076"/>
            </a:solidFill>
          </a:ln>
        </p:spPr>
        <p:txBody>
          <a:bodyPr wrap="square" rtlCol="0">
            <a:spAutoFit/>
          </a:bodyPr>
          <a:lstStyle/>
          <a:p>
            <a:pPr algn="ctr"/>
            <a:r>
              <a:rPr lang="en-GB" sz="2400" dirty="0"/>
              <a:t>is</a:t>
            </a:r>
          </a:p>
        </p:txBody>
      </p:sp>
      <p:sp>
        <p:nvSpPr>
          <p:cNvPr id="18" name="TextBox 17">
            <a:extLst>
              <a:ext uri="{FF2B5EF4-FFF2-40B4-BE49-F238E27FC236}">
                <a16:creationId xmlns:a16="http://schemas.microsoft.com/office/drawing/2014/main" id="{719284F6-BE5C-41A8-9A03-BDA12B859105}"/>
              </a:ext>
            </a:extLst>
          </p:cNvPr>
          <p:cNvSpPr txBox="1"/>
          <p:nvPr/>
        </p:nvSpPr>
        <p:spPr>
          <a:xfrm>
            <a:off x="3818730" y="2865967"/>
            <a:ext cx="1498095" cy="461665"/>
          </a:xfrm>
          <a:prstGeom prst="rect">
            <a:avLst/>
          </a:prstGeom>
          <a:solidFill>
            <a:srgbClr val="FFF4E7"/>
          </a:solidFill>
          <a:ln>
            <a:solidFill>
              <a:srgbClr val="115076"/>
            </a:solidFill>
          </a:ln>
        </p:spPr>
        <p:txBody>
          <a:bodyPr wrap="square" rtlCol="0">
            <a:spAutoFit/>
          </a:bodyPr>
          <a:lstStyle/>
          <a:p>
            <a:pPr algn="ctr"/>
            <a:r>
              <a:rPr lang="en-GB" sz="2400" dirty="0"/>
              <a:t>bottle?</a:t>
            </a:r>
          </a:p>
        </p:txBody>
      </p:sp>
      <p:sp>
        <p:nvSpPr>
          <p:cNvPr id="23" name="TextBox 22">
            <a:extLst>
              <a:ext uri="{FF2B5EF4-FFF2-40B4-BE49-F238E27FC236}">
                <a16:creationId xmlns:a16="http://schemas.microsoft.com/office/drawing/2014/main" id="{8FC5AEBD-C0AE-4F20-A1C5-94037DDA548C}"/>
              </a:ext>
            </a:extLst>
          </p:cNvPr>
          <p:cNvSpPr txBox="1"/>
          <p:nvPr/>
        </p:nvSpPr>
        <p:spPr>
          <a:xfrm>
            <a:off x="198783" y="2848944"/>
            <a:ext cx="453212" cy="461665"/>
          </a:xfrm>
          <a:prstGeom prst="rect">
            <a:avLst/>
          </a:prstGeom>
          <a:noFill/>
          <a:ln>
            <a:solidFill>
              <a:srgbClr val="115076"/>
            </a:solidFill>
          </a:ln>
        </p:spPr>
        <p:txBody>
          <a:bodyPr wrap="square" rtlCol="0">
            <a:spAutoFit/>
          </a:bodyPr>
          <a:lstStyle/>
          <a:p>
            <a:pPr algn="ctr"/>
            <a:r>
              <a:rPr lang="en-GB" sz="2400" b="1" dirty="0"/>
              <a:t>2</a:t>
            </a:r>
          </a:p>
        </p:txBody>
      </p:sp>
      <p:sp>
        <p:nvSpPr>
          <p:cNvPr id="24" name="TextBox 23">
            <a:extLst>
              <a:ext uri="{FF2B5EF4-FFF2-40B4-BE49-F238E27FC236}">
                <a16:creationId xmlns:a16="http://schemas.microsoft.com/office/drawing/2014/main" id="{8E6D9D0C-9F8B-4A2F-9445-A9E824D231B8}"/>
              </a:ext>
            </a:extLst>
          </p:cNvPr>
          <p:cNvSpPr txBox="1"/>
          <p:nvPr/>
        </p:nvSpPr>
        <p:spPr>
          <a:xfrm>
            <a:off x="775253" y="3699703"/>
            <a:ext cx="874643" cy="461665"/>
          </a:xfrm>
          <a:prstGeom prst="rect">
            <a:avLst/>
          </a:prstGeom>
          <a:solidFill>
            <a:srgbClr val="FFF4E7"/>
          </a:solidFill>
          <a:ln>
            <a:solidFill>
              <a:srgbClr val="115076"/>
            </a:solidFill>
          </a:ln>
        </p:spPr>
        <p:txBody>
          <a:bodyPr wrap="square" rtlCol="0">
            <a:spAutoFit/>
          </a:bodyPr>
          <a:lstStyle/>
          <a:p>
            <a:pPr algn="ctr"/>
            <a:r>
              <a:rPr lang="en-GB" sz="2400" dirty="0"/>
              <a:t>The</a:t>
            </a:r>
          </a:p>
        </p:txBody>
      </p:sp>
      <p:sp>
        <p:nvSpPr>
          <p:cNvPr id="25" name="TextBox 24">
            <a:extLst>
              <a:ext uri="{FF2B5EF4-FFF2-40B4-BE49-F238E27FC236}">
                <a16:creationId xmlns:a16="http://schemas.microsoft.com/office/drawing/2014/main" id="{95FBC2EF-4412-437D-BEBF-34EB14556458}"/>
              </a:ext>
            </a:extLst>
          </p:cNvPr>
          <p:cNvSpPr txBox="1"/>
          <p:nvPr/>
        </p:nvSpPr>
        <p:spPr>
          <a:xfrm>
            <a:off x="1773153" y="3715061"/>
            <a:ext cx="2342292" cy="461665"/>
          </a:xfrm>
          <a:prstGeom prst="rect">
            <a:avLst/>
          </a:prstGeom>
          <a:solidFill>
            <a:srgbClr val="FFF4E7"/>
          </a:solidFill>
          <a:ln>
            <a:solidFill>
              <a:srgbClr val="115076"/>
            </a:solidFill>
          </a:ln>
        </p:spPr>
        <p:txBody>
          <a:bodyPr wrap="square" rtlCol="0">
            <a:spAutoFit/>
          </a:bodyPr>
          <a:lstStyle/>
          <a:p>
            <a:pPr algn="ctr"/>
            <a:r>
              <a:rPr lang="en-GB" sz="2400" dirty="0"/>
              <a:t>exercise book</a:t>
            </a:r>
          </a:p>
        </p:txBody>
      </p:sp>
      <p:sp>
        <p:nvSpPr>
          <p:cNvPr id="26" name="TextBox 25">
            <a:extLst>
              <a:ext uri="{FF2B5EF4-FFF2-40B4-BE49-F238E27FC236}">
                <a16:creationId xmlns:a16="http://schemas.microsoft.com/office/drawing/2014/main" id="{E1CA6CC6-2E0C-4C71-8629-79C5DD779F34}"/>
              </a:ext>
            </a:extLst>
          </p:cNvPr>
          <p:cNvSpPr txBox="1"/>
          <p:nvPr/>
        </p:nvSpPr>
        <p:spPr>
          <a:xfrm>
            <a:off x="4241101" y="3715061"/>
            <a:ext cx="600336" cy="461665"/>
          </a:xfrm>
          <a:prstGeom prst="rect">
            <a:avLst/>
          </a:prstGeom>
          <a:solidFill>
            <a:srgbClr val="FFF4E7"/>
          </a:solidFill>
          <a:ln>
            <a:solidFill>
              <a:srgbClr val="115076"/>
            </a:solidFill>
          </a:ln>
        </p:spPr>
        <p:txBody>
          <a:bodyPr wrap="square" rtlCol="0">
            <a:spAutoFit/>
          </a:bodyPr>
          <a:lstStyle/>
          <a:p>
            <a:pPr algn="ctr"/>
            <a:r>
              <a:rPr lang="en-GB" sz="2400" dirty="0"/>
              <a:t>is</a:t>
            </a:r>
          </a:p>
        </p:txBody>
      </p:sp>
      <p:sp>
        <p:nvSpPr>
          <p:cNvPr id="27" name="TextBox 26">
            <a:extLst>
              <a:ext uri="{FF2B5EF4-FFF2-40B4-BE49-F238E27FC236}">
                <a16:creationId xmlns:a16="http://schemas.microsoft.com/office/drawing/2014/main" id="{7B6D4BE3-0260-4A0A-96A1-55D51775CAF2}"/>
              </a:ext>
            </a:extLst>
          </p:cNvPr>
          <p:cNvSpPr txBox="1"/>
          <p:nvPr/>
        </p:nvSpPr>
        <p:spPr>
          <a:xfrm>
            <a:off x="5009141" y="3696119"/>
            <a:ext cx="1129074" cy="461665"/>
          </a:xfrm>
          <a:prstGeom prst="rect">
            <a:avLst/>
          </a:prstGeom>
          <a:solidFill>
            <a:srgbClr val="FFF4E7"/>
          </a:solidFill>
          <a:ln>
            <a:solidFill>
              <a:srgbClr val="115076"/>
            </a:solidFill>
          </a:ln>
        </p:spPr>
        <p:txBody>
          <a:bodyPr wrap="square" rtlCol="0">
            <a:spAutoFit/>
          </a:bodyPr>
          <a:lstStyle/>
          <a:p>
            <a:pPr algn="ctr"/>
            <a:r>
              <a:rPr lang="en-GB" sz="2400" dirty="0"/>
              <a:t>here.</a:t>
            </a:r>
          </a:p>
        </p:txBody>
      </p:sp>
      <p:sp>
        <p:nvSpPr>
          <p:cNvPr id="28" name="TextBox 27">
            <a:extLst>
              <a:ext uri="{FF2B5EF4-FFF2-40B4-BE49-F238E27FC236}">
                <a16:creationId xmlns:a16="http://schemas.microsoft.com/office/drawing/2014/main" id="{C2BB3E58-7E4F-47FF-8005-E0393D8B0C4E}"/>
              </a:ext>
            </a:extLst>
          </p:cNvPr>
          <p:cNvSpPr txBox="1"/>
          <p:nvPr/>
        </p:nvSpPr>
        <p:spPr>
          <a:xfrm>
            <a:off x="198783" y="3699703"/>
            <a:ext cx="453212" cy="461665"/>
          </a:xfrm>
          <a:prstGeom prst="rect">
            <a:avLst/>
          </a:prstGeom>
          <a:noFill/>
          <a:ln>
            <a:solidFill>
              <a:srgbClr val="115076"/>
            </a:solidFill>
          </a:ln>
        </p:spPr>
        <p:txBody>
          <a:bodyPr wrap="square" rtlCol="0">
            <a:spAutoFit/>
          </a:bodyPr>
          <a:lstStyle/>
          <a:p>
            <a:pPr algn="ctr"/>
            <a:r>
              <a:rPr lang="en-GB" sz="2400" b="1" dirty="0"/>
              <a:t>3</a:t>
            </a:r>
          </a:p>
        </p:txBody>
      </p:sp>
      <p:sp>
        <p:nvSpPr>
          <p:cNvPr id="29" name="TextBox 28">
            <a:extLst>
              <a:ext uri="{FF2B5EF4-FFF2-40B4-BE49-F238E27FC236}">
                <a16:creationId xmlns:a16="http://schemas.microsoft.com/office/drawing/2014/main" id="{258E3075-28C6-4A38-8DF8-6ABB2B823AAB}"/>
              </a:ext>
            </a:extLst>
          </p:cNvPr>
          <p:cNvSpPr txBox="1"/>
          <p:nvPr/>
        </p:nvSpPr>
        <p:spPr>
          <a:xfrm>
            <a:off x="775253" y="4557041"/>
            <a:ext cx="1272208" cy="461665"/>
          </a:xfrm>
          <a:prstGeom prst="rect">
            <a:avLst/>
          </a:prstGeom>
          <a:solidFill>
            <a:srgbClr val="FFF4E7"/>
          </a:solidFill>
          <a:ln>
            <a:solidFill>
              <a:srgbClr val="115076"/>
            </a:solidFill>
          </a:ln>
        </p:spPr>
        <p:txBody>
          <a:bodyPr wrap="square" rtlCol="0">
            <a:spAutoFit/>
          </a:bodyPr>
          <a:lstStyle/>
          <a:p>
            <a:pPr algn="ctr"/>
            <a:r>
              <a:rPr lang="en-GB" sz="2400" dirty="0"/>
              <a:t>Where</a:t>
            </a:r>
          </a:p>
        </p:txBody>
      </p:sp>
      <p:sp>
        <p:nvSpPr>
          <p:cNvPr id="30" name="TextBox 29">
            <a:extLst>
              <a:ext uri="{FF2B5EF4-FFF2-40B4-BE49-F238E27FC236}">
                <a16:creationId xmlns:a16="http://schemas.microsoft.com/office/drawing/2014/main" id="{86AC4F50-D23C-4AC8-A6EB-7EC62127FDCC}"/>
              </a:ext>
            </a:extLst>
          </p:cNvPr>
          <p:cNvSpPr txBox="1"/>
          <p:nvPr/>
        </p:nvSpPr>
        <p:spPr>
          <a:xfrm>
            <a:off x="3896781" y="4554135"/>
            <a:ext cx="1129074" cy="461665"/>
          </a:xfrm>
          <a:prstGeom prst="rect">
            <a:avLst/>
          </a:prstGeom>
          <a:solidFill>
            <a:srgbClr val="FFF4E7"/>
          </a:solidFill>
          <a:ln>
            <a:solidFill>
              <a:srgbClr val="115076"/>
            </a:solidFill>
          </a:ln>
        </p:spPr>
        <p:txBody>
          <a:bodyPr wrap="square" rtlCol="0">
            <a:spAutoFit/>
          </a:bodyPr>
          <a:lstStyle/>
          <a:p>
            <a:pPr algn="ctr"/>
            <a:r>
              <a:rPr lang="en-GB" sz="2400" dirty="0"/>
              <a:t>man?</a:t>
            </a:r>
          </a:p>
        </p:txBody>
      </p:sp>
      <p:sp>
        <p:nvSpPr>
          <p:cNvPr id="31" name="TextBox 30">
            <a:extLst>
              <a:ext uri="{FF2B5EF4-FFF2-40B4-BE49-F238E27FC236}">
                <a16:creationId xmlns:a16="http://schemas.microsoft.com/office/drawing/2014/main" id="{5845DEA1-C69F-4D62-88EC-A42D0219F19B}"/>
              </a:ext>
            </a:extLst>
          </p:cNvPr>
          <p:cNvSpPr txBox="1"/>
          <p:nvPr/>
        </p:nvSpPr>
        <p:spPr>
          <a:xfrm>
            <a:off x="2182654" y="4552138"/>
            <a:ext cx="600336" cy="461665"/>
          </a:xfrm>
          <a:prstGeom prst="rect">
            <a:avLst/>
          </a:prstGeom>
          <a:solidFill>
            <a:srgbClr val="FFF4E7"/>
          </a:solidFill>
          <a:ln>
            <a:solidFill>
              <a:srgbClr val="115076"/>
            </a:solidFill>
          </a:ln>
        </p:spPr>
        <p:txBody>
          <a:bodyPr wrap="square" rtlCol="0">
            <a:spAutoFit/>
          </a:bodyPr>
          <a:lstStyle/>
          <a:p>
            <a:pPr algn="ctr"/>
            <a:r>
              <a:rPr lang="en-GB" sz="2400" dirty="0"/>
              <a:t>is</a:t>
            </a:r>
          </a:p>
        </p:txBody>
      </p:sp>
      <p:sp>
        <p:nvSpPr>
          <p:cNvPr id="32" name="TextBox 31">
            <a:extLst>
              <a:ext uri="{FF2B5EF4-FFF2-40B4-BE49-F238E27FC236}">
                <a16:creationId xmlns:a16="http://schemas.microsoft.com/office/drawing/2014/main" id="{C461D748-A29C-40C6-A3A9-5CF906C7840C}"/>
              </a:ext>
            </a:extLst>
          </p:cNvPr>
          <p:cNvSpPr txBox="1"/>
          <p:nvPr/>
        </p:nvSpPr>
        <p:spPr>
          <a:xfrm>
            <a:off x="2914799" y="4552139"/>
            <a:ext cx="830290" cy="461665"/>
          </a:xfrm>
          <a:prstGeom prst="rect">
            <a:avLst/>
          </a:prstGeom>
          <a:solidFill>
            <a:srgbClr val="FFF4E7"/>
          </a:solidFill>
          <a:ln>
            <a:solidFill>
              <a:srgbClr val="115076"/>
            </a:solidFill>
          </a:ln>
        </p:spPr>
        <p:txBody>
          <a:bodyPr wrap="square" rtlCol="0">
            <a:spAutoFit/>
          </a:bodyPr>
          <a:lstStyle/>
          <a:p>
            <a:pPr algn="ctr"/>
            <a:r>
              <a:rPr lang="en-GB" sz="2400" dirty="0"/>
              <a:t>the</a:t>
            </a:r>
          </a:p>
        </p:txBody>
      </p:sp>
      <p:sp>
        <p:nvSpPr>
          <p:cNvPr id="33" name="TextBox 32">
            <a:extLst>
              <a:ext uri="{FF2B5EF4-FFF2-40B4-BE49-F238E27FC236}">
                <a16:creationId xmlns:a16="http://schemas.microsoft.com/office/drawing/2014/main" id="{A2922999-7F53-414E-AE77-8DECE8E3515C}"/>
              </a:ext>
            </a:extLst>
          </p:cNvPr>
          <p:cNvSpPr txBox="1"/>
          <p:nvPr/>
        </p:nvSpPr>
        <p:spPr>
          <a:xfrm>
            <a:off x="198783" y="4557041"/>
            <a:ext cx="453212" cy="461665"/>
          </a:xfrm>
          <a:prstGeom prst="rect">
            <a:avLst/>
          </a:prstGeom>
          <a:noFill/>
          <a:ln>
            <a:solidFill>
              <a:srgbClr val="115076"/>
            </a:solidFill>
          </a:ln>
        </p:spPr>
        <p:txBody>
          <a:bodyPr wrap="square" rtlCol="0">
            <a:spAutoFit/>
          </a:bodyPr>
          <a:lstStyle/>
          <a:p>
            <a:pPr algn="ctr"/>
            <a:r>
              <a:rPr lang="en-GB" sz="2400" b="1" dirty="0"/>
              <a:t>4</a:t>
            </a:r>
          </a:p>
        </p:txBody>
      </p:sp>
      <p:sp>
        <p:nvSpPr>
          <p:cNvPr id="34" name="TextBox 33">
            <a:extLst>
              <a:ext uri="{FF2B5EF4-FFF2-40B4-BE49-F238E27FC236}">
                <a16:creationId xmlns:a16="http://schemas.microsoft.com/office/drawing/2014/main" id="{A6901753-DF29-472C-B787-D473C7DE818B}"/>
              </a:ext>
            </a:extLst>
          </p:cNvPr>
          <p:cNvSpPr txBox="1"/>
          <p:nvPr/>
        </p:nvSpPr>
        <p:spPr>
          <a:xfrm>
            <a:off x="779612" y="5442151"/>
            <a:ext cx="874643" cy="461665"/>
          </a:xfrm>
          <a:prstGeom prst="rect">
            <a:avLst/>
          </a:prstGeom>
          <a:solidFill>
            <a:srgbClr val="FFF4E7"/>
          </a:solidFill>
          <a:ln>
            <a:solidFill>
              <a:srgbClr val="115076"/>
            </a:solidFill>
          </a:ln>
        </p:spPr>
        <p:txBody>
          <a:bodyPr wrap="square" rtlCol="0">
            <a:spAutoFit/>
          </a:bodyPr>
          <a:lstStyle/>
          <a:p>
            <a:pPr algn="ctr"/>
            <a:r>
              <a:rPr lang="en-GB" sz="2400" dirty="0"/>
              <a:t>The</a:t>
            </a:r>
          </a:p>
        </p:txBody>
      </p:sp>
      <p:sp>
        <p:nvSpPr>
          <p:cNvPr id="35" name="TextBox 34">
            <a:extLst>
              <a:ext uri="{FF2B5EF4-FFF2-40B4-BE49-F238E27FC236}">
                <a16:creationId xmlns:a16="http://schemas.microsoft.com/office/drawing/2014/main" id="{A8790107-388F-41E5-9971-4AE5FB45D736}"/>
              </a:ext>
            </a:extLst>
          </p:cNvPr>
          <p:cNvSpPr txBox="1"/>
          <p:nvPr/>
        </p:nvSpPr>
        <p:spPr>
          <a:xfrm>
            <a:off x="1777512" y="5457509"/>
            <a:ext cx="1129074" cy="461665"/>
          </a:xfrm>
          <a:prstGeom prst="rect">
            <a:avLst/>
          </a:prstGeom>
          <a:solidFill>
            <a:srgbClr val="FFF4E7"/>
          </a:solidFill>
          <a:ln>
            <a:solidFill>
              <a:srgbClr val="115076"/>
            </a:solidFill>
          </a:ln>
        </p:spPr>
        <p:txBody>
          <a:bodyPr wrap="square" rtlCol="0">
            <a:spAutoFit/>
          </a:bodyPr>
          <a:lstStyle/>
          <a:p>
            <a:pPr algn="ctr"/>
            <a:r>
              <a:rPr lang="en-GB" sz="2400" dirty="0"/>
              <a:t>man</a:t>
            </a:r>
          </a:p>
        </p:txBody>
      </p:sp>
      <p:sp>
        <p:nvSpPr>
          <p:cNvPr id="36" name="TextBox 35">
            <a:extLst>
              <a:ext uri="{FF2B5EF4-FFF2-40B4-BE49-F238E27FC236}">
                <a16:creationId xmlns:a16="http://schemas.microsoft.com/office/drawing/2014/main" id="{FB1E9B43-E37C-4214-8D36-1A33243311EF}"/>
              </a:ext>
            </a:extLst>
          </p:cNvPr>
          <p:cNvSpPr txBox="1"/>
          <p:nvPr/>
        </p:nvSpPr>
        <p:spPr>
          <a:xfrm>
            <a:off x="3029844" y="5459175"/>
            <a:ext cx="600336" cy="461665"/>
          </a:xfrm>
          <a:prstGeom prst="rect">
            <a:avLst/>
          </a:prstGeom>
          <a:solidFill>
            <a:srgbClr val="FFF4E7"/>
          </a:solidFill>
          <a:ln>
            <a:solidFill>
              <a:srgbClr val="115076"/>
            </a:solidFill>
          </a:ln>
        </p:spPr>
        <p:txBody>
          <a:bodyPr wrap="square" rtlCol="0">
            <a:spAutoFit/>
          </a:bodyPr>
          <a:lstStyle/>
          <a:p>
            <a:pPr algn="ctr"/>
            <a:r>
              <a:rPr lang="en-GB" sz="2400" dirty="0"/>
              <a:t>is</a:t>
            </a:r>
          </a:p>
        </p:txBody>
      </p:sp>
      <p:sp>
        <p:nvSpPr>
          <p:cNvPr id="37" name="TextBox 36">
            <a:extLst>
              <a:ext uri="{FF2B5EF4-FFF2-40B4-BE49-F238E27FC236}">
                <a16:creationId xmlns:a16="http://schemas.microsoft.com/office/drawing/2014/main" id="{D3A5592C-BCD5-43DF-81C9-EE601CB735FB}"/>
              </a:ext>
            </a:extLst>
          </p:cNvPr>
          <p:cNvSpPr txBox="1"/>
          <p:nvPr/>
        </p:nvSpPr>
        <p:spPr>
          <a:xfrm>
            <a:off x="3753438" y="5459175"/>
            <a:ext cx="600336" cy="461665"/>
          </a:xfrm>
          <a:prstGeom prst="rect">
            <a:avLst/>
          </a:prstGeom>
          <a:solidFill>
            <a:srgbClr val="FFF4E7"/>
          </a:solidFill>
          <a:ln>
            <a:solidFill>
              <a:srgbClr val="115076"/>
            </a:solidFill>
          </a:ln>
        </p:spPr>
        <p:txBody>
          <a:bodyPr wrap="square" rtlCol="0">
            <a:spAutoFit/>
          </a:bodyPr>
          <a:lstStyle/>
          <a:p>
            <a:pPr algn="ctr"/>
            <a:r>
              <a:rPr lang="en-GB" sz="2400" dirty="0"/>
              <a:t>in</a:t>
            </a:r>
          </a:p>
        </p:txBody>
      </p:sp>
      <p:sp>
        <p:nvSpPr>
          <p:cNvPr id="38" name="TextBox 37">
            <a:extLst>
              <a:ext uri="{FF2B5EF4-FFF2-40B4-BE49-F238E27FC236}">
                <a16:creationId xmlns:a16="http://schemas.microsoft.com/office/drawing/2014/main" id="{840A6C76-6AFE-498F-A1EA-D707F50B7EA1}"/>
              </a:ext>
            </a:extLst>
          </p:cNvPr>
          <p:cNvSpPr txBox="1"/>
          <p:nvPr/>
        </p:nvSpPr>
        <p:spPr>
          <a:xfrm>
            <a:off x="203142" y="5442151"/>
            <a:ext cx="453212" cy="461665"/>
          </a:xfrm>
          <a:prstGeom prst="rect">
            <a:avLst/>
          </a:prstGeom>
          <a:noFill/>
          <a:ln>
            <a:solidFill>
              <a:srgbClr val="115076"/>
            </a:solidFill>
          </a:ln>
        </p:spPr>
        <p:txBody>
          <a:bodyPr wrap="square" rtlCol="0">
            <a:spAutoFit/>
          </a:bodyPr>
          <a:lstStyle/>
          <a:p>
            <a:pPr algn="ctr"/>
            <a:r>
              <a:rPr lang="en-GB" sz="2400" b="1" dirty="0"/>
              <a:t>5</a:t>
            </a:r>
          </a:p>
        </p:txBody>
      </p:sp>
      <p:sp>
        <p:nvSpPr>
          <p:cNvPr id="39" name="Rectangle 38">
            <a:extLst>
              <a:ext uri="{FF2B5EF4-FFF2-40B4-BE49-F238E27FC236}">
                <a16:creationId xmlns:a16="http://schemas.microsoft.com/office/drawing/2014/main" id="{11F2876D-512B-41FB-B25A-67E2A8EC3E6B}"/>
              </a:ext>
            </a:extLst>
          </p:cNvPr>
          <p:cNvSpPr/>
          <p:nvPr/>
        </p:nvSpPr>
        <p:spPr>
          <a:xfrm>
            <a:off x="6875175" y="2825750"/>
            <a:ext cx="4573962" cy="523220"/>
          </a:xfrm>
          <a:prstGeom prst="rect">
            <a:avLst/>
          </a:prstGeom>
        </p:spPr>
        <p:txBody>
          <a:bodyPr wrap="square">
            <a:spAutoFit/>
          </a:bodyPr>
          <a:lstStyle/>
          <a:p>
            <a:r>
              <a:rPr lang="en-GB" sz="2800" dirty="0">
                <a:latin typeface="Century Gothic" panose="020B0502020202020204" pitchFamily="34" charset="0"/>
              </a:rPr>
              <a:t>2. </a:t>
            </a:r>
            <a:r>
              <a:rPr lang="en-GB" sz="2800" b="1" dirty="0">
                <a:latin typeface="Century Gothic" panose="020B0502020202020204" pitchFamily="34" charset="0"/>
              </a:rPr>
              <a:t>W</a:t>
            </a:r>
            <a:r>
              <a:rPr lang="en-GB" sz="2800" dirty="0">
                <a:latin typeface="Century Gothic" panose="020B0502020202020204" pitchFamily="34" charset="0"/>
              </a:rPr>
              <a:t>o </a:t>
            </a:r>
            <a:r>
              <a:rPr lang="en-GB" sz="2800" dirty="0" err="1">
                <a:latin typeface="Century Gothic" panose="020B0502020202020204" pitchFamily="34" charset="0"/>
              </a:rPr>
              <a:t>ist</a:t>
            </a:r>
            <a:r>
              <a:rPr lang="en-GB" sz="2800" dirty="0">
                <a:latin typeface="Century Gothic" panose="020B0502020202020204" pitchFamily="34" charset="0"/>
              </a:rPr>
              <a:t> die </a:t>
            </a:r>
            <a:r>
              <a:rPr lang="en-GB" sz="2800" b="1" dirty="0" err="1">
                <a:latin typeface="Century Gothic" panose="020B0502020202020204" pitchFamily="34" charset="0"/>
              </a:rPr>
              <a:t>F</a:t>
            </a:r>
            <a:r>
              <a:rPr lang="en-GB" sz="2800" dirty="0" err="1">
                <a:latin typeface="Century Gothic" panose="020B0502020202020204" pitchFamily="34" charset="0"/>
              </a:rPr>
              <a:t>lasche</a:t>
            </a:r>
            <a:r>
              <a:rPr lang="en-GB" sz="2800" dirty="0">
                <a:latin typeface="Century Gothic" panose="020B0502020202020204" pitchFamily="34" charset="0"/>
              </a:rPr>
              <a:t>?</a:t>
            </a:r>
            <a:endParaRPr lang="en-GB" sz="2800" i="1" dirty="0">
              <a:latin typeface="Century Gothic" panose="020B0502020202020204" pitchFamily="34" charset="0"/>
            </a:endParaRPr>
          </a:p>
        </p:txBody>
      </p:sp>
      <p:sp>
        <p:nvSpPr>
          <p:cNvPr id="40" name="Rectangle 39">
            <a:extLst>
              <a:ext uri="{FF2B5EF4-FFF2-40B4-BE49-F238E27FC236}">
                <a16:creationId xmlns:a16="http://schemas.microsoft.com/office/drawing/2014/main" id="{1754B338-5197-4ECD-9D24-DD4957B84582}"/>
              </a:ext>
            </a:extLst>
          </p:cNvPr>
          <p:cNvSpPr/>
          <p:nvPr/>
        </p:nvSpPr>
        <p:spPr>
          <a:xfrm>
            <a:off x="6875175" y="3665342"/>
            <a:ext cx="4573962" cy="523220"/>
          </a:xfrm>
          <a:prstGeom prst="rect">
            <a:avLst/>
          </a:prstGeom>
        </p:spPr>
        <p:txBody>
          <a:bodyPr wrap="square">
            <a:spAutoFit/>
          </a:bodyPr>
          <a:lstStyle/>
          <a:p>
            <a:r>
              <a:rPr lang="en-GB" sz="2800" dirty="0">
                <a:latin typeface="Century Gothic" panose="020B0502020202020204" pitchFamily="34" charset="0"/>
              </a:rPr>
              <a:t>3. </a:t>
            </a:r>
            <a:r>
              <a:rPr lang="en-GB" sz="2800" b="1" dirty="0">
                <a:latin typeface="Century Gothic" panose="020B0502020202020204" pitchFamily="34" charset="0"/>
              </a:rPr>
              <a:t>D</a:t>
            </a:r>
            <a:r>
              <a:rPr lang="en-GB" sz="2800" dirty="0">
                <a:latin typeface="Century Gothic" panose="020B0502020202020204" pitchFamily="34" charset="0"/>
              </a:rPr>
              <a:t>as </a:t>
            </a:r>
            <a:r>
              <a:rPr lang="en-GB" sz="2800" b="1" dirty="0">
                <a:latin typeface="Century Gothic" panose="020B0502020202020204" pitchFamily="34" charset="0"/>
              </a:rPr>
              <a:t>H</a:t>
            </a:r>
            <a:r>
              <a:rPr lang="en-GB" sz="2800" dirty="0">
                <a:latin typeface="Century Gothic" panose="020B0502020202020204" pitchFamily="34" charset="0"/>
              </a:rPr>
              <a:t>eft is </a:t>
            </a:r>
            <a:r>
              <a:rPr lang="en-GB" sz="2800" dirty="0" err="1">
                <a:latin typeface="Century Gothic" panose="020B0502020202020204" pitchFamily="34" charset="0"/>
              </a:rPr>
              <a:t>hier</a:t>
            </a:r>
            <a:r>
              <a:rPr lang="en-GB" sz="2800" dirty="0">
                <a:latin typeface="Century Gothic" panose="020B0502020202020204" pitchFamily="34" charset="0"/>
              </a:rPr>
              <a:t>.</a:t>
            </a:r>
            <a:endParaRPr lang="en-GB" sz="2800" i="1" dirty="0">
              <a:latin typeface="Century Gothic" panose="020B0502020202020204" pitchFamily="34" charset="0"/>
            </a:endParaRPr>
          </a:p>
        </p:txBody>
      </p:sp>
      <p:sp>
        <p:nvSpPr>
          <p:cNvPr id="41" name="Rectangle 40">
            <a:extLst>
              <a:ext uri="{FF2B5EF4-FFF2-40B4-BE49-F238E27FC236}">
                <a16:creationId xmlns:a16="http://schemas.microsoft.com/office/drawing/2014/main" id="{F3121EAB-B293-4DA6-ADC5-F69B69D23277}"/>
              </a:ext>
            </a:extLst>
          </p:cNvPr>
          <p:cNvSpPr/>
          <p:nvPr/>
        </p:nvSpPr>
        <p:spPr>
          <a:xfrm>
            <a:off x="6875175" y="4579982"/>
            <a:ext cx="4573962" cy="523220"/>
          </a:xfrm>
          <a:prstGeom prst="rect">
            <a:avLst/>
          </a:prstGeom>
        </p:spPr>
        <p:txBody>
          <a:bodyPr wrap="square">
            <a:spAutoFit/>
          </a:bodyPr>
          <a:lstStyle/>
          <a:p>
            <a:r>
              <a:rPr lang="en-GB" sz="2800" dirty="0">
                <a:latin typeface="Century Gothic" panose="020B0502020202020204" pitchFamily="34" charset="0"/>
              </a:rPr>
              <a:t>4. </a:t>
            </a:r>
            <a:r>
              <a:rPr lang="en-GB" sz="2800" b="1" dirty="0">
                <a:latin typeface="Century Gothic" panose="020B0502020202020204" pitchFamily="34" charset="0"/>
              </a:rPr>
              <a:t>W</a:t>
            </a:r>
            <a:r>
              <a:rPr lang="en-GB" sz="2800" dirty="0">
                <a:latin typeface="Century Gothic" panose="020B0502020202020204" pitchFamily="34" charset="0"/>
              </a:rPr>
              <a:t>o </a:t>
            </a:r>
            <a:r>
              <a:rPr lang="en-GB" sz="2800" dirty="0" err="1">
                <a:latin typeface="Century Gothic" panose="020B0502020202020204" pitchFamily="34" charset="0"/>
              </a:rPr>
              <a:t>ist</a:t>
            </a:r>
            <a:r>
              <a:rPr lang="en-GB" sz="2800" dirty="0">
                <a:latin typeface="Century Gothic" panose="020B0502020202020204" pitchFamily="34" charset="0"/>
              </a:rPr>
              <a:t> der </a:t>
            </a:r>
            <a:r>
              <a:rPr lang="en-GB" sz="2800" b="1" dirty="0">
                <a:latin typeface="Century Gothic" panose="020B0502020202020204" pitchFamily="34" charset="0"/>
              </a:rPr>
              <a:t>M</a:t>
            </a:r>
            <a:r>
              <a:rPr lang="en-GB" sz="2800" dirty="0">
                <a:latin typeface="Century Gothic" panose="020B0502020202020204" pitchFamily="34" charset="0"/>
              </a:rPr>
              <a:t>ann?</a:t>
            </a:r>
            <a:endParaRPr lang="en-GB" sz="2800" i="1" dirty="0">
              <a:latin typeface="Century Gothic" panose="020B0502020202020204" pitchFamily="34" charset="0"/>
            </a:endParaRPr>
          </a:p>
        </p:txBody>
      </p:sp>
      <p:sp>
        <p:nvSpPr>
          <p:cNvPr id="42" name="Rectangle 41">
            <a:extLst>
              <a:ext uri="{FF2B5EF4-FFF2-40B4-BE49-F238E27FC236}">
                <a16:creationId xmlns:a16="http://schemas.microsoft.com/office/drawing/2014/main" id="{78DA12E0-89D1-4534-BF69-40E1C9CE530C}"/>
              </a:ext>
            </a:extLst>
          </p:cNvPr>
          <p:cNvSpPr/>
          <p:nvPr/>
        </p:nvSpPr>
        <p:spPr>
          <a:xfrm>
            <a:off x="6897690" y="5407790"/>
            <a:ext cx="5059638" cy="523220"/>
          </a:xfrm>
          <a:prstGeom prst="rect">
            <a:avLst/>
          </a:prstGeom>
        </p:spPr>
        <p:txBody>
          <a:bodyPr wrap="square">
            <a:spAutoFit/>
          </a:bodyPr>
          <a:lstStyle/>
          <a:p>
            <a:r>
              <a:rPr lang="en-GB" sz="2800" dirty="0">
                <a:latin typeface="Century Gothic" panose="020B0502020202020204" pitchFamily="34" charset="0"/>
              </a:rPr>
              <a:t>5. </a:t>
            </a:r>
            <a:r>
              <a:rPr lang="en-GB" sz="2800" b="1" dirty="0">
                <a:latin typeface="Century Gothic" panose="020B0502020202020204" pitchFamily="34" charset="0"/>
              </a:rPr>
              <a:t>D</a:t>
            </a:r>
            <a:r>
              <a:rPr lang="en-GB" sz="2800" dirty="0">
                <a:latin typeface="Century Gothic" panose="020B0502020202020204" pitchFamily="34" charset="0"/>
              </a:rPr>
              <a:t>er </a:t>
            </a:r>
            <a:r>
              <a:rPr lang="en-GB" sz="2800" b="1" dirty="0">
                <a:latin typeface="Century Gothic" panose="020B0502020202020204" pitchFamily="34" charset="0"/>
              </a:rPr>
              <a:t>M</a:t>
            </a:r>
            <a:r>
              <a:rPr lang="en-GB" sz="2800" dirty="0">
                <a:latin typeface="Century Gothic" panose="020B0502020202020204" pitchFamily="34" charset="0"/>
              </a:rPr>
              <a:t>ann</a:t>
            </a:r>
            <a:r>
              <a:rPr lang="en-GB" sz="2800" b="1"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in </a:t>
            </a:r>
            <a:r>
              <a:rPr lang="en-GB" sz="2800" b="1" dirty="0">
                <a:latin typeface="Century Gothic" panose="020B0502020202020204" pitchFamily="34" charset="0"/>
              </a:rPr>
              <a:t>L</a:t>
            </a:r>
            <a:r>
              <a:rPr lang="en-GB" sz="2800" dirty="0">
                <a:latin typeface="Century Gothic" panose="020B0502020202020204" pitchFamily="34" charset="0"/>
              </a:rPr>
              <a:t>ondon</a:t>
            </a:r>
            <a:r>
              <a:rPr lang="en-GB" sz="2800" b="1" dirty="0">
                <a:latin typeface="Century Gothic" panose="020B0502020202020204" pitchFamily="34" charset="0"/>
              </a:rPr>
              <a:t>.</a:t>
            </a:r>
            <a:endParaRPr lang="en-GB" sz="2800" i="1" dirty="0">
              <a:latin typeface="Century Gothic" panose="020B0502020202020204" pitchFamily="34" charset="0"/>
            </a:endParaRPr>
          </a:p>
        </p:txBody>
      </p:sp>
      <p:sp>
        <p:nvSpPr>
          <p:cNvPr id="43" name="TextBox 42">
            <a:extLst>
              <a:ext uri="{FF2B5EF4-FFF2-40B4-BE49-F238E27FC236}">
                <a16:creationId xmlns:a16="http://schemas.microsoft.com/office/drawing/2014/main" id="{6F11783C-78E6-4B3B-A962-834B6318F51E}"/>
              </a:ext>
            </a:extLst>
          </p:cNvPr>
          <p:cNvSpPr txBox="1"/>
          <p:nvPr/>
        </p:nvSpPr>
        <p:spPr>
          <a:xfrm>
            <a:off x="4477467" y="5455372"/>
            <a:ext cx="1422322" cy="461665"/>
          </a:xfrm>
          <a:prstGeom prst="rect">
            <a:avLst/>
          </a:prstGeom>
          <a:solidFill>
            <a:srgbClr val="FFF4E7"/>
          </a:solidFill>
          <a:ln>
            <a:solidFill>
              <a:srgbClr val="115076"/>
            </a:solidFill>
          </a:ln>
        </p:spPr>
        <p:txBody>
          <a:bodyPr wrap="square" rtlCol="0">
            <a:spAutoFit/>
          </a:bodyPr>
          <a:lstStyle/>
          <a:p>
            <a:pPr algn="ctr"/>
            <a:r>
              <a:rPr lang="en-GB" sz="2400" dirty="0"/>
              <a:t>London.</a:t>
            </a:r>
          </a:p>
        </p:txBody>
      </p:sp>
    </p:spTree>
    <p:extLst>
      <p:ext uri="{BB962C8B-B14F-4D97-AF65-F5344CB8AC3E}">
        <p14:creationId xmlns:p14="http://schemas.microsoft.com/office/powerpoint/2010/main" val="190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2"/>
                                        </p:tgtEl>
                                        <p:attrNameLst>
                                          <p:attrName>fillcolor</p:attrName>
                                        </p:attrNameLst>
                                      </p:cBhvr>
                                      <p:to>
                                        <a:srgbClr val="FFCC00"/>
                                      </p:to>
                                    </p:animClr>
                                    <p:set>
                                      <p:cBhvr>
                                        <p:cTn id="24" dur="2000" fill="hold"/>
                                        <p:tgtEl>
                                          <p:spTgt spid="2"/>
                                        </p:tgtEl>
                                        <p:attrNameLst>
                                          <p:attrName>fill.type</p:attrName>
                                        </p:attrNameLst>
                                      </p:cBhvr>
                                      <p:to>
                                        <p:strVal val="solid"/>
                                      </p:to>
                                    </p:set>
                                    <p:set>
                                      <p:cBhvr>
                                        <p:cTn id="25" dur="2000" fill="hold"/>
                                        <p:tgtEl>
                                          <p:spTgt spid="2"/>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1"/>
                                        </p:tgtEl>
                                        <p:attrNameLst>
                                          <p:attrName>fillcolor</p:attrName>
                                        </p:attrNameLst>
                                      </p:cBhvr>
                                      <p:to>
                                        <a:srgbClr val="FFC000"/>
                                      </p:to>
                                    </p:animClr>
                                    <p:set>
                                      <p:cBhvr>
                                        <p:cTn id="30" dur="2000" fill="hold"/>
                                        <p:tgtEl>
                                          <p:spTgt spid="11"/>
                                        </p:tgtEl>
                                        <p:attrNameLst>
                                          <p:attrName>fill.type</p:attrName>
                                        </p:attrNameLst>
                                      </p:cBhvr>
                                      <p:to>
                                        <p:strVal val="solid"/>
                                      </p:to>
                                    </p:set>
                                    <p:set>
                                      <p:cBhvr>
                                        <p:cTn id="31" dur="2000" fill="hold"/>
                                        <p:tgtEl>
                                          <p:spTgt spid="11"/>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5"/>
                                        </p:tgtEl>
                                        <p:attrNameLst>
                                          <p:attrName>fillcolor</p:attrName>
                                        </p:attrNameLst>
                                      </p:cBhvr>
                                      <p:to>
                                        <a:srgbClr val="FFC000"/>
                                      </p:to>
                                    </p:animClr>
                                    <p:set>
                                      <p:cBhvr>
                                        <p:cTn id="53" dur="2000" fill="hold"/>
                                        <p:tgtEl>
                                          <p:spTgt spid="15"/>
                                        </p:tgtEl>
                                        <p:attrNameLst>
                                          <p:attrName>fill.type</p:attrName>
                                        </p:attrNameLst>
                                      </p:cBhvr>
                                      <p:to>
                                        <p:strVal val="solid"/>
                                      </p:to>
                                    </p:set>
                                    <p:set>
                                      <p:cBhvr>
                                        <p:cTn id="54" dur="2000" fill="hold"/>
                                        <p:tgtEl>
                                          <p:spTgt spid="15"/>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rgbClr val="FFC000"/>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4"/>
                                        </p:tgtEl>
                                        <p:attrNameLst>
                                          <p:attrName>fillcolor</p:attrName>
                                        </p:attrNameLst>
                                      </p:cBhvr>
                                      <p:to>
                                        <a:srgbClr val="FFC000"/>
                                      </p:to>
                                    </p:animClr>
                                    <p:set>
                                      <p:cBhvr>
                                        <p:cTn id="82" dur="2000" fill="hold"/>
                                        <p:tgtEl>
                                          <p:spTgt spid="24"/>
                                        </p:tgtEl>
                                        <p:attrNameLst>
                                          <p:attrName>fill.type</p:attrName>
                                        </p:attrNameLst>
                                      </p:cBhvr>
                                      <p:to>
                                        <p:strVal val="solid"/>
                                      </p:to>
                                    </p:set>
                                    <p:set>
                                      <p:cBhvr>
                                        <p:cTn id="83" dur="2000" fill="hold"/>
                                        <p:tgtEl>
                                          <p:spTgt spid="2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2000" fill="hold"/>
                                        <p:tgtEl>
                                          <p:spTgt spid="25"/>
                                        </p:tgtEl>
                                        <p:attrNameLst>
                                          <p:attrName>fillcolor</p:attrName>
                                        </p:attrNameLst>
                                      </p:cBhvr>
                                      <p:to>
                                        <a:srgbClr val="FFC000"/>
                                      </p:to>
                                    </p:animClr>
                                    <p:set>
                                      <p:cBhvr>
                                        <p:cTn id="86" dur="2000" fill="hold"/>
                                        <p:tgtEl>
                                          <p:spTgt spid="25"/>
                                        </p:tgtEl>
                                        <p:attrNameLst>
                                          <p:attrName>fill.type</p:attrName>
                                        </p:attrNameLst>
                                      </p:cBhvr>
                                      <p:to>
                                        <p:strVal val="solid"/>
                                      </p:to>
                                    </p:set>
                                    <p:set>
                                      <p:cBhvr>
                                        <p:cTn id="87" dur="2000" fill="hold"/>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29"/>
                                        </p:tgtEl>
                                        <p:attrNameLst>
                                          <p:attrName>fillcolor</p:attrName>
                                        </p:attrNameLst>
                                      </p:cBhvr>
                                      <p:to>
                                        <a:srgbClr val="FFC000"/>
                                      </p:to>
                                    </p:animClr>
                                    <p:set>
                                      <p:cBhvr>
                                        <p:cTn id="109" dur="2000" fill="hold"/>
                                        <p:tgtEl>
                                          <p:spTgt spid="29"/>
                                        </p:tgtEl>
                                        <p:attrNameLst>
                                          <p:attrName>fill.type</p:attrName>
                                        </p:attrNameLst>
                                      </p:cBhvr>
                                      <p:to>
                                        <p:strVal val="solid"/>
                                      </p:to>
                                    </p:set>
                                    <p:set>
                                      <p:cBhvr>
                                        <p:cTn id="110" dur="2000" fill="hold"/>
                                        <p:tgtEl>
                                          <p:spTgt spid="29"/>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2000" fill="hold"/>
                                        <p:tgtEl>
                                          <p:spTgt spid="30"/>
                                        </p:tgtEl>
                                        <p:attrNameLst>
                                          <p:attrName>fillcolor</p:attrName>
                                        </p:attrNameLst>
                                      </p:cBhvr>
                                      <p:to>
                                        <a:srgbClr val="FFC000"/>
                                      </p:to>
                                    </p:animClr>
                                    <p:set>
                                      <p:cBhvr>
                                        <p:cTn id="113" dur="2000" fill="hold"/>
                                        <p:tgtEl>
                                          <p:spTgt spid="30"/>
                                        </p:tgtEl>
                                        <p:attrNameLst>
                                          <p:attrName>fill.type</p:attrName>
                                        </p:attrNameLst>
                                      </p:cBhvr>
                                      <p:to>
                                        <p:strVal val="solid"/>
                                      </p:to>
                                    </p:set>
                                    <p:set>
                                      <p:cBhvr>
                                        <p:cTn id="114" dur="2000" fill="hold"/>
                                        <p:tgtEl>
                                          <p:spTgt spid="30"/>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7"/>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4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34"/>
                                        </p:tgtEl>
                                        <p:attrNameLst>
                                          <p:attrName>fillcolor</p:attrName>
                                        </p:attrNameLst>
                                      </p:cBhvr>
                                      <p:to>
                                        <a:srgbClr val="FFC000"/>
                                      </p:to>
                                    </p:animClr>
                                    <p:set>
                                      <p:cBhvr>
                                        <p:cTn id="138" dur="2000" fill="hold"/>
                                        <p:tgtEl>
                                          <p:spTgt spid="34"/>
                                        </p:tgtEl>
                                        <p:attrNameLst>
                                          <p:attrName>fill.type</p:attrName>
                                        </p:attrNameLst>
                                      </p:cBhvr>
                                      <p:to>
                                        <p:strVal val="solid"/>
                                      </p:to>
                                    </p:set>
                                    <p:set>
                                      <p:cBhvr>
                                        <p:cTn id="139" dur="2000" fill="hold"/>
                                        <p:tgtEl>
                                          <p:spTgt spid="34"/>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2000" fill="hold"/>
                                        <p:tgtEl>
                                          <p:spTgt spid="35"/>
                                        </p:tgtEl>
                                        <p:attrNameLst>
                                          <p:attrName>fillcolor</p:attrName>
                                        </p:attrNameLst>
                                      </p:cBhvr>
                                      <p:to>
                                        <a:srgbClr val="FFC000"/>
                                      </p:to>
                                    </p:animClr>
                                    <p:set>
                                      <p:cBhvr>
                                        <p:cTn id="142" dur="2000" fill="hold"/>
                                        <p:tgtEl>
                                          <p:spTgt spid="35"/>
                                        </p:tgtEl>
                                        <p:attrNameLst>
                                          <p:attrName>fill.type</p:attrName>
                                        </p:attrNameLst>
                                      </p:cBhvr>
                                      <p:to>
                                        <p:strVal val="solid"/>
                                      </p:to>
                                    </p:set>
                                    <p:set>
                                      <p:cBhvr>
                                        <p:cTn id="143" dur="2000" fill="hold"/>
                                        <p:tgtEl>
                                          <p:spTgt spid="35"/>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2000" fill="hold"/>
                                        <p:tgtEl>
                                          <p:spTgt spid="43"/>
                                        </p:tgtEl>
                                        <p:attrNameLst>
                                          <p:attrName>fillcolor</p:attrName>
                                        </p:attrNameLst>
                                      </p:cBhvr>
                                      <p:to>
                                        <a:srgbClr val="FFC000"/>
                                      </p:to>
                                    </p:animClr>
                                    <p:set>
                                      <p:cBhvr>
                                        <p:cTn id="146" dur="2000" fill="hold"/>
                                        <p:tgtEl>
                                          <p:spTgt spid="43"/>
                                        </p:tgtEl>
                                        <p:attrNameLst>
                                          <p:attrName>fill.type</p:attrName>
                                        </p:attrNameLst>
                                      </p:cBhvr>
                                      <p:to>
                                        <p:strVal val="solid"/>
                                      </p:to>
                                    </p:set>
                                    <p:set>
                                      <p:cBhvr>
                                        <p:cTn id="147" dur="2000" fill="hold"/>
                                        <p:tgtEl>
                                          <p:spTgt spid="43"/>
                                        </p:tgtEl>
                                        <p:attrNameLst>
                                          <p:attrName>fill.on</p:attrName>
                                        </p:attrNameLst>
                                      </p:cBhvr>
                                      <p:to>
                                        <p:strVal val="true"/>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P spid="2" grpId="0" animBg="1"/>
      <p:bldP spid="11" grpId="0" animBg="1"/>
      <p:bldP spid="12" grpId="0" animBg="1"/>
      <p:bldP spid="13" grpId="0" animBg="1"/>
      <p:bldP spid="6" grpId="0" animBg="1"/>
      <p:bldP spid="15" grpId="0" animBg="1"/>
      <p:bldP spid="16" grpId="0" animBg="1"/>
      <p:bldP spid="17" grpId="0"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0979"/>
            <a:ext cx="3510844" cy="647577"/>
          </a:xfrm>
        </p:spPr>
        <p:txBody>
          <a:bodyPr>
            <a:normAutofit/>
          </a:bodyPr>
          <a:lstStyle/>
          <a:p>
            <a:r>
              <a:rPr lang="en-GB" sz="3600" b="1" dirty="0">
                <a:solidFill>
                  <a:schemeClr val="bg1"/>
                </a:solidFill>
              </a:rPr>
              <a:t>der, die, das</a:t>
            </a:r>
          </a:p>
        </p:txBody>
      </p:sp>
      <p:sp>
        <p:nvSpPr>
          <p:cNvPr id="6" name="Content Placeholder 2">
            <a:extLst>
              <a:ext uri="{FF2B5EF4-FFF2-40B4-BE49-F238E27FC236}">
                <a16:creationId xmlns:a16="http://schemas.microsoft.com/office/drawing/2014/main" id="{E6989780-2E83-4BC4-BD08-0F3A6BB1E3A3}"/>
              </a:ext>
            </a:extLst>
          </p:cNvPr>
          <p:cNvSpPr>
            <a:spLocks noGrp="1"/>
          </p:cNvSpPr>
          <p:nvPr>
            <p:ph type="body" sz="quarter" idx="10"/>
          </p:nvPr>
        </p:nvSpPr>
        <p:spPr/>
        <p:txBody>
          <a:bodyPr>
            <a:normAutofit/>
          </a:bodyPr>
          <a:lstStyle/>
          <a:p>
            <a:pPr marL="0" indent="0">
              <a:buNone/>
            </a:pPr>
            <a:r>
              <a:rPr lang="en-GB" sz="2800" dirty="0"/>
              <a:t>Remember!  German has </a:t>
            </a:r>
            <a:r>
              <a:rPr lang="en-GB" sz="2800" u="sng" dirty="0"/>
              <a:t>three</a:t>
            </a:r>
            <a:r>
              <a:rPr lang="en-GB" sz="2800" dirty="0"/>
              <a:t> words for </a:t>
            </a:r>
            <a:r>
              <a:rPr lang="en-GB" sz="2800" b="1" i="1" dirty="0"/>
              <a:t>the</a:t>
            </a:r>
            <a:r>
              <a:rPr lang="en-GB" sz="2800" dirty="0"/>
              <a:t>:</a:t>
            </a:r>
            <a:endParaRPr lang="en-GB" sz="2800" dirty="0">
              <a:solidFill>
                <a:srgbClr val="DAA52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9" name="Rectangle 8">
            <a:extLst>
              <a:ext uri="{FF2B5EF4-FFF2-40B4-BE49-F238E27FC236}">
                <a16:creationId xmlns:a16="http://schemas.microsoft.com/office/drawing/2014/main" id="{AE7B7332-36C6-4250-9077-8FD16B8F1F41}"/>
              </a:ext>
            </a:extLst>
          </p:cNvPr>
          <p:cNvSpPr/>
          <p:nvPr/>
        </p:nvSpPr>
        <p:spPr>
          <a:xfrm>
            <a:off x="373063" y="4318963"/>
            <a:ext cx="107855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Every noun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has a gender, but grammatical gender is </a:t>
            </a:r>
            <a:r>
              <a:rPr kumimoji="0" lang="en-GB" sz="2800" b="1" i="1" u="none" strike="noStrike" kern="1200" cap="none" spc="0" normalizeH="0" baseline="0" noProof="0" dirty="0">
                <a:ln>
                  <a:noFill/>
                </a:ln>
                <a:effectLst/>
                <a:uLnTx/>
                <a:uFillTx/>
                <a:latin typeface="Century Gothic" panose="020B0502020202020204" pitchFamily="34" charset="0"/>
                <a:ea typeface="+mn-ea"/>
                <a:cs typeface="+mn-cs"/>
              </a:rPr>
              <a:t>not</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the same as biological gender, as you have seen.</a:t>
            </a:r>
            <a:endParaRPr kumimoji="0" lang="en-US" sz="1800" b="0" i="0" u="none" strike="noStrike" kern="1200" cap="none" spc="0" normalizeH="0" baseline="0" noProof="0" dirty="0">
              <a:ln>
                <a:noFill/>
              </a:ln>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EBD5B65A-A4D1-476B-8BBB-3A022AF452FC}"/>
              </a:ext>
            </a:extLst>
          </p:cNvPr>
          <p:cNvSpPr txBox="1"/>
          <p:nvPr/>
        </p:nvSpPr>
        <p:spPr>
          <a:xfrm>
            <a:off x="7277682" y="2764219"/>
            <a:ext cx="907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das</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E5ED8F-C6D4-43B8-AB16-82F7B7D67168}"/>
              </a:ext>
            </a:extLst>
          </p:cNvPr>
          <p:cNvSpPr txBox="1"/>
          <p:nvPr/>
        </p:nvSpPr>
        <p:spPr>
          <a:xfrm>
            <a:off x="4045127" y="2764360"/>
            <a:ext cx="816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die</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228FE31-1B3E-40EA-B769-C172BBDC2D90}"/>
              </a:ext>
            </a:extLst>
          </p:cNvPr>
          <p:cNvSpPr txBox="1"/>
          <p:nvPr/>
        </p:nvSpPr>
        <p:spPr>
          <a:xfrm>
            <a:off x="1120583" y="2764220"/>
            <a:ext cx="84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der</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89CEF28-3695-40E3-A019-7169C60D5AD7}"/>
              </a:ext>
            </a:extLst>
          </p:cNvPr>
          <p:cNvSpPr txBox="1"/>
          <p:nvPr/>
        </p:nvSpPr>
        <p:spPr>
          <a:xfrm>
            <a:off x="7277682" y="202486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neuter</a:t>
            </a:r>
          </a:p>
        </p:txBody>
      </p:sp>
      <p:sp>
        <p:nvSpPr>
          <p:cNvPr id="14" name="TextBox 13">
            <a:extLst>
              <a:ext uri="{FF2B5EF4-FFF2-40B4-BE49-F238E27FC236}">
                <a16:creationId xmlns:a16="http://schemas.microsoft.com/office/drawing/2014/main" id="{B73DCEB9-4A08-4D9E-B038-D8B916713EEB}"/>
              </a:ext>
            </a:extLst>
          </p:cNvPr>
          <p:cNvSpPr txBox="1"/>
          <p:nvPr/>
        </p:nvSpPr>
        <p:spPr>
          <a:xfrm>
            <a:off x="1120583" y="2022595"/>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masculine</a:t>
            </a:r>
          </a:p>
        </p:txBody>
      </p:sp>
      <p:sp>
        <p:nvSpPr>
          <p:cNvPr id="15" name="TextBox 14">
            <a:extLst>
              <a:ext uri="{FF2B5EF4-FFF2-40B4-BE49-F238E27FC236}">
                <a16:creationId xmlns:a16="http://schemas.microsoft.com/office/drawing/2014/main" id="{41AFC179-9E2D-4057-8473-43E55C465F32}"/>
              </a:ext>
            </a:extLst>
          </p:cNvPr>
          <p:cNvSpPr txBox="1"/>
          <p:nvPr/>
        </p:nvSpPr>
        <p:spPr>
          <a:xfrm>
            <a:off x="4045127" y="2020956"/>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feminine</a:t>
            </a:r>
          </a:p>
        </p:txBody>
      </p:sp>
      <p:sp>
        <p:nvSpPr>
          <p:cNvPr id="16" name="TextBox 15">
            <a:extLst>
              <a:ext uri="{FF2B5EF4-FFF2-40B4-BE49-F238E27FC236}">
                <a16:creationId xmlns:a16="http://schemas.microsoft.com/office/drawing/2014/main" id="{A84EB3FE-124D-4833-B965-8F7B6388830A}"/>
              </a:ext>
            </a:extLst>
          </p:cNvPr>
          <p:cNvSpPr txBox="1"/>
          <p:nvPr/>
        </p:nvSpPr>
        <p:spPr>
          <a:xfrm>
            <a:off x="1120583" y="2759587"/>
            <a:ext cx="1899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der</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 Tisch</a:t>
            </a:r>
          </a:p>
        </p:txBody>
      </p:sp>
      <p:sp>
        <p:nvSpPr>
          <p:cNvPr id="17" name="TextBox 16">
            <a:extLst>
              <a:ext uri="{FF2B5EF4-FFF2-40B4-BE49-F238E27FC236}">
                <a16:creationId xmlns:a16="http://schemas.microsoft.com/office/drawing/2014/main" id="{D9373509-9BDC-457D-B4FC-F07A210A333D}"/>
              </a:ext>
            </a:extLst>
          </p:cNvPr>
          <p:cNvSpPr txBox="1"/>
          <p:nvPr/>
        </p:nvSpPr>
        <p:spPr>
          <a:xfrm>
            <a:off x="4045127" y="275958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die</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effectLst/>
                <a:uLnTx/>
                <a:uFillTx/>
                <a:latin typeface="Century Gothic" panose="020B0502020202020204" pitchFamily="34" charset="0"/>
                <a:ea typeface="+mn-ea"/>
                <a:cs typeface="+mn-cs"/>
              </a:rPr>
              <a:t>Flasche</a:t>
            </a:r>
            <a:endParaRPr kumimoji="0" lang="en-US"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59D710D-4F97-4BEE-BD28-16251BF08D84}"/>
              </a:ext>
            </a:extLst>
          </p:cNvPr>
          <p:cNvSpPr txBox="1"/>
          <p:nvPr/>
        </p:nvSpPr>
        <p:spPr>
          <a:xfrm>
            <a:off x="7277682" y="2759587"/>
            <a:ext cx="2420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US" sz="3200" b="0" i="0" u="none" strike="noStrike" kern="1200" cap="none" spc="0" normalizeH="0" baseline="0" noProof="0" dirty="0">
                <a:ln>
                  <a:noFill/>
                </a:ln>
                <a:effectLst/>
                <a:uLnTx/>
                <a:uFillTx/>
                <a:latin typeface="Century Gothic" panose="020B0502020202020204" pitchFamily="34" charset="0"/>
                <a:ea typeface="+mn-ea"/>
                <a:cs typeface="+mn-cs"/>
              </a:rPr>
              <a:t>Fenster</a:t>
            </a:r>
          </a:p>
        </p:txBody>
      </p:sp>
    </p:spTree>
    <p:extLst>
      <p:ext uri="{BB962C8B-B14F-4D97-AF65-F5344CB8AC3E}">
        <p14:creationId xmlns:p14="http://schemas.microsoft.com/office/powerpoint/2010/main" val="30514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P spid="11"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0980"/>
            <a:ext cx="2686756" cy="73470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059236E2-E8BB-4543-A514-033238392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98" y="1461083"/>
            <a:ext cx="2590701" cy="3468721"/>
          </a:xfrm>
          <a:prstGeom prst="rect">
            <a:avLst/>
          </a:prstGeom>
        </p:spPr>
      </p:pic>
      <p:pic>
        <p:nvPicPr>
          <p:cNvPr id="20" name="Picture 19">
            <a:extLst>
              <a:ext uri="{FF2B5EF4-FFF2-40B4-BE49-F238E27FC236}">
                <a16:creationId xmlns:a16="http://schemas.microsoft.com/office/drawing/2014/main" id="{C3784E6E-31CF-43D8-97E6-447CC26D9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06" y="1984995"/>
            <a:ext cx="4344801" cy="2944809"/>
          </a:xfrm>
          <a:prstGeom prst="rect">
            <a:avLst/>
          </a:prstGeom>
        </p:spPr>
      </p:pic>
    </p:spTree>
    <p:extLst>
      <p:ext uri="{BB962C8B-B14F-4D97-AF65-F5344CB8AC3E}">
        <p14:creationId xmlns:p14="http://schemas.microsoft.com/office/powerpoint/2010/main" val="301071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0306"/>
            <a:ext cx="2776451" cy="75071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13795"/>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A9867F39-BFC2-47A0-BA6E-8C3630A87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65" y="2123583"/>
            <a:ext cx="4781483" cy="2897868"/>
          </a:xfrm>
          <a:prstGeom prst="rect">
            <a:avLst/>
          </a:prstGeom>
        </p:spPr>
      </p:pic>
      <p:pic>
        <p:nvPicPr>
          <p:cNvPr id="9" name="Picture 8" descr="A water bottle with a green cap&#10;&#10;Description automatically generated">
            <a:extLst>
              <a:ext uri="{FF2B5EF4-FFF2-40B4-BE49-F238E27FC236}">
                <a16:creationId xmlns:a16="http://schemas.microsoft.com/office/drawing/2014/main" id="{789EC532-B619-401B-BF65-C33D32F36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2455" y="1317695"/>
            <a:ext cx="2111305" cy="4222610"/>
          </a:xfrm>
          <a:prstGeom prst="rect">
            <a:avLst/>
          </a:prstGeom>
        </p:spPr>
      </p:pic>
    </p:spTree>
    <p:extLst>
      <p:ext uri="{BB962C8B-B14F-4D97-AF65-F5344CB8AC3E}">
        <p14:creationId xmlns:p14="http://schemas.microsoft.com/office/powerpoint/2010/main" val="1232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0306"/>
            <a:ext cx="2643447" cy="75071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03760AB0-9520-40E4-B1F6-6E950B894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1587"/>
            <a:ext cx="4122549" cy="3087617"/>
          </a:xfrm>
          <a:prstGeom prst="rect">
            <a:avLst/>
          </a:prstGeom>
        </p:spPr>
      </p:pic>
      <p:pic>
        <p:nvPicPr>
          <p:cNvPr id="10" name="Picture 9">
            <a:extLst>
              <a:ext uri="{FF2B5EF4-FFF2-40B4-BE49-F238E27FC236}">
                <a16:creationId xmlns:a16="http://schemas.microsoft.com/office/drawing/2014/main" id="{AA704B5F-72BE-4315-AB54-280CBB0FE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809" y="2123269"/>
            <a:ext cx="3684358" cy="2232944"/>
          </a:xfrm>
          <a:prstGeom prst="rect">
            <a:avLst/>
          </a:prstGeom>
        </p:spPr>
      </p:pic>
    </p:spTree>
    <p:extLst>
      <p:ext uri="{BB962C8B-B14F-4D97-AF65-F5344CB8AC3E}">
        <p14:creationId xmlns:p14="http://schemas.microsoft.com/office/powerpoint/2010/main" val="10964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462807" cy="923330"/>
          </a:xfrm>
          <a:prstGeom prst="rect">
            <a:avLst/>
          </a:prstGeom>
        </p:spPr>
        <p:txBody>
          <a:bodyPr wrap="none">
            <a:spAutoFit/>
          </a:bodyPr>
          <a:lstStyle/>
          <a:p>
            <a:r>
              <a:rPr lang="es-ES" sz="5400" b="1" dirty="0">
                <a:solidFill>
                  <a:srgbClr val="0070C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Mann</a:t>
            </a:r>
            <a:endParaRPr lang="en-US" dirty="0"/>
          </a:p>
        </p:txBody>
      </p:sp>
      <p:pic>
        <p:nvPicPr>
          <p:cNvPr id="10" name="Graphic 9" descr="Man with solid fill">
            <a:extLst>
              <a:ext uri="{FF2B5EF4-FFF2-40B4-BE49-F238E27FC236}">
                <a16:creationId xmlns:a16="http://schemas.microsoft.com/office/drawing/2014/main" id="{F9F55288-72CF-45CC-AC3C-F22FA8ABB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485" y="2783219"/>
            <a:ext cx="3462807" cy="3462807"/>
          </a:xfrm>
          <a:prstGeom prst="rect">
            <a:avLst/>
          </a:prstGeom>
        </p:spPr>
      </p:pic>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5"/>
          <a:stretch>
            <a:fillRect/>
          </a:stretch>
        </p:blipFill>
        <p:spPr>
          <a:xfrm>
            <a:off x="4376241" y="956238"/>
            <a:ext cx="1664352" cy="1335140"/>
          </a:xfrm>
          <a:prstGeom prst="rect">
            <a:avLst/>
          </a:prstGeom>
        </p:spPr>
      </p:pic>
    </p:spTree>
    <p:extLst>
      <p:ext uri="{BB962C8B-B14F-4D97-AF65-F5344CB8AC3E}">
        <p14:creationId xmlns:p14="http://schemas.microsoft.com/office/powerpoint/2010/main" val="41240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079689" cy="923330"/>
          </a:xfrm>
          <a:prstGeom prst="rect">
            <a:avLst/>
          </a:prstGeom>
        </p:spPr>
        <p:txBody>
          <a:bodyPr wrap="none">
            <a:spAutoFit/>
          </a:bodyPr>
          <a:lstStyle/>
          <a:p>
            <a:r>
              <a:rPr lang="es-ES" sz="5400" b="1" dirty="0">
                <a:solidFill>
                  <a:srgbClr val="0070C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Gast</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374890" y="956238"/>
            <a:ext cx="1664352" cy="1335140"/>
          </a:xfrm>
          <a:prstGeom prst="rect">
            <a:avLst/>
          </a:prstGeom>
        </p:spPr>
      </p:pic>
      <p:sp>
        <p:nvSpPr>
          <p:cNvPr id="8" name="TextBox 7">
            <a:extLst>
              <a:ext uri="{FF2B5EF4-FFF2-40B4-BE49-F238E27FC236}">
                <a16:creationId xmlns:a16="http://schemas.microsoft.com/office/drawing/2014/main" id="{0DC7BEE6-9D00-4710-92A2-0EC396ABA16E}"/>
              </a:ext>
            </a:extLst>
          </p:cNvPr>
          <p:cNvSpPr txBox="1"/>
          <p:nvPr/>
        </p:nvSpPr>
        <p:spPr>
          <a:xfrm>
            <a:off x="4235511" y="5763787"/>
            <a:ext cx="3254188" cy="646331"/>
          </a:xfrm>
          <a:prstGeom prst="rect">
            <a:avLst/>
          </a:prstGeom>
          <a:noFill/>
        </p:spPr>
        <p:txBody>
          <a:bodyPr wrap="square" rtlCol="0">
            <a:spAutoFit/>
          </a:bodyPr>
          <a:lstStyle/>
          <a:p>
            <a:pPr algn="ctr"/>
            <a:r>
              <a:rPr lang="en-GB" sz="3600" dirty="0">
                <a:latin typeface="Century Gothic" panose="020B0502020202020204" pitchFamily="34" charset="0"/>
              </a:rPr>
              <a:t>[guest]</a:t>
            </a:r>
          </a:p>
        </p:txBody>
      </p:sp>
      <p:pic>
        <p:nvPicPr>
          <p:cNvPr id="9" name="Picture 8">
            <a:extLst>
              <a:ext uri="{FF2B5EF4-FFF2-40B4-BE49-F238E27FC236}">
                <a16:creationId xmlns:a16="http://schemas.microsoft.com/office/drawing/2014/main" id="{F97348BC-CCE7-4B7D-B26E-A6EF9EDC64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2127" y="2543760"/>
            <a:ext cx="1664352" cy="3328704"/>
          </a:xfrm>
          <a:prstGeom prst="rect">
            <a:avLst/>
          </a:prstGeom>
        </p:spPr>
      </p:pic>
    </p:spTree>
    <p:extLst>
      <p:ext uri="{BB962C8B-B14F-4D97-AF65-F5344CB8AC3E}">
        <p14:creationId xmlns:p14="http://schemas.microsoft.com/office/powerpoint/2010/main" val="8408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070071" cy="923330"/>
          </a:xfrm>
          <a:prstGeom prst="rect">
            <a:avLst/>
          </a:prstGeom>
        </p:spPr>
        <p:txBody>
          <a:bodyPr wrap="none">
            <a:spAutoFit/>
          </a:bodyPr>
          <a:lstStyle/>
          <a:p>
            <a:r>
              <a:rPr lang="es-ES" sz="5400" b="1" dirty="0">
                <a:solidFill>
                  <a:srgbClr val="0070C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Tisch</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374890" y="956238"/>
            <a:ext cx="1664352" cy="1335140"/>
          </a:xfrm>
          <a:prstGeom prst="rect">
            <a:avLst/>
          </a:prstGeom>
        </p:spPr>
      </p:pic>
      <p:pic>
        <p:nvPicPr>
          <p:cNvPr id="10" name="Picture 9">
            <a:extLst>
              <a:ext uri="{FF2B5EF4-FFF2-40B4-BE49-F238E27FC236}">
                <a16:creationId xmlns:a16="http://schemas.microsoft.com/office/drawing/2014/main" id="{A882702E-5B9F-46C4-8F0F-329E8A1F6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522" y="3090545"/>
            <a:ext cx="4080711" cy="2473158"/>
          </a:xfrm>
          <a:prstGeom prst="rect">
            <a:avLst/>
          </a:prstGeom>
        </p:spPr>
      </p:pic>
    </p:spTree>
    <p:extLst>
      <p:ext uri="{BB962C8B-B14F-4D97-AF65-F5344CB8AC3E}">
        <p14:creationId xmlns:p14="http://schemas.microsoft.com/office/powerpoint/2010/main" val="22958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964547" cy="923330"/>
          </a:xfrm>
          <a:prstGeom prst="rect">
            <a:avLst/>
          </a:prstGeom>
        </p:spPr>
        <p:txBody>
          <a:bodyPr wrap="none">
            <a:spAutoFit/>
          </a:bodyPr>
          <a:lstStyle/>
          <a:p>
            <a:r>
              <a:rPr lang="es-ES" sz="5400" b="1" dirty="0">
                <a:solidFill>
                  <a:srgbClr val="00B05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Fenster</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402152" y="956238"/>
            <a:ext cx="1664352" cy="1335140"/>
          </a:xfrm>
          <a:prstGeom prst="rect">
            <a:avLst/>
          </a:prstGeom>
        </p:spPr>
      </p:pic>
      <p:pic>
        <p:nvPicPr>
          <p:cNvPr id="8" name="Picture 7">
            <a:extLst>
              <a:ext uri="{FF2B5EF4-FFF2-40B4-BE49-F238E27FC236}">
                <a16:creationId xmlns:a16="http://schemas.microsoft.com/office/drawing/2014/main" id="{872891DA-8B3F-42F1-9B37-BB9F89876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9967" y="2729012"/>
            <a:ext cx="4495411" cy="3366875"/>
          </a:xfrm>
          <a:prstGeom prst="rect">
            <a:avLst/>
          </a:prstGeom>
        </p:spPr>
      </p:pic>
    </p:spTree>
    <p:extLst>
      <p:ext uri="{BB962C8B-B14F-4D97-AF65-F5344CB8AC3E}">
        <p14:creationId xmlns:p14="http://schemas.microsoft.com/office/powerpoint/2010/main" val="6651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CEEFB0E-B6E6-42F5-969D-7F7B40F5CD61}"/>
              </a:ext>
            </a:extLst>
          </p:cNvPr>
          <p:cNvSpPr txBox="1"/>
          <p:nvPr/>
        </p:nvSpPr>
        <p:spPr>
          <a:xfrm>
            <a:off x="6029883" y="6946179"/>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2" name="Title 1">
            <a:extLst>
              <a:ext uri="{FF2B5EF4-FFF2-40B4-BE49-F238E27FC236}">
                <a16:creationId xmlns:a16="http://schemas.microsoft.com/office/drawing/2014/main" id="{0532F42D-280B-40A2-989E-19BDD84F1256}"/>
              </a:ext>
            </a:extLst>
          </p:cNvPr>
          <p:cNvSpPr>
            <a:spLocks noGrp="1"/>
          </p:cNvSpPr>
          <p:nvPr>
            <p:ph type="title"/>
          </p:nvPr>
        </p:nvSpPr>
        <p:spPr>
          <a:xfrm>
            <a:off x="3870986" y="-45916"/>
            <a:ext cx="10515600" cy="3388607"/>
          </a:xfrm>
        </p:spPr>
        <p:txBody>
          <a:bodyPr>
            <a:normAutofit/>
          </a:bodyPr>
          <a:lstStyle/>
          <a:p>
            <a:r>
              <a:rPr lang="en-GB" sz="16600" b="1" dirty="0">
                <a:solidFill>
                  <a:schemeClr val="tx1"/>
                </a:solidFill>
              </a:rPr>
              <a:t>wo?</a:t>
            </a:r>
            <a:endParaRPr lang="en-GB" sz="6000" dirty="0">
              <a:solidFill>
                <a:schemeClr val="tx1"/>
              </a:solidFill>
            </a:endParaRPr>
          </a:p>
        </p:txBody>
      </p:sp>
      <p:pic>
        <p:nvPicPr>
          <p:cNvPr id="14" name="Picture 2" descr="http://www.clker.com/cliparts/w/d/u/B/w/V/stamp1-md.png">
            <a:extLst>
              <a:ext uri="{FF2B5EF4-FFF2-40B4-BE49-F238E27FC236}">
                <a16:creationId xmlns:a16="http://schemas.microsoft.com/office/drawing/2014/main" id="{6ED773A8-248E-474A-B0ED-7A793F24FECE}"/>
              </a:ext>
            </a:extLst>
          </p:cNvPr>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750F3F-1544-46A9-880B-56DE0D5072C1}"/>
              </a:ext>
            </a:extLst>
          </p:cNvPr>
          <p:cNvSpPr txBox="1"/>
          <p:nvPr/>
        </p:nvSpPr>
        <p:spPr>
          <a:xfrm rot="21349562">
            <a:off x="5158962" y="2988748"/>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
        <p:nvSpPr>
          <p:cNvPr id="17" name="TextBox 16">
            <a:extLst>
              <a:ext uri="{FF2B5EF4-FFF2-40B4-BE49-F238E27FC236}">
                <a16:creationId xmlns:a16="http://schemas.microsoft.com/office/drawing/2014/main" id="{B767E1A3-7D5D-47F6-B04A-CB94ABE1F6A4}"/>
              </a:ext>
            </a:extLst>
          </p:cNvPr>
          <p:cNvSpPr txBox="1"/>
          <p:nvPr/>
        </p:nvSpPr>
        <p:spPr>
          <a:xfrm>
            <a:off x="0" y="4101107"/>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____ ist Mia?</a:t>
            </a:r>
            <a:endParaRPr lang="fr-FR" sz="5400" dirty="0">
              <a:latin typeface="Century Gothic" panose="020B0502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D0503A0-A52D-455C-A954-E130DEEC6E9E}"/>
              </a:ext>
            </a:extLst>
          </p:cNvPr>
          <p:cNvSpPr txBox="1"/>
          <p:nvPr/>
        </p:nvSpPr>
        <p:spPr>
          <a:xfrm>
            <a:off x="0" y="5096241"/>
            <a:ext cx="12192000" cy="584775"/>
          </a:xfrm>
          <a:prstGeom prst="rect">
            <a:avLst/>
          </a:prstGeom>
          <a:noFill/>
          <a:ln>
            <a:noFill/>
          </a:ln>
        </p:spPr>
        <p:txBody>
          <a:bodyPr wrap="square" rtlCol="0">
            <a:spAutoFit/>
          </a:bodyPr>
          <a:lstStyle/>
          <a:p>
            <a:pPr algn="ctr"/>
            <a:r>
              <a:rPr lang="en-GB" sz="3200" dirty="0">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Where </a:t>
            </a:r>
            <a:r>
              <a:rPr lang="en-HK" sz="3200" dirty="0">
                <a:latin typeface="Century Gothic" panose="020B0502020202020204" pitchFamily="34" charset="0"/>
              </a:rPr>
              <a:t>is Mia?</a:t>
            </a:r>
            <a:r>
              <a:rPr lang="en-GB" sz="3200" dirty="0">
                <a:latin typeface="Century Gothic" panose="020B0502020202020204" pitchFamily="34" charset="0"/>
              </a:rPr>
              <a:t>]</a:t>
            </a:r>
          </a:p>
        </p:txBody>
      </p:sp>
      <p:sp>
        <p:nvSpPr>
          <p:cNvPr id="19" name="Rectangle 18">
            <a:extLst>
              <a:ext uri="{FF2B5EF4-FFF2-40B4-BE49-F238E27FC236}">
                <a16:creationId xmlns:a16="http://schemas.microsoft.com/office/drawing/2014/main" id="{20FF4FA0-BE27-4E3C-8832-7ECF89AECC32}"/>
              </a:ext>
            </a:extLst>
          </p:cNvPr>
          <p:cNvSpPr/>
          <p:nvPr/>
        </p:nvSpPr>
        <p:spPr>
          <a:xfrm>
            <a:off x="4099586" y="4101107"/>
            <a:ext cx="1446230"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Wo</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pic>
        <p:nvPicPr>
          <p:cNvPr id="20" name="Picture 19">
            <a:extLst>
              <a:ext uri="{FF2B5EF4-FFF2-40B4-BE49-F238E27FC236}">
                <a16:creationId xmlns:a16="http://schemas.microsoft.com/office/drawing/2014/main" id="{2F0C3EE6-830B-4BFA-8D73-2E6876DC6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21" name="Action Button: Help 20">
            <a:hlinkClick r:id="" action="ppaction://noaction" highlightClick="1"/>
            <a:extLst>
              <a:ext uri="{FF2B5EF4-FFF2-40B4-BE49-F238E27FC236}">
                <a16:creationId xmlns:a16="http://schemas.microsoft.com/office/drawing/2014/main" id="{AF72AEC5-AAB6-4A70-95B8-488AB05AFD3F}"/>
              </a:ext>
            </a:extLst>
          </p:cNvPr>
          <p:cNvSpPr/>
          <p:nvPr/>
        </p:nvSpPr>
        <p:spPr>
          <a:xfrm>
            <a:off x="2137841" y="3143912"/>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Action Button: Help 21">
            <a:hlinkClick r:id="" action="ppaction://noaction" highlightClick="1"/>
            <a:extLst>
              <a:ext uri="{FF2B5EF4-FFF2-40B4-BE49-F238E27FC236}">
                <a16:creationId xmlns:a16="http://schemas.microsoft.com/office/drawing/2014/main" id="{004C14A3-8E6B-44C6-AFD0-09ED1B05CFCC}"/>
              </a:ext>
            </a:extLst>
          </p:cNvPr>
          <p:cNvSpPr/>
          <p:nvPr/>
        </p:nvSpPr>
        <p:spPr>
          <a:xfrm>
            <a:off x="2137841" y="4961016"/>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5651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7" grpId="0"/>
      <p:bldP spid="18" grpId="0"/>
      <p:bldP spid="19" grpId="0"/>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159839" cy="923330"/>
          </a:xfrm>
          <a:prstGeom prst="rect">
            <a:avLst/>
          </a:prstGeom>
        </p:spPr>
        <p:txBody>
          <a:bodyPr wrap="none">
            <a:spAutoFit/>
          </a:bodyPr>
          <a:lstStyle/>
          <a:p>
            <a:r>
              <a:rPr lang="es-ES" sz="5400" b="1" dirty="0">
                <a:solidFill>
                  <a:srgbClr val="00B05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Paar</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402152" y="956238"/>
            <a:ext cx="1664352" cy="1335140"/>
          </a:xfrm>
          <a:prstGeom prst="rect">
            <a:avLst/>
          </a:prstGeom>
        </p:spPr>
      </p:pic>
      <p:pic>
        <p:nvPicPr>
          <p:cNvPr id="9" name="Picture 8">
            <a:extLst>
              <a:ext uri="{FF2B5EF4-FFF2-40B4-BE49-F238E27FC236}">
                <a16:creationId xmlns:a16="http://schemas.microsoft.com/office/drawing/2014/main" id="{6ECA83DB-E0C4-40B5-967E-FFD48413A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141" y="2789369"/>
            <a:ext cx="3257483" cy="3273936"/>
          </a:xfrm>
          <a:prstGeom prst="rect">
            <a:avLst/>
          </a:prstGeom>
        </p:spPr>
      </p:pic>
    </p:spTree>
    <p:extLst>
      <p:ext uri="{BB962C8B-B14F-4D97-AF65-F5344CB8AC3E}">
        <p14:creationId xmlns:p14="http://schemas.microsoft.com/office/powerpoint/2010/main" val="244629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2970685" cy="923330"/>
          </a:xfrm>
          <a:prstGeom prst="rect">
            <a:avLst/>
          </a:prstGeom>
        </p:spPr>
        <p:txBody>
          <a:bodyPr wrap="none">
            <a:spAutoFit/>
          </a:bodyPr>
          <a:lstStyle/>
          <a:p>
            <a:r>
              <a:rPr lang="es-ES" sz="5400" b="1" dirty="0">
                <a:solidFill>
                  <a:srgbClr val="00B05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Heft</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402152" y="956238"/>
            <a:ext cx="1664352" cy="1335140"/>
          </a:xfrm>
          <a:prstGeom prst="rect">
            <a:avLst/>
          </a:prstGeom>
        </p:spPr>
      </p:pic>
      <p:pic>
        <p:nvPicPr>
          <p:cNvPr id="8" name="Picture 7">
            <a:extLst>
              <a:ext uri="{FF2B5EF4-FFF2-40B4-BE49-F238E27FC236}">
                <a16:creationId xmlns:a16="http://schemas.microsoft.com/office/drawing/2014/main" id="{80A40929-FEC9-4C8B-8953-3778D797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894" y="2671406"/>
            <a:ext cx="2590701" cy="3468721"/>
          </a:xfrm>
          <a:prstGeom prst="rect">
            <a:avLst/>
          </a:prstGeom>
        </p:spPr>
      </p:pic>
    </p:spTree>
    <p:extLst>
      <p:ext uri="{BB962C8B-B14F-4D97-AF65-F5344CB8AC3E}">
        <p14:creationId xmlns:p14="http://schemas.microsoft.com/office/powerpoint/2010/main" val="16282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018775" cy="923330"/>
          </a:xfrm>
          <a:prstGeom prst="rect">
            <a:avLst/>
          </a:prstGeom>
        </p:spPr>
        <p:txBody>
          <a:bodyPr wrap="none">
            <a:spAutoFit/>
          </a:bodyPr>
          <a:lstStyle/>
          <a:p>
            <a:r>
              <a:rPr lang="es-ES" sz="5400" b="1" dirty="0">
                <a:solidFill>
                  <a:srgbClr val="FE000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Tafel</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239920" y="942194"/>
            <a:ext cx="1664352" cy="1335140"/>
          </a:xfrm>
          <a:prstGeom prst="rect">
            <a:avLst/>
          </a:prstGeom>
        </p:spPr>
      </p:pic>
      <p:pic>
        <p:nvPicPr>
          <p:cNvPr id="9" name="Picture 8">
            <a:extLst>
              <a:ext uri="{FF2B5EF4-FFF2-40B4-BE49-F238E27FC236}">
                <a16:creationId xmlns:a16="http://schemas.microsoft.com/office/drawing/2014/main" id="{755E4249-33F1-4778-808A-8EB694E72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0" y="2469194"/>
            <a:ext cx="5715000" cy="3873500"/>
          </a:xfrm>
          <a:prstGeom prst="rect">
            <a:avLst/>
          </a:prstGeom>
        </p:spPr>
      </p:pic>
    </p:spTree>
    <p:extLst>
      <p:ext uri="{BB962C8B-B14F-4D97-AF65-F5344CB8AC3E}">
        <p14:creationId xmlns:p14="http://schemas.microsoft.com/office/powerpoint/2010/main" val="5464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978974" cy="923330"/>
          </a:xfrm>
          <a:prstGeom prst="rect">
            <a:avLst/>
          </a:prstGeom>
        </p:spPr>
        <p:txBody>
          <a:bodyPr wrap="none">
            <a:spAutoFit/>
          </a:bodyPr>
          <a:lstStyle/>
          <a:p>
            <a:r>
              <a:rPr lang="es-ES" sz="5400" b="1" dirty="0">
                <a:solidFill>
                  <a:srgbClr val="FE000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Flasche</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239920" y="942194"/>
            <a:ext cx="1664352" cy="1335140"/>
          </a:xfrm>
          <a:prstGeom prst="rect">
            <a:avLst/>
          </a:prstGeom>
        </p:spPr>
      </p:pic>
      <p:pic>
        <p:nvPicPr>
          <p:cNvPr id="3" name="Picture 2" descr="A water bottle with a green cap&#10;&#10;Description automatically generated">
            <a:extLst>
              <a:ext uri="{FF2B5EF4-FFF2-40B4-BE49-F238E27FC236}">
                <a16:creationId xmlns:a16="http://schemas.microsoft.com/office/drawing/2014/main" id="{D7B83CF2-668C-4E9C-8D0C-4E3EEF22D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872" y="2497283"/>
            <a:ext cx="1828800" cy="3657599"/>
          </a:xfrm>
          <a:prstGeom prst="rect">
            <a:avLst/>
          </a:prstGeom>
        </p:spPr>
      </p:pic>
    </p:spTree>
    <p:extLst>
      <p:ext uri="{BB962C8B-B14F-4D97-AF65-F5344CB8AC3E}">
        <p14:creationId xmlns:p14="http://schemas.microsoft.com/office/powerpoint/2010/main" val="152712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0770"/>
            <a:ext cx="2842953" cy="750008"/>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453189" cy="923330"/>
          </a:xfrm>
          <a:prstGeom prst="rect">
            <a:avLst/>
          </a:prstGeom>
        </p:spPr>
        <p:txBody>
          <a:bodyPr wrap="none">
            <a:spAutoFit/>
          </a:bodyPr>
          <a:lstStyle/>
          <a:p>
            <a:r>
              <a:rPr lang="es-ES" sz="5400" b="1" dirty="0">
                <a:solidFill>
                  <a:srgbClr val="FE000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a:latin typeface="Century Gothic" panose="020B0502020202020204" pitchFamily="34" charset="0"/>
                <a:cs typeface="Calibri" panose="020F0502020204030204" pitchFamily="34" charset="0"/>
              </a:rPr>
              <a:t>Klasse</a:t>
            </a:r>
            <a:endParaRPr lang="en-US" dirty="0"/>
          </a:p>
        </p:txBody>
      </p:sp>
      <p:pic>
        <p:nvPicPr>
          <p:cNvPr id="6" name="Picture 5">
            <a:extLst>
              <a:ext uri="{FF2B5EF4-FFF2-40B4-BE49-F238E27FC236}">
                <a16:creationId xmlns:a16="http://schemas.microsoft.com/office/drawing/2014/main" id="{6FB32D29-7CBC-4E97-951C-2F3ED3BC06BB}"/>
              </a:ext>
            </a:extLst>
          </p:cNvPr>
          <p:cNvPicPr>
            <a:picLocks noChangeAspect="1"/>
          </p:cNvPicPr>
          <p:nvPr/>
        </p:nvPicPr>
        <p:blipFill>
          <a:blip r:embed="rId3"/>
          <a:stretch>
            <a:fillRect/>
          </a:stretch>
        </p:blipFill>
        <p:spPr>
          <a:xfrm>
            <a:off x="4239920" y="942194"/>
            <a:ext cx="1664352" cy="1335140"/>
          </a:xfrm>
          <a:prstGeom prst="rect">
            <a:avLst/>
          </a:prstGeom>
        </p:spPr>
      </p:pic>
      <p:pic>
        <p:nvPicPr>
          <p:cNvPr id="8" name="Picture 7" descr="A teacher teaching children in a classroom&#10;&#10;Description automatically generated">
            <a:extLst>
              <a:ext uri="{FF2B5EF4-FFF2-40B4-BE49-F238E27FC236}">
                <a16:creationId xmlns:a16="http://schemas.microsoft.com/office/drawing/2014/main" id="{DE8F1EF5-8C24-4EFB-B10B-04B50F51D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760" y="2769467"/>
            <a:ext cx="3811024" cy="2905906"/>
          </a:xfrm>
          <a:prstGeom prst="rect">
            <a:avLst/>
          </a:prstGeom>
        </p:spPr>
      </p:pic>
    </p:spTree>
    <p:extLst>
      <p:ext uri="{BB962C8B-B14F-4D97-AF65-F5344CB8AC3E}">
        <p14:creationId xmlns:p14="http://schemas.microsoft.com/office/powerpoint/2010/main" val="30337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82607" cy="730340"/>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12" name="Rectangle 11">
            <a:extLst>
              <a:ext uri="{FF2B5EF4-FFF2-40B4-BE49-F238E27FC236}">
                <a16:creationId xmlns:a16="http://schemas.microsoft.com/office/drawing/2014/main" id="{3D021774-6E4B-4B95-A57D-67D9424B8869}"/>
              </a:ext>
            </a:extLst>
          </p:cNvPr>
          <p:cNvSpPr/>
          <p:nvPr/>
        </p:nvSpPr>
        <p:spPr>
          <a:xfrm>
            <a:off x="292886" y="1624693"/>
            <a:ext cx="4009431" cy="923330"/>
          </a:xfrm>
          <a:prstGeom prst="rect">
            <a:avLst/>
          </a:prstGeom>
        </p:spPr>
        <p:txBody>
          <a:bodyPr wrap="square">
            <a:spAutoFit/>
          </a:bodyPr>
          <a:lstStyle/>
          <a:p>
            <a:r>
              <a:rPr lang="es-ES" sz="5400" dirty="0" err="1">
                <a:solidFill>
                  <a:schemeClr val="tx1">
                    <a:lumMod val="75000"/>
                  </a:schemeClr>
                </a:solidFill>
                <a:latin typeface="Century Gothic" panose="020B0502020202020204" pitchFamily="34" charset="0"/>
                <a:cs typeface="Calibri" panose="020F0502020204030204" pitchFamily="34" charset="0"/>
              </a:rPr>
              <a:t>Flasche</a:t>
            </a:r>
            <a:endParaRPr lang="en-US" dirty="0">
              <a:solidFill>
                <a:schemeClr val="tx1">
                  <a:lumMod val="75000"/>
                </a:schemeClr>
              </a:solidFill>
            </a:endParaRPr>
          </a:p>
        </p:txBody>
      </p:sp>
      <p:sp>
        <p:nvSpPr>
          <p:cNvPr id="16" name="Rectangle 15">
            <a:extLst>
              <a:ext uri="{FF2B5EF4-FFF2-40B4-BE49-F238E27FC236}">
                <a16:creationId xmlns:a16="http://schemas.microsoft.com/office/drawing/2014/main" id="{2861AC87-63BC-4902-AB97-95F516984D61}"/>
              </a:ext>
            </a:extLst>
          </p:cNvPr>
          <p:cNvSpPr/>
          <p:nvPr/>
        </p:nvSpPr>
        <p:spPr>
          <a:xfrm>
            <a:off x="4701791" y="3412640"/>
            <a:ext cx="1758815" cy="923330"/>
          </a:xfrm>
          <a:prstGeom prst="rect">
            <a:avLst/>
          </a:prstGeom>
        </p:spPr>
        <p:txBody>
          <a:bodyPr wrap="none">
            <a:spAutoFit/>
          </a:bodyPr>
          <a:lstStyle/>
          <a:p>
            <a:r>
              <a:rPr lang="es-ES" sz="5400" dirty="0" err="1">
                <a:solidFill>
                  <a:schemeClr val="tx1">
                    <a:lumMod val="75000"/>
                  </a:schemeClr>
                </a:solidFill>
                <a:latin typeface="Century Gothic" panose="020B0502020202020204" pitchFamily="34" charset="0"/>
                <a:cs typeface="Calibri" panose="020F0502020204030204" pitchFamily="34" charset="0"/>
              </a:rPr>
              <a:t>Tafel</a:t>
            </a:r>
            <a:endParaRPr lang="en-US" dirty="0">
              <a:solidFill>
                <a:schemeClr val="tx1">
                  <a:lumMod val="75000"/>
                </a:schemeClr>
              </a:solidFill>
            </a:endParaRPr>
          </a:p>
        </p:txBody>
      </p:sp>
      <p:sp>
        <p:nvSpPr>
          <p:cNvPr id="17" name="Rectangle 16">
            <a:extLst>
              <a:ext uri="{FF2B5EF4-FFF2-40B4-BE49-F238E27FC236}">
                <a16:creationId xmlns:a16="http://schemas.microsoft.com/office/drawing/2014/main" id="{DA480969-D5D3-4607-BD62-7E98750B3619}"/>
              </a:ext>
            </a:extLst>
          </p:cNvPr>
          <p:cNvSpPr/>
          <p:nvPr/>
        </p:nvSpPr>
        <p:spPr>
          <a:xfrm>
            <a:off x="2116943" y="2880384"/>
            <a:ext cx="1755609" cy="923330"/>
          </a:xfrm>
          <a:prstGeom prst="rect">
            <a:avLst/>
          </a:prstGeom>
        </p:spPr>
        <p:txBody>
          <a:bodyPr wrap="none">
            <a:spAutoFit/>
          </a:bodyPr>
          <a:lstStyle/>
          <a:p>
            <a:r>
              <a:rPr lang="es-ES" sz="5400" dirty="0" err="1">
                <a:solidFill>
                  <a:schemeClr val="tx1">
                    <a:lumMod val="75000"/>
                  </a:schemeClr>
                </a:solidFill>
                <a:latin typeface="Century Gothic" panose="020B0502020202020204" pitchFamily="34" charset="0"/>
                <a:cs typeface="Calibri" panose="020F0502020204030204" pitchFamily="34" charset="0"/>
              </a:rPr>
              <a:t>Tisch</a:t>
            </a:r>
            <a:endParaRPr lang="en-US" dirty="0">
              <a:solidFill>
                <a:schemeClr val="tx1">
                  <a:lumMod val="75000"/>
                </a:schemeClr>
              </a:solidFill>
            </a:endParaRPr>
          </a:p>
        </p:txBody>
      </p:sp>
      <p:sp>
        <p:nvSpPr>
          <p:cNvPr id="18" name="Rectangle 17">
            <a:extLst>
              <a:ext uri="{FF2B5EF4-FFF2-40B4-BE49-F238E27FC236}">
                <a16:creationId xmlns:a16="http://schemas.microsoft.com/office/drawing/2014/main" id="{FBEC6FB0-F9E8-4367-B8B0-BCC1FA5B26B7}"/>
              </a:ext>
            </a:extLst>
          </p:cNvPr>
          <p:cNvSpPr/>
          <p:nvPr/>
        </p:nvSpPr>
        <p:spPr>
          <a:xfrm>
            <a:off x="2882607" y="5129446"/>
            <a:ext cx="1560042" cy="923330"/>
          </a:xfrm>
          <a:prstGeom prst="rect">
            <a:avLst/>
          </a:prstGeom>
        </p:spPr>
        <p:txBody>
          <a:bodyPr wrap="none">
            <a:spAutoFit/>
          </a:bodyPr>
          <a:lstStyle/>
          <a:p>
            <a:r>
              <a:rPr lang="es-ES" sz="5400" dirty="0" err="1">
                <a:solidFill>
                  <a:schemeClr val="tx1">
                    <a:lumMod val="75000"/>
                  </a:schemeClr>
                </a:solidFill>
                <a:latin typeface="Century Gothic" panose="020B0502020202020204" pitchFamily="34" charset="0"/>
                <a:cs typeface="Calibri" panose="020F0502020204030204" pitchFamily="34" charset="0"/>
              </a:rPr>
              <a:t>Heft</a:t>
            </a:r>
            <a:endParaRPr lang="en-US" dirty="0">
              <a:solidFill>
                <a:schemeClr val="tx1">
                  <a:lumMod val="75000"/>
                </a:schemeClr>
              </a:solidFill>
            </a:endParaRPr>
          </a:p>
        </p:txBody>
      </p:sp>
      <p:sp>
        <p:nvSpPr>
          <p:cNvPr id="19" name="Rectangle 18">
            <a:extLst>
              <a:ext uri="{FF2B5EF4-FFF2-40B4-BE49-F238E27FC236}">
                <a16:creationId xmlns:a16="http://schemas.microsoft.com/office/drawing/2014/main" id="{EA9C4EC4-9BB3-4296-90B5-063A0D1F3568}"/>
              </a:ext>
            </a:extLst>
          </p:cNvPr>
          <p:cNvSpPr/>
          <p:nvPr/>
        </p:nvSpPr>
        <p:spPr>
          <a:xfrm>
            <a:off x="9101003" y="590907"/>
            <a:ext cx="2553904" cy="923330"/>
          </a:xfrm>
          <a:prstGeom prst="rect">
            <a:avLst/>
          </a:prstGeom>
        </p:spPr>
        <p:txBody>
          <a:bodyPr wrap="none">
            <a:spAutoFit/>
          </a:bodyPr>
          <a:lstStyle/>
          <a:p>
            <a:r>
              <a:rPr lang="es-ES" sz="5400" dirty="0" err="1">
                <a:solidFill>
                  <a:schemeClr val="tx1">
                    <a:lumMod val="75000"/>
                  </a:schemeClr>
                </a:solidFill>
                <a:latin typeface="Century Gothic" panose="020B0502020202020204" pitchFamily="34" charset="0"/>
                <a:cs typeface="Calibri" panose="020F0502020204030204" pitchFamily="34" charset="0"/>
              </a:rPr>
              <a:t>Fenster</a:t>
            </a:r>
            <a:endParaRPr lang="en-US" dirty="0">
              <a:solidFill>
                <a:schemeClr val="tx1">
                  <a:lumMod val="75000"/>
                </a:schemeClr>
              </a:solidFill>
            </a:endParaRPr>
          </a:p>
        </p:txBody>
      </p:sp>
      <p:sp>
        <p:nvSpPr>
          <p:cNvPr id="20" name="Rectangle 19">
            <a:extLst>
              <a:ext uri="{FF2B5EF4-FFF2-40B4-BE49-F238E27FC236}">
                <a16:creationId xmlns:a16="http://schemas.microsoft.com/office/drawing/2014/main" id="{6CF46792-3AAD-4BCA-869F-9582FB2BE1E1}"/>
              </a:ext>
            </a:extLst>
          </p:cNvPr>
          <p:cNvSpPr/>
          <p:nvPr/>
        </p:nvSpPr>
        <p:spPr>
          <a:xfrm>
            <a:off x="5221401" y="4882105"/>
            <a:ext cx="1749197" cy="923330"/>
          </a:xfrm>
          <a:prstGeom prst="rect">
            <a:avLst/>
          </a:prstGeom>
        </p:spPr>
        <p:txBody>
          <a:bodyPr wrap="none">
            <a:spAutoFit/>
          </a:bodyPr>
          <a:lstStyle/>
          <a:p>
            <a:pPr lvl="0" algn="ctr"/>
            <a:r>
              <a:rPr lang="en-GB" sz="5400" dirty="0" err="1">
                <a:solidFill>
                  <a:schemeClr val="tx1">
                    <a:lumMod val="75000"/>
                  </a:schemeClr>
                </a:solidFill>
                <a:latin typeface="Century Gothic" panose="020B0502020202020204" pitchFamily="34" charset="0"/>
              </a:rPr>
              <a:t>Paar</a:t>
            </a:r>
            <a:endParaRPr lang="en-GB" sz="5400" dirty="0">
              <a:solidFill>
                <a:schemeClr val="tx1">
                  <a:lumMod val="75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68109BE5-D21D-46F1-BD47-24382C720D42}"/>
              </a:ext>
            </a:extLst>
          </p:cNvPr>
          <p:cNvSpPr/>
          <p:nvPr/>
        </p:nvSpPr>
        <p:spPr>
          <a:xfrm>
            <a:off x="439198" y="3958775"/>
            <a:ext cx="2193229" cy="923330"/>
          </a:xfrm>
          <a:prstGeom prst="rect">
            <a:avLst/>
          </a:prstGeom>
        </p:spPr>
        <p:txBody>
          <a:bodyPr wrap="none">
            <a:spAutoFit/>
          </a:bodyPr>
          <a:lstStyle/>
          <a:p>
            <a:pPr lvl="0" algn="ctr"/>
            <a:r>
              <a:rPr lang="en-GB" sz="5400" dirty="0" err="1">
                <a:solidFill>
                  <a:schemeClr val="tx1">
                    <a:lumMod val="75000"/>
                  </a:schemeClr>
                </a:solidFill>
                <a:latin typeface="Century Gothic" panose="020B0502020202020204" pitchFamily="34" charset="0"/>
              </a:rPr>
              <a:t>Klasse</a:t>
            </a:r>
            <a:endParaRPr lang="en-GB" sz="5400" dirty="0">
              <a:solidFill>
                <a:schemeClr val="tx1">
                  <a:lumMod val="7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BC079F8-3E4C-4342-B052-D371E528017D}"/>
              </a:ext>
            </a:extLst>
          </p:cNvPr>
          <p:cNvSpPr/>
          <p:nvPr/>
        </p:nvSpPr>
        <p:spPr>
          <a:xfrm>
            <a:off x="9309393" y="4206116"/>
            <a:ext cx="2137124" cy="923330"/>
          </a:xfrm>
          <a:prstGeom prst="rect">
            <a:avLst/>
          </a:prstGeom>
        </p:spPr>
        <p:txBody>
          <a:bodyPr wrap="none">
            <a:spAutoFit/>
          </a:bodyPr>
          <a:lstStyle/>
          <a:p>
            <a:r>
              <a:rPr lang="es-ES" sz="5400" dirty="0">
                <a:solidFill>
                  <a:schemeClr val="tx1">
                    <a:lumMod val="75000"/>
                  </a:schemeClr>
                </a:solidFill>
                <a:latin typeface="Century Gothic" panose="020B0502020202020204" pitchFamily="34" charset="0"/>
                <a:cs typeface="Calibri" panose="020F0502020204030204" pitchFamily="34" charset="0"/>
              </a:rPr>
              <a:t>Mann</a:t>
            </a:r>
            <a:endParaRPr lang="en-US" dirty="0">
              <a:solidFill>
                <a:schemeClr val="tx1">
                  <a:lumMod val="75000"/>
                </a:schemeClr>
              </a:solidFill>
            </a:endParaRPr>
          </a:p>
        </p:txBody>
      </p:sp>
      <p:sp>
        <p:nvSpPr>
          <p:cNvPr id="24" name="Rectangle 23">
            <a:extLst>
              <a:ext uri="{FF2B5EF4-FFF2-40B4-BE49-F238E27FC236}">
                <a16:creationId xmlns:a16="http://schemas.microsoft.com/office/drawing/2014/main" id="{FC31F323-D7FB-457D-B838-E9B979E9DB35}"/>
              </a:ext>
            </a:extLst>
          </p:cNvPr>
          <p:cNvSpPr/>
          <p:nvPr/>
        </p:nvSpPr>
        <p:spPr>
          <a:xfrm>
            <a:off x="7289845" y="2086358"/>
            <a:ext cx="1765227" cy="923330"/>
          </a:xfrm>
          <a:prstGeom prst="rect">
            <a:avLst/>
          </a:prstGeom>
        </p:spPr>
        <p:txBody>
          <a:bodyPr wrap="none">
            <a:spAutoFit/>
          </a:bodyPr>
          <a:lstStyle/>
          <a:p>
            <a:pPr lvl="0" algn="ctr"/>
            <a:r>
              <a:rPr lang="en-GB" sz="5400" dirty="0">
                <a:solidFill>
                  <a:schemeClr val="tx1">
                    <a:lumMod val="75000"/>
                  </a:schemeClr>
                </a:solidFill>
                <a:latin typeface="Century Gothic" panose="020B0502020202020204" pitchFamily="34" charset="0"/>
              </a:rPr>
              <a:t>Gast</a:t>
            </a:r>
          </a:p>
        </p:txBody>
      </p:sp>
      <p:sp>
        <p:nvSpPr>
          <p:cNvPr id="25" name="Rectangle 24">
            <a:extLst>
              <a:ext uri="{FF2B5EF4-FFF2-40B4-BE49-F238E27FC236}">
                <a16:creationId xmlns:a16="http://schemas.microsoft.com/office/drawing/2014/main" id="{8BC025B9-7F8E-4D69-8E62-090FAED64E4F}"/>
              </a:ext>
            </a:extLst>
          </p:cNvPr>
          <p:cNvSpPr/>
          <p:nvPr/>
        </p:nvSpPr>
        <p:spPr>
          <a:xfrm>
            <a:off x="3847986" y="1281305"/>
            <a:ext cx="4009431" cy="923330"/>
          </a:xfrm>
          <a:prstGeom prst="rect">
            <a:avLst/>
          </a:prstGeom>
          <a:noFill/>
        </p:spPr>
        <p:txBody>
          <a:bodyPr wrap="square">
            <a:spAutoFit/>
          </a:bodyPr>
          <a:lstStyle/>
          <a:p>
            <a:r>
              <a:rPr lang="es-ES" sz="5400" b="1" dirty="0" err="1">
                <a:solidFill>
                  <a:srgbClr val="0070C0"/>
                </a:solidFill>
                <a:latin typeface="Century Gothic" panose="020B0502020202020204" pitchFamily="34" charset="0"/>
                <a:cs typeface="Calibri" panose="020F0502020204030204" pitchFamily="34" charset="0"/>
              </a:rPr>
              <a:t>masculine</a:t>
            </a:r>
            <a:endParaRPr lang="en-US" b="1" dirty="0">
              <a:solidFill>
                <a:srgbClr val="0070C0"/>
              </a:solidFill>
            </a:endParaRPr>
          </a:p>
        </p:txBody>
      </p:sp>
      <p:sp>
        <p:nvSpPr>
          <p:cNvPr id="26" name="Rectangle 25">
            <a:extLst>
              <a:ext uri="{FF2B5EF4-FFF2-40B4-BE49-F238E27FC236}">
                <a16:creationId xmlns:a16="http://schemas.microsoft.com/office/drawing/2014/main" id="{BB8E1843-32B4-4DB9-96E5-31C734ABC818}"/>
              </a:ext>
            </a:extLst>
          </p:cNvPr>
          <p:cNvSpPr/>
          <p:nvPr/>
        </p:nvSpPr>
        <p:spPr>
          <a:xfrm>
            <a:off x="3847985" y="1318947"/>
            <a:ext cx="4009431" cy="923330"/>
          </a:xfrm>
          <a:prstGeom prst="rect">
            <a:avLst/>
          </a:prstGeom>
          <a:noFill/>
        </p:spPr>
        <p:txBody>
          <a:bodyPr wrap="square">
            <a:spAutoFit/>
          </a:bodyPr>
          <a:lstStyle/>
          <a:p>
            <a:r>
              <a:rPr lang="es-ES" sz="5400" b="1" dirty="0" err="1">
                <a:solidFill>
                  <a:srgbClr val="FE0000"/>
                </a:solidFill>
                <a:latin typeface="Century Gothic" panose="020B0502020202020204" pitchFamily="34" charset="0"/>
                <a:cs typeface="Calibri" panose="020F0502020204030204" pitchFamily="34" charset="0"/>
              </a:rPr>
              <a:t>feminine</a:t>
            </a:r>
            <a:endParaRPr lang="en-US" b="1" dirty="0">
              <a:solidFill>
                <a:srgbClr val="FE0000"/>
              </a:solidFill>
            </a:endParaRPr>
          </a:p>
        </p:txBody>
      </p:sp>
      <p:sp>
        <p:nvSpPr>
          <p:cNvPr id="27" name="Rectangle 26">
            <a:extLst>
              <a:ext uri="{FF2B5EF4-FFF2-40B4-BE49-F238E27FC236}">
                <a16:creationId xmlns:a16="http://schemas.microsoft.com/office/drawing/2014/main" id="{00D1B9F1-3FE1-4815-A656-98866EE7306F}"/>
              </a:ext>
            </a:extLst>
          </p:cNvPr>
          <p:cNvSpPr/>
          <p:nvPr/>
        </p:nvSpPr>
        <p:spPr>
          <a:xfrm>
            <a:off x="3912442" y="1362622"/>
            <a:ext cx="4009431" cy="923330"/>
          </a:xfrm>
          <a:prstGeom prst="rect">
            <a:avLst/>
          </a:prstGeom>
          <a:noFill/>
        </p:spPr>
        <p:txBody>
          <a:bodyPr wrap="square">
            <a:spAutoFit/>
          </a:bodyPr>
          <a:lstStyle/>
          <a:p>
            <a:r>
              <a:rPr lang="es-ES" sz="5400" b="1" dirty="0" err="1">
                <a:solidFill>
                  <a:srgbClr val="00B050"/>
                </a:solidFill>
                <a:latin typeface="Century Gothic" panose="020B0502020202020204" pitchFamily="34" charset="0"/>
                <a:cs typeface="Calibri" panose="020F0502020204030204" pitchFamily="34" charset="0"/>
              </a:rPr>
              <a:t>neuter</a:t>
            </a:r>
            <a:endParaRPr lang="en-US" b="1" dirty="0">
              <a:solidFill>
                <a:srgbClr val="00B050"/>
              </a:solidFill>
            </a:endParaRPr>
          </a:p>
        </p:txBody>
      </p:sp>
      <p:sp>
        <p:nvSpPr>
          <p:cNvPr id="5" name="Rectangle: Rounded Corners 4">
            <a:extLst>
              <a:ext uri="{FF2B5EF4-FFF2-40B4-BE49-F238E27FC236}">
                <a16:creationId xmlns:a16="http://schemas.microsoft.com/office/drawing/2014/main" id="{7642ACF8-C290-4FE2-84D8-B02A9C9DA994}"/>
              </a:ext>
            </a:extLst>
          </p:cNvPr>
          <p:cNvSpPr/>
          <p:nvPr/>
        </p:nvSpPr>
        <p:spPr>
          <a:xfrm>
            <a:off x="6970598" y="2086358"/>
            <a:ext cx="2660099" cy="92333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DC7FD7E7-3661-4D27-A8DC-8DFA9AE2B64C}"/>
              </a:ext>
            </a:extLst>
          </p:cNvPr>
          <p:cNvSpPr/>
          <p:nvPr/>
        </p:nvSpPr>
        <p:spPr>
          <a:xfrm>
            <a:off x="9209315" y="4198493"/>
            <a:ext cx="2660099" cy="92333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20E8020-099B-48E6-8126-00A50C89F676}"/>
              </a:ext>
            </a:extLst>
          </p:cNvPr>
          <p:cNvSpPr/>
          <p:nvPr/>
        </p:nvSpPr>
        <p:spPr>
          <a:xfrm>
            <a:off x="1782550" y="2880384"/>
            <a:ext cx="2660099" cy="92333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216A5802-1FBC-4C92-B502-01D19D2F8BF1}"/>
              </a:ext>
            </a:extLst>
          </p:cNvPr>
          <p:cNvSpPr/>
          <p:nvPr/>
        </p:nvSpPr>
        <p:spPr>
          <a:xfrm>
            <a:off x="4545889" y="3429000"/>
            <a:ext cx="2424710" cy="923330"/>
          </a:xfrm>
          <a:prstGeom prst="roundRect">
            <a:avLst/>
          </a:prstGeom>
          <a:noFill/>
          <a:ln w="5715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
        <p:nvSpPr>
          <p:cNvPr id="32" name="Rectangle: Rounded Corners 31">
            <a:extLst>
              <a:ext uri="{FF2B5EF4-FFF2-40B4-BE49-F238E27FC236}">
                <a16:creationId xmlns:a16="http://schemas.microsoft.com/office/drawing/2014/main" id="{59AB2408-D4C1-4B3E-B8DE-A823E10DDA9A}"/>
              </a:ext>
            </a:extLst>
          </p:cNvPr>
          <p:cNvSpPr/>
          <p:nvPr/>
        </p:nvSpPr>
        <p:spPr>
          <a:xfrm>
            <a:off x="290076" y="1622235"/>
            <a:ext cx="2882606" cy="923330"/>
          </a:xfrm>
          <a:prstGeom prst="roundRect">
            <a:avLst/>
          </a:prstGeom>
          <a:noFill/>
          <a:ln w="5715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
        <p:nvSpPr>
          <p:cNvPr id="33" name="Rectangle: Rounded Corners 32">
            <a:extLst>
              <a:ext uri="{FF2B5EF4-FFF2-40B4-BE49-F238E27FC236}">
                <a16:creationId xmlns:a16="http://schemas.microsoft.com/office/drawing/2014/main" id="{3F24422F-1BB5-4D80-BDD0-B34EFCE4FE8A}"/>
              </a:ext>
            </a:extLst>
          </p:cNvPr>
          <p:cNvSpPr/>
          <p:nvPr/>
        </p:nvSpPr>
        <p:spPr>
          <a:xfrm>
            <a:off x="414939" y="4004915"/>
            <a:ext cx="2424710" cy="923330"/>
          </a:xfrm>
          <a:prstGeom prst="roundRect">
            <a:avLst/>
          </a:prstGeom>
          <a:noFill/>
          <a:ln w="5715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
        <p:nvSpPr>
          <p:cNvPr id="34" name="Rectangle: Rounded Corners 33">
            <a:extLst>
              <a:ext uri="{FF2B5EF4-FFF2-40B4-BE49-F238E27FC236}">
                <a16:creationId xmlns:a16="http://schemas.microsoft.com/office/drawing/2014/main" id="{1BFB0563-DCF3-496A-BE51-F8E1C4091A81}"/>
              </a:ext>
            </a:extLst>
          </p:cNvPr>
          <p:cNvSpPr/>
          <p:nvPr/>
        </p:nvSpPr>
        <p:spPr>
          <a:xfrm>
            <a:off x="9097917" y="568626"/>
            <a:ext cx="2553904" cy="92333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
        <p:nvSpPr>
          <p:cNvPr id="35" name="Rectangle: Rounded Corners 34">
            <a:extLst>
              <a:ext uri="{FF2B5EF4-FFF2-40B4-BE49-F238E27FC236}">
                <a16:creationId xmlns:a16="http://schemas.microsoft.com/office/drawing/2014/main" id="{B8E68F70-ECA6-4FA9-BC15-F4181079004A}"/>
              </a:ext>
            </a:extLst>
          </p:cNvPr>
          <p:cNvSpPr/>
          <p:nvPr/>
        </p:nvSpPr>
        <p:spPr>
          <a:xfrm>
            <a:off x="2661378" y="5115030"/>
            <a:ext cx="2137125" cy="92333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
        <p:nvSpPr>
          <p:cNvPr id="36" name="Rectangle: Rounded Corners 35">
            <a:extLst>
              <a:ext uri="{FF2B5EF4-FFF2-40B4-BE49-F238E27FC236}">
                <a16:creationId xmlns:a16="http://schemas.microsoft.com/office/drawing/2014/main" id="{10649634-D742-4279-A040-0229B4D58D60}"/>
              </a:ext>
            </a:extLst>
          </p:cNvPr>
          <p:cNvSpPr/>
          <p:nvPr/>
        </p:nvSpPr>
        <p:spPr>
          <a:xfrm>
            <a:off x="4984349" y="4865745"/>
            <a:ext cx="2137124" cy="92333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E0000"/>
              </a:solidFill>
            </a:endParaRPr>
          </a:p>
        </p:txBody>
      </p:sp>
    </p:spTree>
    <p:extLst>
      <p:ext uri="{BB962C8B-B14F-4D97-AF65-F5344CB8AC3E}">
        <p14:creationId xmlns:p14="http://schemas.microsoft.com/office/powerpoint/2010/main" val="35008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1000" fill="hold"/>
                                        <p:tgtEl>
                                          <p:spTgt spid="23"/>
                                        </p:tgtEl>
                                        <p:attrNameLst>
                                          <p:attrName>style.color</p:attrName>
                                        </p:attrNameLst>
                                      </p:cBhvr>
                                      <p:to>
                                        <p:clrVal>
                                          <a:srgbClr val="0070C0"/>
                                        </p:clrVal>
                                      </p:to>
                                    </p:set>
                                    <p:set>
                                      <p:cBhvr>
                                        <p:cTn id="11" dur="1000" fill="hold"/>
                                        <p:tgtEl>
                                          <p:spTgt spid="23"/>
                                        </p:tgtEl>
                                        <p:attrNameLst>
                                          <p:attrName>fillcolor</p:attrName>
                                        </p:attrNameLst>
                                      </p:cBhvr>
                                      <p:to>
                                        <p:clrVal>
                                          <a:srgbClr val="0070C0"/>
                                        </p:clrVal>
                                      </p:to>
                                    </p:set>
                                    <p:set>
                                      <p:cBhvr>
                                        <p:cTn id="12" dur="1000" fill="hold"/>
                                        <p:tgtEl>
                                          <p:spTgt spid="23"/>
                                        </p:tgtEl>
                                        <p:attrNameLst>
                                          <p:attrName>fill.type</p:attrName>
                                        </p:attrNameLst>
                                      </p:cBhvr>
                                      <p:to>
                                        <p:strVal val="solid"/>
                                      </p:to>
                                    </p:set>
                                  </p:childTnLst>
                                </p:cTn>
                              </p:par>
                              <p:par>
                                <p:cTn id="13" presetID="16" presetClass="emph" presetSubtype="0" fill="hold" grpId="0" nodeType="withEffect">
                                  <p:stCondLst>
                                    <p:cond delay="0"/>
                                  </p:stCondLst>
                                  <p:iterate type="lt">
                                    <p:tmPct val="4000"/>
                                  </p:iterate>
                                  <p:childTnLst>
                                    <p:set>
                                      <p:cBhvr override="childStyle">
                                        <p:cTn id="14" dur="1000" fill="hold"/>
                                        <p:tgtEl>
                                          <p:spTgt spid="17"/>
                                        </p:tgtEl>
                                        <p:attrNameLst>
                                          <p:attrName>style.color</p:attrName>
                                        </p:attrNameLst>
                                      </p:cBhvr>
                                      <p:to>
                                        <p:clrVal>
                                          <a:srgbClr val="0070C0"/>
                                        </p:clrVal>
                                      </p:to>
                                    </p:set>
                                    <p:set>
                                      <p:cBhvr>
                                        <p:cTn id="15" dur="1000" fill="hold"/>
                                        <p:tgtEl>
                                          <p:spTgt spid="17"/>
                                        </p:tgtEl>
                                        <p:attrNameLst>
                                          <p:attrName>fillcolor</p:attrName>
                                        </p:attrNameLst>
                                      </p:cBhvr>
                                      <p:to>
                                        <p:clrVal>
                                          <a:srgbClr val="0070C0"/>
                                        </p:clrVal>
                                      </p:to>
                                    </p:set>
                                    <p:set>
                                      <p:cBhvr>
                                        <p:cTn id="16" dur="1000" fill="hold"/>
                                        <p:tgtEl>
                                          <p:spTgt spid="17"/>
                                        </p:tgtEl>
                                        <p:attrNameLst>
                                          <p:attrName>fill.type</p:attrName>
                                        </p:attrNameLst>
                                      </p:cBhvr>
                                      <p:to>
                                        <p:strVal val="solid"/>
                                      </p:to>
                                    </p:set>
                                  </p:childTnLst>
                                </p:cTn>
                              </p:par>
                              <p:par>
                                <p:cTn id="17" presetID="16" presetClass="emph" presetSubtype="0" fill="hold" grpId="0" nodeType="withEffect">
                                  <p:stCondLst>
                                    <p:cond delay="0"/>
                                  </p:stCondLst>
                                  <p:iterate type="lt">
                                    <p:tmPct val="4000"/>
                                  </p:iterate>
                                  <p:childTnLst>
                                    <p:set>
                                      <p:cBhvr override="childStyle">
                                        <p:cTn id="18" dur="1000" fill="hold"/>
                                        <p:tgtEl>
                                          <p:spTgt spid="24"/>
                                        </p:tgtEl>
                                        <p:attrNameLst>
                                          <p:attrName>style.color</p:attrName>
                                        </p:attrNameLst>
                                      </p:cBhvr>
                                      <p:to>
                                        <p:clrVal>
                                          <a:srgbClr val="0070C0"/>
                                        </p:clrVal>
                                      </p:to>
                                    </p:set>
                                    <p:set>
                                      <p:cBhvr>
                                        <p:cTn id="19" dur="1000" fill="hold"/>
                                        <p:tgtEl>
                                          <p:spTgt spid="24"/>
                                        </p:tgtEl>
                                        <p:attrNameLst>
                                          <p:attrName>fillcolor</p:attrName>
                                        </p:attrNameLst>
                                      </p:cBhvr>
                                      <p:to>
                                        <p:clrVal>
                                          <a:srgbClr val="0070C0"/>
                                        </p:clrVal>
                                      </p:to>
                                    </p:set>
                                    <p:set>
                                      <p:cBhvr>
                                        <p:cTn id="20" dur="1000" fill="hold"/>
                                        <p:tgtEl>
                                          <p:spTgt spid="24"/>
                                        </p:tgtEl>
                                        <p:attrNameLst>
                                          <p:attrName>fill.type</p:attrName>
                                        </p:attrNameLst>
                                      </p:cBhvr>
                                      <p:to>
                                        <p:strVal val="solid"/>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mph" presetSubtype="0" fill="hold" grpId="0" nodeType="clickEffect">
                                  <p:stCondLst>
                                    <p:cond delay="0"/>
                                  </p:stCondLst>
                                  <p:iterate type="lt">
                                    <p:tmPct val="4000"/>
                                  </p:iterate>
                                  <p:childTnLst>
                                    <p:set>
                                      <p:cBhvr override="childStyle">
                                        <p:cTn id="45" dur="500" fill="hold"/>
                                        <p:tgtEl>
                                          <p:spTgt spid="16"/>
                                        </p:tgtEl>
                                        <p:attrNameLst>
                                          <p:attrName>style.color</p:attrName>
                                        </p:attrNameLst>
                                      </p:cBhvr>
                                      <p:to>
                                        <p:clrVal>
                                          <a:srgbClr val="FE0000"/>
                                        </p:clrVal>
                                      </p:to>
                                    </p:set>
                                    <p:set>
                                      <p:cBhvr>
                                        <p:cTn id="46" dur="500" fill="hold"/>
                                        <p:tgtEl>
                                          <p:spTgt spid="16"/>
                                        </p:tgtEl>
                                        <p:attrNameLst>
                                          <p:attrName>fillcolor</p:attrName>
                                        </p:attrNameLst>
                                      </p:cBhvr>
                                      <p:to>
                                        <p:clrVal>
                                          <a:srgbClr val="FE0000"/>
                                        </p:clrVal>
                                      </p:to>
                                    </p:set>
                                    <p:set>
                                      <p:cBhvr>
                                        <p:cTn id="47" dur="500" fill="hold"/>
                                        <p:tgtEl>
                                          <p:spTgt spid="16"/>
                                        </p:tgtEl>
                                        <p:attrNameLst>
                                          <p:attrName>fill.type</p:attrName>
                                        </p:attrNameLst>
                                      </p:cBhvr>
                                      <p:to>
                                        <p:strVal val="solid"/>
                                      </p:to>
                                    </p:set>
                                  </p:childTnLst>
                                </p:cTn>
                              </p:par>
                              <p:par>
                                <p:cTn id="48" presetID="16" presetClass="emph" presetSubtype="0" fill="hold" grpId="0" nodeType="withEffect">
                                  <p:stCondLst>
                                    <p:cond delay="0"/>
                                  </p:stCondLst>
                                  <p:iterate type="lt">
                                    <p:tmPct val="4000"/>
                                  </p:iterate>
                                  <p:childTnLst>
                                    <p:set>
                                      <p:cBhvr override="childStyle">
                                        <p:cTn id="49" dur="500" fill="hold"/>
                                        <p:tgtEl>
                                          <p:spTgt spid="21"/>
                                        </p:tgtEl>
                                        <p:attrNameLst>
                                          <p:attrName>style.color</p:attrName>
                                        </p:attrNameLst>
                                      </p:cBhvr>
                                      <p:to>
                                        <p:clrVal>
                                          <a:srgbClr val="FE0000"/>
                                        </p:clrVal>
                                      </p:to>
                                    </p:set>
                                    <p:set>
                                      <p:cBhvr>
                                        <p:cTn id="50" dur="500" fill="hold"/>
                                        <p:tgtEl>
                                          <p:spTgt spid="21"/>
                                        </p:tgtEl>
                                        <p:attrNameLst>
                                          <p:attrName>fillcolor</p:attrName>
                                        </p:attrNameLst>
                                      </p:cBhvr>
                                      <p:to>
                                        <p:clrVal>
                                          <a:srgbClr val="FE0000"/>
                                        </p:clrVal>
                                      </p:to>
                                    </p:set>
                                    <p:set>
                                      <p:cBhvr>
                                        <p:cTn id="51" dur="500" fill="hold"/>
                                        <p:tgtEl>
                                          <p:spTgt spid="21"/>
                                        </p:tgtEl>
                                        <p:attrNameLst>
                                          <p:attrName>fill.type</p:attrName>
                                        </p:attrNameLst>
                                      </p:cBhvr>
                                      <p:to>
                                        <p:strVal val="solid"/>
                                      </p:to>
                                    </p:set>
                                  </p:childTnLst>
                                </p:cTn>
                              </p:par>
                              <p:par>
                                <p:cTn id="52" presetID="16" presetClass="emph" presetSubtype="0" fill="hold" grpId="0" nodeType="withEffect">
                                  <p:stCondLst>
                                    <p:cond delay="0"/>
                                  </p:stCondLst>
                                  <p:iterate type="lt">
                                    <p:tmPct val="4000"/>
                                  </p:iterate>
                                  <p:childTnLst>
                                    <p:set>
                                      <p:cBhvr override="childStyle">
                                        <p:cTn id="53" dur="500" fill="hold"/>
                                        <p:tgtEl>
                                          <p:spTgt spid="12"/>
                                        </p:tgtEl>
                                        <p:attrNameLst>
                                          <p:attrName>style.color</p:attrName>
                                        </p:attrNameLst>
                                      </p:cBhvr>
                                      <p:to>
                                        <p:clrVal>
                                          <a:srgbClr val="FE0000"/>
                                        </p:clrVal>
                                      </p:to>
                                    </p:set>
                                    <p:set>
                                      <p:cBhvr>
                                        <p:cTn id="54" dur="500" fill="hold"/>
                                        <p:tgtEl>
                                          <p:spTgt spid="12"/>
                                        </p:tgtEl>
                                        <p:attrNameLst>
                                          <p:attrName>fillcolor</p:attrName>
                                        </p:attrNameLst>
                                      </p:cBhvr>
                                      <p:to>
                                        <p:clrVal>
                                          <a:srgbClr val="FE0000"/>
                                        </p:clrVal>
                                      </p:to>
                                    </p:set>
                                    <p:set>
                                      <p:cBhvr>
                                        <p:cTn id="55" dur="500" fill="hold"/>
                                        <p:tgtEl>
                                          <p:spTgt spid="12"/>
                                        </p:tgtEl>
                                        <p:attrNameLst>
                                          <p:attrName>fill.type</p:attrName>
                                        </p:attrNameLst>
                                      </p:cBhvr>
                                      <p:to>
                                        <p:strVal val="solid"/>
                                      </p:to>
                                    </p:se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mph" presetSubtype="0" fill="hold" grpId="0" nodeType="clickEffect">
                                  <p:stCondLst>
                                    <p:cond delay="0"/>
                                  </p:stCondLst>
                                  <p:iterate type="lt">
                                    <p:tmPct val="4000"/>
                                  </p:iterate>
                                  <p:childTnLst>
                                    <p:set>
                                      <p:cBhvr override="childStyle">
                                        <p:cTn id="80" dur="500" fill="hold"/>
                                        <p:tgtEl>
                                          <p:spTgt spid="20"/>
                                        </p:tgtEl>
                                        <p:attrNameLst>
                                          <p:attrName>style.color</p:attrName>
                                        </p:attrNameLst>
                                      </p:cBhvr>
                                      <p:to>
                                        <p:clrVal>
                                          <a:srgbClr val="008F00"/>
                                        </p:clrVal>
                                      </p:to>
                                    </p:set>
                                    <p:set>
                                      <p:cBhvr>
                                        <p:cTn id="81" dur="500" fill="hold"/>
                                        <p:tgtEl>
                                          <p:spTgt spid="20"/>
                                        </p:tgtEl>
                                        <p:attrNameLst>
                                          <p:attrName>fillcolor</p:attrName>
                                        </p:attrNameLst>
                                      </p:cBhvr>
                                      <p:to>
                                        <p:clrVal>
                                          <a:srgbClr val="008F00"/>
                                        </p:clrVal>
                                      </p:to>
                                    </p:set>
                                    <p:set>
                                      <p:cBhvr>
                                        <p:cTn id="82" dur="500" fill="hold"/>
                                        <p:tgtEl>
                                          <p:spTgt spid="20"/>
                                        </p:tgtEl>
                                        <p:attrNameLst>
                                          <p:attrName>fill.type</p:attrName>
                                        </p:attrNameLst>
                                      </p:cBhvr>
                                      <p:to>
                                        <p:strVal val="solid"/>
                                      </p:to>
                                    </p:set>
                                  </p:childTnLst>
                                </p:cTn>
                              </p:par>
                              <p:par>
                                <p:cTn id="83" presetID="16" presetClass="emph" presetSubtype="0" fill="hold" grpId="0" nodeType="withEffect">
                                  <p:stCondLst>
                                    <p:cond delay="0"/>
                                  </p:stCondLst>
                                  <p:iterate type="lt">
                                    <p:tmPct val="4000"/>
                                  </p:iterate>
                                  <p:childTnLst>
                                    <p:set>
                                      <p:cBhvr override="childStyle">
                                        <p:cTn id="84" dur="500" fill="hold"/>
                                        <p:tgtEl>
                                          <p:spTgt spid="19"/>
                                        </p:tgtEl>
                                        <p:attrNameLst>
                                          <p:attrName>style.color</p:attrName>
                                        </p:attrNameLst>
                                      </p:cBhvr>
                                      <p:to>
                                        <p:clrVal>
                                          <a:srgbClr val="008F00"/>
                                        </p:clrVal>
                                      </p:to>
                                    </p:set>
                                    <p:set>
                                      <p:cBhvr>
                                        <p:cTn id="85" dur="500" fill="hold"/>
                                        <p:tgtEl>
                                          <p:spTgt spid="19"/>
                                        </p:tgtEl>
                                        <p:attrNameLst>
                                          <p:attrName>fillcolor</p:attrName>
                                        </p:attrNameLst>
                                      </p:cBhvr>
                                      <p:to>
                                        <p:clrVal>
                                          <a:srgbClr val="008F00"/>
                                        </p:clrVal>
                                      </p:to>
                                    </p:set>
                                    <p:set>
                                      <p:cBhvr>
                                        <p:cTn id="86" dur="500" fill="hold"/>
                                        <p:tgtEl>
                                          <p:spTgt spid="19"/>
                                        </p:tgtEl>
                                        <p:attrNameLst>
                                          <p:attrName>fill.type</p:attrName>
                                        </p:attrNameLst>
                                      </p:cBhvr>
                                      <p:to>
                                        <p:strVal val="solid"/>
                                      </p:to>
                                    </p:set>
                                  </p:childTnLst>
                                </p:cTn>
                              </p:par>
                              <p:par>
                                <p:cTn id="87" presetID="16" presetClass="emph" presetSubtype="0" fill="hold" grpId="0" nodeType="withEffect">
                                  <p:stCondLst>
                                    <p:cond delay="0"/>
                                  </p:stCondLst>
                                  <p:iterate type="lt">
                                    <p:tmPct val="4000"/>
                                  </p:iterate>
                                  <p:childTnLst>
                                    <p:set>
                                      <p:cBhvr override="childStyle">
                                        <p:cTn id="88" dur="500" fill="hold"/>
                                        <p:tgtEl>
                                          <p:spTgt spid="18"/>
                                        </p:tgtEl>
                                        <p:attrNameLst>
                                          <p:attrName>style.color</p:attrName>
                                        </p:attrNameLst>
                                      </p:cBhvr>
                                      <p:to>
                                        <p:clrVal>
                                          <a:srgbClr val="008F00"/>
                                        </p:clrVal>
                                      </p:to>
                                    </p:set>
                                    <p:set>
                                      <p:cBhvr>
                                        <p:cTn id="89" dur="500" fill="hold"/>
                                        <p:tgtEl>
                                          <p:spTgt spid="18"/>
                                        </p:tgtEl>
                                        <p:attrNameLst>
                                          <p:attrName>fillcolor</p:attrName>
                                        </p:attrNameLst>
                                      </p:cBhvr>
                                      <p:to>
                                        <p:clrVal>
                                          <a:srgbClr val="008F00"/>
                                        </p:clrVal>
                                      </p:to>
                                    </p:set>
                                    <p:set>
                                      <p:cBhvr>
                                        <p:cTn id="90" dur="500" fill="hold"/>
                                        <p:tgtEl>
                                          <p:spTgt spid="18"/>
                                        </p:tgtEl>
                                        <p:attrNameLst>
                                          <p:attrName>fill.type</p:attrName>
                                        </p:attrNameLst>
                                      </p:cBhvr>
                                      <p:to>
                                        <p:strVal val="solid"/>
                                      </p:to>
                                    </p:set>
                                  </p:childTnLst>
                                </p:cTn>
                              </p:par>
                              <p:par>
                                <p:cTn id="91" presetID="10"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1" grpId="0"/>
      <p:bldP spid="23" grpId="0"/>
      <p:bldP spid="24" grpId="0"/>
      <p:bldP spid="25" grpId="0"/>
      <p:bldP spid="25" grpId="1"/>
      <p:bldP spid="26" grpId="0"/>
      <p:bldP spid="26" grpId="1"/>
      <p:bldP spid="27" grpId="0"/>
      <p:bldP spid="5" grpId="0" animBg="1"/>
      <p:bldP spid="5"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60692"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8" name="Rectangle 27">
            <a:extLst>
              <a:ext uri="{FF2B5EF4-FFF2-40B4-BE49-F238E27FC236}">
                <a16:creationId xmlns:a16="http://schemas.microsoft.com/office/drawing/2014/main" id="{76340AC5-9A9E-4B55-A230-2EE034B4C86C}"/>
              </a:ext>
            </a:extLst>
          </p:cNvPr>
          <p:cNvSpPr/>
          <p:nvPr/>
        </p:nvSpPr>
        <p:spPr>
          <a:xfrm>
            <a:off x="4106582" y="1958574"/>
            <a:ext cx="4009431" cy="646331"/>
          </a:xfrm>
          <a:prstGeom prst="rect">
            <a:avLst/>
          </a:prstGeom>
        </p:spPr>
        <p:txBody>
          <a:bodyPr wrap="square">
            <a:spAutoFit/>
          </a:bodyPr>
          <a:lstStyle/>
          <a:p>
            <a:r>
              <a:rPr lang="es-ES" sz="3600" dirty="0">
                <a:solidFill>
                  <a:srgbClr val="FE0000"/>
                </a:solidFill>
                <a:latin typeface="Century Gothic" panose="020B0502020202020204" pitchFamily="34" charset="0"/>
                <a:cs typeface="Calibri" panose="020F0502020204030204" pitchFamily="34" charset="0"/>
              </a:rPr>
              <a:t>die </a:t>
            </a:r>
            <a:r>
              <a:rPr lang="es-ES" sz="3600" dirty="0" err="1">
                <a:solidFill>
                  <a:srgbClr val="FE0000"/>
                </a:solidFill>
                <a:latin typeface="Century Gothic" panose="020B0502020202020204" pitchFamily="34" charset="0"/>
                <a:cs typeface="Calibri" panose="020F0502020204030204" pitchFamily="34" charset="0"/>
              </a:rPr>
              <a:t>Flasche</a:t>
            </a:r>
            <a:endParaRPr lang="en-US" sz="3600" dirty="0">
              <a:solidFill>
                <a:srgbClr val="FE0000"/>
              </a:solidFill>
            </a:endParaRPr>
          </a:p>
        </p:txBody>
      </p:sp>
      <p:sp>
        <p:nvSpPr>
          <p:cNvPr id="29" name="Rectangle 28">
            <a:extLst>
              <a:ext uri="{FF2B5EF4-FFF2-40B4-BE49-F238E27FC236}">
                <a16:creationId xmlns:a16="http://schemas.microsoft.com/office/drawing/2014/main" id="{68622D32-F0AB-48BD-9016-51D2BC7326B5}"/>
              </a:ext>
            </a:extLst>
          </p:cNvPr>
          <p:cNvSpPr/>
          <p:nvPr/>
        </p:nvSpPr>
        <p:spPr>
          <a:xfrm>
            <a:off x="4106582" y="4394161"/>
            <a:ext cx="2071401" cy="646331"/>
          </a:xfrm>
          <a:prstGeom prst="rect">
            <a:avLst/>
          </a:prstGeom>
        </p:spPr>
        <p:txBody>
          <a:bodyPr wrap="none">
            <a:spAutoFit/>
          </a:bodyPr>
          <a:lstStyle/>
          <a:p>
            <a:r>
              <a:rPr lang="es-ES" sz="3600" dirty="0">
                <a:solidFill>
                  <a:srgbClr val="FE0000"/>
                </a:solidFill>
                <a:latin typeface="Century Gothic" panose="020B0502020202020204" pitchFamily="34" charset="0"/>
                <a:cs typeface="Calibri" panose="020F0502020204030204" pitchFamily="34" charset="0"/>
              </a:rPr>
              <a:t>die </a:t>
            </a:r>
            <a:r>
              <a:rPr lang="es-ES" sz="3600" dirty="0" err="1">
                <a:solidFill>
                  <a:srgbClr val="FE0000"/>
                </a:solidFill>
                <a:latin typeface="Century Gothic" panose="020B0502020202020204" pitchFamily="34" charset="0"/>
                <a:cs typeface="Calibri" panose="020F0502020204030204" pitchFamily="34" charset="0"/>
              </a:rPr>
              <a:t>Tafel</a:t>
            </a:r>
            <a:endParaRPr lang="en-US" sz="3600" dirty="0">
              <a:solidFill>
                <a:srgbClr val="FE0000"/>
              </a:solidFill>
            </a:endParaRPr>
          </a:p>
        </p:txBody>
      </p:sp>
      <p:sp>
        <p:nvSpPr>
          <p:cNvPr id="30" name="Rectangle 29">
            <a:extLst>
              <a:ext uri="{FF2B5EF4-FFF2-40B4-BE49-F238E27FC236}">
                <a16:creationId xmlns:a16="http://schemas.microsoft.com/office/drawing/2014/main" id="{7F8908CD-D1D1-4AB1-80AB-2B4615DF3356}"/>
              </a:ext>
            </a:extLst>
          </p:cNvPr>
          <p:cNvSpPr/>
          <p:nvPr/>
        </p:nvSpPr>
        <p:spPr>
          <a:xfrm>
            <a:off x="720284" y="3200019"/>
            <a:ext cx="2117887" cy="646331"/>
          </a:xfrm>
          <a:prstGeom prst="rect">
            <a:avLst/>
          </a:prstGeom>
        </p:spPr>
        <p:txBody>
          <a:bodyPr wrap="none">
            <a:spAutoFit/>
          </a:bodyPr>
          <a:lstStyle/>
          <a:p>
            <a:r>
              <a:rPr lang="es-ES" sz="3600" dirty="0">
                <a:solidFill>
                  <a:srgbClr val="0066FF"/>
                </a:solidFill>
                <a:latin typeface="Century Gothic" panose="020B0502020202020204" pitchFamily="34" charset="0"/>
                <a:cs typeface="Calibri" panose="020F0502020204030204" pitchFamily="34" charset="0"/>
              </a:rPr>
              <a:t>der </a:t>
            </a:r>
            <a:r>
              <a:rPr lang="es-ES" sz="3600" dirty="0" err="1">
                <a:solidFill>
                  <a:srgbClr val="0066FF"/>
                </a:solidFill>
                <a:latin typeface="Century Gothic" panose="020B0502020202020204" pitchFamily="34" charset="0"/>
                <a:cs typeface="Calibri" panose="020F0502020204030204" pitchFamily="34" charset="0"/>
              </a:rPr>
              <a:t>Tisch</a:t>
            </a:r>
            <a:endParaRPr lang="en-US" sz="3600" dirty="0">
              <a:solidFill>
                <a:srgbClr val="0066FF"/>
              </a:solidFill>
            </a:endParaRPr>
          </a:p>
        </p:txBody>
      </p:sp>
      <p:sp>
        <p:nvSpPr>
          <p:cNvPr id="31" name="Rectangle 30">
            <a:extLst>
              <a:ext uri="{FF2B5EF4-FFF2-40B4-BE49-F238E27FC236}">
                <a16:creationId xmlns:a16="http://schemas.microsoft.com/office/drawing/2014/main" id="{AC68B662-A25E-4607-AA3A-31538325D439}"/>
              </a:ext>
            </a:extLst>
          </p:cNvPr>
          <p:cNvSpPr/>
          <p:nvPr/>
        </p:nvSpPr>
        <p:spPr>
          <a:xfrm>
            <a:off x="7308538" y="3193744"/>
            <a:ext cx="2040943" cy="646331"/>
          </a:xfrm>
          <a:prstGeom prst="rect">
            <a:avLst/>
          </a:prstGeom>
        </p:spPr>
        <p:txBody>
          <a:bodyPr wrap="none">
            <a:spAutoFit/>
          </a:bodyPr>
          <a:lstStyle/>
          <a:p>
            <a:r>
              <a:rPr lang="es-ES" sz="3600" dirty="0">
                <a:solidFill>
                  <a:srgbClr val="00B050"/>
                </a:solidFill>
                <a:latin typeface="Century Gothic" panose="020B0502020202020204" pitchFamily="34" charset="0"/>
                <a:cs typeface="Calibri" panose="020F0502020204030204" pitchFamily="34" charset="0"/>
              </a:rPr>
              <a:t>das </a:t>
            </a:r>
            <a:r>
              <a:rPr lang="es-ES" sz="3600" dirty="0" err="1">
                <a:solidFill>
                  <a:srgbClr val="00B050"/>
                </a:solidFill>
                <a:latin typeface="Century Gothic" panose="020B0502020202020204" pitchFamily="34" charset="0"/>
                <a:cs typeface="Calibri" panose="020F0502020204030204" pitchFamily="34" charset="0"/>
              </a:rPr>
              <a:t>Heft</a:t>
            </a:r>
            <a:endParaRPr lang="en-US" sz="3600" dirty="0">
              <a:solidFill>
                <a:srgbClr val="00B050"/>
              </a:solidFill>
            </a:endParaRPr>
          </a:p>
        </p:txBody>
      </p:sp>
      <p:sp>
        <p:nvSpPr>
          <p:cNvPr id="32" name="Rectangle 31">
            <a:extLst>
              <a:ext uri="{FF2B5EF4-FFF2-40B4-BE49-F238E27FC236}">
                <a16:creationId xmlns:a16="http://schemas.microsoft.com/office/drawing/2014/main" id="{C20E8E83-BCC7-4453-9573-C101A5B0A503}"/>
              </a:ext>
            </a:extLst>
          </p:cNvPr>
          <p:cNvSpPr/>
          <p:nvPr/>
        </p:nvSpPr>
        <p:spPr>
          <a:xfrm>
            <a:off x="7323917" y="4394161"/>
            <a:ext cx="2706190" cy="646331"/>
          </a:xfrm>
          <a:prstGeom prst="rect">
            <a:avLst/>
          </a:prstGeom>
        </p:spPr>
        <p:txBody>
          <a:bodyPr wrap="none">
            <a:spAutoFit/>
          </a:bodyPr>
          <a:lstStyle/>
          <a:p>
            <a:r>
              <a:rPr lang="es-ES" sz="3600" dirty="0">
                <a:solidFill>
                  <a:srgbClr val="00B050"/>
                </a:solidFill>
                <a:latin typeface="Century Gothic" panose="020B0502020202020204" pitchFamily="34" charset="0"/>
                <a:cs typeface="Calibri" panose="020F0502020204030204" pitchFamily="34" charset="0"/>
              </a:rPr>
              <a:t>das </a:t>
            </a:r>
            <a:r>
              <a:rPr lang="es-ES" sz="3600" dirty="0" err="1">
                <a:solidFill>
                  <a:srgbClr val="00B050"/>
                </a:solidFill>
                <a:latin typeface="Century Gothic" panose="020B0502020202020204" pitchFamily="34" charset="0"/>
                <a:cs typeface="Calibri" panose="020F0502020204030204" pitchFamily="34" charset="0"/>
              </a:rPr>
              <a:t>Fenster</a:t>
            </a:r>
            <a:endParaRPr lang="en-US" sz="3600" dirty="0">
              <a:solidFill>
                <a:srgbClr val="00B050"/>
              </a:solidFill>
            </a:endParaRPr>
          </a:p>
        </p:txBody>
      </p:sp>
      <p:sp>
        <p:nvSpPr>
          <p:cNvPr id="33" name="Rectangle 32">
            <a:extLst>
              <a:ext uri="{FF2B5EF4-FFF2-40B4-BE49-F238E27FC236}">
                <a16:creationId xmlns:a16="http://schemas.microsoft.com/office/drawing/2014/main" id="{83A47E03-BFA7-485A-BCDA-23A76D9F231C}"/>
              </a:ext>
            </a:extLst>
          </p:cNvPr>
          <p:cNvSpPr/>
          <p:nvPr/>
        </p:nvSpPr>
        <p:spPr>
          <a:xfrm>
            <a:off x="7323917" y="1912452"/>
            <a:ext cx="2167580" cy="646331"/>
          </a:xfrm>
          <a:prstGeom prst="rect">
            <a:avLst/>
          </a:prstGeom>
        </p:spPr>
        <p:txBody>
          <a:bodyPr wrap="none">
            <a:spAutoFit/>
          </a:bodyPr>
          <a:lstStyle/>
          <a:p>
            <a:pPr lvl="0" algn="ctr"/>
            <a:r>
              <a:rPr lang="en-GB" sz="3600" dirty="0">
                <a:solidFill>
                  <a:srgbClr val="00B050"/>
                </a:solidFill>
                <a:latin typeface="Century Gothic" panose="020B0502020202020204" pitchFamily="34" charset="0"/>
              </a:rPr>
              <a:t>das </a:t>
            </a:r>
            <a:r>
              <a:rPr lang="en-GB" sz="3600" dirty="0" err="1">
                <a:solidFill>
                  <a:srgbClr val="00B050"/>
                </a:solidFill>
                <a:latin typeface="Century Gothic" panose="020B0502020202020204" pitchFamily="34" charset="0"/>
              </a:rPr>
              <a:t>Paar</a:t>
            </a:r>
            <a:endParaRPr lang="en-GB" sz="3600" dirty="0">
              <a:solidFill>
                <a:srgbClr val="00B050"/>
              </a:solidFill>
              <a:latin typeface="Century Gothic" panose="020B0502020202020204" pitchFamily="34" charset="0"/>
            </a:endParaRPr>
          </a:p>
        </p:txBody>
      </p:sp>
      <p:sp>
        <p:nvSpPr>
          <p:cNvPr id="34" name="Rectangle 33">
            <a:extLst>
              <a:ext uri="{FF2B5EF4-FFF2-40B4-BE49-F238E27FC236}">
                <a16:creationId xmlns:a16="http://schemas.microsoft.com/office/drawing/2014/main" id="{4668E6CA-80D7-4632-B6E3-6AB999C4F112}"/>
              </a:ext>
            </a:extLst>
          </p:cNvPr>
          <p:cNvSpPr/>
          <p:nvPr/>
        </p:nvSpPr>
        <p:spPr>
          <a:xfrm>
            <a:off x="4106582" y="3200019"/>
            <a:ext cx="2361544" cy="646331"/>
          </a:xfrm>
          <a:prstGeom prst="rect">
            <a:avLst/>
          </a:prstGeom>
        </p:spPr>
        <p:txBody>
          <a:bodyPr wrap="none">
            <a:spAutoFit/>
          </a:bodyPr>
          <a:lstStyle/>
          <a:p>
            <a:pPr lvl="0" algn="ctr"/>
            <a:r>
              <a:rPr lang="en-GB" sz="3600" dirty="0">
                <a:solidFill>
                  <a:srgbClr val="FE0000"/>
                </a:solidFill>
                <a:latin typeface="Century Gothic" panose="020B0502020202020204" pitchFamily="34" charset="0"/>
              </a:rPr>
              <a:t>die </a:t>
            </a:r>
            <a:r>
              <a:rPr lang="en-GB" sz="3600" dirty="0" err="1">
                <a:solidFill>
                  <a:srgbClr val="FE0000"/>
                </a:solidFill>
                <a:latin typeface="Century Gothic" panose="020B0502020202020204" pitchFamily="34" charset="0"/>
              </a:rPr>
              <a:t>Klasse</a:t>
            </a:r>
            <a:endParaRPr lang="en-GB" sz="3600" dirty="0">
              <a:solidFill>
                <a:srgbClr val="FE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EA54157A-2FF3-472F-A23E-AD63DE016AEE}"/>
              </a:ext>
            </a:extLst>
          </p:cNvPr>
          <p:cNvSpPr/>
          <p:nvPr/>
        </p:nvSpPr>
        <p:spPr>
          <a:xfrm>
            <a:off x="720284" y="4394161"/>
            <a:ext cx="2372765" cy="646331"/>
          </a:xfrm>
          <a:prstGeom prst="rect">
            <a:avLst/>
          </a:prstGeom>
        </p:spPr>
        <p:txBody>
          <a:bodyPr wrap="none">
            <a:spAutoFit/>
          </a:bodyPr>
          <a:lstStyle/>
          <a:p>
            <a:r>
              <a:rPr lang="es-ES" sz="3600" dirty="0">
                <a:solidFill>
                  <a:srgbClr val="0066FF"/>
                </a:solidFill>
                <a:latin typeface="Century Gothic" panose="020B0502020202020204" pitchFamily="34" charset="0"/>
                <a:cs typeface="Calibri" panose="020F0502020204030204" pitchFamily="34" charset="0"/>
              </a:rPr>
              <a:t>der Mann</a:t>
            </a:r>
            <a:endParaRPr lang="en-US" sz="3600" dirty="0">
              <a:solidFill>
                <a:srgbClr val="0066FF"/>
              </a:solidFill>
            </a:endParaRPr>
          </a:p>
        </p:txBody>
      </p:sp>
      <p:sp>
        <p:nvSpPr>
          <p:cNvPr id="37" name="Rectangle 36">
            <a:extLst>
              <a:ext uri="{FF2B5EF4-FFF2-40B4-BE49-F238E27FC236}">
                <a16:creationId xmlns:a16="http://schemas.microsoft.com/office/drawing/2014/main" id="{4F93D4C0-E5C4-4625-ABEC-7E4AC3036CD4}"/>
              </a:ext>
            </a:extLst>
          </p:cNvPr>
          <p:cNvSpPr/>
          <p:nvPr/>
        </p:nvSpPr>
        <p:spPr>
          <a:xfrm>
            <a:off x="720284" y="2020625"/>
            <a:ext cx="2122696" cy="646331"/>
          </a:xfrm>
          <a:prstGeom prst="rect">
            <a:avLst/>
          </a:prstGeom>
        </p:spPr>
        <p:txBody>
          <a:bodyPr wrap="none">
            <a:spAutoFit/>
          </a:bodyPr>
          <a:lstStyle/>
          <a:p>
            <a:pPr lvl="0" algn="ctr"/>
            <a:r>
              <a:rPr lang="en-GB" sz="3600" dirty="0">
                <a:solidFill>
                  <a:srgbClr val="0066FF"/>
                </a:solidFill>
                <a:latin typeface="Century Gothic" panose="020B0502020202020204" pitchFamily="34" charset="0"/>
              </a:rPr>
              <a:t>der Gast</a:t>
            </a:r>
          </a:p>
        </p:txBody>
      </p:sp>
      <p:sp>
        <p:nvSpPr>
          <p:cNvPr id="38" name="Rectangle 37">
            <a:extLst>
              <a:ext uri="{FF2B5EF4-FFF2-40B4-BE49-F238E27FC236}">
                <a16:creationId xmlns:a16="http://schemas.microsoft.com/office/drawing/2014/main" id="{8D241699-FF35-4F9C-8972-F2D17D5D3F8A}"/>
              </a:ext>
            </a:extLst>
          </p:cNvPr>
          <p:cNvSpPr/>
          <p:nvPr/>
        </p:nvSpPr>
        <p:spPr>
          <a:xfrm>
            <a:off x="596591" y="907718"/>
            <a:ext cx="4009431" cy="646331"/>
          </a:xfrm>
          <a:prstGeom prst="rect">
            <a:avLst/>
          </a:prstGeom>
        </p:spPr>
        <p:txBody>
          <a:bodyPr wrap="square">
            <a:spAutoFit/>
          </a:bodyPr>
          <a:lstStyle/>
          <a:p>
            <a:r>
              <a:rPr lang="es-ES" sz="3600" b="1" dirty="0" err="1">
                <a:solidFill>
                  <a:srgbClr val="0066FF"/>
                </a:solidFill>
                <a:latin typeface="Century Gothic" panose="020B0502020202020204" pitchFamily="34" charset="0"/>
                <a:cs typeface="Calibri" panose="020F0502020204030204" pitchFamily="34" charset="0"/>
              </a:rPr>
              <a:t>masculine</a:t>
            </a:r>
            <a:endParaRPr lang="en-US" sz="3600" b="1" dirty="0">
              <a:solidFill>
                <a:srgbClr val="0066FF"/>
              </a:solidFill>
            </a:endParaRPr>
          </a:p>
        </p:txBody>
      </p:sp>
      <p:sp>
        <p:nvSpPr>
          <p:cNvPr id="39" name="Rectangle 38">
            <a:extLst>
              <a:ext uri="{FF2B5EF4-FFF2-40B4-BE49-F238E27FC236}">
                <a16:creationId xmlns:a16="http://schemas.microsoft.com/office/drawing/2014/main" id="{C549F96F-8D6F-48B1-B8CE-F565F1934F88}"/>
              </a:ext>
            </a:extLst>
          </p:cNvPr>
          <p:cNvSpPr/>
          <p:nvPr/>
        </p:nvSpPr>
        <p:spPr>
          <a:xfrm>
            <a:off x="3475517" y="922967"/>
            <a:ext cx="4009431" cy="646331"/>
          </a:xfrm>
          <a:prstGeom prst="rect">
            <a:avLst/>
          </a:prstGeom>
          <a:noFill/>
        </p:spPr>
        <p:txBody>
          <a:bodyPr wrap="square">
            <a:spAutoFit/>
          </a:bodyPr>
          <a:lstStyle/>
          <a:p>
            <a:pPr algn="ctr"/>
            <a:r>
              <a:rPr lang="es-ES" sz="3600" b="1" dirty="0" err="1">
                <a:solidFill>
                  <a:srgbClr val="FE0000"/>
                </a:solidFill>
                <a:latin typeface="Century Gothic" panose="020B0502020202020204" pitchFamily="34" charset="0"/>
                <a:cs typeface="Calibri" panose="020F0502020204030204" pitchFamily="34" charset="0"/>
              </a:rPr>
              <a:t>feminine</a:t>
            </a:r>
            <a:endParaRPr lang="en-US" sz="3600" b="1" dirty="0">
              <a:solidFill>
                <a:srgbClr val="FE0000"/>
              </a:solidFill>
            </a:endParaRPr>
          </a:p>
        </p:txBody>
      </p:sp>
      <p:sp>
        <p:nvSpPr>
          <p:cNvPr id="40" name="Rectangle 39">
            <a:extLst>
              <a:ext uri="{FF2B5EF4-FFF2-40B4-BE49-F238E27FC236}">
                <a16:creationId xmlns:a16="http://schemas.microsoft.com/office/drawing/2014/main" id="{1D7F2989-913D-41FC-8091-11FF5B8FAEA2}"/>
              </a:ext>
            </a:extLst>
          </p:cNvPr>
          <p:cNvSpPr/>
          <p:nvPr/>
        </p:nvSpPr>
        <p:spPr>
          <a:xfrm>
            <a:off x="7247015" y="968006"/>
            <a:ext cx="2553905" cy="646331"/>
          </a:xfrm>
          <a:prstGeom prst="rect">
            <a:avLst/>
          </a:prstGeom>
          <a:noFill/>
        </p:spPr>
        <p:txBody>
          <a:bodyPr wrap="square">
            <a:spAutoFit/>
          </a:bodyPr>
          <a:lstStyle/>
          <a:p>
            <a:pPr algn="ctr"/>
            <a:r>
              <a:rPr lang="es-ES" sz="3600" b="1" dirty="0" err="1">
                <a:solidFill>
                  <a:srgbClr val="00B050"/>
                </a:solidFill>
                <a:latin typeface="Century Gothic" panose="020B0502020202020204" pitchFamily="34" charset="0"/>
                <a:cs typeface="Calibri" panose="020F0502020204030204" pitchFamily="34" charset="0"/>
              </a:rPr>
              <a:t>neuter</a:t>
            </a:r>
            <a:endParaRPr lang="en-US" sz="3600" b="1" dirty="0">
              <a:solidFill>
                <a:srgbClr val="00B050"/>
              </a:solidFill>
            </a:endParaRPr>
          </a:p>
        </p:txBody>
      </p:sp>
      <p:sp>
        <p:nvSpPr>
          <p:cNvPr id="41" name="Rectangle 2" descr="rectangle that moves down the slide to show the 60 second timer">
            <a:extLst>
              <a:ext uri="{FF2B5EF4-FFF2-40B4-BE49-F238E27FC236}">
                <a16:creationId xmlns:a16="http://schemas.microsoft.com/office/drawing/2014/main" id="{FB3F1D35-9FCF-429E-BE89-31B855F04272}"/>
              </a:ext>
            </a:extLst>
          </p:cNvPr>
          <p:cNvSpPr>
            <a:spLocks noChangeArrowheads="1"/>
          </p:cNvSpPr>
          <p:nvPr/>
        </p:nvSpPr>
        <p:spPr bwMode="auto">
          <a:xfrm>
            <a:off x="10211349" y="1332886"/>
            <a:ext cx="502131" cy="4156257"/>
          </a:xfrm>
          <a:prstGeom prst="rect">
            <a:avLst/>
          </a:prstGeom>
          <a:solidFill>
            <a:srgbClr val="FE0000"/>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2" name="Rectangle 3" descr="rectangle for timer">
            <a:extLst>
              <a:ext uri="{FF2B5EF4-FFF2-40B4-BE49-F238E27FC236}">
                <a16:creationId xmlns:a16="http://schemas.microsoft.com/office/drawing/2014/main" id="{0437D1F8-B5CD-49C4-B6AA-55F25161AC0D}"/>
              </a:ext>
            </a:extLst>
          </p:cNvPr>
          <p:cNvSpPr>
            <a:spLocks noChangeArrowheads="1"/>
          </p:cNvSpPr>
          <p:nvPr/>
        </p:nvSpPr>
        <p:spPr bwMode="auto">
          <a:xfrm>
            <a:off x="10204642" y="1321374"/>
            <a:ext cx="503528" cy="4156259"/>
          </a:xfrm>
          <a:prstGeom prst="rect">
            <a:avLst/>
          </a:prstGeom>
          <a:solidFill>
            <a:srgbClr val="FE00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Line 7" descr="top line for timer, 60 seconds">
            <a:extLst>
              <a:ext uri="{FF2B5EF4-FFF2-40B4-BE49-F238E27FC236}">
                <a16:creationId xmlns:a16="http://schemas.microsoft.com/office/drawing/2014/main" id="{0677C033-D133-420B-8ABC-1BA12434D60F}"/>
              </a:ext>
            </a:extLst>
          </p:cNvPr>
          <p:cNvSpPr>
            <a:spLocks noChangeShapeType="1"/>
          </p:cNvSpPr>
          <p:nvPr/>
        </p:nvSpPr>
        <p:spPr bwMode="auto">
          <a:xfrm>
            <a:off x="1091941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44" name="Text Box 12">
            <a:extLst>
              <a:ext uri="{FF2B5EF4-FFF2-40B4-BE49-F238E27FC236}">
                <a16:creationId xmlns:a16="http://schemas.microsoft.com/office/drawing/2014/main" id="{A7C0830C-5B99-4564-AD42-64830FC41C44}"/>
              </a:ext>
            </a:extLst>
          </p:cNvPr>
          <p:cNvSpPr txBox="1">
            <a:spLocks noChangeArrowheads="1"/>
          </p:cNvSpPr>
          <p:nvPr/>
        </p:nvSpPr>
        <p:spPr bwMode="auto">
          <a:xfrm>
            <a:off x="1113620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45" name="Line 4" descr="line to show the length of 60 seconds">
            <a:extLst>
              <a:ext uri="{FF2B5EF4-FFF2-40B4-BE49-F238E27FC236}">
                <a16:creationId xmlns:a16="http://schemas.microsoft.com/office/drawing/2014/main" id="{029F1720-A331-43BE-A920-291BA7D1DF5E}"/>
              </a:ext>
            </a:extLst>
          </p:cNvPr>
          <p:cNvSpPr>
            <a:spLocks noChangeShapeType="1"/>
          </p:cNvSpPr>
          <p:nvPr/>
        </p:nvSpPr>
        <p:spPr bwMode="auto">
          <a:xfrm>
            <a:off x="1089472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46" name="Text Box 10">
            <a:extLst>
              <a:ext uri="{FF2B5EF4-FFF2-40B4-BE49-F238E27FC236}">
                <a16:creationId xmlns:a16="http://schemas.microsoft.com/office/drawing/2014/main" id="{999B8253-A530-444B-92FB-3F8A550DEC98}"/>
              </a:ext>
            </a:extLst>
          </p:cNvPr>
          <p:cNvSpPr txBox="1">
            <a:spLocks noChangeArrowheads="1"/>
          </p:cNvSpPr>
          <p:nvPr/>
        </p:nvSpPr>
        <p:spPr bwMode="auto">
          <a:xfrm>
            <a:off x="1089472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47" name="Line 9" descr="bottom line for timer, 0 seconds">
            <a:extLst>
              <a:ext uri="{FF2B5EF4-FFF2-40B4-BE49-F238E27FC236}">
                <a16:creationId xmlns:a16="http://schemas.microsoft.com/office/drawing/2014/main" id="{4DE43E54-42F3-4B50-AE46-51ADB9E24EF3}"/>
              </a:ext>
            </a:extLst>
          </p:cNvPr>
          <p:cNvSpPr>
            <a:spLocks noChangeShapeType="1"/>
          </p:cNvSpPr>
          <p:nvPr/>
        </p:nvSpPr>
        <p:spPr bwMode="auto">
          <a:xfrm>
            <a:off x="1089472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48" name="Text Box 14">
            <a:extLst>
              <a:ext uri="{FF2B5EF4-FFF2-40B4-BE49-F238E27FC236}">
                <a16:creationId xmlns:a16="http://schemas.microsoft.com/office/drawing/2014/main" id="{DAA27648-782A-46F9-BCBA-A9212E0FE416}"/>
              </a:ext>
            </a:extLst>
          </p:cNvPr>
          <p:cNvSpPr txBox="1">
            <a:spLocks noChangeArrowheads="1"/>
          </p:cNvSpPr>
          <p:nvPr/>
        </p:nvSpPr>
        <p:spPr bwMode="auto">
          <a:xfrm>
            <a:off x="1111151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49" name="AutoShape 11">
            <a:hlinkClick r:id="" action="ppaction://noaction" highlightClick="1"/>
            <a:extLst>
              <a:ext uri="{FF2B5EF4-FFF2-40B4-BE49-F238E27FC236}">
                <a16:creationId xmlns:a16="http://schemas.microsoft.com/office/drawing/2014/main" id="{78A075C9-317A-4F76-871E-450AF0B8CDD8}"/>
              </a:ext>
            </a:extLst>
          </p:cNvPr>
          <p:cNvSpPr>
            <a:spLocks noChangeArrowheads="1"/>
          </p:cNvSpPr>
          <p:nvPr/>
        </p:nvSpPr>
        <p:spPr bwMode="auto">
          <a:xfrm>
            <a:off x="994808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schemeClr val="accent6"/>
                </a:solidFill>
              </a:rPr>
              <a:t>LOS!</a:t>
            </a:r>
          </a:p>
        </p:txBody>
      </p:sp>
      <p:pic>
        <p:nvPicPr>
          <p:cNvPr id="8" name="Picture 7">
            <a:extLst>
              <a:ext uri="{FF2B5EF4-FFF2-40B4-BE49-F238E27FC236}">
                <a16:creationId xmlns:a16="http://schemas.microsoft.com/office/drawing/2014/main" id="{A771296D-A1F8-426F-9CBE-C841B2B1D8EC}"/>
              </a:ext>
            </a:extLst>
          </p:cNvPr>
          <p:cNvPicPr>
            <a:picLocks noChangeAspect="1"/>
          </p:cNvPicPr>
          <p:nvPr/>
        </p:nvPicPr>
        <p:blipFill>
          <a:blip r:embed="rId3"/>
          <a:stretch>
            <a:fillRect/>
          </a:stretch>
        </p:blipFill>
        <p:spPr>
          <a:xfrm>
            <a:off x="2987812" y="180027"/>
            <a:ext cx="930954" cy="812389"/>
          </a:xfrm>
          <a:prstGeom prst="rect">
            <a:avLst/>
          </a:prstGeom>
        </p:spPr>
      </p:pic>
      <p:sp>
        <p:nvSpPr>
          <p:cNvPr id="61" name="Rounded Rectangle 11">
            <a:extLst>
              <a:ext uri="{FF2B5EF4-FFF2-40B4-BE49-F238E27FC236}">
                <a16:creationId xmlns:a16="http://schemas.microsoft.com/office/drawing/2014/main" id="{B26C82C8-EF01-4C65-BB6D-30C167F8EADA}"/>
              </a:ext>
            </a:extLst>
          </p:cNvPr>
          <p:cNvSpPr/>
          <p:nvPr/>
        </p:nvSpPr>
        <p:spPr>
          <a:xfrm>
            <a:off x="9571703" y="208470"/>
            <a:ext cx="2385625" cy="43192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4711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42"/>
                                        </p:tgtEl>
                                      </p:cBhvr>
                                    </p:animEffect>
                                    <p:set>
                                      <p:cBhvr>
                                        <p:cTn id="7"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2" name="Rectangle 51">
            <a:extLst>
              <a:ext uri="{FF2B5EF4-FFF2-40B4-BE49-F238E27FC236}">
                <a16:creationId xmlns:a16="http://schemas.microsoft.com/office/drawing/2014/main" id="{A9C65D2B-8F37-4B9C-8303-1B809FBB9D7E}"/>
              </a:ext>
            </a:extLst>
          </p:cNvPr>
          <p:cNvSpPr/>
          <p:nvPr/>
        </p:nvSpPr>
        <p:spPr>
          <a:xfrm>
            <a:off x="300038" y="1656481"/>
            <a:ext cx="8214129" cy="646331"/>
          </a:xfrm>
          <a:prstGeom prst="rect">
            <a:avLst/>
          </a:prstGeom>
        </p:spPr>
        <p:txBody>
          <a:bodyPr wrap="square">
            <a:spAutoFit/>
          </a:bodyPr>
          <a:lstStyle/>
          <a:p>
            <a:r>
              <a:rPr lang="es-ES" sz="3600" dirty="0">
                <a:latin typeface="Century Gothic" panose="020B0502020202020204" pitchFamily="34" charset="0"/>
                <a:cs typeface="Calibri" panose="020F0502020204030204" pitchFamily="34" charset="0"/>
              </a:rPr>
              <a:t>1. </a:t>
            </a:r>
            <a:r>
              <a:rPr lang="es-ES" sz="3600" dirty="0" err="1">
                <a:latin typeface="Century Gothic" panose="020B0502020202020204" pitchFamily="34" charset="0"/>
                <a:cs typeface="Calibri" panose="020F0502020204030204" pitchFamily="34" charset="0"/>
              </a:rPr>
              <a:t>Wo</a:t>
            </a:r>
            <a:r>
              <a:rPr lang="es-ES" sz="3600" dirty="0">
                <a:latin typeface="Century Gothic" panose="020B0502020202020204" pitchFamily="34" charset="0"/>
                <a:cs typeface="Calibri" panose="020F0502020204030204" pitchFamily="34" charset="0"/>
              </a:rPr>
              <a:t> </a:t>
            </a:r>
            <a:r>
              <a:rPr lang="es-ES" sz="3600" dirty="0" err="1">
                <a:latin typeface="Century Gothic" panose="020B0502020202020204" pitchFamily="34" charset="0"/>
                <a:cs typeface="Calibri" panose="020F0502020204030204" pitchFamily="34" charset="0"/>
              </a:rPr>
              <a:t>ist</a:t>
            </a:r>
            <a:r>
              <a:rPr lang="es-ES" sz="3600" dirty="0">
                <a:latin typeface="Century Gothic" panose="020B0502020202020204" pitchFamily="34" charset="0"/>
                <a:cs typeface="Calibri" panose="020F0502020204030204" pitchFamily="34" charset="0"/>
              </a:rPr>
              <a:t> </a:t>
            </a:r>
            <a:r>
              <a:rPr lang="es-ES" sz="3600" b="1" dirty="0">
                <a:latin typeface="Century Gothic" panose="020B0502020202020204" pitchFamily="34" charset="0"/>
                <a:cs typeface="Calibri" panose="020F0502020204030204" pitchFamily="34" charset="0"/>
              </a:rPr>
              <a:t>die			       ?</a:t>
            </a:r>
            <a:endParaRPr lang="en-US" sz="3600" dirty="0"/>
          </a:p>
        </p:txBody>
      </p:sp>
      <p:sp>
        <p:nvSpPr>
          <p:cNvPr id="53" name="Explosion 2 23">
            <a:extLst>
              <a:ext uri="{FF2B5EF4-FFF2-40B4-BE49-F238E27FC236}">
                <a16:creationId xmlns:a16="http://schemas.microsoft.com/office/drawing/2014/main" id="{1CE59ABD-2188-4D12-9E4E-A1ABF7FAB0A7}"/>
              </a:ext>
            </a:extLst>
          </p:cNvPr>
          <p:cNvSpPr/>
          <p:nvPr/>
        </p:nvSpPr>
        <p:spPr>
          <a:xfrm rot="1125366">
            <a:off x="2962172" y="885628"/>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2979D268-5C7A-4F88-B5CA-61CA72B9F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272" y="1180027"/>
            <a:ext cx="1611421" cy="1619560"/>
          </a:xfrm>
          <a:prstGeom prst="rect">
            <a:avLst/>
          </a:prstGeom>
        </p:spPr>
      </p:pic>
      <p:sp>
        <p:nvSpPr>
          <p:cNvPr id="56" name="Rectangle 55">
            <a:extLst>
              <a:ext uri="{FF2B5EF4-FFF2-40B4-BE49-F238E27FC236}">
                <a16:creationId xmlns:a16="http://schemas.microsoft.com/office/drawing/2014/main" id="{6F071AC6-8586-4D03-A9D9-E43D666B9D17}"/>
              </a:ext>
            </a:extLst>
          </p:cNvPr>
          <p:cNvSpPr/>
          <p:nvPr/>
        </p:nvSpPr>
        <p:spPr>
          <a:xfrm>
            <a:off x="300038" y="4555188"/>
            <a:ext cx="8214129" cy="646331"/>
          </a:xfrm>
          <a:prstGeom prst="rect">
            <a:avLst/>
          </a:prstGeom>
        </p:spPr>
        <p:txBody>
          <a:bodyPr wrap="square">
            <a:spAutoFit/>
          </a:bodyPr>
          <a:lstStyle/>
          <a:p>
            <a:r>
              <a:rPr lang="es-ES" sz="3600" dirty="0">
                <a:latin typeface="Century Gothic" panose="020B0502020202020204" pitchFamily="34" charset="0"/>
                <a:cs typeface="Calibri" panose="020F0502020204030204" pitchFamily="34" charset="0"/>
              </a:rPr>
              <a:t>2. </a:t>
            </a:r>
            <a:r>
              <a:rPr lang="es-ES" sz="3600" dirty="0" err="1">
                <a:latin typeface="Century Gothic" panose="020B0502020202020204" pitchFamily="34" charset="0"/>
                <a:cs typeface="Calibri" panose="020F0502020204030204" pitchFamily="34" charset="0"/>
              </a:rPr>
              <a:t>Wo</a:t>
            </a:r>
            <a:r>
              <a:rPr lang="es-ES" sz="3600" dirty="0">
                <a:latin typeface="Century Gothic" panose="020B0502020202020204" pitchFamily="34" charset="0"/>
                <a:cs typeface="Calibri" panose="020F0502020204030204" pitchFamily="34" charset="0"/>
              </a:rPr>
              <a:t> </a:t>
            </a:r>
            <a:r>
              <a:rPr lang="es-ES" sz="3600" dirty="0" err="1">
                <a:latin typeface="Century Gothic" panose="020B0502020202020204" pitchFamily="34" charset="0"/>
                <a:cs typeface="Calibri" panose="020F0502020204030204" pitchFamily="34" charset="0"/>
              </a:rPr>
              <a:t>ist</a:t>
            </a:r>
            <a:r>
              <a:rPr lang="es-ES" sz="3600" dirty="0">
                <a:latin typeface="Century Gothic" panose="020B0502020202020204" pitchFamily="34" charset="0"/>
                <a:cs typeface="Calibri" panose="020F0502020204030204" pitchFamily="34" charset="0"/>
              </a:rPr>
              <a:t> </a:t>
            </a:r>
            <a:r>
              <a:rPr lang="es-ES" sz="3600" b="1" dirty="0">
                <a:latin typeface="Century Gothic" panose="020B0502020202020204" pitchFamily="34" charset="0"/>
                <a:cs typeface="Calibri" panose="020F0502020204030204" pitchFamily="34" charset="0"/>
              </a:rPr>
              <a:t>das			       ?</a:t>
            </a:r>
            <a:endParaRPr lang="en-US" sz="3600" dirty="0"/>
          </a:p>
        </p:txBody>
      </p:sp>
      <p:sp>
        <p:nvSpPr>
          <p:cNvPr id="57" name="Explosion 2 27">
            <a:extLst>
              <a:ext uri="{FF2B5EF4-FFF2-40B4-BE49-F238E27FC236}">
                <a16:creationId xmlns:a16="http://schemas.microsoft.com/office/drawing/2014/main" id="{FBD8B433-80F0-4E4B-9CC3-04D00C3A472B}"/>
              </a:ext>
            </a:extLst>
          </p:cNvPr>
          <p:cNvSpPr/>
          <p:nvPr/>
        </p:nvSpPr>
        <p:spPr>
          <a:xfrm rot="1125366">
            <a:off x="2979810" y="3760346"/>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D0A1C678-EE0F-41B8-9D90-49C30C24D0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sp>
        <p:nvSpPr>
          <p:cNvPr id="60" name="TextBox 59">
            <a:extLst>
              <a:ext uri="{FF2B5EF4-FFF2-40B4-BE49-F238E27FC236}">
                <a16:creationId xmlns:a16="http://schemas.microsoft.com/office/drawing/2014/main" id="{CBC0D402-6330-49EF-8185-3972A60F73A1}"/>
              </a:ext>
            </a:extLst>
          </p:cNvPr>
          <p:cNvSpPr txBox="1"/>
          <p:nvPr/>
        </p:nvSpPr>
        <p:spPr>
          <a:xfrm>
            <a:off x="6742978" y="-28497"/>
            <a:ext cx="1735911" cy="1107996"/>
          </a:xfrm>
          <a:prstGeom prst="rect">
            <a:avLst/>
          </a:prstGeom>
          <a:noFill/>
        </p:spPr>
        <p:txBody>
          <a:bodyPr wrap="square" rtlCol="0">
            <a:spAutoFit/>
          </a:bodyPr>
          <a:lstStyle/>
          <a:p>
            <a:pPr algn="ctr"/>
            <a:r>
              <a:rPr lang="en-GB" sz="6600" b="1" dirty="0">
                <a:latin typeface="Century Gothic" panose="020B0502020202020204" pitchFamily="34" charset="0"/>
              </a:rPr>
              <a:t>A</a:t>
            </a:r>
          </a:p>
        </p:txBody>
      </p:sp>
      <p:sp>
        <p:nvSpPr>
          <p:cNvPr id="61" name="TextBox 60">
            <a:extLst>
              <a:ext uri="{FF2B5EF4-FFF2-40B4-BE49-F238E27FC236}">
                <a16:creationId xmlns:a16="http://schemas.microsoft.com/office/drawing/2014/main" id="{41F5D336-4F0A-420B-8565-5BB449A5E8B1}"/>
              </a:ext>
            </a:extLst>
          </p:cNvPr>
          <p:cNvSpPr txBox="1"/>
          <p:nvPr/>
        </p:nvSpPr>
        <p:spPr>
          <a:xfrm>
            <a:off x="9440829" y="-28497"/>
            <a:ext cx="1735911" cy="1107996"/>
          </a:xfrm>
          <a:prstGeom prst="rect">
            <a:avLst/>
          </a:prstGeom>
          <a:noFill/>
        </p:spPr>
        <p:txBody>
          <a:bodyPr wrap="square" rtlCol="0">
            <a:spAutoFit/>
          </a:bodyPr>
          <a:lstStyle/>
          <a:p>
            <a:pPr algn="ctr"/>
            <a:r>
              <a:rPr lang="en-GB" sz="6600" b="1" dirty="0">
                <a:latin typeface="Century Gothic" panose="020B0502020202020204" pitchFamily="34" charset="0"/>
              </a:rPr>
              <a:t>B</a:t>
            </a:r>
          </a:p>
        </p:txBody>
      </p:sp>
      <p:pic>
        <p:nvPicPr>
          <p:cNvPr id="16" name="Graphic 15" descr="Man with solid fill">
            <a:extLst>
              <a:ext uri="{FF2B5EF4-FFF2-40B4-BE49-F238E27FC236}">
                <a16:creationId xmlns:a16="http://schemas.microsoft.com/office/drawing/2014/main" id="{7F54EE30-3B3B-46F0-BD70-89F4232D2A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6225" y="3966447"/>
            <a:ext cx="1711526" cy="1711526"/>
          </a:xfrm>
          <a:prstGeom prst="rect">
            <a:avLst/>
          </a:prstGeom>
        </p:spPr>
      </p:pic>
      <p:pic>
        <p:nvPicPr>
          <p:cNvPr id="22" name="Picture 21" descr="A water bottle with a green cap&#10;&#10;Description automatically generated">
            <a:extLst>
              <a:ext uri="{FF2B5EF4-FFF2-40B4-BE49-F238E27FC236}">
                <a16:creationId xmlns:a16="http://schemas.microsoft.com/office/drawing/2014/main" id="{5E67A2E9-6DE8-4BC6-B571-F21FF1CA6C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7164" y="1180027"/>
            <a:ext cx="1094218" cy="2188435"/>
          </a:xfrm>
          <a:prstGeom prst="rect">
            <a:avLst/>
          </a:prstGeom>
        </p:spPr>
      </p:pic>
    </p:spTree>
    <p:extLst>
      <p:ext uri="{BB962C8B-B14F-4D97-AF65-F5344CB8AC3E}">
        <p14:creationId xmlns:p14="http://schemas.microsoft.com/office/powerpoint/2010/main" val="22263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6" grpId="0"/>
      <p:bldP spid="5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3. Wo ist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der Tisch?	        ?</a:t>
            </a:r>
            <a:endParaRPr kumimoji="0" lang="en-US" sz="3600" b="0" i="0" u="none" strike="noStrike" kern="1200" cap="none" spc="0" normalizeH="0" baseline="0" noProof="0" dirty="0">
              <a:ln>
                <a:noFill/>
              </a:ln>
              <a:effectLst/>
              <a:uLnTx/>
              <a:uFillTx/>
              <a:latin typeface="Tw Cen MT" panose="020B0602020104020603"/>
              <a:ea typeface="+mn-ea"/>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4.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36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Tafel</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a:ln>
                  <a:noFill/>
                </a:ln>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effectLst/>
              <a:uLnTx/>
              <a:uFillTx/>
              <a:latin typeface="Tw Cen MT" panose="020B0602020104020603"/>
              <a:ea typeface="+mn-ea"/>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31381" y="3760345"/>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6AF15DD1-DDA4-9643-8E57-C6E8985FE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8762" y="1428925"/>
            <a:ext cx="2061929" cy="1249654"/>
          </a:xfrm>
          <a:prstGeom prst="rect">
            <a:avLst/>
          </a:prstGeom>
        </p:spPr>
      </p:pic>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3555" y="1046074"/>
            <a:ext cx="1384915" cy="1854279"/>
          </a:xfrm>
          <a:prstGeom prst="rect">
            <a:avLst/>
          </a:prstGeom>
        </p:spPr>
      </p:pic>
      <p:sp>
        <p:nvSpPr>
          <p:cNvPr id="16" name="TextBox 15"/>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23" name="TextBox 22"/>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47B1D0BA-1715-482A-AEA5-092B2299F7D5}"/>
              </a:ext>
            </a:extLst>
          </p:cNvPr>
          <p:cNvSpPr>
            <a:spLocks noGrp="1"/>
          </p:cNvSpPr>
          <p:nvPr>
            <p:ph type="title"/>
          </p:nvPr>
        </p:nvSpPr>
        <p:spPr/>
        <p:txBody>
          <a:bodyPr>
            <a:normAutofit/>
          </a:bodyPr>
          <a:lstStyle/>
          <a:p>
            <a:r>
              <a:rPr lang="en-GB" sz="3600" b="1">
                <a:solidFill>
                  <a:schemeClr val="bg1"/>
                </a:solidFill>
              </a:rPr>
              <a:t>Vokabeln</a:t>
            </a:r>
            <a:endParaRPr lang="en-GB" sz="3600" b="1" dirty="0">
              <a:solidFill>
                <a:schemeClr val="bg1"/>
              </a:solidFill>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895834" y="903591"/>
            <a:ext cx="3090058" cy="2192204"/>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794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7" name="Title 3">
            <a:extLst>
              <a:ext uri="{FF2B5EF4-FFF2-40B4-BE49-F238E27FC236}">
                <a16:creationId xmlns:a16="http://schemas.microsoft.com/office/drawing/2014/main" id="{3AA5991C-2DF7-488F-A6CA-CA25C52206EE}"/>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6" name="Title 3">
            <a:extLst>
              <a:ext uri="{FF2B5EF4-FFF2-40B4-BE49-F238E27FC236}">
                <a16:creationId xmlns:a16="http://schemas.microsoft.com/office/drawing/2014/main" id="{1102EC2D-E3EB-4945-A979-D1AE9AE6456C}"/>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9" name="TextBox 28">
            <a:extLst>
              <a:ext uri="{FF2B5EF4-FFF2-40B4-BE49-F238E27FC236}">
                <a16:creationId xmlns:a16="http://schemas.microsoft.com/office/drawing/2014/main" id="{7A27D791-FE50-4235-AD8A-A472A803FA59}"/>
              </a:ext>
            </a:extLst>
          </p:cNvPr>
          <p:cNvSpPr txBox="1"/>
          <p:nvPr/>
        </p:nvSpPr>
        <p:spPr>
          <a:xfrm>
            <a:off x="3921071" y="2309247"/>
            <a:ext cx="184731" cy="369332"/>
          </a:xfrm>
          <a:prstGeom prst="rect">
            <a:avLst/>
          </a:prstGeom>
          <a:noFill/>
        </p:spPr>
        <p:txBody>
          <a:bodyPr wrap="none" rtlCol="0">
            <a:spAutoFit/>
          </a:bodyPr>
          <a:lstStyle/>
          <a:p>
            <a:endParaRPr lang="en-US" dirty="0"/>
          </a:p>
        </p:txBody>
      </p:sp>
      <p:sp>
        <p:nvSpPr>
          <p:cNvPr id="30" name="Rectangle 29">
            <a:extLst>
              <a:ext uri="{FF2B5EF4-FFF2-40B4-BE49-F238E27FC236}">
                <a16:creationId xmlns:a16="http://schemas.microsoft.com/office/drawing/2014/main" id="{CC1D0CC0-D2E5-486F-A3F5-20A5BEE4DDCC}"/>
              </a:ext>
            </a:extLst>
          </p:cNvPr>
          <p:cNvSpPr/>
          <p:nvPr/>
        </p:nvSpPr>
        <p:spPr>
          <a:xfrm>
            <a:off x="300038" y="1656481"/>
            <a:ext cx="8214129" cy="646331"/>
          </a:xfrm>
          <a:prstGeom prst="rect">
            <a:avLst/>
          </a:prstGeom>
        </p:spPr>
        <p:txBody>
          <a:bodyPr wrap="square">
            <a:spAutoFit/>
          </a:bodyPr>
          <a:lstStyle/>
          <a:p>
            <a:r>
              <a:rPr lang="es-ES" sz="3600" dirty="0">
                <a:latin typeface="Century Gothic" panose="020B0502020202020204" pitchFamily="34" charset="0"/>
                <a:cs typeface="Calibri" panose="020F0502020204030204" pitchFamily="34" charset="0"/>
              </a:rPr>
              <a:t>5. </a:t>
            </a:r>
            <a:r>
              <a:rPr lang="es-ES" sz="3600" dirty="0" err="1">
                <a:latin typeface="Century Gothic" panose="020B0502020202020204" pitchFamily="34" charset="0"/>
                <a:cs typeface="Calibri" panose="020F0502020204030204" pitchFamily="34" charset="0"/>
              </a:rPr>
              <a:t>Wo</a:t>
            </a:r>
            <a:r>
              <a:rPr lang="es-ES" sz="3600" dirty="0">
                <a:latin typeface="Century Gothic" panose="020B0502020202020204" pitchFamily="34" charset="0"/>
                <a:cs typeface="Calibri" panose="020F0502020204030204" pitchFamily="34" charset="0"/>
              </a:rPr>
              <a:t> </a:t>
            </a:r>
            <a:r>
              <a:rPr lang="es-ES" sz="3600" dirty="0" err="1">
                <a:latin typeface="Century Gothic" panose="020B0502020202020204" pitchFamily="34" charset="0"/>
                <a:cs typeface="Calibri" panose="020F0502020204030204" pitchFamily="34" charset="0"/>
              </a:rPr>
              <a:t>ist</a:t>
            </a:r>
            <a:r>
              <a:rPr lang="es-ES" sz="3600" dirty="0">
                <a:latin typeface="Century Gothic" panose="020B0502020202020204" pitchFamily="34" charset="0"/>
                <a:cs typeface="Calibri" panose="020F0502020204030204" pitchFamily="34" charset="0"/>
              </a:rPr>
              <a:t> </a:t>
            </a:r>
            <a:r>
              <a:rPr lang="es-ES" sz="3600" b="1" dirty="0">
                <a:latin typeface="Century Gothic" panose="020B0502020202020204" pitchFamily="34" charset="0"/>
                <a:cs typeface="Calibri" panose="020F0502020204030204" pitchFamily="34" charset="0"/>
              </a:rPr>
              <a:t>das			       ?</a:t>
            </a:r>
            <a:endParaRPr lang="en-US" sz="3600" dirty="0"/>
          </a:p>
        </p:txBody>
      </p:sp>
      <p:sp>
        <p:nvSpPr>
          <p:cNvPr id="31" name="Explosion 2 23">
            <a:extLst>
              <a:ext uri="{FF2B5EF4-FFF2-40B4-BE49-F238E27FC236}">
                <a16:creationId xmlns:a16="http://schemas.microsoft.com/office/drawing/2014/main" id="{4AB33253-D58D-4FEA-86E8-D78984FAEC5C}"/>
              </a:ext>
            </a:extLst>
          </p:cNvPr>
          <p:cNvSpPr/>
          <p:nvPr/>
        </p:nvSpPr>
        <p:spPr>
          <a:xfrm rot="1125366">
            <a:off x="3018898" y="889295"/>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E883266-E57E-4E49-839E-DDB9E64B4EC3}"/>
              </a:ext>
            </a:extLst>
          </p:cNvPr>
          <p:cNvSpPr/>
          <p:nvPr/>
        </p:nvSpPr>
        <p:spPr>
          <a:xfrm>
            <a:off x="300038" y="4555188"/>
            <a:ext cx="8214129" cy="646331"/>
          </a:xfrm>
          <a:prstGeom prst="rect">
            <a:avLst/>
          </a:prstGeom>
        </p:spPr>
        <p:txBody>
          <a:bodyPr wrap="square">
            <a:spAutoFit/>
          </a:bodyPr>
          <a:lstStyle/>
          <a:p>
            <a:r>
              <a:rPr lang="es-ES" sz="3600" dirty="0">
                <a:latin typeface="Century Gothic" panose="020B0502020202020204" pitchFamily="34" charset="0"/>
                <a:cs typeface="Calibri" panose="020F0502020204030204" pitchFamily="34" charset="0"/>
              </a:rPr>
              <a:t>6. </a:t>
            </a:r>
            <a:r>
              <a:rPr lang="es-ES" sz="3600" dirty="0" err="1">
                <a:latin typeface="Century Gothic" panose="020B0502020202020204" pitchFamily="34" charset="0"/>
                <a:cs typeface="Calibri" panose="020F0502020204030204" pitchFamily="34" charset="0"/>
              </a:rPr>
              <a:t>Wo</a:t>
            </a:r>
            <a:r>
              <a:rPr lang="es-ES" sz="3600" dirty="0">
                <a:latin typeface="Century Gothic" panose="020B0502020202020204" pitchFamily="34" charset="0"/>
                <a:cs typeface="Calibri" panose="020F0502020204030204" pitchFamily="34" charset="0"/>
              </a:rPr>
              <a:t> </a:t>
            </a:r>
            <a:r>
              <a:rPr lang="es-ES" sz="3600" dirty="0" err="1">
                <a:latin typeface="Century Gothic" panose="020B0502020202020204" pitchFamily="34" charset="0"/>
                <a:cs typeface="Calibri" panose="020F0502020204030204" pitchFamily="34" charset="0"/>
              </a:rPr>
              <a:t>ist</a:t>
            </a:r>
            <a:r>
              <a:rPr lang="es-ES" sz="3600" dirty="0">
                <a:latin typeface="Century Gothic" panose="020B0502020202020204" pitchFamily="34" charset="0"/>
                <a:cs typeface="Calibri" panose="020F0502020204030204" pitchFamily="34" charset="0"/>
              </a:rPr>
              <a:t> </a:t>
            </a:r>
            <a:r>
              <a:rPr lang="es-ES" sz="3600" b="1" dirty="0">
                <a:latin typeface="Century Gothic" panose="020B0502020202020204" pitchFamily="34" charset="0"/>
                <a:cs typeface="Calibri" panose="020F0502020204030204" pitchFamily="34" charset="0"/>
              </a:rPr>
              <a:t>der  		</a:t>
            </a:r>
            <a:r>
              <a:rPr lang="es-ES" sz="3600" b="1">
                <a:latin typeface="Century Gothic" panose="020B0502020202020204" pitchFamily="34" charset="0"/>
                <a:cs typeface="Calibri" panose="020F0502020204030204" pitchFamily="34" charset="0"/>
              </a:rPr>
              <a:t>       ?</a:t>
            </a:r>
            <a:endParaRPr lang="en-US" sz="3600" dirty="0"/>
          </a:p>
        </p:txBody>
      </p:sp>
      <p:sp>
        <p:nvSpPr>
          <p:cNvPr id="33" name="Explosion 2 27">
            <a:extLst>
              <a:ext uri="{FF2B5EF4-FFF2-40B4-BE49-F238E27FC236}">
                <a16:creationId xmlns:a16="http://schemas.microsoft.com/office/drawing/2014/main" id="{98ED3BCA-AB3F-43CD-83F9-B12ECFFD4BBB}"/>
              </a:ext>
            </a:extLst>
          </p:cNvPr>
          <p:cNvSpPr/>
          <p:nvPr/>
        </p:nvSpPr>
        <p:spPr>
          <a:xfrm rot="1125366">
            <a:off x="2979810" y="3760346"/>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84F5218-8784-46CB-B55D-BC56146B6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35" name="Picture 34">
            <a:extLst>
              <a:ext uri="{FF2B5EF4-FFF2-40B4-BE49-F238E27FC236}">
                <a16:creationId xmlns:a16="http://schemas.microsoft.com/office/drawing/2014/main" id="{5A46FB35-6C9F-45DA-9D89-DC2334E73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728" y="1373849"/>
            <a:ext cx="1197230" cy="1203277"/>
          </a:xfrm>
          <a:prstGeom prst="rect">
            <a:avLst/>
          </a:prstGeom>
        </p:spPr>
      </p:pic>
      <p:sp>
        <p:nvSpPr>
          <p:cNvPr id="38" name="TextBox 37">
            <a:extLst>
              <a:ext uri="{FF2B5EF4-FFF2-40B4-BE49-F238E27FC236}">
                <a16:creationId xmlns:a16="http://schemas.microsoft.com/office/drawing/2014/main" id="{F522A743-8DC2-4B6A-9281-C07217D3326D}"/>
              </a:ext>
            </a:extLst>
          </p:cNvPr>
          <p:cNvSpPr txBox="1"/>
          <p:nvPr/>
        </p:nvSpPr>
        <p:spPr>
          <a:xfrm>
            <a:off x="6742978" y="-28497"/>
            <a:ext cx="1735911" cy="1107996"/>
          </a:xfrm>
          <a:prstGeom prst="rect">
            <a:avLst/>
          </a:prstGeom>
          <a:noFill/>
        </p:spPr>
        <p:txBody>
          <a:bodyPr wrap="square" rtlCol="0">
            <a:spAutoFit/>
          </a:bodyPr>
          <a:lstStyle/>
          <a:p>
            <a:pPr algn="ctr"/>
            <a:r>
              <a:rPr lang="en-GB" sz="6600" b="1" dirty="0">
                <a:latin typeface="Century Gothic" panose="020B0502020202020204" pitchFamily="34" charset="0"/>
              </a:rPr>
              <a:t>A</a:t>
            </a:r>
          </a:p>
        </p:txBody>
      </p:sp>
      <p:sp>
        <p:nvSpPr>
          <p:cNvPr id="39" name="TextBox 38">
            <a:extLst>
              <a:ext uri="{FF2B5EF4-FFF2-40B4-BE49-F238E27FC236}">
                <a16:creationId xmlns:a16="http://schemas.microsoft.com/office/drawing/2014/main" id="{E5E0A25B-E594-46A6-820F-A79A648C45A6}"/>
              </a:ext>
            </a:extLst>
          </p:cNvPr>
          <p:cNvSpPr txBox="1"/>
          <p:nvPr/>
        </p:nvSpPr>
        <p:spPr>
          <a:xfrm>
            <a:off x="9911770" y="-28497"/>
            <a:ext cx="1735911" cy="1107996"/>
          </a:xfrm>
          <a:prstGeom prst="rect">
            <a:avLst/>
          </a:prstGeom>
          <a:noFill/>
        </p:spPr>
        <p:txBody>
          <a:bodyPr wrap="square" rtlCol="0">
            <a:spAutoFit/>
          </a:bodyPr>
          <a:lstStyle/>
          <a:p>
            <a:pPr algn="ctr"/>
            <a:r>
              <a:rPr lang="en-GB" sz="6600" b="1" dirty="0">
                <a:latin typeface="Century Gothic" panose="020B0502020202020204" pitchFamily="34" charset="0"/>
              </a:rPr>
              <a:t>B</a:t>
            </a:r>
          </a:p>
        </p:txBody>
      </p:sp>
      <p:pic>
        <p:nvPicPr>
          <p:cNvPr id="6" name="Picture 5" descr="A teacher teaching children in a classroom&#10;&#10;Description automatically generated">
            <a:extLst>
              <a:ext uri="{FF2B5EF4-FFF2-40B4-BE49-F238E27FC236}">
                <a16:creationId xmlns:a16="http://schemas.microsoft.com/office/drawing/2014/main" id="{E76B9D51-48AF-4616-9EAE-4057742F7A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4187" y="1002972"/>
            <a:ext cx="3091250" cy="2357078"/>
          </a:xfrm>
          <a:prstGeom prst="rect">
            <a:avLst/>
          </a:prstGeom>
        </p:spPr>
      </p:pic>
      <p:pic>
        <p:nvPicPr>
          <p:cNvPr id="8" name="Graphic 7" descr="Man with solid fill">
            <a:extLst>
              <a:ext uri="{FF2B5EF4-FFF2-40B4-BE49-F238E27FC236}">
                <a16:creationId xmlns:a16="http://schemas.microsoft.com/office/drawing/2014/main" id="{72AAE2DC-975D-45C8-9249-67F7521BD7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771" y="3988318"/>
            <a:ext cx="1711526" cy="1711526"/>
          </a:xfrm>
          <a:prstGeom prst="rect">
            <a:avLst/>
          </a:prstGeom>
        </p:spPr>
      </p:pic>
    </p:spTree>
    <p:extLst>
      <p:ext uri="{BB962C8B-B14F-4D97-AF65-F5344CB8AC3E}">
        <p14:creationId xmlns:p14="http://schemas.microsoft.com/office/powerpoint/2010/main" val="16600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A71D-29E3-4D93-A94F-975AAE164025}"/>
              </a:ext>
            </a:extLst>
          </p:cNvPr>
          <p:cNvSpPr>
            <a:spLocks noGrp="1"/>
          </p:cNvSpPr>
          <p:nvPr>
            <p:ph type="title"/>
          </p:nvPr>
        </p:nvSpPr>
        <p:spPr/>
        <p:txBody>
          <a:bodyPr/>
          <a:lstStyle/>
          <a:p>
            <a:r>
              <a:rPr lang="en-GB" dirty="0"/>
              <a:t>Wo </a:t>
            </a:r>
            <a:r>
              <a:rPr lang="en-GB" dirty="0" err="1"/>
              <a:t>ist</a:t>
            </a:r>
            <a:r>
              <a:rPr lang="en-GB" dirty="0"/>
              <a:t>…?</a:t>
            </a:r>
          </a:p>
        </p:txBody>
      </p:sp>
      <p:cxnSp>
        <p:nvCxnSpPr>
          <p:cNvPr id="6" name="Straight Arrow Connector 5">
            <a:extLst>
              <a:ext uri="{FF2B5EF4-FFF2-40B4-BE49-F238E27FC236}">
                <a16:creationId xmlns:a16="http://schemas.microsoft.com/office/drawing/2014/main" id="{04CAE828-03A9-4346-8D1E-3CC30F07105F}"/>
              </a:ext>
            </a:extLst>
          </p:cNvPr>
          <p:cNvCxnSpPr/>
          <p:nvPr/>
        </p:nvCxnSpPr>
        <p:spPr>
          <a:xfrm>
            <a:off x="6096000" y="2158100"/>
            <a:ext cx="0" cy="1000553"/>
          </a:xfrm>
          <a:prstGeom prst="straightConnector1">
            <a:avLst/>
          </a:prstGeom>
          <a:noFill/>
          <a:ln w="57150" cap="flat" cmpd="sng" algn="ctr">
            <a:solidFill>
              <a:srgbClr val="FF0000"/>
            </a:solidFill>
            <a:prstDash val="solid"/>
            <a:miter lim="800000"/>
            <a:tailEnd type="triangle"/>
          </a:ln>
          <a:effectLst/>
        </p:spPr>
      </p:cxnSp>
      <p:sp>
        <p:nvSpPr>
          <p:cNvPr id="7" name="Speech Bubble: Rectangle with Corners Rounded 6">
            <a:extLst>
              <a:ext uri="{FF2B5EF4-FFF2-40B4-BE49-F238E27FC236}">
                <a16:creationId xmlns:a16="http://schemas.microsoft.com/office/drawing/2014/main" id="{040C1831-863F-41C8-B0B2-754D49697C57}"/>
              </a:ext>
            </a:extLst>
          </p:cNvPr>
          <p:cNvSpPr/>
          <p:nvPr/>
        </p:nvSpPr>
        <p:spPr>
          <a:xfrm>
            <a:off x="7355274" y="2026483"/>
            <a:ext cx="1971707" cy="797438"/>
          </a:xfrm>
          <a:prstGeom prst="wedgeRoundRectCallout">
            <a:avLst>
              <a:gd name="adj1" fmla="val -75985"/>
              <a:gd name="adj2" fmla="val 5038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effectLst/>
                <a:uLnTx/>
                <a:uFillTx/>
                <a:latin typeface="Century Gothic"/>
                <a:ea typeface="+mn-ea"/>
                <a:cs typeface="+mn-cs"/>
              </a:rPr>
              <a:t>Hier</a:t>
            </a:r>
            <a:r>
              <a:rPr kumimoji="0" lang="en-GB" sz="4400" b="0" i="0" u="none" strike="noStrike" kern="0" cap="none" spc="0" normalizeH="0" baseline="0" noProof="0" dirty="0">
                <a:ln>
                  <a:noFill/>
                </a:ln>
                <a:effectLst/>
                <a:uLnTx/>
                <a:uFillTx/>
                <a:latin typeface="Century Gothic"/>
                <a:ea typeface="+mn-ea"/>
                <a:cs typeface="+mn-cs"/>
              </a:rPr>
              <a:t>!</a:t>
            </a:r>
          </a:p>
        </p:txBody>
      </p:sp>
      <p:sp>
        <p:nvSpPr>
          <p:cNvPr id="8" name="Speech Bubble: Rectangle with Corners Rounded 7">
            <a:extLst>
              <a:ext uri="{FF2B5EF4-FFF2-40B4-BE49-F238E27FC236}">
                <a16:creationId xmlns:a16="http://schemas.microsoft.com/office/drawing/2014/main" id="{285DA9F0-A507-41D2-9317-0E6992DFD3E6}"/>
              </a:ext>
            </a:extLst>
          </p:cNvPr>
          <p:cNvSpPr/>
          <p:nvPr/>
        </p:nvSpPr>
        <p:spPr>
          <a:xfrm>
            <a:off x="240863" y="3810511"/>
            <a:ext cx="2965622" cy="2243133"/>
          </a:xfrm>
          <a:prstGeom prst="wedgeRoundRectCallou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a:ea typeface="+mn-ea"/>
                <a:cs typeface="+mn-cs"/>
              </a:rPr>
              <a:t>Guten</a:t>
            </a:r>
            <a:r>
              <a:rPr kumimoji="0" lang="en-GB" sz="2000" b="1" i="0" u="none" strike="noStrike" kern="0" cap="none" spc="0" normalizeH="0" baseline="0" noProof="0" dirty="0">
                <a:ln>
                  <a:noFill/>
                </a:ln>
                <a:effectLst/>
                <a:uLnTx/>
                <a:uFillTx/>
                <a:latin typeface="Century Gothic"/>
                <a:ea typeface="+mn-ea"/>
                <a:cs typeface="+mn-cs"/>
              </a:rPr>
              <a:t> Tag</a:t>
            </a:r>
            <a:r>
              <a:rPr kumimoji="0" lang="en-GB" sz="2000" i="0" u="none" strike="noStrike" kern="0" cap="none" spc="0" normalizeH="0" baseline="0" noProof="0" dirty="0">
                <a:ln>
                  <a:noFill/>
                </a:ln>
                <a:effectLst/>
                <a:uLnTx/>
                <a:uFillTx/>
                <a:latin typeface="Century Gothic"/>
                <a:ea typeface="+mn-ea"/>
                <a:cs typeface="+mn-cs"/>
              </a:rPr>
              <a:t>! (hello) is more formal than </a:t>
            </a:r>
            <a:r>
              <a:rPr kumimoji="0" lang="en-GB" sz="2000" b="1" i="0" u="none" strike="noStrike" kern="0" cap="none" spc="0" normalizeH="0" baseline="0" noProof="0" dirty="0">
                <a:ln>
                  <a:noFill/>
                </a:ln>
                <a:effectLst/>
                <a:uLnTx/>
                <a:uFillTx/>
                <a:latin typeface="Century Gothic"/>
                <a:ea typeface="+mn-ea"/>
                <a:cs typeface="+mn-cs"/>
              </a:rPr>
              <a:t>Hallo</a:t>
            </a:r>
            <a:r>
              <a:rPr kumimoji="0" lang="en-GB" sz="2000" b="0" i="0" u="none" strike="noStrike" kern="0" cap="none" spc="0" normalizeH="0" baseline="0" noProof="0" dirty="0">
                <a:ln>
                  <a:noFill/>
                </a:ln>
                <a:effectLst/>
                <a:uLnTx/>
                <a:uFillTx/>
                <a:latin typeface="Century Gothic"/>
                <a:ea typeface="+mn-ea"/>
                <a:cs typeface="+mn-cs"/>
              </a:rPr>
              <a:t>! (hello/hi).</a:t>
            </a:r>
            <a:r>
              <a:rPr kumimoji="0" lang="en-GB" sz="2000" b="0" i="0" u="none" strike="noStrike" kern="0" cap="none" spc="0" normalizeH="0" noProof="0" dirty="0">
                <a:ln>
                  <a:noFill/>
                </a:ln>
                <a:effectLst/>
                <a:uLnTx/>
                <a:uFillTx/>
                <a:latin typeface="Century Gothic"/>
                <a:ea typeface="+mn-ea"/>
                <a:cs typeface="+mn-cs"/>
              </a:rPr>
              <a:t> You would usually say </a:t>
            </a:r>
            <a:r>
              <a:rPr kumimoji="0" lang="en-GB" sz="2000" b="1" i="0" u="none" strike="noStrike" kern="0" cap="none" spc="0" normalizeH="0" noProof="0" dirty="0">
                <a:ln>
                  <a:noFill/>
                </a:ln>
                <a:effectLst/>
                <a:uLnTx/>
                <a:uFillTx/>
                <a:latin typeface="Century Gothic"/>
                <a:ea typeface="+mn-ea"/>
                <a:cs typeface="+mn-cs"/>
              </a:rPr>
              <a:t>Hallo</a:t>
            </a:r>
            <a:r>
              <a:rPr kumimoji="0" lang="en-GB" sz="2000" b="0" i="0" u="none" strike="noStrike" kern="0" cap="none" spc="0" normalizeH="0" noProof="0" dirty="0">
                <a:ln>
                  <a:noFill/>
                </a:ln>
                <a:effectLst/>
                <a:uLnTx/>
                <a:uFillTx/>
                <a:latin typeface="Century Gothic"/>
                <a:ea typeface="+mn-ea"/>
                <a:cs typeface="+mn-cs"/>
              </a:rPr>
              <a:t> to a friend and </a:t>
            </a:r>
            <a:r>
              <a:rPr kumimoji="0" lang="en-GB" sz="2000" b="1" i="0" u="none" strike="noStrike" kern="0" cap="none" spc="0" normalizeH="0" noProof="0" dirty="0" err="1">
                <a:ln>
                  <a:noFill/>
                </a:ln>
                <a:effectLst/>
                <a:uLnTx/>
                <a:uFillTx/>
                <a:latin typeface="Century Gothic"/>
                <a:ea typeface="+mn-ea"/>
                <a:cs typeface="+mn-cs"/>
              </a:rPr>
              <a:t>Guten</a:t>
            </a:r>
            <a:r>
              <a:rPr kumimoji="0" lang="en-GB" sz="2000" b="1" i="0" u="none" strike="noStrike" kern="0" cap="none" spc="0" normalizeH="0" noProof="0" dirty="0">
                <a:ln>
                  <a:noFill/>
                </a:ln>
                <a:effectLst/>
                <a:uLnTx/>
                <a:uFillTx/>
                <a:latin typeface="Century Gothic"/>
                <a:ea typeface="+mn-ea"/>
                <a:cs typeface="+mn-cs"/>
              </a:rPr>
              <a:t> Tag </a:t>
            </a:r>
            <a:r>
              <a:rPr kumimoji="0" lang="en-GB" sz="2000" b="0" i="0" u="none" strike="noStrike" kern="0" cap="none" spc="0" normalizeH="0" noProof="0" dirty="0">
                <a:ln>
                  <a:noFill/>
                </a:ln>
                <a:effectLst/>
                <a:uLnTx/>
                <a:uFillTx/>
                <a:latin typeface="Century Gothic"/>
                <a:ea typeface="+mn-ea"/>
                <a:cs typeface="+mn-cs"/>
              </a:rPr>
              <a:t>to your teacher.</a:t>
            </a:r>
            <a:endParaRPr kumimoji="0" lang="en-GB" sz="2000" b="0" i="0" u="none" strike="noStrike" kern="0" cap="none" spc="0" normalizeH="0" baseline="0" noProof="0" dirty="0">
              <a:ln>
                <a:noFill/>
              </a:ln>
              <a:effectLst/>
              <a:uLnTx/>
              <a:uFillTx/>
              <a:latin typeface="Century Gothic"/>
              <a:ea typeface="+mn-ea"/>
              <a:cs typeface="+mn-cs"/>
            </a:endParaRPr>
          </a:p>
        </p:txBody>
      </p:sp>
      <p:pic>
        <p:nvPicPr>
          <p:cNvPr id="9" name="Picture 8">
            <a:extLst>
              <a:ext uri="{FF2B5EF4-FFF2-40B4-BE49-F238E27FC236}">
                <a16:creationId xmlns:a16="http://schemas.microsoft.com/office/drawing/2014/main" id="{7F508FD8-AA22-4125-9070-AFB93B81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89" y="722804"/>
            <a:ext cx="2164268" cy="2267909"/>
          </a:xfrm>
          <a:prstGeom prst="rect">
            <a:avLst/>
          </a:prstGeom>
        </p:spPr>
      </p:pic>
      <p:sp>
        <p:nvSpPr>
          <p:cNvPr id="10" name="Speech Bubble: Rectangle with Corners Rounded 9">
            <a:extLst>
              <a:ext uri="{FF2B5EF4-FFF2-40B4-BE49-F238E27FC236}">
                <a16:creationId xmlns:a16="http://schemas.microsoft.com/office/drawing/2014/main" id="{93ED6DE3-5716-4718-9CCC-7069DEC28F94}"/>
              </a:ext>
            </a:extLst>
          </p:cNvPr>
          <p:cNvSpPr/>
          <p:nvPr/>
        </p:nvSpPr>
        <p:spPr>
          <a:xfrm>
            <a:off x="894925" y="2844764"/>
            <a:ext cx="1971707" cy="797438"/>
          </a:xfrm>
          <a:prstGeom prst="wedgeRoundRectCallout">
            <a:avLst>
              <a:gd name="adj1" fmla="val 71209"/>
              <a:gd name="adj2" fmla="val 5038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effectLst/>
                <a:uLnTx/>
                <a:uFillTx/>
                <a:latin typeface="Century Gothic"/>
                <a:ea typeface="+mn-ea"/>
                <a:cs typeface="+mn-cs"/>
              </a:rPr>
              <a:t>Hallo!</a:t>
            </a:r>
          </a:p>
        </p:txBody>
      </p:sp>
      <p:sp>
        <p:nvSpPr>
          <p:cNvPr id="11" name="Speech Bubble: Rectangle with Corners Rounded 10">
            <a:extLst>
              <a:ext uri="{FF2B5EF4-FFF2-40B4-BE49-F238E27FC236}">
                <a16:creationId xmlns:a16="http://schemas.microsoft.com/office/drawing/2014/main" id="{3EB27F3F-F9AC-4C7E-BB9E-EB7CE3AD5130}"/>
              </a:ext>
            </a:extLst>
          </p:cNvPr>
          <p:cNvSpPr/>
          <p:nvPr/>
        </p:nvSpPr>
        <p:spPr>
          <a:xfrm>
            <a:off x="2664628" y="1128485"/>
            <a:ext cx="3145666" cy="797438"/>
          </a:xfrm>
          <a:prstGeom prst="wedgeRoundRectCallout">
            <a:avLst>
              <a:gd name="adj1" fmla="val -69936"/>
              <a:gd name="adj2" fmla="val -4185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err="1">
                <a:ln>
                  <a:noFill/>
                </a:ln>
                <a:effectLst/>
                <a:uLnTx/>
                <a:uFillTx/>
                <a:latin typeface="Century Gothic"/>
                <a:ea typeface="+mn-ea"/>
                <a:cs typeface="+mn-cs"/>
              </a:rPr>
              <a:t>Guten</a:t>
            </a:r>
            <a:r>
              <a:rPr kumimoji="0" lang="en-GB" sz="3600" b="0" i="0" u="none" strike="noStrike" kern="0" cap="none" spc="0" normalizeH="0" baseline="0" noProof="0" dirty="0">
                <a:ln>
                  <a:noFill/>
                </a:ln>
                <a:effectLst/>
                <a:uLnTx/>
                <a:uFillTx/>
                <a:latin typeface="Century Gothic"/>
                <a:ea typeface="+mn-ea"/>
                <a:cs typeface="+mn-cs"/>
              </a:rPr>
              <a:t> Tag!</a:t>
            </a:r>
          </a:p>
        </p:txBody>
      </p:sp>
      <p:pic>
        <p:nvPicPr>
          <p:cNvPr id="13" name="Google Shape;267;p11">
            <a:extLst>
              <a:ext uri="{FF2B5EF4-FFF2-40B4-BE49-F238E27FC236}">
                <a16:creationId xmlns:a16="http://schemas.microsoft.com/office/drawing/2014/main" id="{8C92D1A7-D609-4A19-AF84-BCBA6BE38E8D}"/>
              </a:ext>
            </a:extLst>
          </p:cNvPr>
          <p:cNvPicPr/>
          <p:nvPr/>
        </p:nvPicPr>
        <p:blipFill>
          <a:blip r:embed="rId4"/>
          <a:stretch/>
        </p:blipFill>
        <p:spPr>
          <a:xfrm>
            <a:off x="4511280" y="2942037"/>
            <a:ext cx="3169440" cy="3188880"/>
          </a:xfrm>
          <a:prstGeom prst="rect">
            <a:avLst/>
          </a:prstGeom>
          <a:ln>
            <a:noFill/>
          </a:ln>
        </p:spPr>
      </p:pic>
      <p:pic>
        <p:nvPicPr>
          <p:cNvPr id="16" name="Google Shape;271;p11">
            <a:extLst>
              <a:ext uri="{FF2B5EF4-FFF2-40B4-BE49-F238E27FC236}">
                <a16:creationId xmlns:a16="http://schemas.microsoft.com/office/drawing/2014/main" id="{C26BA525-C4B3-4202-9A3A-A24881B0F190}"/>
              </a:ext>
            </a:extLst>
          </p:cNvPr>
          <p:cNvPicPr/>
          <p:nvPr/>
        </p:nvPicPr>
        <p:blipFill>
          <a:blip r:embed="rId4"/>
          <a:stretch/>
        </p:blipFill>
        <p:spPr>
          <a:xfrm>
            <a:off x="9892156" y="402024"/>
            <a:ext cx="1963080" cy="1974960"/>
          </a:xfrm>
          <a:prstGeom prst="rect">
            <a:avLst/>
          </a:prstGeom>
          <a:ln>
            <a:noFill/>
          </a:ln>
        </p:spPr>
      </p:pic>
      <p:sp>
        <p:nvSpPr>
          <p:cNvPr id="18" name="CustomShape 7">
            <a:extLst>
              <a:ext uri="{FF2B5EF4-FFF2-40B4-BE49-F238E27FC236}">
                <a16:creationId xmlns:a16="http://schemas.microsoft.com/office/drawing/2014/main" id="{2ECA799D-076A-414D-9E88-17A481BFDF37}"/>
              </a:ext>
            </a:extLst>
          </p:cNvPr>
          <p:cNvSpPr/>
          <p:nvPr/>
        </p:nvSpPr>
        <p:spPr>
          <a:xfrm rot="10800000" flipH="1">
            <a:off x="7153119" y="2723320"/>
            <a:ext cx="3001625" cy="2169959"/>
          </a:xfrm>
          <a:custGeom>
            <a:avLst/>
            <a:gdLst/>
            <a:ahLst/>
            <a:cxnLst/>
            <a:rect l="l" t="t" r="r" b="b"/>
            <a:pathLst>
              <a:path w="21600" h="21600">
                <a:moveTo>
                  <a:pt x="0" y="0"/>
                </a:moveTo>
                <a:lnTo>
                  <a:pt x="21600" y="21600"/>
                </a:lnTo>
              </a:path>
            </a:pathLst>
          </a:custGeom>
          <a:noFill/>
          <a:ln w="57150">
            <a:solidFill>
              <a:srgbClr val="FF0000"/>
            </a:solidFill>
            <a:miter/>
            <a:tailEnd type="triangle" w="med" len="med"/>
          </a:ln>
        </p:spPr>
        <p:style>
          <a:lnRef idx="0">
            <a:scrgbClr r="0" g="0" b="0"/>
          </a:lnRef>
          <a:fillRef idx="0">
            <a:scrgbClr r="0" g="0" b="0"/>
          </a:fillRef>
          <a:effectRef idx="0">
            <a:scrgbClr r="0" g="0" b="0"/>
          </a:effectRef>
          <a:fontRef idx="minor"/>
        </p:style>
      </p:sp>
      <p:sp>
        <p:nvSpPr>
          <p:cNvPr id="19" name="Speech Bubble: Rectangle with Corners Rounded 18">
            <a:extLst>
              <a:ext uri="{FF2B5EF4-FFF2-40B4-BE49-F238E27FC236}">
                <a16:creationId xmlns:a16="http://schemas.microsoft.com/office/drawing/2014/main" id="{9DA243BD-BB8E-4BFC-B911-A600D699983C}"/>
              </a:ext>
            </a:extLst>
          </p:cNvPr>
          <p:cNvSpPr/>
          <p:nvPr/>
        </p:nvSpPr>
        <p:spPr>
          <a:xfrm>
            <a:off x="7355274" y="1086963"/>
            <a:ext cx="1971707" cy="797438"/>
          </a:xfrm>
          <a:prstGeom prst="wedgeRoundRectCallout">
            <a:avLst>
              <a:gd name="adj1" fmla="val -75985"/>
              <a:gd name="adj2" fmla="val 50381"/>
              <a:gd name="adj3" fmla="val 16667"/>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400" kern="0" dirty="0">
                <a:latin typeface="Century Gothic"/>
              </a:rPr>
              <a:t>Da</a:t>
            </a:r>
            <a:r>
              <a:rPr kumimoji="0" lang="en-GB" sz="4400" b="0" i="0" u="none" strike="noStrike" kern="0" cap="none" spc="0" normalizeH="0" baseline="0" noProof="0" dirty="0">
                <a:ln>
                  <a:noFill/>
                </a:ln>
                <a:effectLst/>
                <a:uLnTx/>
                <a:uFillTx/>
                <a:latin typeface="Century Gothic"/>
                <a:ea typeface="+mn-ea"/>
                <a:cs typeface="+mn-cs"/>
              </a:rPr>
              <a:t>!</a:t>
            </a:r>
          </a:p>
        </p:txBody>
      </p:sp>
    </p:spTree>
    <p:extLst>
      <p:ext uri="{BB962C8B-B14F-4D97-AF65-F5344CB8AC3E}">
        <p14:creationId xmlns:p14="http://schemas.microsoft.com/office/powerpoint/2010/main" val="13829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795" y="3563733"/>
            <a:ext cx="2649779" cy="1984574"/>
          </a:xfrm>
          <a:prstGeom prst="rect">
            <a:avLst/>
          </a:prstGeom>
        </p:spPr>
      </p:pic>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6" name="Picture 25">
            <a:extLst>
              <a:ext uri="{FF2B5EF4-FFF2-40B4-BE49-F238E27FC236}">
                <a16:creationId xmlns:a16="http://schemas.microsoft.com/office/drawing/2014/main" id="{2858B43D-222E-154F-B973-9F42A515B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6272" y="1180027"/>
            <a:ext cx="1611421" cy="1619560"/>
          </a:xfrm>
          <a:prstGeom prst="rect">
            <a:avLst/>
          </a:prstGeom>
        </p:spPr>
      </p:pic>
      <p:sp>
        <p:nvSpPr>
          <p:cNvPr id="3" name="Oval 2">
            <a:extLst>
              <a:ext uri="{FF2B5EF4-FFF2-40B4-BE49-F238E27FC236}">
                <a16:creationId xmlns:a16="http://schemas.microsoft.com/office/drawing/2014/main" id="{31B0424E-A951-5F4B-9BA6-397494A077F1}"/>
              </a:ext>
            </a:extLst>
          </p:cNvPr>
          <p:cNvSpPr/>
          <p:nvPr/>
        </p:nvSpPr>
        <p:spPr>
          <a:xfrm>
            <a:off x="6113636" y="1046074"/>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Oval 14">
            <a:extLst>
              <a:ext uri="{FF2B5EF4-FFF2-40B4-BE49-F238E27FC236}">
                <a16:creationId xmlns:a16="http://schemas.microsoft.com/office/drawing/2014/main" id="{4CCF233A-5072-9343-B414-42B8E1D67DF1}"/>
              </a:ext>
            </a:extLst>
          </p:cNvPr>
          <p:cNvSpPr/>
          <p:nvPr/>
        </p:nvSpPr>
        <p:spPr>
          <a:xfrm>
            <a:off x="6281011" y="3501047"/>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18" name="TextBox 17"/>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B</a:t>
            </a:r>
          </a:p>
        </p:txBody>
      </p:sp>
      <p:sp>
        <p:nvSpPr>
          <p:cNvPr id="4" name="Title 3">
            <a:extLst>
              <a:ext uri="{FF2B5EF4-FFF2-40B4-BE49-F238E27FC236}">
                <a16:creationId xmlns:a16="http://schemas.microsoft.com/office/drawing/2014/main" id="{EC263DE4-09BE-4DA1-AF36-F72BAB517B91}"/>
              </a:ext>
            </a:extLst>
          </p:cNvPr>
          <p:cNvSpPr>
            <a:spLocks noGrp="1"/>
          </p:cNvSpPr>
          <p:nvPr>
            <p:ph type="title"/>
          </p:nvPr>
        </p:nvSpPr>
        <p:spPr/>
        <p:txBody>
          <a:bodyPr/>
          <a:lstStyle/>
          <a:p>
            <a:r>
              <a:rPr lang="en-GB" b="1" dirty="0" err="1">
                <a:solidFill>
                  <a:schemeClr val="bg1"/>
                </a:solidFill>
              </a:rPr>
              <a:t>Antworten</a:t>
            </a:r>
            <a:endParaRPr lang="en-GB" b="1" dirty="0">
              <a:solidFill>
                <a:schemeClr val="bg1"/>
              </a:solidFill>
            </a:endParaRPr>
          </a:p>
        </p:txBody>
      </p:sp>
      <p:sp>
        <p:nvSpPr>
          <p:cNvPr id="19" name="Rectangle 18">
            <a:extLst>
              <a:ext uri="{FF2B5EF4-FFF2-40B4-BE49-F238E27FC236}">
                <a16:creationId xmlns:a16="http://schemas.microsoft.com/office/drawing/2014/main" id="{CE7EA343-B156-4512-B8D3-E841B8AD8877}"/>
              </a:ext>
            </a:extLst>
          </p:cNvPr>
          <p:cNvSpPr/>
          <p:nvPr/>
        </p:nvSpPr>
        <p:spPr>
          <a:xfrm>
            <a:off x="198691" y="161171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1. Wo ist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Flasche	</a:t>
            </a:r>
            <a:r>
              <a:rPr lang="es-ES" sz="3600" b="1" dirty="0">
                <a:latin typeface="Century Gothic" panose="020B0502020202020204" pitchFamily="34" charset="0"/>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F3BD5108-F93D-4A97-8B8A-E3A256919549}"/>
              </a:ext>
            </a:extLst>
          </p:cNvPr>
          <p:cNvSpPr/>
          <p:nvPr/>
        </p:nvSpPr>
        <p:spPr>
          <a:xfrm>
            <a:off x="198690" y="4434975"/>
            <a:ext cx="60247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2. Wo ist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das Fenster	       ?     </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pic>
        <p:nvPicPr>
          <p:cNvPr id="22" name="Graphic 21" descr="Man with solid fill">
            <a:extLst>
              <a:ext uri="{FF2B5EF4-FFF2-40B4-BE49-F238E27FC236}">
                <a16:creationId xmlns:a16="http://schemas.microsoft.com/office/drawing/2014/main" id="{490C02B5-CE6F-4CCE-8C36-CD82E0F574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0878" y="3966447"/>
            <a:ext cx="1711526" cy="1711526"/>
          </a:xfrm>
          <a:prstGeom prst="rect">
            <a:avLst/>
          </a:prstGeom>
        </p:spPr>
      </p:pic>
      <p:sp>
        <p:nvSpPr>
          <p:cNvPr id="24" name="Explosion 2 23">
            <a:extLst>
              <a:ext uri="{FF2B5EF4-FFF2-40B4-BE49-F238E27FC236}">
                <a16:creationId xmlns:a16="http://schemas.microsoft.com/office/drawing/2014/main" id="{25481E3F-4CE1-504B-91A6-52D153CD7F31}"/>
              </a:ext>
            </a:extLst>
          </p:cNvPr>
          <p:cNvSpPr/>
          <p:nvPr/>
        </p:nvSpPr>
        <p:spPr>
          <a:xfrm rot="937851">
            <a:off x="2739474" y="741411"/>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78463" y="3623295"/>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 name="Picture 22" descr="A water bottle with a green cap&#10;&#10;Description automatically generated">
            <a:extLst>
              <a:ext uri="{FF2B5EF4-FFF2-40B4-BE49-F238E27FC236}">
                <a16:creationId xmlns:a16="http://schemas.microsoft.com/office/drawing/2014/main" id="{54ECD029-379B-4AE5-B778-0AB71CFCB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430" y="1216079"/>
            <a:ext cx="891005" cy="1782010"/>
          </a:xfrm>
          <a:prstGeom prst="rect">
            <a:avLst/>
          </a:prstGeom>
        </p:spPr>
      </p:pic>
    </p:spTree>
    <p:extLst>
      <p:ext uri="{BB962C8B-B14F-4D97-AF65-F5344CB8AC3E}">
        <p14:creationId xmlns:p14="http://schemas.microsoft.com/office/powerpoint/2010/main" val="27948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4"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3.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der </a:t>
            </a:r>
            <a:r>
              <a:rPr kumimoji="0" lang="es-ES" sz="36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Tisch</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895834" y="903591"/>
            <a:ext cx="3090058" cy="2192204"/>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4.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36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Tafel</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31381" y="3760345"/>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6AF15DD1-DDA4-9643-8E57-C6E8985FE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8762" y="1428925"/>
            <a:ext cx="2061929" cy="1249654"/>
          </a:xfrm>
          <a:prstGeom prst="rect">
            <a:avLst/>
          </a:prstGeom>
        </p:spPr>
      </p:pic>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sp>
        <p:nvSpPr>
          <p:cNvPr id="18" name="Oval 17">
            <a:extLst>
              <a:ext uri="{FF2B5EF4-FFF2-40B4-BE49-F238E27FC236}">
                <a16:creationId xmlns:a16="http://schemas.microsoft.com/office/drawing/2014/main" id="{2FA71665-C95C-174C-B563-DA2DEF0853AC}"/>
              </a:ext>
            </a:extLst>
          </p:cNvPr>
          <p:cNvSpPr/>
          <p:nvPr/>
        </p:nvSpPr>
        <p:spPr>
          <a:xfrm>
            <a:off x="9087196" y="861486"/>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D82366EF-10AF-1840-9045-6931E5E36BE9}"/>
              </a:ext>
            </a:extLst>
          </p:cNvPr>
          <p:cNvSpPr/>
          <p:nvPr/>
        </p:nvSpPr>
        <p:spPr>
          <a:xfrm>
            <a:off x="9170285" y="3713009"/>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3555" y="1046074"/>
            <a:ext cx="1384915" cy="1854279"/>
          </a:xfrm>
          <a:prstGeom prst="rect">
            <a:avLst/>
          </a:prstGeom>
        </p:spPr>
      </p:pic>
      <p:sp>
        <p:nvSpPr>
          <p:cNvPr id="16" name="TextBox 15"/>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3" name="TextBox 22"/>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47B1D0BA-1715-482A-AEA5-092B2299F7D5}"/>
              </a:ext>
            </a:extLst>
          </p:cNvPr>
          <p:cNvSpPr>
            <a:spLocks noGrp="1"/>
          </p:cNvSpPr>
          <p:nvPr>
            <p:ph type="title"/>
          </p:nvPr>
        </p:nvSpPr>
        <p:spPr/>
        <p:txBody>
          <a:bodyPr/>
          <a:lstStyle/>
          <a:p>
            <a:r>
              <a:rPr lang="en-GB" b="1" dirty="0" err="1">
                <a:solidFill>
                  <a:schemeClr val="bg1"/>
                </a:solidFill>
              </a:rPr>
              <a:t>Antworten</a:t>
            </a:r>
            <a:endParaRPr lang="en-GB" b="1" dirty="0">
              <a:solidFill>
                <a:schemeClr val="bg1"/>
              </a:solidFill>
            </a:endParaRPr>
          </a:p>
        </p:txBody>
      </p:sp>
    </p:spTree>
    <p:extLst>
      <p:ext uri="{BB962C8B-B14F-4D97-AF65-F5344CB8AC3E}">
        <p14:creationId xmlns:p14="http://schemas.microsoft.com/office/powerpoint/2010/main" val="8097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5.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das </a:t>
            </a:r>
            <a:r>
              <a:rPr kumimoji="0" lang="es-ES" sz="36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Paar</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		       ?</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939198" y="882803"/>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6.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der Mann  	?</a:t>
            </a:r>
            <a:endParaRPr kumimoji="0" lang="en-US" sz="3600" b="0" i="0" u="none" strike="noStrike" kern="1200" cap="none" spc="0" normalizeH="0" baseline="0" noProof="0" dirty="0">
              <a:ln>
                <a:noFill/>
              </a:ln>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98586" y="3760346"/>
            <a:ext cx="2854583" cy="2208358"/>
          </a:xfrm>
          <a:prstGeom prst="irregularSeal2">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17" name="Picture 16">
            <a:extLst>
              <a:ext uri="{FF2B5EF4-FFF2-40B4-BE49-F238E27FC236}">
                <a16:creationId xmlns:a16="http://schemas.microsoft.com/office/drawing/2014/main" id="{4880A70D-60AD-C842-ADB3-091CA445F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728" y="1373849"/>
            <a:ext cx="1197230" cy="1203277"/>
          </a:xfrm>
          <a:prstGeom prst="rect">
            <a:avLst/>
          </a:prstGeom>
        </p:spPr>
      </p:pic>
      <p:sp>
        <p:nvSpPr>
          <p:cNvPr id="14" name="Oval 13">
            <a:extLst>
              <a:ext uri="{FF2B5EF4-FFF2-40B4-BE49-F238E27FC236}">
                <a16:creationId xmlns:a16="http://schemas.microsoft.com/office/drawing/2014/main" id="{104845A8-4B1D-764F-87D8-0E819F88197D}"/>
              </a:ext>
            </a:extLst>
          </p:cNvPr>
          <p:cNvSpPr/>
          <p:nvPr/>
        </p:nvSpPr>
        <p:spPr>
          <a:xfrm>
            <a:off x="6113636" y="1046074"/>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25213F03-B65A-1048-8184-ABAD4BC3434A}"/>
              </a:ext>
            </a:extLst>
          </p:cNvPr>
          <p:cNvSpPr/>
          <p:nvPr/>
        </p:nvSpPr>
        <p:spPr>
          <a:xfrm>
            <a:off x="6291677" y="3564543"/>
            <a:ext cx="3021715" cy="21769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TextBox 19"/>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22" name="TextBox 21"/>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7C084589-C97C-47CC-B37B-11BE45D5005B}"/>
              </a:ext>
            </a:extLst>
          </p:cNvPr>
          <p:cNvSpPr>
            <a:spLocks noGrp="1"/>
          </p:cNvSpPr>
          <p:nvPr>
            <p:ph type="title"/>
          </p:nvPr>
        </p:nvSpPr>
        <p:spPr>
          <a:xfrm>
            <a:off x="0" y="213557"/>
            <a:ext cx="2659955" cy="647577"/>
          </a:xfrm>
        </p:spPr>
        <p:txBody>
          <a:bodyPr/>
          <a:lstStyle/>
          <a:p>
            <a:r>
              <a:rPr lang="en-GB" b="1" dirty="0" err="1">
                <a:solidFill>
                  <a:schemeClr val="bg1"/>
                </a:solidFill>
              </a:rPr>
              <a:t>Antworten</a:t>
            </a:r>
            <a:endParaRPr lang="en-GB" b="1" dirty="0">
              <a:solidFill>
                <a:schemeClr val="bg1"/>
              </a:solidFill>
            </a:endParaRPr>
          </a:p>
        </p:txBody>
      </p:sp>
      <p:pic>
        <p:nvPicPr>
          <p:cNvPr id="23" name="Graphic 22" descr="Man with solid fill">
            <a:extLst>
              <a:ext uri="{FF2B5EF4-FFF2-40B4-BE49-F238E27FC236}">
                <a16:creationId xmlns:a16="http://schemas.microsoft.com/office/drawing/2014/main" id="{BC66EAC5-36FC-4A70-83EC-1A2C94960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6771" y="3988318"/>
            <a:ext cx="1711526" cy="1711526"/>
          </a:xfrm>
          <a:prstGeom prst="rect">
            <a:avLst/>
          </a:prstGeom>
        </p:spPr>
      </p:pic>
      <p:pic>
        <p:nvPicPr>
          <p:cNvPr id="25" name="Picture 24" descr="A teacher teaching children in a classroom&#10;&#10;Description automatically generated">
            <a:extLst>
              <a:ext uri="{FF2B5EF4-FFF2-40B4-BE49-F238E27FC236}">
                <a16:creationId xmlns:a16="http://schemas.microsoft.com/office/drawing/2014/main" id="{B73200BD-F92E-4AC9-8C7A-092938DDFC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2503" y="1002972"/>
            <a:ext cx="2652933" cy="2022861"/>
          </a:xfrm>
          <a:prstGeom prst="rect">
            <a:avLst/>
          </a:prstGeom>
        </p:spPr>
      </p:pic>
    </p:spTree>
    <p:extLst>
      <p:ext uri="{BB962C8B-B14F-4D97-AF65-F5344CB8AC3E}">
        <p14:creationId xmlns:p14="http://schemas.microsoft.com/office/powerpoint/2010/main" val="36145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14"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80306"/>
            <a:ext cx="4810539" cy="647577"/>
          </a:xfrm>
        </p:spPr>
        <p:txBody>
          <a:bodyPr>
            <a:normAutofit/>
          </a:bodyPr>
          <a:lstStyle/>
          <a:p>
            <a:r>
              <a:rPr lang="en-GB" sz="3600" b="1" dirty="0">
                <a:solidFill>
                  <a:schemeClr val="bg1"/>
                </a:solidFill>
              </a:rPr>
              <a:t>der, die </a:t>
            </a:r>
            <a:r>
              <a:rPr lang="en-GB" sz="3600" b="1" dirty="0" err="1">
                <a:solidFill>
                  <a:schemeClr val="bg1"/>
                </a:solidFill>
              </a:rPr>
              <a:t>oder</a:t>
            </a:r>
            <a:r>
              <a:rPr lang="en-GB" sz="3600" b="1" dirty="0">
                <a:solidFill>
                  <a:schemeClr val="bg1"/>
                </a:solidFill>
              </a:rPr>
              <a:t> das?</a:t>
            </a:r>
          </a:p>
        </p:txBody>
      </p:sp>
      <p:sp>
        <p:nvSpPr>
          <p:cNvPr id="27" name="Title 3">
            <a:extLst>
              <a:ext uri="{FF2B5EF4-FFF2-40B4-BE49-F238E27FC236}">
                <a16:creationId xmlns:a16="http://schemas.microsoft.com/office/drawing/2014/main" id="{3AA5991C-2DF7-488F-A6CA-CA25C52206EE}"/>
              </a:ext>
            </a:extLst>
          </p:cNvPr>
          <p:cNvSpPr txBox="1">
            <a:spLocks/>
          </p:cNvSpPr>
          <p:nvPr/>
        </p:nvSpPr>
        <p:spPr>
          <a:xfrm>
            <a:off x="260281" y="1044723"/>
            <a:ext cx="481053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16" name="Rounded Rectangle 11">
            <a:extLst>
              <a:ext uri="{FF2B5EF4-FFF2-40B4-BE49-F238E27FC236}">
                <a16:creationId xmlns:a16="http://schemas.microsoft.com/office/drawing/2014/main" id="{6AD67F4D-2F25-4280-897F-53D037E99F9E}"/>
              </a:ext>
            </a:extLst>
          </p:cNvPr>
          <p:cNvSpPr/>
          <p:nvPr/>
        </p:nvSpPr>
        <p:spPr>
          <a:xfrm>
            <a:off x="9571703" y="208470"/>
            <a:ext cx="2385625" cy="43192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B5E69E66-5382-4FB7-8221-78B6933964A7}"/>
              </a:ext>
            </a:extLst>
          </p:cNvPr>
          <p:cNvSpPr/>
          <p:nvPr/>
        </p:nvSpPr>
        <p:spPr>
          <a:xfrm>
            <a:off x="292886" y="1445791"/>
            <a:ext cx="4009431" cy="923330"/>
          </a:xfrm>
          <a:prstGeom prst="rect">
            <a:avLst/>
          </a:prstGeom>
        </p:spPr>
        <p:txBody>
          <a:bodyPr wrap="square">
            <a:spAutoFit/>
          </a:bodyPr>
          <a:lstStyle/>
          <a:p>
            <a:r>
              <a:rPr lang="es-ES" sz="5400" b="1" dirty="0">
                <a:latin typeface="Century Gothic" panose="020B0502020202020204" pitchFamily="34" charset="0"/>
                <a:cs typeface="Calibri" panose="020F0502020204030204" pitchFamily="34" charset="0"/>
              </a:rPr>
              <a:t>die</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Flasche</a:t>
            </a:r>
            <a:endParaRPr lang="en-US" dirty="0"/>
          </a:p>
        </p:txBody>
      </p:sp>
      <p:sp>
        <p:nvSpPr>
          <p:cNvPr id="19" name="Rectangle 18">
            <a:extLst>
              <a:ext uri="{FF2B5EF4-FFF2-40B4-BE49-F238E27FC236}">
                <a16:creationId xmlns:a16="http://schemas.microsoft.com/office/drawing/2014/main" id="{585D5C33-8590-4F64-9996-6390F277349A}"/>
              </a:ext>
            </a:extLst>
          </p:cNvPr>
          <p:cNvSpPr/>
          <p:nvPr/>
        </p:nvSpPr>
        <p:spPr>
          <a:xfrm>
            <a:off x="292886" y="2650646"/>
            <a:ext cx="2997937"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die</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Tafel</a:t>
            </a:r>
            <a:endParaRPr lang="en-US" dirty="0"/>
          </a:p>
        </p:txBody>
      </p:sp>
      <p:sp>
        <p:nvSpPr>
          <p:cNvPr id="21" name="Rectangle 20">
            <a:extLst>
              <a:ext uri="{FF2B5EF4-FFF2-40B4-BE49-F238E27FC236}">
                <a16:creationId xmlns:a16="http://schemas.microsoft.com/office/drawing/2014/main" id="{0F2C70BF-91F9-4698-AD30-C6084BDE4331}"/>
              </a:ext>
            </a:extLst>
          </p:cNvPr>
          <p:cNvSpPr/>
          <p:nvPr/>
        </p:nvSpPr>
        <p:spPr>
          <a:xfrm>
            <a:off x="6946570" y="2603022"/>
            <a:ext cx="3121367"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der</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Tisch</a:t>
            </a:r>
            <a:endParaRPr lang="en-US" dirty="0"/>
          </a:p>
        </p:txBody>
      </p:sp>
      <p:sp>
        <p:nvSpPr>
          <p:cNvPr id="23" name="Rectangle 22">
            <a:extLst>
              <a:ext uri="{FF2B5EF4-FFF2-40B4-BE49-F238E27FC236}">
                <a16:creationId xmlns:a16="http://schemas.microsoft.com/office/drawing/2014/main" id="{EA897D46-88DD-4DB0-9C3A-34D76EFAEBFD}"/>
              </a:ext>
            </a:extLst>
          </p:cNvPr>
          <p:cNvSpPr/>
          <p:nvPr/>
        </p:nvSpPr>
        <p:spPr>
          <a:xfrm>
            <a:off x="6950252" y="3806432"/>
            <a:ext cx="2969083"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das</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Heft</a:t>
            </a:r>
            <a:endParaRPr lang="en-US" dirty="0"/>
          </a:p>
        </p:txBody>
      </p:sp>
      <p:sp>
        <p:nvSpPr>
          <p:cNvPr id="25" name="Rectangle 24">
            <a:extLst>
              <a:ext uri="{FF2B5EF4-FFF2-40B4-BE49-F238E27FC236}">
                <a16:creationId xmlns:a16="http://schemas.microsoft.com/office/drawing/2014/main" id="{8B1FB694-BCF9-4A83-94AF-AA9DD769D6DB}"/>
              </a:ext>
            </a:extLst>
          </p:cNvPr>
          <p:cNvSpPr/>
          <p:nvPr/>
        </p:nvSpPr>
        <p:spPr>
          <a:xfrm>
            <a:off x="127565" y="3803430"/>
            <a:ext cx="3966150"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das</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Fenster</a:t>
            </a:r>
            <a:endParaRPr lang="en-US" dirty="0"/>
          </a:p>
        </p:txBody>
      </p:sp>
      <p:sp>
        <p:nvSpPr>
          <p:cNvPr id="28" name="Rectangle 27">
            <a:extLst>
              <a:ext uri="{FF2B5EF4-FFF2-40B4-BE49-F238E27FC236}">
                <a16:creationId xmlns:a16="http://schemas.microsoft.com/office/drawing/2014/main" id="{2801BF5F-8696-473B-8894-69831C417CCA}"/>
              </a:ext>
            </a:extLst>
          </p:cNvPr>
          <p:cNvSpPr/>
          <p:nvPr/>
        </p:nvSpPr>
        <p:spPr>
          <a:xfrm>
            <a:off x="6928134" y="5031659"/>
            <a:ext cx="3158237" cy="923330"/>
          </a:xfrm>
          <a:prstGeom prst="rect">
            <a:avLst/>
          </a:prstGeom>
        </p:spPr>
        <p:txBody>
          <a:bodyPr wrap="none">
            <a:spAutoFit/>
          </a:bodyPr>
          <a:lstStyle/>
          <a:p>
            <a:pPr lvl="0" algn="ctr"/>
            <a:r>
              <a:rPr lang="en-GB" sz="5400" b="1" dirty="0">
                <a:latin typeface="Century Gothic" panose="020B0502020202020204" pitchFamily="34" charset="0"/>
              </a:rPr>
              <a:t>das</a:t>
            </a:r>
            <a:r>
              <a:rPr lang="en-GB" sz="5400" dirty="0">
                <a:latin typeface="Century Gothic" panose="020B0502020202020204" pitchFamily="34" charset="0"/>
              </a:rPr>
              <a:t> </a:t>
            </a:r>
            <a:r>
              <a:rPr lang="en-GB" sz="5400" dirty="0" err="1">
                <a:latin typeface="Century Gothic" panose="020B0502020202020204" pitchFamily="34" charset="0"/>
              </a:rPr>
              <a:t>Paar</a:t>
            </a:r>
            <a:endParaRPr lang="en-GB" sz="5400" dirty="0">
              <a:latin typeface="Century Gothic" panose="020B0502020202020204" pitchFamily="34" charset="0"/>
            </a:endParaRPr>
          </a:p>
        </p:txBody>
      </p:sp>
      <p:sp>
        <p:nvSpPr>
          <p:cNvPr id="30" name="Rectangle 29">
            <a:extLst>
              <a:ext uri="{FF2B5EF4-FFF2-40B4-BE49-F238E27FC236}">
                <a16:creationId xmlns:a16="http://schemas.microsoft.com/office/drawing/2014/main" id="{FD1C65B1-24BB-40D9-92C9-3B685542FC2B}"/>
              </a:ext>
            </a:extLst>
          </p:cNvPr>
          <p:cNvSpPr/>
          <p:nvPr/>
        </p:nvSpPr>
        <p:spPr>
          <a:xfrm>
            <a:off x="292886" y="4977646"/>
            <a:ext cx="3448380" cy="923330"/>
          </a:xfrm>
          <a:prstGeom prst="rect">
            <a:avLst/>
          </a:prstGeom>
        </p:spPr>
        <p:txBody>
          <a:bodyPr wrap="none">
            <a:spAutoFit/>
          </a:bodyPr>
          <a:lstStyle/>
          <a:p>
            <a:pPr lvl="0" algn="ctr"/>
            <a:r>
              <a:rPr lang="en-GB" sz="5400" b="1" dirty="0">
                <a:latin typeface="Century Gothic" panose="020B0502020202020204" pitchFamily="34" charset="0"/>
              </a:rPr>
              <a:t>die</a:t>
            </a:r>
            <a:r>
              <a:rPr lang="en-GB" sz="5400" dirty="0">
                <a:latin typeface="Century Gothic" panose="020B0502020202020204" pitchFamily="34" charset="0"/>
              </a:rPr>
              <a:t> </a:t>
            </a:r>
            <a:r>
              <a:rPr lang="en-GB" sz="5400" dirty="0" err="1">
                <a:latin typeface="Century Gothic" panose="020B0502020202020204" pitchFamily="34" charset="0"/>
              </a:rPr>
              <a:t>Klasse</a:t>
            </a:r>
            <a:endParaRPr lang="en-GB" sz="5400" dirty="0">
              <a:latin typeface="Century Gothic" panose="020B0502020202020204" pitchFamily="34" charset="0"/>
            </a:endParaRPr>
          </a:p>
        </p:txBody>
      </p:sp>
      <p:sp>
        <p:nvSpPr>
          <p:cNvPr id="34" name="Rectangle 33">
            <a:extLst>
              <a:ext uri="{FF2B5EF4-FFF2-40B4-BE49-F238E27FC236}">
                <a16:creationId xmlns:a16="http://schemas.microsoft.com/office/drawing/2014/main" id="{B385C6F7-0603-4819-AD87-EE735BA801FE}"/>
              </a:ext>
            </a:extLst>
          </p:cNvPr>
          <p:cNvSpPr/>
          <p:nvPr/>
        </p:nvSpPr>
        <p:spPr>
          <a:xfrm>
            <a:off x="7008672" y="1464795"/>
            <a:ext cx="3462807"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der</a:t>
            </a:r>
            <a:r>
              <a:rPr lang="es-ES" sz="5400" dirty="0">
                <a:latin typeface="Century Gothic" panose="020B0502020202020204" pitchFamily="34" charset="0"/>
                <a:cs typeface="Calibri" panose="020F0502020204030204" pitchFamily="34" charset="0"/>
              </a:rPr>
              <a:t> Mann</a:t>
            </a:r>
            <a:endParaRPr lang="en-US" dirty="0"/>
          </a:p>
        </p:txBody>
      </p:sp>
      <p:pic>
        <p:nvPicPr>
          <p:cNvPr id="6" name="Picture 5" descr="A black and white image of a black background&#10;&#10;Description automatically generated with medium confidence">
            <a:extLst>
              <a:ext uri="{FF2B5EF4-FFF2-40B4-BE49-F238E27FC236}">
                <a16:creationId xmlns:a16="http://schemas.microsoft.com/office/drawing/2014/main" id="{9E47F7BF-E3EF-409E-9455-B9B1004A9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166915" y="1168374"/>
            <a:ext cx="1178875" cy="1411562"/>
          </a:xfrm>
          <a:prstGeom prst="rect">
            <a:avLst/>
          </a:prstGeom>
        </p:spPr>
      </p:pic>
      <p:pic>
        <p:nvPicPr>
          <p:cNvPr id="36" name="Picture 35" descr="A black and white image of a black background&#10;&#10;Description automatically generated with medium confidence">
            <a:extLst>
              <a:ext uri="{FF2B5EF4-FFF2-40B4-BE49-F238E27FC236}">
                <a16:creationId xmlns:a16="http://schemas.microsoft.com/office/drawing/2014/main" id="{5C5A6402-41D0-415A-961F-03278E0CA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166917" y="2380495"/>
            <a:ext cx="1178875" cy="1411562"/>
          </a:xfrm>
          <a:prstGeom prst="rect">
            <a:avLst/>
          </a:prstGeom>
        </p:spPr>
      </p:pic>
      <p:pic>
        <p:nvPicPr>
          <p:cNvPr id="37" name="Picture 36" descr="A black and white image of a black background&#10;&#10;Description automatically generated with medium confidence">
            <a:extLst>
              <a:ext uri="{FF2B5EF4-FFF2-40B4-BE49-F238E27FC236}">
                <a16:creationId xmlns:a16="http://schemas.microsoft.com/office/drawing/2014/main" id="{224BA127-772B-48A5-9098-CC648015A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166917" y="3644685"/>
            <a:ext cx="1178875" cy="1411562"/>
          </a:xfrm>
          <a:prstGeom prst="rect">
            <a:avLst/>
          </a:prstGeom>
        </p:spPr>
      </p:pic>
      <p:pic>
        <p:nvPicPr>
          <p:cNvPr id="38" name="Picture 37" descr="A black and white image of a black background&#10;&#10;Description automatically generated with medium confidence">
            <a:extLst>
              <a:ext uri="{FF2B5EF4-FFF2-40B4-BE49-F238E27FC236}">
                <a16:creationId xmlns:a16="http://schemas.microsoft.com/office/drawing/2014/main" id="{52FAB2B3-BA02-44A1-9316-1A9A269B9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294482" y="4894564"/>
            <a:ext cx="1178875" cy="1411562"/>
          </a:xfrm>
          <a:prstGeom prst="rect">
            <a:avLst/>
          </a:prstGeom>
        </p:spPr>
      </p:pic>
      <p:pic>
        <p:nvPicPr>
          <p:cNvPr id="39" name="Picture 38" descr="A black and white image of a black background&#10;&#10;Description automatically generated with medium confidence">
            <a:extLst>
              <a:ext uri="{FF2B5EF4-FFF2-40B4-BE49-F238E27FC236}">
                <a16:creationId xmlns:a16="http://schemas.microsoft.com/office/drawing/2014/main" id="{FB6CE4AC-256A-45A6-8B3B-9335652D5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6984139" y="1127835"/>
            <a:ext cx="1178875" cy="1411562"/>
          </a:xfrm>
          <a:prstGeom prst="rect">
            <a:avLst/>
          </a:prstGeom>
        </p:spPr>
      </p:pic>
      <p:pic>
        <p:nvPicPr>
          <p:cNvPr id="40" name="Picture 39" descr="A black and white image of a black background&#10;&#10;Description automatically generated with medium confidence">
            <a:extLst>
              <a:ext uri="{FF2B5EF4-FFF2-40B4-BE49-F238E27FC236}">
                <a16:creationId xmlns:a16="http://schemas.microsoft.com/office/drawing/2014/main" id="{5E7D73B4-775D-4415-9B2C-9EAF30DD2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6984378" y="2397614"/>
            <a:ext cx="1178875" cy="1411562"/>
          </a:xfrm>
          <a:prstGeom prst="rect">
            <a:avLst/>
          </a:prstGeom>
        </p:spPr>
      </p:pic>
      <p:pic>
        <p:nvPicPr>
          <p:cNvPr id="41" name="Picture 40" descr="A black and white image of a black background&#10;&#10;Description automatically generated with medium confidence">
            <a:extLst>
              <a:ext uri="{FF2B5EF4-FFF2-40B4-BE49-F238E27FC236}">
                <a16:creationId xmlns:a16="http://schemas.microsoft.com/office/drawing/2014/main" id="{BF903EC5-62CA-4F92-B887-8261058CF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7017227" y="3538369"/>
            <a:ext cx="1178875" cy="1411562"/>
          </a:xfrm>
          <a:prstGeom prst="rect">
            <a:avLst/>
          </a:prstGeom>
        </p:spPr>
      </p:pic>
      <p:pic>
        <p:nvPicPr>
          <p:cNvPr id="42" name="Picture 41" descr="A black and white image of a black background&#10;&#10;Description automatically generated with medium confidence">
            <a:extLst>
              <a:ext uri="{FF2B5EF4-FFF2-40B4-BE49-F238E27FC236}">
                <a16:creationId xmlns:a16="http://schemas.microsoft.com/office/drawing/2014/main" id="{5D4654D9-E32C-409C-84CD-C41E6B63D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2366">
            <a:off x="6984378" y="4707944"/>
            <a:ext cx="1178875" cy="1411562"/>
          </a:xfrm>
          <a:prstGeom prst="rect">
            <a:avLst/>
          </a:prstGeom>
        </p:spPr>
      </p:pic>
    </p:spTree>
    <p:extLst>
      <p:ext uri="{BB962C8B-B14F-4D97-AF65-F5344CB8AC3E}">
        <p14:creationId xmlns:p14="http://schemas.microsoft.com/office/powerpoint/2010/main" val="25465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2"/>
                                        </p:tgtEl>
                                      </p:cBhvr>
                                    </p:animEffect>
                                    <p:set>
                                      <p:cBhvr>
                                        <p:cTn id="90"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8" grpId="0"/>
      <p:bldP spid="30"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C996-A720-4564-894E-71A69DD6769F}"/>
              </a:ext>
            </a:extLst>
          </p:cNvPr>
          <p:cNvSpPr>
            <a:spLocks noGrp="1"/>
          </p:cNvSpPr>
          <p:nvPr>
            <p:ph type="title"/>
          </p:nvPr>
        </p:nvSpPr>
        <p:spPr>
          <a:xfrm>
            <a:off x="0" y="251398"/>
            <a:ext cx="2669458" cy="647577"/>
          </a:xfrm>
        </p:spPr>
        <p:txBody>
          <a:bodyPr/>
          <a:lstStyle/>
          <a:p>
            <a:r>
              <a:rPr lang="en-GB" dirty="0"/>
              <a:t>Ein Dialog</a:t>
            </a:r>
          </a:p>
        </p:txBody>
      </p:sp>
      <p:pic>
        <p:nvPicPr>
          <p:cNvPr id="5" name="Picture 4" descr="A yellow and red ovals&#10;&#10;Description automatically generated">
            <a:extLst>
              <a:ext uri="{FF2B5EF4-FFF2-40B4-BE49-F238E27FC236}">
                <a16:creationId xmlns:a16="http://schemas.microsoft.com/office/drawing/2014/main" id="{C5A6B663-3BFF-45C8-B29A-94B1B6B5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314" y="537345"/>
            <a:ext cx="2042337" cy="1188823"/>
          </a:xfrm>
          <a:prstGeom prst="rect">
            <a:avLst/>
          </a:prstGeom>
        </p:spPr>
      </p:pic>
      <p:sp>
        <p:nvSpPr>
          <p:cNvPr id="8" name="Rounded Rectangle 11">
            <a:extLst>
              <a:ext uri="{FF2B5EF4-FFF2-40B4-BE49-F238E27FC236}">
                <a16:creationId xmlns:a16="http://schemas.microsoft.com/office/drawing/2014/main" id="{7D692F41-4465-4E53-A878-1559F24A908F}"/>
              </a:ext>
            </a:extLst>
          </p:cNvPr>
          <p:cNvSpPr/>
          <p:nvPr/>
        </p:nvSpPr>
        <p:spPr>
          <a:xfrm>
            <a:off x="10382960" y="208470"/>
            <a:ext cx="1574368" cy="366717"/>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D74A7AB3-8274-41F3-8F8B-E1FA4F08EC4C}"/>
              </a:ext>
            </a:extLst>
          </p:cNvPr>
          <p:cNvPicPr>
            <a:picLocks noChangeAspect="1"/>
          </p:cNvPicPr>
          <p:nvPr/>
        </p:nvPicPr>
        <p:blipFill>
          <a:blip r:embed="rId4"/>
          <a:stretch>
            <a:fillRect/>
          </a:stretch>
        </p:blipFill>
        <p:spPr>
          <a:xfrm>
            <a:off x="7847687" y="575186"/>
            <a:ext cx="1524132" cy="1707028"/>
          </a:xfrm>
          <a:prstGeom prst="rect">
            <a:avLst/>
          </a:prstGeom>
        </p:spPr>
      </p:pic>
      <p:pic>
        <p:nvPicPr>
          <p:cNvPr id="15" name="Picture 14">
            <a:extLst>
              <a:ext uri="{FF2B5EF4-FFF2-40B4-BE49-F238E27FC236}">
                <a16:creationId xmlns:a16="http://schemas.microsoft.com/office/drawing/2014/main" id="{E5C31080-AF29-4CB3-9B71-C3DAD6AFCC89}"/>
              </a:ext>
            </a:extLst>
          </p:cNvPr>
          <p:cNvPicPr>
            <a:picLocks noChangeAspect="1"/>
          </p:cNvPicPr>
          <p:nvPr/>
        </p:nvPicPr>
        <p:blipFill>
          <a:blip r:embed="rId5"/>
          <a:stretch>
            <a:fillRect/>
          </a:stretch>
        </p:blipFill>
        <p:spPr>
          <a:xfrm>
            <a:off x="3143168" y="537345"/>
            <a:ext cx="1530229" cy="1713124"/>
          </a:xfrm>
          <a:prstGeom prst="rect">
            <a:avLst/>
          </a:prstGeom>
        </p:spPr>
      </p:pic>
      <p:graphicFrame>
        <p:nvGraphicFramePr>
          <p:cNvPr id="16" name="Table 16">
            <a:extLst>
              <a:ext uri="{FF2B5EF4-FFF2-40B4-BE49-F238E27FC236}">
                <a16:creationId xmlns:a16="http://schemas.microsoft.com/office/drawing/2014/main" id="{32376DC4-10D8-4536-9850-6C3563459146}"/>
              </a:ext>
            </a:extLst>
          </p:cNvPr>
          <p:cNvGraphicFramePr>
            <a:graphicFrameLocks noGrp="1"/>
          </p:cNvGraphicFramePr>
          <p:nvPr>
            <p:extLst>
              <p:ext uri="{D42A27DB-BD31-4B8C-83A1-F6EECF244321}">
                <p14:modId xmlns:p14="http://schemas.microsoft.com/office/powerpoint/2010/main" val="1397901455"/>
              </p:ext>
            </p:extLst>
          </p:nvPr>
        </p:nvGraphicFramePr>
        <p:xfrm>
          <a:off x="1194620" y="1988582"/>
          <a:ext cx="10438244" cy="4053840"/>
        </p:xfrm>
        <a:graphic>
          <a:graphicData uri="http://schemas.openxmlformats.org/drawingml/2006/table">
            <a:tbl>
              <a:tblPr firstRow="1" bandRow="1">
                <a:tableStyleId>{C4B1156A-380E-4F78-BDF5-A606A8083BF9}</a:tableStyleId>
              </a:tblPr>
              <a:tblGrid>
                <a:gridCol w="4940709">
                  <a:extLst>
                    <a:ext uri="{9D8B030D-6E8A-4147-A177-3AD203B41FA5}">
                      <a16:colId xmlns:a16="http://schemas.microsoft.com/office/drawing/2014/main" val="547180215"/>
                    </a:ext>
                  </a:extLst>
                </a:gridCol>
                <a:gridCol w="5497535">
                  <a:extLst>
                    <a:ext uri="{9D8B030D-6E8A-4147-A177-3AD203B41FA5}">
                      <a16:colId xmlns:a16="http://schemas.microsoft.com/office/drawing/2014/main" val="3791724193"/>
                    </a:ext>
                  </a:extLst>
                </a:gridCol>
              </a:tblGrid>
              <a:tr h="505438">
                <a:tc>
                  <a:txBody>
                    <a:bodyPr/>
                    <a:lstStyle/>
                    <a:p>
                      <a:r>
                        <a:rPr lang="en-GB" sz="2800" b="0" dirty="0">
                          <a:solidFill>
                            <a:schemeClr val="tx1"/>
                          </a:solidFill>
                        </a:rPr>
                        <a:t>Hello!</a:t>
                      </a:r>
                    </a:p>
                  </a:txBody>
                  <a:tcPr anchor="ctr"/>
                </a:tc>
                <a:tc>
                  <a:txBody>
                    <a:bodyPr/>
                    <a:lstStyle/>
                    <a:p>
                      <a:endParaRPr lang="en-GB" sz="2800">
                        <a:solidFill>
                          <a:schemeClr val="tx1"/>
                        </a:solidFill>
                      </a:endParaRPr>
                    </a:p>
                  </a:txBody>
                  <a:tcPr anchor="ctr"/>
                </a:tc>
                <a:extLst>
                  <a:ext uri="{0D108BD9-81ED-4DB2-BD59-A6C34878D82A}">
                    <a16:rowId xmlns:a16="http://schemas.microsoft.com/office/drawing/2014/main" val="2982245250"/>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Hello!</a:t>
                      </a:r>
                    </a:p>
                  </a:txBody>
                  <a:tcPr anchor="ctr"/>
                </a:tc>
                <a:extLst>
                  <a:ext uri="{0D108BD9-81ED-4DB2-BD59-A6C34878D82A}">
                    <a16:rowId xmlns:a16="http://schemas.microsoft.com/office/drawing/2014/main" val="2228794753"/>
                  </a:ext>
                </a:extLst>
              </a:tr>
              <a:tr h="505438">
                <a:tc>
                  <a:txBody>
                    <a:bodyPr/>
                    <a:lstStyle/>
                    <a:p>
                      <a:r>
                        <a:rPr lang="en-GB" sz="2800" dirty="0">
                          <a:solidFill>
                            <a:schemeClr val="tx1"/>
                          </a:solidFill>
                        </a:rPr>
                        <a:t>Where is [name]?</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925659625"/>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[Name] is there.</a:t>
                      </a:r>
                    </a:p>
                    <a:p>
                      <a:r>
                        <a:rPr lang="en-GB" sz="2800" dirty="0">
                          <a:solidFill>
                            <a:schemeClr val="tx1"/>
                          </a:solidFill>
                        </a:rPr>
                        <a:t>Where’s  [the exercise book]?</a:t>
                      </a:r>
                    </a:p>
                  </a:txBody>
                  <a:tcPr anchor="ctr"/>
                </a:tc>
                <a:extLst>
                  <a:ext uri="{0D108BD9-81ED-4DB2-BD59-A6C34878D82A}">
                    <a16:rowId xmlns:a16="http://schemas.microsoft.com/office/drawing/2014/main" val="2804585147"/>
                  </a:ext>
                </a:extLst>
              </a:tr>
              <a:tr h="505438">
                <a:tc>
                  <a:txBody>
                    <a:bodyPr/>
                    <a:lstStyle/>
                    <a:p>
                      <a:r>
                        <a:rPr lang="en-GB" sz="2800" dirty="0">
                          <a:solidFill>
                            <a:schemeClr val="tx1"/>
                          </a:solidFill>
                        </a:rPr>
                        <a:t>[The exercise book] is here.</a:t>
                      </a:r>
                    </a:p>
                  </a:txBody>
                  <a:tcPr anchor="ctr"/>
                </a:tc>
                <a:tc>
                  <a:txBody>
                    <a:bodyPr/>
                    <a:lstStyle/>
                    <a:p>
                      <a:endParaRPr lang="en-GB" sz="2800">
                        <a:solidFill>
                          <a:schemeClr val="tx1"/>
                        </a:solidFill>
                      </a:endParaRPr>
                    </a:p>
                  </a:txBody>
                  <a:tcPr anchor="ctr"/>
                </a:tc>
                <a:extLst>
                  <a:ext uri="{0D108BD9-81ED-4DB2-BD59-A6C34878D82A}">
                    <a16:rowId xmlns:a16="http://schemas.microsoft.com/office/drawing/2014/main" val="3872790534"/>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OK. Bye.</a:t>
                      </a:r>
                    </a:p>
                  </a:txBody>
                  <a:tcPr anchor="ctr"/>
                </a:tc>
                <a:extLst>
                  <a:ext uri="{0D108BD9-81ED-4DB2-BD59-A6C34878D82A}">
                    <a16:rowId xmlns:a16="http://schemas.microsoft.com/office/drawing/2014/main" val="2887547252"/>
                  </a:ext>
                </a:extLst>
              </a:tr>
              <a:tr h="505438">
                <a:tc>
                  <a:txBody>
                    <a:bodyPr/>
                    <a:lstStyle/>
                    <a:p>
                      <a:r>
                        <a:rPr lang="en-GB" sz="2800" dirty="0">
                          <a:solidFill>
                            <a:schemeClr val="tx1"/>
                          </a:solidFill>
                        </a:rPr>
                        <a:t>Bye.</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792611986"/>
                  </a:ext>
                </a:extLst>
              </a:tr>
            </a:tbl>
          </a:graphicData>
        </a:graphic>
      </p:graphicFrame>
    </p:spTree>
    <p:extLst>
      <p:ext uri="{BB962C8B-B14F-4D97-AF65-F5344CB8AC3E}">
        <p14:creationId xmlns:p14="http://schemas.microsoft.com/office/powerpoint/2010/main" val="238322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996813" cy="780008"/>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4" name="TextBox 23"/>
          <p:cNvSpPr txBox="1"/>
          <p:nvPr/>
        </p:nvSpPr>
        <p:spPr>
          <a:xfrm>
            <a:off x="92596" y="1221062"/>
            <a:ext cx="1044874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1.1, Week 2)</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Box 24"/>
          <p:cNvSpPr txBox="1"/>
          <p:nvPr/>
        </p:nvSpPr>
        <p:spPr>
          <a:xfrm>
            <a:off x="175149" y="2443771"/>
            <a:ext cx="10885786" cy="461665"/>
          </a:xfrm>
          <a:prstGeom prst="rect">
            <a:avLst/>
          </a:prstGeom>
          <a:noFill/>
        </p:spPr>
        <p:txBody>
          <a:bodyPr wrap="square" rtlCol="0">
            <a:spAutoFit/>
          </a:bodyPr>
          <a:lstStyle/>
          <a:p>
            <a:r>
              <a:rPr lang="en-GB" sz="2400" dirty="0">
                <a:latin typeface="Century Gothic" panose="020B0502020202020204" pitchFamily="34" charset="0"/>
                <a:hlinkClick r:id="rId3"/>
              </a:rPr>
              <a:t>Audio</a:t>
            </a:r>
            <a:endParaRPr lang="en-GB" sz="2400" dirty="0">
              <a:solidFill>
                <a:srgbClr val="115076"/>
              </a:solidFill>
              <a:latin typeface="Century Gothic" panose="020B0502020202020204" pitchFamily="34" charset="0"/>
            </a:endParaRPr>
          </a:p>
        </p:txBody>
      </p:sp>
      <p:sp>
        <p:nvSpPr>
          <p:cNvPr id="28" name="TextBox 27"/>
          <p:cNvSpPr txBox="1"/>
          <p:nvPr/>
        </p:nvSpPr>
        <p:spPr>
          <a:xfrm>
            <a:off x="175149" y="4231692"/>
            <a:ext cx="11066804" cy="461665"/>
          </a:xfrm>
          <a:prstGeom prst="rect">
            <a:avLst/>
          </a:prstGeom>
          <a:noFill/>
        </p:spPr>
        <p:txBody>
          <a:bodyPr wrap="square" rtlCol="0">
            <a:spAutoFit/>
          </a:bodyPr>
          <a:lstStyle/>
          <a:p>
            <a:r>
              <a:rPr lang="en-GB" sz="2400" dirty="0">
                <a:latin typeface="Century Gothic" panose="020B0502020202020204" pitchFamily="34" charset="0"/>
                <a:hlinkClick r:id="rId4"/>
              </a:rPr>
              <a:t>Worksheet</a:t>
            </a:r>
            <a:endParaRPr lang="en-GB" sz="2400" dirty="0">
              <a:solidFill>
                <a:srgbClr val="115076"/>
              </a:solidFill>
              <a:latin typeface="Century Gothic" panose="020B0502020202020204" pitchFamily="34" charset="0"/>
            </a:endParaRPr>
          </a:p>
        </p:txBody>
      </p:sp>
      <p:pic>
        <p:nvPicPr>
          <p:cNvPr id="3" name="Picture 2" descr="A blue cartoon face with orange headphones&#10;&#10;Description automatically generated">
            <a:extLst>
              <a:ext uri="{FF2B5EF4-FFF2-40B4-BE49-F238E27FC236}">
                <a16:creationId xmlns:a16="http://schemas.microsoft.com/office/drawing/2014/main" id="{5E6C64AD-6315-45CA-96FC-F58AE6C61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52134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latin typeface="Century Gothic" panose="020B0502020202020204" pitchFamily="34" charset="0"/>
                <a:cs typeface="Calibri" panose="020F0502020204030204" pitchFamily="34" charset="0"/>
              </a:rPr>
              <a:t>Wo</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latin typeface="Century Gothic" panose="020B0502020202020204" pitchFamily="34" charset="0"/>
                <a:cs typeface="Calibri" panose="020F0502020204030204" pitchFamily="34" charset="0"/>
              </a:rPr>
              <a:t>                     ?</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3966150"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Fenster</a:t>
            </a:r>
            <a:endParaRPr lang="en-US" dirty="0"/>
          </a:p>
        </p:txBody>
      </p:sp>
      <p:pic>
        <p:nvPicPr>
          <p:cNvPr id="9" name="Picture 8">
            <a:extLst>
              <a:ext uri="{FF2B5EF4-FFF2-40B4-BE49-F238E27FC236}">
                <a16:creationId xmlns:a16="http://schemas.microsoft.com/office/drawing/2014/main" id="{CAC393DA-E4B0-48DE-80F0-050CD2C86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499" y="2225080"/>
            <a:ext cx="4251305" cy="3184050"/>
          </a:xfrm>
          <a:prstGeom prst="rect">
            <a:avLst/>
          </a:prstGeom>
        </p:spPr>
      </p:pic>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Fenster</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latin typeface="Century Gothic" panose="020B0502020202020204" pitchFamily="34" charset="0"/>
                <a:cs typeface="Calibri" panose="020F0502020204030204" pitchFamily="34" charset="0"/>
              </a:rPr>
              <a:t> da.</a:t>
            </a:r>
            <a:endParaRPr lang="en-US" b="1" dirty="0"/>
          </a:p>
        </p:txBody>
      </p:sp>
    </p:spTree>
    <p:extLst>
      <p:ext uri="{BB962C8B-B14F-4D97-AF65-F5344CB8AC3E}">
        <p14:creationId xmlns:p14="http://schemas.microsoft.com/office/powerpoint/2010/main" val="171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latin typeface="Century Gothic" panose="020B0502020202020204" pitchFamily="34" charset="0"/>
                <a:cs typeface="Calibri" panose="020F0502020204030204" pitchFamily="34" charset="0"/>
              </a:rPr>
              <a:t>Wo</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a:latin typeface="Century Gothic" panose="020B0502020202020204" pitchFamily="34" charset="0"/>
                <a:cs typeface="Calibri" panose="020F0502020204030204" pitchFamily="34" charset="0"/>
              </a:rPr>
              <a:t>?</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3121367" cy="923330"/>
          </a:xfrm>
          <a:prstGeom prst="rect">
            <a:avLst/>
          </a:prstGeom>
        </p:spPr>
        <p:txBody>
          <a:bodyPr wrap="none">
            <a:spAutoFit/>
          </a:bodyPr>
          <a:lstStyle/>
          <a:p>
            <a:r>
              <a:rPr lang="es-ES" sz="5400" b="1" dirty="0" err="1">
                <a:latin typeface="Century Gothic" panose="020B0502020202020204" pitchFamily="34" charset="0"/>
                <a:cs typeface="Calibri" panose="020F0502020204030204" pitchFamily="34" charset="0"/>
              </a:rPr>
              <a:t>der</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Tisch</a:t>
            </a:r>
            <a:endParaRPr lang="en-US" dirty="0"/>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latin typeface="Century Gothic" panose="020B0502020202020204" pitchFamily="34" charset="0"/>
                <a:cs typeface="Calibri" panose="020F0502020204030204" pitchFamily="34" charset="0"/>
              </a:rPr>
              <a:t>Der </a:t>
            </a:r>
            <a:r>
              <a:rPr lang="es-ES" sz="5400" b="1" dirty="0" err="1">
                <a:latin typeface="Century Gothic" panose="020B0502020202020204" pitchFamily="34" charset="0"/>
                <a:cs typeface="Calibri" panose="020F0502020204030204" pitchFamily="34" charset="0"/>
              </a:rPr>
              <a:t>Tisch</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hier</a:t>
            </a:r>
            <a:r>
              <a:rPr lang="es-ES" sz="5400" b="1" dirty="0">
                <a:latin typeface="Century Gothic" panose="020B0502020202020204" pitchFamily="34" charset="0"/>
                <a:cs typeface="Calibri" panose="020F0502020204030204" pitchFamily="34" charset="0"/>
              </a:rPr>
              <a:t>.</a:t>
            </a:r>
            <a:endParaRPr lang="en-US" b="1" dirty="0"/>
          </a:p>
        </p:txBody>
      </p:sp>
      <p:pic>
        <p:nvPicPr>
          <p:cNvPr id="11" name="Picture 10">
            <a:extLst>
              <a:ext uri="{FF2B5EF4-FFF2-40B4-BE49-F238E27FC236}">
                <a16:creationId xmlns:a16="http://schemas.microsoft.com/office/drawing/2014/main" id="{32B761EF-B71B-499C-AE5B-A248CA70A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644" y="2652296"/>
            <a:ext cx="4080711" cy="2473158"/>
          </a:xfrm>
          <a:prstGeom prst="rect">
            <a:avLst/>
          </a:prstGeom>
        </p:spPr>
      </p:pic>
    </p:spTree>
    <p:extLst>
      <p:ext uri="{BB962C8B-B14F-4D97-AF65-F5344CB8AC3E}">
        <p14:creationId xmlns:p14="http://schemas.microsoft.com/office/powerpoint/2010/main" val="34104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latin typeface="Century Gothic" panose="020B0502020202020204" pitchFamily="34" charset="0"/>
                <a:cs typeface="Calibri" panose="020F0502020204030204" pitchFamily="34" charset="0"/>
              </a:rPr>
              <a:t>Wo</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a:latin typeface="Century Gothic" panose="020B0502020202020204" pitchFamily="34" charset="0"/>
                <a:cs typeface="Calibri" panose="020F0502020204030204" pitchFamily="34" charset="0"/>
              </a:rPr>
              <a:t>?</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2914580" cy="923330"/>
          </a:xfrm>
          <a:prstGeom prst="rect">
            <a:avLst/>
          </a:prstGeom>
        </p:spPr>
        <p:txBody>
          <a:bodyPr wrap="non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Heft</a:t>
            </a:r>
            <a:endParaRPr lang="en-US" dirty="0"/>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latin typeface="Century Gothic" panose="020B0502020202020204" pitchFamily="34" charset="0"/>
                <a:cs typeface="Calibri" panose="020F0502020204030204" pitchFamily="34" charset="0"/>
              </a:rPr>
              <a:t>Das </a:t>
            </a:r>
            <a:r>
              <a:rPr lang="es-ES" sz="5400" b="1" dirty="0" err="1">
                <a:latin typeface="Century Gothic" panose="020B0502020202020204" pitchFamily="34" charset="0"/>
                <a:cs typeface="Calibri" panose="020F0502020204030204" pitchFamily="34" charset="0"/>
              </a:rPr>
              <a:t>Heft</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ist</a:t>
            </a:r>
            <a:r>
              <a:rPr lang="es-ES" sz="5400" b="1" dirty="0">
                <a:latin typeface="Century Gothic" panose="020B0502020202020204" pitchFamily="34" charset="0"/>
                <a:cs typeface="Calibri" panose="020F0502020204030204" pitchFamily="34" charset="0"/>
              </a:rPr>
              <a:t> </a:t>
            </a:r>
            <a:r>
              <a:rPr lang="es-ES" sz="5400" b="1" dirty="0" err="1">
                <a:latin typeface="Century Gothic" panose="020B0502020202020204" pitchFamily="34" charset="0"/>
                <a:cs typeface="Calibri" panose="020F0502020204030204" pitchFamily="34" charset="0"/>
              </a:rPr>
              <a:t>hier</a:t>
            </a:r>
            <a:r>
              <a:rPr lang="es-ES" sz="5400" b="1" dirty="0">
                <a:latin typeface="Century Gothic" panose="020B0502020202020204" pitchFamily="34" charset="0"/>
                <a:cs typeface="Calibri" panose="020F0502020204030204" pitchFamily="34" charset="0"/>
              </a:rPr>
              <a:t>.</a:t>
            </a:r>
            <a:endParaRPr lang="en-US" b="1" dirty="0"/>
          </a:p>
        </p:txBody>
      </p:sp>
      <p:pic>
        <p:nvPicPr>
          <p:cNvPr id="9" name="Picture 8">
            <a:extLst>
              <a:ext uri="{FF2B5EF4-FFF2-40B4-BE49-F238E27FC236}">
                <a16:creationId xmlns:a16="http://schemas.microsoft.com/office/drawing/2014/main" id="{026A5602-021B-436D-A5F9-9E1A47DEF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930" y="2396530"/>
            <a:ext cx="2244288" cy="3004905"/>
          </a:xfrm>
          <a:prstGeom prst="rect">
            <a:avLst/>
          </a:prstGeom>
        </p:spPr>
      </p:pic>
    </p:spTree>
    <p:extLst>
      <p:ext uri="{BB962C8B-B14F-4D97-AF65-F5344CB8AC3E}">
        <p14:creationId xmlns:p14="http://schemas.microsoft.com/office/powerpoint/2010/main" val="2093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GB" sz="3600" b="1" dirty="0" err="1">
                <a:solidFill>
                  <a:schemeClr val="tx1"/>
                </a:solidFill>
              </a:rPr>
              <a:t>Phonetik</a:t>
            </a:r>
            <a:r>
              <a:rPr lang="en-GB" sz="3600" b="1" dirty="0">
                <a:solidFill>
                  <a:schemeClr val="tx1"/>
                </a:solidFill>
              </a:rPr>
              <a:t>: Vowels</a:t>
            </a:r>
            <a:br>
              <a:rPr lang="en-GB" b="1" dirty="0">
                <a:solidFill>
                  <a:schemeClr val="tx1"/>
                </a:solidFill>
              </a:rPr>
            </a:br>
            <a:endParaRPr lang="en-GB" dirty="0">
              <a:solidFill>
                <a:schemeClr val="tx1"/>
              </a:solidFill>
            </a:endParaRPr>
          </a:p>
        </p:txBody>
      </p:sp>
      <p:sp>
        <p:nvSpPr>
          <p:cNvPr id="2" name="TextBox 1"/>
          <p:cNvSpPr txBox="1"/>
          <p:nvPr/>
        </p:nvSpPr>
        <p:spPr>
          <a:xfrm>
            <a:off x="300038" y="1176635"/>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German vowels can be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 name="Rectangle 2"/>
          <p:cNvSpPr/>
          <p:nvPr/>
        </p:nvSpPr>
        <p:spPr>
          <a:xfrm>
            <a:off x="300038" y="1811826"/>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when followed by more than one consonant, e.g., M</a:t>
            </a:r>
            <a:r>
              <a:rPr kumimoji="0" lang="en-GB" sz="3200" b="1" i="0" u="sng"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nn,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G</a:t>
            </a:r>
            <a:r>
              <a:rPr kumimoji="0" lang="en-GB" sz="3200"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st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6" name="Oval 5"/>
          <p:cNvSpPr/>
          <p:nvPr/>
        </p:nvSpPr>
        <p:spPr>
          <a:xfrm>
            <a:off x="5687878" y="2350435"/>
            <a:ext cx="573437" cy="53860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 name="Oval 8"/>
          <p:cNvSpPr/>
          <p:nvPr/>
        </p:nvSpPr>
        <p:spPr>
          <a:xfrm>
            <a:off x="6987153" y="2309230"/>
            <a:ext cx="573437" cy="53860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 name="Rectangle 3"/>
          <p:cNvSpPr/>
          <p:nvPr/>
        </p:nvSpPr>
        <p:spPr>
          <a:xfrm>
            <a:off x="300038" y="2962533"/>
            <a:ext cx="10432130" cy="206210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there is a double vowel,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P</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ar</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when followed by the letter ‘h’,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f</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hren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by a single consonant,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s</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gen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0" name="Oval 9"/>
          <p:cNvSpPr/>
          <p:nvPr/>
        </p:nvSpPr>
        <p:spPr>
          <a:xfrm>
            <a:off x="7222211" y="3501731"/>
            <a:ext cx="607016" cy="53860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3" name="Oval 12"/>
          <p:cNvSpPr/>
          <p:nvPr/>
        </p:nvSpPr>
        <p:spPr>
          <a:xfrm>
            <a:off x="9174997" y="3993584"/>
            <a:ext cx="614765" cy="53860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4" name="Oval 13"/>
          <p:cNvSpPr/>
          <p:nvPr/>
        </p:nvSpPr>
        <p:spPr>
          <a:xfrm>
            <a:off x="7459852" y="4486027"/>
            <a:ext cx="614765" cy="53860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 name="Rectangle 4"/>
          <p:cNvSpPr/>
          <p:nvPr/>
        </p:nvSpPr>
        <p:spPr>
          <a:xfrm>
            <a:off x="300038" y="5139330"/>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NB: German final ‘</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’is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not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silent, but very short,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dank</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Klass</a:t>
            </a:r>
            <a:r>
              <a:rPr kumimoji="0" lang="en-GB" sz="3200" b="1" i="0" u="sng"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6927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LDP_German_Powerpoint_Template</Template>
  <TotalTime>776</TotalTime>
  <Words>6718</Words>
  <Application>Microsoft Office PowerPoint</Application>
  <PresentationFormat>Widescreen</PresentationFormat>
  <Paragraphs>599</Paragraphs>
  <Slides>55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Century Gothic</vt:lpstr>
      <vt:lpstr>Tw Cen MT</vt:lpstr>
      <vt:lpstr>NCELP_German_2022</vt:lpstr>
      <vt:lpstr>PowerPoint Presentation</vt:lpstr>
      <vt:lpstr>wo?</vt:lpstr>
      <vt:lpstr>wo?</vt:lpstr>
      <vt:lpstr>wo?</vt:lpstr>
      <vt:lpstr>Wo ist…?</vt:lpstr>
      <vt:lpstr>Vokabeln</vt:lpstr>
      <vt:lpstr>Vokabeln</vt:lpstr>
      <vt:lpstr>Vokabeln</vt:lpstr>
      <vt:lpstr>Phonetik: Vowels </vt:lpstr>
      <vt:lpstr>a</vt:lpstr>
      <vt:lpstr>a</vt:lpstr>
      <vt:lpstr>a</vt:lpstr>
      <vt:lpstr>a</vt:lpstr>
      <vt:lpstr>Vokabeln</vt:lpstr>
      <vt:lpstr>Vokabeln</vt:lpstr>
      <vt:lpstr>Vokabeln</vt:lpstr>
      <vt:lpstr>der, die, das</vt:lpstr>
      <vt:lpstr>Vokabeln</vt:lpstr>
      <vt:lpstr>Wo ist…?</vt:lpstr>
      <vt:lpstr>Hausaufgaben</vt:lpstr>
      <vt:lpstr>PowerPoint Presentation</vt:lpstr>
      <vt:lpstr>a</vt:lpstr>
      <vt:lpstr>a</vt:lpstr>
      <vt:lpstr>a</vt:lpstr>
      <vt:lpstr>a</vt:lpstr>
      <vt:lpstr>a</vt:lpstr>
      <vt:lpstr>a</vt:lpstr>
      <vt:lpstr>Phonetik</vt:lpstr>
      <vt:lpstr>a</vt:lpstr>
      <vt:lpstr>Nouns</vt:lpstr>
      <vt:lpstr>Nouns</vt:lpstr>
      <vt:lpstr>der, die, das</vt:lpstr>
      <vt:lpstr>Wo ist...?</vt:lpstr>
      <vt:lpstr>Wo ist...?</vt:lpstr>
      <vt:lpstr>Wo ist...?</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Antworten</vt:lpstr>
      <vt:lpstr>Antworten</vt:lpstr>
      <vt:lpstr>Antworten</vt:lpstr>
      <vt:lpstr>der, die oder das?</vt:lpstr>
      <vt:lpstr>Ein Dialog</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54</cp:revision>
  <dcterms:created xsi:type="dcterms:W3CDTF">2023-05-24T13:25:40Z</dcterms:created>
  <dcterms:modified xsi:type="dcterms:W3CDTF">2023-09-06T05:15:53Z</dcterms:modified>
</cp:coreProperties>
</file>