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15" r:id="rId2"/>
    <p:sldId id="316" r:id="rId3"/>
    <p:sldId id="31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ACBCF-FC7C-4D72-A52F-1BF6296A1063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E60D1-006E-4688-9B01-DBDD10546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693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7 minutes</a:t>
            </a:r>
          </a:p>
          <a:p>
            <a:endParaRPr lang="en-GB" dirty="0"/>
          </a:p>
          <a:p>
            <a:r>
              <a:rPr lang="en-GB" b="1" dirty="0"/>
              <a:t>Aim: </a:t>
            </a:r>
            <a:r>
              <a:rPr lang="en-GB" dirty="0"/>
              <a:t>To</a:t>
            </a:r>
            <a:r>
              <a:rPr lang="en-GB" baseline="0" dirty="0"/>
              <a:t> introduce three new vocabulary items (</a:t>
            </a:r>
            <a:r>
              <a:rPr lang="en-GB" baseline="0" dirty="0" err="1"/>
              <a:t>dónde</a:t>
            </a:r>
            <a:r>
              <a:rPr lang="en-GB" baseline="0" dirty="0"/>
              <a:t>, está and hola) and identify new students/classmates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Procedure: </a:t>
            </a:r>
          </a:p>
          <a:p>
            <a:pPr marL="228600" indent="-228600">
              <a:buAutoNum type="arabicPeriod"/>
            </a:pPr>
            <a:r>
              <a:rPr lang="en-GB" dirty="0"/>
              <a:t>Model ‘</a:t>
            </a:r>
            <a:r>
              <a:rPr lang="en-GB" dirty="0" err="1"/>
              <a:t>dónde</a:t>
            </a:r>
            <a:r>
              <a:rPr lang="en-GB" dirty="0"/>
              <a:t>‘ (with gesture/supported by picture, as preferred) and ‘está’ and the response of raising a hand.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Use “¿Dónde está + name of student?” to identify the new students in the Y7</a:t>
            </a:r>
            <a:r>
              <a:rPr lang="en-GB" baseline="0" dirty="0"/>
              <a:t> group.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aseline="0" dirty="0"/>
              <a:t>Say ‘hola’ and wave.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Then, having</a:t>
            </a:r>
            <a:r>
              <a:rPr lang="en-GB" baseline="0" dirty="0"/>
              <a:t> </a:t>
            </a:r>
            <a:r>
              <a:rPr lang="en-GB" dirty="0"/>
              <a:t>done the register,</a:t>
            </a:r>
            <a:r>
              <a:rPr lang="en-GB" baseline="0" dirty="0"/>
              <a:t> the teacher can continue </a:t>
            </a:r>
            <a:r>
              <a:rPr lang="en-GB" dirty="0"/>
              <a:t>with the next slide, having primed them thoroughly with 'está‘.</a:t>
            </a:r>
          </a:p>
          <a:p>
            <a:endParaRPr lang="en-GB" dirty="0"/>
          </a:p>
          <a:p>
            <a:r>
              <a:rPr lang="en-GB" b="1" dirty="0"/>
              <a:t>Notes:</a:t>
            </a:r>
          </a:p>
          <a:p>
            <a:pPr marL="228600" indent="-228600">
              <a:buAutoNum type="arabicPeriod"/>
            </a:pPr>
            <a:r>
              <a:rPr lang="en-GB" dirty="0"/>
              <a:t>We</a:t>
            </a:r>
            <a:r>
              <a:rPr lang="en-GB" baseline="0" dirty="0"/>
              <a:t> envisage that this is the first lesson with a new Y7 class, and that the teacher doesn’t know the students, and the students will likely not all know each other, either.</a:t>
            </a:r>
          </a:p>
          <a:p>
            <a:pPr marL="228600" indent="-228600">
              <a:buAutoNum type="arabicPeriod"/>
            </a:pPr>
            <a:r>
              <a:rPr lang="en-GB" dirty="0"/>
              <a:t>Teachers may choose to do this after they have got underway with the lesson material OR alternatively they may use this situation to introduce it.  </a:t>
            </a:r>
          </a:p>
          <a:p>
            <a:pPr marL="228600" indent="-228600">
              <a:buAutoNum type="arabicPeriod"/>
            </a:pPr>
            <a:r>
              <a:rPr lang="en-GB" dirty="0"/>
              <a:t>This</a:t>
            </a:r>
            <a:r>
              <a:rPr lang="en-GB" baseline="0" dirty="0"/>
              <a:t> is an </a:t>
            </a:r>
            <a:r>
              <a:rPr lang="en-GB" dirty="0"/>
              <a:t>opportunity to use the L2 clearly and successfully for a communicative</a:t>
            </a:r>
            <a:r>
              <a:rPr lang="en-GB" baseline="0" dirty="0"/>
              <a:t> </a:t>
            </a:r>
            <a:r>
              <a:rPr lang="en-GB" dirty="0"/>
              <a:t>purpose. </a:t>
            </a:r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53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62571446-7954-414E-9DB8-BF1D362188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3141575F-F2C1-4566-A851-BE20CB6C51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30" y="161531"/>
            <a:ext cx="921940" cy="1180730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FCC4F5-9CCC-4717-BE70-2F72AABF9B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5329486"/>
            <a:ext cx="2974975" cy="11541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B2FBAE8-A440-4E2A-AF34-22068D446A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38" y="2796466"/>
            <a:ext cx="4864546" cy="4793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5EDF1-BA5E-4B1D-BBC1-D461B67A84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538" y="1952625"/>
            <a:ext cx="6640512" cy="844550"/>
          </a:xfrm>
        </p:spPr>
        <p:txBody>
          <a:bodyPr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67F76C-DA5B-49DF-A177-918DB6A6C2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54384" y="6009187"/>
            <a:ext cx="1337616" cy="94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66587BCE-A7F1-4179-89F8-239871931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6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34193" y="1260306"/>
            <a:ext cx="11123613" cy="468788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chart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0B88E75-CE60-479E-AE59-FAAE8CABA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975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" y="461639"/>
            <a:ext cx="11123613" cy="54331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icon to edit chart</a:t>
            </a:r>
          </a:p>
        </p:txBody>
      </p:sp>
    </p:spTree>
    <p:extLst>
      <p:ext uri="{BB962C8B-B14F-4D97-AF65-F5344CB8AC3E}">
        <p14:creationId xmlns:p14="http://schemas.microsoft.com/office/powerpoint/2010/main" val="1459396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6ABA6E-0756-48F7-A625-8EA2220E62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70715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F06B0192-1A5A-4B80-AF1C-5C776E39E9D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75407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E0221A15-F26C-497D-8296-4787B600AC2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860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9D6B932B-8B45-4FFA-BDD8-9AB30FB5BCB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5076521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C27C6324-C464-44F5-B791-ACE63B3AC4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72040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0A13D7AE-E34F-4CDB-AAF4-C132357CC51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76732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964E7422-ADB1-4670-A633-1C8F2D04D7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87388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C3ECA795-2EFA-4A36-949F-E8B4DE4C84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5089773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8F179C9-7747-4DA5-BE58-0FD87A2A60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867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E75A78C3-3EF9-4031-834A-4A152180AD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24001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80C6423B-4D1B-4C13-B607-9F8641A841F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28693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2" name="Text Placeholder 15">
            <a:extLst>
              <a:ext uri="{FF2B5EF4-FFF2-40B4-BE49-F238E27FC236}">
                <a16:creationId xmlns:a16="http://schemas.microsoft.com/office/drawing/2014/main" id="{33483B4E-89A7-4CAD-AB6E-9B7D9C1A800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393495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E024F041-31DA-4FF4-B7FC-4B081D82E4C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4609382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DDBCC5C5-AE2D-4CEC-8340-38F909376B0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25326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EE11F52F-BA8C-49A7-AB78-242ECCE09DA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300190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C88B6196-AD7E-4C72-A796-2011CA63D0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40674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21A0D542-98BB-4D26-B7AD-027CB98AE0F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4622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14330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66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8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66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9AA6F7-5009-43DA-A5BA-A7357987A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29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91D381-37F9-4BE8-A2AB-C70829F37D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531" y="212956"/>
            <a:ext cx="11691690" cy="60191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43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1198563"/>
            <a:ext cx="10733087" cy="46434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table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98375E-B78B-4EF2-9183-21DDF299C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5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479394"/>
            <a:ext cx="10733087" cy="5362606"/>
          </a:xfrm>
        </p:spPr>
        <p:txBody>
          <a:bodyPr/>
          <a:lstStyle>
            <a:lvl1pPr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icon to edit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7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445599D-3087-4CD8-84AE-3226DD41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A4D76083-378C-4F18-A41A-DF691C5BBE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1C7ECA85-28B6-4349-80F0-9A682E4EFD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4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BCBF304C-CE99-40D8-AB7A-30072AC4C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E1024D67-5226-41E5-A06A-E4C244D07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06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Gloss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535C424-5B8D-4C9E-A5A7-5D9ABAD23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34B27DC-A959-421A-92EF-A2685612DD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2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2505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German Y7 scheme of work overview: Term 1.1</a:t>
            </a:r>
            <a:endParaRPr lang="en-GB" sz="1600" dirty="0"/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895216"/>
              </p:ext>
            </p:extLst>
          </p:nvPr>
        </p:nvGraphicFramePr>
        <p:xfrm>
          <a:off x="194733" y="409304"/>
          <a:ext cx="11802533" cy="5491129"/>
        </p:xfrm>
        <a:graphic>
          <a:graphicData uri="http://schemas.openxmlformats.org/drawingml/2006/table">
            <a:tbl>
              <a:tblPr firstRow="1"/>
              <a:tblGrid>
                <a:gridCol w="74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41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37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1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 the classroom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1-8)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Greetings</a:t>
                      </a:r>
                      <a:endParaRPr lang="en-US" sz="1050" i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Locating people and things (Where is…?)</a:t>
                      </a:r>
                      <a:br>
                        <a:rPr lang="en-US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Identifying things (What is it?)</a:t>
                      </a:r>
                      <a:endParaRPr lang="en-US" sz="1050" i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things (What is it like? What is it not like?)</a:t>
                      </a:r>
                    </a:p>
                    <a:p>
                      <a:pPr marL="268288" marR="0" lvl="0" indent="-1809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Naming, locating and describing things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be, being – 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SEIN 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(singular)</a:t>
                      </a:r>
                      <a:endParaRPr lang="en-GB" sz="10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3" marR="0" lvl="1" indent="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Singular definite articles (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der, die, das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87313" indent="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Singular indefinite articles </a:t>
                      </a:r>
                      <a:b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ein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eine,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ein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Using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kein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keine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kein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for negation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Long and short ‘a’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Long and short ‘e’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‘</a:t>
                      </a:r>
                      <a:r>
                        <a:rPr lang="en-GB" sz="10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ei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‘z’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Learning what it means to know a word from recognition, to pronunciation, spelling and using the word in a sentence. 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High-frequency vocabulary relevant to given context. 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Mixed word class vocabulary sets (average 10 words per week) </a:t>
                      </a:r>
                      <a:r>
                        <a:rPr lang="en-GB" sz="100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for each week of the Y7 course.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Introduction to personalising your </a:t>
                      </a:r>
                      <a:r>
                        <a:rPr lang="en-GB" sz="10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Wortschatz</a:t>
                      </a: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(vocabulary repertoire)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Selecting vocabulary to write creatively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10, 12, 14, 15, 16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8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Belongings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9-14)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people have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(In class)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i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favourite things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i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have, having – 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HABEN 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(singular)</a:t>
                      </a:r>
                      <a:endParaRPr lang="en-GB" sz="105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Using articles (definite and indefinite) after a verb (Row 2 / accusative)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Subject-verb inversion questions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Using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mein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mein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 front of a verb </a:t>
                      </a:r>
                      <a:b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(Row 1 / nominative)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‘w’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SSC: a, e, </a:t>
                      </a:r>
                      <a:r>
                        <a:rPr lang="en-GB" sz="105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ei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z, w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‘</a:t>
                      </a:r>
                      <a:r>
                        <a:rPr lang="en-GB" sz="105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ie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  <a:endParaRPr lang="en-GB" sz="105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30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German Y7 scheme of work overview: Term 1.2</a:t>
            </a:r>
            <a:endParaRPr lang="en-GB" sz="1600" dirty="0"/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352965"/>
              </p:ext>
            </p:extLst>
          </p:nvPr>
        </p:nvGraphicFramePr>
        <p:xfrm>
          <a:off x="125064" y="446592"/>
          <a:ext cx="11802533" cy="5370686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5306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8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3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Life at school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(Lessons 15-22)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someone else does at school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Weak verbs 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(1</a:t>
                      </a:r>
                      <a:r>
                        <a:rPr lang="en-GB" sz="100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2</a:t>
                      </a:r>
                      <a:r>
                        <a:rPr lang="en-GB" sz="100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3</a:t>
                      </a:r>
                      <a:r>
                        <a:rPr lang="en-GB" sz="100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persons singular)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SSC: a, e, </a:t>
                      </a:r>
                      <a:r>
                        <a:rPr lang="en-GB" sz="105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ei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z, w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‘</a:t>
                      </a:r>
                      <a:r>
                        <a:rPr lang="en-GB" sz="105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ie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Long and short ‘o’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Long and short ‘i’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vocabulary relevant to the given contexts. 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a verb lexicon (weak verbs)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Deepening vocabulary knowledge through work with a challenging text.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10, 12, 14, 15, 16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4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Life at home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19-24)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you do at home and how often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Asking about doing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Question words: </a:t>
                      </a:r>
                      <a:r>
                        <a:rPr lang="en-GB" sz="1050" b="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wo, was, </a:t>
                      </a:r>
                      <a:r>
                        <a:rPr lang="en-GB" sz="1050" b="0" i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wie</a:t>
                      </a:r>
                      <a:r>
                        <a:rPr lang="en-GB" sz="1050" b="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i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wer</a:t>
                      </a:r>
                      <a:endParaRPr lang="en-GB" sz="1050" b="0" i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Negation with</a:t>
                      </a:r>
                      <a:r>
                        <a:rPr lang="en-GB" sz="1050" b="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i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nicht</a:t>
                      </a:r>
                      <a:r>
                        <a:rPr lang="en-GB" sz="1050" b="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 verb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Hard and soft ‘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‘u’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Christmas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(Lessons 25-28)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more than one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things you wish for</a:t>
                      </a:r>
                      <a:b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(festive season</a:t>
                      </a:r>
                      <a:r>
                        <a:rPr lang="en-GB" sz="1050" i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family)</a:t>
                      </a:r>
                      <a:endParaRPr lang="en-GB" sz="1050" i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plurals</a:t>
                      </a:r>
                      <a:b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lang="en-GB" sz="105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noun rules (umlaut+-e, no change, +e/+</a:t>
                      </a:r>
                      <a:r>
                        <a:rPr lang="en-GB" sz="1000" b="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definite article (die)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(3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plural)</a:t>
                      </a: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be, being - 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SEIN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‘ü’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‘ä’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75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A2DEF20-60BE-4C6C-961E-D2593C3C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" y="0"/>
            <a:ext cx="10515600" cy="360947"/>
          </a:xfrm>
        </p:spPr>
        <p:txBody>
          <a:bodyPr>
            <a:normAutofit/>
          </a:bodyPr>
          <a:lstStyle/>
          <a:p>
            <a:r>
              <a:rPr kumimoji="0" lang="en-GB" altLang="zh-CN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KS3 Languages National Curriculum and Knowledge strands matrix</a:t>
            </a:r>
            <a:endParaRPr lang="en-GB" sz="14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AA597-E7DB-4B04-B126-EA1438C8A2D5}"/>
              </a:ext>
            </a:extLst>
          </p:cNvPr>
          <p:cNvGraphicFramePr>
            <a:graphicFrameLocks noGrp="1"/>
          </p:cNvGraphicFramePr>
          <p:nvPr/>
        </p:nvGraphicFramePr>
        <p:xfrm>
          <a:off x="264844" y="545826"/>
          <a:ext cx="11662312" cy="5766347"/>
        </p:xfrm>
        <a:graphic>
          <a:graphicData uri="http://schemas.openxmlformats.org/drawingml/2006/table">
            <a:tbl>
              <a:tblPr firstRow="1" firstCol="1" bandRow="1"/>
              <a:tblGrid>
                <a:gridCol w="910287">
                  <a:extLst>
                    <a:ext uri="{9D8B030D-6E8A-4147-A177-3AD203B41FA5}">
                      <a16:colId xmlns:a16="http://schemas.microsoft.com/office/drawing/2014/main" val="1487117743"/>
                    </a:ext>
                  </a:extLst>
                </a:gridCol>
                <a:gridCol w="1249999">
                  <a:extLst>
                    <a:ext uri="{9D8B030D-6E8A-4147-A177-3AD203B41FA5}">
                      <a16:colId xmlns:a16="http://schemas.microsoft.com/office/drawing/2014/main" val="3925930936"/>
                    </a:ext>
                  </a:extLst>
                </a:gridCol>
                <a:gridCol w="9141209">
                  <a:extLst>
                    <a:ext uri="{9D8B030D-6E8A-4147-A177-3AD203B41FA5}">
                      <a16:colId xmlns:a16="http://schemas.microsoft.com/office/drawing/2014/main" val="2683211165"/>
                    </a:ext>
                  </a:extLst>
                </a:gridCol>
                <a:gridCol w="360817">
                  <a:extLst>
                    <a:ext uri="{9D8B030D-6E8A-4147-A177-3AD203B41FA5}">
                      <a16:colId xmlns:a16="http://schemas.microsoft.com/office/drawing/2014/main" val="3408956694"/>
                    </a:ext>
                  </a:extLst>
                </a:gridCol>
              </a:tblGrid>
              <a:tr h="363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Knowledge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Strands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Modes and modalities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National Curriculum objectives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Pupils should be taught to: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NC no.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324346"/>
                  </a:ext>
                </a:extLst>
              </a:tr>
              <a:tr h="69955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Phonics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(Sound to print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 &amp; W)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transcribe words and short sentences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they hear with increasing accuracy.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058696"/>
                  </a:ext>
                </a:extLst>
              </a:tr>
              <a:tr h="6995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(Print to sound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 &amp; 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speak coherently and confidently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with increasingly accurate pronunciation and intonation.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172383"/>
                  </a:ext>
                </a:extLst>
              </a:tr>
              <a:tr h="10782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Vocabulary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listen to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forms of spoken language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to obtain information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respond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appropriately.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and show comprehension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original and adapted materials from a range of different sources, understanding the purpose, important ideas and details,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provide an accurate English translation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short, suitable material.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literary texts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in the language [such as stories, songs, poems and letters], to stimulate ideas, develop creative expression and expand understanding of the language and culture.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316306"/>
                  </a:ext>
                </a:extLst>
              </a:tr>
              <a:tr h="706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initiate and develop conversations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coping with unfamiliar language and unexpected responses, making use of important social conventions such as formal modes of address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develop and use a wide-ranging and deepening vocabulary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goes beyond their immediate needs and interests, allowing them to give and justify opinions and take part in discussion about wider issues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48528"/>
                  </a:ext>
                </a:extLst>
              </a:tr>
              <a:tr h="59090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Grammar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use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manipulate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057380"/>
                  </a:ext>
                </a:extLst>
              </a:tr>
              <a:tr h="1591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and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manipulate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express and develop ideas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clearly and with increasing accuracy, both orally and in writing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accurate grammar, spelling and punctuation.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prose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using an increasingly wide range of grammar and vocabulary,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creatively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to express their own ideas and opinions,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translate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short written text accurately into the foreign language.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15 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0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36079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German">
      <a:dk1>
        <a:srgbClr val="525050"/>
      </a:dk1>
      <a:lt1>
        <a:srgbClr val="3D3C3C"/>
      </a:lt1>
      <a:dk2>
        <a:srgbClr val="FFCC00"/>
      </a:dk2>
      <a:lt2>
        <a:srgbClr val="FFFFFF"/>
      </a:lt2>
      <a:accent1>
        <a:srgbClr val="FFCC00"/>
      </a:accent1>
      <a:accent2>
        <a:srgbClr val="AD1519"/>
      </a:accent2>
      <a:accent3>
        <a:srgbClr val="525050"/>
      </a:accent3>
      <a:accent4>
        <a:srgbClr val="FEE599"/>
      </a:accent4>
      <a:accent5>
        <a:srgbClr val="EA5559"/>
      </a:accent5>
      <a:accent6>
        <a:srgbClr val="FFF2CC"/>
      </a:accent6>
      <a:hlink>
        <a:srgbClr val="0071DC"/>
      </a:hlink>
      <a:folHlink>
        <a:srgbClr val="6F3B55"/>
      </a:folHlink>
    </a:clrScheme>
    <a:fontScheme name="NCELP_Default_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52638B47-9C48-4E39-B248-D93845352569}" vid="{9BFAA737-D31B-4598-B06A-1D167B8500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1221</Words>
  <Application>Microsoft Office PowerPoint</Application>
  <PresentationFormat>Widescreen</PresentationFormat>
  <Paragraphs>162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NCELP_German_2022</vt:lpstr>
      <vt:lpstr>German Y7 scheme of work overview: Term 1.1</vt:lpstr>
      <vt:lpstr>German Y7 scheme of work overview: Term 1.2</vt:lpstr>
      <vt:lpstr>KS3 Languages National Curriculum and Knowledge strands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10</cp:revision>
  <dcterms:created xsi:type="dcterms:W3CDTF">2023-09-03T17:01:46Z</dcterms:created>
  <dcterms:modified xsi:type="dcterms:W3CDTF">2023-09-05T16:49:44Z</dcterms:modified>
</cp:coreProperties>
</file>