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64" r:id="rId2"/>
    <p:sldId id="259" r:id="rId3"/>
    <p:sldId id="377" r:id="rId4"/>
    <p:sldId id="331" r:id="rId5"/>
    <p:sldId id="378" r:id="rId6"/>
    <p:sldId id="379" r:id="rId7"/>
    <p:sldId id="381" r:id="rId8"/>
    <p:sldId id="382" r:id="rId9"/>
    <p:sldId id="383" r:id="rId10"/>
    <p:sldId id="384" r:id="rId11"/>
    <p:sldId id="385" r:id="rId12"/>
    <p:sldId id="386" r:id="rId13"/>
    <p:sldId id="387" r:id="rId14"/>
    <p:sldId id="388" r:id="rId15"/>
    <p:sldId id="390" r:id="rId16"/>
    <p:sldId id="389" r:id="rId17"/>
    <p:sldId id="391" r:id="rId18"/>
    <p:sldId id="392" r:id="rId19"/>
    <p:sldId id="395" r:id="rId20"/>
    <p:sldId id="394" r:id="rId21"/>
    <p:sldId id="397" r:id="rId22"/>
    <p:sldId id="398" r:id="rId23"/>
    <p:sldId id="401" r:id="rId24"/>
    <p:sldId id="399" r:id="rId25"/>
    <p:sldId id="448" r:id="rId26"/>
    <p:sldId id="402" r:id="rId27"/>
    <p:sldId id="403" r:id="rId28"/>
    <p:sldId id="409" r:id="rId29"/>
    <p:sldId id="408" r:id="rId30"/>
    <p:sldId id="414" r:id="rId31"/>
    <p:sldId id="422" r:id="rId32"/>
    <p:sldId id="411" r:id="rId33"/>
    <p:sldId id="410" r:id="rId34"/>
    <p:sldId id="415" r:id="rId35"/>
    <p:sldId id="416" r:id="rId36"/>
    <p:sldId id="417" r:id="rId37"/>
    <p:sldId id="418" r:id="rId38"/>
    <p:sldId id="419" r:id="rId39"/>
    <p:sldId id="326" r:id="rId40"/>
    <p:sldId id="539" r:id="rId41"/>
    <p:sldId id="405" r:id="rId42"/>
    <p:sldId id="404" r:id="rId43"/>
    <p:sldId id="407" r:id="rId44"/>
    <p:sldId id="297" r:id="rId45"/>
    <p:sldId id="358" r:id="rId46"/>
    <p:sldId id="420" r:id="rId47"/>
    <p:sldId id="42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0" autoAdjust="0"/>
    <p:restoredTop sz="51351" autoAdjust="0"/>
  </p:normalViewPr>
  <p:slideViewPr>
    <p:cSldViewPr snapToGrid="0">
      <p:cViewPr varScale="1">
        <p:scale>
          <a:sx n="55" d="100"/>
          <a:sy n="55" d="100"/>
        </p:scale>
        <p:origin x="2556" y="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6B8727-01A1-4CCD-8B41-E2FDC523B548}" type="datetimeFigureOut">
              <a:rPr lang="en-GB" smtClean="0"/>
              <a:t>13/01/2024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BF5602-123F-4E49-8B06-E4A9CD651B85}" type="slidenum">
              <a:rPr lang="en-GB" smtClean="0"/>
              <a:t>‹#›</a:t>
            </a:fld>
            <a:endParaRPr lang="en-GB"/>
          </a:p>
        </p:txBody>
      </p:sp>
    </p:spTree>
    <p:extLst>
      <p:ext uri="{BB962C8B-B14F-4D97-AF65-F5344CB8AC3E}">
        <p14:creationId xmlns:p14="http://schemas.microsoft.com/office/powerpoint/2010/main" val="70089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from Terms 1.1, 1.2 and 2.1 of the SOW (239 words – half of Y7 vocabulary) appear on all three GCSE wordlists, with these exceptions: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 AQA list does not have </a:t>
            </a:r>
            <a:r>
              <a:rPr lang="en-GB" b="1" u="sng" dirty="0">
                <a:solidFill>
                  <a:srgbClr val="FF0000"/>
                </a:solidFill>
              </a:rPr>
              <a:t>chemise, </a:t>
            </a:r>
            <a:r>
              <a:rPr lang="en-GB" b="1" u="sng" dirty="0" err="1">
                <a:solidFill>
                  <a:srgbClr val="FF0000"/>
                </a:solidFill>
              </a:rPr>
              <a:t>cocher</a:t>
            </a:r>
            <a:r>
              <a:rPr lang="en-GB" b="1" u="sng" dirty="0">
                <a:solidFill>
                  <a:srgbClr val="FF0000"/>
                </a:solidFill>
              </a:rPr>
              <a:t>, jaune, ménage, </a:t>
            </a:r>
            <a:r>
              <a:rPr lang="en-GB" b="1" u="sng" dirty="0" err="1">
                <a:solidFill>
                  <a:srgbClr val="FF0000"/>
                </a:solidFill>
              </a:rPr>
              <a:t>modèle</a:t>
            </a:r>
            <a:r>
              <a:rPr lang="en-GB" b="1" u="sng" dirty="0">
                <a:solidFill>
                  <a:srgbClr val="FF0000"/>
                </a:solidFill>
              </a:rPr>
              <a:t>, phrase, </a:t>
            </a:r>
            <a:r>
              <a:rPr lang="en-GB" b="1" u="sng" dirty="0" err="1">
                <a:solidFill>
                  <a:srgbClr val="FF0000"/>
                </a:solidFill>
              </a:rPr>
              <a:t>poète</a:t>
            </a:r>
            <a:r>
              <a:rPr lang="en-GB" b="1" u="sng" dirty="0">
                <a:solidFill>
                  <a:srgbClr val="FF0000"/>
                </a:solidFill>
              </a:rPr>
              <a:t>, radio, sage.</a:t>
            </a:r>
            <a:br>
              <a:rPr lang="en-GB" b="1" u="sng" dirty="0">
                <a:solidFill>
                  <a:srgbClr val="FF0000"/>
                </a:solidFill>
              </a:rPr>
            </a:br>
            <a:r>
              <a:rPr lang="en-GB" b="1" dirty="0">
                <a:solidFill>
                  <a:srgbClr val="FF0000"/>
                </a:solidFill>
              </a:rPr>
              <a:t>ii) Edexcel list does not have </a:t>
            </a:r>
            <a:r>
              <a:rPr lang="en-GB" b="1" u="sng" dirty="0" err="1">
                <a:solidFill>
                  <a:srgbClr val="FF0000"/>
                </a:solidFill>
              </a:rPr>
              <a:t>cocher</a:t>
            </a:r>
            <a:r>
              <a:rPr lang="en-GB" b="1" u="sng" dirty="0">
                <a:solidFill>
                  <a:srgbClr val="FF0000"/>
                </a:solidFill>
              </a:rPr>
              <a:t>, </a:t>
            </a:r>
            <a:r>
              <a:rPr lang="en-GB" b="1" i="0" u="sng" dirty="0" err="1">
                <a:solidFill>
                  <a:srgbClr val="E6851E"/>
                </a:solidFill>
                <a:effectLst/>
                <a:latin typeface="Segoe UI" panose="020B0502040204020203" pitchFamily="34" charset="0"/>
              </a:rPr>
              <a:t>drôle</a:t>
            </a:r>
            <a:r>
              <a:rPr lang="en-GB" b="1" i="0" u="sng" dirty="0">
                <a:solidFill>
                  <a:srgbClr val="E6851E"/>
                </a:solidFill>
                <a:effectLst/>
                <a:latin typeface="Segoe UI" panose="020B0502040204020203" pitchFamily="34" charset="0"/>
              </a:rPr>
              <a:t>, intelligent, </a:t>
            </a:r>
            <a:r>
              <a:rPr lang="en-GB" b="1" i="0" u="sng" dirty="0" err="1">
                <a:solidFill>
                  <a:srgbClr val="E6851E"/>
                </a:solidFill>
                <a:effectLst/>
                <a:latin typeface="Segoe UI" panose="020B0502040204020203" pitchFamily="34" charset="0"/>
              </a:rPr>
              <a:t>Londres</a:t>
            </a:r>
            <a:r>
              <a:rPr lang="en-GB" b="1" i="0" u="sng" dirty="0">
                <a:solidFill>
                  <a:srgbClr val="E6851E"/>
                </a:solidFill>
                <a:effectLst/>
                <a:latin typeface="Segoe UI" panose="020B0502040204020203" pitchFamily="34" charset="0"/>
              </a:rPr>
              <a:t>, ménage, phrase, </a:t>
            </a:r>
            <a:r>
              <a:rPr lang="en-GB" b="1" u="sng" dirty="0" err="1">
                <a:solidFill>
                  <a:srgbClr val="FF0000"/>
                </a:solidFill>
              </a:rPr>
              <a:t>poème</a:t>
            </a:r>
            <a:r>
              <a:rPr lang="en-GB" b="1" u="sng" dirty="0">
                <a:solidFill>
                  <a:srgbClr val="FF0000"/>
                </a:solidFill>
              </a:rPr>
              <a:t>, </a:t>
            </a:r>
            <a:r>
              <a:rPr lang="en-GB" b="1" u="sng" dirty="0" err="1">
                <a:solidFill>
                  <a:srgbClr val="FF0000"/>
                </a:solidFill>
              </a:rPr>
              <a:t>poète</a:t>
            </a:r>
            <a:r>
              <a:rPr lang="en-GB" b="1" u="sng" dirty="0">
                <a:solidFill>
                  <a:srgbClr val="FF0000"/>
                </a:solidFill>
              </a:rPr>
              <a:t>, promenade, radio, sage</a:t>
            </a:r>
            <a:r>
              <a:rPr lang="en-GB" b="1" dirty="0">
                <a:solidFill>
                  <a:srgbClr val="FF0000"/>
                </a:solidFill>
              </a:rPr>
              <a:t>.</a:t>
            </a:r>
            <a:br>
              <a:rPr lang="en-GB" b="1" dirty="0">
                <a:solidFill>
                  <a:srgbClr val="FF0000"/>
                </a:solidFill>
              </a:rPr>
            </a:br>
            <a:r>
              <a:rPr lang="en-GB" b="1" dirty="0">
                <a:solidFill>
                  <a:srgbClr val="FF0000"/>
                </a:solidFill>
              </a:rPr>
              <a:t>iii) </a:t>
            </a:r>
            <a:r>
              <a:rPr lang="en-GB" b="1" dirty="0" err="1">
                <a:solidFill>
                  <a:srgbClr val="FF0000"/>
                </a:solidFill>
              </a:rPr>
              <a:t>Eduqas</a:t>
            </a:r>
            <a:r>
              <a:rPr lang="en-GB" b="1" dirty="0">
                <a:solidFill>
                  <a:srgbClr val="FF0000"/>
                </a:solidFill>
              </a:rPr>
              <a:t> list does not have </a:t>
            </a:r>
            <a:r>
              <a:rPr lang="en-GB" b="1" u="sng" dirty="0" err="1">
                <a:solidFill>
                  <a:srgbClr val="FF0000"/>
                </a:solidFill>
              </a:rPr>
              <a:t>amusant</a:t>
            </a:r>
            <a:r>
              <a:rPr lang="en-GB" b="1" u="sng" dirty="0">
                <a:solidFill>
                  <a:srgbClr val="FF0000"/>
                </a:solidFill>
              </a:rPr>
              <a:t>, chemise, </a:t>
            </a:r>
            <a:r>
              <a:rPr lang="en-GB" b="1" u="sng" dirty="0" err="1">
                <a:solidFill>
                  <a:srgbClr val="FF0000"/>
                </a:solidFill>
              </a:rPr>
              <a:t>cocher</a:t>
            </a:r>
            <a:r>
              <a:rPr lang="en-GB" b="1" u="sng" dirty="0">
                <a:solidFill>
                  <a:srgbClr val="FF0000"/>
                </a:solidFill>
              </a:rPr>
              <a:t>, intelligent, </a:t>
            </a:r>
            <a:r>
              <a:rPr lang="en-GB" b="1" u="sng" dirty="0" err="1">
                <a:solidFill>
                  <a:srgbClr val="FF0000"/>
                </a:solidFill>
              </a:rPr>
              <a:t>méchant</a:t>
            </a:r>
            <a:r>
              <a:rPr lang="en-GB" b="1" u="sng" dirty="0">
                <a:solidFill>
                  <a:srgbClr val="FF0000"/>
                </a:solidFill>
              </a:rPr>
              <a:t>, </a:t>
            </a:r>
            <a:r>
              <a:rPr lang="en-GB" b="1" u="sng" dirty="0" err="1">
                <a:solidFill>
                  <a:srgbClr val="FF0000"/>
                </a:solidFill>
              </a:rPr>
              <a:t>modèle</a:t>
            </a:r>
            <a:r>
              <a:rPr lang="en-GB" b="1" u="sng" dirty="0">
                <a:solidFill>
                  <a:srgbClr val="FF0000"/>
                </a:solidFill>
              </a:rPr>
              <a:t>, </a:t>
            </a:r>
            <a:r>
              <a:rPr lang="en-GB" b="1" u="sng" dirty="0" err="1">
                <a:solidFill>
                  <a:srgbClr val="FF0000"/>
                </a:solidFill>
              </a:rPr>
              <a:t>poème</a:t>
            </a:r>
            <a:r>
              <a:rPr lang="en-GB" b="1" u="sng" dirty="0">
                <a:solidFill>
                  <a:srgbClr val="FF0000"/>
                </a:solidFill>
              </a:rPr>
              <a:t>, </a:t>
            </a:r>
            <a:r>
              <a:rPr lang="en-GB" b="1" u="sng" dirty="0" err="1">
                <a:solidFill>
                  <a:srgbClr val="FF0000"/>
                </a:solidFill>
              </a:rPr>
              <a:t>poète</a:t>
            </a:r>
            <a:r>
              <a:rPr lang="en-GB" b="1" u="sng" dirty="0">
                <a:solidFill>
                  <a:srgbClr val="FF0000"/>
                </a:solidFill>
              </a:rPr>
              <a:t>, radio, sage</a:t>
            </a:r>
            <a:r>
              <a:rPr lang="en-GB" b="1" dirty="0">
                <a:solidFill>
                  <a:srgbClr val="FF0000"/>
                </a:solidFill>
              </a:rPr>
              <a:t>.</a:t>
            </a:r>
            <a:br>
              <a:rPr lang="en-GB" b="1" u="sng" dirty="0">
                <a:solidFill>
                  <a:srgbClr val="FF0000"/>
                </a:solidFill>
              </a:rPr>
            </a:b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possessive adjectives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Revising a range of vocabulary from terms 1 and 2.1</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367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311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239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604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144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8 minutes </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Practise the use of </a:t>
            </a:r>
            <a:r>
              <a:rPr lang="en-GB" sz="1200" b="0" i="1" kern="1200" dirty="0">
                <a:solidFill>
                  <a:schemeClr val="tx1"/>
                </a:solidFill>
                <a:effectLst/>
                <a:latin typeface="+mn-lt"/>
                <a:ea typeface="+mn-ea"/>
                <a:cs typeface="+mn-cs"/>
              </a:rPr>
              <a:t>mon/</a:t>
            </a:r>
            <a:r>
              <a:rPr lang="en-GB" sz="1200" b="0" i="1" kern="1200" dirty="0" err="1">
                <a:solidFill>
                  <a:schemeClr val="tx1"/>
                </a:solidFill>
                <a:effectLst/>
                <a:latin typeface="+mn-lt"/>
                <a:ea typeface="+mn-ea"/>
                <a:cs typeface="+mn-cs"/>
              </a:rPr>
              <a:t>mes</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and </a:t>
            </a:r>
            <a:r>
              <a:rPr lang="en-GB" sz="1200" b="0" i="1" kern="1200" dirty="0">
                <a:solidFill>
                  <a:schemeClr val="tx1"/>
                </a:solidFill>
                <a:effectLst/>
                <a:latin typeface="+mn-lt"/>
                <a:ea typeface="+mn-ea"/>
                <a:cs typeface="+mn-cs"/>
              </a:rPr>
              <a:t>ton/</a:t>
            </a:r>
            <a:r>
              <a:rPr lang="en-GB" sz="1200" b="0" i="1" kern="1200" dirty="0" err="1">
                <a:solidFill>
                  <a:schemeClr val="tx1"/>
                </a:solidFill>
                <a:effectLst/>
                <a:latin typeface="+mn-lt"/>
                <a:ea typeface="+mn-ea"/>
                <a:cs typeface="+mn-cs"/>
              </a:rPr>
              <a:t>tes</a:t>
            </a:r>
            <a:r>
              <a:rPr lang="en-GB" sz="1200" b="0" i="0" kern="1200" dirty="0">
                <a:solidFill>
                  <a:schemeClr val="tx1"/>
                </a:solidFill>
                <a:effectLst/>
                <a:latin typeface="+mn-lt"/>
                <a:ea typeface="+mn-ea"/>
                <a:cs typeface="+mn-cs"/>
              </a:rPr>
              <a:t> before vowels and plural nouns. </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Procedure:</a:t>
            </a:r>
          </a:p>
          <a:p>
            <a:pPr marL="228600" indent="-228600">
              <a:buAutoNum type="arabicPeriod"/>
            </a:pPr>
            <a:r>
              <a:rPr lang="en-GB" sz="1200" b="0" i="0" kern="1200" dirty="0">
                <a:solidFill>
                  <a:schemeClr val="tx1"/>
                </a:solidFill>
                <a:effectLst/>
                <a:latin typeface="+mn-lt"/>
                <a:ea typeface="+mn-ea"/>
                <a:cs typeface="+mn-cs"/>
              </a:rPr>
              <a:t>Students write 1-8 and write the noun that matches each possessive adjective. </a:t>
            </a:r>
          </a:p>
          <a:p>
            <a:pPr marL="228600" indent="-228600">
              <a:buAutoNum type="arabicPeriod"/>
            </a:pPr>
            <a:r>
              <a:rPr lang="en-GB" sz="1200" b="0" i="0" kern="1200" dirty="0">
                <a:solidFill>
                  <a:schemeClr val="tx1"/>
                </a:solidFill>
                <a:effectLst/>
                <a:latin typeface="+mn-lt"/>
                <a:ea typeface="+mn-ea"/>
                <a:cs typeface="+mn-cs"/>
              </a:rPr>
              <a:t>Click the number to play the audio. </a:t>
            </a:r>
          </a:p>
          <a:p>
            <a:pPr marL="228600" indent="-228600">
              <a:buAutoNum type="arabicPeriod"/>
            </a:pPr>
            <a:r>
              <a:rPr lang="en-GB" sz="1200" b="0" i="0" kern="1200" dirty="0">
                <a:solidFill>
                  <a:schemeClr val="tx1"/>
                </a:solidFill>
                <a:effectLst/>
                <a:latin typeface="+mn-lt"/>
                <a:ea typeface="+mn-ea"/>
                <a:cs typeface="+mn-cs"/>
              </a:rPr>
              <a:t>Answers and the full audio (including the noun) are provided on the next slide.</a:t>
            </a:r>
          </a:p>
          <a:p>
            <a:pPr marL="0" indent="0">
              <a:buFont typeface="+mj-lt"/>
              <a:buNone/>
            </a:pPr>
            <a:endParaRPr lang="fr-FR" sz="1200" kern="1200" dirty="0">
              <a:solidFill>
                <a:schemeClr val="tx1"/>
              </a:solidFill>
              <a:effectLst/>
              <a:latin typeface="+mn-lt"/>
              <a:ea typeface="+mn-ea"/>
              <a:cs typeface="+mn-cs"/>
            </a:endParaRPr>
          </a:p>
          <a:p>
            <a:pPr marL="0" indent="0">
              <a:buFont typeface="+mj-lt"/>
              <a:buNone/>
            </a:pPr>
            <a:r>
              <a:rPr lang="fr-FR" sz="1200" b="1" kern="1200" dirty="0" err="1">
                <a:solidFill>
                  <a:schemeClr val="tx1"/>
                </a:solidFill>
                <a:effectLst/>
                <a:latin typeface="+mn-lt"/>
                <a:ea typeface="+mn-ea"/>
                <a:cs typeface="+mn-cs"/>
              </a:rPr>
              <a:t>Transcript</a:t>
            </a:r>
            <a:endParaRPr lang="fr-FR"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J’étudie avec mon [amie].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Je chante avec mes [amis].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Je mange avec mes [parents].</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Je parle avec ma [sœur].</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marches avec ton [animal].</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fais la cuisine avec tes [parents].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regardes des films avec ta [sœur].</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passes le week-end avec tes [amis].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077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fr-FR" sz="1200" b="1" kern="1200" dirty="0" err="1">
                <a:solidFill>
                  <a:schemeClr val="tx1"/>
                </a:solidFill>
                <a:effectLst/>
                <a:latin typeface="+mn-lt"/>
                <a:ea typeface="+mn-ea"/>
                <a:cs typeface="+mn-cs"/>
              </a:rPr>
              <a:t>Answers</a:t>
            </a:r>
            <a:r>
              <a:rPr lang="fr-FR" sz="1200" b="1" kern="1200" dirty="0">
                <a:solidFill>
                  <a:schemeClr val="tx1"/>
                </a:solidFill>
                <a:effectLst/>
                <a:latin typeface="+mn-lt"/>
                <a:ea typeface="+mn-ea"/>
                <a:cs typeface="+mn-cs"/>
              </a:rPr>
              <a:t> for the </a:t>
            </a:r>
            <a:r>
              <a:rPr lang="fr-FR" sz="1200" b="1" kern="1200" dirty="0" err="1">
                <a:solidFill>
                  <a:schemeClr val="tx1"/>
                </a:solidFill>
                <a:effectLst/>
                <a:latin typeface="+mn-lt"/>
                <a:ea typeface="+mn-ea"/>
                <a:cs typeface="+mn-cs"/>
              </a:rPr>
              <a:t>activity</a:t>
            </a:r>
            <a:r>
              <a:rPr lang="fr-FR" sz="1200" b="1" kern="1200" dirty="0">
                <a:solidFill>
                  <a:schemeClr val="tx1"/>
                </a:solidFill>
                <a:effectLst/>
                <a:latin typeface="+mn-lt"/>
                <a:ea typeface="+mn-ea"/>
                <a:cs typeface="+mn-cs"/>
              </a:rPr>
              <a:t> on the </a:t>
            </a:r>
            <a:r>
              <a:rPr lang="fr-FR" sz="1200" b="1" kern="1200" dirty="0" err="1">
                <a:solidFill>
                  <a:schemeClr val="tx1"/>
                </a:solidFill>
                <a:effectLst/>
                <a:latin typeface="+mn-lt"/>
                <a:ea typeface="+mn-ea"/>
                <a:cs typeface="+mn-cs"/>
              </a:rPr>
              <a:t>previous</a:t>
            </a:r>
            <a:r>
              <a:rPr lang="fr-FR" sz="1200" b="1" kern="1200" dirty="0">
                <a:solidFill>
                  <a:schemeClr val="tx1"/>
                </a:solidFill>
                <a:effectLst/>
                <a:latin typeface="+mn-lt"/>
                <a:ea typeface="+mn-ea"/>
                <a:cs typeface="+mn-cs"/>
              </a:rPr>
              <a:t> slide.</a:t>
            </a:r>
          </a:p>
          <a:p>
            <a:pPr marL="0" indent="0">
              <a:buFont typeface="+mj-lt"/>
              <a:buNone/>
            </a:pPr>
            <a:endParaRPr lang="fr-FR" sz="1200" kern="1200" dirty="0">
              <a:solidFill>
                <a:schemeClr val="tx1"/>
              </a:solidFill>
              <a:effectLst/>
              <a:latin typeface="+mn-lt"/>
              <a:ea typeface="+mn-ea"/>
              <a:cs typeface="+mn-cs"/>
            </a:endParaRPr>
          </a:p>
          <a:p>
            <a:pPr marL="0" indent="0">
              <a:buFont typeface="+mj-lt"/>
              <a:buNone/>
            </a:pPr>
            <a:r>
              <a:rPr lang="fr-FR" sz="1200" kern="1200" dirty="0">
                <a:solidFill>
                  <a:schemeClr val="tx1"/>
                </a:solidFill>
                <a:effectLst/>
                <a:latin typeface="+mn-lt"/>
                <a:ea typeface="+mn-ea"/>
                <a:cs typeface="+mn-cs"/>
              </a:rPr>
              <a:t>Click the </a:t>
            </a:r>
            <a:r>
              <a:rPr lang="fr-FR" sz="1200" kern="1200" dirty="0" err="1">
                <a:solidFill>
                  <a:schemeClr val="tx1"/>
                </a:solidFill>
                <a:effectLst/>
                <a:latin typeface="+mn-lt"/>
                <a:ea typeface="+mn-ea"/>
                <a:cs typeface="+mn-cs"/>
              </a:rPr>
              <a:t>number</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play</a:t>
            </a:r>
            <a:r>
              <a:rPr lang="fr-FR" sz="1200" kern="1200" dirty="0">
                <a:solidFill>
                  <a:schemeClr val="tx1"/>
                </a:solidFill>
                <a:effectLst/>
                <a:latin typeface="+mn-lt"/>
                <a:ea typeface="+mn-ea"/>
                <a:cs typeface="+mn-cs"/>
              </a:rPr>
              <a:t> the audio. </a:t>
            </a:r>
            <a:r>
              <a:rPr lang="fr-FR" sz="1200" kern="1200" dirty="0" err="1">
                <a:solidFill>
                  <a:schemeClr val="tx1"/>
                </a:solidFill>
                <a:effectLst/>
                <a:latin typeface="+mn-lt"/>
                <a:ea typeface="+mn-ea"/>
                <a:cs typeface="+mn-cs"/>
              </a:rPr>
              <a:t>Answers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appear</a:t>
            </a:r>
            <a:r>
              <a:rPr lang="fr-FR" sz="1200" kern="1200" dirty="0">
                <a:solidFill>
                  <a:schemeClr val="tx1"/>
                </a:solidFill>
                <a:effectLst/>
                <a:latin typeface="+mn-lt"/>
                <a:ea typeface="+mn-ea"/>
                <a:cs typeface="+mn-cs"/>
              </a:rPr>
              <a:t> on clicks.</a:t>
            </a:r>
          </a:p>
          <a:p>
            <a:pPr marL="0" indent="0">
              <a:buFont typeface="+mj-lt"/>
              <a:buNone/>
            </a:pPr>
            <a:endParaRPr lang="fr-FR" sz="1200" kern="1200" dirty="0">
              <a:solidFill>
                <a:schemeClr val="tx1"/>
              </a:solidFill>
              <a:effectLst/>
              <a:latin typeface="+mn-lt"/>
              <a:ea typeface="+mn-ea"/>
              <a:cs typeface="+mn-cs"/>
            </a:endParaRPr>
          </a:p>
          <a:p>
            <a:pPr marL="0" indent="0">
              <a:buFont typeface="+mj-lt"/>
              <a:buNone/>
            </a:pPr>
            <a:r>
              <a:rPr lang="fr-FR" sz="1200" b="1" kern="1200" dirty="0" err="1">
                <a:solidFill>
                  <a:schemeClr val="tx1"/>
                </a:solidFill>
                <a:effectLst/>
                <a:latin typeface="+mn-lt"/>
                <a:ea typeface="+mn-ea"/>
                <a:cs typeface="+mn-cs"/>
              </a:rPr>
              <a:t>Transcript</a:t>
            </a:r>
            <a:r>
              <a:rPr lang="fr-FR" sz="1200" b="1"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J’étudie avec mon amie.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Je chante avec mes amis.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Je mange avec mes parents.</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Je parle avec ma sœur.</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marches avec ton animal.</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fais la cuisine avec tes parents.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regardes des films avec ta sœur.</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passes </a:t>
            </a:r>
            <a:r>
              <a:rPr lang="fr-FR" sz="1200" kern="1200">
                <a:solidFill>
                  <a:schemeClr val="tx1"/>
                </a:solidFill>
                <a:effectLst/>
                <a:latin typeface="+mn-lt"/>
                <a:ea typeface="+mn-ea"/>
                <a:cs typeface="+mn-cs"/>
              </a:rPr>
              <a:t>le week-end </a:t>
            </a:r>
            <a:r>
              <a:rPr lang="fr-FR" sz="1200" kern="1200" dirty="0">
                <a:solidFill>
                  <a:schemeClr val="tx1"/>
                </a:solidFill>
                <a:effectLst/>
                <a:latin typeface="+mn-lt"/>
                <a:ea typeface="+mn-ea"/>
                <a:cs typeface="+mn-cs"/>
              </a:rPr>
              <a:t>avec tes amis.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559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1" kern="1200" dirty="0">
                <a:solidFill>
                  <a:schemeClr val="tx1"/>
                </a:solidFill>
                <a:effectLst/>
                <a:latin typeface="+mn-lt"/>
                <a:ea typeface="+mn-ea"/>
                <a:cs typeface="+mn-cs"/>
              </a:rPr>
              <a:t>Timing: 2 minutes</a:t>
            </a:r>
          </a:p>
          <a:p>
            <a:pPr marL="0" indent="0">
              <a:buFont typeface="+mj-lt"/>
              <a:buNone/>
            </a:pPr>
            <a:endParaRPr lang="en-GB" sz="1200" b="1"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revise a range of vocabulary and practise applying possessive adjective agreement to things, where the gender is purely grammatical.</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0" indent="0">
              <a:buFont typeface="+mj-lt"/>
              <a:buNone/>
            </a:pPr>
            <a:r>
              <a:rPr lang="en-GB" sz="1200" b="0" kern="1200" dirty="0">
                <a:solidFill>
                  <a:schemeClr val="tx1"/>
                </a:solidFill>
                <a:effectLst/>
                <a:latin typeface="+mn-lt"/>
                <a:ea typeface="+mn-ea"/>
                <a:cs typeface="+mn-cs"/>
              </a:rPr>
              <a:t>1. Students recall the nouns and their gender/number in French, and call out answers with the appropriate possessive adjective (</a:t>
            </a:r>
            <a:r>
              <a:rPr lang="en-GB" sz="1200" b="0" kern="1200" dirty="0" err="1">
                <a:solidFill>
                  <a:schemeClr val="tx1"/>
                </a:solidFill>
                <a:effectLst/>
                <a:latin typeface="+mn-lt"/>
                <a:ea typeface="+mn-ea"/>
                <a:cs typeface="+mn-cs"/>
              </a:rPr>
              <a:t>eg.</a:t>
            </a:r>
            <a:r>
              <a:rPr lang="en-GB" sz="1200" b="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‘ma </a:t>
            </a:r>
            <a:r>
              <a:rPr lang="en-GB" sz="1200" b="0" i="1" kern="1200" dirty="0" err="1">
                <a:solidFill>
                  <a:schemeClr val="tx1"/>
                </a:solidFill>
                <a:effectLst/>
                <a:latin typeface="+mn-lt"/>
                <a:ea typeface="+mn-ea"/>
                <a:cs typeface="+mn-cs"/>
              </a:rPr>
              <a:t>chambre</a:t>
            </a:r>
            <a:r>
              <a:rPr lang="en-GB" sz="1200" b="0" i="1"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915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1" kern="1200" dirty="0">
                <a:solidFill>
                  <a:schemeClr val="tx1"/>
                </a:solidFill>
                <a:effectLst/>
                <a:latin typeface="+mn-lt"/>
                <a:ea typeface="+mn-ea"/>
                <a:cs typeface="+mn-cs"/>
              </a:rPr>
              <a:t>NB: It is likely that most classes will complete EITHER the writing OR the speaking task.</a:t>
            </a:r>
          </a:p>
          <a:p>
            <a:pPr marL="0" indent="0">
              <a:buFont typeface="+mj-lt"/>
              <a:buNone/>
            </a:pPr>
            <a:r>
              <a:rPr lang="en-GB" sz="1200" b="1" kern="1200" dirty="0">
                <a:solidFill>
                  <a:schemeClr val="tx1"/>
                </a:solidFill>
                <a:effectLst/>
                <a:latin typeface="+mn-lt"/>
                <a:ea typeface="+mn-ea"/>
                <a:cs typeface="+mn-cs"/>
              </a:rPr>
              <a:t>VERSION 1 – more straightforward</a:t>
            </a:r>
          </a:p>
          <a:p>
            <a:pPr marL="0" indent="0">
              <a:buFont typeface="+mj-lt"/>
              <a:buNone/>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10 minutes (2 slides)</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 Consolidate vocabulary knowledge and gender agreement with possessive and other adjectives. </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0" kern="1200" dirty="0">
                <a:solidFill>
                  <a:schemeClr val="tx1"/>
                </a:solidFill>
                <a:effectLst/>
                <a:latin typeface="+mn-lt"/>
                <a:ea typeface="+mn-ea"/>
                <a:cs typeface="+mn-cs"/>
              </a:rPr>
              <a:t>In this version, the adjectives are given in French to focus attention on agreement with the noun. A more challenging version, with adjectives given in English, can be found on slides 19-20 (delete as required).</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228600" indent="-228600">
              <a:buFont typeface="+mj-lt"/>
              <a:buAutoNum type="arabicPeriod"/>
            </a:pPr>
            <a:r>
              <a:rPr lang="en-GB" sz="1200" b="0" kern="1200" dirty="0">
                <a:solidFill>
                  <a:schemeClr val="tx1"/>
                </a:solidFill>
                <a:effectLst/>
                <a:latin typeface="+mn-lt"/>
                <a:ea typeface="+mn-ea"/>
                <a:cs typeface="+mn-cs"/>
              </a:rPr>
              <a:t>Students write 1-10 and make sentences/questions using </a:t>
            </a:r>
            <a:r>
              <a:rPr lang="en-GB" sz="1200" b="0" i="1" kern="1200" dirty="0" err="1">
                <a:solidFill>
                  <a:schemeClr val="tx1"/>
                </a:solidFill>
                <a:effectLst/>
                <a:latin typeface="+mn-lt"/>
                <a:ea typeface="+mn-ea"/>
                <a:cs typeface="+mn-cs"/>
              </a:rPr>
              <a:t>être</a:t>
            </a:r>
            <a:r>
              <a:rPr lang="en-GB" sz="1200" b="0" i="0" kern="1200" dirty="0">
                <a:solidFill>
                  <a:schemeClr val="tx1"/>
                </a:solidFill>
                <a:effectLst/>
                <a:latin typeface="+mn-lt"/>
                <a:ea typeface="+mn-ea"/>
                <a:cs typeface="+mn-cs"/>
              </a:rPr>
              <a:t> following the example provided. </a:t>
            </a:r>
          </a:p>
          <a:p>
            <a:pPr marL="228600" indent="-228600">
              <a:buFont typeface="+mj-lt"/>
              <a:buAutoNum type="arabicPeriod"/>
            </a:pPr>
            <a:r>
              <a:rPr lang="en-GB" sz="1200" b="0" i="0" kern="1200" dirty="0">
                <a:solidFill>
                  <a:schemeClr val="tx1"/>
                </a:solidFill>
                <a:effectLst/>
                <a:latin typeface="+mn-lt"/>
                <a:ea typeface="+mn-ea"/>
                <a:cs typeface="+mn-cs"/>
              </a:rPr>
              <a:t>Answers are revealed on clicks.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182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801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a:t>
            </a:r>
            <a:r>
              <a:rPr lang="en-GB" b="1" dirty="0"/>
              <a:t>5 minutes</a:t>
            </a:r>
          </a:p>
          <a:p>
            <a:endParaRPr lang="en-GB" dirty="0"/>
          </a:p>
          <a:p>
            <a:r>
              <a:rPr lang="en-GB" b="1" dirty="0"/>
              <a:t>Aim: </a:t>
            </a:r>
            <a:r>
              <a:rPr lang="en-GB" dirty="0"/>
              <a:t>Revise a range of SSCs. </a:t>
            </a:r>
          </a:p>
          <a:p>
            <a:endParaRPr lang="en-GB" dirty="0"/>
          </a:p>
          <a:p>
            <a:r>
              <a:rPr lang="en-GB" b="1" dirty="0"/>
              <a:t>Procedure:</a:t>
            </a:r>
          </a:p>
          <a:p>
            <a:pPr marL="228600" indent="-228600">
              <a:buAutoNum type="arabicPeriod"/>
            </a:pPr>
            <a:r>
              <a:rPr lang="en-GB" dirty="0"/>
              <a:t>Students write 1-8 and the SSC that they hear. Each dash represents a missing letter. </a:t>
            </a:r>
          </a:p>
          <a:p>
            <a:pPr marL="228600" indent="-228600">
              <a:buAutoNum type="arabicPeriod"/>
            </a:pPr>
            <a:r>
              <a:rPr lang="en-GB" dirty="0"/>
              <a:t>Click the number to play the word (two plays are recommended). The SSCs appears in orange on successive clicks.</a:t>
            </a:r>
          </a:p>
          <a:p>
            <a:endParaRPr lang="en-GB" dirty="0"/>
          </a:p>
          <a:p>
            <a:r>
              <a:rPr lang="en-GB" b="1" dirty="0"/>
              <a:t>Transcript:</a:t>
            </a:r>
            <a:endParaRPr lang="en-GB" dirty="0"/>
          </a:p>
          <a:p>
            <a:pPr marL="228600" indent="-228600">
              <a:buAutoNum type="arabicPeriod"/>
            </a:pPr>
            <a:r>
              <a:rPr lang="en-GB" dirty="0"/>
              <a:t>R</a:t>
            </a:r>
            <a:r>
              <a:rPr lang="en-GB" b="1" dirty="0"/>
              <a:t>e</a:t>
            </a:r>
            <a:r>
              <a:rPr lang="en-GB" b="0" dirty="0"/>
              <a:t>née (accept also [</a:t>
            </a:r>
            <a:r>
              <a:rPr lang="en-GB" b="0" dirty="0" err="1"/>
              <a:t>eu</a:t>
            </a:r>
            <a:r>
              <a:rPr lang="en-GB" b="0" dirty="0"/>
              <a:t>])</a:t>
            </a:r>
          </a:p>
          <a:p>
            <a:pPr marL="228600" indent="-228600">
              <a:buAutoNum type="arabicPeriod"/>
            </a:pPr>
            <a:r>
              <a:rPr lang="en-GB" b="0" dirty="0"/>
              <a:t>Bast</a:t>
            </a:r>
            <a:r>
              <a:rPr lang="en-GB" b="1" dirty="0"/>
              <a:t>ien</a:t>
            </a:r>
            <a:endParaRPr lang="en-GB" b="1" i="1" dirty="0"/>
          </a:p>
          <a:p>
            <a:pPr marL="228600" indent="-228600">
              <a:buAutoNum type="arabicPeriod"/>
            </a:pPr>
            <a:r>
              <a:rPr lang="en-GB" b="0" i="0" dirty="0"/>
              <a:t>Rom</a:t>
            </a:r>
            <a:r>
              <a:rPr lang="en-GB" b="1" i="0" dirty="0"/>
              <a:t>ain</a:t>
            </a:r>
            <a:endParaRPr lang="en-GB" b="0" i="0" dirty="0"/>
          </a:p>
          <a:p>
            <a:pPr marL="228600" indent="-228600">
              <a:buAutoNum type="arabicPeriod"/>
            </a:pPr>
            <a:r>
              <a:rPr lang="en-GB" b="1" i="0" dirty="0" err="1"/>
              <a:t>Au</a:t>
            </a:r>
            <a:r>
              <a:rPr lang="en-GB" b="0" i="0" dirty="0" err="1"/>
              <a:t>rélie</a:t>
            </a:r>
            <a:endParaRPr lang="en-GB" b="0" i="0" dirty="0"/>
          </a:p>
          <a:p>
            <a:pPr marL="228600" indent="-228600">
              <a:buAutoNum type="arabicPeriod"/>
            </a:pPr>
            <a:r>
              <a:rPr lang="en-GB" b="1" i="0" dirty="0"/>
              <a:t>A</a:t>
            </a:r>
            <a:r>
              <a:rPr lang="en-GB" b="0" i="0" dirty="0"/>
              <a:t>mandine</a:t>
            </a:r>
          </a:p>
          <a:p>
            <a:pPr marL="228600" indent="-228600">
              <a:buAutoNum type="arabicPeriod"/>
            </a:pPr>
            <a:r>
              <a:rPr lang="en-GB" b="0" i="0" dirty="0"/>
              <a:t>B</a:t>
            </a:r>
            <a:r>
              <a:rPr lang="en-GB" b="1" i="0" dirty="0"/>
              <a:t>i</a:t>
            </a:r>
            <a:r>
              <a:rPr lang="en-GB" b="0" i="0" dirty="0"/>
              <a:t>lal</a:t>
            </a:r>
          </a:p>
          <a:p>
            <a:pPr marL="228600" indent="-228600">
              <a:buAutoNum type="arabicPeriod"/>
            </a:pPr>
            <a:r>
              <a:rPr lang="en-GB" b="1" i="0" dirty="0" err="1"/>
              <a:t>É</a:t>
            </a:r>
            <a:r>
              <a:rPr lang="en-GB" b="0" i="0" dirty="0" err="1"/>
              <a:t>lodie</a:t>
            </a:r>
            <a:endParaRPr lang="en-GB" b="0" i="0" dirty="0"/>
          </a:p>
          <a:p>
            <a:pPr marL="228600" indent="-228600">
              <a:buAutoNum type="arabicPeriod"/>
            </a:pPr>
            <a:r>
              <a:rPr lang="en-GB" b="0" i="0" dirty="0"/>
              <a:t>Ant</a:t>
            </a:r>
            <a:r>
              <a:rPr lang="en-GB" b="1" i="0" dirty="0"/>
              <a:t>oi</a:t>
            </a:r>
            <a:r>
              <a:rPr lang="en-GB" b="0" i="0" dirty="0"/>
              <a:t>ne</a:t>
            </a:r>
          </a:p>
          <a:p>
            <a:pPr marL="228600" indent="-228600">
              <a:buAutoNum type="arabicPeriod"/>
            </a:pPr>
            <a:r>
              <a:rPr lang="en-GB" b="0" i="0" dirty="0" err="1"/>
              <a:t>N</a:t>
            </a:r>
            <a:r>
              <a:rPr lang="en-GB" b="1" i="0" dirty="0" err="1"/>
              <a:t>ou</a:t>
            </a:r>
            <a:r>
              <a:rPr lang="en-GB" b="0" i="0" dirty="0" err="1"/>
              <a:t>ra</a:t>
            </a:r>
            <a:endParaRPr lang="en-GB" b="0" i="0" dirty="0"/>
          </a:p>
          <a:p>
            <a:pPr marL="228600" indent="-228600">
              <a:buAutoNum type="arabicPeriod"/>
            </a:pPr>
            <a:r>
              <a:rPr lang="en-GB" b="0" i="0" dirty="0"/>
              <a:t>Apoll</a:t>
            </a:r>
            <a:r>
              <a:rPr lang="en-GB" b="1" i="0" dirty="0"/>
              <a:t>on</a:t>
            </a:r>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370939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1" kern="1200" dirty="0">
                <a:solidFill>
                  <a:schemeClr val="tx1"/>
                </a:solidFill>
                <a:effectLst/>
                <a:latin typeface="+mn-lt"/>
                <a:ea typeface="+mn-ea"/>
                <a:cs typeface="+mn-cs"/>
              </a:rPr>
              <a:t>VERSION 2– more challenging</a:t>
            </a:r>
          </a:p>
          <a:p>
            <a:pPr marL="0" indent="0">
              <a:buFont typeface="+mj-lt"/>
              <a:buNone/>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10 minutes (2 slides)</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 Consolidate vocabulary knowledge and gender agreement with possessive and other adjectives. </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0" kern="1200" dirty="0">
                <a:solidFill>
                  <a:schemeClr val="tx1"/>
                </a:solidFill>
                <a:effectLst/>
                <a:latin typeface="+mn-lt"/>
                <a:ea typeface="+mn-ea"/>
                <a:cs typeface="+mn-cs"/>
              </a:rPr>
              <a:t>In this version, the adjectives are given in English.</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228600" indent="-228600">
              <a:buFont typeface="+mj-lt"/>
              <a:buAutoNum type="arabicPeriod"/>
            </a:pPr>
            <a:r>
              <a:rPr lang="en-GB" sz="1200" b="0" kern="1200" dirty="0">
                <a:solidFill>
                  <a:schemeClr val="tx1"/>
                </a:solidFill>
                <a:effectLst/>
                <a:latin typeface="+mn-lt"/>
                <a:ea typeface="+mn-ea"/>
                <a:cs typeface="+mn-cs"/>
              </a:rPr>
              <a:t>Students write 1-10 and make sentences/questions using </a:t>
            </a:r>
            <a:r>
              <a:rPr lang="en-GB" sz="1200" b="0" i="1" kern="1200" dirty="0" err="1">
                <a:solidFill>
                  <a:schemeClr val="tx1"/>
                </a:solidFill>
                <a:effectLst/>
                <a:latin typeface="+mn-lt"/>
                <a:ea typeface="+mn-ea"/>
                <a:cs typeface="+mn-cs"/>
              </a:rPr>
              <a:t>être</a:t>
            </a:r>
            <a:r>
              <a:rPr lang="en-GB" sz="1200" b="0" i="0" kern="1200" dirty="0">
                <a:solidFill>
                  <a:schemeClr val="tx1"/>
                </a:solidFill>
                <a:effectLst/>
                <a:latin typeface="+mn-lt"/>
                <a:ea typeface="+mn-ea"/>
                <a:cs typeface="+mn-cs"/>
              </a:rPr>
              <a:t> following the example provided. </a:t>
            </a:r>
          </a:p>
          <a:p>
            <a:pPr marL="228600" indent="-228600">
              <a:buFont typeface="+mj-lt"/>
              <a:buAutoNum type="arabicPeriod"/>
            </a:pPr>
            <a:r>
              <a:rPr lang="en-GB" sz="1200" b="0" i="0" kern="1200" dirty="0">
                <a:solidFill>
                  <a:schemeClr val="tx1"/>
                </a:solidFill>
                <a:effectLst/>
                <a:latin typeface="+mn-lt"/>
                <a:ea typeface="+mn-ea"/>
                <a:cs typeface="+mn-cs"/>
              </a:rPr>
              <a:t>Answers are revealed on clicks.</a:t>
            </a:r>
          </a:p>
          <a:p>
            <a:pPr marL="0" indent="0">
              <a:buFont typeface="+mj-lt"/>
              <a:buNone/>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883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617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dirty="0">
                <a:solidFill>
                  <a:schemeClr val="tx1"/>
                </a:solidFill>
                <a:effectLst/>
                <a:latin typeface="+mn-lt"/>
                <a:ea typeface="+mn-ea"/>
                <a:cs typeface="+mn-cs"/>
              </a:rPr>
              <a:t>NB: It is likely that most classes will complete EITHER the writing OR the speaking task.</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dirty="0">
                <a:solidFill>
                  <a:schemeClr val="tx1"/>
                </a:solidFill>
                <a:effectLst/>
                <a:latin typeface="+mn-lt"/>
                <a:ea typeface="+mn-ea"/>
                <a:cs typeface="+mn-cs"/>
              </a:rPr>
              <a:t>Students completing the writing could complete the self-study version of the speaking for homework.</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dirty="0">
                <a:solidFill>
                  <a:schemeClr val="tx1"/>
                </a:solidFill>
                <a:effectLst/>
                <a:latin typeface="+mn-lt"/>
                <a:ea typeface="+mn-ea"/>
                <a:cs typeface="+mn-cs"/>
              </a:rPr>
              <a:t>In-class version </a:t>
            </a:r>
            <a:r>
              <a:rPr lang="en-GB" sz="1200" b="0" kern="1200" dirty="0">
                <a:solidFill>
                  <a:schemeClr val="tx1"/>
                </a:solidFill>
                <a:effectLst/>
                <a:latin typeface="+mn-lt"/>
                <a:ea typeface="+mn-ea"/>
                <a:cs typeface="+mn-cs"/>
              </a:rPr>
              <a:t>(NB: a self-study version of this activity can be found at the end of this slide deck)</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10 minutes</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consolidate the lesson’s work on agreement with possessive and other adjectives, whilst providing additional practise in adjective placement.</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228600" indent="-228600">
              <a:buFont typeface="+mj-lt"/>
              <a:buAutoNum type="arabicPeriod"/>
            </a:pPr>
            <a:r>
              <a:rPr lang="en-GB" sz="1200" b="0" kern="1200" dirty="0">
                <a:solidFill>
                  <a:schemeClr val="tx1"/>
                </a:solidFill>
                <a:effectLst/>
                <a:latin typeface="+mn-lt"/>
                <a:ea typeface="+mn-ea"/>
                <a:cs typeface="+mn-cs"/>
              </a:rPr>
              <a:t>Print a </a:t>
            </a:r>
            <a:r>
              <a:rPr lang="en-GB" sz="1200" b="0" kern="1200" dirty="0" err="1">
                <a:solidFill>
                  <a:schemeClr val="tx1"/>
                </a:solidFill>
                <a:effectLst/>
                <a:latin typeface="+mn-lt"/>
                <a:ea typeface="+mn-ea"/>
                <a:cs typeface="+mn-cs"/>
              </a:rPr>
              <a:t>rolecard</a:t>
            </a:r>
            <a:r>
              <a:rPr lang="en-GB" sz="1200" b="0" kern="1200" dirty="0">
                <a:solidFill>
                  <a:schemeClr val="tx1"/>
                </a:solidFill>
                <a:effectLst/>
                <a:latin typeface="+mn-lt"/>
                <a:ea typeface="+mn-ea"/>
                <a:cs typeface="+mn-cs"/>
              </a:rPr>
              <a:t> (on next slides) for each student, working in pairs as A and B.</a:t>
            </a:r>
          </a:p>
          <a:p>
            <a:pPr marL="228600" indent="-228600">
              <a:buFont typeface="+mj-lt"/>
              <a:buAutoNum type="arabicPeriod"/>
            </a:pPr>
            <a:r>
              <a:rPr lang="en-GB" sz="1200" b="0" kern="1200" dirty="0">
                <a:solidFill>
                  <a:schemeClr val="tx1"/>
                </a:solidFill>
                <a:effectLst/>
                <a:latin typeface="+mn-lt"/>
                <a:ea typeface="+mn-ea"/>
                <a:cs typeface="+mn-cs"/>
              </a:rPr>
              <a:t>Partner A has Amir’s answers and Partner B has </a:t>
            </a:r>
            <a:r>
              <a:rPr lang="en-GB" sz="1200" b="0" kern="1200" dirty="0" err="1">
                <a:solidFill>
                  <a:schemeClr val="tx1"/>
                </a:solidFill>
                <a:effectLst/>
                <a:latin typeface="+mn-lt"/>
                <a:ea typeface="+mn-ea"/>
                <a:cs typeface="+mn-cs"/>
              </a:rPr>
              <a:t>Léa’s</a:t>
            </a:r>
            <a:r>
              <a:rPr lang="en-GB" sz="1200" b="0" kern="1200" dirty="0">
                <a:solidFill>
                  <a:schemeClr val="tx1"/>
                </a:solidFill>
                <a:effectLst/>
                <a:latin typeface="+mn-lt"/>
                <a:ea typeface="+mn-ea"/>
                <a:cs typeface="+mn-cs"/>
              </a:rPr>
              <a:t> answers – they ask questions in turn, following the examples provided, to complete the information about their partner. </a:t>
            </a:r>
          </a:p>
          <a:p>
            <a:pPr marL="228600" indent="-228600">
              <a:buFont typeface="+mj-lt"/>
              <a:buAutoNum type="arabicPeriod"/>
            </a:pPr>
            <a:r>
              <a:rPr lang="en-GB" sz="1200" b="0" kern="1200" dirty="0">
                <a:solidFill>
                  <a:schemeClr val="tx1"/>
                </a:solidFill>
                <a:effectLst/>
                <a:latin typeface="+mn-lt"/>
                <a:ea typeface="+mn-ea"/>
                <a:cs typeface="+mn-cs"/>
              </a:rPr>
              <a:t>To extend the activity, students complete the tables with their own answers and ask questions about each other.</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b="1" baseline="0" dirty="0"/>
              <a:t>Word frequency (1 is the most frequent word in French): </a:t>
            </a:r>
          </a:p>
          <a:p>
            <a:pPr marL="0" indent="0">
              <a:buFont typeface="+mj-lt"/>
              <a:buNone/>
            </a:pPr>
            <a:r>
              <a:rPr lang="en-GB" sz="1200" b="0" i="1" kern="1200" dirty="0" err="1">
                <a:solidFill>
                  <a:schemeClr val="tx1"/>
                </a:solidFill>
                <a:effectLst/>
                <a:latin typeface="+mn-lt"/>
                <a:ea typeface="+mn-ea"/>
                <a:cs typeface="+mn-cs"/>
              </a:rPr>
              <a:t>footballeur</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[&gt;5000] and </a:t>
            </a:r>
            <a:r>
              <a:rPr lang="en-GB" sz="1200" b="0" i="1" kern="1200" dirty="0" err="1">
                <a:solidFill>
                  <a:schemeClr val="tx1"/>
                </a:solidFill>
                <a:effectLst/>
                <a:latin typeface="+mn-lt"/>
                <a:ea typeface="+mn-ea"/>
                <a:cs typeface="+mn-cs"/>
              </a:rPr>
              <a:t>rappeur</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[&gt;5000], </a:t>
            </a:r>
            <a:r>
              <a:rPr lang="en-GB" sz="1200" b="0" i="1" kern="1200" dirty="0">
                <a:solidFill>
                  <a:schemeClr val="tx1"/>
                </a:solidFill>
                <a:effectLst/>
                <a:latin typeface="+mn-lt"/>
                <a:ea typeface="+mn-ea"/>
                <a:cs typeface="+mn-cs"/>
              </a:rPr>
              <a:t>interview</a:t>
            </a:r>
            <a:r>
              <a:rPr lang="en-GB" sz="1200" b="0" i="0" kern="1200" dirty="0">
                <a:solidFill>
                  <a:schemeClr val="tx1"/>
                </a:solidFill>
                <a:effectLst/>
                <a:latin typeface="+mn-lt"/>
                <a:ea typeface="+mn-ea"/>
                <a:cs typeface="+mn-cs"/>
              </a:rPr>
              <a:t> [3186]</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483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0" kern="1200" dirty="0">
                <a:solidFill>
                  <a:schemeClr val="tx1"/>
                </a:solidFill>
                <a:effectLst/>
                <a:latin typeface="+mn-lt"/>
                <a:ea typeface="+mn-ea"/>
                <a:cs typeface="+mn-cs"/>
              </a:rPr>
              <a:t>Role card 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155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0" kern="1200" dirty="0">
                <a:solidFill>
                  <a:schemeClr val="tx1"/>
                </a:solidFill>
                <a:effectLst/>
                <a:latin typeface="+mn-lt"/>
                <a:ea typeface="+mn-ea"/>
                <a:cs typeface="+mn-cs"/>
              </a:rPr>
              <a:t>Role card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516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from Terms 1.1, 1.2 and 2.1 of the SOW (239 words – half of Y7 vocabulary) appear on all three GCSE wordlists, with these exceptions: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 AQA list does not have </a:t>
            </a:r>
            <a:r>
              <a:rPr lang="en-GB" b="1" u="sng" dirty="0">
                <a:solidFill>
                  <a:srgbClr val="FF0000"/>
                </a:solidFill>
              </a:rPr>
              <a:t>chemise, </a:t>
            </a:r>
            <a:r>
              <a:rPr lang="en-GB" b="1" u="sng" dirty="0" err="1">
                <a:solidFill>
                  <a:srgbClr val="FF0000"/>
                </a:solidFill>
              </a:rPr>
              <a:t>cocher</a:t>
            </a:r>
            <a:r>
              <a:rPr lang="en-GB" b="1" u="sng" dirty="0">
                <a:solidFill>
                  <a:srgbClr val="FF0000"/>
                </a:solidFill>
              </a:rPr>
              <a:t>, jaune, ménage, </a:t>
            </a:r>
            <a:r>
              <a:rPr lang="en-GB" b="1" u="sng" dirty="0" err="1">
                <a:solidFill>
                  <a:srgbClr val="FF0000"/>
                </a:solidFill>
              </a:rPr>
              <a:t>modèle</a:t>
            </a:r>
            <a:r>
              <a:rPr lang="en-GB" b="1" u="sng" dirty="0">
                <a:solidFill>
                  <a:srgbClr val="FF0000"/>
                </a:solidFill>
              </a:rPr>
              <a:t>, phrase, </a:t>
            </a:r>
            <a:r>
              <a:rPr lang="en-GB" b="1" u="sng" dirty="0" err="1">
                <a:solidFill>
                  <a:srgbClr val="FF0000"/>
                </a:solidFill>
              </a:rPr>
              <a:t>poète</a:t>
            </a:r>
            <a:r>
              <a:rPr lang="en-GB" b="1" u="sng" dirty="0">
                <a:solidFill>
                  <a:srgbClr val="FF0000"/>
                </a:solidFill>
              </a:rPr>
              <a:t>, radio, sage.</a:t>
            </a:r>
            <a:br>
              <a:rPr lang="en-GB" b="1" u="sng" dirty="0">
                <a:solidFill>
                  <a:srgbClr val="FF0000"/>
                </a:solidFill>
              </a:rPr>
            </a:br>
            <a:r>
              <a:rPr lang="en-GB" b="1" dirty="0">
                <a:solidFill>
                  <a:srgbClr val="FF0000"/>
                </a:solidFill>
              </a:rPr>
              <a:t>ii) Edexcel list does not have </a:t>
            </a:r>
            <a:r>
              <a:rPr lang="en-GB" b="1" u="sng" dirty="0" err="1">
                <a:solidFill>
                  <a:srgbClr val="FF0000"/>
                </a:solidFill>
              </a:rPr>
              <a:t>cocher</a:t>
            </a:r>
            <a:r>
              <a:rPr lang="en-GB" b="1" u="sng" dirty="0">
                <a:solidFill>
                  <a:srgbClr val="FF0000"/>
                </a:solidFill>
              </a:rPr>
              <a:t>, </a:t>
            </a:r>
            <a:r>
              <a:rPr lang="en-GB" b="1" i="0" u="sng" dirty="0" err="1">
                <a:solidFill>
                  <a:srgbClr val="E6851E"/>
                </a:solidFill>
                <a:effectLst/>
                <a:latin typeface="Segoe UI" panose="020B0502040204020203" pitchFamily="34" charset="0"/>
              </a:rPr>
              <a:t>drôle</a:t>
            </a:r>
            <a:r>
              <a:rPr lang="en-GB" b="1" i="0" u="sng" dirty="0">
                <a:solidFill>
                  <a:srgbClr val="E6851E"/>
                </a:solidFill>
                <a:effectLst/>
                <a:latin typeface="Segoe UI" panose="020B0502040204020203" pitchFamily="34" charset="0"/>
              </a:rPr>
              <a:t>, intelligent, </a:t>
            </a:r>
            <a:r>
              <a:rPr lang="en-GB" b="1" i="0" u="sng" dirty="0" err="1">
                <a:solidFill>
                  <a:srgbClr val="E6851E"/>
                </a:solidFill>
                <a:effectLst/>
                <a:latin typeface="Segoe UI" panose="020B0502040204020203" pitchFamily="34" charset="0"/>
              </a:rPr>
              <a:t>Londres</a:t>
            </a:r>
            <a:r>
              <a:rPr lang="en-GB" b="1" i="0" u="sng" dirty="0">
                <a:solidFill>
                  <a:srgbClr val="E6851E"/>
                </a:solidFill>
                <a:effectLst/>
                <a:latin typeface="Segoe UI" panose="020B0502040204020203" pitchFamily="34" charset="0"/>
              </a:rPr>
              <a:t>, ménage, phrase, </a:t>
            </a:r>
            <a:r>
              <a:rPr lang="en-GB" b="1" u="sng" dirty="0" err="1">
                <a:solidFill>
                  <a:srgbClr val="FF0000"/>
                </a:solidFill>
              </a:rPr>
              <a:t>poème</a:t>
            </a:r>
            <a:r>
              <a:rPr lang="en-GB" b="1" u="sng" dirty="0">
                <a:solidFill>
                  <a:srgbClr val="FF0000"/>
                </a:solidFill>
              </a:rPr>
              <a:t>, </a:t>
            </a:r>
            <a:r>
              <a:rPr lang="en-GB" b="1" u="sng" dirty="0" err="1">
                <a:solidFill>
                  <a:srgbClr val="FF0000"/>
                </a:solidFill>
              </a:rPr>
              <a:t>poète</a:t>
            </a:r>
            <a:r>
              <a:rPr lang="en-GB" b="1" u="sng" dirty="0">
                <a:solidFill>
                  <a:srgbClr val="FF0000"/>
                </a:solidFill>
              </a:rPr>
              <a:t>, promenade, radio, sage</a:t>
            </a:r>
            <a:r>
              <a:rPr lang="en-GB" b="1" dirty="0">
                <a:solidFill>
                  <a:srgbClr val="FF0000"/>
                </a:solidFill>
              </a:rPr>
              <a:t>.</a:t>
            </a:r>
            <a:br>
              <a:rPr lang="en-GB" b="1" dirty="0">
                <a:solidFill>
                  <a:srgbClr val="FF0000"/>
                </a:solidFill>
              </a:rPr>
            </a:br>
            <a:r>
              <a:rPr lang="en-GB" b="1" dirty="0">
                <a:solidFill>
                  <a:srgbClr val="FF0000"/>
                </a:solidFill>
              </a:rPr>
              <a:t>iii) </a:t>
            </a:r>
            <a:r>
              <a:rPr lang="en-GB" b="1" dirty="0" err="1">
                <a:solidFill>
                  <a:srgbClr val="FF0000"/>
                </a:solidFill>
              </a:rPr>
              <a:t>Eduqas</a:t>
            </a:r>
            <a:r>
              <a:rPr lang="en-GB" b="1" dirty="0">
                <a:solidFill>
                  <a:srgbClr val="FF0000"/>
                </a:solidFill>
              </a:rPr>
              <a:t> list does not have </a:t>
            </a:r>
            <a:r>
              <a:rPr lang="en-GB" b="1" u="sng" dirty="0" err="1">
                <a:solidFill>
                  <a:srgbClr val="FF0000"/>
                </a:solidFill>
              </a:rPr>
              <a:t>amusant</a:t>
            </a:r>
            <a:r>
              <a:rPr lang="en-GB" b="1" u="sng" dirty="0">
                <a:solidFill>
                  <a:srgbClr val="FF0000"/>
                </a:solidFill>
              </a:rPr>
              <a:t>, chemise, </a:t>
            </a:r>
            <a:r>
              <a:rPr lang="en-GB" b="1" u="sng" dirty="0" err="1">
                <a:solidFill>
                  <a:srgbClr val="FF0000"/>
                </a:solidFill>
              </a:rPr>
              <a:t>cocher</a:t>
            </a:r>
            <a:r>
              <a:rPr lang="en-GB" b="1" u="sng" dirty="0">
                <a:solidFill>
                  <a:srgbClr val="FF0000"/>
                </a:solidFill>
              </a:rPr>
              <a:t>, intelligent, </a:t>
            </a:r>
            <a:r>
              <a:rPr lang="en-GB" b="1" u="sng" dirty="0" err="1">
                <a:solidFill>
                  <a:srgbClr val="FF0000"/>
                </a:solidFill>
              </a:rPr>
              <a:t>méchant</a:t>
            </a:r>
            <a:r>
              <a:rPr lang="en-GB" b="1" u="sng" dirty="0">
                <a:solidFill>
                  <a:srgbClr val="FF0000"/>
                </a:solidFill>
              </a:rPr>
              <a:t>, </a:t>
            </a:r>
            <a:r>
              <a:rPr lang="en-GB" b="1" u="sng" dirty="0" err="1">
                <a:solidFill>
                  <a:srgbClr val="FF0000"/>
                </a:solidFill>
              </a:rPr>
              <a:t>modèle</a:t>
            </a:r>
            <a:r>
              <a:rPr lang="en-GB" b="1" u="sng" dirty="0">
                <a:solidFill>
                  <a:srgbClr val="FF0000"/>
                </a:solidFill>
              </a:rPr>
              <a:t>, </a:t>
            </a:r>
            <a:r>
              <a:rPr lang="en-GB" b="1" u="sng" dirty="0" err="1">
                <a:solidFill>
                  <a:srgbClr val="FF0000"/>
                </a:solidFill>
              </a:rPr>
              <a:t>poème</a:t>
            </a:r>
            <a:r>
              <a:rPr lang="en-GB" b="1" u="sng" dirty="0">
                <a:solidFill>
                  <a:srgbClr val="FF0000"/>
                </a:solidFill>
              </a:rPr>
              <a:t>, </a:t>
            </a:r>
            <a:r>
              <a:rPr lang="en-GB" b="1" u="sng" dirty="0" err="1">
                <a:solidFill>
                  <a:srgbClr val="FF0000"/>
                </a:solidFill>
              </a:rPr>
              <a:t>poète</a:t>
            </a:r>
            <a:r>
              <a:rPr lang="en-GB" b="1" u="sng" dirty="0">
                <a:solidFill>
                  <a:srgbClr val="FF0000"/>
                </a:solidFill>
              </a:rPr>
              <a:t>, radio, sage</a:t>
            </a:r>
            <a:r>
              <a:rPr lang="en-GB" b="1" dirty="0">
                <a:solidFill>
                  <a:srgbClr val="FF0000"/>
                </a:solidFill>
              </a:rPr>
              <a:t>.</a:t>
            </a:r>
            <a:br>
              <a:rPr lang="en-GB" b="1" u="sng" dirty="0">
                <a:solidFill>
                  <a:srgbClr val="FF0000"/>
                </a:solidFill>
              </a:rPr>
            </a:b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Revising a range of SSCs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dirty="0">
                <a:solidFill>
                  <a:prstClr val="white"/>
                </a:solidFill>
                <a:latin typeface="Calibri" panose="020F0502020204030204" pitchFamily="34" charset="0"/>
                <a:cs typeface="Calibri" panose="020F0502020204030204" pitchFamily="34" charset="0"/>
              </a:rPr>
              <a:t>Revising a range of vocabulary from terms 1 and 2.1</a:t>
            </a:r>
            <a:endParaRPr lang="en-GB" sz="120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Revising a range of grammar points from terms 1 and 2.1</a:t>
            </a:r>
            <a:br>
              <a:rPr lang="en-GB" baseline="0"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234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dirty="0"/>
              <a:t>Timing</a:t>
            </a:r>
            <a:r>
              <a:rPr lang="en-GB" sz="1200" b="0" dirty="0"/>
              <a:t>: </a:t>
            </a:r>
            <a:r>
              <a:rPr lang="en-GB" sz="1200" b="1" dirty="0"/>
              <a:t>5 minutes (two slides)</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dirty="0"/>
              <a:t>Aim: </a:t>
            </a:r>
            <a:r>
              <a:rPr lang="en-GB" sz="1200" dirty="0"/>
              <a:t>students revise a range of SSCs productively</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dirty="0"/>
              <a:t>Procedure:</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dirty="0"/>
              <a:t>Students work in pairs, taking it in turns to pronounce the names.</a:t>
            </a:r>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dirty="0"/>
              <a:t>Offer corrections </a:t>
            </a:r>
            <a:r>
              <a:rPr lang="en-GB" sz="1200" b="1" dirty="0"/>
              <a:t>only </a:t>
            </a:r>
            <a:r>
              <a:rPr lang="en-GB" sz="1200" b="0" dirty="0"/>
              <a:t>to the pronunciation of the target SSC (in orange).</a:t>
            </a:r>
            <a:endParaRPr lang="en-GB" sz="1200" dirty="0"/>
          </a:p>
          <a:p>
            <a:pPr marL="228600" marR="0" lvl="0" indent="-228600" algn="l" defTabSz="914400" rtl="0" eaLnBrk="1" fontAlgn="auto" latinLnBrk="0" hangingPunct="1">
              <a:lnSpc>
                <a:spcPct val="100000"/>
              </a:lnSpc>
              <a:spcBef>
                <a:spcPts val="720"/>
              </a:spcBef>
              <a:spcAft>
                <a:spcPts val="0"/>
              </a:spcAft>
              <a:buClrTx/>
              <a:buSzTx/>
              <a:buFontTx/>
              <a:buAutoNum type="arabicPeriod"/>
              <a:tabLst/>
              <a:defRPr/>
            </a:pPr>
            <a:r>
              <a:rPr lang="en-GB" sz="1200" dirty="0"/>
              <a:t>Click on a picture to hear pronunciation.</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1" dirty="0"/>
              <a:t>NB: there is a further phonics (dominoes) activity – slides at the end of this slide deck.</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b="1" baseline="0" dirty="0"/>
              <a:t>Word Frequency (1 is the most frequent word in French): </a:t>
            </a:r>
            <a:br>
              <a:rPr lang="en-GB" baseline="0" dirty="0"/>
            </a:br>
            <a:r>
              <a:rPr lang="en-GB" sz="1200" i="1" dirty="0" err="1"/>
              <a:t>prononcer</a:t>
            </a:r>
            <a:r>
              <a:rPr lang="en-GB" sz="1200" i="0" dirty="0"/>
              <a:t> [706] </a:t>
            </a:r>
            <a:r>
              <a:rPr lang="en-GB" sz="1200" i="1" dirty="0"/>
              <a:t>nom</a:t>
            </a:r>
            <a:r>
              <a:rPr lang="en-GB" sz="1200" i="0" dirty="0"/>
              <a:t> [171], </a:t>
            </a:r>
            <a:r>
              <a:rPr lang="en-GB" sz="1200" i="1" dirty="0"/>
              <a:t>orange</a:t>
            </a:r>
            <a:r>
              <a:rPr lang="en-GB" sz="1200" i="0" dirty="0"/>
              <a:t> [3912].</a:t>
            </a:r>
          </a:p>
          <a:p>
            <a:pPr marL="0" marR="0" lvl="0" indent="0" algn="l" defTabSz="914400" rtl="0" eaLnBrk="1" fontAlgn="auto" latinLnBrk="0" hangingPunct="1">
              <a:lnSpc>
                <a:spcPct val="100000"/>
              </a:lnSpc>
              <a:spcBef>
                <a:spcPts val="72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dirty="0"/>
              <a:t>Images:</a:t>
            </a:r>
          </a:p>
          <a:p>
            <a:pPr marL="0" indent="0">
              <a:buFont typeface="+mj-lt"/>
              <a:buNone/>
            </a:pPr>
            <a:r>
              <a:rPr lang="sv-SE" sz="1200" b="0" kern="1200" dirty="0">
                <a:solidFill>
                  <a:schemeClr val="tx1"/>
                </a:solidFill>
                <a:effectLst/>
                <a:latin typeface="+mn-lt"/>
                <a:ea typeface="+mn-ea"/>
                <a:cs typeface="+mn-cs"/>
              </a:rPr>
              <a:t>Joan Hernandez Mir — https://www.flickr.com/photos/146461623@N05/47995094763, CC BY 2.0, https://commons.wikimedia.org/w/index.php?curid=79469317</a:t>
            </a:r>
          </a:p>
          <a:p>
            <a:pPr marL="0" indent="0">
              <a:buFont typeface="+mj-lt"/>
              <a:buNone/>
            </a:pPr>
            <a:r>
              <a:rPr lang="en-GB" sz="1200" b="0" kern="1200" dirty="0">
                <a:solidFill>
                  <a:schemeClr val="tx1"/>
                </a:solidFill>
                <a:effectLst/>
                <a:latin typeface="+mn-lt"/>
                <a:ea typeface="+mn-ea"/>
                <a:cs typeface="+mn-cs"/>
              </a:rPr>
              <a:t>Joost Evers / </a:t>
            </a:r>
            <a:r>
              <a:rPr lang="en-GB" sz="1200" b="0" kern="1200" dirty="0" err="1">
                <a:solidFill>
                  <a:schemeClr val="tx1"/>
                </a:solidFill>
                <a:effectLst/>
                <a:latin typeface="+mn-lt"/>
                <a:ea typeface="+mn-ea"/>
                <a:cs typeface="+mn-cs"/>
              </a:rPr>
              <a:t>Anefo</a:t>
            </a:r>
            <a:r>
              <a:rPr lang="en-GB" sz="1200" b="0" kern="1200" dirty="0">
                <a:solidFill>
                  <a:schemeClr val="tx1"/>
                </a:solidFill>
                <a:effectLst/>
                <a:latin typeface="+mn-lt"/>
                <a:ea typeface="+mn-ea"/>
                <a:cs typeface="+mn-cs"/>
              </a:rPr>
              <a:t> — http://proxy.handle.net/10648/ab86021e-d0b4-102d-bcf8-003048976d84, CC0, https://commons.wikimedia.org/w/index.php?curid=66998505</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kern="1200" dirty="0">
                <a:solidFill>
                  <a:schemeClr val="tx1"/>
                </a:solidFill>
                <a:effectLst/>
                <a:latin typeface="+mn-lt"/>
                <a:ea typeface="+mn-ea"/>
                <a:cs typeface="+mn-cs"/>
              </a:rPr>
              <a:t>Georges </a:t>
            </a:r>
            <a:r>
              <a:rPr lang="en-US" sz="1200" b="0" kern="1200" dirty="0" err="1">
                <a:solidFill>
                  <a:schemeClr val="tx1"/>
                </a:solidFill>
                <a:effectLst/>
                <a:latin typeface="+mn-lt"/>
                <a:ea typeface="+mn-ea"/>
                <a:cs typeface="+mn-cs"/>
              </a:rPr>
              <a:t>Biard</a:t>
            </a:r>
            <a:r>
              <a:rPr lang="en-US" sz="1200" b="0" kern="1200" dirty="0">
                <a:solidFill>
                  <a:schemeClr val="tx1"/>
                </a:solidFill>
                <a:effectLst/>
                <a:latin typeface="+mn-lt"/>
                <a:ea typeface="+mn-ea"/>
                <a:cs typeface="+mn-cs"/>
              </a:rPr>
              <a:t>, CC BY-SA 3.0, https://commons.wikimedia.org/w/index.php?curid=49011495</a:t>
            </a:r>
          </a:p>
          <a:p>
            <a:pPr marL="0" indent="0">
              <a:buFont typeface="+mj-lt"/>
              <a:buNone/>
            </a:pPr>
            <a:r>
              <a:rPr lang="fr-FR" sz="1200" b="0" kern="1200" dirty="0" err="1">
                <a:solidFill>
                  <a:schemeClr val="tx1"/>
                </a:solidFill>
                <a:effectLst/>
                <a:latin typeface="+mn-lt"/>
                <a:ea typeface="+mn-ea"/>
                <a:cs typeface="+mn-cs"/>
              </a:rPr>
              <a:t>Thesupermat</a:t>
            </a:r>
            <a:r>
              <a:rPr lang="fr-FR" sz="1200" b="0" kern="1200" dirty="0">
                <a:solidFill>
                  <a:schemeClr val="tx1"/>
                </a:solidFill>
                <a:effectLst/>
                <a:latin typeface="+mn-lt"/>
                <a:ea typeface="+mn-ea"/>
                <a:cs typeface="+mn-cs"/>
              </a:rPr>
              <a:t> — Travail personnel, CC BY-SA 4.0, https://commons.wikimedia.org/w/index.php?curid=45998589</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sv-SE" sz="1200" b="0" kern="1200" dirty="0">
                <a:solidFill>
                  <a:schemeClr val="tx1"/>
                </a:solidFill>
                <a:effectLst/>
                <a:latin typeface="+mn-lt"/>
                <a:ea typeface="+mn-ea"/>
                <a:cs typeface="+mn-cs"/>
              </a:rPr>
              <a:t>Anirudh Koul — Flickr, CC BY 2.0, https://commons.wikimedia.org/w/index.php?curid=6709635</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kern="1200" dirty="0">
                <a:solidFill>
                  <a:schemeClr val="tx1"/>
                </a:solidFill>
                <a:effectLst/>
                <a:latin typeface="+mn-lt"/>
                <a:ea typeface="+mn-ea"/>
                <a:cs typeface="+mn-cs"/>
              </a:rPr>
              <a:t>Clément </a:t>
            </a:r>
            <a:r>
              <a:rPr lang="en-US" sz="1200" b="0" kern="1200" dirty="0" err="1">
                <a:solidFill>
                  <a:schemeClr val="tx1"/>
                </a:solidFill>
                <a:effectLst/>
                <a:latin typeface="+mn-lt"/>
                <a:ea typeface="+mn-ea"/>
                <a:cs typeface="+mn-cs"/>
              </a:rPr>
              <a:t>Gruin</a:t>
            </a:r>
            <a:r>
              <a:rPr lang="en-US" sz="1200" b="0" kern="1200" dirty="0">
                <a:solidFill>
                  <a:schemeClr val="tx1"/>
                </a:solidFill>
                <a:effectLst/>
                <a:latin typeface="+mn-lt"/>
                <a:ea typeface="+mn-ea"/>
                <a:cs typeface="+mn-cs"/>
              </a:rPr>
              <a:t> (Wikimedia, CC-BY-SA 4.0), CC BY-SA 4.0, https://commons.wikimedia.org/w/index.php?curid=50987680</a:t>
            </a:r>
          </a:p>
          <a:p>
            <a:pPr marL="0" indent="0">
              <a:buFont typeface="+mj-lt"/>
              <a:buNone/>
            </a:pPr>
            <a:endParaRPr lang="sv-SE" sz="1200" b="0" kern="1200" dirty="0">
              <a:solidFill>
                <a:schemeClr val="tx1"/>
              </a:solidFill>
              <a:effectLst/>
              <a:latin typeface="+mn-lt"/>
              <a:ea typeface="+mn-ea"/>
              <a:cs typeface="+mn-cs"/>
            </a:endParaRPr>
          </a:p>
          <a:p>
            <a:pPr marL="0" indent="0">
              <a:buFont typeface="+mj-lt"/>
              <a:buNone/>
            </a:pPr>
            <a:endParaRPr lang="sv-SE"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77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fr-FR" sz="1200" b="0" kern="1200" dirty="0">
                <a:solidFill>
                  <a:schemeClr val="tx1"/>
                </a:solidFill>
                <a:effectLst/>
                <a:latin typeface="+mn-lt"/>
                <a:ea typeface="+mn-ea"/>
                <a:cs typeface="+mn-cs"/>
              </a:rPr>
              <a:t>Images:</a:t>
            </a:r>
          </a:p>
          <a:p>
            <a:pPr marL="0" indent="0">
              <a:buFont typeface="+mj-lt"/>
              <a:buNone/>
            </a:pPr>
            <a:r>
              <a:rPr lang="fr-FR" sz="1200" b="0" kern="1200" dirty="0">
                <a:solidFill>
                  <a:schemeClr val="tx1"/>
                </a:solidFill>
                <a:effectLst/>
                <a:latin typeface="+mn-lt"/>
                <a:ea typeface="+mn-ea"/>
                <a:cs typeface="+mn-cs"/>
              </a:rPr>
              <a:t>Anime kitty45 — Travail personnel, CC BY-SA 3.0, https://commons.wikimedia.org/w/index.php?curid=17009631</a:t>
            </a:r>
          </a:p>
          <a:p>
            <a:pPr marL="0" indent="0">
              <a:buFont typeface="+mj-lt"/>
              <a:buNone/>
            </a:pPr>
            <a:r>
              <a:rPr lang="fr-FR" sz="1200" b="0" kern="1200" dirty="0">
                <a:solidFill>
                  <a:schemeClr val="tx1"/>
                </a:solidFill>
                <a:effectLst/>
                <a:latin typeface="+mn-lt"/>
                <a:ea typeface="+mn-ea"/>
                <a:cs typeface="+mn-cs"/>
              </a:rPr>
              <a:t>Johan Duval — Travail personnel, CC BY-SA 4.0, https://commons.wikimedia.org/w/index.php?curid=51588890</a:t>
            </a:r>
          </a:p>
          <a:p>
            <a:pPr marL="0" indent="0">
              <a:buFont typeface="+mj-lt"/>
              <a:buNone/>
            </a:pPr>
            <a:r>
              <a:rPr lang="en-US" sz="1200" b="0" kern="1200" dirty="0">
                <a:solidFill>
                  <a:schemeClr val="tx1"/>
                </a:solidFill>
                <a:effectLst/>
                <a:latin typeface="+mn-lt"/>
                <a:ea typeface="+mn-ea"/>
                <a:cs typeface="+mn-cs"/>
              </a:rPr>
              <a:t>Noesis-Kane - Image on Flickr, CC BY-SA 2.0, https://commons.wikimedia.org/w/index.php?curid=22699242</a:t>
            </a:r>
          </a:p>
          <a:p>
            <a:pPr marL="0" indent="0">
              <a:buFont typeface="+mj-lt"/>
              <a:buNone/>
            </a:pPr>
            <a:r>
              <a:rPr lang="en-GB" sz="1200" b="0" kern="1200" dirty="0">
                <a:solidFill>
                  <a:schemeClr val="tx1"/>
                </a:solidFill>
                <a:effectLst/>
                <a:latin typeface="+mn-lt"/>
                <a:ea typeface="+mn-ea"/>
                <a:cs typeface="+mn-cs"/>
              </a:rPr>
              <a:t>Amanda </a:t>
            </a:r>
            <a:r>
              <a:rPr lang="en-GB" sz="1200" b="0" kern="1200" dirty="0" err="1">
                <a:solidFill>
                  <a:schemeClr val="tx1"/>
                </a:solidFill>
                <a:effectLst/>
                <a:latin typeface="+mn-lt"/>
                <a:ea typeface="+mn-ea"/>
                <a:cs typeface="+mn-cs"/>
              </a:rPr>
              <a:t>Hinault</a:t>
            </a:r>
            <a:r>
              <a:rPr lang="en-GB" sz="1200" b="0" kern="1200" dirty="0">
                <a:solidFill>
                  <a:schemeClr val="tx1"/>
                </a:solidFill>
                <a:effectLst/>
                <a:latin typeface="+mn-lt"/>
                <a:ea typeface="+mn-ea"/>
                <a:cs typeface="+mn-cs"/>
              </a:rPr>
              <a:t> from </a:t>
            </a:r>
            <a:r>
              <a:rPr lang="en-GB" sz="1200" b="0" kern="1200" dirty="0" err="1">
                <a:solidFill>
                  <a:schemeClr val="tx1"/>
                </a:solidFill>
                <a:effectLst/>
                <a:latin typeface="+mn-lt"/>
                <a:ea typeface="+mn-ea"/>
                <a:cs typeface="+mn-cs"/>
              </a:rPr>
              <a:t>Lannion</a:t>
            </a:r>
            <a:r>
              <a:rPr lang="en-GB" sz="1200" b="0" kern="1200" dirty="0">
                <a:solidFill>
                  <a:schemeClr val="tx1"/>
                </a:solidFill>
                <a:effectLst/>
                <a:latin typeface="+mn-lt"/>
                <a:ea typeface="+mn-ea"/>
                <a:cs typeface="+mn-cs"/>
              </a:rPr>
              <a:t>, France — </a:t>
            </a:r>
            <a:r>
              <a:rPr lang="en-GB" sz="1200" b="0" kern="1200" dirty="0" err="1">
                <a:solidFill>
                  <a:schemeClr val="tx1"/>
                </a:solidFill>
                <a:effectLst/>
                <a:latin typeface="+mn-lt"/>
                <a:ea typeface="+mn-ea"/>
                <a:cs typeface="+mn-cs"/>
              </a:rPr>
              <a:t>Casseurs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Flowters</a:t>
            </a:r>
            <a:r>
              <a:rPr lang="en-GB" sz="1200" b="0" kern="1200" dirty="0">
                <a:solidFill>
                  <a:schemeClr val="tx1"/>
                </a:solidFill>
                <a:effectLst/>
                <a:latin typeface="+mn-lt"/>
                <a:ea typeface="+mn-ea"/>
                <a:cs typeface="+mn-cs"/>
              </a:rPr>
              <a:t>, CC BY-SA 2.0, https://commons.wikimedia.org/w/index.php?curid=36745515</a:t>
            </a:r>
          </a:p>
          <a:p>
            <a:pPr marL="0" indent="0">
              <a:buFont typeface="+mj-lt"/>
              <a:buNone/>
            </a:pPr>
            <a:r>
              <a:rPr lang="fr-FR" sz="1200" b="0" kern="1200" dirty="0">
                <a:solidFill>
                  <a:schemeClr val="tx1"/>
                </a:solidFill>
                <a:effectLst/>
                <a:latin typeface="+mn-lt"/>
                <a:ea typeface="+mn-ea"/>
                <a:cs typeface="+mn-cs"/>
              </a:rPr>
              <a:t>Rama — Travail personnel, CC BY-SA 2.0 </a:t>
            </a:r>
            <a:r>
              <a:rPr lang="fr-FR" sz="1200" b="0" kern="1200" dirty="0" err="1">
                <a:solidFill>
                  <a:schemeClr val="tx1"/>
                </a:solidFill>
                <a:effectLst/>
                <a:latin typeface="+mn-lt"/>
                <a:ea typeface="+mn-ea"/>
                <a:cs typeface="+mn-cs"/>
              </a:rPr>
              <a:t>fr</a:t>
            </a:r>
            <a:r>
              <a:rPr lang="fr-FR" sz="1200" b="0" kern="1200" dirty="0">
                <a:solidFill>
                  <a:schemeClr val="tx1"/>
                </a:solidFill>
                <a:effectLst/>
                <a:latin typeface="+mn-lt"/>
                <a:ea typeface="+mn-ea"/>
                <a:cs typeface="+mn-cs"/>
              </a:rPr>
              <a:t>, https://commons.wikimedia.org/w/index.php?curid=2347413</a:t>
            </a:r>
          </a:p>
          <a:p>
            <a:pPr marL="0" indent="0">
              <a:buFont typeface="+mj-lt"/>
              <a:buNone/>
            </a:pPr>
            <a:r>
              <a:rPr lang="fr-FR" sz="1200" b="0" kern="1200" dirty="0" err="1">
                <a:solidFill>
                  <a:schemeClr val="tx1"/>
                </a:solidFill>
                <a:effectLst/>
                <a:latin typeface="+mn-lt"/>
                <a:ea typeface="+mn-ea"/>
                <a:cs typeface="+mn-cs"/>
              </a:rPr>
              <a:t>Yeagerprod</a:t>
            </a:r>
            <a:r>
              <a:rPr lang="fr-FR" sz="1200" b="0" kern="1200" dirty="0">
                <a:solidFill>
                  <a:schemeClr val="tx1"/>
                </a:solidFill>
                <a:effectLst/>
                <a:latin typeface="+mn-lt"/>
                <a:ea typeface="+mn-ea"/>
                <a:cs typeface="+mn-cs"/>
              </a:rPr>
              <a:t> — Travail personnel, CC BY-SA 3.0, https://commons.wikimedia.org/w/index.php?curid=15549065</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046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Revision of a range of vocabulary with a focus on the semantic connections between words. </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228600" indent="-228600">
              <a:buFont typeface="+mj-lt"/>
              <a:buAutoNum type="arabicPeriod"/>
            </a:pPr>
            <a:r>
              <a:rPr lang="en-GB" sz="1200" b="0" kern="1200" dirty="0">
                <a:solidFill>
                  <a:schemeClr val="tx1"/>
                </a:solidFill>
                <a:effectLst/>
                <a:latin typeface="+mn-lt"/>
                <a:ea typeface="+mn-ea"/>
                <a:cs typeface="+mn-cs"/>
              </a:rPr>
              <a:t>Students write 1-8 and choose the category that matches the words they hear. This could also be done as a whole-class activity using mini whiteboards, where students race to write the category. </a:t>
            </a:r>
          </a:p>
          <a:p>
            <a:pPr marL="228600" indent="-228600">
              <a:buFont typeface="+mj-lt"/>
              <a:buAutoNum type="arabicPeriod"/>
            </a:pPr>
            <a:r>
              <a:rPr lang="en-GB" sz="1200" b="0" kern="1200" dirty="0">
                <a:solidFill>
                  <a:schemeClr val="tx1"/>
                </a:solidFill>
                <a:effectLst/>
                <a:latin typeface="+mn-lt"/>
                <a:ea typeface="+mn-ea"/>
                <a:cs typeface="+mn-cs"/>
              </a:rPr>
              <a:t>Click the numbers to play the audio. </a:t>
            </a:r>
          </a:p>
          <a:p>
            <a:pPr marL="228600" indent="-228600">
              <a:buFont typeface="+mj-lt"/>
              <a:buAutoNum type="arabicPeriod"/>
            </a:pPr>
            <a:r>
              <a:rPr lang="en-GB" sz="1200" b="0" kern="1200" dirty="0">
                <a:solidFill>
                  <a:schemeClr val="tx1"/>
                </a:solidFill>
                <a:effectLst/>
                <a:latin typeface="+mn-lt"/>
                <a:ea typeface="+mn-ea"/>
                <a:cs typeface="+mn-cs"/>
              </a:rPr>
              <a:t>Answers appear on clicks. </a:t>
            </a:r>
          </a:p>
          <a:p>
            <a:pPr marL="228600" indent="-228600">
              <a:buFont typeface="+mj-lt"/>
              <a:buAutoNum type="arabicPeriod"/>
            </a:pPr>
            <a:r>
              <a:rPr lang="en-GB" sz="1200" b="0" kern="1200" dirty="0">
                <a:solidFill>
                  <a:schemeClr val="tx1"/>
                </a:solidFill>
                <a:effectLst/>
                <a:latin typeface="+mn-lt"/>
                <a:ea typeface="+mn-ea"/>
                <a:cs typeface="+mn-cs"/>
              </a:rPr>
              <a:t>Try to elicit additional words in the category where possible.</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TRANSCRIPT</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bleu / jaune / rouge</a:t>
            </a:r>
          </a:p>
          <a:p>
            <a:pPr marL="228600" indent="-228600">
              <a:buFont typeface="+mj-lt"/>
              <a:buAutoNum type="arabicPeriod"/>
            </a:pPr>
            <a:r>
              <a:rPr lang="en-GB" sz="1200" b="0" kern="1200" dirty="0">
                <a:solidFill>
                  <a:schemeClr val="tx1"/>
                </a:solidFill>
                <a:effectLst/>
                <a:latin typeface="+mn-lt"/>
                <a:ea typeface="+mn-ea"/>
                <a:cs typeface="+mn-cs"/>
              </a:rPr>
              <a:t>la / les / le</a:t>
            </a:r>
          </a:p>
          <a:p>
            <a:pPr marL="228600" indent="-228600">
              <a:buFont typeface="+mj-lt"/>
              <a:buAutoNum type="arabicPeriod"/>
            </a:pPr>
            <a:r>
              <a:rPr lang="en-GB" sz="1200" b="0" kern="1200" dirty="0">
                <a:solidFill>
                  <a:schemeClr val="tx1"/>
                </a:solidFill>
                <a:effectLst/>
                <a:latin typeface="+mn-lt"/>
                <a:ea typeface="+mn-ea"/>
                <a:cs typeface="+mn-cs"/>
              </a:rPr>
              <a:t>le </a:t>
            </a:r>
            <a:r>
              <a:rPr lang="en-GB" sz="1200" b="0" kern="1200" dirty="0" err="1">
                <a:solidFill>
                  <a:schemeClr val="tx1"/>
                </a:solidFill>
                <a:effectLst/>
                <a:latin typeface="+mn-lt"/>
                <a:ea typeface="+mn-ea"/>
                <a:cs typeface="+mn-cs"/>
              </a:rPr>
              <a:t>médecin</a:t>
            </a:r>
            <a:r>
              <a:rPr lang="en-GB" sz="1200" b="0" kern="1200" dirty="0">
                <a:solidFill>
                  <a:schemeClr val="tx1"/>
                </a:solidFill>
                <a:effectLst/>
                <a:latin typeface="+mn-lt"/>
                <a:ea typeface="+mn-ea"/>
                <a:cs typeface="+mn-cs"/>
              </a:rPr>
              <a:t> / la </a:t>
            </a:r>
            <a:r>
              <a:rPr lang="en-GB" sz="1200" b="0" kern="1200" dirty="0" err="1">
                <a:solidFill>
                  <a:schemeClr val="tx1"/>
                </a:solidFill>
                <a:effectLst/>
                <a:latin typeface="+mn-lt"/>
                <a:ea typeface="+mn-ea"/>
                <a:cs typeface="+mn-cs"/>
              </a:rPr>
              <a:t>professeure</a:t>
            </a:r>
            <a:r>
              <a:rPr lang="en-GB" sz="1200" b="0" kern="1200" dirty="0">
                <a:solidFill>
                  <a:schemeClr val="tx1"/>
                </a:solidFill>
                <a:effectLst/>
                <a:latin typeface="+mn-lt"/>
                <a:ea typeface="+mn-ea"/>
                <a:cs typeface="+mn-cs"/>
              </a:rPr>
              <a:t> / le chanteur</a:t>
            </a:r>
          </a:p>
          <a:p>
            <a:pPr marL="228600" indent="-228600">
              <a:buFont typeface="+mj-lt"/>
              <a:buAutoNum type="arabicPeriod"/>
            </a:pPr>
            <a:r>
              <a:rPr lang="en-GB" sz="1200" b="0" kern="1200" dirty="0">
                <a:solidFill>
                  <a:schemeClr val="tx1"/>
                </a:solidFill>
                <a:effectLst/>
                <a:latin typeface="+mn-lt"/>
                <a:ea typeface="+mn-ea"/>
                <a:cs typeface="+mn-cs"/>
              </a:rPr>
              <a:t>et / </a:t>
            </a:r>
            <a:r>
              <a:rPr lang="en-GB" sz="1200" b="0" kern="1200" dirty="0" err="1">
                <a:solidFill>
                  <a:schemeClr val="tx1"/>
                </a:solidFill>
                <a:effectLst/>
                <a:latin typeface="+mn-lt"/>
                <a:ea typeface="+mn-ea"/>
                <a:cs typeface="+mn-cs"/>
              </a:rPr>
              <a:t>mais</a:t>
            </a:r>
            <a:r>
              <a:rPr lang="en-GB" sz="1200" b="0" kern="1200" dirty="0">
                <a:solidFill>
                  <a:schemeClr val="tx1"/>
                </a:solidFill>
                <a:effectLst/>
                <a:latin typeface="+mn-lt"/>
                <a:ea typeface="+mn-ea"/>
                <a:cs typeface="+mn-cs"/>
              </a:rPr>
              <a:t> / </a:t>
            </a:r>
            <a:r>
              <a:rPr lang="en-GB" sz="1200" b="0" kern="1200" dirty="0" err="1">
                <a:solidFill>
                  <a:schemeClr val="tx1"/>
                </a:solidFill>
                <a:effectLst/>
                <a:latin typeface="+mn-lt"/>
                <a:ea typeface="+mn-ea"/>
                <a:cs typeface="+mn-cs"/>
              </a:rPr>
              <a:t>ou</a:t>
            </a:r>
            <a:endParaRPr lang="en-GB" sz="1200" b="0" kern="1200" dirty="0">
              <a:solidFill>
                <a:schemeClr val="tx1"/>
              </a:solidFill>
              <a:effectLst/>
              <a:latin typeface="+mn-lt"/>
              <a:ea typeface="+mn-ea"/>
              <a:cs typeface="+mn-cs"/>
            </a:endParaRPr>
          </a:p>
          <a:p>
            <a:pPr marL="228600" indent="-228600">
              <a:buFont typeface="+mj-lt"/>
              <a:buAutoNum type="arabicPeriod"/>
            </a:pPr>
            <a:r>
              <a:rPr lang="en-GB" sz="1200" b="0" kern="1200" dirty="0">
                <a:solidFill>
                  <a:schemeClr val="tx1"/>
                </a:solidFill>
                <a:effectLst/>
                <a:latin typeface="+mn-lt"/>
                <a:ea typeface="+mn-ea"/>
                <a:cs typeface="+mn-cs"/>
              </a:rPr>
              <a:t>le ménage / la cuisine / les devoirs</a:t>
            </a:r>
          </a:p>
          <a:p>
            <a:pPr marL="228600" indent="-228600">
              <a:buFont typeface="+mj-lt"/>
              <a:buAutoNum type="arabicPeriod"/>
            </a:pPr>
            <a:r>
              <a:rPr lang="en-GB" sz="1200" b="0" kern="1200" dirty="0" err="1">
                <a:solidFill>
                  <a:schemeClr val="tx1"/>
                </a:solidFill>
                <a:effectLst/>
                <a:latin typeface="+mn-lt"/>
                <a:ea typeface="+mn-ea"/>
                <a:cs typeface="+mn-cs"/>
              </a:rPr>
              <a:t>l’ordinateur</a:t>
            </a:r>
            <a:r>
              <a:rPr lang="en-GB" sz="1200" b="0" kern="1200" dirty="0">
                <a:solidFill>
                  <a:schemeClr val="tx1"/>
                </a:solidFill>
                <a:effectLst/>
                <a:latin typeface="+mn-lt"/>
                <a:ea typeface="+mn-ea"/>
                <a:cs typeface="+mn-cs"/>
              </a:rPr>
              <a:t> / le tableau / le </a:t>
            </a:r>
            <a:r>
              <a:rPr lang="en-GB" sz="1200" b="0" kern="1200" dirty="0" err="1">
                <a:solidFill>
                  <a:schemeClr val="tx1"/>
                </a:solidFill>
                <a:effectLst/>
                <a:latin typeface="+mn-lt"/>
                <a:ea typeface="+mn-ea"/>
                <a:cs typeface="+mn-cs"/>
              </a:rPr>
              <a:t>règle</a:t>
            </a:r>
            <a:endParaRPr lang="en-GB" sz="1200" b="0" kern="1200" dirty="0">
              <a:solidFill>
                <a:schemeClr val="tx1"/>
              </a:solidFill>
              <a:effectLst/>
              <a:latin typeface="+mn-lt"/>
              <a:ea typeface="+mn-ea"/>
              <a:cs typeface="+mn-cs"/>
            </a:endParaRPr>
          </a:p>
          <a:p>
            <a:pPr marL="228600" indent="-228600">
              <a:buFont typeface="+mj-lt"/>
              <a:buAutoNum type="arabicPeriod"/>
            </a:pPr>
            <a:r>
              <a:rPr lang="en-GB" sz="1200" b="0" kern="1200" dirty="0" err="1">
                <a:solidFill>
                  <a:schemeClr val="tx1"/>
                </a:solidFill>
                <a:effectLst/>
                <a:latin typeface="+mn-lt"/>
                <a:ea typeface="+mn-ea"/>
                <a:cs typeface="+mn-cs"/>
              </a:rPr>
              <a:t>onze</a:t>
            </a:r>
            <a:r>
              <a:rPr lang="en-GB" sz="1200" b="0" kern="1200" dirty="0">
                <a:solidFill>
                  <a:schemeClr val="tx1"/>
                </a:solidFill>
                <a:effectLst/>
                <a:latin typeface="+mn-lt"/>
                <a:ea typeface="+mn-ea"/>
                <a:cs typeface="+mn-cs"/>
              </a:rPr>
              <a:t> / </a:t>
            </a:r>
            <a:r>
              <a:rPr lang="en-GB" sz="1200" b="0" kern="1200" dirty="0" err="1">
                <a:solidFill>
                  <a:schemeClr val="tx1"/>
                </a:solidFill>
                <a:effectLst/>
                <a:latin typeface="+mn-lt"/>
                <a:ea typeface="+mn-ea"/>
                <a:cs typeface="+mn-cs"/>
              </a:rPr>
              <a:t>neuf</a:t>
            </a:r>
            <a:r>
              <a:rPr lang="en-GB" sz="1200" b="0" kern="1200" dirty="0">
                <a:solidFill>
                  <a:schemeClr val="tx1"/>
                </a:solidFill>
                <a:effectLst/>
                <a:latin typeface="+mn-lt"/>
                <a:ea typeface="+mn-ea"/>
                <a:cs typeface="+mn-cs"/>
              </a:rPr>
              <a:t> / cinq</a:t>
            </a:r>
          </a:p>
          <a:p>
            <a:pPr marL="228600" indent="-228600">
              <a:buFont typeface="+mj-lt"/>
              <a:buAutoNum type="arabicPeriod"/>
            </a:pPr>
            <a:r>
              <a:rPr lang="en-GB" sz="1200" b="0" kern="1200" dirty="0">
                <a:solidFill>
                  <a:schemeClr val="tx1"/>
                </a:solidFill>
                <a:effectLst/>
                <a:latin typeface="+mn-lt"/>
                <a:ea typeface="+mn-ea"/>
                <a:cs typeface="+mn-cs"/>
              </a:rPr>
              <a:t>lire / </a:t>
            </a:r>
            <a:r>
              <a:rPr lang="en-GB" sz="1200" b="0" kern="1200" dirty="0" err="1">
                <a:solidFill>
                  <a:schemeClr val="tx1"/>
                </a:solidFill>
                <a:effectLst/>
                <a:latin typeface="+mn-lt"/>
                <a:ea typeface="+mn-ea"/>
                <a:cs typeface="+mn-cs"/>
              </a:rPr>
              <a:t>écrire</a:t>
            </a:r>
            <a:r>
              <a:rPr lang="en-GB" sz="1200" b="0" kern="1200" dirty="0">
                <a:solidFill>
                  <a:schemeClr val="tx1"/>
                </a:solidFill>
                <a:effectLst/>
                <a:latin typeface="+mn-lt"/>
                <a:ea typeface="+mn-ea"/>
                <a:cs typeface="+mn-cs"/>
              </a:rPr>
              <a:t> / </a:t>
            </a:r>
            <a:r>
              <a:rPr lang="en-GB" sz="1200" b="0" kern="1200" dirty="0" err="1">
                <a:solidFill>
                  <a:schemeClr val="tx1"/>
                </a:solidFill>
                <a:effectLst/>
                <a:latin typeface="+mn-lt"/>
                <a:ea typeface="+mn-ea"/>
                <a:cs typeface="+mn-cs"/>
              </a:rPr>
              <a:t>étudier</a:t>
            </a:r>
            <a:endParaRPr lang="en-GB" sz="1200" b="0" kern="1200" dirty="0">
              <a:solidFill>
                <a:schemeClr val="tx1"/>
              </a:solidFill>
              <a:effectLst/>
              <a:latin typeface="+mn-lt"/>
              <a:ea typeface="+mn-ea"/>
              <a:cs typeface="+mn-cs"/>
            </a:endParaRPr>
          </a:p>
          <a:p>
            <a:pPr marL="228600" indent="-228600">
              <a:buFont typeface="+mj-lt"/>
              <a:buAutoNum type="arabicPeriod"/>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dirty="0"/>
              <a:t>Word frequency (1 is the most frequent word in French): </a:t>
            </a:r>
            <a:br>
              <a:rPr lang="en-GB" baseline="0" dirty="0"/>
            </a:br>
            <a:r>
              <a:rPr lang="en-GB" sz="1200" b="0" i="1" kern="1200" dirty="0">
                <a:solidFill>
                  <a:schemeClr val="tx1"/>
                </a:solidFill>
                <a:effectLst/>
                <a:latin typeface="+mn-lt"/>
                <a:ea typeface="+mn-ea"/>
                <a:cs typeface="+mn-cs"/>
              </a:rPr>
              <a:t>quiz</a:t>
            </a:r>
            <a:r>
              <a:rPr lang="en-GB" sz="1200" b="0" i="0" kern="1200" dirty="0">
                <a:solidFill>
                  <a:schemeClr val="tx1"/>
                </a:solidFill>
                <a:effectLst/>
                <a:latin typeface="+mn-lt"/>
                <a:ea typeface="+mn-ea"/>
                <a:cs typeface="+mn-cs"/>
              </a:rPr>
              <a:t> [&gt;5000] and </a:t>
            </a:r>
            <a:r>
              <a:rPr lang="en-GB" sz="1200" b="0" i="1" kern="1200" dirty="0" err="1">
                <a:solidFill>
                  <a:schemeClr val="tx1"/>
                </a:solidFill>
                <a:effectLst/>
                <a:latin typeface="+mn-lt"/>
                <a:ea typeface="+mn-ea"/>
                <a:cs typeface="+mn-cs"/>
              </a:rPr>
              <a:t>catégorie</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[1402]</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0" kern="1200" dirty="0">
              <a:solidFill>
                <a:schemeClr val="tx1"/>
              </a:solidFill>
              <a:effectLst/>
              <a:latin typeface="+mn-lt"/>
              <a:ea typeface="+mn-ea"/>
              <a:cs typeface="+mn-cs"/>
            </a:endParaRPr>
          </a:p>
          <a:p>
            <a:pPr marL="0" indent="0">
              <a:buFont typeface="+mj-lt"/>
              <a:buNone/>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078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revise a range of vocabulary with a focus on the semantic connections between words. </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228600" indent="-228600">
              <a:buFont typeface="+mj-lt"/>
              <a:buAutoNum type="arabicPeriod"/>
            </a:pPr>
            <a:r>
              <a:rPr lang="en-GB" sz="1200" b="0" kern="1200" dirty="0">
                <a:solidFill>
                  <a:schemeClr val="tx1"/>
                </a:solidFill>
                <a:effectLst/>
                <a:latin typeface="+mn-lt"/>
                <a:ea typeface="+mn-ea"/>
                <a:cs typeface="+mn-cs"/>
              </a:rPr>
              <a:t>Students write 1-10 and the two opposite words. </a:t>
            </a:r>
          </a:p>
          <a:p>
            <a:pPr marL="228600" indent="-228600">
              <a:buFont typeface="+mj-lt"/>
              <a:buAutoNum type="arabicPeriod"/>
            </a:pPr>
            <a:r>
              <a:rPr lang="en-GB" sz="1200" b="0" kern="1200" dirty="0">
                <a:solidFill>
                  <a:schemeClr val="tx1"/>
                </a:solidFill>
                <a:effectLst/>
                <a:latin typeface="+mn-lt"/>
                <a:ea typeface="+mn-ea"/>
                <a:cs typeface="+mn-cs"/>
              </a:rPr>
              <a:t>Answers appear on clicks.</a:t>
            </a:r>
          </a:p>
          <a:p>
            <a:pPr marL="0" indent="0">
              <a:buFont typeface="+mj-lt"/>
              <a:buNone/>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dirty="0"/>
              <a:t>Word frequency (1 is the most frequent word in French): </a:t>
            </a:r>
            <a:endParaRPr lang="en-GB" sz="1200" b="0" kern="1200" dirty="0">
              <a:solidFill>
                <a:schemeClr val="tx1"/>
              </a:solidFill>
              <a:effectLst/>
              <a:latin typeface="+mn-lt"/>
              <a:ea typeface="+mn-ea"/>
              <a:cs typeface="+mn-cs"/>
            </a:endParaRPr>
          </a:p>
          <a:p>
            <a:pPr marL="0" indent="0">
              <a:buFont typeface="+mj-lt"/>
              <a:buNone/>
            </a:pPr>
            <a:r>
              <a:rPr lang="en-GB" sz="1200" b="0" i="1" kern="1200" dirty="0" err="1">
                <a:solidFill>
                  <a:schemeClr val="tx1"/>
                </a:solidFill>
                <a:effectLst/>
                <a:latin typeface="+mn-lt"/>
                <a:ea typeface="+mn-ea"/>
                <a:cs typeface="+mn-cs"/>
              </a:rPr>
              <a:t>opposé</a:t>
            </a:r>
            <a:r>
              <a:rPr lang="en-GB" sz="1200" b="0" i="1" kern="1200" dirty="0">
                <a:solidFill>
                  <a:schemeClr val="tx1"/>
                </a:solidFill>
                <a:effectLst/>
                <a:latin typeface="+mn-lt"/>
                <a:ea typeface="+mn-ea"/>
                <a:cs typeface="+mn-cs"/>
              </a:rPr>
              <a:t> </a:t>
            </a:r>
            <a:r>
              <a:rPr lang="en-GB" b="0" i="0" dirty="0"/>
              <a:t>[(opposer) 585]</a:t>
            </a:r>
          </a:p>
          <a:p>
            <a:pPr marL="0" indent="0">
              <a:buFont typeface="+mj-lt"/>
              <a:buNone/>
            </a:pPr>
            <a:r>
              <a:rPr lang="en-GB" b="0" i="1" dirty="0" err="1"/>
              <a:t>intrus</a:t>
            </a:r>
            <a:r>
              <a:rPr lang="en-GB" b="0" i="1" dirty="0"/>
              <a:t> </a:t>
            </a:r>
            <a:r>
              <a:rPr lang="en-GB" b="0" i="0" dirty="0"/>
              <a:t>[&gt;5000] has not been taught previously – teacher to explain its meaning as ‘odd one out’.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407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Timing</a:t>
            </a:r>
            <a:r>
              <a:rPr lang="en-GB" b="0" i="0" dirty="0"/>
              <a:t>: </a:t>
            </a:r>
            <a:r>
              <a:rPr lang="en-GB" b="1" i="0" dirty="0"/>
              <a:t>3 minutes</a:t>
            </a:r>
          </a:p>
          <a:p>
            <a:endParaRPr lang="en-GB" b="1" i="0" dirty="0"/>
          </a:p>
          <a:p>
            <a:r>
              <a:rPr lang="en-GB" b="1" i="0" dirty="0"/>
              <a:t>Aim: </a:t>
            </a:r>
            <a:r>
              <a:rPr lang="en-GB" b="0" i="0" dirty="0"/>
              <a:t>introduce the possessive adjectives </a:t>
            </a:r>
            <a:r>
              <a:rPr lang="en-GB" b="0" i="1" dirty="0"/>
              <a:t>mon/ma</a:t>
            </a:r>
            <a:r>
              <a:rPr lang="en-GB" b="0" i="0" dirty="0"/>
              <a:t> and </a:t>
            </a:r>
            <a:r>
              <a:rPr lang="en-GB" b="0" i="1" dirty="0"/>
              <a:t>ton/ta,</a:t>
            </a:r>
            <a:r>
              <a:rPr lang="en-GB" b="0" i="0" dirty="0"/>
              <a:t> highlighting that they agree with the noun rather than the possessor.</a:t>
            </a:r>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1363039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 5 minutes</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practise verb subject-verb agreement with irregular and regular –ER verbs.</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b="0" kern="1200" dirty="0">
                <a:solidFill>
                  <a:schemeClr val="tx1"/>
                </a:solidFill>
                <a:effectLst/>
                <a:latin typeface="+mn-lt"/>
                <a:ea typeface="+mn-ea"/>
                <a:cs typeface="+mn-cs"/>
              </a:rPr>
              <a:t>Students write 1-6 and choose the correct subject for each. </a:t>
            </a:r>
          </a:p>
          <a:p>
            <a:pPr marL="228600" indent="-228600">
              <a:buAutoNum type="arabicPeriod"/>
            </a:pPr>
            <a:r>
              <a:rPr lang="en-GB" sz="1200" b="0" kern="1200" dirty="0">
                <a:solidFill>
                  <a:schemeClr val="tx1"/>
                </a:solidFill>
                <a:effectLst/>
                <a:latin typeface="+mn-lt"/>
                <a:ea typeface="+mn-ea"/>
                <a:cs typeface="+mn-cs"/>
              </a:rPr>
              <a:t>Answers are revealed on clicks.</a:t>
            </a:r>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1" kern="1200" dirty="0" err="1">
                <a:solidFill>
                  <a:schemeClr val="tx1"/>
                </a:solidFill>
                <a:effectLst/>
                <a:latin typeface="+mn-lt"/>
                <a:ea typeface="+mn-ea"/>
                <a:cs typeface="+mn-cs"/>
              </a:rPr>
              <a:t>sujet</a:t>
            </a:r>
            <a:r>
              <a:rPr lang="en-GB" sz="1200" b="0" i="0" kern="1200" dirty="0">
                <a:solidFill>
                  <a:schemeClr val="tx1"/>
                </a:solidFill>
                <a:effectLst/>
                <a:latin typeface="+mn-lt"/>
                <a:ea typeface="+mn-ea"/>
                <a:cs typeface="+mn-cs"/>
              </a:rPr>
              <a:t> [353], </a:t>
            </a:r>
            <a:r>
              <a:rPr lang="en-GB" sz="1200" b="0" i="1" kern="1200" dirty="0">
                <a:solidFill>
                  <a:schemeClr val="tx1"/>
                </a:solidFill>
                <a:effectLst/>
                <a:latin typeface="+mn-lt"/>
                <a:ea typeface="+mn-ea"/>
                <a:cs typeface="+mn-cs"/>
              </a:rPr>
              <a:t>musique </a:t>
            </a:r>
            <a:r>
              <a:rPr lang="en-GB" sz="1200" b="0" i="0" kern="1200" dirty="0">
                <a:solidFill>
                  <a:schemeClr val="tx1"/>
                </a:solidFill>
                <a:effectLst/>
                <a:latin typeface="+mn-lt"/>
                <a:ea typeface="+mn-ea"/>
                <a:cs typeface="+mn-cs"/>
              </a:rPr>
              <a:t>[1139], </a:t>
            </a:r>
            <a:r>
              <a:rPr lang="en-GB" sz="1200" b="0" i="1" kern="1200" dirty="0">
                <a:solidFill>
                  <a:schemeClr val="tx1"/>
                </a:solidFill>
                <a:effectLst/>
                <a:latin typeface="+mn-lt"/>
                <a:ea typeface="+mn-ea"/>
                <a:cs typeface="+mn-cs"/>
              </a:rPr>
              <a:t>pop</a:t>
            </a:r>
            <a:r>
              <a:rPr lang="en-GB" sz="1200" b="0" i="0" kern="1200" dirty="0">
                <a:solidFill>
                  <a:schemeClr val="tx1"/>
                </a:solidFill>
                <a:effectLst/>
                <a:latin typeface="+mn-lt"/>
                <a:ea typeface="+mn-ea"/>
                <a:cs typeface="+mn-cs"/>
              </a:rPr>
              <a:t> [&gt;5000], </a:t>
            </a:r>
            <a:r>
              <a:rPr lang="en-GB" sz="1200" b="0" i="1" kern="1200" dirty="0" err="1">
                <a:solidFill>
                  <a:schemeClr val="tx1"/>
                </a:solidFill>
                <a:effectLst/>
                <a:latin typeface="+mn-lt"/>
                <a:ea typeface="+mn-ea"/>
                <a:cs typeface="+mn-cs"/>
              </a:rPr>
              <a:t>jaloux</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[&gt;5000], </a:t>
            </a:r>
            <a:r>
              <a:rPr lang="en-GB" sz="1200" b="0" i="1" kern="1200" dirty="0">
                <a:solidFill>
                  <a:schemeClr val="tx1"/>
                </a:solidFill>
                <a:effectLst/>
                <a:latin typeface="+mn-lt"/>
                <a:ea typeface="+mn-ea"/>
                <a:cs typeface="+mn-cs"/>
              </a:rPr>
              <a:t>email </a:t>
            </a:r>
            <a:r>
              <a:rPr lang="en-GB" sz="1200" b="0" i="0" kern="1200" dirty="0">
                <a:solidFill>
                  <a:schemeClr val="tx1"/>
                </a:solidFill>
                <a:effectLst/>
                <a:latin typeface="+mn-lt"/>
                <a:ea typeface="+mn-ea"/>
                <a:cs typeface="+mn-cs"/>
              </a:rPr>
              <a:t>[&gt;5000], </a:t>
            </a:r>
            <a:r>
              <a:rPr lang="en-GB" sz="1200" b="0" i="1" kern="1200" dirty="0">
                <a:solidFill>
                  <a:schemeClr val="tx1"/>
                </a:solidFill>
                <a:effectLst/>
                <a:latin typeface="+mn-lt"/>
                <a:ea typeface="+mn-ea"/>
                <a:cs typeface="+mn-cs"/>
              </a:rPr>
              <a:t>correct </a:t>
            </a:r>
            <a:r>
              <a:rPr lang="en-GB" sz="1200" b="0" i="0" kern="1200" dirty="0">
                <a:solidFill>
                  <a:schemeClr val="tx1"/>
                </a:solidFill>
                <a:effectLst/>
                <a:latin typeface="+mn-lt"/>
                <a:ea typeface="+mn-ea"/>
                <a:cs typeface="+mn-cs"/>
              </a:rPr>
              <a:t>[2617]</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9966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Optional translation activity</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Draw students’ attention to the choice between the present simple and present continuous in English. In some cases this is indicated by a time expression, but certain ‘state’ verbs (</a:t>
            </a:r>
            <a:r>
              <a:rPr lang="en-GB" sz="1200" b="0" kern="1200" dirty="0" err="1">
                <a:solidFill>
                  <a:schemeClr val="tx1"/>
                </a:solidFill>
                <a:effectLst/>
                <a:latin typeface="+mn-lt"/>
                <a:ea typeface="+mn-ea"/>
                <a:cs typeface="+mn-cs"/>
              </a:rPr>
              <a:t>eg.</a:t>
            </a:r>
            <a:r>
              <a:rPr lang="en-GB" sz="1200" b="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aimer</a:t>
            </a:r>
            <a:r>
              <a:rPr lang="en-GB" sz="1200" b="0" i="0" kern="1200" dirty="0">
                <a:solidFill>
                  <a:schemeClr val="tx1"/>
                </a:solidFill>
                <a:effectLst/>
                <a:latin typeface="+mn-lt"/>
                <a:ea typeface="+mn-ea"/>
                <a:cs typeface="+mn-cs"/>
              </a:rPr>
              <a:t>,</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être</a:t>
            </a:r>
            <a:r>
              <a:rPr lang="en-GB" sz="1200" b="0" kern="1200" dirty="0">
                <a:solidFill>
                  <a:schemeClr val="tx1"/>
                </a:solidFill>
                <a:effectLst/>
                <a:latin typeface="+mn-lt"/>
                <a:ea typeface="+mn-ea"/>
                <a:cs typeface="+mn-cs"/>
              </a:rPr>
              <a:t>) are generally translated in the present simple. Note also the translation of </a:t>
            </a:r>
            <a:r>
              <a:rPr lang="en-GB" sz="1200" b="0" i="1" kern="1200" dirty="0">
                <a:solidFill>
                  <a:schemeClr val="tx1"/>
                </a:solidFill>
                <a:effectLst/>
                <a:latin typeface="+mn-lt"/>
                <a:ea typeface="+mn-ea"/>
                <a:cs typeface="+mn-cs"/>
              </a:rPr>
              <a:t>faire</a:t>
            </a:r>
            <a:r>
              <a:rPr lang="en-GB" sz="1200" b="0" i="0" kern="1200" dirty="0">
                <a:solidFill>
                  <a:schemeClr val="tx1"/>
                </a:solidFill>
                <a:effectLst/>
                <a:latin typeface="+mn-lt"/>
                <a:ea typeface="+mn-ea"/>
                <a:cs typeface="+mn-cs"/>
              </a:rPr>
              <a:t> as ‘have’ in the expression </a:t>
            </a:r>
            <a:r>
              <a:rPr lang="en-GB" sz="1200" b="0" i="1" kern="1200" dirty="0">
                <a:solidFill>
                  <a:schemeClr val="tx1"/>
                </a:solidFill>
                <a:effectLst/>
                <a:latin typeface="+mn-lt"/>
                <a:ea typeface="+mn-ea"/>
                <a:cs typeface="+mn-cs"/>
              </a:rPr>
              <a:t>faire </a:t>
            </a:r>
            <a:r>
              <a:rPr lang="en-GB" sz="1200" b="0" i="1" kern="1200" dirty="0" err="1">
                <a:solidFill>
                  <a:schemeClr val="tx1"/>
                </a:solidFill>
                <a:effectLst/>
                <a:latin typeface="+mn-lt"/>
                <a:ea typeface="+mn-ea"/>
                <a:cs typeface="+mn-cs"/>
              </a:rPr>
              <a:t>une</a:t>
            </a:r>
            <a:r>
              <a:rPr lang="en-GB" sz="1200" b="0" i="1" kern="1200" dirty="0">
                <a:solidFill>
                  <a:schemeClr val="tx1"/>
                </a:solidFill>
                <a:effectLst/>
                <a:latin typeface="+mn-lt"/>
                <a:ea typeface="+mn-ea"/>
                <a:cs typeface="+mn-cs"/>
              </a:rPr>
              <a:t> fête</a:t>
            </a:r>
            <a:r>
              <a:rPr lang="en-GB" sz="1200" b="0" i="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4257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practise verbs that are followed by the preposition </a:t>
            </a:r>
            <a:r>
              <a:rPr lang="en-GB" sz="1200" b="0" i="1" kern="1200" dirty="0">
                <a:solidFill>
                  <a:schemeClr val="tx1"/>
                </a:solidFill>
                <a:effectLst/>
                <a:latin typeface="+mn-lt"/>
                <a:ea typeface="+mn-ea"/>
                <a:cs typeface="+mn-cs"/>
              </a:rPr>
              <a:t>à</a:t>
            </a:r>
            <a:r>
              <a:rPr lang="en-GB" sz="1200" b="0" i="0" kern="1200" dirty="0">
                <a:solidFill>
                  <a:schemeClr val="tx1"/>
                </a:solidFill>
                <a:effectLst/>
                <a:latin typeface="+mn-lt"/>
                <a:ea typeface="+mn-ea"/>
                <a:cs typeface="+mn-cs"/>
              </a:rPr>
              <a:t> (meaning ‘to’, ‘of’ or no translation) to introduce an indirect object and contrasts them with verbs followed </a:t>
            </a:r>
            <a:r>
              <a:rPr lang="en-GB" sz="1200" b="0" kern="1200" dirty="0">
                <a:solidFill>
                  <a:schemeClr val="tx1"/>
                </a:solidFill>
                <a:effectLst/>
                <a:latin typeface="+mn-lt"/>
                <a:ea typeface="+mn-ea"/>
                <a:cs typeface="+mn-cs"/>
              </a:rPr>
              <a:t>by the preposition </a:t>
            </a:r>
            <a:r>
              <a:rPr lang="en-GB" sz="1200" b="0" i="1" kern="1200" dirty="0">
                <a:solidFill>
                  <a:schemeClr val="tx1"/>
                </a:solidFill>
                <a:effectLst/>
                <a:latin typeface="+mn-lt"/>
                <a:ea typeface="+mn-ea"/>
                <a:cs typeface="+mn-cs"/>
              </a:rPr>
              <a:t>à</a:t>
            </a:r>
            <a:r>
              <a:rPr lang="en-GB" sz="1200" b="0" i="0" kern="1200" dirty="0">
                <a:solidFill>
                  <a:schemeClr val="tx1"/>
                </a:solidFill>
                <a:effectLst/>
                <a:latin typeface="+mn-lt"/>
                <a:ea typeface="+mn-ea"/>
                <a:cs typeface="+mn-cs"/>
              </a:rPr>
              <a:t> to introduce a place.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NB: </a:t>
            </a:r>
            <a:r>
              <a:rPr lang="en-GB" sz="1200" b="0" i="0" kern="1200" dirty="0">
                <a:solidFill>
                  <a:schemeClr val="tx1"/>
                </a:solidFill>
                <a:effectLst/>
                <a:latin typeface="+mn-lt"/>
                <a:ea typeface="+mn-ea"/>
                <a:cs typeface="+mn-cs"/>
              </a:rPr>
              <a:t>For question 4, an answer of ‘other’ (no translation) is considered correct as well as an answer of ‘to’ (I’m showing my sister an example’ and ‘I’m showing an example to my sister’ being deemed equally correct).</a:t>
            </a:r>
            <a:endParaRPr lang="en-GB"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b="0" i="1" dirty="0">
                <a:solidFill>
                  <a:schemeClr val="accent1">
                    <a:lumMod val="50000"/>
                  </a:schemeClr>
                </a:solidFill>
              </a:rPr>
              <a:t>cafétéria</a:t>
            </a:r>
            <a:r>
              <a:rPr lang="fr-FR" sz="1200" b="0" dirty="0">
                <a:solidFill>
                  <a:schemeClr val="accent1">
                    <a:lumMod val="50000"/>
                  </a:schemeClr>
                </a:solidFill>
              </a:rPr>
              <a:t> [&gt;5000</a:t>
            </a:r>
            <a:r>
              <a:rPr lang="en-GB" sz="1200" b="0" dirty="0">
                <a:solidFill>
                  <a:schemeClr val="accent1">
                    <a:lumMod val="50000"/>
                  </a:schemeClr>
                </a:solidFill>
              </a:rPr>
              <a:t>], </a:t>
            </a:r>
            <a:r>
              <a:rPr lang="en-GB" sz="1200" b="0" i="1" kern="1200" dirty="0">
                <a:solidFill>
                  <a:schemeClr val="tx1"/>
                </a:solidFill>
                <a:effectLst/>
                <a:latin typeface="+mn-lt"/>
                <a:ea typeface="+mn-ea"/>
                <a:cs typeface="+mn-cs"/>
              </a:rPr>
              <a:t>correct</a:t>
            </a:r>
            <a:r>
              <a:rPr lang="en-GB" sz="1200" b="0" i="0" kern="1200" dirty="0">
                <a:solidFill>
                  <a:schemeClr val="tx1"/>
                </a:solidFill>
                <a:effectLst/>
                <a:latin typeface="+mn-lt"/>
                <a:ea typeface="+mn-ea"/>
                <a:cs typeface="+mn-cs"/>
              </a:rPr>
              <a:t> [2617]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520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practise the distinction between </a:t>
            </a:r>
            <a:r>
              <a:rPr lang="en-GB" sz="1200" b="0" i="1" kern="1200" dirty="0" err="1">
                <a:solidFill>
                  <a:schemeClr val="tx1"/>
                </a:solidFill>
                <a:effectLst/>
                <a:latin typeface="+mn-lt"/>
                <a:ea typeface="+mn-ea"/>
                <a:cs typeface="+mn-cs"/>
              </a:rPr>
              <a:t>il</a:t>
            </a:r>
            <a:r>
              <a:rPr lang="en-GB" sz="1200" b="0" i="1" kern="1200" dirty="0">
                <a:solidFill>
                  <a:schemeClr val="tx1"/>
                </a:solidFill>
                <a:effectLst/>
                <a:latin typeface="+mn-lt"/>
                <a:ea typeface="+mn-ea"/>
                <a:cs typeface="+mn-cs"/>
              </a:rPr>
              <a:t> y a </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a </a:t>
            </a:r>
            <a:r>
              <a:rPr lang="en-GB" sz="1200" b="0" i="0" kern="1200" dirty="0">
                <a:solidFill>
                  <a:schemeClr val="tx1"/>
                </a:solidFill>
                <a:effectLst/>
                <a:latin typeface="+mn-lt"/>
                <a:ea typeface="+mn-ea"/>
                <a:cs typeface="+mn-cs"/>
              </a:rPr>
              <a:t> and </a:t>
            </a:r>
            <a:r>
              <a:rPr lang="en-GB" sz="1200" b="0" i="1" kern="1200" dirty="0">
                <a:solidFill>
                  <a:schemeClr val="tx1"/>
                </a:solidFill>
                <a:effectLst/>
                <a:latin typeface="+mn-lt"/>
                <a:ea typeface="+mn-ea"/>
                <a:cs typeface="+mn-cs"/>
              </a:rPr>
              <a:t>est</a:t>
            </a:r>
            <a:r>
              <a:rPr lang="en-GB" sz="1200" b="0" i="0" kern="1200" dirty="0">
                <a:solidFill>
                  <a:schemeClr val="tx1"/>
                </a:solidFill>
                <a:effectLst/>
                <a:latin typeface="+mn-lt"/>
                <a:ea typeface="+mn-ea"/>
                <a:cs typeface="+mn-cs"/>
              </a:rPr>
              <a:t>.</a:t>
            </a:r>
          </a:p>
          <a:p>
            <a:endParaRPr lang="en-GB" sz="1200" b="0" i="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b="0" kern="1200" dirty="0">
                <a:solidFill>
                  <a:schemeClr val="tx1"/>
                </a:solidFill>
                <a:effectLst/>
                <a:latin typeface="+mn-lt"/>
                <a:ea typeface="+mn-ea"/>
                <a:cs typeface="+mn-cs"/>
              </a:rPr>
              <a:t>Students write 1-8 and choose the words to complete the sentence.</a:t>
            </a:r>
          </a:p>
          <a:p>
            <a:pPr marL="228600" indent="-228600">
              <a:buAutoNum type="arabicPeriod"/>
            </a:pPr>
            <a:r>
              <a:rPr lang="en-GB" sz="1200" b="0" kern="1200" dirty="0">
                <a:solidFill>
                  <a:schemeClr val="tx1"/>
                </a:solidFill>
                <a:effectLst/>
                <a:latin typeface="+mn-lt"/>
                <a:ea typeface="+mn-ea"/>
                <a:cs typeface="+mn-cs"/>
              </a:rPr>
              <a:t>Answers are revealed on clicks. </a:t>
            </a:r>
          </a:p>
          <a:p>
            <a:pPr marL="228600" indent="-228600">
              <a:buAutoNum type="arabicPeriod"/>
            </a:pPr>
            <a:r>
              <a:rPr lang="en-GB" sz="1200" b="0" kern="1200" dirty="0">
                <a:solidFill>
                  <a:schemeClr val="tx1"/>
                </a:solidFill>
                <a:effectLst/>
                <a:latin typeface="+mn-lt"/>
                <a:ea typeface="+mn-ea"/>
                <a:cs typeface="+mn-cs"/>
              </a:rPr>
              <a:t>English translations can also be elicited, to highlight the differences in verb use between the two languages.</a:t>
            </a:r>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1" kern="1200" dirty="0">
                <a:solidFill>
                  <a:schemeClr val="tx1"/>
                </a:solidFill>
                <a:effectLst/>
                <a:latin typeface="+mn-lt"/>
                <a:ea typeface="+mn-ea"/>
                <a:cs typeface="+mn-cs"/>
              </a:rPr>
              <a:t>concert</a:t>
            </a:r>
            <a:r>
              <a:rPr lang="en-GB" sz="1200" b="0" i="0" kern="1200" dirty="0">
                <a:solidFill>
                  <a:schemeClr val="tx1"/>
                </a:solidFill>
                <a:effectLst/>
                <a:latin typeface="+mn-lt"/>
                <a:ea typeface="+mn-ea"/>
                <a:cs typeface="+mn-cs"/>
              </a:rPr>
              <a:t> [1697], </a:t>
            </a:r>
            <a:r>
              <a:rPr lang="en-GB" sz="1200" b="0" i="1" kern="1200" dirty="0">
                <a:solidFill>
                  <a:schemeClr val="tx1"/>
                </a:solidFill>
                <a:effectLst/>
                <a:latin typeface="+mn-lt"/>
                <a:ea typeface="+mn-ea"/>
                <a:cs typeface="+mn-cs"/>
              </a:rPr>
              <a:t>album</a:t>
            </a:r>
            <a:r>
              <a:rPr lang="en-GB" sz="1200" b="0" i="0" kern="1200" dirty="0">
                <a:solidFill>
                  <a:schemeClr val="tx1"/>
                </a:solidFill>
                <a:effectLst/>
                <a:latin typeface="+mn-lt"/>
                <a:ea typeface="+mn-ea"/>
                <a:cs typeface="+mn-cs"/>
              </a:rPr>
              <a:t> [2874], </a:t>
            </a:r>
            <a:r>
              <a:rPr lang="en-GB" sz="1200" b="0" i="1" kern="1200" dirty="0" err="1">
                <a:solidFill>
                  <a:schemeClr val="tx1"/>
                </a:solidFill>
                <a:effectLst/>
                <a:latin typeface="+mn-lt"/>
                <a:ea typeface="+mn-ea"/>
                <a:cs typeface="+mn-cs"/>
              </a:rPr>
              <a:t>vidéo</a:t>
            </a:r>
            <a:r>
              <a:rPr lang="en-GB" sz="1200" b="0" i="0" kern="1200" dirty="0">
                <a:solidFill>
                  <a:schemeClr val="tx1"/>
                </a:solidFill>
                <a:effectLst/>
                <a:latin typeface="+mn-lt"/>
                <a:ea typeface="+mn-ea"/>
                <a:cs typeface="+mn-cs"/>
              </a:rPr>
              <a:t> [2611], </a:t>
            </a:r>
            <a:r>
              <a:rPr lang="en-GB" sz="1200" b="0" i="1" kern="1200" dirty="0" err="1">
                <a:solidFill>
                  <a:schemeClr val="tx1"/>
                </a:solidFill>
                <a:effectLst/>
                <a:latin typeface="+mn-lt"/>
                <a:ea typeface="+mn-ea"/>
                <a:cs typeface="+mn-cs"/>
              </a:rPr>
              <a:t>ligne</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[342], </a:t>
            </a:r>
            <a:r>
              <a:rPr lang="en-GB" sz="1200" b="0" i="1" kern="1200" dirty="0">
                <a:solidFill>
                  <a:schemeClr val="tx1"/>
                </a:solidFill>
                <a:effectLst/>
                <a:latin typeface="+mn-lt"/>
                <a:ea typeface="+mn-ea"/>
                <a:cs typeface="+mn-cs"/>
              </a:rPr>
              <a:t>ambiance </a:t>
            </a:r>
            <a:r>
              <a:rPr lang="en-GB" sz="1200" b="0" i="0" kern="1200" dirty="0">
                <a:solidFill>
                  <a:schemeClr val="tx1"/>
                </a:solidFill>
                <a:effectLst/>
                <a:latin typeface="+mn-lt"/>
                <a:ea typeface="+mn-ea"/>
                <a:cs typeface="+mn-cs"/>
              </a:rPr>
              <a:t>[4025], </a:t>
            </a:r>
            <a:r>
              <a:rPr lang="en-GB" sz="1200" b="0" i="1" kern="1200" dirty="0">
                <a:solidFill>
                  <a:schemeClr val="tx1"/>
                </a:solidFill>
                <a:effectLst/>
                <a:latin typeface="+mn-lt"/>
                <a:ea typeface="+mn-ea"/>
                <a:cs typeface="+mn-cs"/>
              </a:rPr>
              <a:t>musique </a:t>
            </a:r>
            <a:r>
              <a:rPr lang="en-GB" sz="1200" b="0" i="0" kern="1200" dirty="0">
                <a:solidFill>
                  <a:schemeClr val="tx1"/>
                </a:solidFill>
                <a:effectLst/>
                <a:latin typeface="+mn-lt"/>
                <a:ea typeface="+mn-ea"/>
                <a:cs typeface="+mn-cs"/>
              </a:rPr>
              <a:t>[1139], </a:t>
            </a:r>
            <a:r>
              <a:rPr lang="en-GB" sz="1200" b="0" i="1" kern="1200" dirty="0">
                <a:solidFill>
                  <a:schemeClr val="tx1"/>
                </a:solidFill>
                <a:effectLst/>
                <a:latin typeface="+mn-lt"/>
                <a:ea typeface="+mn-ea"/>
                <a:cs typeface="+mn-cs"/>
              </a:rPr>
              <a:t>conversation </a:t>
            </a:r>
            <a:r>
              <a:rPr lang="en-GB" sz="1200" b="0" i="0" kern="1200" dirty="0">
                <a:solidFill>
                  <a:schemeClr val="tx1"/>
                </a:solidFill>
                <a:effectLst/>
                <a:latin typeface="+mn-lt"/>
                <a:ea typeface="+mn-ea"/>
                <a:cs typeface="+mn-cs"/>
              </a:rPr>
              <a:t>[1747].</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6006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1" kern="1200" dirty="0">
                <a:solidFill>
                  <a:schemeClr val="tx1"/>
                </a:solidFill>
                <a:effectLst/>
                <a:latin typeface="+mn-lt"/>
                <a:ea typeface="+mn-ea"/>
                <a:cs typeface="+mn-cs"/>
              </a:rPr>
              <a:t>Timing: 5 minutes</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Aim</a:t>
            </a:r>
            <a:r>
              <a:rPr lang="en-GB" sz="1200" b="0" kern="1200" dirty="0">
                <a:solidFill>
                  <a:schemeClr val="tx1"/>
                </a:solidFill>
                <a:effectLst/>
                <a:latin typeface="+mn-lt"/>
                <a:ea typeface="+mn-ea"/>
                <a:cs typeface="+mn-cs"/>
              </a:rPr>
              <a:t>: Revise a range of vocabulary and focuses attention on the semantic connections between words of different word classes</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228600" indent="-228600">
              <a:buFont typeface="+mj-lt"/>
              <a:buAutoNum type="arabicPeriod"/>
            </a:pPr>
            <a:r>
              <a:rPr lang="en-GB" sz="1200" b="0" kern="1200" dirty="0">
                <a:solidFill>
                  <a:schemeClr val="tx1"/>
                </a:solidFill>
                <a:effectLst/>
                <a:latin typeface="+mn-lt"/>
                <a:ea typeface="+mn-ea"/>
                <a:cs typeface="+mn-cs"/>
              </a:rPr>
              <a:t>Students write 1-8 and the verb that has the strongest connection to the two images. </a:t>
            </a:r>
          </a:p>
          <a:p>
            <a:pPr marL="228600" indent="-228600">
              <a:buFont typeface="+mj-lt"/>
              <a:buAutoNum type="arabicPeriod"/>
            </a:pPr>
            <a:r>
              <a:rPr lang="en-GB" sz="1200" b="0" kern="1200" dirty="0">
                <a:solidFill>
                  <a:schemeClr val="tx1"/>
                </a:solidFill>
                <a:effectLst/>
                <a:latin typeface="+mn-lt"/>
                <a:ea typeface="+mn-ea"/>
                <a:cs typeface="+mn-cs"/>
              </a:rPr>
              <a:t>Answers appear on clicks. </a:t>
            </a:r>
          </a:p>
          <a:p>
            <a:pPr marL="228600" indent="-228600">
              <a:buFont typeface="+mj-lt"/>
              <a:buAutoNum type="arabicPeriod"/>
            </a:pPr>
            <a:r>
              <a:rPr lang="en-GB" sz="1200" b="0" kern="1200" dirty="0">
                <a:solidFill>
                  <a:schemeClr val="tx1"/>
                </a:solidFill>
                <a:effectLst/>
                <a:latin typeface="+mn-lt"/>
                <a:ea typeface="+mn-ea"/>
                <a:cs typeface="+mn-cs"/>
              </a:rPr>
              <a:t>The French words for the images should also be elicited, in preparation for the writing/speaking activity that follows.</a:t>
            </a:r>
          </a:p>
          <a:p>
            <a:pPr marL="0" indent="0">
              <a:buFont typeface="+mj-lt"/>
              <a:buNone/>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dirty="0"/>
              <a:t>Word frequency (1 is the most frequent word in French): </a:t>
            </a:r>
            <a:br>
              <a:rPr lang="en-GB" baseline="0" dirty="0"/>
            </a:br>
            <a:r>
              <a:rPr lang="en-GB" sz="1200" b="0" i="1" kern="1200" dirty="0" err="1">
                <a:solidFill>
                  <a:schemeClr val="tx1"/>
                </a:solidFill>
                <a:effectLst/>
                <a:latin typeface="+mn-lt"/>
                <a:ea typeface="+mn-ea"/>
                <a:cs typeface="+mn-cs"/>
              </a:rPr>
              <a:t>verbe</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[&gt;5000], </a:t>
            </a:r>
            <a:r>
              <a:rPr lang="en-GB" sz="1200" b="0" i="1" kern="1200" dirty="0">
                <a:solidFill>
                  <a:schemeClr val="tx1"/>
                </a:solidFill>
                <a:effectLst/>
                <a:latin typeface="+mn-lt"/>
                <a:ea typeface="+mn-ea"/>
                <a:cs typeface="+mn-cs"/>
              </a:rPr>
              <a:t>image </a:t>
            </a:r>
            <a:r>
              <a:rPr lang="en-GB" sz="1200" b="0" i="0" kern="1200" dirty="0">
                <a:solidFill>
                  <a:schemeClr val="tx1"/>
                </a:solidFill>
                <a:effectLst/>
                <a:latin typeface="+mn-lt"/>
                <a:ea typeface="+mn-ea"/>
                <a:cs typeface="+mn-cs"/>
              </a:rPr>
              <a:t>[659].</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9597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dirty="0">
                <a:solidFill>
                  <a:schemeClr val="tx1"/>
                </a:solidFill>
                <a:effectLst/>
                <a:latin typeface="+mn-lt"/>
                <a:ea typeface="+mn-ea"/>
                <a:cs typeface="+mn-cs"/>
              </a:rPr>
              <a:t>In-class version </a:t>
            </a:r>
            <a:r>
              <a:rPr lang="en-GB" sz="1200" b="0" kern="1200" dirty="0">
                <a:solidFill>
                  <a:schemeClr val="tx1"/>
                </a:solidFill>
                <a:effectLst/>
                <a:latin typeface="+mn-lt"/>
                <a:ea typeface="+mn-ea"/>
                <a:cs typeface="+mn-cs"/>
              </a:rPr>
              <a:t>(NB: a self-study version of this activity can be found at the end of this slide deck)</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10 minutes</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Consolidate work on subject-verb agreement, whilst providing further practice in gender agreement with articles and possessive adjectives. Intonation questions are also practised in the spoken element.</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228600" indent="-228600">
              <a:buFont typeface="+mj-lt"/>
              <a:buAutoNum type="arabicPeriod"/>
            </a:pPr>
            <a:r>
              <a:rPr lang="en-GB" sz="1200" b="0" kern="1200" dirty="0">
                <a:solidFill>
                  <a:schemeClr val="tx1"/>
                </a:solidFill>
                <a:effectLst/>
                <a:latin typeface="+mn-lt"/>
                <a:ea typeface="+mn-ea"/>
                <a:cs typeface="+mn-cs"/>
              </a:rPr>
              <a:t>Print a </a:t>
            </a:r>
            <a:r>
              <a:rPr lang="en-GB" sz="1200" b="0" kern="1200" dirty="0" err="1">
                <a:solidFill>
                  <a:schemeClr val="tx1"/>
                </a:solidFill>
                <a:effectLst/>
                <a:latin typeface="+mn-lt"/>
                <a:ea typeface="+mn-ea"/>
                <a:cs typeface="+mn-cs"/>
              </a:rPr>
              <a:t>rolecard</a:t>
            </a:r>
            <a:r>
              <a:rPr lang="en-GB" sz="1200" b="0" kern="1200" dirty="0">
                <a:solidFill>
                  <a:schemeClr val="tx1"/>
                </a:solidFill>
                <a:effectLst/>
                <a:latin typeface="+mn-lt"/>
                <a:ea typeface="+mn-ea"/>
                <a:cs typeface="+mn-cs"/>
              </a:rPr>
              <a:t> (slides 38-39) for each student, working in pairs as A and B.</a:t>
            </a:r>
          </a:p>
          <a:p>
            <a:pPr marL="228600" indent="-228600">
              <a:buFont typeface="+mj-lt"/>
              <a:buAutoNum type="arabicPeriod"/>
            </a:pPr>
            <a:r>
              <a:rPr lang="en-GB" sz="1200" b="0" kern="1200" dirty="0">
                <a:solidFill>
                  <a:schemeClr val="tx1"/>
                </a:solidFill>
                <a:effectLst/>
                <a:latin typeface="+mn-lt"/>
                <a:ea typeface="+mn-ea"/>
                <a:cs typeface="+mn-cs"/>
              </a:rPr>
              <a:t>First, students write full sentences using the verb and image prompts. They are encouraged to make their own choices about whether the definite, indefinite or zero article is most appropriate for the sentence (several answers may be possible). </a:t>
            </a:r>
          </a:p>
          <a:p>
            <a:pPr marL="228600" indent="-228600">
              <a:buFont typeface="+mj-lt"/>
              <a:buAutoNum type="arabicPeriod"/>
            </a:pPr>
            <a:r>
              <a:rPr lang="en-GB" sz="1200" b="0" kern="1200" dirty="0">
                <a:solidFill>
                  <a:schemeClr val="tx1"/>
                </a:solidFill>
                <a:effectLst/>
                <a:latin typeface="+mn-lt"/>
                <a:ea typeface="+mn-ea"/>
                <a:cs typeface="+mn-cs"/>
              </a:rPr>
              <a:t>Then, they take turns to ask questions about their partner’s answers, swapping the subject as appropriate (</a:t>
            </a:r>
            <a:r>
              <a:rPr lang="en-GB" sz="1200" b="0" kern="1200" dirty="0" err="1">
                <a:solidFill>
                  <a:schemeClr val="tx1"/>
                </a:solidFill>
                <a:effectLst/>
                <a:latin typeface="+mn-lt"/>
                <a:ea typeface="+mn-ea"/>
                <a:cs typeface="+mn-cs"/>
              </a:rPr>
              <a:t>eg.</a:t>
            </a:r>
            <a:r>
              <a:rPr lang="en-GB" sz="1200" b="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‘Tu </a:t>
            </a:r>
            <a:r>
              <a:rPr lang="en-GB" sz="1200" b="0" i="1" kern="1200" dirty="0" err="1">
                <a:solidFill>
                  <a:schemeClr val="tx1"/>
                </a:solidFill>
                <a:effectLst/>
                <a:latin typeface="+mn-lt"/>
                <a:ea typeface="+mn-ea"/>
                <a:cs typeface="+mn-cs"/>
              </a:rPr>
              <a:t>fais</a:t>
            </a:r>
            <a:r>
              <a:rPr lang="en-GB" sz="1200" b="0" i="1" kern="1200" dirty="0">
                <a:solidFill>
                  <a:schemeClr val="tx1"/>
                </a:solidFill>
                <a:effectLst/>
                <a:latin typeface="+mn-lt"/>
                <a:ea typeface="+mn-ea"/>
                <a:cs typeface="+mn-cs"/>
              </a:rPr>
              <a:t> quoi ?’ / ‘Je </a:t>
            </a:r>
            <a:r>
              <a:rPr lang="en-GB" sz="1200" b="0" i="1" kern="1200" dirty="0" err="1">
                <a:solidFill>
                  <a:schemeClr val="tx1"/>
                </a:solidFill>
                <a:effectLst/>
                <a:latin typeface="+mn-lt"/>
                <a:ea typeface="+mn-ea"/>
                <a:cs typeface="+mn-cs"/>
              </a:rPr>
              <a:t>porte</a:t>
            </a:r>
            <a:r>
              <a:rPr lang="en-GB" sz="1200" b="0" i="1" kern="1200" dirty="0">
                <a:solidFill>
                  <a:schemeClr val="tx1"/>
                </a:solidFill>
                <a:effectLst/>
                <a:latin typeface="+mn-lt"/>
                <a:ea typeface="+mn-ea"/>
                <a:cs typeface="+mn-cs"/>
              </a:rPr>
              <a:t> un </a:t>
            </a:r>
            <a:r>
              <a:rPr lang="en-GB" sz="1200" b="0" i="1" kern="1200" dirty="0" err="1">
                <a:solidFill>
                  <a:schemeClr val="tx1"/>
                </a:solidFill>
                <a:effectLst/>
                <a:latin typeface="+mn-lt"/>
                <a:ea typeface="+mn-ea"/>
                <a:cs typeface="+mn-cs"/>
              </a:rPr>
              <a:t>uniforme</a:t>
            </a:r>
            <a:r>
              <a:rPr lang="en-GB" sz="1200" b="0" i="1"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and noting their </a:t>
            </a:r>
            <a:r>
              <a:rPr lang="en-GB" sz="1200" b="0" i="0" kern="1200" dirty="0" err="1">
                <a:solidFill>
                  <a:schemeClr val="tx1"/>
                </a:solidFill>
                <a:effectLst/>
                <a:latin typeface="+mn-lt"/>
                <a:ea typeface="+mn-ea"/>
                <a:cs typeface="+mn-cs"/>
              </a:rPr>
              <a:t>reponses</a:t>
            </a:r>
            <a:r>
              <a:rPr lang="en-GB" sz="1200" b="0" i="0" kern="1200" dirty="0">
                <a:solidFill>
                  <a:schemeClr val="tx1"/>
                </a:solidFill>
                <a:effectLst/>
                <a:latin typeface="+mn-lt"/>
                <a:ea typeface="+mn-ea"/>
                <a:cs typeface="+mn-cs"/>
              </a:rPr>
              <a:t>. </a:t>
            </a:r>
          </a:p>
          <a:p>
            <a:pPr marL="228600" indent="-228600">
              <a:buFont typeface="+mj-lt"/>
              <a:buAutoNum type="arabicPeriod"/>
            </a:pPr>
            <a:r>
              <a:rPr lang="en-GB" sz="1200" b="0" i="0" kern="1200" dirty="0">
                <a:solidFill>
                  <a:schemeClr val="tx1"/>
                </a:solidFill>
                <a:effectLst/>
                <a:latin typeface="+mn-lt"/>
                <a:ea typeface="+mn-ea"/>
                <a:cs typeface="+mn-cs"/>
              </a:rPr>
              <a:t>Answers are provided on slides 42-43. </a:t>
            </a:r>
          </a:p>
          <a:p>
            <a:pPr marL="228600" indent="-228600">
              <a:buFont typeface="+mj-lt"/>
              <a:buAutoNum type="arabicPeriod"/>
            </a:pPr>
            <a:r>
              <a:rPr lang="en-GB" sz="1200" b="0" i="0" kern="1200" dirty="0">
                <a:solidFill>
                  <a:schemeClr val="tx1"/>
                </a:solidFill>
                <a:effectLst/>
                <a:latin typeface="+mn-lt"/>
                <a:ea typeface="+mn-ea"/>
                <a:cs typeface="+mn-cs"/>
              </a:rPr>
              <a:t>Teachers can highlight that the differences between verb forms are not always audible in spoken language.</a:t>
            </a:r>
          </a:p>
          <a:p>
            <a:pPr marL="0" indent="0">
              <a:buFont typeface="+mj-lt"/>
              <a:buNone/>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495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6661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151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8762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week is assessment week.  Last week’s homework was to revise all vocabulary taught so far, and this week is the same homework.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Teacher talks students through the checklist. Remind students that </a:t>
            </a:r>
            <a:r>
              <a:rPr lang="en-US" b="1" dirty="0"/>
              <a:t>all these</a:t>
            </a:r>
            <a:r>
              <a:rPr lang="en-US" b="1" baseline="0" dirty="0"/>
              <a:t> elements of word knowledge </a:t>
            </a:r>
            <a:r>
              <a:rPr lang="en-US" b="0" baseline="0" dirty="0"/>
              <a:t>will be tested.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Vocabulary learning involves knowing different aspects of a word.</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Students can use this checklist when to check what they know when they are learning new words, or revising ones they already know.</a:t>
            </a:r>
          </a:p>
          <a:p>
            <a:r>
              <a:rPr lang="en-GB" sz="1200" kern="1200" dirty="0">
                <a:solidFill>
                  <a:schemeClr val="tx1"/>
                </a:solidFill>
                <a:effectLst/>
                <a:latin typeface="+mn-lt"/>
                <a:ea typeface="+mn-ea"/>
                <a:cs typeface="+mn-cs"/>
              </a:rPr>
              <a:t>For each word the checklist asks students to assess whether the following statement apply: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 I have seen this word before.</a:t>
            </a:r>
          </a:p>
          <a:p>
            <a:r>
              <a:rPr lang="en-GB" sz="1200" kern="1200" dirty="0">
                <a:solidFill>
                  <a:schemeClr val="tx1"/>
                </a:solidFill>
                <a:effectLst/>
                <a:latin typeface="+mn-lt"/>
                <a:ea typeface="+mn-ea"/>
                <a:cs typeface="+mn-cs"/>
              </a:rPr>
              <a:t>2. I know what the word means.</a:t>
            </a:r>
          </a:p>
          <a:p>
            <a:r>
              <a:rPr lang="en-GB" sz="1200" kern="1200" dirty="0">
                <a:solidFill>
                  <a:schemeClr val="tx1"/>
                </a:solidFill>
                <a:effectLst/>
                <a:latin typeface="+mn-lt"/>
                <a:ea typeface="+mn-ea"/>
                <a:cs typeface="+mn-cs"/>
              </a:rPr>
              <a:t>3. I can read the word aloud.</a:t>
            </a:r>
          </a:p>
          <a:p>
            <a:r>
              <a:rPr lang="en-GB" sz="1200" kern="1200" dirty="0">
                <a:solidFill>
                  <a:schemeClr val="tx1"/>
                </a:solidFill>
                <a:effectLst/>
                <a:latin typeface="+mn-lt"/>
                <a:ea typeface="+mn-ea"/>
                <a:cs typeface="+mn-cs"/>
              </a:rPr>
              <a:t>4. I can spell the word correctly.</a:t>
            </a:r>
          </a:p>
          <a:p>
            <a:r>
              <a:rPr lang="en-GB" sz="1200" kern="1200" dirty="0">
                <a:solidFill>
                  <a:schemeClr val="tx1"/>
                </a:solidFill>
                <a:effectLst/>
                <a:latin typeface="+mn-lt"/>
                <a:ea typeface="+mn-ea"/>
                <a:cs typeface="+mn-cs"/>
              </a:rPr>
              <a:t>5. I can use the word in a sentence.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Students then </a:t>
            </a:r>
            <a:r>
              <a:rPr lang="en-GB" dirty="0"/>
              <a:t>translate the word and try to use it in a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suggest giving students a print out of the template.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dirty="0"/>
              <a:t>A word template is available on the LDP resource portal. </a:t>
            </a:r>
          </a:p>
          <a:p>
            <a:r>
              <a:rPr lang="en-US" dirty="0"/>
              <a:t>https://resources.ldpedagogy.org/concern/resources/gf06g264k?locale=en</a:t>
            </a:r>
          </a:p>
          <a:p>
            <a:endParaRPr lang="en-US" dirty="0"/>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325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raising awareness that the singular possessive adjectives provide information about possession in French, but not in English.</a:t>
            </a:r>
            <a:endParaRPr lang="en-US" b="1" dirty="0"/>
          </a:p>
          <a:p>
            <a:endParaRPr lang="en-US" b="1" dirty="0"/>
          </a:p>
          <a:p>
            <a:r>
              <a:rPr lang="en-US" b="1" dirty="0"/>
              <a:t>Procedure:</a:t>
            </a:r>
            <a:endParaRPr lang="en-US" b="0" dirty="0"/>
          </a:p>
          <a:p>
            <a:r>
              <a:rPr lang="en-US" b="0" dirty="0"/>
              <a:t>1. Write 1-4 and choose if the sentence refers to a dog, a house, or if it could be either of them.</a:t>
            </a:r>
          </a:p>
          <a:p>
            <a:r>
              <a:rPr lang="en-US" b="0" dirty="0"/>
              <a:t>2. Click to reveal the answers.</a:t>
            </a:r>
          </a:p>
          <a:p>
            <a:r>
              <a:rPr lang="en-US" b="0" dirty="0"/>
              <a:t>3. Repeat steps 1-3 with the English sentences.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br>
              <a:rPr lang="en-GB" sz="1200" b="0" i="0" dirty="0">
                <a:latin typeface="Calibri"/>
                <a:ea typeface="Calibri"/>
                <a:cs typeface="Calibri"/>
                <a:sym typeface="Calibri"/>
              </a:rPr>
            </a:br>
            <a:r>
              <a:rPr lang="en-GB" sz="1200" b="1" i="0" dirty="0">
                <a:latin typeface="Calibri"/>
                <a:ea typeface="Calibri"/>
                <a:cs typeface="Calibri"/>
                <a:sym typeface="Calibri"/>
              </a:rPr>
              <a:t>However, this week (as last week) the homework is to revise vocabulary sets from: Term 1.1, Term 1.2 and Term 2.1.</a:t>
            </a:r>
            <a:br>
              <a:rPr lang="en-GB" sz="1200" b="0" i="0" dirty="0">
                <a:latin typeface="Calibri"/>
                <a:ea typeface="Calibri"/>
                <a:cs typeface="Calibri"/>
                <a:sym typeface="Calibri"/>
              </a:rPr>
            </a:br>
            <a:r>
              <a:rPr lang="en-GB" sz="1200" b="0" i="0" dirty="0">
                <a:latin typeface="Calibri"/>
                <a:ea typeface="Calibri"/>
                <a:cs typeface="Calibri"/>
                <a:sym typeface="Calibri"/>
              </a:rPr>
              <a:t>The full list of vocabulary is on this Quizlet link:</a:t>
            </a:r>
            <a:br>
              <a:rPr lang="en-GB" sz="1200" b="0" i="0" dirty="0">
                <a:latin typeface="Calibri"/>
                <a:ea typeface="Calibri"/>
                <a:cs typeface="Calibri"/>
                <a:sym typeface="Calibri"/>
              </a:rPr>
            </a:br>
            <a:r>
              <a:rPr lang="en-GB" sz="1200" b="0" i="0" dirty="0">
                <a:latin typeface="Calibri"/>
                <a:ea typeface="Calibri"/>
                <a:cs typeface="Calibri"/>
                <a:sym typeface="Calibri"/>
              </a:rPr>
              <a:t>https://quizlet.com/gb/511134586/year-7-french-term-21-week-5-vocabulary-revision-mash-up-flash-cards/</a:t>
            </a:r>
            <a:br>
              <a:rPr lang="en-GB" sz="1200" b="0" i="0" dirty="0">
                <a:latin typeface="Calibri"/>
                <a:ea typeface="Calibri"/>
                <a:cs typeface="Calibri"/>
                <a:sym typeface="Calibri"/>
              </a:rPr>
            </a:br>
            <a:r>
              <a:rPr lang="en-GB" sz="1200" b="1" i="0" dirty="0">
                <a:latin typeface="Calibri"/>
                <a:ea typeface="Calibri"/>
                <a:cs typeface="Calibri"/>
                <a:sym typeface="Calibri"/>
              </a:rPr>
              <a:t>Teachers can select the relevant vocabulary sets from the SOW document – there is a full list of vocabulary on one of the excel tabs – and create a revision homework in an app of their choice.  See further notes below.</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a:t>
            </a:r>
          </a:p>
          <a:p>
            <a:r>
              <a:rPr lang="en-GB" sz="1200" b="1" i="0" dirty="0">
                <a:effectLst/>
                <a:latin typeface="Calibri" panose="020F0502020204030204" pitchFamily="34" charset="0"/>
                <a:ea typeface="Calibri" panose="020F0502020204030204" pitchFamily="34" charset="0"/>
                <a:cs typeface="Calibri" panose="020F0502020204030204" pitchFamily="34" charset="0"/>
              </a:rPr>
              <a:t>Verbs (present): 1st person singular/plural (Verb agreement (present))</a:t>
            </a:r>
          </a:p>
          <a:p>
            <a:r>
              <a:rPr lang="en-GB" sz="1200" b="1" i="0" dirty="0">
                <a:effectLst/>
                <a:latin typeface="Calibri" panose="020F0502020204030204" pitchFamily="34" charset="0"/>
                <a:ea typeface="Calibri" panose="020F0502020204030204" pitchFamily="34" charset="0"/>
                <a:cs typeface="Calibri" panose="020F0502020204030204" pitchFamily="34" charset="0"/>
              </a:rPr>
              <a:t>Verbs (present): 2nd person singular/plural (Verb agreement (present))</a:t>
            </a:r>
          </a:p>
          <a:p>
            <a:r>
              <a:rPr lang="en-GB" sz="1200" b="1" i="0" dirty="0">
                <a:effectLst/>
                <a:latin typeface="Calibri" panose="020F0502020204030204" pitchFamily="34" charset="0"/>
                <a:ea typeface="Calibri" panose="020F0502020204030204" pitchFamily="34" charset="0"/>
                <a:cs typeface="Calibri" panose="020F0502020204030204" pitchFamily="34" charset="0"/>
              </a:rPr>
              <a:t>Verbs (present): 3rd person singular/plural (Verb agreement (present))</a:t>
            </a:r>
          </a:p>
          <a:p>
            <a:r>
              <a:rPr lang="en-GB" sz="1200" b="1" i="0" dirty="0">
                <a:effectLst/>
                <a:latin typeface="Calibri" panose="020F0502020204030204" pitchFamily="34" charset="0"/>
                <a:ea typeface="Calibri" panose="020F0502020204030204" pitchFamily="34" charset="0"/>
                <a:cs typeface="Calibri" panose="020F0502020204030204" pitchFamily="34" charset="0"/>
              </a:rPr>
              <a:t>Possessive adjectives: 1st person gender (Possessive adjective agreement)</a:t>
            </a:r>
          </a:p>
          <a:p>
            <a:r>
              <a:rPr lang="en-GB" sz="1200" b="1" i="0" dirty="0">
                <a:effectLst/>
                <a:latin typeface="Calibri" panose="020F0502020204030204" pitchFamily="34" charset="0"/>
                <a:ea typeface="Calibri" panose="020F0502020204030204" pitchFamily="34" charset="0"/>
                <a:cs typeface="Calibri" panose="020F0502020204030204" pitchFamily="34" charset="0"/>
              </a:rPr>
              <a:t>Possessive adjectives: Number (Possessive adjective agreement)</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1" kern="1200" dirty="0">
                <a:solidFill>
                  <a:schemeClr val="tx1"/>
                </a:solidFill>
                <a:effectLst/>
                <a:latin typeface="+mn-lt"/>
                <a:ea typeface="+mn-ea"/>
                <a:cs typeface="+mn-cs"/>
              </a:rPr>
              <a:t>Self-study version </a:t>
            </a:r>
            <a:r>
              <a:rPr lang="en-GB" sz="1200" b="0" kern="1200" dirty="0">
                <a:solidFill>
                  <a:schemeClr val="tx1"/>
                </a:solidFill>
                <a:effectLst/>
                <a:latin typeface="+mn-lt"/>
                <a:ea typeface="+mn-ea"/>
                <a:cs typeface="+mn-cs"/>
              </a:rPr>
              <a:t>(NB: an in-class version of this activity can be found on slides 22-24)</a:t>
            </a:r>
            <a:endParaRPr lang="en-GB" sz="1200" b="1" kern="1200" dirty="0">
              <a:solidFill>
                <a:schemeClr val="tx1"/>
              </a:solidFill>
              <a:effectLst/>
              <a:latin typeface="+mn-lt"/>
              <a:ea typeface="+mn-ea"/>
              <a:cs typeface="+mn-cs"/>
            </a:endParaRPr>
          </a:p>
          <a:p>
            <a:pPr marL="0" indent="0">
              <a:buFont typeface="+mj-lt"/>
              <a:buNone/>
            </a:pPr>
            <a:endParaRPr lang="en-GB" sz="1200" b="1"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10 minutes</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Consolidate the lesson’s work on agreement with possessive and other adjectives, whilst providing additional practice in adjective placement.</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228600" indent="-228600">
              <a:buFont typeface="+mj-lt"/>
              <a:buAutoNum type="arabicPeriod"/>
            </a:pPr>
            <a:r>
              <a:rPr lang="en-GB" sz="1200" b="0" kern="1200" dirty="0">
                <a:solidFill>
                  <a:schemeClr val="tx1"/>
                </a:solidFill>
                <a:effectLst/>
                <a:latin typeface="+mn-lt"/>
                <a:ea typeface="+mn-ea"/>
                <a:cs typeface="+mn-cs"/>
              </a:rPr>
              <a:t>Students click numbers 1-4 to listen to the questions, and say their answers following the examples provided. </a:t>
            </a:r>
          </a:p>
          <a:p>
            <a:pPr marL="228600" indent="-228600">
              <a:buFont typeface="+mj-lt"/>
              <a:buAutoNum type="arabicPeriod"/>
            </a:pPr>
            <a:r>
              <a:rPr lang="en-GB" sz="1200" b="0" kern="1200" dirty="0">
                <a:solidFill>
                  <a:schemeClr val="tx1"/>
                </a:solidFill>
                <a:effectLst/>
                <a:latin typeface="+mn-lt"/>
                <a:ea typeface="+mn-ea"/>
                <a:cs typeface="+mn-cs"/>
              </a:rPr>
              <a:t>They then ask questions to complete the information about their partner, clicking numbers 5-8 to hear the answers. </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Word frequency (1 is the most frequent word in </a:t>
            </a:r>
            <a:r>
              <a:rPr lang="en-GB" sz="1200" b="1" kern="1200" dirty="0" err="1">
                <a:solidFill>
                  <a:schemeClr val="tx1"/>
                </a:solidFill>
                <a:effectLst/>
                <a:latin typeface="+mn-lt"/>
                <a:ea typeface="+mn-ea"/>
                <a:cs typeface="+mn-cs"/>
              </a:rPr>
              <a:t>Franch</a:t>
            </a:r>
            <a:r>
              <a:rPr lang="en-GB" sz="1200" b="1" kern="1200" dirty="0">
                <a:solidFill>
                  <a:schemeClr val="tx1"/>
                </a:solidFill>
                <a:effectLst/>
                <a:latin typeface="+mn-lt"/>
                <a:ea typeface="+mn-ea"/>
                <a:cs typeface="+mn-cs"/>
              </a:rPr>
              <a:t>);</a:t>
            </a:r>
          </a:p>
          <a:p>
            <a:pPr marL="0" indent="0">
              <a:buFont typeface="+mj-lt"/>
              <a:buNone/>
            </a:pPr>
            <a:r>
              <a:rPr lang="en-GB" sz="1200" b="0" i="1" kern="1200" dirty="0" err="1">
                <a:solidFill>
                  <a:schemeClr val="tx1"/>
                </a:solidFill>
                <a:effectLst/>
                <a:latin typeface="+mn-lt"/>
                <a:ea typeface="+mn-ea"/>
                <a:cs typeface="+mn-cs"/>
              </a:rPr>
              <a:t>footballeur</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[&gt;5000], </a:t>
            </a:r>
            <a:r>
              <a:rPr lang="en-GB" sz="1200" b="0" i="1" kern="1200" dirty="0" err="1">
                <a:solidFill>
                  <a:schemeClr val="tx1"/>
                </a:solidFill>
                <a:effectLst/>
                <a:latin typeface="+mn-lt"/>
                <a:ea typeface="+mn-ea"/>
                <a:cs typeface="+mn-cs"/>
              </a:rPr>
              <a:t>rappeur</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[&gt;5000], </a:t>
            </a:r>
            <a:r>
              <a:rPr lang="en-GB" sz="1200" b="0" i="1" kern="1200" dirty="0">
                <a:solidFill>
                  <a:schemeClr val="tx1"/>
                </a:solidFill>
                <a:effectLst/>
                <a:latin typeface="+mn-lt"/>
                <a:ea typeface="+mn-ea"/>
                <a:cs typeface="+mn-cs"/>
              </a:rPr>
              <a:t>interview</a:t>
            </a:r>
            <a:r>
              <a:rPr lang="en-GB" sz="1200" b="0" i="0" kern="1200" dirty="0">
                <a:solidFill>
                  <a:schemeClr val="tx1"/>
                </a:solidFill>
                <a:effectLst/>
                <a:latin typeface="+mn-lt"/>
                <a:ea typeface="+mn-ea"/>
                <a:cs typeface="+mn-cs"/>
              </a:rPr>
              <a:t> [3186]</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1635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1" kern="1200" dirty="0">
                <a:solidFill>
                  <a:schemeClr val="tx1"/>
                </a:solidFill>
                <a:effectLst/>
                <a:latin typeface="+mn-lt"/>
                <a:ea typeface="+mn-ea"/>
                <a:cs typeface="+mn-cs"/>
              </a:rPr>
              <a:t>Transcript</a:t>
            </a:r>
            <a:endParaRPr lang="en-GB" sz="1200" b="0" kern="1200" dirty="0">
              <a:solidFill>
                <a:schemeClr val="tx1"/>
              </a:solidFill>
              <a:effectLst/>
              <a:latin typeface="+mn-lt"/>
              <a:ea typeface="+mn-ea"/>
              <a:cs typeface="+mn-cs"/>
            </a:endParaRP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qui ta chanteuse </a:t>
            </a:r>
            <a:r>
              <a:rPr lang="en-GB" sz="1200" b="0" kern="1200" dirty="0" err="1">
                <a:solidFill>
                  <a:schemeClr val="tx1"/>
                </a:solidFill>
                <a:effectLst/>
                <a:latin typeface="+mn-lt"/>
                <a:ea typeface="+mn-ea"/>
                <a:cs typeface="+mn-cs"/>
              </a:rPr>
              <a:t>préférée</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qui ton </a:t>
            </a:r>
            <a:r>
              <a:rPr lang="en-GB" sz="1200" b="0" kern="1200" dirty="0" err="1">
                <a:solidFill>
                  <a:schemeClr val="tx1"/>
                </a:solidFill>
                <a:effectLst/>
                <a:latin typeface="+mn-lt"/>
                <a:ea typeface="+mn-ea"/>
                <a:cs typeface="+mn-cs"/>
              </a:rPr>
              <a:t>actrice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préférée</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ton </a:t>
            </a:r>
            <a:r>
              <a:rPr lang="en-GB" sz="1200" b="0" kern="1200" dirty="0" err="1">
                <a:solidFill>
                  <a:schemeClr val="tx1"/>
                </a:solidFill>
                <a:effectLst/>
                <a:latin typeface="+mn-lt"/>
                <a:ea typeface="+mn-ea"/>
                <a:cs typeface="+mn-cs"/>
              </a:rPr>
              <a:t>magasin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ton </a:t>
            </a:r>
            <a:r>
              <a:rPr lang="en-GB" sz="1200" b="0" kern="1200" dirty="0" err="1">
                <a:solidFill>
                  <a:schemeClr val="tx1"/>
                </a:solidFill>
                <a:effectLst/>
                <a:latin typeface="+mn-lt"/>
                <a:ea typeface="+mn-ea"/>
                <a:cs typeface="+mn-cs"/>
              </a:rPr>
              <a:t>numéro</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Mon </a:t>
            </a:r>
            <a:r>
              <a:rPr lang="en-GB" sz="1200" b="0" kern="1200" dirty="0" err="1">
                <a:solidFill>
                  <a:schemeClr val="tx1"/>
                </a:solidFill>
                <a:effectLst/>
                <a:latin typeface="+mn-lt"/>
                <a:ea typeface="+mn-ea"/>
                <a:cs typeface="+mn-cs"/>
              </a:rPr>
              <a:t>footballeur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Kylian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Mbappé</a:t>
            </a:r>
            <a:r>
              <a:rPr lang="en-GB" sz="1200" b="0" kern="1200" dirty="0">
                <a:solidFill>
                  <a:schemeClr val="tx1"/>
                </a:solidFill>
                <a:effectLst/>
                <a:latin typeface="+mn-lt"/>
                <a:ea typeface="+mn-ea"/>
                <a:cs typeface="+mn-cs"/>
              </a:rPr>
              <a:t>. b) Il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un </a:t>
            </a:r>
            <a:r>
              <a:rPr lang="en-GB" sz="1200" b="0" kern="1200" dirty="0" err="1">
                <a:solidFill>
                  <a:schemeClr val="tx1"/>
                </a:solidFill>
                <a:effectLst/>
                <a:latin typeface="+mn-lt"/>
                <a:ea typeface="+mn-ea"/>
                <a:cs typeface="+mn-cs"/>
              </a:rPr>
              <a:t>footballeur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français</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Mon </a:t>
            </a:r>
            <a:r>
              <a:rPr lang="en-GB" sz="1200" b="0" kern="1200" dirty="0" err="1">
                <a:solidFill>
                  <a:schemeClr val="tx1"/>
                </a:solidFill>
                <a:effectLst/>
                <a:latin typeface="+mn-lt"/>
                <a:ea typeface="+mn-ea"/>
                <a:cs typeface="+mn-cs"/>
              </a:rPr>
              <a:t>rappeur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Sofiane. b) Il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un </a:t>
            </a:r>
            <a:r>
              <a:rPr lang="en-GB" sz="1200" b="0" kern="1200" dirty="0" err="1">
                <a:solidFill>
                  <a:schemeClr val="tx1"/>
                </a:solidFill>
                <a:effectLst/>
                <a:latin typeface="+mn-lt"/>
                <a:ea typeface="+mn-ea"/>
                <a:cs typeface="+mn-cs"/>
              </a:rPr>
              <a:t>rappeur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rapide</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Mon livre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Kiffe</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kiffe</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demain</a:t>
            </a:r>
            <a:r>
              <a:rPr lang="en-GB" sz="1200" b="0" i="0" kern="1200" dirty="0">
                <a:solidFill>
                  <a:schemeClr val="tx1"/>
                </a:solidFill>
                <a:effectLst/>
                <a:latin typeface="+mn-lt"/>
                <a:ea typeface="+mn-ea"/>
                <a:cs typeface="+mn-cs"/>
              </a:rPr>
              <a:t>. b) </a:t>
            </a:r>
            <a:r>
              <a:rPr lang="en-GB" sz="1200" b="0" i="0" kern="1200" dirty="0" err="1">
                <a:solidFill>
                  <a:schemeClr val="tx1"/>
                </a:solidFill>
                <a:effectLst/>
                <a:latin typeface="+mn-lt"/>
                <a:ea typeface="+mn-ea"/>
                <a:cs typeface="+mn-cs"/>
              </a:rPr>
              <a:t>C’est</a:t>
            </a:r>
            <a:r>
              <a:rPr lang="en-GB" sz="1200" b="0" i="0" kern="1200" dirty="0">
                <a:solidFill>
                  <a:schemeClr val="tx1"/>
                </a:solidFill>
                <a:effectLst/>
                <a:latin typeface="+mn-lt"/>
                <a:ea typeface="+mn-ea"/>
                <a:cs typeface="+mn-cs"/>
              </a:rPr>
              <a:t> un livre excellent.</a:t>
            </a:r>
          </a:p>
          <a:p>
            <a:pPr marL="228600" indent="-228600">
              <a:buFont typeface="+mj-lt"/>
              <a:buAutoNum type="arabicPeriod"/>
            </a:pPr>
            <a:r>
              <a:rPr lang="en-GB" sz="1200" b="0" i="0" kern="1200" dirty="0">
                <a:solidFill>
                  <a:schemeClr val="tx1"/>
                </a:solidFill>
                <a:effectLst/>
                <a:latin typeface="+mn-lt"/>
                <a:ea typeface="+mn-ea"/>
                <a:cs typeface="+mn-cs"/>
              </a:rPr>
              <a:t>a) Mon film </a:t>
            </a:r>
            <a:r>
              <a:rPr lang="en-GB" sz="1200" b="0" i="0" kern="1200" dirty="0" err="1">
                <a:solidFill>
                  <a:schemeClr val="tx1"/>
                </a:solidFill>
                <a:effectLst/>
                <a:latin typeface="+mn-lt"/>
                <a:ea typeface="+mn-ea"/>
                <a:cs typeface="+mn-cs"/>
              </a:rPr>
              <a:t>préféré</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est</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Moi, César</a:t>
            </a:r>
            <a:r>
              <a:rPr lang="en-GB" sz="1200" b="0" i="0" kern="1200" dirty="0">
                <a:solidFill>
                  <a:schemeClr val="tx1"/>
                </a:solidFill>
                <a:effectLst/>
                <a:latin typeface="+mn-lt"/>
                <a:ea typeface="+mn-ea"/>
                <a:cs typeface="+mn-cs"/>
              </a:rPr>
              <a:t>. b) </a:t>
            </a:r>
            <a:r>
              <a:rPr lang="en-GB" sz="1200" b="0" i="0" kern="1200" dirty="0" err="1">
                <a:solidFill>
                  <a:schemeClr val="tx1"/>
                </a:solidFill>
                <a:effectLst/>
                <a:latin typeface="+mn-lt"/>
                <a:ea typeface="+mn-ea"/>
                <a:cs typeface="+mn-cs"/>
              </a:rPr>
              <a:t>C’est</a:t>
            </a:r>
            <a:r>
              <a:rPr lang="en-GB" sz="1200" b="0" i="0" kern="1200" dirty="0">
                <a:solidFill>
                  <a:schemeClr val="tx1"/>
                </a:solidFill>
                <a:effectLst/>
                <a:latin typeface="+mn-lt"/>
                <a:ea typeface="+mn-ea"/>
                <a:cs typeface="+mn-cs"/>
              </a:rPr>
              <a:t> un film </a:t>
            </a:r>
            <a:r>
              <a:rPr lang="en-GB" sz="1200" b="0" i="0" kern="1200" dirty="0" err="1">
                <a:solidFill>
                  <a:schemeClr val="tx1"/>
                </a:solidFill>
                <a:effectLst/>
                <a:latin typeface="+mn-lt"/>
                <a:ea typeface="+mn-ea"/>
                <a:cs typeface="+mn-cs"/>
              </a:rPr>
              <a:t>amusant</a:t>
            </a:r>
            <a:r>
              <a:rPr lang="en-GB" sz="1200" b="0" i="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8204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1" kern="1200" dirty="0">
                <a:solidFill>
                  <a:schemeClr val="tx1"/>
                </a:solidFill>
                <a:effectLst/>
                <a:latin typeface="+mn-lt"/>
                <a:ea typeface="+mn-ea"/>
                <a:cs typeface="+mn-cs"/>
              </a:rPr>
              <a:t>Answer slide</a:t>
            </a:r>
            <a:r>
              <a:rPr lang="en-GB" sz="1200" b="0" kern="1200" dirty="0">
                <a:solidFill>
                  <a:schemeClr val="tx1"/>
                </a:solidFill>
                <a:effectLst/>
                <a:latin typeface="+mn-lt"/>
                <a:ea typeface="+mn-ea"/>
                <a:cs typeface="+mn-cs"/>
              </a:rPr>
              <a:t>: students click to hear what they should have said, and read Amir’s answers.</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TRANSCRIPT</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Ma chanteuse </a:t>
            </a:r>
            <a:r>
              <a:rPr lang="en-GB" sz="1200" b="0" kern="1200" dirty="0" err="1">
                <a:solidFill>
                  <a:schemeClr val="tx1"/>
                </a:solidFill>
                <a:effectLst/>
                <a:latin typeface="+mn-lt"/>
                <a:ea typeface="+mn-ea"/>
                <a:cs typeface="+mn-cs"/>
              </a:rPr>
              <a:t>préférée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Suzane</a:t>
            </a:r>
            <a:r>
              <a:rPr lang="en-GB" sz="1200" b="0" kern="1200" dirty="0">
                <a:solidFill>
                  <a:schemeClr val="tx1"/>
                </a:solidFill>
                <a:effectLst/>
                <a:latin typeface="+mn-lt"/>
                <a:ea typeface="+mn-ea"/>
                <a:cs typeface="+mn-cs"/>
              </a:rPr>
              <a:t>. b) Elle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une</a:t>
            </a:r>
            <a:r>
              <a:rPr lang="en-GB" sz="1200" b="0" kern="1200" dirty="0">
                <a:solidFill>
                  <a:schemeClr val="tx1"/>
                </a:solidFill>
                <a:effectLst/>
                <a:latin typeface="+mn-lt"/>
                <a:ea typeface="+mn-ea"/>
                <a:cs typeface="+mn-cs"/>
              </a:rPr>
              <a:t> chanteuse </a:t>
            </a:r>
            <a:r>
              <a:rPr lang="en-GB" sz="1200" b="0" kern="1200" dirty="0" err="1">
                <a:solidFill>
                  <a:schemeClr val="tx1"/>
                </a:solidFill>
                <a:effectLst/>
                <a:latin typeface="+mn-lt"/>
                <a:ea typeface="+mn-ea"/>
                <a:cs typeface="+mn-cs"/>
              </a:rPr>
              <a:t>intelligente</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Mon </a:t>
            </a:r>
            <a:r>
              <a:rPr lang="en-GB" sz="1200" b="0" kern="1200" dirty="0" err="1">
                <a:solidFill>
                  <a:schemeClr val="tx1"/>
                </a:solidFill>
                <a:effectLst/>
                <a:latin typeface="+mn-lt"/>
                <a:ea typeface="+mn-ea"/>
                <a:cs typeface="+mn-cs"/>
              </a:rPr>
              <a:t>actrice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Audrey Tatou. b) Elle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une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actrice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sympa</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Mon </a:t>
            </a:r>
            <a:r>
              <a:rPr lang="en-GB" sz="1200" b="0" kern="1200" dirty="0" err="1">
                <a:solidFill>
                  <a:schemeClr val="tx1"/>
                </a:solidFill>
                <a:effectLst/>
                <a:latin typeface="+mn-lt"/>
                <a:ea typeface="+mn-ea"/>
                <a:cs typeface="+mn-cs"/>
              </a:rPr>
              <a:t>magasin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Zara.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un </a:t>
            </a:r>
            <a:r>
              <a:rPr lang="en-GB" sz="1200" b="0" kern="1200" dirty="0" err="1">
                <a:solidFill>
                  <a:schemeClr val="tx1"/>
                </a:solidFill>
                <a:effectLst/>
                <a:latin typeface="+mn-lt"/>
                <a:ea typeface="+mn-ea"/>
                <a:cs typeface="+mn-cs"/>
              </a:rPr>
              <a:t>magasin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moderne</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Mon </a:t>
            </a:r>
            <a:r>
              <a:rPr lang="en-GB" sz="1200" b="0" kern="1200" dirty="0" err="1">
                <a:solidFill>
                  <a:schemeClr val="tx1"/>
                </a:solidFill>
                <a:effectLst/>
                <a:latin typeface="+mn-lt"/>
                <a:ea typeface="+mn-ea"/>
                <a:cs typeface="+mn-cs"/>
              </a:rPr>
              <a:t>numéro</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sept.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un </a:t>
            </a:r>
            <a:r>
              <a:rPr lang="en-GB" sz="1200" b="0" kern="1200" dirty="0" err="1">
                <a:solidFill>
                  <a:schemeClr val="tx1"/>
                </a:solidFill>
                <a:effectLst/>
                <a:latin typeface="+mn-lt"/>
                <a:ea typeface="+mn-ea"/>
                <a:cs typeface="+mn-cs"/>
              </a:rPr>
              <a:t>numéro</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intéressant</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qui ton </a:t>
            </a:r>
            <a:r>
              <a:rPr lang="en-GB" sz="1200" b="0" kern="1200" dirty="0" err="1">
                <a:solidFill>
                  <a:schemeClr val="tx1"/>
                </a:solidFill>
                <a:effectLst/>
                <a:latin typeface="+mn-lt"/>
                <a:ea typeface="+mn-ea"/>
                <a:cs typeface="+mn-cs"/>
              </a:rPr>
              <a:t>footballeur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qui ton </a:t>
            </a:r>
            <a:r>
              <a:rPr lang="en-GB" sz="1200" b="0" kern="1200" dirty="0" err="1">
                <a:solidFill>
                  <a:schemeClr val="tx1"/>
                </a:solidFill>
                <a:effectLst/>
                <a:latin typeface="+mn-lt"/>
                <a:ea typeface="+mn-ea"/>
                <a:cs typeface="+mn-cs"/>
              </a:rPr>
              <a:t>rappeur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ton livre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ton film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2249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u="none" dirty="0"/>
              <a:t>Lesson 2 – optional additional phonics revision activity</a:t>
            </a:r>
            <a:br>
              <a:rPr lang="en-GB" b="1" u="none" dirty="0"/>
            </a:br>
            <a:r>
              <a:rPr lang="en-GB" b="1" u="none" dirty="0"/>
              <a:t>Timing: 5 minutes </a:t>
            </a:r>
            <a:r>
              <a:rPr lang="en-GB" b="0" u="none" dirty="0"/>
              <a:t>(per round)</a:t>
            </a:r>
          </a:p>
          <a:p>
            <a:pPr marL="0" lvl="0" indent="0" algn="l" rtl="0">
              <a:spcBef>
                <a:spcPts val="0"/>
              </a:spcBef>
              <a:spcAft>
                <a:spcPts val="0"/>
              </a:spcAft>
              <a:buNone/>
            </a:pPr>
            <a:endParaRPr lang="en-GB" b="1" u="none" dirty="0"/>
          </a:p>
          <a:p>
            <a:pPr marL="0" lvl="0" indent="0" algn="l" rtl="0">
              <a:spcBef>
                <a:spcPts val="0"/>
              </a:spcBef>
              <a:spcAft>
                <a:spcPts val="0"/>
              </a:spcAft>
              <a:buNone/>
            </a:pPr>
            <a:r>
              <a:rPr lang="en-GB" b="1" u="none" dirty="0"/>
              <a:t>Aim: </a:t>
            </a:r>
            <a:r>
              <a:rPr lang="en-GB" u="none" dirty="0"/>
              <a:t>This phonics</a:t>
            </a:r>
            <a:r>
              <a:rPr lang="en-GB" u="none" baseline="0" dirty="0"/>
              <a:t> re-visiting exercise brings together knowledge of ten vowel SSCs studied so far. </a:t>
            </a:r>
          </a:p>
          <a:p>
            <a:pPr marL="0" lvl="0" indent="0" algn="l" rtl="0">
              <a:spcBef>
                <a:spcPts val="0"/>
              </a:spcBef>
              <a:spcAft>
                <a:spcPts val="0"/>
              </a:spcAft>
              <a:buNone/>
            </a:pPr>
            <a:endParaRPr lang="en-GB" u="none" baseline="0" dirty="0"/>
          </a:p>
          <a:p>
            <a:pPr marL="0" lvl="0" indent="0" algn="l" rtl="0">
              <a:spcBef>
                <a:spcPts val="0"/>
              </a:spcBef>
              <a:spcAft>
                <a:spcPts val="0"/>
              </a:spcAft>
              <a:buNone/>
            </a:pPr>
            <a:r>
              <a:rPr lang="en-GB" b="1" u="none" baseline="0" dirty="0"/>
              <a:t>Procedure:</a:t>
            </a:r>
          </a:p>
          <a:p>
            <a:pPr marL="0" lvl="0" indent="0" algn="l" rtl="0">
              <a:spcBef>
                <a:spcPts val="0"/>
              </a:spcBef>
              <a:spcAft>
                <a:spcPts val="0"/>
              </a:spcAft>
              <a:buNone/>
            </a:pPr>
            <a:r>
              <a:rPr lang="en-GB" b="0" u="none" baseline="0" dirty="0"/>
              <a:t>1. </a:t>
            </a:r>
            <a:r>
              <a:rPr lang="en-GB" u="none" baseline="0" dirty="0"/>
              <a:t>Print and cut out the ‘phonics dominoes’ </a:t>
            </a:r>
            <a:r>
              <a:rPr lang="en-GB" b="0" dirty="0"/>
              <a:t>on the following slide.</a:t>
            </a:r>
          </a:p>
          <a:p>
            <a:pPr marL="0" lvl="0" indent="0" algn="l" rtl="0">
              <a:spcBef>
                <a:spcPts val="0"/>
              </a:spcBef>
              <a:spcAft>
                <a:spcPts val="0"/>
              </a:spcAft>
              <a:buNone/>
            </a:pPr>
            <a:r>
              <a:rPr lang="en-GB" b="0" dirty="0"/>
              <a:t>2. Use this slide is intended</a:t>
            </a:r>
            <a:r>
              <a:rPr lang="en-GB" b="0" baseline="0" dirty="0"/>
              <a:t> to be used as a rules explanation. The animations show Amir and </a:t>
            </a:r>
            <a:r>
              <a:rPr lang="en-GB" dirty="0" err="1">
                <a:solidFill>
                  <a:schemeClr val="accent1">
                    <a:lumMod val="50000"/>
                  </a:schemeClr>
                </a:solidFill>
              </a:rPr>
              <a:t>Léa</a:t>
            </a:r>
            <a:r>
              <a:rPr lang="en-GB" dirty="0">
                <a:solidFill>
                  <a:schemeClr val="accent1">
                    <a:lumMod val="50000"/>
                  </a:schemeClr>
                </a:solidFill>
              </a:rPr>
              <a:t> taking one turn each. At the end of the demonstration, the teacher</a:t>
            </a:r>
            <a:r>
              <a:rPr lang="en-GB" baseline="0" dirty="0">
                <a:solidFill>
                  <a:schemeClr val="accent1">
                    <a:lumMod val="50000"/>
                  </a:schemeClr>
                </a:solidFill>
              </a:rPr>
              <a:t> should check understanding by asking students how they might proceed to use up their dominoes.</a:t>
            </a:r>
            <a:endParaRPr lang="en-GB" dirty="0">
              <a:solidFill>
                <a:schemeClr val="accent1">
                  <a:lumMod val="50000"/>
                </a:schemeClr>
              </a:solidFill>
            </a:endParaRPr>
          </a:p>
          <a:p>
            <a:pPr marL="0" lvl="0" indent="0" algn="l" rtl="0">
              <a:spcBef>
                <a:spcPts val="0"/>
              </a:spcBef>
              <a:spcAft>
                <a:spcPts val="0"/>
              </a:spcAft>
              <a:buNone/>
            </a:pPr>
            <a:r>
              <a:rPr lang="en-GB" b="0" u="none" dirty="0"/>
              <a:t>3. Teacher</a:t>
            </a:r>
            <a:r>
              <a:rPr lang="en-GB" b="0" u="none" baseline="0" dirty="0"/>
              <a:t> divides students into pairs or small groups, and gives each group a set of dominoes. Players divide the dominoes equally amongst themselves (some dominoes will be left to the side if there is an odd number in the group).</a:t>
            </a:r>
          </a:p>
          <a:p>
            <a:pPr marL="0" lvl="0" indent="0" algn="l" rtl="0">
              <a:spcBef>
                <a:spcPts val="0"/>
              </a:spcBef>
              <a:spcAft>
                <a:spcPts val="0"/>
              </a:spcAft>
              <a:buNone/>
            </a:pPr>
            <a:r>
              <a:rPr lang="en-GB" b="0" u="none" baseline="0" dirty="0"/>
              <a:t>4. The staring player places a domino of their choice in the centre of the table.</a:t>
            </a:r>
          </a:p>
          <a:p>
            <a:pPr marL="0" lvl="0" indent="0" algn="l" rtl="0">
              <a:spcBef>
                <a:spcPts val="0"/>
              </a:spcBef>
              <a:spcAft>
                <a:spcPts val="0"/>
              </a:spcAft>
              <a:buNone/>
            </a:pPr>
            <a:r>
              <a:rPr lang="en-GB" b="0" u="none" baseline="0" dirty="0"/>
              <a:t>5. The player to their left looks at the four words on the starting domino, and selects a domino from their pile which contains an SSC identical to one of those on the starting card. They must place their domino so that words containing identical SSCs touch. It is then the run of the player on their left.</a:t>
            </a:r>
          </a:p>
          <a:p>
            <a:pPr marL="0" lvl="0" indent="0" algn="l" rtl="0">
              <a:spcBef>
                <a:spcPts val="0"/>
              </a:spcBef>
              <a:spcAft>
                <a:spcPts val="0"/>
              </a:spcAft>
              <a:buNone/>
            </a:pPr>
            <a:r>
              <a:rPr lang="en-GB" b="0" u="none" baseline="0" dirty="0"/>
              <a:t>6. If a player cannot find an SSC, or place a domino tile incorrectly, they miss a turn and play passes on to the player on the left.</a:t>
            </a:r>
          </a:p>
          <a:p>
            <a:pPr marL="0" lvl="0" indent="0" algn="l" rtl="0">
              <a:spcBef>
                <a:spcPts val="0"/>
              </a:spcBef>
              <a:spcAft>
                <a:spcPts val="0"/>
              </a:spcAft>
              <a:buNone/>
            </a:pPr>
            <a:r>
              <a:rPr lang="en-GB" b="0" u="none" baseline="0" dirty="0"/>
              <a:t>7. Play continues until one student has used up all their dominoes. This student is the winner!</a:t>
            </a:r>
          </a:p>
          <a:p>
            <a:pPr marL="0" lvl="0" indent="0" algn="l" rtl="0">
              <a:spcBef>
                <a:spcPts val="0"/>
              </a:spcBef>
              <a:spcAft>
                <a:spcPts val="0"/>
              </a:spcAft>
              <a:buNone/>
            </a:pPr>
            <a:endParaRPr lang="en-GB" b="0" u="none" baseline="0" dirty="0"/>
          </a:p>
          <a:p>
            <a:pPr marL="0" lvl="0" indent="0" algn="l" rtl="0">
              <a:spcBef>
                <a:spcPts val="0"/>
              </a:spcBef>
              <a:spcAft>
                <a:spcPts val="0"/>
              </a:spcAft>
              <a:buNone/>
            </a:pPr>
            <a:r>
              <a:rPr lang="en-GB" b="0" u="none" baseline="0" dirty="0"/>
              <a:t>The dominoes contain known words and cognates, so that students focus on sound rather than meaning. Some words contain multiple SSCs. Each SSC is represented ten times in the set.</a:t>
            </a:r>
            <a:endParaRPr lang="en-GB" b="0" u="none" dirty="0"/>
          </a:p>
          <a:p>
            <a:pPr marL="0" lvl="0" indent="0" algn="l" rtl="0">
              <a:spcBef>
                <a:spcPts val="0"/>
              </a:spcBef>
              <a:spcAft>
                <a:spcPts val="0"/>
              </a:spcAft>
              <a:buNone/>
            </a:pPr>
            <a:endParaRPr lang="en-GB" u="none" dirty="0"/>
          </a:p>
          <a:p>
            <a:pPr marL="0" lvl="0" indent="0" algn="l" rtl="0">
              <a:spcBef>
                <a:spcPts val="0"/>
              </a:spcBef>
              <a:spcAft>
                <a:spcPts val="0"/>
              </a:spcAft>
              <a:buNone/>
            </a:pPr>
            <a:r>
              <a:rPr lang="en-GB" u="none" dirty="0"/>
              <a:t>Key:</a:t>
            </a:r>
          </a:p>
          <a:p>
            <a:pPr marL="0" lvl="0" indent="0" algn="l" rtl="0">
              <a:spcBef>
                <a:spcPts val="0"/>
              </a:spcBef>
              <a:spcAft>
                <a:spcPts val="0"/>
              </a:spcAft>
              <a:buNone/>
            </a:pPr>
            <a:endParaRPr lang="en-GB" u="none" dirty="0"/>
          </a:p>
          <a:p>
            <a:pPr marL="0" lvl="0" indent="0" algn="l" rtl="0">
              <a:spcBef>
                <a:spcPts val="0"/>
              </a:spcBef>
              <a:spcAft>
                <a:spcPts val="0"/>
              </a:spcAft>
              <a:buNone/>
            </a:pPr>
            <a:r>
              <a:rPr lang="en-GB" b="1" u="none" dirty="0"/>
              <a:t>1. gauche </a:t>
            </a:r>
            <a:r>
              <a:rPr lang="en-GB" b="0" u="none" dirty="0"/>
              <a:t>(au/eau/o) – jaune, tableau, beau, </a:t>
            </a:r>
            <a:r>
              <a:rPr lang="en-GB" b="0" u="none" dirty="0" err="1"/>
              <a:t>mauvais</a:t>
            </a:r>
            <a:r>
              <a:rPr lang="en-GB" b="0" u="none" dirty="0"/>
              <a:t>, au revoir, </a:t>
            </a:r>
            <a:r>
              <a:rPr lang="en-GB" b="0" u="none" baseline="0" dirty="0" err="1"/>
              <a:t>aussi</a:t>
            </a:r>
            <a:r>
              <a:rPr lang="en-GB" b="0" u="none" baseline="0" dirty="0"/>
              <a:t>, bateau, </a:t>
            </a:r>
            <a:r>
              <a:rPr lang="en-GB" b="0" u="none" baseline="0" dirty="0" err="1"/>
              <a:t>cadeau</a:t>
            </a:r>
            <a:endParaRPr lang="en-GB" b="0" u="none"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u="none" dirty="0"/>
              <a:t>2. </a:t>
            </a:r>
            <a:r>
              <a:rPr lang="en-GB" sz="9600" b="1" u="none" dirty="0" err="1">
                <a:solidFill>
                  <a:srgbClr val="FA6500"/>
                </a:solidFill>
                <a:latin typeface="Century Gothic" panose="020B0502020202020204" pitchFamily="34" charset="0"/>
                <a:cs typeface="Calibri" panose="020F0502020204030204" pitchFamily="34" charset="0"/>
              </a:rPr>
              <a:t>é</a:t>
            </a:r>
            <a:r>
              <a:rPr lang="en-GB" sz="9600" b="1" u="none" dirty="0" err="1">
                <a:solidFill>
                  <a:srgbClr val="115076"/>
                </a:solidFill>
                <a:latin typeface="Century Gothic" panose="020B0502020202020204" pitchFamily="34" charset="0"/>
                <a:cs typeface="Calibri" panose="020F0502020204030204" pitchFamily="34" charset="0"/>
              </a:rPr>
              <a:t>crire</a:t>
            </a:r>
            <a:r>
              <a:rPr lang="en-GB" sz="9600" b="1" u="none" baseline="0" dirty="0">
                <a:solidFill>
                  <a:srgbClr val="7030A0"/>
                </a:solidFill>
                <a:latin typeface="Century Gothic" panose="020B0502020202020204" pitchFamily="34" charset="0"/>
                <a:cs typeface="Calibri" panose="020F0502020204030204" pitchFamily="34" charset="0"/>
              </a:rPr>
              <a:t> </a:t>
            </a:r>
            <a:r>
              <a:rPr lang="en-GB" sz="9600" b="0" u="none" baseline="0" dirty="0">
                <a:solidFill>
                  <a:srgbClr val="7030A0"/>
                </a:solidFill>
                <a:latin typeface="Century Gothic" panose="020B0502020202020204" pitchFamily="34" charset="0"/>
                <a:cs typeface="Calibri" panose="020F0502020204030204" pitchFamily="34" charset="0"/>
              </a:rPr>
              <a:t>(</a:t>
            </a:r>
            <a:r>
              <a:rPr lang="en-GB" sz="1200" b="0" u="none" dirty="0">
                <a:solidFill>
                  <a:srgbClr val="1F4E79"/>
                </a:solidFill>
                <a:latin typeface="Century Gothic" panose="020B0502020202020204" pitchFamily="34" charset="0"/>
              </a:rPr>
              <a:t>é/-</a:t>
            </a:r>
            <a:r>
              <a:rPr lang="en-GB" sz="1200" b="0" u="none" dirty="0" err="1">
                <a:solidFill>
                  <a:srgbClr val="1F4E79"/>
                </a:solidFill>
                <a:latin typeface="Century Gothic" panose="020B0502020202020204" pitchFamily="34" charset="0"/>
              </a:rPr>
              <a:t>er</a:t>
            </a:r>
            <a:r>
              <a:rPr lang="en-GB" sz="1200" b="0" u="none" dirty="0">
                <a:solidFill>
                  <a:srgbClr val="1F4E79"/>
                </a:solidFill>
                <a:latin typeface="Century Gothic" panose="020B0502020202020204" pitchFamily="34" charset="0"/>
              </a:rPr>
              <a:t>/et) – et, </a:t>
            </a:r>
            <a:r>
              <a:rPr lang="en-GB" sz="1200" b="0" u="none" dirty="0" err="1">
                <a:solidFill>
                  <a:srgbClr val="1F4E79"/>
                </a:solidFill>
                <a:latin typeface="Century Gothic" panose="020B0502020202020204" pitchFamily="34" charset="0"/>
              </a:rPr>
              <a:t>étudier</a:t>
            </a:r>
            <a:r>
              <a:rPr lang="en-GB" sz="1200" b="0" u="none" dirty="0">
                <a:solidFill>
                  <a:srgbClr val="1F4E79"/>
                </a:solidFill>
                <a:latin typeface="Century Gothic" panose="020B0502020202020204" pitchFamily="34" charset="0"/>
              </a:rPr>
              <a:t>, </a:t>
            </a:r>
            <a:r>
              <a:rPr lang="en-GB" sz="1200" b="0" u="none" dirty="0" err="1">
                <a:solidFill>
                  <a:srgbClr val="1F4E79"/>
                </a:solidFill>
                <a:latin typeface="Century Gothic" panose="020B0502020202020204" pitchFamily="34" charset="0"/>
              </a:rPr>
              <a:t>regarder</a:t>
            </a:r>
            <a:r>
              <a:rPr lang="en-GB" sz="1200" b="0" u="none" dirty="0">
                <a:solidFill>
                  <a:srgbClr val="1F4E79"/>
                </a:solidFill>
                <a:latin typeface="Century Gothic" panose="020B0502020202020204" pitchFamily="34" charset="0"/>
              </a:rPr>
              <a:t>, id</a:t>
            </a:r>
            <a:r>
              <a:rPr lang="en-GB" sz="1200" b="0" i="0" u="none" strike="noStrike" cap="none" dirty="0">
                <a:solidFill>
                  <a:schemeClr val="dk1"/>
                </a:solidFill>
                <a:effectLst/>
                <a:latin typeface="+mn-lt"/>
                <a:ea typeface="Calibri"/>
                <a:cs typeface="Calibri"/>
                <a:sym typeface="Calibri"/>
              </a:rPr>
              <a:t>ée</a:t>
            </a:r>
            <a:r>
              <a:rPr lang="en-GB" sz="1200" b="0" u="none" dirty="0">
                <a:solidFill>
                  <a:srgbClr val="1F4E79"/>
                </a:solidFill>
                <a:latin typeface="Century Gothic" panose="020B0502020202020204" pitchFamily="34" charset="0"/>
              </a:rPr>
              <a:t>, </a:t>
            </a:r>
            <a:r>
              <a:rPr lang="en-GB" sz="1200" b="0" u="none" dirty="0" err="1">
                <a:solidFill>
                  <a:srgbClr val="1F4E79"/>
                </a:solidFill>
                <a:latin typeface="Century Gothic" panose="020B0502020202020204" pitchFamily="34" charset="0"/>
              </a:rPr>
              <a:t>trouver</a:t>
            </a:r>
            <a:r>
              <a:rPr lang="en-GB" sz="1200" b="0" u="none" dirty="0">
                <a:solidFill>
                  <a:srgbClr val="1F4E79"/>
                </a:solidFill>
                <a:latin typeface="Century Gothic" panose="020B0502020202020204" pitchFamily="34" charset="0"/>
              </a:rPr>
              <a:t>, </a:t>
            </a:r>
            <a:r>
              <a:rPr lang="en-GB" sz="1200" b="0" i="0" u="none" strike="noStrike" cap="none" dirty="0">
                <a:solidFill>
                  <a:schemeClr val="dk1"/>
                </a:solidFill>
                <a:effectLst/>
                <a:latin typeface="+mn-lt"/>
                <a:ea typeface="Calibri"/>
                <a:cs typeface="Calibri"/>
                <a:sym typeface="Calibri"/>
              </a:rPr>
              <a:t>ménage,</a:t>
            </a:r>
            <a:r>
              <a:rPr lang="en-GB" sz="1200" b="0" i="0" u="none" strike="noStrike" cap="none" baseline="0" dirty="0">
                <a:solidFill>
                  <a:schemeClr val="dk1"/>
                </a:solidFill>
                <a:effectLst/>
                <a:latin typeface="+mn-lt"/>
                <a:ea typeface="Calibri"/>
                <a:cs typeface="Calibri"/>
                <a:sym typeface="Calibri"/>
              </a:rPr>
              <a:t> </a:t>
            </a:r>
            <a:r>
              <a:rPr lang="en-GB" b="0" u="none" baseline="0" dirty="0" err="1"/>
              <a:t>aussi</a:t>
            </a:r>
            <a:r>
              <a:rPr lang="en-GB" b="0" u="none" baseline="0" dirty="0"/>
              <a:t>, </a:t>
            </a:r>
            <a:r>
              <a:rPr lang="en-GB" b="0" u="none" baseline="0" dirty="0" err="1"/>
              <a:t>jouer</a:t>
            </a:r>
            <a:endParaRPr lang="en-GB" b="0" u="none" dirty="0"/>
          </a:p>
          <a:p>
            <a:pPr marL="0" lvl="0" indent="0" algn="l" rtl="0">
              <a:spcBef>
                <a:spcPts val="0"/>
              </a:spcBef>
              <a:spcAft>
                <a:spcPts val="0"/>
              </a:spcAft>
              <a:buNone/>
            </a:pPr>
            <a:r>
              <a:rPr lang="en-GB" b="1" u="none" dirty="0"/>
              <a:t>3. midi</a:t>
            </a:r>
            <a:r>
              <a:rPr lang="en-GB" b="1" u="none" baseline="0" dirty="0"/>
              <a:t> </a:t>
            </a:r>
            <a:r>
              <a:rPr lang="en-GB" b="0" u="none" baseline="0" dirty="0"/>
              <a:t>(</a:t>
            </a:r>
            <a:r>
              <a:rPr lang="en-GB" b="0" u="none" baseline="0" dirty="0" err="1"/>
              <a:t>i</a:t>
            </a:r>
            <a:r>
              <a:rPr lang="en-GB" b="0" u="none" baseline="0" dirty="0"/>
              <a:t>) - </a:t>
            </a:r>
            <a:r>
              <a:rPr lang="en-GB" sz="1200" b="0" u="none" dirty="0">
                <a:solidFill>
                  <a:srgbClr val="1F4E79"/>
                </a:solidFill>
                <a:latin typeface="Century Gothic" panose="020B0502020202020204" pitchFamily="34" charset="0"/>
              </a:rPr>
              <a:t>id</a:t>
            </a:r>
            <a:r>
              <a:rPr lang="en-GB" sz="1200" b="0" i="0" u="none" strike="noStrike" cap="none" dirty="0">
                <a:solidFill>
                  <a:schemeClr val="dk1"/>
                </a:solidFill>
                <a:effectLst/>
                <a:latin typeface="+mn-lt"/>
                <a:ea typeface="Calibri"/>
                <a:cs typeface="Calibri"/>
                <a:sym typeface="Calibri"/>
              </a:rPr>
              <a:t>ée</a:t>
            </a:r>
            <a:r>
              <a:rPr lang="en-GB" b="0" u="none" baseline="0" dirty="0"/>
              <a:t>, strict, </a:t>
            </a:r>
            <a:r>
              <a:rPr lang="en-GB" b="0" u="none" baseline="0" dirty="0" err="1"/>
              <a:t>oui</a:t>
            </a:r>
            <a:r>
              <a:rPr lang="en-GB" b="0" u="none" baseline="0" dirty="0"/>
              <a:t>, </a:t>
            </a:r>
            <a:r>
              <a:rPr lang="en-GB" b="0" u="none" baseline="0" dirty="0" err="1"/>
              <a:t>aussi</a:t>
            </a:r>
            <a:r>
              <a:rPr lang="en-GB" b="0" u="none" baseline="0" dirty="0"/>
              <a:t>, difficile, petit, histoire, </a:t>
            </a:r>
            <a:r>
              <a:rPr lang="en-GB" sz="1200" b="0" i="0" u="none" strike="noStrike" cap="none" dirty="0">
                <a:solidFill>
                  <a:schemeClr val="dk1"/>
                </a:solidFill>
                <a:effectLst/>
                <a:latin typeface="+mn-lt"/>
                <a:ea typeface="Calibri"/>
                <a:cs typeface="Calibri"/>
                <a:sym typeface="Calibri"/>
              </a:rPr>
              <a:t>chemise,</a:t>
            </a:r>
            <a:endParaRPr lang="en-GB" b="0" u="none" baseline="0" dirty="0"/>
          </a:p>
          <a:p>
            <a:pPr marL="0" lvl="0" indent="0" algn="l" rtl="0">
              <a:spcBef>
                <a:spcPts val="0"/>
              </a:spcBef>
              <a:spcAft>
                <a:spcPts val="0"/>
              </a:spcAft>
              <a:buNone/>
            </a:pPr>
            <a:r>
              <a:rPr lang="en-GB" b="1" u="none" dirty="0"/>
              <a:t>4. animal</a:t>
            </a:r>
            <a:r>
              <a:rPr lang="en-GB" b="1" u="none" baseline="0" dirty="0"/>
              <a:t> </a:t>
            </a:r>
            <a:r>
              <a:rPr lang="en-GB" b="0" u="none" baseline="0" dirty="0"/>
              <a:t>(a) – </a:t>
            </a:r>
            <a:r>
              <a:rPr lang="en-GB" b="0" u="none" baseline="0" dirty="0" err="1"/>
              <a:t>regarder</a:t>
            </a:r>
            <a:r>
              <a:rPr lang="en-GB" b="0" u="none" baseline="0" dirty="0"/>
              <a:t>, ménage, </a:t>
            </a:r>
            <a:r>
              <a:rPr lang="en-GB" b="0" u="none" baseline="0" dirty="0" err="1"/>
              <a:t>cadeau</a:t>
            </a:r>
            <a:r>
              <a:rPr lang="en-GB" b="0" u="none" baseline="0" dirty="0"/>
              <a:t>, </a:t>
            </a:r>
            <a:r>
              <a:rPr lang="en-GB" b="0" u="none" baseline="0" dirty="0" err="1"/>
              <a:t>partenaire</a:t>
            </a:r>
            <a:r>
              <a:rPr lang="en-GB" b="0" u="none" baseline="0" dirty="0"/>
              <a:t>, </a:t>
            </a:r>
            <a:r>
              <a:rPr lang="en-GB" b="0" u="none" baseline="0" dirty="0" err="1"/>
              <a:t>avoir</a:t>
            </a:r>
            <a:r>
              <a:rPr lang="en-GB" b="0" u="none" baseline="0" dirty="0"/>
              <a:t>, </a:t>
            </a:r>
            <a:r>
              <a:rPr lang="en-GB" b="0" u="none" baseline="0" dirty="0" err="1"/>
              <a:t>malade</a:t>
            </a:r>
            <a:r>
              <a:rPr lang="en-GB" b="0" u="none" baseline="0" dirty="0"/>
              <a:t>, bateau, </a:t>
            </a:r>
            <a:r>
              <a:rPr lang="en-GB" b="0" u="none" baseline="0" dirty="0" err="1"/>
              <a:t>chaque</a:t>
            </a:r>
            <a:endParaRPr lang="en-GB" b="0" u="none" baseline="0" dirty="0"/>
          </a:p>
          <a:p>
            <a:pPr marL="0" lvl="0" indent="0" algn="l" rtl="0">
              <a:spcBef>
                <a:spcPts val="0"/>
              </a:spcBef>
              <a:spcAft>
                <a:spcPts val="0"/>
              </a:spcAft>
              <a:buNone/>
            </a:pPr>
            <a:r>
              <a:rPr lang="en-GB" b="1" u="none" dirty="0"/>
              <a:t>5. </a:t>
            </a:r>
            <a:r>
              <a:rPr lang="en-GB" b="1" u="none" dirty="0" err="1"/>
              <a:t>vrai</a:t>
            </a:r>
            <a:r>
              <a:rPr lang="en-GB" b="1" u="none" dirty="0"/>
              <a:t> </a:t>
            </a:r>
            <a:r>
              <a:rPr lang="en-GB" b="0" u="none" dirty="0"/>
              <a:t>(</a:t>
            </a:r>
            <a:r>
              <a:rPr lang="en-GB" b="0" u="none" dirty="0" err="1"/>
              <a:t>ai</a:t>
            </a:r>
            <a:r>
              <a:rPr lang="en-GB" b="0" u="none" dirty="0"/>
              <a:t>),</a:t>
            </a:r>
            <a:r>
              <a:rPr lang="en-GB" b="1" u="none" dirty="0"/>
              <a:t> </a:t>
            </a:r>
            <a:r>
              <a:rPr lang="en-GB" sz="9600" b="1" u="none" dirty="0">
                <a:solidFill>
                  <a:srgbClr val="1F4E79"/>
                </a:solidFill>
                <a:latin typeface="Century Gothic" panose="020B0502020202020204" pitchFamily="34" charset="0"/>
                <a:cs typeface="Calibri" panose="020F0502020204030204" pitchFamily="34" charset="0"/>
              </a:rPr>
              <a:t>t</a:t>
            </a:r>
            <a:r>
              <a:rPr lang="en-GB" sz="9600" b="1" u="none" dirty="0">
                <a:solidFill>
                  <a:srgbClr val="FA6500"/>
                </a:solidFill>
                <a:latin typeface="Century Gothic" panose="020B0502020202020204" pitchFamily="34" charset="0"/>
                <a:cs typeface="Calibri" panose="020F0502020204030204" pitchFamily="34" charset="0"/>
              </a:rPr>
              <a:t>ê</a:t>
            </a:r>
            <a:r>
              <a:rPr lang="en-GB" sz="9600" b="1" u="none" dirty="0">
                <a:solidFill>
                  <a:srgbClr val="1F4E79"/>
                </a:solidFill>
                <a:latin typeface="Century Gothic" panose="020B0502020202020204" pitchFamily="34" charset="0"/>
                <a:cs typeface="Calibri" panose="020F0502020204030204" pitchFamily="34" charset="0"/>
              </a:rPr>
              <a:t>te</a:t>
            </a:r>
            <a:r>
              <a:rPr lang="en-GB" sz="9600" b="1" u="none" baseline="0" dirty="0">
                <a:solidFill>
                  <a:srgbClr val="1F4E79"/>
                </a:solidFill>
                <a:latin typeface="Century Gothic" panose="020B0502020202020204" pitchFamily="34" charset="0"/>
                <a:cs typeface="Calibri" panose="020F0502020204030204" pitchFamily="34" charset="0"/>
              </a:rPr>
              <a:t> </a:t>
            </a:r>
            <a:r>
              <a:rPr lang="en-GB" sz="9600" b="0" u="none" baseline="0" dirty="0">
                <a:solidFill>
                  <a:srgbClr val="1F4E79"/>
                </a:solidFill>
                <a:latin typeface="Century Gothic" panose="020B0502020202020204" pitchFamily="34" charset="0"/>
                <a:cs typeface="Calibri" panose="020F0502020204030204" pitchFamily="34" charset="0"/>
              </a:rPr>
              <a:t>(</a:t>
            </a:r>
            <a:r>
              <a:rPr lang="en-GB" b="0" u="none" dirty="0"/>
              <a:t>è/ê) – </a:t>
            </a:r>
            <a:r>
              <a:rPr lang="en-GB" sz="1200" b="0" i="0" u="none" strike="noStrike" cap="none" dirty="0" err="1">
                <a:solidFill>
                  <a:schemeClr val="dk1"/>
                </a:solidFill>
                <a:effectLst/>
                <a:latin typeface="+mn-lt"/>
                <a:ea typeface="Calibri"/>
                <a:cs typeface="Calibri"/>
                <a:sym typeface="Calibri"/>
              </a:rPr>
              <a:t>mais</a:t>
            </a:r>
            <a:r>
              <a:rPr lang="en-GB" sz="1200" b="0" i="0" u="none" strike="noStrike" cap="none" dirty="0">
                <a:solidFill>
                  <a:schemeClr val="dk1"/>
                </a:solidFill>
                <a:effectLst/>
                <a:latin typeface="+mn-lt"/>
                <a:ea typeface="Calibri"/>
                <a:cs typeface="Calibri"/>
                <a:sym typeface="Calibri"/>
              </a:rPr>
              <a:t>, frère, </a:t>
            </a:r>
            <a:r>
              <a:rPr lang="en-GB" sz="1200" b="0" i="0" u="none" strike="noStrike" cap="none" dirty="0" err="1">
                <a:solidFill>
                  <a:schemeClr val="dk1"/>
                </a:solidFill>
                <a:effectLst/>
                <a:latin typeface="+mn-lt"/>
                <a:ea typeface="Calibri"/>
                <a:cs typeface="Calibri"/>
                <a:sym typeface="Calibri"/>
              </a:rPr>
              <a:t>rêve</a:t>
            </a:r>
            <a:r>
              <a:rPr lang="en-GB" sz="1200" b="0" i="0" u="none" strike="noStrike" cap="none" dirty="0">
                <a:solidFill>
                  <a:schemeClr val="dk1"/>
                </a:solidFill>
                <a:effectLst/>
                <a:latin typeface="+mn-lt"/>
                <a:ea typeface="Calibri"/>
                <a:cs typeface="Calibri"/>
                <a:sym typeface="Calibri"/>
              </a:rPr>
              <a:t>, </a:t>
            </a:r>
            <a:r>
              <a:rPr lang="en-GB" b="0" u="none" dirty="0" err="1"/>
              <a:t>mauvais</a:t>
            </a:r>
            <a:r>
              <a:rPr lang="en-GB" sz="1200" b="0" i="0" u="none" strike="noStrike" cap="none" dirty="0">
                <a:solidFill>
                  <a:schemeClr val="dk1"/>
                </a:solidFill>
                <a:effectLst/>
                <a:latin typeface="+mn-lt"/>
                <a:ea typeface="Calibri"/>
                <a:cs typeface="Calibri"/>
                <a:sym typeface="Calibri"/>
              </a:rPr>
              <a:t>, faire, </a:t>
            </a:r>
            <a:r>
              <a:rPr lang="en-GB" sz="1200" b="0" i="0" u="none" strike="noStrike" cap="none" dirty="0" err="1">
                <a:solidFill>
                  <a:schemeClr val="dk1"/>
                </a:solidFill>
                <a:effectLst/>
                <a:latin typeface="+mn-lt"/>
                <a:ea typeface="Calibri"/>
                <a:cs typeface="Calibri"/>
                <a:sym typeface="Calibri"/>
              </a:rPr>
              <a:t>règle</a:t>
            </a:r>
            <a:r>
              <a:rPr lang="en-GB" sz="1200" b="0" i="0" u="none" strike="noStrike" cap="none" dirty="0">
                <a:solidFill>
                  <a:schemeClr val="dk1"/>
                </a:solidFill>
                <a:effectLst/>
                <a:latin typeface="+mn-lt"/>
                <a:ea typeface="Calibri"/>
                <a:cs typeface="Calibri"/>
                <a:sym typeface="Calibri"/>
              </a:rPr>
              <a:t>, fête, </a:t>
            </a:r>
            <a:r>
              <a:rPr lang="en-GB" sz="1200" b="0" i="0" u="none" strike="noStrike" cap="none" dirty="0" err="1">
                <a:solidFill>
                  <a:schemeClr val="dk1"/>
                </a:solidFill>
                <a:effectLst/>
                <a:latin typeface="+mn-lt"/>
                <a:ea typeface="Calibri"/>
                <a:cs typeface="Calibri"/>
                <a:sym typeface="Calibri"/>
              </a:rPr>
              <a:t>être</a:t>
            </a:r>
            <a:r>
              <a:rPr lang="en-GB" sz="1200" b="0" i="0" u="none" strike="noStrike" cap="none" dirty="0">
                <a:solidFill>
                  <a:schemeClr val="dk1"/>
                </a:solidFill>
                <a:effectLst/>
                <a:latin typeface="+mn-lt"/>
                <a:ea typeface="Calibri"/>
                <a:cs typeface="Calibri"/>
                <a:sym typeface="Calibri"/>
              </a:rPr>
              <a:t> </a:t>
            </a:r>
          </a:p>
          <a:p>
            <a:pPr marL="0" lvl="0" indent="0" algn="l" rtl="0">
              <a:spcBef>
                <a:spcPts val="0"/>
              </a:spcBef>
              <a:spcAft>
                <a:spcPts val="0"/>
              </a:spcAft>
              <a:buNone/>
            </a:pPr>
            <a:r>
              <a:rPr lang="en-GB" b="1" u="none" dirty="0"/>
              <a:t>6. </a:t>
            </a:r>
            <a:r>
              <a:rPr lang="en-GB" b="1" u="none" dirty="0" err="1"/>
              <a:t>voir</a:t>
            </a:r>
            <a:r>
              <a:rPr lang="en-GB" b="1" u="none" dirty="0"/>
              <a:t> </a:t>
            </a:r>
            <a:r>
              <a:rPr lang="en-GB" b="0" u="none" dirty="0"/>
              <a:t>(oi) – </a:t>
            </a:r>
            <a:r>
              <a:rPr lang="en-GB" b="0" u="none" dirty="0" err="1"/>
              <a:t>trois</a:t>
            </a:r>
            <a:r>
              <a:rPr lang="en-GB" b="0" u="none" dirty="0"/>
              <a:t>, </a:t>
            </a:r>
            <a:r>
              <a:rPr lang="en-GB" b="0" u="none" baseline="0" dirty="0"/>
              <a:t>histoire, </a:t>
            </a:r>
            <a:r>
              <a:rPr lang="en-GB" b="0" u="none" dirty="0"/>
              <a:t>au revoir, </a:t>
            </a:r>
            <a:r>
              <a:rPr lang="en-GB" b="0" u="none" dirty="0" err="1"/>
              <a:t>avoir</a:t>
            </a:r>
            <a:r>
              <a:rPr lang="en-GB" b="0" u="none" dirty="0"/>
              <a:t>, devoirs, </a:t>
            </a:r>
            <a:r>
              <a:rPr lang="en-GB" b="0" u="none" dirty="0" err="1"/>
              <a:t>voiture</a:t>
            </a:r>
            <a:r>
              <a:rPr lang="en-GB" b="0" u="none" dirty="0"/>
              <a:t>, </a:t>
            </a:r>
            <a:r>
              <a:rPr lang="en-GB" b="0" u="none" dirty="0" err="1"/>
              <a:t>droite</a:t>
            </a:r>
            <a:r>
              <a:rPr lang="en-GB" b="0" u="none" dirty="0"/>
              <a:t>, quoi</a:t>
            </a:r>
          </a:p>
          <a:p>
            <a:pPr marL="0" lvl="0" indent="0" algn="l" rtl="0">
              <a:spcBef>
                <a:spcPts val="0"/>
              </a:spcBef>
              <a:spcAft>
                <a:spcPts val="0"/>
              </a:spcAft>
              <a:buNone/>
            </a:pPr>
            <a:r>
              <a:rPr lang="en-GB" b="1" u="none" dirty="0"/>
              <a:t>7. je </a:t>
            </a:r>
            <a:r>
              <a:rPr lang="en-GB" b="0" u="none" dirty="0"/>
              <a:t>(e) – je, </a:t>
            </a:r>
            <a:r>
              <a:rPr lang="en-GB" b="0" u="none" dirty="0" err="1"/>
              <a:t>ce</a:t>
            </a:r>
            <a:r>
              <a:rPr lang="en-GB" b="0" u="none" dirty="0"/>
              <a:t>, devoirs, </a:t>
            </a:r>
            <a:r>
              <a:rPr lang="en-GB" b="0" u="none" dirty="0" err="1"/>
              <a:t>partenaire</a:t>
            </a:r>
            <a:r>
              <a:rPr lang="en-GB" b="0" u="none" dirty="0"/>
              <a:t>, petit, </a:t>
            </a:r>
            <a:r>
              <a:rPr lang="en-GB" b="0" u="none" dirty="0" err="1"/>
              <a:t>regarder</a:t>
            </a:r>
            <a:r>
              <a:rPr lang="en-GB" b="0" u="none" dirty="0"/>
              <a:t>, </a:t>
            </a:r>
            <a:r>
              <a:rPr lang="en-GB" sz="1200" b="0" i="0" u="none" strike="noStrike" cap="none" dirty="0">
                <a:solidFill>
                  <a:schemeClr val="dk1"/>
                </a:solidFill>
                <a:effectLst/>
                <a:latin typeface="+mn-lt"/>
                <a:ea typeface="Calibri"/>
                <a:cs typeface="Calibri"/>
                <a:sym typeface="Calibri"/>
              </a:rPr>
              <a:t>chemise, </a:t>
            </a:r>
            <a:r>
              <a:rPr lang="en-GB" sz="1200" b="0" i="0" u="sng" strike="noStrike" cap="none" dirty="0">
                <a:solidFill>
                  <a:schemeClr val="dk1"/>
                </a:solidFill>
                <a:effectLst/>
                <a:latin typeface="+mn-lt"/>
                <a:ea typeface="Calibri"/>
                <a:cs typeface="Calibri"/>
                <a:sym typeface="Calibri"/>
              </a:rPr>
              <a:t>de</a:t>
            </a:r>
            <a:r>
              <a:rPr lang="en-GB" sz="1200" b="0" i="0" u="none" strike="noStrike" cap="none" dirty="0">
                <a:solidFill>
                  <a:schemeClr val="dk1"/>
                </a:solidFill>
                <a:effectLst/>
                <a:latin typeface="+mn-lt"/>
                <a:ea typeface="Calibri"/>
                <a:cs typeface="Calibri"/>
                <a:sym typeface="Calibri"/>
              </a:rPr>
              <a:t>hors</a:t>
            </a:r>
            <a:endParaRPr lang="en-GB" b="0" u="none"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u="none" dirty="0"/>
              <a:t>8. </a:t>
            </a:r>
            <a:r>
              <a:rPr lang="en-GB" b="1" u="none" dirty="0" err="1"/>
              <a:t>deux</a:t>
            </a:r>
            <a:r>
              <a:rPr lang="en-GB" b="0" u="none" baseline="0" dirty="0"/>
              <a:t> (</a:t>
            </a:r>
            <a:r>
              <a:rPr lang="en-GB" b="0" u="none" baseline="0" dirty="0" err="1"/>
              <a:t>eu</a:t>
            </a:r>
            <a:r>
              <a:rPr lang="en-GB" b="0" u="none" baseline="0" dirty="0"/>
              <a:t>) – </a:t>
            </a:r>
            <a:r>
              <a:rPr lang="en-GB" b="0" u="none" baseline="0" dirty="0" err="1"/>
              <a:t>deux</a:t>
            </a:r>
            <a:r>
              <a:rPr lang="en-GB" b="0" u="none" baseline="0" dirty="0"/>
              <a:t>, bleu, </a:t>
            </a:r>
            <a:r>
              <a:rPr lang="en-GB" b="0" u="none" baseline="0" dirty="0" err="1"/>
              <a:t>peu</a:t>
            </a:r>
            <a:r>
              <a:rPr lang="en-GB" b="0" u="none" baseline="0" dirty="0"/>
              <a:t>, feu, lieu, </a:t>
            </a:r>
            <a:r>
              <a:rPr lang="en-GB" b="0" u="none" baseline="0" dirty="0" err="1"/>
              <a:t>jeu</a:t>
            </a:r>
            <a:r>
              <a:rPr lang="en-GB" b="0" u="none" baseline="0" dirty="0"/>
              <a:t>, </a:t>
            </a:r>
            <a:r>
              <a:rPr lang="en-GB" b="0" u="none" baseline="0" dirty="0" err="1"/>
              <a:t>jeudi</a:t>
            </a:r>
            <a:r>
              <a:rPr lang="en-GB" b="0" u="none" baseline="0" dirty="0"/>
              <a:t>, </a:t>
            </a:r>
            <a:r>
              <a:rPr lang="en-GB" b="0" u="none" baseline="0" dirty="0" err="1"/>
              <a:t>joy</a:t>
            </a:r>
            <a:r>
              <a:rPr lang="en-GB" b="0" u="sng" baseline="0" dirty="0" err="1"/>
              <a:t>eux</a:t>
            </a:r>
            <a:endParaRPr lang="en-GB" b="0" u="sng"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u="none" baseline="0" dirty="0"/>
              <a:t>9. </a:t>
            </a:r>
            <a:r>
              <a:rPr lang="en-GB" b="1" u="none" baseline="0" dirty="0" err="1"/>
              <a:t>tu</a:t>
            </a:r>
            <a:r>
              <a:rPr lang="en-GB" b="1" u="none" baseline="0" dirty="0"/>
              <a:t> </a:t>
            </a:r>
            <a:r>
              <a:rPr lang="en-GB" b="0" u="none" baseline="0" dirty="0"/>
              <a:t>(u) – </a:t>
            </a:r>
            <a:r>
              <a:rPr lang="en-GB" b="0" u="none" dirty="0" err="1"/>
              <a:t>voiture</a:t>
            </a:r>
            <a:r>
              <a:rPr lang="en-GB" b="0" u="none" dirty="0"/>
              <a:t>, </a:t>
            </a:r>
            <a:r>
              <a:rPr lang="en-GB" b="0" u="sng" dirty="0" err="1"/>
              <a:t>u</a:t>
            </a:r>
            <a:r>
              <a:rPr lang="en-GB" b="0" u="none" dirty="0" err="1"/>
              <a:t>niforme</a:t>
            </a:r>
            <a:r>
              <a:rPr lang="en-GB" b="0" u="none" dirty="0"/>
              <a:t>, </a:t>
            </a:r>
            <a:r>
              <a:rPr lang="en-GB" sz="1200" b="0" u="none" dirty="0" err="1">
                <a:solidFill>
                  <a:srgbClr val="1F4E79"/>
                </a:solidFill>
                <a:latin typeface="Century Gothic" panose="020B0502020202020204" pitchFamily="34" charset="0"/>
              </a:rPr>
              <a:t>étudier</a:t>
            </a:r>
            <a:r>
              <a:rPr lang="en-GB" sz="1200" b="0" u="none" dirty="0">
                <a:solidFill>
                  <a:srgbClr val="1F4E79"/>
                </a:solidFill>
                <a:latin typeface="Century Gothic" panose="020B0502020202020204" pitchFamily="34" charset="0"/>
              </a:rPr>
              <a:t>, pr</a:t>
            </a:r>
            <a:r>
              <a:rPr lang="en-GB" sz="1200" b="0" u="sng" dirty="0">
                <a:solidFill>
                  <a:srgbClr val="1F4E79"/>
                </a:solidFill>
                <a:latin typeface="Century Gothic" panose="020B0502020202020204" pitchFamily="34" charset="0"/>
              </a:rPr>
              <a:t>u</a:t>
            </a:r>
            <a:r>
              <a:rPr lang="en-GB" sz="1200" b="0" u="none" dirty="0">
                <a:solidFill>
                  <a:srgbClr val="1F4E79"/>
                </a:solidFill>
                <a:latin typeface="Century Gothic" panose="020B0502020202020204" pitchFamily="34" charset="0"/>
              </a:rPr>
              <a:t>dent, </a:t>
            </a:r>
            <a:r>
              <a:rPr lang="en-GB" sz="1200" b="0" u="none" dirty="0" err="1">
                <a:solidFill>
                  <a:srgbClr val="1F4E79"/>
                </a:solidFill>
                <a:latin typeface="Century Gothic" panose="020B0502020202020204" pitchFamily="34" charset="0"/>
              </a:rPr>
              <a:t>vue</a:t>
            </a:r>
            <a:r>
              <a:rPr lang="en-GB" sz="1200" b="0" u="none" dirty="0">
                <a:solidFill>
                  <a:srgbClr val="1F4E79"/>
                </a:solidFill>
                <a:latin typeface="Century Gothic" panose="020B0502020202020204" pitchFamily="34" charset="0"/>
              </a:rPr>
              <a:t>, sur, </a:t>
            </a:r>
            <a:r>
              <a:rPr lang="en-GB" sz="1200" b="0" u="none" dirty="0" err="1">
                <a:solidFill>
                  <a:srgbClr val="1F4E79"/>
                </a:solidFill>
                <a:latin typeface="Century Gothic" panose="020B0502020202020204" pitchFamily="34" charset="0"/>
              </a:rPr>
              <a:t>tu</a:t>
            </a:r>
            <a:r>
              <a:rPr lang="en-GB" sz="1200" b="0" u="none" dirty="0">
                <a:solidFill>
                  <a:srgbClr val="1F4E79"/>
                </a:solidFill>
                <a:latin typeface="Century Gothic" panose="020B0502020202020204" pitchFamily="34" charset="0"/>
              </a:rPr>
              <a:t>, </a:t>
            </a:r>
            <a:r>
              <a:rPr lang="en-GB" sz="1200" b="0" u="none" dirty="0" err="1">
                <a:solidFill>
                  <a:srgbClr val="1F4E79"/>
                </a:solidFill>
                <a:latin typeface="Century Gothic" panose="020B0502020202020204" pitchFamily="34" charset="0"/>
              </a:rPr>
              <a:t>une</a:t>
            </a:r>
            <a:endParaRPr lang="en-GB" b="1" u="none"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u="none" baseline="0" dirty="0"/>
              <a:t>10. nous</a:t>
            </a:r>
            <a:r>
              <a:rPr lang="en-GB" b="0" u="none" baseline="0" dirty="0"/>
              <a:t> (</a:t>
            </a:r>
            <a:r>
              <a:rPr lang="en-GB" b="0" u="none" baseline="0" dirty="0" err="1"/>
              <a:t>ou</a:t>
            </a:r>
            <a:r>
              <a:rPr lang="en-GB" b="0" u="none" baseline="0" dirty="0"/>
              <a:t>) – </a:t>
            </a:r>
            <a:r>
              <a:rPr lang="en-GB" b="0" u="none" baseline="0" dirty="0" err="1"/>
              <a:t>vous</a:t>
            </a:r>
            <a:r>
              <a:rPr lang="en-GB" b="0" u="none" baseline="0" dirty="0"/>
              <a:t>, </a:t>
            </a:r>
            <a:r>
              <a:rPr lang="en-GB" b="0" u="none" baseline="0" dirty="0" err="1"/>
              <a:t>jouer</a:t>
            </a:r>
            <a:r>
              <a:rPr lang="en-GB" b="0" u="none" baseline="0" dirty="0"/>
              <a:t>, rouge, tour, </a:t>
            </a:r>
            <a:r>
              <a:rPr lang="en-GB" b="0" u="none" baseline="0" dirty="0" err="1"/>
              <a:t>douze</a:t>
            </a:r>
            <a:r>
              <a:rPr lang="en-GB" b="0" u="none" baseline="0" dirty="0"/>
              <a:t>, bon</a:t>
            </a:r>
            <a:r>
              <a:rPr lang="en-GB" b="0" u="sng" baseline="0" dirty="0"/>
              <a:t>jour</a:t>
            </a:r>
            <a:r>
              <a:rPr lang="en-GB" b="0" u="none" baseline="0" dirty="0"/>
              <a:t>, </a:t>
            </a:r>
            <a:r>
              <a:rPr lang="en-GB" b="0" u="none" baseline="0" dirty="0" err="1"/>
              <a:t>oui</a:t>
            </a:r>
            <a:r>
              <a:rPr lang="en-GB" b="0" u="none" baseline="0" dirty="0"/>
              <a:t>, </a:t>
            </a:r>
            <a:r>
              <a:rPr lang="en-GB" b="0" u="none" baseline="0" dirty="0" err="1"/>
              <a:t>trouver</a:t>
            </a:r>
            <a:endParaRPr lang="en-GB" b="1" u="none"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9004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u="none" dirty="0"/>
              <a:t>Key:</a:t>
            </a:r>
          </a:p>
          <a:p>
            <a:pPr marL="0" lvl="0" indent="0" algn="l" rtl="0">
              <a:spcBef>
                <a:spcPts val="0"/>
              </a:spcBef>
              <a:spcAft>
                <a:spcPts val="0"/>
              </a:spcAft>
              <a:buNone/>
            </a:pPr>
            <a:endParaRPr lang="en-GB" u="none" dirty="0"/>
          </a:p>
          <a:p>
            <a:pPr marL="0" lvl="0" indent="0" algn="l" rtl="0">
              <a:spcBef>
                <a:spcPts val="0"/>
              </a:spcBef>
              <a:spcAft>
                <a:spcPts val="0"/>
              </a:spcAft>
              <a:buNone/>
            </a:pPr>
            <a:r>
              <a:rPr lang="en-GB" b="1" u="none" dirty="0"/>
              <a:t>1. gauche </a:t>
            </a:r>
            <a:r>
              <a:rPr lang="en-GB" b="0" u="none" dirty="0"/>
              <a:t>(au/</a:t>
            </a:r>
            <a:r>
              <a:rPr lang="en-GB" b="0" u="none" dirty="0" err="1"/>
              <a:t>eau</a:t>
            </a:r>
            <a:r>
              <a:rPr lang="en-GB" b="0" u="none" dirty="0"/>
              <a:t>– jaune, tableau, beau, </a:t>
            </a:r>
            <a:r>
              <a:rPr lang="en-GB" b="0" u="none" dirty="0" err="1"/>
              <a:t>mauvais</a:t>
            </a:r>
            <a:r>
              <a:rPr lang="en-GB" b="0" u="none" dirty="0"/>
              <a:t>, au revoir, </a:t>
            </a:r>
            <a:r>
              <a:rPr lang="en-GB" b="0" u="none" baseline="0" dirty="0" err="1"/>
              <a:t>aussi</a:t>
            </a:r>
            <a:r>
              <a:rPr lang="en-GB" b="0" u="none" baseline="0" dirty="0"/>
              <a:t>, bateau, </a:t>
            </a:r>
            <a:r>
              <a:rPr lang="en-GB" b="0" u="none" baseline="0" dirty="0" err="1"/>
              <a:t>cadeau</a:t>
            </a:r>
            <a:endParaRPr lang="en-GB" b="0" u="none"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u="none" dirty="0"/>
              <a:t>2. </a:t>
            </a:r>
            <a:r>
              <a:rPr lang="en-GB" sz="9600" b="1" u="none" dirty="0" err="1">
                <a:solidFill>
                  <a:srgbClr val="FA6500"/>
                </a:solidFill>
                <a:latin typeface="Century Gothic" panose="020B0502020202020204" pitchFamily="34" charset="0"/>
                <a:cs typeface="Calibri" panose="020F0502020204030204" pitchFamily="34" charset="0"/>
              </a:rPr>
              <a:t>é</a:t>
            </a:r>
            <a:r>
              <a:rPr lang="en-GB" sz="9600" b="1" u="none" dirty="0" err="1">
                <a:solidFill>
                  <a:srgbClr val="115076"/>
                </a:solidFill>
                <a:latin typeface="Century Gothic" panose="020B0502020202020204" pitchFamily="34" charset="0"/>
                <a:cs typeface="Calibri" panose="020F0502020204030204" pitchFamily="34" charset="0"/>
              </a:rPr>
              <a:t>crire</a:t>
            </a:r>
            <a:r>
              <a:rPr lang="en-GB" sz="9600" b="1" u="none" baseline="0" dirty="0">
                <a:solidFill>
                  <a:srgbClr val="7030A0"/>
                </a:solidFill>
                <a:latin typeface="Century Gothic" panose="020B0502020202020204" pitchFamily="34" charset="0"/>
                <a:cs typeface="Calibri" panose="020F0502020204030204" pitchFamily="34" charset="0"/>
              </a:rPr>
              <a:t> </a:t>
            </a:r>
            <a:r>
              <a:rPr lang="en-GB" sz="9600" b="0" u="none" baseline="0" dirty="0">
                <a:solidFill>
                  <a:srgbClr val="7030A0"/>
                </a:solidFill>
                <a:latin typeface="Century Gothic" panose="020B0502020202020204" pitchFamily="34" charset="0"/>
                <a:cs typeface="Calibri" panose="020F0502020204030204" pitchFamily="34" charset="0"/>
              </a:rPr>
              <a:t>(</a:t>
            </a:r>
            <a:r>
              <a:rPr lang="en-GB" sz="1200" b="0" u="none" dirty="0">
                <a:solidFill>
                  <a:srgbClr val="1F4E79"/>
                </a:solidFill>
                <a:latin typeface="Century Gothic" panose="020B0502020202020204" pitchFamily="34" charset="0"/>
              </a:rPr>
              <a:t>é/-</a:t>
            </a:r>
            <a:r>
              <a:rPr lang="en-GB" sz="1200" b="0" u="none" dirty="0" err="1">
                <a:solidFill>
                  <a:srgbClr val="1F4E79"/>
                </a:solidFill>
                <a:latin typeface="Century Gothic" panose="020B0502020202020204" pitchFamily="34" charset="0"/>
              </a:rPr>
              <a:t>er</a:t>
            </a:r>
            <a:r>
              <a:rPr lang="en-GB" sz="1200" b="0" u="none" dirty="0">
                <a:solidFill>
                  <a:srgbClr val="1F4E79"/>
                </a:solidFill>
                <a:latin typeface="Century Gothic" panose="020B0502020202020204" pitchFamily="34" charset="0"/>
              </a:rPr>
              <a:t>/et) – et, </a:t>
            </a:r>
            <a:r>
              <a:rPr lang="en-GB" sz="1200" b="0" u="none" dirty="0" err="1">
                <a:solidFill>
                  <a:srgbClr val="1F4E79"/>
                </a:solidFill>
                <a:latin typeface="Century Gothic" panose="020B0502020202020204" pitchFamily="34" charset="0"/>
              </a:rPr>
              <a:t>étudier</a:t>
            </a:r>
            <a:r>
              <a:rPr lang="en-GB" sz="1200" b="0" u="none" dirty="0">
                <a:solidFill>
                  <a:srgbClr val="1F4E79"/>
                </a:solidFill>
                <a:latin typeface="Century Gothic" panose="020B0502020202020204" pitchFamily="34" charset="0"/>
              </a:rPr>
              <a:t>, </a:t>
            </a:r>
            <a:r>
              <a:rPr lang="en-GB" sz="1200" b="0" u="none" dirty="0" err="1">
                <a:solidFill>
                  <a:srgbClr val="1F4E79"/>
                </a:solidFill>
                <a:latin typeface="Century Gothic" panose="020B0502020202020204" pitchFamily="34" charset="0"/>
              </a:rPr>
              <a:t>regarder</a:t>
            </a:r>
            <a:r>
              <a:rPr lang="en-GB" sz="1200" b="0" u="none" dirty="0">
                <a:solidFill>
                  <a:srgbClr val="1F4E79"/>
                </a:solidFill>
                <a:latin typeface="Century Gothic" panose="020B0502020202020204" pitchFamily="34" charset="0"/>
              </a:rPr>
              <a:t>, id</a:t>
            </a:r>
            <a:r>
              <a:rPr lang="en-GB" sz="1200" b="0" i="0" u="none" strike="noStrike" cap="none" dirty="0">
                <a:solidFill>
                  <a:schemeClr val="dk1"/>
                </a:solidFill>
                <a:effectLst/>
                <a:latin typeface="Calibri"/>
                <a:ea typeface="Calibri"/>
                <a:cs typeface="Calibri"/>
                <a:sym typeface="Calibri"/>
              </a:rPr>
              <a:t>ée</a:t>
            </a:r>
            <a:r>
              <a:rPr lang="en-GB" sz="1200" b="0" u="none" dirty="0">
                <a:solidFill>
                  <a:srgbClr val="1F4E79"/>
                </a:solidFill>
                <a:latin typeface="Century Gothic" panose="020B0502020202020204" pitchFamily="34" charset="0"/>
              </a:rPr>
              <a:t>, </a:t>
            </a:r>
            <a:r>
              <a:rPr lang="en-GB" sz="1200" b="0" u="none" dirty="0" err="1">
                <a:solidFill>
                  <a:srgbClr val="1F4E79"/>
                </a:solidFill>
                <a:latin typeface="Century Gothic" panose="020B0502020202020204" pitchFamily="34" charset="0"/>
              </a:rPr>
              <a:t>trouver</a:t>
            </a:r>
            <a:r>
              <a:rPr lang="en-GB" sz="1200" b="0" u="none" dirty="0">
                <a:solidFill>
                  <a:srgbClr val="1F4E79"/>
                </a:solidFill>
                <a:latin typeface="Century Gothic" panose="020B0502020202020204" pitchFamily="34" charset="0"/>
              </a:rPr>
              <a:t>, </a:t>
            </a:r>
            <a:r>
              <a:rPr lang="en-GB" sz="1200" b="0" i="0" u="none" strike="noStrike" cap="none" dirty="0">
                <a:solidFill>
                  <a:schemeClr val="dk1"/>
                </a:solidFill>
                <a:effectLst/>
                <a:latin typeface="Calibri"/>
                <a:ea typeface="Calibri"/>
                <a:cs typeface="Calibri"/>
                <a:sym typeface="Calibri"/>
              </a:rPr>
              <a:t>ménage,</a:t>
            </a:r>
            <a:r>
              <a:rPr lang="en-GB" sz="1200" b="0" i="0" u="none" strike="noStrike" cap="none" baseline="0" dirty="0">
                <a:solidFill>
                  <a:schemeClr val="dk1"/>
                </a:solidFill>
                <a:effectLst/>
                <a:latin typeface="Calibri"/>
                <a:ea typeface="Calibri"/>
                <a:cs typeface="Calibri"/>
                <a:sym typeface="Calibri"/>
              </a:rPr>
              <a:t> </a:t>
            </a:r>
            <a:r>
              <a:rPr lang="en-GB" b="0" u="none" baseline="0" dirty="0" err="1"/>
              <a:t>aussi</a:t>
            </a:r>
            <a:r>
              <a:rPr lang="en-GB" b="0" u="none" baseline="0" dirty="0"/>
              <a:t>, jouer</a:t>
            </a:r>
            <a:endParaRPr lang="en-GB" b="0" u="none" dirty="0"/>
          </a:p>
          <a:p>
            <a:pPr marL="0" lvl="0" indent="0" algn="l" rtl="0">
              <a:spcBef>
                <a:spcPts val="0"/>
              </a:spcBef>
              <a:spcAft>
                <a:spcPts val="0"/>
              </a:spcAft>
              <a:buNone/>
            </a:pPr>
            <a:r>
              <a:rPr lang="en-GB" b="1" u="none" dirty="0"/>
              <a:t>3. midi</a:t>
            </a:r>
            <a:r>
              <a:rPr lang="en-GB" b="1" u="none" baseline="0" dirty="0"/>
              <a:t> </a:t>
            </a:r>
            <a:r>
              <a:rPr lang="en-GB" b="0" u="none" baseline="0" dirty="0"/>
              <a:t>(</a:t>
            </a:r>
            <a:r>
              <a:rPr lang="en-GB" b="0" u="none" baseline="0" dirty="0" err="1"/>
              <a:t>i</a:t>
            </a:r>
            <a:r>
              <a:rPr lang="en-GB" b="0" u="none" baseline="0" dirty="0"/>
              <a:t>) - </a:t>
            </a:r>
            <a:r>
              <a:rPr lang="en-GB" sz="1200" b="0" u="none" dirty="0">
                <a:solidFill>
                  <a:srgbClr val="1F4E79"/>
                </a:solidFill>
                <a:latin typeface="Century Gothic" panose="020B0502020202020204" pitchFamily="34" charset="0"/>
              </a:rPr>
              <a:t>id</a:t>
            </a:r>
            <a:r>
              <a:rPr lang="en-GB" sz="1200" b="0" i="0" u="none" strike="noStrike" cap="none" dirty="0">
                <a:solidFill>
                  <a:schemeClr val="dk1"/>
                </a:solidFill>
                <a:effectLst/>
                <a:latin typeface="Calibri"/>
                <a:ea typeface="Calibri"/>
                <a:cs typeface="Calibri"/>
                <a:sym typeface="Calibri"/>
              </a:rPr>
              <a:t>ée</a:t>
            </a:r>
            <a:r>
              <a:rPr lang="en-GB" b="0" u="none" baseline="0" dirty="0"/>
              <a:t>, strict, </a:t>
            </a:r>
            <a:r>
              <a:rPr lang="en-GB" b="0" u="none" baseline="0" dirty="0" err="1"/>
              <a:t>oui</a:t>
            </a:r>
            <a:r>
              <a:rPr lang="en-GB" b="0" u="none" baseline="0" dirty="0"/>
              <a:t>, </a:t>
            </a:r>
            <a:r>
              <a:rPr lang="en-GB" b="0" u="none" baseline="0" dirty="0" err="1"/>
              <a:t>aussi</a:t>
            </a:r>
            <a:r>
              <a:rPr lang="en-GB" b="0" u="none" baseline="0" dirty="0"/>
              <a:t>, difficile, petit, histoire, </a:t>
            </a:r>
            <a:r>
              <a:rPr lang="en-GB" sz="1200" b="0" i="0" u="none" strike="noStrike" cap="none" dirty="0">
                <a:solidFill>
                  <a:schemeClr val="dk1"/>
                </a:solidFill>
                <a:effectLst/>
                <a:latin typeface="Calibri"/>
                <a:ea typeface="Calibri"/>
                <a:cs typeface="Calibri"/>
                <a:sym typeface="Calibri"/>
              </a:rPr>
              <a:t>chemise,</a:t>
            </a:r>
            <a:endParaRPr lang="en-GB" b="0" u="none" baseline="0" dirty="0"/>
          </a:p>
          <a:p>
            <a:pPr marL="0" lvl="0" indent="0" algn="l" rtl="0">
              <a:spcBef>
                <a:spcPts val="0"/>
              </a:spcBef>
              <a:spcAft>
                <a:spcPts val="0"/>
              </a:spcAft>
              <a:buNone/>
            </a:pPr>
            <a:r>
              <a:rPr lang="en-GB" b="1" u="none" dirty="0"/>
              <a:t>4. animal</a:t>
            </a:r>
            <a:r>
              <a:rPr lang="en-GB" b="1" u="none" baseline="0" dirty="0"/>
              <a:t> </a:t>
            </a:r>
            <a:r>
              <a:rPr lang="en-GB" b="0" u="none" baseline="0" dirty="0"/>
              <a:t>(a) – </a:t>
            </a:r>
            <a:r>
              <a:rPr lang="en-GB" b="0" u="none" baseline="0" dirty="0" err="1"/>
              <a:t>regarder</a:t>
            </a:r>
            <a:r>
              <a:rPr lang="en-GB" b="0" u="none" baseline="0" dirty="0"/>
              <a:t>, ménage, </a:t>
            </a:r>
            <a:r>
              <a:rPr lang="en-GB" b="0" u="none" baseline="0" dirty="0" err="1"/>
              <a:t>cadeau</a:t>
            </a:r>
            <a:r>
              <a:rPr lang="en-GB" b="0" u="none" baseline="0" dirty="0"/>
              <a:t>, </a:t>
            </a:r>
            <a:r>
              <a:rPr lang="en-GB" b="0" u="none" baseline="0" dirty="0" err="1"/>
              <a:t>partenaire</a:t>
            </a:r>
            <a:r>
              <a:rPr lang="en-GB" b="0" u="none" baseline="0" dirty="0"/>
              <a:t>, </a:t>
            </a:r>
            <a:r>
              <a:rPr lang="en-GB" b="0" u="none" baseline="0" dirty="0" err="1"/>
              <a:t>avoir</a:t>
            </a:r>
            <a:r>
              <a:rPr lang="en-GB" b="0" u="none" baseline="0" dirty="0"/>
              <a:t>, </a:t>
            </a:r>
            <a:r>
              <a:rPr lang="en-GB" b="0" u="none" baseline="0" dirty="0" err="1"/>
              <a:t>malade</a:t>
            </a:r>
            <a:r>
              <a:rPr lang="en-GB" b="0" u="none" baseline="0" dirty="0"/>
              <a:t>, bateau, </a:t>
            </a:r>
            <a:r>
              <a:rPr lang="en-GB" b="0" u="none" baseline="0" dirty="0" err="1"/>
              <a:t>chaque</a:t>
            </a:r>
            <a:endParaRPr lang="en-GB" b="0" u="none" baseline="0" dirty="0"/>
          </a:p>
          <a:p>
            <a:pPr marL="0" lvl="0" indent="0" algn="l" rtl="0">
              <a:spcBef>
                <a:spcPts val="0"/>
              </a:spcBef>
              <a:spcAft>
                <a:spcPts val="0"/>
              </a:spcAft>
              <a:buNone/>
            </a:pPr>
            <a:r>
              <a:rPr lang="en-GB" b="1" u="none" dirty="0"/>
              <a:t>5. </a:t>
            </a:r>
            <a:r>
              <a:rPr lang="en-GB" b="1" u="none" dirty="0" err="1"/>
              <a:t>vrai</a:t>
            </a:r>
            <a:r>
              <a:rPr lang="en-GB" b="1" u="none" dirty="0"/>
              <a:t> </a:t>
            </a:r>
            <a:r>
              <a:rPr lang="en-GB" b="0" u="none" dirty="0"/>
              <a:t>(</a:t>
            </a:r>
            <a:r>
              <a:rPr lang="en-GB" b="0" u="none" dirty="0" err="1"/>
              <a:t>ai</a:t>
            </a:r>
            <a:r>
              <a:rPr lang="en-GB" b="0" u="none" dirty="0"/>
              <a:t>),</a:t>
            </a:r>
            <a:r>
              <a:rPr lang="en-GB" b="1" u="none" dirty="0"/>
              <a:t> </a:t>
            </a:r>
            <a:r>
              <a:rPr lang="en-GB" sz="9600" b="1" u="none" dirty="0">
                <a:solidFill>
                  <a:srgbClr val="1F4E79"/>
                </a:solidFill>
                <a:latin typeface="Century Gothic" panose="020B0502020202020204" pitchFamily="34" charset="0"/>
                <a:cs typeface="Calibri" panose="020F0502020204030204" pitchFamily="34" charset="0"/>
              </a:rPr>
              <a:t>t</a:t>
            </a:r>
            <a:r>
              <a:rPr lang="en-GB" sz="9600" b="1" u="none" dirty="0">
                <a:solidFill>
                  <a:srgbClr val="FA6500"/>
                </a:solidFill>
                <a:latin typeface="Century Gothic" panose="020B0502020202020204" pitchFamily="34" charset="0"/>
                <a:cs typeface="Calibri" panose="020F0502020204030204" pitchFamily="34" charset="0"/>
              </a:rPr>
              <a:t>ê</a:t>
            </a:r>
            <a:r>
              <a:rPr lang="en-GB" sz="9600" b="1" u="none" dirty="0">
                <a:solidFill>
                  <a:srgbClr val="1F4E79"/>
                </a:solidFill>
                <a:latin typeface="Century Gothic" panose="020B0502020202020204" pitchFamily="34" charset="0"/>
                <a:cs typeface="Calibri" panose="020F0502020204030204" pitchFamily="34" charset="0"/>
              </a:rPr>
              <a:t>te</a:t>
            </a:r>
            <a:r>
              <a:rPr lang="en-GB" sz="9600" b="1" u="none" baseline="0" dirty="0">
                <a:solidFill>
                  <a:srgbClr val="1F4E79"/>
                </a:solidFill>
                <a:latin typeface="Century Gothic" panose="020B0502020202020204" pitchFamily="34" charset="0"/>
                <a:cs typeface="Calibri" panose="020F0502020204030204" pitchFamily="34" charset="0"/>
              </a:rPr>
              <a:t> </a:t>
            </a:r>
            <a:r>
              <a:rPr lang="en-GB" sz="9600" b="0" u="none" baseline="0" dirty="0">
                <a:solidFill>
                  <a:srgbClr val="1F4E79"/>
                </a:solidFill>
                <a:latin typeface="Century Gothic" panose="020B0502020202020204" pitchFamily="34" charset="0"/>
                <a:cs typeface="Calibri" panose="020F0502020204030204" pitchFamily="34" charset="0"/>
              </a:rPr>
              <a:t>(</a:t>
            </a:r>
            <a:r>
              <a:rPr lang="en-GB" b="0" u="none" dirty="0"/>
              <a:t>è/ê) – </a:t>
            </a:r>
            <a:r>
              <a:rPr lang="en-GB" sz="1200" b="0" i="0" u="none" strike="noStrike" cap="none" dirty="0" err="1">
                <a:solidFill>
                  <a:schemeClr val="dk1"/>
                </a:solidFill>
                <a:effectLst/>
                <a:latin typeface="Calibri"/>
                <a:ea typeface="Calibri"/>
                <a:cs typeface="Calibri"/>
                <a:sym typeface="Calibri"/>
              </a:rPr>
              <a:t>mais</a:t>
            </a:r>
            <a:r>
              <a:rPr lang="en-GB" sz="1200" b="0" i="0" u="none" strike="noStrike" cap="none" dirty="0">
                <a:solidFill>
                  <a:schemeClr val="dk1"/>
                </a:solidFill>
                <a:effectLst/>
                <a:latin typeface="Calibri"/>
                <a:ea typeface="Calibri"/>
                <a:cs typeface="Calibri"/>
                <a:sym typeface="Calibri"/>
              </a:rPr>
              <a:t>, frère, </a:t>
            </a:r>
            <a:r>
              <a:rPr lang="en-GB" sz="1200" b="0" i="0" u="none" strike="noStrike" cap="none" dirty="0" err="1">
                <a:solidFill>
                  <a:schemeClr val="dk1"/>
                </a:solidFill>
                <a:effectLst/>
                <a:latin typeface="Calibri"/>
                <a:ea typeface="Calibri"/>
                <a:cs typeface="Calibri"/>
                <a:sym typeface="Calibri"/>
              </a:rPr>
              <a:t>rêve</a:t>
            </a:r>
            <a:r>
              <a:rPr lang="en-GB" sz="1200" b="0" i="0" u="none" strike="noStrike" cap="none" dirty="0">
                <a:solidFill>
                  <a:schemeClr val="dk1"/>
                </a:solidFill>
                <a:effectLst/>
                <a:latin typeface="Calibri"/>
                <a:ea typeface="Calibri"/>
                <a:cs typeface="Calibri"/>
                <a:sym typeface="Calibri"/>
              </a:rPr>
              <a:t>, </a:t>
            </a:r>
            <a:r>
              <a:rPr lang="en-GB" b="0" u="none" dirty="0" err="1"/>
              <a:t>mauvais</a:t>
            </a:r>
            <a:r>
              <a:rPr lang="en-GB" sz="1200" b="0" i="0" u="none" strike="noStrike" cap="none" dirty="0">
                <a:solidFill>
                  <a:schemeClr val="dk1"/>
                </a:solidFill>
                <a:effectLst/>
                <a:latin typeface="Calibri"/>
                <a:ea typeface="Calibri"/>
                <a:cs typeface="Calibri"/>
                <a:sym typeface="Calibri"/>
              </a:rPr>
              <a:t>, faire, </a:t>
            </a:r>
            <a:r>
              <a:rPr lang="en-GB" sz="1200" b="0" i="0" u="none" strike="noStrike" cap="none" dirty="0" err="1">
                <a:solidFill>
                  <a:schemeClr val="dk1"/>
                </a:solidFill>
                <a:effectLst/>
                <a:latin typeface="Calibri"/>
                <a:ea typeface="Calibri"/>
                <a:cs typeface="Calibri"/>
                <a:sym typeface="Calibri"/>
              </a:rPr>
              <a:t>règle</a:t>
            </a:r>
            <a:r>
              <a:rPr lang="en-GB" sz="1200" b="0" i="0" u="none" strike="noStrike" cap="none" dirty="0">
                <a:solidFill>
                  <a:schemeClr val="dk1"/>
                </a:solidFill>
                <a:effectLst/>
                <a:latin typeface="Calibri"/>
                <a:ea typeface="Calibri"/>
                <a:cs typeface="Calibri"/>
                <a:sym typeface="Calibri"/>
              </a:rPr>
              <a:t>, fête, </a:t>
            </a:r>
            <a:r>
              <a:rPr lang="en-GB" sz="1200" b="0" i="0" u="none" strike="noStrike" cap="none" dirty="0" err="1">
                <a:solidFill>
                  <a:schemeClr val="dk1"/>
                </a:solidFill>
                <a:effectLst/>
                <a:latin typeface="Calibri"/>
                <a:ea typeface="Calibri"/>
                <a:cs typeface="Calibri"/>
                <a:sym typeface="Calibri"/>
              </a:rPr>
              <a:t>être</a:t>
            </a:r>
            <a:r>
              <a:rPr lang="en-GB" sz="1200" b="0" i="0" u="none" strike="noStrike" cap="none" dirty="0">
                <a:solidFill>
                  <a:schemeClr val="dk1"/>
                </a:solidFill>
                <a:effectLst/>
                <a:latin typeface="Calibri"/>
                <a:ea typeface="Calibri"/>
                <a:cs typeface="Calibri"/>
                <a:sym typeface="Calibri"/>
              </a:rPr>
              <a:t> </a:t>
            </a:r>
          </a:p>
          <a:p>
            <a:pPr marL="0" lvl="0" indent="0" algn="l" rtl="0">
              <a:spcBef>
                <a:spcPts val="0"/>
              </a:spcBef>
              <a:spcAft>
                <a:spcPts val="0"/>
              </a:spcAft>
              <a:buNone/>
            </a:pPr>
            <a:r>
              <a:rPr lang="en-GB" b="1" u="none" dirty="0"/>
              <a:t>6. </a:t>
            </a:r>
            <a:r>
              <a:rPr lang="en-GB" b="1" u="none" dirty="0" err="1"/>
              <a:t>voir</a:t>
            </a:r>
            <a:r>
              <a:rPr lang="en-GB" b="1" u="none" dirty="0"/>
              <a:t> </a:t>
            </a:r>
            <a:r>
              <a:rPr lang="en-GB" b="0" u="none" dirty="0"/>
              <a:t>(oi) – </a:t>
            </a:r>
            <a:r>
              <a:rPr lang="en-GB" b="0" u="none" dirty="0" err="1"/>
              <a:t>trois</a:t>
            </a:r>
            <a:r>
              <a:rPr lang="en-GB" b="0" u="none" dirty="0"/>
              <a:t>, </a:t>
            </a:r>
            <a:r>
              <a:rPr lang="en-GB" b="0" u="none" baseline="0" dirty="0"/>
              <a:t>histoire, </a:t>
            </a:r>
            <a:r>
              <a:rPr lang="en-GB" b="0" u="none" dirty="0"/>
              <a:t>au revoir, </a:t>
            </a:r>
            <a:r>
              <a:rPr lang="en-GB" b="0" u="none" dirty="0" err="1"/>
              <a:t>avoir</a:t>
            </a:r>
            <a:r>
              <a:rPr lang="en-GB" b="0" u="none" dirty="0"/>
              <a:t>, devoirs, </a:t>
            </a:r>
            <a:r>
              <a:rPr lang="en-GB" b="0" u="none" dirty="0" err="1"/>
              <a:t>voiture</a:t>
            </a:r>
            <a:r>
              <a:rPr lang="en-GB" b="0" u="none" dirty="0"/>
              <a:t>, </a:t>
            </a:r>
            <a:r>
              <a:rPr lang="en-GB" b="0" u="none" dirty="0" err="1"/>
              <a:t>droite</a:t>
            </a:r>
            <a:r>
              <a:rPr lang="en-GB" b="0" u="none" dirty="0"/>
              <a:t>, quoi</a:t>
            </a:r>
          </a:p>
          <a:p>
            <a:pPr marL="0" lvl="0" indent="0" algn="l" rtl="0">
              <a:spcBef>
                <a:spcPts val="0"/>
              </a:spcBef>
              <a:spcAft>
                <a:spcPts val="0"/>
              </a:spcAft>
              <a:buNone/>
            </a:pPr>
            <a:r>
              <a:rPr lang="en-GB" b="1" u="none" dirty="0"/>
              <a:t>7. je </a:t>
            </a:r>
            <a:r>
              <a:rPr lang="en-GB" b="0" u="none" dirty="0"/>
              <a:t>(e) – je, </a:t>
            </a:r>
            <a:r>
              <a:rPr lang="en-GB" b="0" u="none" dirty="0" err="1"/>
              <a:t>ce</a:t>
            </a:r>
            <a:r>
              <a:rPr lang="en-GB" b="0" u="none" dirty="0"/>
              <a:t>, devoirs, </a:t>
            </a:r>
            <a:r>
              <a:rPr lang="en-GB" b="0" u="none" dirty="0" err="1"/>
              <a:t>partenaire</a:t>
            </a:r>
            <a:r>
              <a:rPr lang="en-GB" b="0" u="none" dirty="0"/>
              <a:t>, petit, </a:t>
            </a:r>
            <a:r>
              <a:rPr lang="en-GB" b="0" u="none" dirty="0" err="1"/>
              <a:t>regarder</a:t>
            </a:r>
            <a:r>
              <a:rPr lang="en-GB" b="0" u="none" dirty="0"/>
              <a:t>, </a:t>
            </a:r>
            <a:r>
              <a:rPr lang="en-GB" sz="1200" b="0" i="0" u="none" strike="noStrike" cap="none" dirty="0">
                <a:solidFill>
                  <a:schemeClr val="dk1"/>
                </a:solidFill>
                <a:effectLst/>
                <a:latin typeface="Calibri"/>
                <a:ea typeface="Calibri"/>
                <a:cs typeface="Calibri"/>
                <a:sym typeface="Calibri"/>
              </a:rPr>
              <a:t>chemise, </a:t>
            </a:r>
            <a:r>
              <a:rPr lang="en-GB" sz="1200" b="0" i="0" u="sng" strike="noStrike" cap="none" dirty="0">
                <a:solidFill>
                  <a:schemeClr val="dk1"/>
                </a:solidFill>
                <a:effectLst/>
                <a:latin typeface="Calibri"/>
                <a:ea typeface="Calibri"/>
                <a:cs typeface="Calibri"/>
                <a:sym typeface="Calibri"/>
              </a:rPr>
              <a:t>de</a:t>
            </a:r>
            <a:r>
              <a:rPr lang="en-GB" sz="1200" b="0" i="0" u="none" strike="noStrike" cap="none" dirty="0">
                <a:solidFill>
                  <a:schemeClr val="dk1"/>
                </a:solidFill>
                <a:effectLst/>
                <a:latin typeface="Calibri"/>
                <a:ea typeface="Calibri"/>
                <a:cs typeface="Calibri"/>
                <a:sym typeface="Calibri"/>
              </a:rPr>
              <a:t>hors</a:t>
            </a:r>
            <a:endParaRPr lang="en-GB" b="0" u="none"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u="none" dirty="0"/>
              <a:t>8. </a:t>
            </a:r>
            <a:r>
              <a:rPr lang="en-GB" b="1" u="none" dirty="0" err="1"/>
              <a:t>deux</a:t>
            </a:r>
            <a:r>
              <a:rPr lang="en-GB" b="0" u="none" baseline="0" dirty="0"/>
              <a:t> (</a:t>
            </a:r>
            <a:r>
              <a:rPr lang="en-GB" b="0" u="none" baseline="0" dirty="0" err="1"/>
              <a:t>eu</a:t>
            </a:r>
            <a:r>
              <a:rPr lang="en-GB" b="0" u="none" baseline="0" dirty="0"/>
              <a:t>) – </a:t>
            </a:r>
            <a:r>
              <a:rPr lang="en-GB" b="0" u="none" baseline="0" dirty="0" err="1"/>
              <a:t>deux</a:t>
            </a:r>
            <a:r>
              <a:rPr lang="en-GB" b="0" u="none" baseline="0" dirty="0"/>
              <a:t>, bleu, </a:t>
            </a:r>
            <a:r>
              <a:rPr lang="en-GB" b="0" u="none" baseline="0" dirty="0" err="1"/>
              <a:t>peu</a:t>
            </a:r>
            <a:r>
              <a:rPr lang="en-GB" b="0" u="none" baseline="0" dirty="0"/>
              <a:t>, feu, lieu, </a:t>
            </a:r>
            <a:r>
              <a:rPr lang="en-GB" b="0" u="none" baseline="0" dirty="0" err="1"/>
              <a:t>jeu</a:t>
            </a:r>
            <a:r>
              <a:rPr lang="en-GB" b="0" u="none" baseline="0" dirty="0"/>
              <a:t>, </a:t>
            </a:r>
            <a:r>
              <a:rPr lang="en-GB" b="0" u="none" baseline="0" dirty="0" err="1"/>
              <a:t>jeudi</a:t>
            </a:r>
            <a:r>
              <a:rPr lang="en-GB" b="0" u="none" baseline="0" dirty="0"/>
              <a:t>, </a:t>
            </a:r>
            <a:r>
              <a:rPr lang="en-GB" b="0" u="none" baseline="0" dirty="0" err="1"/>
              <a:t>joy</a:t>
            </a:r>
            <a:r>
              <a:rPr lang="en-GB" b="0" u="sng" baseline="0" dirty="0" err="1"/>
              <a:t>eux</a:t>
            </a:r>
            <a:endParaRPr lang="en-GB" b="0" u="sng"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u="none" baseline="0" dirty="0"/>
              <a:t>9. </a:t>
            </a:r>
            <a:r>
              <a:rPr lang="en-GB" b="1" u="none" baseline="0" dirty="0" err="1"/>
              <a:t>tu</a:t>
            </a:r>
            <a:r>
              <a:rPr lang="en-GB" b="1" u="none" baseline="0" dirty="0"/>
              <a:t> </a:t>
            </a:r>
            <a:r>
              <a:rPr lang="en-GB" b="0" u="none" baseline="0" dirty="0"/>
              <a:t>(u) – </a:t>
            </a:r>
            <a:r>
              <a:rPr lang="en-GB" b="0" u="none" dirty="0" err="1"/>
              <a:t>voiture</a:t>
            </a:r>
            <a:r>
              <a:rPr lang="en-GB" b="0" u="none" dirty="0"/>
              <a:t>, </a:t>
            </a:r>
            <a:r>
              <a:rPr lang="en-GB" b="0" u="sng" dirty="0" err="1"/>
              <a:t>u</a:t>
            </a:r>
            <a:r>
              <a:rPr lang="en-GB" b="0" u="none" dirty="0" err="1"/>
              <a:t>niforme</a:t>
            </a:r>
            <a:r>
              <a:rPr lang="en-GB" b="0" u="none" dirty="0"/>
              <a:t>, </a:t>
            </a:r>
            <a:r>
              <a:rPr lang="en-GB" sz="1200" b="0" u="none" dirty="0" err="1">
                <a:solidFill>
                  <a:srgbClr val="1F4E79"/>
                </a:solidFill>
                <a:latin typeface="Century Gothic" panose="020B0502020202020204" pitchFamily="34" charset="0"/>
              </a:rPr>
              <a:t>étudier</a:t>
            </a:r>
            <a:r>
              <a:rPr lang="en-GB" sz="1200" b="0" u="none" dirty="0">
                <a:solidFill>
                  <a:srgbClr val="1F4E79"/>
                </a:solidFill>
                <a:latin typeface="Century Gothic" panose="020B0502020202020204" pitchFamily="34" charset="0"/>
              </a:rPr>
              <a:t>, pr</a:t>
            </a:r>
            <a:r>
              <a:rPr lang="en-GB" sz="1200" b="0" u="sng" dirty="0">
                <a:solidFill>
                  <a:srgbClr val="1F4E79"/>
                </a:solidFill>
                <a:latin typeface="Century Gothic" panose="020B0502020202020204" pitchFamily="34" charset="0"/>
              </a:rPr>
              <a:t>u</a:t>
            </a:r>
            <a:r>
              <a:rPr lang="en-GB" sz="1200" b="0" u="none" dirty="0">
                <a:solidFill>
                  <a:srgbClr val="1F4E79"/>
                </a:solidFill>
                <a:latin typeface="Century Gothic" panose="020B0502020202020204" pitchFamily="34" charset="0"/>
              </a:rPr>
              <a:t>dent, </a:t>
            </a:r>
            <a:r>
              <a:rPr lang="en-GB" sz="1200" b="0" u="none" dirty="0" err="1">
                <a:solidFill>
                  <a:srgbClr val="1F4E79"/>
                </a:solidFill>
                <a:latin typeface="Century Gothic" panose="020B0502020202020204" pitchFamily="34" charset="0"/>
              </a:rPr>
              <a:t>vue</a:t>
            </a:r>
            <a:r>
              <a:rPr lang="en-GB" sz="1200" b="0" u="none" dirty="0">
                <a:solidFill>
                  <a:srgbClr val="1F4E79"/>
                </a:solidFill>
                <a:latin typeface="Century Gothic" panose="020B0502020202020204" pitchFamily="34" charset="0"/>
              </a:rPr>
              <a:t>, sur, </a:t>
            </a:r>
            <a:r>
              <a:rPr lang="en-GB" sz="1200" b="0" u="none" dirty="0" err="1">
                <a:solidFill>
                  <a:srgbClr val="1F4E79"/>
                </a:solidFill>
                <a:latin typeface="Century Gothic" panose="020B0502020202020204" pitchFamily="34" charset="0"/>
              </a:rPr>
              <a:t>tu</a:t>
            </a:r>
            <a:r>
              <a:rPr lang="en-GB" sz="1200" b="0" u="none" dirty="0">
                <a:solidFill>
                  <a:srgbClr val="1F4E79"/>
                </a:solidFill>
                <a:latin typeface="Century Gothic" panose="020B0502020202020204" pitchFamily="34" charset="0"/>
              </a:rPr>
              <a:t>, </a:t>
            </a:r>
            <a:r>
              <a:rPr lang="en-GB" sz="1200" b="0" u="none" dirty="0" err="1">
                <a:solidFill>
                  <a:srgbClr val="1F4E79"/>
                </a:solidFill>
                <a:latin typeface="Century Gothic" panose="020B0502020202020204" pitchFamily="34" charset="0"/>
              </a:rPr>
              <a:t>une</a:t>
            </a:r>
            <a:endParaRPr lang="en-GB" b="1" u="none"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u="none" baseline="0" dirty="0"/>
              <a:t>10. nous</a:t>
            </a:r>
            <a:r>
              <a:rPr lang="en-GB" b="0" u="none" baseline="0" dirty="0"/>
              <a:t> (</a:t>
            </a:r>
            <a:r>
              <a:rPr lang="en-GB" b="0" u="none" baseline="0" dirty="0" err="1"/>
              <a:t>ou</a:t>
            </a:r>
            <a:r>
              <a:rPr lang="en-GB" b="0" u="none" baseline="0" dirty="0"/>
              <a:t>) – </a:t>
            </a:r>
            <a:r>
              <a:rPr lang="en-GB" b="0" u="none" baseline="0" dirty="0" err="1"/>
              <a:t>vous</a:t>
            </a:r>
            <a:r>
              <a:rPr lang="en-GB" b="0" u="none" baseline="0" dirty="0"/>
              <a:t>, jouer, rouge, tour, </a:t>
            </a:r>
            <a:r>
              <a:rPr lang="en-GB" b="0" u="none" baseline="0" dirty="0" err="1"/>
              <a:t>douze</a:t>
            </a:r>
            <a:r>
              <a:rPr lang="en-GB" b="0" u="none" baseline="0" dirty="0"/>
              <a:t>, bon</a:t>
            </a:r>
            <a:r>
              <a:rPr lang="en-GB" b="0" u="sng" baseline="0" dirty="0"/>
              <a:t>jour</a:t>
            </a:r>
            <a:r>
              <a:rPr lang="en-GB" b="0" u="none" baseline="0" dirty="0"/>
              <a:t>, </a:t>
            </a:r>
            <a:r>
              <a:rPr lang="en-GB" b="0" u="none" baseline="0" dirty="0" err="1"/>
              <a:t>oui</a:t>
            </a:r>
            <a:r>
              <a:rPr lang="en-GB" b="0" u="none" baseline="0" dirty="0"/>
              <a:t>, </a:t>
            </a:r>
            <a:r>
              <a:rPr lang="en-GB" b="0" u="none" baseline="0" dirty="0" err="1"/>
              <a:t>trouver</a:t>
            </a:r>
            <a:endParaRPr lang="en-GB" b="1" u="none" baseline="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244309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dirty="0">
                <a:solidFill>
                  <a:schemeClr val="tx1"/>
                </a:solidFill>
                <a:effectLst/>
                <a:latin typeface="+mn-lt"/>
                <a:ea typeface="+mn-ea"/>
                <a:cs typeface="+mn-cs"/>
              </a:rPr>
              <a:t>Lesson 2 - Self-study version</a:t>
            </a: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10 minutes</a:t>
            </a:r>
          </a:p>
          <a:p>
            <a:pPr marL="0" indent="0">
              <a:buFont typeface="+mj-lt"/>
              <a:buNone/>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Consolidate work on subject-verb agreement, whilst providing further practice in gender agreement with articles and possessive adjectives. Intonation questions are also practised in the spoken element.</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228600" indent="-228600">
              <a:buFont typeface="+mj-lt"/>
              <a:buAutoNum type="arabicPeriod"/>
            </a:pPr>
            <a:r>
              <a:rPr lang="en-GB" sz="1200" b="0" kern="1200" dirty="0">
                <a:solidFill>
                  <a:schemeClr val="tx1"/>
                </a:solidFill>
                <a:effectLst/>
                <a:latin typeface="+mn-lt"/>
                <a:ea typeface="+mn-ea"/>
                <a:cs typeface="+mn-cs"/>
              </a:rPr>
              <a:t>First, students write full sentences using the verb and image prompts. They are encouraged to make their own choices about whether the definite, indefinite or zero article is most appropriate for the sentence (several answers may be possible). </a:t>
            </a:r>
          </a:p>
          <a:p>
            <a:pPr marL="228600" indent="-228600">
              <a:buFont typeface="+mj-lt"/>
              <a:buAutoNum type="arabicPeriod"/>
            </a:pPr>
            <a:r>
              <a:rPr lang="en-GB" sz="1200" b="0" kern="1200" dirty="0">
                <a:solidFill>
                  <a:schemeClr val="tx1"/>
                </a:solidFill>
                <a:effectLst/>
                <a:latin typeface="+mn-lt"/>
                <a:ea typeface="+mn-ea"/>
                <a:cs typeface="+mn-cs"/>
              </a:rPr>
              <a:t>Then, they ask questions about their ‘partner’s’ answers (audio on slide 41), swapping the subject as appropriate (</a:t>
            </a:r>
            <a:r>
              <a:rPr lang="en-GB" sz="1200" b="0" kern="1200" dirty="0" err="1">
                <a:solidFill>
                  <a:schemeClr val="tx1"/>
                </a:solidFill>
                <a:effectLst/>
                <a:latin typeface="+mn-lt"/>
                <a:ea typeface="+mn-ea"/>
                <a:cs typeface="+mn-cs"/>
              </a:rPr>
              <a:t>eg.</a:t>
            </a:r>
            <a:r>
              <a:rPr lang="en-GB" sz="1200" b="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‘Tu </a:t>
            </a:r>
            <a:r>
              <a:rPr lang="en-GB" sz="1200" b="0" i="1" kern="1200" dirty="0" err="1">
                <a:solidFill>
                  <a:schemeClr val="tx1"/>
                </a:solidFill>
                <a:effectLst/>
                <a:latin typeface="+mn-lt"/>
                <a:ea typeface="+mn-ea"/>
                <a:cs typeface="+mn-cs"/>
              </a:rPr>
              <a:t>fais</a:t>
            </a:r>
            <a:r>
              <a:rPr lang="en-GB" sz="1200" b="0" i="1" kern="1200" dirty="0">
                <a:solidFill>
                  <a:schemeClr val="tx1"/>
                </a:solidFill>
                <a:effectLst/>
                <a:latin typeface="+mn-lt"/>
                <a:ea typeface="+mn-ea"/>
                <a:cs typeface="+mn-cs"/>
              </a:rPr>
              <a:t> quoi ?’ / ‘Je </a:t>
            </a:r>
            <a:r>
              <a:rPr lang="en-GB" sz="1200" b="0" i="1" kern="1200" dirty="0" err="1">
                <a:solidFill>
                  <a:schemeClr val="tx1"/>
                </a:solidFill>
                <a:effectLst/>
                <a:latin typeface="+mn-lt"/>
                <a:ea typeface="+mn-ea"/>
                <a:cs typeface="+mn-cs"/>
              </a:rPr>
              <a:t>porte</a:t>
            </a:r>
            <a:r>
              <a:rPr lang="en-GB" sz="1200" b="0" i="1" kern="1200" dirty="0">
                <a:solidFill>
                  <a:schemeClr val="tx1"/>
                </a:solidFill>
                <a:effectLst/>
                <a:latin typeface="+mn-lt"/>
                <a:ea typeface="+mn-ea"/>
                <a:cs typeface="+mn-cs"/>
              </a:rPr>
              <a:t> un </a:t>
            </a:r>
            <a:r>
              <a:rPr lang="en-GB" sz="1200" b="0" i="1" kern="1200" dirty="0" err="1">
                <a:solidFill>
                  <a:schemeClr val="tx1"/>
                </a:solidFill>
                <a:effectLst/>
                <a:latin typeface="+mn-lt"/>
                <a:ea typeface="+mn-ea"/>
                <a:cs typeface="+mn-cs"/>
              </a:rPr>
              <a:t>uniforme</a:t>
            </a:r>
            <a:r>
              <a:rPr lang="en-GB" sz="1200" b="0" i="1"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and noting their responses. </a:t>
            </a:r>
          </a:p>
          <a:p>
            <a:pPr marL="228600" indent="-228600">
              <a:buFont typeface="+mj-lt"/>
              <a:buAutoNum type="arabicPeriod"/>
            </a:pPr>
            <a:r>
              <a:rPr lang="en-GB" sz="1200" b="0" i="0" kern="1200" dirty="0">
                <a:solidFill>
                  <a:schemeClr val="tx1"/>
                </a:solidFill>
                <a:effectLst/>
                <a:latin typeface="+mn-lt"/>
                <a:ea typeface="+mn-ea"/>
                <a:cs typeface="+mn-cs"/>
              </a:rPr>
              <a:t>Answers are provided on slides 43-44.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4015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0" kern="1200" dirty="0">
                <a:solidFill>
                  <a:schemeClr val="tx1"/>
                </a:solidFill>
                <a:effectLst/>
                <a:latin typeface="+mn-lt"/>
                <a:ea typeface="+mn-ea"/>
                <a:cs typeface="+mn-cs"/>
              </a:rPr>
              <a:t>Ask a question and click the number to hear the answer. Click the ‘Q’ button to check the question.</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Transcript</a:t>
            </a:r>
            <a:r>
              <a:rPr lang="en-GB" sz="1200" b="0" kern="1200" dirty="0">
                <a:solidFill>
                  <a:schemeClr val="tx1"/>
                </a:solidFill>
                <a:effectLst/>
                <a:latin typeface="+mn-lt"/>
                <a:ea typeface="+mn-ea"/>
                <a:cs typeface="+mn-cs"/>
              </a:rPr>
              <a:t> (Answers):</a:t>
            </a:r>
          </a:p>
          <a:p>
            <a:pPr marL="228600" indent="-228600">
              <a:buFont typeface="+mj-lt"/>
              <a:buAutoNum type="arabicPeriod"/>
            </a:pPr>
            <a:r>
              <a:rPr lang="en-GB" sz="1200" b="0" kern="1200" dirty="0">
                <a:solidFill>
                  <a:schemeClr val="tx1"/>
                </a:solidFill>
                <a:effectLst/>
                <a:latin typeface="+mn-lt"/>
                <a:ea typeface="+mn-ea"/>
                <a:cs typeface="+mn-cs"/>
              </a:rPr>
              <a:t>Je </a:t>
            </a:r>
            <a:r>
              <a:rPr lang="en-GB" sz="1200" b="0" kern="1200" dirty="0" err="1">
                <a:solidFill>
                  <a:schemeClr val="tx1"/>
                </a:solidFill>
                <a:effectLst/>
                <a:latin typeface="+mn-lt"/>
                <a:ea typeface="+mn-ea"/>
                <a:cs typeface="+mn-cs"/>
              </a:rPr>
              <a:t>fais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une</a:t>
            </a:r>
            <a:r>
              <a:rPr lang="en-GB" sz="1200" b="0" kern="1200" dirty="0">
                <a:solidFill>
                  <a:schemeClr val="tx1"/>
                </a:solidFill>
                <a:effectLst/>
                <a:latin typeface="+mn-lt"/>
                <a:ea typeface="+mn-ea"/>
                <a:cs typeface="+mn-cs"/>
              </a:rPr>
              <a:t> promenade.</a:t>
            </a:r>
          </a:p>
          <a:p>
            <a:pPr marL="228600" indent="-228600">
              <a:buFont typeface="+mj-lt"/>
              <a:buAutoNum type="arabicPeriod"/>
            </a:pPr>
            <a:r>
              <a:rPr lang="en-GB" sz="1200" b="0" kern="1200" dirty="0">
                <a:solidFill>
                  <a:schemeClr val="tx1"/>
                </a:solidFill>
                <a:effectLst/>
                <a:latin typeface="+mn-lt"/>
                <a:ea typeface="+mn-ea"/>
                <a:cs typeface="+mn-cs"/>
              </a:rPr>
              <a:t>Tu </a:t>
            </a:r>
            <a:r>
              <a:rPr lang="en-GB" sz="1200" b="0" kern="1200" dirty="0" err="1">
                <a:solidFill>
                  <a:schemeClr val="tx1"/>
                </a:solidFill>
                <a:effectLst/>
                <a:latin typeface="+mn-lt"/>
                <a:ea typeface="+mn-ea"/>
                <a:cs typeface="+mn-cs"/>
              </a:rPr>
              <a:t>écoutes</a:t>
            </a:r>
            <a:r>
              <a:rPr lang="en-GB" sz="1200" b="0" kern="1200" dirty="0">
                <a:solidFill>
                  <a:schemeClr val="tx1"/>
                </a:solidFill>
                <a:effectLst/>
                <a:latin typeface="+mn-lt"/>
                <a:ea typeface="+mn-ea"/>
                <a:cs typeface="+mn-cs"/>
              </a:rPr>
              <a:t> la radio.</a:t>
            </a:r>
          </a:p>
          <a:p>
            <a:pPr marL="228600" indent="-228600">
              <a:buFont typeface="+mj-lt"/>
              <a:buAutoNum type="arabicPeriod"/>
            </a:pPr>
            <a:r>
              <a:rPr lang="en-GB" sz="1200" b="0" kern="1200" dirty="0">
                <a:solidFill>
                  <a:schemeClr val="tx1"/>
                </a:solidFill>
                <a:effectLst/>
                <a:latin typeface="+mn-lt"/>
                <a:ea typeface="+mn-ea"/>
                <a:cs typeface="+mn-cs"/>
              </a:rPr>
              <a:t>Mon frère </a:t>
            </a:r>
            <a:r>
              <a:rPr lang="en-GB" sz="1200" b="0" kern="1200" dirty="0" err="1">
                <a:solidFill>
                  <a:schemeClr val="tx1"/>
                </a:solidFill>
                <a:effectLst/>
                <a:latin typeface="+mn-lt"/>
                <a:ea typeface="+mn-ea"/>
                <a:cs typeface="+mn-cs"/>
              </a:rPr>
              <a:t>porte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une</a:t>
            </a:r>
            <a:r>
              <a:rPr lang="en-GB" sz="1200" b="0" kern="1200" dirty="0">
                <a:solidFill>
                  <a:schemeClr val="tx1"/>
                </a:solidFill>
                <a:effectLst/>
                <a:latin typeface="+mn-lt"/>
                <a:ea typeface="+mn-ea"/>
                <a:cs typeface="+mn-cs"/>
              </a:rPr>
              <a:t> chemise.</a:t>
            </a:r>
          </a:p>
          <a:p>
            <a:pPr marL="228600" indent="-228600">
              <a:buFont typeface="+mj-lt"/>
              <a:buAutoNum type="arabicPeriod"/>
            </a:pPr>
            <a:r>
              <a:rPr lang="en-GB" sz="1200" b="0" kern="1200" dirty="0">
                <a:solidFill>
                  <a:schemeClr val="tx1"/>
                </a:solidFill>
                <a:effectLst/>
                <a:latin typeface="+mn-lt"/>
                <a:ea typeface="+mn-ea"/>
                <a:cs typeface="+mn-cs"/>
              </a:rPr>
              <a:t>Ma </a:t>
            </a:r>
            <a:r>
              <a:rPr lang="en-GB" sz="1200" b="0" kern="1200" dirty="0" err="1">
                <a:solidFill>
                  <a:schemeClr val="tx1"/>
                </a:solidFill>
                <a:effectLst/>
                <a:latin typeface="+mn-lt"/>
                <a:ea typeface="+mn-ea"/>
                <a:cs typeface="+mn-cs"/>
              </a:rPr>
              <a:t>sœur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parle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français</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Nous </a:t>
            </a:r>
            <a:r>
              <a:rPr lang="en-GB" sz="1200" b="0" kern="1200" dirty="0" err="1">
                <a:solidFill>
                  <a:schemeClr val="tx1"/>
                </a:solidFill>
                <a:effectLst/>
                <a:latin typeface="+mn-lt"/>
                <a:ea typeface="+mn-ea"/>
                <a:cs typeface="+mn-cs"/>
              </a:rPr>
              <a:t>faisons</a:t>
            </a:r>
            <a:r>
              <a:rPr lang="en-GB" sz="1200" b="0" kern="1200" dirty="0">
                <a:solidFill>
                  <a:schemeClr val="tx1"/>
                </a:solidFill>
                <a:effectLst/>
                <a:latin typeface="+mn-lt"/>
                <a:ea typeface="+mn-ea"/>
                <a:cs typeface="+mn-cs"/>
              </a:rPr>
              <a:t> les courses.</a:t>
            </a:r>
          </a:p>
          <a:p>
            <a:pPr marL="228600" indent="-228600">
              <a:buFont typeface="+mj-lt"/>
              <a:buAutoNum type="arabicPeriod"/>
            </a:pPr>
            <a:r>
              <a:rPr lang="en-GB" sz="1200" b="0" kern="1200" dirty="0" err="1">
                <a:solidFill>
                  <a:schemeClr val="tx1"/>
                </a:solidFill>
                <a:effectLst/>
                <a:latin typeface="+mn-lt"/>
                <a:ea typeface="+mn-ea"/>
                <a:cs typeface="+mn-cs"/>
              </a:rPr>
              <a:t>Vous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regardez</a:t>
            </a:r>
            <a:r>
              <a:rPr lang="en-GB" sz="1200" b="0" kern="1200" dirty="0">
                <a:solidFill>
                  <a:schemeClr val="tx1"/>
                </a:solidFill>
                <a:effectLst/>
                <a:latin typeface="+mn-lt"/>
                <a:ea typeface="+mn-ea"/>
                <a:cs typeface="+mn-cs"/>
              </a:rPr>
              <a:t> la </a:t>
            </a:r>
            <a:r>
              <a:rPr lang="en-GB" sz="1200" b="0" kern="1200" dirty="0" err="1">
                <a:solidFill>
                  <a:schemeClr val="tx1"/>
                </a:solidFill>
                <a:effectLst/>
                <a:latin typeface="+mn-lt"/>
                <a:ea typeface="+mn-ea"/>
                <a:cs typeface="+mn-cs"/>
              </a:rPr>
              <a:t>télé</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err="1">
                <a:solidFill>
                  <a:schemeClr val="tx1"/>
                </a:solidFill>
                <a:effectLst/>
                <a:latin typeface="+mn-lt"/>
                <a:ea typeface="+mn-ea"/>
                <a:cs typeface="+mn-cs"/>
              </a:rPr>
              <a:t>Mes</a:t>
            </a:r>
            <a:r>
              <a:rPr lang="en-GB" sz="1200" b="0" kern="1200" dirty="0">
                <a:solidFill>
                  <a:schemeClr val="tx1"/>
                </a:solidFill>
                <a:effectLst/>
                <a:latin typeface="+mn-lt"/>
                <a:ea typeface="+mn-ea"/>
                <a:cs typeface="+mn-cs"/>
              </a:rPr>
              <a:t> parents ferment la </a:t>
            </a:r>
            <a:r>
              <a:rPr lang="en-GB" sz="1200" b="0" kern="1200" dirty="0" err="1">
                <a:solidFill>
                  <a:schemeClr val="tx1"/>
                </a:solidFill>
                <a:effectLst/>
                <a:latin typeface="+mn-lt"/>
                <a:ea typeface="+mn-ea"/>
                <a:cs typeface="+mn-cs"/>
              </a:rPr>
              <a:t>porte</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err="1">
                <a:solidFill>
                  <a:schemeClr val="tx1"/>
                </a:solidFill>
                <a:effectLst/>
                <a:latin typeface="+mn-lt"/>
                <a:ea typeface="+mn-ea"/>
                <a:cs typeface="+mn-cs"/>
              </a:rPr>
              <a:t>Mes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amies</a:t>
            </a:r>
            <a:r>
              <a:rPr lang="en-GB" sz="1200" b="0" kern="1200" dirty="0">
                <a:solidFill>
                  <a:schemeClr val="tx1"/>
                </a:solidFill>
                <a:effectLst/>
                <a:latin typeface="+mn-lt"/>
                <a:ea typeface="+mn-ea"/>
                <a:cs typeface="+mn-cs"/>
              </a:rPr>
              <a:t> font un </a:t>
            </a:r>
            <a:r>
              <a:rPr lang="en-GB" sz="1200" b="0" kern="1200" dirty="0" err="1">
                <a:solidFill>
                  <a:schemeClr val="tx1"/>
                </a:solidFill>
                <a:effectLst/>
                <a:latin typeface="+mn-lt"/>
                <a:ea typeface="+mn-ea"/>
                <a:cs typeface="+mn-cs"/>
              </a:rPr>
              <a:t>modèle</a:t>
            </a:r>
            <a:r>
              <a:rPr lang="en-GB" sz="1200" b="0" kern="1200" dirty="0">
                <a:solidFill>
                  <a:schemeClr val="tx1"/>
                </a:solidFill>
                <a:effectLst/>
                <a:latin typeface="+mn-lt"/>
                <a:ea typeface="+mn-ea"/>
                <a:cs typeface="+mn-cs"/>
              </a:rPr>
              <a:t>.</a:t>
            </a:r>
          </a:p>
          <a:p>
            <a:pPr marL="228600" indent="-228600">
              <a:buFont typeface="+mj-lt"/>
              <a:buAutoNum type="arabicPeriod"/>
            </a:pPr>
            <a:endParaRPr lang="en-GB" sz="1200" b="0" kern="1200" dirty="0">
              <a:solidFill>
                <a:schemeClr val="tx1"/>
              </a:solidFill>
              <a:effectLst/>
              <a:latin typeface="+mn-lt"/>
              <a:ea typeface="+mn-ea"/>
              <a:cs typeface="+mn-cs"/>
            </a:endParaRPr>
          </a:p>
          <a:p>
            <a:pPr marL="0" indent="0">
              <a:buFont typeface="+mj-lt"/>
              <a:buNone/>
            </a:pPr>
            <a:r>
              <a:rPr lang="en-GB" sz="1200" b="0" kern="1200" dirty="0">
                <a:solidFill>
                  <a:schemeClr val="tx1"/>
                </a:solidFill>
                <a:effectLst/>
                <a:latin typeface="+mn-lt"/>
                <a:ea typeface="+mn-ea"/>
                <a:cs typeface="+mn-cs"/>
              </a:rPr>
              <a:t>TRANSCRIPT (Questions):</a:t>
            </a:r>
          </a:p>
          <a:p>
            <a:pPr marL="228600" indent="-228600">
              <a:buFont typeface="+mj-lt"/>
              <a:buAutoNum type="arabicPeriod"/>
            </a:pPr>
            <a:r>
              <a:rPr lang="en-GB" sz="1200" b="0" kern="1200" dirty="0">
                <a:solidFill>
                  <a:schemeClr val="tx1"/>
                </a:solidFill>
                <a:effectLst/>
                <a:latin typeface="+mn-lt"/>
                <a:ea typeface="+mn-ea"/>
                <a:cs typeface="+mn-cs"/>
              </a:rPr>
              <a:t>Tu </a:t>
            </a:r>
            <a:r>
              <a:rPr lang="en-GB" sz="1200" b="0" kern="1200" dirty="0" err="1">
                <a:solidFill>
                  <a:schemeClr val="tx1"/>
                </a:solidFill>
                <a:effectLst/>
                <a:latin typeface="+mn-lt"/>
                <a:ea typeface="+mn-ea"/>
                <a:cs typeface="+mn-cs"/>
              </a:rPr>
              <a:t>fais</a:t>
            </a:r>
            <a:r>
              <a:rPr lang="en-GB" sz="1200" b="0" kern="1200" dirty="0">
                <a:solidFill>
                  <a:schemeClr val="tx1"/>
                </a:solidFill>
                <a:effectLst/>
                <a:latin typeface="+mn-lt"/>
                <a:ea typeface="+mn-ea"/>
                <a:cs typeface="+mn-cs"/>
              </a:rPr>
              <a:t> quoi ?</a:t>
            </a:r>
          </a:p>
          <a:p>
            <a:pPr marL="228600" indent="-228600">
              <a:buFont typeface="+mj-lt"/>
              <a:buAutoNum type="arabicPeriod"/>
            </a:pPr>
            <a:r>
              <a:rPr lang="en-GB" sz="1200" b="0" kern="1200" dirty="0">
                <a:solidFill>
                  <a:schemeClr val="tx1"/>
                </a:solidFill>
                <a:effectLst/>
                <a:latin typeface="+mn-lt"/>
                <a:ea typeface="+mn-ea"/>
                <a:cs typeface="+mn-cs"/>
              </a:rPr>
              <a:t>Je </a:t>
            </a:r>
            <a:r>
              <a:rPr lang="en-GB" sz="1200" b="0" kern="1200" dirty="0" err="1">
                <a:solidFill>
                  <a:schemeClr val="tx1"/>
                </a:solidFill>
                <a:effectLst/>
                <a:latin typeface="+mn-lt"/>
                <a:ea typeface="+mn-ea"/>
                <a:cs typeface="+mn-cs"/>
              </a:rPr>
              <a:t>fais</a:t>
            </a:r>
            <a:r>
              <a:rPr lang="en-GB" sz="1200" b="0" kern="1200" dirty="0">
                <a:solidFill>
                  <a:schemeClr val="tx1"/>
                </a:solidFill>
                <a:effectLst/>
                <a:latin typeface="+mn-lt"/>
                <a:ea typeface="+mn-ea"/>
                <a:cs typeface="+mn-cs"/>
              </a:rPr>
              <a:t> quoi ?</a:t>
            </a:r>
          </a:p>
          <a:p>
            <a:pPr marL="228600" indent="-228600">
              <a:buFont typeface="+mj-lt"/>
              <a:buAutoNum type="arabicPeriod"/>
            </a:pPr>
            <a:r>
              <a:rPr lang="en-GB" sz="1200" b="0" kern="1200" dirty="0">
                <a:solidFill>
                  <a:schemeClr val="tx1"/>
                </a:solidFill>
                <a:effectLst/>
                <a:latin typeface="+mn-lt"/>
                <a:ea typeface="+mn-ea"/>
                <a:cs typeface="+mn-cs"/>
              </a:rPr>
              <a:t>Ton frère fait quoi ?</a:t>
            </a:r>
          </a:p>
          <a:p>
            <a:pPr marL="228600" indent="-228600">
              <a:buFont typeface="+mj-lt"/>
              <a:buAutoNum type="arabicPeriod"/>
            </a:pPr>
            <a:r>
              <a:rPr lang="en-GB" sz="1200" b="0" kern="1200" dirty="0">
                <a:solidFill>
                  <a:schemeClr val="tx1"/>
                </a:solidFill>
                <a:effectLst/>
                <a:latin typeface="+mn-lt"/>
                <a:ea typeface="+mn-ea"/>
                <a:cs typeface="+mn-cs"/>
              </a:rPr>
              <a:t>Ta </a:t>
            </a:r>
            <a:r>
              <a:rPr lang="en-GB" sz="1200" b="0" kern="1200" dirty="0" err="1">
                <a:solidFill>
                  <a:schemeClr val="tx1"/>
                </a:solidFill>
                <a:effectLst/>
                <a:latin typeface="+mn-lt"/>
                <a:ea typeface="+mn-ea"/>
                <a:cs typeface="+mn-cs"/>
              </a:rPr>
              <a:t>sœur</a:t>
            </a:r>
            <a:r>
              <a:rPr lang="en-GB" sz="1200" b="0" kern="1200" dirty="0">
                <a:solidFill>
                  <a:schemeClr val="tx1"/>
                </a:solidFill>
                <a:effectLst/>
                <a:latin typeface="+mn-lt"/>
                <a:ea typeface="+mn-ea"/>
                <a:cs typeface="+mn-cs"/>
              </a:rPr>
              <a:t> fait quoi ?</a:t>
            </a:r>
          </a:p>
          <a:p>
            <a:pPr marL="228600" indent="-228600">
              <a:buFont typeface="+mj-lt"/>
              <a:buAutoNum type="arabicPeriod"/>
            </a:pPr>
            <a:r>
              <a:rPr lang="en-GB" sz="1200" b="0" kern="1200" dirty="0" err="1">
                <a:solidFill>
                  <a:schemeClr val="tx1"/>
                </a:solidFill>
                <a:effectLst/>
                <a:latin typeface="+mn-lt"/>
                <a:ea typeface="+mn-ea"/>
                <a:cs typeface="+mn-cs"/>
              </a:rPr>
              <a:t>Vous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faites</a:t>
            </a:r>
            <a:r>
              <a:rPr lang="en-GB" sz="1200" b="0" kern="1200" dirty="0">
                <a:solidFill>
                  <a:schemeClr val="tx1"/>
                </a:solidFill>
                <a:effectLst/>
                <a:latin typeface="+mn-lt"/>
                <a:ea typeface="+mn-ea"/>
                <a:cs typeface="+mn-cs"/>
              </a:rPr>
              <a:t> quoi ?</a:t>
            </a:r>
          </a:p>
          <a:p>
            <a:pPr marL="228600" indent="-228600">
              <a:buFont typeface="+mj-lt"/>
              <a:buAutoNum type="arabicPeriod"/>
            </a:pPr>
            <a:r>
              <a:rPr lang="en-GB" sz="1200" b="0" kern="1200" dirty="0">
                <a:solidFill>
                  <a:schemeClr val="tx1"/>
                </a:solidFill>
                <a:effectLst/>
                <a:latin typeface="+mn-lt"/>
                <a:ea typeface="+mn-ea"/>
                <a:cs typeface="+mn-cs"/>
              </a:rPr>
              <a:t>Nous </a:t>
            </a:r>
            <a:r>
              <a:rPr lang="en-GB" sz="1200" b="0" kern="1200" dirty="0" err="1">
                <a:solidFill>
                  <a:schemeClr val="tx1"/>
                </a:solidFill>
                <a:effectLst/>
                <a:latin typeface="+mn-lt"/>
                <a:ea typeface="+mn-ea"/>
                <a:cs typeface="+mn-cs"/>
              </a:rPr>
              <a:t>faisons</a:t>
            </a:r>
            <a:r>
              <a:rPr lang="en-GB" sz="1200" b="0" kern="1200" dirty="0">
                <a:solidFill>
                  <a:schemeClr val="tx1"/>
                </a:solidFill>
                <a:effectLst/>
                <a:latin typeface="+mn-lt"/>
                <a:ea typeface="+mn-ea"/>
                <a:cs typeface="+mn-cs"/>
              </a:rPr>
              <a:t> quoi ?</a:t>
            </a:r>
          </a:p>
          <a:p>
            <a:pPr marL="228600" indent="-228600">
              <a:buFont typeface="+mj-lt"/>
              <a:buAutoNum type="arabicPeriod"/>
            </a:pPr>
            <a:r>
              <a:rPr lang="en-GB" sz="1200" b="0" kern="1200" dirty="0" err="1">
                <a:solidFill>
                  <a:schemeClr val="tx1"/>
                </a:solidFill>
                <a:effectLst/>
                <a:latin typeface="+mn-lt"/>
                <a:ea typeface="+mn-ea"/>
                <a:cs typeface="+mn-cs"/>
              </a:rPr>
              <a:t>Tes</a:t>
            </a:r>
            <a:r>
              <a:rPr lang="en-GB" sz="1200" b="0" kern="1200" dirty="0">
                <a:solidFill>
                  <a:schemeClr val="tx1"/>
                </a:solidFill>
                <a:effectLst/>
                <a:latin typeface="+mn-lt"/>
                <a:ea typeface="+mn-ea"/>
                <a:cs typeface="+mn-cs"/>
              </a:rPr>
              <a:t> parents font quoi ?</a:t>
            </a:r>
          </a:p>
          <a:p>
            <a:pPr marL="228600" indent="-228600">
              <a:buFont typeface="+mj-lt"/>
              <a:buAutoNum type="arabicPeriod"/>
            </a:pPr>
            <a:r>
              <a:rPr lang="en-GB" sz="1200" b="0" kern="1200" dirty="0" err="1">
                <a:solidFill>
                  <a:schemeClr val="tx1"/>
                </a:solidFill>
                <a:effectLst/>
                <a:latin typeface="+mn-lt"/>
                <a:ea typeface="+mn-ea"/>
                <a:cs typeface="+mn-cs"/>
              </a:rPr>
              <a:t>Tes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amies</a:t>
            </a:r>
            <a:r>
              <a:rPr lang="en-GB" sz="1200" b="0" kern="1200" dirty="0">
                <a:solidFill>
                  <a:schemeClr val="tx1"/>
                </a:solidFill>
                <a:effectLst/>
                <a:latin typeface="+mn-lt"/>
                <a:ea typeface="+mn-ea"/>
                <a:cs typeface="+mn-cs"/>
              </a:rPr>
              <a:t> font quoi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602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Practise gender agreement with </a:t>
            </a:r>
            <a:r>
              <a:rPr lang="en-GB" sz="1200" b="0" i="1" kern="1200" dirty="0">
                <a:solidFill>
                  <a:schemeClr val="tx1"/>
                </a:solidFill>
                <a:effectLst/>
                <a:latin typeface="+mn-lt"/>
                <a:ea typeface="+mn-ea"/>
                <a:cs typeface="+mn-cs"/>
              </a:rPr>
              <a:t>mon/ma </a:t>
            </a:r>
            <a:r>
              <a:rPr lang="en-GB" sz="1200" b="0" i="0" kern="1200" dirty="0">
                <a:solidFill>
                  <a:schemeClr val="tx1"/>
                </a:solidFill>
                <a:effectLst/>
                <a:latin typeface="+mn-lt"/>
                <a:ea typeface="+mn-ea"/>
                <a:cs typeface="+mn-cs"/>
              </a:rPr>
              <a:t>and </a:t>
            </a:r>
            <a:r>
              <a:rPr lang="en-GB" sz="1200" b="0" i="1" kern="1200" dirty="0">
                <a:solidFill>
                  <a:schemeClr val="tx1"/>
                </a:solidFill>
                <a:effectLst/>
                <a:latin typeface="+mn-lt"/>
                <a:ea typeface="+mn-ea"/>
                <a:cs typeface="+mn-cs"/>
              </a:rPr>
              <a:t>ton/ta</a:t>
            </a:r>
            <a:r>
              <a:rPr lang="en-GB" sz="1200" b="0" i="0" kern="1200" dirty="0">
                <a:solidFill>
                  <a:schemeClr val="tx1"/>
                </a:solidFill>
                <a:effectLst/>
                <a:latin typeface="+mn-lt"/>
                <a:ea typeface="+mn-ea"/>
                <a:cs typeface="+mn-cs"/>
              </a:rPr>
              <a:t>. </a:t>
            </a:r>
          </a:p>
          <a:p>
            <a:r>
              <a:rPr lang="en-GB" sz="1200" b="0" i="0" kern="1200" dirty="0">
                <a:solidFill>
                  <a:schemeClr val="tx1"/>
                </a:solidFill>
                <a:effectLst/>
                <a:latin typeface="+mn-lt"/>
                <a:ea typeface="+mn-ea"/>
                <a:cs typeface="+mn-cs"/>
              </a:rPr>
              <a:t>The nouns are limited people/animals with “biological” gender at this stage to avoid cognitive overload. Invariable adjectives are used so that the possessive adjective is the only clue to the gender of the noun.</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Procedure:</a:t>
            </a:r>
          </a:p>
          <a:p>
            <a:pPr marL="228600" indent="-228600">
              <a:buAutoNum type="arabicPeriod"/>
            </a:pPr>
            <a:r>
              <a:rPr lang="en-GB" sz="1200" b="0" i="0" kern="1200" dirty="0">
                <a:solidFill>
                  <a:schemeClr val="tx1"/>
                </a:solidFill>
                <a:effectLst/>
                <a:latin typeface="+mn-lt"/>
                <a:ea typeface="+mn-ea"/>
                <a:cs typeface="+mn-cs"/>
              </a:rPr>
              <a:t>Students write 1-8 and write the noun that matches each possessive adjective. </a:t>
            </a:r>
          </a:p>
          <a:p>
            <a:pPr marL="228600" indent="-228600">
              <a:buAutoNum type="arabicPeriod"/>
            </a:pPr>
            <a:r>
              <a:rPr lang="en-GB" sz="1200" b="0" i="0" kern="1200" dirty="0">
                <a:solidFill>
                  <a:schemeClr val="tx1"/>
                </a:solidFill>
                <a:effectLst/>
                <a:latin typeface="+mn-lt"/>
                <a:ea typeface="+mn-ea"/>
                <a:cs typeface="+mn-cs"/>
              </a:rPr>
              <a:t>Answers are revealed on clicks. </a:t>
            </a:r>
          </a:p>
          <a:p>
            <a:pPr marL="228600" indent="-228600">
              <a:buAutoNum type="arabicPeriod"/>
            </a:pPr>
            <a:r>
              <a:rPr lang="en-GB" sz="1200" b="0" i="0" kern="1200" dirty="0">
                <a:solidFill>
                  <a:schemeClr val="tx1"/>
                </a:solidFill>
                <a:effectLst/>
                <a:latin typeface="+mn-lt"/>
                <a:ea typeface="+mn-ea"/>
                <a:cs typeface="+mn-cs"/>
              </a:rPr>
              <a:t>English translations can also be elicited.</a:t>
            </a:r>
          </a:p>
          <a:p>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1" kern="1200" dirty="0" err="1">
                <a:solidFill>
                  <a:schemeClr val="tx1"/>
                </a:solidFill>
                <a:effectLst/>
                <a:latin typeface="+mn-lt"/>
                <a:ea typeface="+mn-ea"/>
                <a:cs typeface="+mn-cs"/>
              </a:rPr>
              <a:t>artistique</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[3535].</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Présenter</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[209] and </a:t>
            </a:r>
            <a:r>
              <a:rPr lang="en-GB" sz="1200" b="0" i="1" kern="1200" dirty="0">
                <a:solidFill>
                  <a:schemeClr val="tx1"/>
                </a:solidFill>
                <a:effectLst/>
                <a:latin typeface="+mn-lt"/>
                <a:ea typeface="+mn-ea"/>
                <a:cs typeface="+mn-cs"/>
              </a:rPr>
              <a:t>correct </a:t>
            </a:r>
            <a:r>
              <a:rPr lang="en-GB" sz="1200" b="0" i="0" kern="1200" dirty="0">
                <a:solidFill>
                  <a:schemeClr val="tx1"/>
                </a:solidFill>
                <a:effectLst/>
                <a:latin typeface="+mn-lt"/>
                <a:ea typeface="+mn-ea"/>
                <a:cs typeface="+mn-cs"/>
              </a:rPr>
              <a:t>[2617]</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3357328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Timing</a:t>
            </a:r>
            <a:r>
              <a:rPr lang="en-GB" b="0" i="0" dirty="0"/>
              <a:t>: </a:t>
            </a:r>
            <a:r>
              <a:rPr lang="en-GB" b="1" i="0" dirty="0"/>
              <a:t>2 minutes</a:t>
            </a:r>
          </a:p>
          <a:p>
            <a:endParaRPr lang="en-GB" b="0" i="0" dirty="0"/>
          </a:p>
          <a:p>
            <a:r>
              <a:rPr lang="en-GB" b="1" i="0" dirty="0"/>
              <a:t>Aim: </a:t>
            </a:r>
            <a:r>
              <a:rPr lang="en-GB" b="0" i="0" dirty="0"/>
              <a:t>mon/</a:t>
            </a:r>
            <a:r>
              <a:rPr lang="en-GB" b="0" i="0" dirty="0" err="1"/>
              <a:t>mes</a:t>
            </a:r>
            <a:r>
              <a:rPr lang="en-GB" b="0" i="0" dirty="0"/>
              <a:t>, ton/</a:t>
            </a:r>
            <a:r>
              <a:rPr lang="en-GB" b="0" i="0" dirty="0" err="1"/>
              <a:t>tes</a:t>
            </a:r>
            <a:r>
              <a:rPr lang="en-GB" b="0" i="0" dirty="0"/>
              <a:t> introduction</a:t>
            </a:r>
          </a:p>
          <a:p>
            <a:endParaRPr lang="en-GB" b="1" i="0" dirty="0"/>
          </a:p>
          <a:p>
            <a:r>
              <a:rPr lang="en-GB" b="1" i="0" dirty="0"/>
              <a:t>Procedure:</a:t>
            </a:r>
          </a:p>
          <a:p>
            <a:pPr marL="228600" indent="-228600">
              <a:buAutoNum type="arabicPeriod"/>
            </a:pPr>
            <a:r>
              <a:rPr lang="en-GB" b="0" i="0" dirty="0"/>
              <a:t>Introduce the use of </a:t>
            </a:r>
            <a:r>
              <a:rPr lang="en-GB" b="0" i="1" dirty="0"/>
              <a:t>mon </a:t>
            </a:r>
            <a:r>
              <a:rPr lang="en-GB" b="0" i="0" dirty="0"/>
              <a:t>or </a:t>
            </a:r>
            <a:r>
              <a:rPr lang="en-GB" b="0" i="1" dirty="0"/>
              <a:t>ton </a:t>
            </a:r>
            <a:r>
              <a:rPr lang="en-GB" b="0" i="0" dirty="0"/>
              <a:t>with nouns beginning with vowels/silent h, and </a:t>
            </a:r>
            <a:r>
              <a:rPr lang="en-GB" b="0" i="1" dirty="0" err="1"/>
              <a:t>mes</a:t>
            </a:r>
            <a:r>
              <a:rPr lang="en-GB" b="0" i="1" dirty="0"/>
              <a:t> </a:t>
            </a:r>
            <a:r>
              <a:rPr lang="en-GB" b="0" i="0" dirty="0"/>
              <a:t>or </a:t>
            </a:r>
            <a:r>
              <a:rPr lang="en-GB" b="0" i="1" dirty="0" err="1"/>
              <a:t>tes</a:t>
            </a:r>
            <a:r>
              <a:rPr lang="en-GB" b="0" i="0" dirty="0"/>
              <a:t> before plural nouns.</a:t>
            </a:r>
          </a:p>
          <a:p>
            <a:pPr marL="228600" indent="-228600">
              <a:buAutoNum type="arabicPeriod"/>
            </a:pPr>
            <a:r>
              <a:rPr lang="en-GB" b="0" i="0" dirty="0"/>
              <a:t>The liaison is also highlighted, and will be practised in the slides that follow.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888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i="0" dirty="0"/>
              <a:t>Timing</a:t>
            </a:r>
            <a:r>
              <a:rPr lang="en-GB" i="0" dirty="0"/>
              <a:t>: </a:t>
            </a:r>
            <a:r>
              <a:rPr lang="en-GB" b="1" i="0" dirty="0"/>
              <a:t>4 minutes</a:t>
            </a:r>
          </a:p>
          <a:p>
            <a:pPr marL="0" lvl="0" indent="0" algn="l" rtl="0">
              <a:spcBef>
                <a:spcPts val="0"/>
              </a:spcBef>
              <a:spcAft>
                <a:spcPts val="0"/>
              </a:spcAft>
              <a:buNone/>
            </a:pPr>
            <a:endParaRPr lang="en-GB" i="0" dirty="0"/>
          </a:p>
          <a:p>
            <a:pPr marL="0" lvl="0" indent="0" algn="l" rtl="0">
              <a:spcBef>
                <a:spcPts val="0"/>
              </a:spcBef>
              <a:spcAft>
                <a:spcPts val="0"/>
              </a:spcAft>
              <a:buNone/>
            </a:pPr>
            <a:r>
              <a:rPr lang="en-GB" b="1" i="0" dirty="0"/>
              <a:t>Aim: </a:t>
            </a:r>
            <a:r>
              <a:rPr lang="en-GB" b="0" i="0" dirty="0"/>
              <a:t>Practise pronunciation with </a:t>
            </a:r>
            <a:r>
              <a:rPr lang="en-GB" i="1" dirty="0"/>
              <a:t>mon/ton</a:t>
            </a:r>
            <a:r>
              <a:rPr lang="en-GB" i="0" dirty="0"/>
              <a:t>, </a:t>
            </a:r>
            <a:r>
              <a:rPr lang="en-GB" i="1" dirty="0" err="1"/>
              <a:t>mes</a:t>
            </a:r>
            <a:r>
              <a:rPr lang="en-GB" i="1" dirty="0"/>
              <a:t>/</a:t>
            </a:r>
            <a:r>
              <a:rPr lang="en-GB" i="1" dirty="0" err="1"/>
              <a:t>tes</a:t>
            </a:r>
            <a:r>
              <a:rPr lang="en-GB" i="1" dirty="0"/>
              <a:t> </a:t>
            </a:r>
            <a:r>
              <a:rPr lang="en-GB" i="0" dirty="0"/>
              <a:t>+ liaison</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p>
          <a:p>
            <a:pPr marL="0" lvl="0" indent="0" algn="l" rtl="0">
              <a:spcBef>
                <a:spcPts val="0"/>
              </a:spcBef>
              <a:spcAft>
                <a:spcPts val="0"/>
              </a:spcAft>
              <a:buNone/>
            </a:pPr>
            <a:endParaRPr lang="en-GB" i="0" baseline="0" dirty="0"/>
          </a:p>
          <a:p>
            <a:pPr marL="0" indent="0">
              <a:buFont typeface="+mj-lt"/>
              <a:buNone/>
            </a:pPr>
            <a:r>
              <a:rPr lang="en-GB" b="1" baseline="0" dirty="0"/>
              <a:t>Word frequency (1 is the most frequent word in French): </a:t>
            </a:r>
          </a:p>
          <a:p>
            <a:pPr marL="0" indent="0">
              <a:buFont typeface="+mj-lt"/>
              <a:buNone/>
            </a:pPr>
            <a:r>
              <a:rPr lang="en-GB" sz="1200" b="0" i="1" kern="1200" dirty="0">
                <a:solidFill>
                  <a:schemeClr val="tx1"/>
                </a:solidFill>
                <a:effectLst/>
                <a:latin typeface="+mn-lt"/>
                <a:ea typeface="+mn-ea"/>
                <a:cs typeface="+mn-cs"/>
              </a:rPr>
              <a:t>cousin </a:t>
            </a:r>
            <a:r>
              <a:rPr lang="en-GB" sz="1200" b="0" i="0" kern="1200" dirty="0">
                <a:solidFill>
                  <a:schemeClr val="tx1"/>
                </a:solidFill>
                <a:effectLst/>
                <a:latin typeface="+mn-lt"/>
                <a:ea typeface="+mn-ea"/>
                <a:cs typeface="+mn-cs"/>
              </a:rPr>
              <a:t>[3387]</a:t>
            </a:r>
          </a:p>
          <a:p>
            <a:pPr marL="0" indent="0">
              <a:buFont typeface="+mj-lt"/>
              <a:buNone/>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lvl="0" indent="0" algn="l" rtl="0">
              <a:spcBef>
                <a:spcPts val="0"/>
              </a:spcBef>
              <a:spcAft>
                <a:spcPts val="0"/>
              </a:spcAft>
              <a:buNone/>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977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065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569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821123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45724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56990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679781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043121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837153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647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2976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801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918328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29591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121004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542603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73669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24763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7356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9780959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8"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audio" Target="../media/audio16.wav"/><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image" Target="../media/image18.png"/><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image" Target="../media/image19.png"/><Relationship Id="rId9" Type="http://schemas.openxmlformats.org/officeDocument/2006/relationships/audio" Target="../media/audio23.wav"/></Relationships>
</file>

<file path=ppt/slides/_rels/slide16.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image" Target="../media/image18.png"/><Relationship Id="rId7" Type="http://schemas.openxmlformats.org/officeDocument/2006/relationships/audio" Target="../media/audio29.wav"/><Relationship Id="rId12" Type="http://schemas.openxmlformats.org/officeDocument/2006/relationships/audio" Target="../media/audio34.wav"/><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audio" Target="../media/audio28.wav"/><Relationship Id="rId11" Type="http://schemas.openxmlformats.org/officeDocument/2006/relationships/audio" Target="../media/audio33.wav"/><Relationship Id="rId5" Type="http://schemas.openxmlformats.org/officeDocument/2006/relationships/audio" Target="../media/audio27.wav"/><Relationship Id="rId10" Type="http://schemas.openxmlformats.org/officeDocument/2006/relationships/audio" Target="../media/audio32.wav"/><Relationship Id="rId4" Type="http://schemas.openxmlformats.org/officeDocument/2006/relationships/image" Target="../media/image19.png"/><Relationship Id="rId9" Type="http://schemas.openxmlformats.org/officeDocument/2006/relationships/audio" Target="../media/audio31.wav"/></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gif"/><Relationship Id="rId12"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e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6.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4.jpe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2.gif"/><Relationship Id="rId5" Type="http://schemas.openxmlformats.org/officeDocument/2006/relationships/image" Target="../media/image40.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image" Target="../media/image10.png"/><Relationship Id="rId3" Type="http://schemas.openxmlformats.org/officeDocument/2006/relationships/image" Target="../media/image5.png"/><Relationship Id="rId21" Type="http://schemas.openxmlformats.org/officeDocument/2006/relationships/image" Target="../media/image13.png"/><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image" Target="../media/image9.png"/><Relationship Id="rId2" Type="http://schemas.openxmlformats.org/officeDocument/2006/relationships/notesSlide" Target="../notesSlides/notesSlide2.xml"/><Relationship Id="rId16" Type="http://schemas.openxmlformats.org/officeDocument/2006/relationships/image" Target="../media/image8.png"/><Relationship Id="rId20"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audio" Target="../media/audio2.wav"/><Relationship Id="rId11" Type="http://schemas.openxmlformats.org/officeDocument/2006/relationships/audio" Target="../media/audio7.wav"/><Relationship Id="rId24" Type="http://schemas.openxmlformats.org/officeDocument/2006/relationships/image" Target="../media/image16.png"/><Relationship Id="rId5" Type="http://schemas.openxmlformats.org/officeDocument/2006/relationships/audio" Target="../media/audio1.wav"/><Relationship Id="rId15" Type="http://schemas.openxmlformats.org/officeDocument/2006/relationships/image" Target="../media/image7.png"/><Relationship Id="rId23" Type="http://schemas.openxmlformats.org/officeDocument/2006/relationships/image" Target="../media/image15.png"/><Relationship Id="rId10" Type="http://schemas.openxmlformats.org/officeDocument/2006/relationships/audio" Target="../media/audio6.wav"/><Relationship Id="rId19"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audio" Target="../media/audio5.wav"/><Relationship Id="rId14" Type="http://schemas.openxmlformats.org/officeDocument/2006/relationships/audio" Target="../media/audio10.wav"/><Relationship Id="rId22"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6.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4.jpeg"/><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2.gif"/><Relationship Id="rId5" Type="http://schemas.openxmlformats.org/officeDocument/2006/relationships/image" Target="../media/image40.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57.jpeg"/><Relationship Id="rId3" Type="http://schemas.openxmlformats.org/officeDocument/2006/relationships/audio" Target="../media/audio35.wav"/><Relationship Id="rId7" Type="http://schemas.openxmlformats.org/officeDocument/2006/relationships/audio" Target="../media/audio39.wav"/><Relationship Id="rId12"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audio" Target="../media/audio38.wav"/><Relationship Id="rId11" Type="http://schemas.openxmlformats.org/officeDocument/2006/relationships/image" Target="../media/image55.jpeg"/><Relationship Id="rId5" Type="http://schemas.openxmlformats.org/officeDocument/2006/relationships/audio" Target="../media/audio37.wav"/><Relationship Id="rId15" Type="http://schemas.openxmlformats.org/officeDocument/2006/relationships/image" Target="../media/image59.png"/><Relationship Id="rId10" Type="http://schemas.openxmlformats.org/officeDocument/2006/relationships/image" Target="../media/image54.jpeg"/><Relationship Id="rId4" Type="http://schemas.openxmlformats.org/officeDocument/2006/relationships/audio" Target="../media/audio36.wav"/><Relationship Id="rId9" Type="http://schemas.openxmlformats.org/officeDocument/2006/relationships/image" Target="../media/image53.jpeg"/><Relationship Id="rId14" Type="http://schemas.openxmlformats.org/officeDocument/2006/relationships/image" Target="../media/image58.jpeg"/></Relationships>
</file>

<file path=ppt/slides/_rels/slide27.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image" Target="../media/image64.jpeg"/><Relationship Id="rId3" Type="http://schemas.openxmlformats.org/officeDocument/2006/relationships/audio" Target="../media/audio41.wav"/><Relationship Id="rId7" Type="http://schemas.openxmlformats.org/officeDocument/2006/relationships/audio" Target="../media/audio45.wav"/><Relationship Id="rId12"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audio" Target="../media/audio44.wav"/><Relationship Id="rId11" Type="http://schemas.openxmlformats.org/officeDocument/2006/relationships/image" Target="../media/image62.jpeg"/><Relationship Id="rId5" Type="http://schemas.openxmlformats.org/officeDocument/2006/relationships/audio" Target="../media/audio43.wav"/><Relationship Id="rId15" Type="http://schemas.openxmlformats.org/officeDocument/2006/relationships/image" Target="../media/image66.png"/><Relationship Id="rId10" Type="http://schemas.openxmlformats.org/officeDocument/2006/relationships/image" Target="../media/image61.jpeg"/><Relationship Id="rId4" Type="http://schemas.openxmlformats.org/officeDocument/2006/relationships/audio" Target="../media/audio42.wav"/><Relationship Id="rId9" Type="http://schemas.openxmlformats.org/officeDocument/2006/relationships/image" Target="../media/image60.png"/><Relationship Id="rId14" Type="http://schemas.openxmlformats.org/officeDocument/2006/relationships/image" Target="../media/image65.jpeg"/></Relationships>
</file>

<file path=ppt/slides/_rels/slide28.xml.rels><?xml version="1.0" encoding="UTF-8" standalone="yes"?>
<Relationships xmlns="http://schemas.openxmlformats.org/package/2006/relationships"><Relationship Id="rId8" Type="http://schemas.openxmlformats.org/officeDocument/2006/relationships/audio" Target="../media/audio52.wav"/><Relationship Id="rId3" Type="http://schemas.openxmlformats.org/officeDocument/2006/relationships/audio" Target="../media/audio47.wav"/><Relationship Id="rId7" Type="http://schemas.openxmlformats.org/officeDocument/2006/relationships/audio" Target="../media/audio51.wav"/><Relationship Id="rId12"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audio" Target="../media/audio50.wav"/><Relationship Id="rId11" Type="http://schemas.openxmlformats.org/officeDocument/2006/relationships/image" Target="../media/image67.png"/><Relationship Id="rId5" Type="http://schemas.openxmlformats.org/officeDocument/2006/relationships/audio" Target="../media/audio49.wav"/><Relationship Id="rId10" Type="http://schemas.openxmlformats.org/officeDocument/2006/relationships/audio" Target="../media/audio54.wav"/><Relationship Id="rId4" Type="http://schemas.openxmlformats.org/officeDocument/2006/relationships/audio" Target="../media/audio48.wav"/><Relationship Id="rId9" Type="http://schemas.openxmlformats.org/officeDocument/2006/relationships/audio" Target="../media/audio53.wav"/></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8" Type="http://schemas.openxmlformats.org/officeDocument/2006/relationships/image" Target="../media/image75.gif"/><Relationship Id="rId13" Type="http://schemas.openxmlformats.org/officeDocument/2006/relationships/image" Target="../media/image80.png"/><Relationship Id="rId18" Type="http://schemas.openxmlformats.org/officeDocument/2006/relationships/image" Target="../media/image85.jpeg"/><Relationship Id="rId3" Type="http://schemas.openxmlformats.org/officeDocument/2006/relationships/image" Target="../media/image67.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jpeg"/><Relationship Id="rId2" Type="http://schemas.openxmlformats.org/officeDocument/2006/relationships/notesSlide" Target="../notesSlides/notesSlide34.xml"/><Relationship Id="rId16" Type="http://schemas.openxmlformats.org/officeDocument/2006/relationships/image" Target="../media/image83.jpeg"/><Relationship Id="rId20" Type="http://schemas.openxmlformats.org/officeDocument/2006/relationships/image" Target="../media/image87.png"/><Relationship Id="rId1" Type="http://schemas.openxmlformats.org/officeDocument/2006/relationships/slideLayout" Target="../slideLayouts/slideLayout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jpeg"/><Relationship Id="rId10" Type="http://schemas.openxmlformats.org/officeDocument/2006/relationships/image" Target="../media/image77.jpeg"/><Relationship Id="rId19" Type="http://schemas.openxmlformats.org/officeDocument/2006/relationships/image" Target="../media/image86.gif"/><Relationship Id="rId4" Type="http://schemas.openxmlformats.org/officeDocument/2006/relationships/image" Target="../media/image68.png"/><Relationship Id="rId9" Type="http://schemas.openxmlformats.org/officeDocument/2006/relationships/image" Target="../media/image76.jpeg"/><Relationship Id="rId14" Type="http://schemas.openxmlformats.org/officeDocument/2006/relationships/image" Target="../media/image81.png"/></Relationships>
</file>

<file path=ppt/slides/_rels/slide3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3.png"/><Relationship Id="rId7"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75.gif"/><Relationship Id="rId5" Type="http://schemas.openxmlformats.org/officeDocument/2006/relationships/image" Target="../media/image85.jpeg"/><Relationship Id="rId10" Type="http://schemas.openxmlformats.org/officeDocument/2006/relationships/image" Target="../media/image79.png"/><Relationship Id="rId4" Type="http://schemas.openxmlformats.org/officeDocument/2006/relationships/image" Target="../media/image87.png"/><Relationship Id="rId9" Type="http://schemas.openxmlformats.org/officeDocument/2006/relationships/image" Target="../media/image77.jpeg"/></Relationships>
</file>

<file path=ppt/slides/_rels/slide36.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82.jpeg"/><Relationship Id="rId7" Type="http://schemas.openxmlformats.org/officeDocument/2006/relationships/image" Target="../media/image76.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72.png"/><Relationship Id="rId10" Type="http://schemas.openxmlformats.org/officeDocument/2006/relationships/image" Target="../media/image74.png"/><Relationship Id="rId4" Type="http://schemas.openxmlformats.org/officeDocument/2006/relationships/image" Target="../media/image78.png"/><Relationship Id="rId9" Type="http://schemas.openxmlformats.org/officeDocument/2006/relationships/image" Target="../media/image86.gif"/></Relationships>
</file>

<file path=ppt/slides/_rels/slide3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3.png"/><Relationship Id="rId7" Type="http://schemas.openxmlformats.org/officeDocument/2006/relationships/image" Target="../media/image83.jpe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75.gif"/><Relationship Id="rId5" Type="http://schemas.openxmlformats.org/officeDocument/2006/relationships/image" Target="../media/image85.jpeg"/><Relationship Id="rId10" Type="http://schemas.openxmlformats.org/officeDocument/2006/relationships/image" Target="../media/image79.png"/><Relationship Id="rId4" Type="http://schemas.openxmlformats.org/officeDocument/2006/relationships/image" Target="../media/image87.png"/><Relationship Id="rId9" Type="http://schemas.openxmlformats.org/officeDocument/2006/relationships/image" Target="../media/image77.jpeg"/></Relationships>
</file>

<file path=ppt/slides/_rels/slide38.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82.jpeg"/><Relationship Id="rId7"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72.png"/><Relationship Id="rId10" Type="http://schemas.openxmlformats.org/officeDocument/2006/relationships/image" Target="../media/image74.png"/><Relationship Id="rId4" Type="http://schemas.openxmlformats.org/officeDocument/2006/relationships/image" Target="../media/image78.png"/><Relationship Id="rId9" Type="http://schemas.openxmlformats.org/officeDocument/2006/relationships/image" Target="../media/image86.gif"/></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audio" Target="../media/audio63.wav"/><Relationship Id="rId3" Type="http://schemas.openxmlformats.org/officeDocument/2006/relationships/audio" Target="../media/audio55.wav"/><Relationship Id="rId7" Type="http://schemas.openxmlformats.org/officeDocument/2006/relationships/audio" Target="../media/audio59.wav"/><Relationship Id="rId12" Type="http://schemas.openxmlformats.org/officeDocument/2006/relationships/image" Target="../media/image52.png"/><Relationship Id="rId17" Type="http://schemas.openxmlformats.org/officeDocument/2006/relationships/audio" Target="../media/audio67.wav"/><Relationship Id="rId2" Type="http://schemas.openxmlformats.org/officeDocument/2006/relationships/notesSlide" Target="../notesSlides/notesSlide42.xml"/><Relationship Id="rId16" Type="http://schemas.openxmlformats.org/officeDocument/2006/relationships/audio" Target="../media/audio66.wav"/><Relationship Id="rId1" Type="http://schemas.openxmlformats.org/officeDocument/2006/relationships/slideLayout" Target="../slideLayouts/slideLayout3.xml"/><Relationship Id="rId6" Type="http://schemas.openxmlformats.org/officeDocument/2006/relationships/audio" Target="../media/audio58.wav"/><Relationship Id="rId11" Type="http://schemas.openxmlformats.org/officeDocument/2006/relationships/image" Target="../media/image51.png"/><Relationship Id="rId5" Type="http://schemas.openxmlformats.org/officeDocument/2006/relationships/audio" Target="../media/audio57.wav"/><Relationship Id="rId15" Type="http://schemas.openxmlformats.org/officeDocument/2006/relationships/audio" Target="../media/audio65.wav"/><Relationship Id="rId10" Type="http://schemas.openxmlformats.org/officeDocument/2006/relationships/audio" Target="../media/audio62.wav"/><Relationship Id="rId4" Type="http://schemas.openxmlformats.org/officeDocument/2006/relationships/audio" Target="../media/audio56.wav"/><Relationship Id="rId9" Type="http://schemas.openxmlformats.org/officeDocument/2006/relationships/audio" Target="../media/audio61.wav"/><Relationship Id="rId14" Type="http://schemas.openxmlformats.org/officeDocument/2006/relationships/audio" Target="../media/audio64.wav"/></Relationships>
</file>

<file path=ppt/slides/_rels/slide43.xml.rels><?xml version="1.0" encoding="UTF-8" standalone="yes"?>
<Relationships xmlns="http://schemas.openxmlformats.org/package/2006/relationships"><Relationship Id="rId8" Type="http://schemas.openxmlformats.org/officeDocument/2006/relationships/audio" Target="../media/audio73.wav"/><Relationship Id="rId13" Type="http://schemas.openxmlformats.org/officeDocument/2006/relationships/audio" Target="../media/audio76.wav"/><Relationship Id="rId3" Type="http://schemas.openxmlformats.org/officeDocument/2006/relationships/audio" Target="../media/audio68.wav"/><Relationship Id="rId7" Type="http://schemas.openxmlformats.org/officeDocument/2006/relationships/audio" Target="../media/audio72.wav"/><Relationship Id="rId12" Type="http://schemas.openxmlformats.org/officeDocument/2006/relationships/image" Target="../media/image52.png"/><Relationship Id="rId17" Type="http://schemas.openxmlformats.org/officeDocument/2006/relationships/audio" Target="../media/audio63.wav"/><Relationship Id="rId2" Type="http://schemas.openxmlformats.org/officeDocument/2006/relationships/notesSlide" Target="../notesSlides/notesSlide43.xml"/><Relationship Id="rId16" Type="http://schemas.openxmlformats.org/officeDocument/2006/relationships/audio" Target="../media/audio79.wav"/><Relationship Id="rId1" Type="http://schemas.openxmlformats.org/officeDocument/2006/relationships/slideLayout" Target="../slideLayouts/slideLayout3.xml"/><Relationship Id="rId6" Type="http://schemas.openxmlformats.org/officeDocument/2006/relationships/audio" Target="../media/audio71.wav"/><Relationship Id="rId11" Type="http://schemas.openxmlformats.org/officeDocument/2006/relationships/image" Target="../media/image51.png"/><Relationship Id="rId5" Type="http://schemas.openxmlformats.org/officeDocument/2006/relationships/audio" Target="../media/audio70.wav"/><Relationship Id="rId15" Type="http://schemas.openxmlformats.org/officeDocument/2006/relationships/audio" Target="../media/audio78.wav"/><Relationship Id="rId10" Type="http://schemas.openxmlformats.org/officeDocument/2006/relationships/audio" Target="../media/audio75.wav"/><Relationship Id="rId4" Type="http://schemas.openxmlformats.org/officeDocument/2006/relationships/audio" Target="../media/audio69.wav"/><Relationship Id="rId9" Type="http://schemas.openxmlformats.org/officeDocument/2006/relationships/audio" Target="../media/audio74.wav"/><Relationship Id="rId14" Type="http://schemas.openxmlformats.org/officeDocument/2006/relationships/audio" Target="../media/audio77.wav"/></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3.png"/><Relationship Id="rId7" Type="http://schemas.openxmlformats.org/officeDocument/2006/relationships/image" Target="../media/image83.jpe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75.gif"/><Relationship Id="rId5" Type="http://schemas.openxmlformats.org/officeDocument/2006/relationships/image" Target="../media/image85.jpeg"/><Relationship Id="rId10" Type="http://schemas.openxmlformats.org/officeDocument/2006/relationships/image" Target="../media/image79.png"/><Relationship Id="rId4" Type="http://schemas.openxmlformats.org/officeDocument/2006/relationships/image" Target="../media/image87.png"/><Relationship Id="rId9" Type="http://schemas.openxmlformats.org/officeDocument/2006/relationships/image" Target="../media/image77.jpeg"/></Relationships>
</file>

<file path=ppt/slides/_rels/slide47.xml.rels><?xml version="1.0" encoding="UTF-8" standalone="yes"?>
<Relationships xmlns="http://schemas.openxmlformats.org/package/2006/relationships"><Relationship Id="rId8" Type="http://schemas.openxmlformats.org/officeDocument/2006/relationships/audio" Target="../media/audio85.wav"/><Relationship Id="rId13" Type="http://schemas.openxmlformats.org/officeDocument/2006/relationships/audio" Target="../media/audio90.wav"/><Relationship Id="rId18" Type="http://schemas.openxmlformats.org/officeDocument/2006/relationships/audio" Target="../media/audio95.wav"/><Relationship Id="rId3" Type="http://schemas.openxmlformats.org/officeDocument/2006/relationships/audio" Target="../media/audio80.wav"/><Relationship Id="rId7" Type="http://schemas.openxmlformats.org/officeDocument/2006/relationships/audio" Target="../media/audio84.wav"/><Relationship Id="rId12" Type="http://schemas.openxmlformats.org/officeDocument/2006/relationships/audio" Target="../media/audio89.wav"/><Relationship Id="rId17" Type="http://schemas.openxmlformats.org/officeDocument/2006/relationships/audio" Target="../media/audio94.wav"/><Relationship Id="rId2" Type="http://schemas.openxmlformats.org/officeDocument/2006/relationships/notesSlide" Target="../notesSlides/notesSlide47.xml"/><Relationship Id="rId16" Type="http://schemas.openxmlformats.org/officeDocument/2006/relationships/audio" Target="../media/audio93.wav"/><Relationship Id="rId1" Type="http://schemas.openxmlformats.org/officeDocument/2006/relationships/slideLayout" Target="../slideLayouts/slideLayout3.xml"/><Relationship Id="rId6" Type="http://schemas.openxmlformats.org/officeDocument/2006/relationships/audio" Target="../media/audio83.wav"/><Relationship Id="rId11" Type="http://schemas.openxmlformats.org/officeDocument/2006/relationships/audio" Target="../media/audio88.wav"/><Relationship Id="rId5" Type="http://schemas.openxmlformats.org/officeDocument/2006/relationships/audio" Target="../media/audio82.wav"/><Relationship Id="rId15" Type="http://schemas.openxmlformats.org/officeDocument/2006/relationships/audio" Target="../media/audio92.wav"/><Relationship Id="rId10" Type="http://schemas.openxmlformats.org/officeDocument/2006/relationships/audio" Target="../media/audio87.wav"/><Relationship Id="rId4" Type="http://schemas.openxmlformats.org/officeDocument/2006/relationships/audio" Target="../media/audio81.wav"/><Relationship Id="rId9" Type="http://schemas.openxmlformats.org/officeDocument/2006/relationships/audio" Target="../media/audio86.wav"/><Relationship Id="rId14" Type="http://schemas.openxmlformats.org/officeDocument/2006/relationships/audio" Target="../media/audio91.wav"/></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34"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0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a:spcBef>
                <a:spcPct val="0"/>
              </a:spcBef>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2.1</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sz="2900" dirty="0">
                <a:solidFill>
                  <a:prstClr val="white"/>
                </a:solidFill>
                <a:ea typeface="+mj-ea"/>
                <a:cs typeface="+mj-cs"/>
              </a:rPr>
              <a:t>5</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37</a:t>
            </a:r>
            <a:br>
              <a:rPr lang="en-GB" sz="2900" dirty="0">
                <a:solidFill>
                  <a:prstClr val="white"/>
                </a:solidFill>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Natalie Finlayson / Rachel Hawkes</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fi-FI" sz="16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lvl="0">
              <a:defRPr/>
            </a:pPr>
            <a:r>
              <a:rPr lang="en-GB" sz="1800" dirty="0">
                <a:solidFill>
                  <a:prstClr val="white"/>
                </a:solidFill>
                <a:latin typeface="Century Gothic" panose="020B0502020202020204" pitchFamily="34" charset="0"/>
              </a:rPr>
              <a:t>Date updated: 14.01.24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7810909" cy="2312696"/>
          </a:xfrm>
        </p:spPr>
        <p:txBody>
          <a:bodyPr>
            <a:normAutofit/>
          </a:bodyPr>
          <a:lstStyle/>
          <a:p>
            <a:pPr algn="l"/>
            <a:r>
              <a:rPr lang="en-GB" sz="2400" dirty="0">
                <a:solidFill>
                  <a:prstClr val="white"/>
                </a:solidFill>
              </a:rPr>
              <a:t>Possessive adjectives (</a:t>
            </a:r>
            <a:r>
              <a:rPr lang="en-GB" sz="2400" dirty="0" err="1">
                <a:solidFill>
                  <a:prstClr val="white"/>
                </a:solidFill>
              </a:rPr>
              <a:t>mon</a:t>
            </a:r>
            <a:r>
              <a:rPr lang="en-GB" sz="2400" dirty="0">
                <a:solidFill>
                  <a:prstClr val="white"/>
                </a:solidFill>
              </a:rPr>
              <a:t>, ma, </a:t>
            </a:r>
            <a:r>
              <a:rPr lang="en-GB" sz="2400" dirty="0" err="1">
                <a:solidFill>
                  <a:prstClr val="white"/>
                </a:solidFill>
              </a:rPr>
              <a:t>mes</a:t>
            </a:r>
            <a:r>
              <a:rPr lang="en-GB" sz="2400" dirty="0">
                <a:solidFill>
                  <a:prstClr val="white"/>
                </a:solidFill>
              </a:rPr>
              <a:t>, ton, ta, </a:t>
            </a:r>
            <a:r>
              <a:rPr lang="en-GB" sz="2400" dirty="0" err="1">
                <a:solidFill>
                  <a:prstClr val="white"/>
                </a:solidFill>
              </a:rPr>
              <a:t>tes</a:t>
            </a:r>
            <a:r>
              <a:rPr lang="en-GB" sz="2400" dirty="0">
                <a:solidFill>
                  <a:prstClr val="white"/>
                </a:solidFill>
              </a:rPr>
              <a:t>)</a:t>
            </a:r>
          </a:p>
          <a:p>
            <a:pPr algn="l"/>
            <a:r>
              <a:rPr lang="en-GB" sz="2400" dirty="0">
                <a:solidFill>
                  <a:prstClr val="white"/>
                </a:solidFill>
              </a:rPr>
              <a:t>A range of SSC revisited</a:t>
            </a:r>
          </a:p>
          <a:p>
            <a:pPr algn="l"/>
            <a:r>
              <a:rPr lang="en-GB" sz="2400" dirty="0">
                <a:solidFill>
                  <a:prstClr val="white"/>
                </a:solidFill>
              </a:rPr>
              <a:t>n-liaison</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3" y="1537855"/>
            <a:ext cx="8892757" cy="1010207"/>
          </a:xfrm>
        </p:spPr>
        <p:txBody>
          <a:bodyPr>
            <a:normAutofit fontScale="92500" lnSpcReduction="20000"/>
          </a:bodyPr>
          <a:lstStyle/>
          <a:p>
            <a:r>
              <a:rPr lang="en-GB" sz="4400" b="1" dirty="0">
                <a:solidFill>
                  <a:prstClr val="white"/>
                </a:solidFill>
              </a:rPr>
              <a:t>Everyday situations</a:t>
            </a:r>
            <a:br>
              <a:rPr lang="en-GB" sz="4400" dirty="0">
                <a:solidFill>
                  <a:prstClr val="white"/>
                </a:solidFill>
              </a:rPr>
            </a:br>
            <a:r>
              <a:rPr lang="en-GB" sz="3900" b="1" i="1" dirty="0">
                <a:solidFill>
                  <a:prstClr val="white"/>
                </a:solidFill>
              </a:rPr>
              <a:t>Talking about belongings</a:t>
            </a:r>
            <a:endParaRPr lang="en-GB" sz="4400" i="1" dirty="0"/>
          </a:p>
        </p:txBody>
      </p:sp>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C6E6F825-EEF7-4739-AEA2-B3D4908A346F}"/>
              </a:ext>
            </a:extLst>
          </p:cNvPr>
          <p:cNvSpPr txBox="1"/>
          <p:nvPr/>
        </p:nvSpPr>
        <p:spPr>
          <a:xfrm>
            <a:off x="1128854" y="2228671"/>
            <a:ext cx="99342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Il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est</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to</a:t>
            </a:r>
            <a:r>
              <a:rPr kumimoji="0" lang="en-GB" sz="7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n</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a</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nimal.</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il est ton animal.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448673" y="3429000"/>
            <a:ext cx="72946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He is your pet.</a:t>
            </a:r>
          </a:p>
        </p:txBody>
      </p:sp>
      <p:sp>
        <p:nvSpPr>
          <p:cNvPr id="9" name="Arc 8">
            <a:extLst>
              <a:ext uri="{FF2B5EF4-FFF2-40B4-BE49-F238E27FC236}">
                <a16:creationId xmlns:a16="http://schemas.microsoft.com/office/drawing/2014/main" id="{E9AB9C56-CC15-4042-9595-B21F22B9AE8B}"/>
              </a:ext>
            </a:extLst>
          </p:cNvPr>
          <p:cNvSpPr/>
          <p:nvPr/>
        </p:nvSpPr>
        <p:spPr>
          <a:xfrm rot="7615317">
            <a:off x="5709085" y="2381012"/>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5CF29D00-176A-40AB-AB17-87043B3FE3C7}"/>
              </a:ext>
            </a:extLst>
          </p:cNvPr>
          <p:cNvGrpSpPr/>
          <p:nvPr/>
        </p:nvGrpSpPr>
        <p:grpSpPr>
          <a:xfrm>
            <a:off x="8363144" y="3842795"/>
            <a:ext cx="3704174" cy="2311593"/>
            <a:chOff x="8363144" y="3842795"/>
            <a:chExt cx="3704174" cy="2311593"/>
          </a:xfrm>
        </p:grpSpPr>
        <p:pic>
          <p:nvPicPr>
            <p:cNvPr id="10" name="Picture 9">
              <a:extLst>
                <a:ext uri="{FF2B5EF4-FFF2-40B4-BE49-F238E27FC236}">
                  <a16:creationId xmlns:a16="http://schemas.microsoft.com/office/drawing/2014/main" id="{B9D80500-C3BD-4600-9B70-2BC8EC36DBD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267318" y="4354388"/>
              <a:ext cx="1800000" cy="1800000"/>
            </a:xfrm>
            <a:prstGeom prst="rect">
              <a:avLst/>
            </a:prstGeom>
          </p:spPr>
        </p:pic>
        <p:pic>
          <p:nvPicPr>
            <p:cNvPr id="2" name="Picture 1">
              <a:extLst>
                <a:ext uri="{FF2B5EF4-FFF2-40B4-BE49-F238E27FC236}">
                  <a16:creationId xmlns:a16="http://schemas.microsoft.com/office/drawing/2014/main" id="{2321C718-43C5-4E56-90EF-1FC744DFEC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3144" y="3842795"/>
              <a:ext cx="2311593" cy="2311593"/>
            </a:xfrm>
            <a:prstGeom prst="rect">
              <a:avLst/>
            </a:prstGeom>
          </p:spPr>
        </p:pic>
      </p:grpSp>
      <p:sp>
        <p:nvSpPr>
          <p:cNvPr id="17" name="Rounded Rectangle 46">
            <a:extLst>
              <a:ext uri="{FF2B5EF4-FFF2-40B4-BE49-F238E27FC236}">
                <a16:creationId xmlns:a16="http://schemas.microsoft.com/office/drawing/2014/main" id="{44543BD0-02ED-4156-9B86-927D5D5EB258}"/>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itle 3">
            <a:extLst>
              <a:ext uri="{FF2B5EF4-FFF2-40B4-BE49-F238E27FC236}">
                <a16:creationId xmlns:a16="http://schemas.microsoft.com/office/drawing/2014/main" id="{79DFAE03-B7BE-4237-9EF3-4D16B5EE49FC}"/>
              </a:ext>
            </a:extLst>
          </p:cNvPr>
          <p:cNvSpPr>
            <a:spLocks noGrp="1"/>
          </p:cNvSpPr>
          <p:nvPr>
            <p:ph type="title"/>
          </p:nvPr>
        </p:nvSpPr>
        <p:spPr/>
        <p:txBody>
          <a:bodyPr>
            <a:normAutofit/>
          </a:bodyPr>
          <a:lstStyle/>
          <a:p>
            <a:r>
              <a:rPr lang="en-GB" sz="2800" b="1" dirty="0">
                <a:solidFill>
                  <a:schemeClr val="bg1"/>
                </a:solidFill>
              </a:rPr>
              <a:t>Saying ‘my’ and ‘your</a:t>
            </a:r>
            <a:endParaRPr lang="en-GB" sz="2800" dirty="0"/>
          </a:p>
        </p:txBody>
      </p:sp>
    </p:spTree>
    <p:extLst>
      <p:ext uri="{BB962C8B-B14F-4D97-AF65-F5344CB8AC3E}">
        <p14:creationId xmlns:p14="http://schemas.microsoft.com/office/powerpoint/2010/main" val="48758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 est ton animal.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C6E6F825-EEF7-4739-AEA2-B3D4908A346F}"/>
              </a:ext>
            </a:extLst>
          </p:cNvPr>
          <p:cNvSpPr txBox="1"/>
          <p:nvPr/>
        </p:nvSpPr>
        <p:spPr>
          <a:xfrm>
            <a:off x="1128854" y="1683027"/>
            <a:ext cx="993429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Romain et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Aurélie</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sont</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mes</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parents.</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roman et aurelie.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1976811" y="3991351"/>
            <a:ext cx="82383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Romain and </a:t>
            </a:r>
            <a:r>
              <a:rPr kumimoji="0" lang="en-GB" sz="36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Aurélie</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are my parents.</a:t>
            </a:r>
          </a:p>
        </p:txBody>
      </p:sp>
      <p:grpSp>
        <p:nvGrpSpPr>
          <p:cNvPr id="11" name="Group 10">
            <a:extLst>
              <a:ext uri="{FF2B5EF4-FFF2-40B4-BE49-F238E27FC236}">
                <a16:creationId xmlns:a16="http://schemas.microsoft.com/office/drawing/2014/main" id="{38BB8D2C-9ACD-4881-8EE6-C0F57A190A51}"/>
              </a:ext>
            </a:extLst>
          </p:cNvPr>
          <p:cNvGrpSpPr/>
          <p:nvPr/>
        </p:nvGrpSpPr>
        <p:grpSpPr>
          <a:xfrm>
            <a:off x="8515239" y="4954124"/>
            <a:ext cx="3147122" cy="1200263"/>
            <a:chOff x="8515239" y="4954124"/>
            <a:chExt cx="3147122" cy="1200263"/>
          </a:xfrm>
        </p:grpSpPr>
        <p:pic>
          <p:nvPicPr>
            <p:cNvPr id="9" name="Picture 8">
              <a:extLst>
                <a:ext uri="{FF2B5EF4-FFF2-40B4-BE49-F238E27FC236}">
                  <a16:creationId xmlns:a16="http://schemas.microsoft.com/office/drawing/2014/main" id="{EBA76BDD-39A1-4725-9936-5425619E94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2737" y="5045727"/>
              <a:ext cx="1108660" cy="1108660"/>
            </a:xfrm>
            <a:prstGeom prst="rect">
              <a:avLst/>
            </a:prstGeom>
          </p:spPr>
        </p:pic>
        <p:pic>
          <p:nvPicPr>
            <p:cNvPr id="3" name="Picture 2" descr="A picture containing shirt&#10;&#10;Description automatically generated">
              <a:extLst>
                <a:ext uri="{FF2B5EF4-FFF2-40B4-BE49-F238E27FC236}">
                  <a16:creationId xmlns:a16="http://schemas.microsoft.com/office/drawing/2014/main" id="{48E94F2A-8FD6-4AE6-AB4E-7248B0D57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3700" y="5045725"/>
              <a:ext cx="1108661" cy="1108661"/>
            </a:xfrm>
            <a:prstGeom prst="rect">
              <a:avLst/>
            </a:prstGeom>
          </p:spPr>
        </p:pic>
        <p:pic>
          <p:nvPicPr>
            <p:cNvPr id="7" name="Picture 6" descr="A picture containing shirt&#10;&#10;Description automatically generated">
              <a:extLst>
                <a:ext uri="{FF2B5EF4-FFF2-40B4-BE49-F238E27FC236}">
                  <a16:creationId xmlns:a16="http://schemas.microsoft.com/office/drawing/2014/main" id="{F77827E8-F4CB-48EA-85FD-EE2CF64281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5239" y="4954124"/>
              <a:ext cx="1200262" cy="1200262"/>
            </a:xfrm>
            <a:prstGeom prst="rect">
              <a:avLst/>
            </a:prstGeom>
          </p:spPr>
        </p:pic>
      </p:grpSp>
      <p:sp>
        <p:nvSpPr>
          <p:cNvPr id="17" name="Rounded Rectangle 46">
            <a:extLst>
              <a:ext uri="{FF2B5EF4-FFF2-40B4-BE49-F238E27FC236}">
                <a16:creationId xmlns:a16="http://schemas.microsoft.com/office/drawing/2014/main" id="{2A78E25B-9CEC-4251-A0A9-9CF47787AE6F}"/>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22D6D08E-4724-4C9A-8D0D-BC4208FD99B6}"/>
              </a:ext>
            </a:extLst>
          </p:cNvPr>
          <p:cNvSpPr>
            <a:spLocks noGrp="1"/>
          </p:cNvSpPr>
          <p:nvPr>
            <p:ph type="title"/>
          </p:nvPr>
        </p:nvSpPr>
        <p:spPr/>
        <p:txBody>
          <a:bodyPr>
            <a:noAutofit/>
          </a:bodyPr>
          <a:lstStyle/>
          <a:p>
            <a:r>
              <a:rPr lang="en-GB" sz="2800" b="1" dirty="0">
                <a:solidFill>
                  <a:schemeClr val="bg1"/>
                </a:solidFill>
              </a:rPr>
              <a:t>Saying ‘my’ and ‘your’</a:t>
            </a:r>
            <a:br>
              <a:rPr lang="en-GB" sz="2800" b="1" dirty="0">
                <a:solidFill>
                  <a:schemeClr val="bg1"/>
                </a:solidFill>
              </a:rPr>
            </a:br>
            <a:endParaRPr lang="en-GB" sz="2800" dirty="0"/>
          </a:p>
        </p:txBody>
      </p:sp>
    </p:spTree>
    <p:extLst>
      <p:ext uri="{BB962C8B-B14F-4D97-AF65-F5344CB8AC3E}">
        <p14:creationId xmlns:p14="http://schemas.microsoft.com/office/powerpoint/2010/main" val="241550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roman et aureli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C6E6F825-EEF7-4739-AEA2-B3D4908A346F}"/>
              </a:ext>
            </a:extLst>
          </p:cNvPr>
          <p:cNvSpPr txBox="1"/>
          <p:nvPr/>
        </p:nvSpPr>
        <p:spPr>
          <a:xfrm>
            <a:off x="79073" y="2228671"/>
            <a:ext cx="1188407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GB" sz="7200" b="1" dirty="0">
                <a:solidFill>
                  <a:srgbClr val="5B9BD5">
                    <a:lumMod val="50000"/>
                  </a:srgbClr>
                </a:solidFill>
                <a:latin typeface="Century Gothic" panose="020B0502020202020204" pitchFamily="34" charset="0"/>
              </a:rPr>
              <a:t>Je</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joue</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avec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me</a:t>
            </a:r>
            <a:r>
              <a:rPr kumimoji="0" lang="en-GB" sz="7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s</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e</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nfants.</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je joue avec mes enfants.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1976810" y="3429000"/>
            <a:ext cx="82383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I’m playing with my children.</a:t>
            </a:r>
          </a:p>
        </p:txBody>
      </p:sp>
      <p:sp>
        <p:nvSpPr>
          <p:cNvPr id="9" name="Arc 8">
            <a:extLst>
              <a:ext uri="{FF2B5EF4-FFF2-40B4-BE49-F238E27FC236}">
                <a16:creationId xmlns:a16="http://schemas.microsoft.com/office/drawing/2014/main" id="{6ED350DD-47A3-4351-B981-FE6DFA64E920}"/>
              </a:ext>
            </a:extLst>
          </p:cNvPr>
          <p:cNvSpPr/>
          <p:nvPr/>
        </p:nvSpPr>
        <p:spPr>
          <a:xfrm rot="7615317">
            <a:off x="7727623" y="2417502"/>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13" name="Group 12">
            <a:extLst>
              <a:ext uri="{FF2B5EF4-FFF2-40B4-BE49-F238E27FC236}">
                <a16:creationId xmlns:a16="http://schemas.microsoft.com/office/drawing/2014/main" id="{86CEB905-4089-47C3-9A8B-81FE152311BA}"/>
              </a:ext>
            </a:extLst>
          </p:cNvPr>
          <p:cNvGrpSpPr/>
          <p:nvPr/>
        </p:nvGrpSpPr>
        <p:grpSpPr>
          <a:xfrm>
            <a:off x="6765521" y="4303168"/>
            <a:ext cx="4993809" cy="1675726"/>
            <a:chOff x="6765521" y="4303168"/>
            <a:chExt cx="4993809" cy="1675726"/>
          </a:xfrm>
        </p:grpSpPr>
        <p:pic>
          <p:nvPicPr>
            <p:cNvPr id="10" name="Picture 9">
              <a:extLst>
                <a:ext uri="{FF2B5EF4-FFF2-40B4-BE49-F238E27FC236}">
                  <a16:creationId xmlns:a16="http://schemas.microsoft.com/office/drawing/2014/main" id="{B9D80500-C3BD-4600-9B70-2BC8EC36DB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5521" y="4729945"/>
              <a:ext cx="1247775" cy="1247775"/>
            </a:xfrm>
            <a:prstGeom prst="rect">
              <a:avLst/>
            </a:prstGeom>
          </p:spPr>
        </p:pic>
        <p:pic>
          <p:nvPicPr>
            <p:cNvPr id="3" name="Picture 2" descr="A picture containing shirt&#10;&#10;Description automatically generated">
              <a:extLst>
                <a:ext uri="{FF2B5EF4-FFF2-40B4-BE49-F238E27FC236}">
                  <a16:creationId xmlns:a16="http://schemas.microsoft.com/office/drawing/2014/main" id="{3D429B88-365F-488C-A7E9-664ED14717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3220" y="4303168"/>
              <a:ext cx="1674552" cy="1674552"/>
            </a:xfrm>
            <a:prstGeom prst="rect">
              <a:avLst/>
            </a:prstGeom>
          </p:spPr>
        </p:pic>
        <p:pic>
          <p:nvPicPr>
            <p:cNvPr id="7" name="Picture 6" descr="A picture containing food, clock, light&#10;&#10;Description automatically generated">
              <a:extLst>
                <a:ext uri="{FF2B5EF4-FFF2-40B4-BE49-F238E27FC236}">
                  <a16:creationId xmlns:a16="http://schemas.microsoft.com/office/drawing/2014/main" id="{406DE595-59FF-4F7A-AAA0-3BC156C3BE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07773" y="4562476"/>
              <a:ext cx="1415244" cy="1415244"/>
            </a:xfrm>
            <a:prstGeom prst="rect">
              <a:avLst/>
            </a:prstGeom>
          </p:spPr>
        </p:pic>
        <p:pic>
          <p:nvPicPr>
            <p:cNvPr id="12" name="Picture 11" descr="A picture containing shirt&#10;&#10;Description automatically generated">
              <a:extLst>
                <a:ext uri="{FF2B5EF4-FFF2-40B4-BE49-F238E27FC236}">
                  <a16:creationId xmlns:a16="http://schemas.microsoft.com/office/drawing/2014/main" id="{A7D2E502-C76D-4F6E-ADEF-E11F23E5FD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74116" y="4493680"/>
              <a:ext cx="1485214" cy="1485214"/>
            </a:xfrm>
            <a:prstGeom prst="rect">
              <a:avLst/>
            </a:prstGeom>
          </p:spPr>
        </p:pic>
      </p:grpSp>
      <p:sp>
        <p:nvSpPr>
          <p:cNvPr id="19" name="Rounded Rectangle 46">
            <a:extLst>
              <a:ext uri="{FF2B5EF4-FFF2-40B4-BE49-F238E27FC236}">
                <a16:creationId xmlns:a16="http://schemas.microsoft.com/office/drawing/2014/main" id="{22B53D27-8AF9-4770-A43F-492250DC8755}"/>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2A55F68-6EA8-40F1-9F6C-8C73E27C91EE}"/>
              </a:ext>
            </a:extLst>
          </p:cNvPr>
          <p:cNvSpPr>
            <a:spLocks noGrp="1"/>
          </p:cNvSpPr>
          <p:nvPr>
            <p:ph type="title"/>
          </p:nvPr>
        </p:nvSpPr>
        <p:spPr/>
        <p:txBody>
          <a:bodyPr>
            <a:normAutofit/>
          </a:bodyPr>
          <a:lstStyle/>
          <a:p>
            <a:r>
              <a:rPr lang="en-GB" sz="2800" b="1" dirty="0">
                <a:solidFill>
                  <a:schemeClr val="bg1"/>
                </a:solidFill>
              </a:rPr>
              <a:t>Saying ‘my’ and ‘your</a:t>
            </a:r>
            <a:endParaRPr lang="en-GB" sz="2800" dirty="0"/>
          </a:p>
        </p:txBody>
      </p:sp>
    </p:spTree>
    <p:extLst>
      <p:ext uri="{BB962C8B-B14F-4D97-AF65-F5344CB8AC3E}">
        <p14:creationId xmlns:p14="http://schemas.microsoft.com/office/powerpoint/2010/main" val="210191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e joue avec mes enfants.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C6E6F825-EEF7-4739-AEA2-B3D4908A346F}"/>
              </a:ext>
            </a:extLst>
          </p:cNvPr>
          <p:cNvSpPr txBox="1"/>
          <p:nvPr/>
        </p:nvSpPr>
        <p:spPr>
          <a:xfrm>
            <a:off x="883279" y="1759040"/>
            <a:ext cx="1042544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Renée et Bastien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sont</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tes</a:t>
            </a:r>
            <a:r>
              <a:rPr kumimoji="0" lang="en-GB" sz="7200" b="1"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grands-parents.</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renee et bastien.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1262317" y="4031222"/>
            <a:ext cx="96673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Renée</a:t>
            </a:r>
            <a:r>
              <a:rPr kumimoji="0" lang="en-GB" sz="3600" b="1" i="0" u="none" strike="noStrike" kern="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 and Bastien are your grandparents.</a:t>
            </a:r>
            <a:endPar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grpSp>
        <p:nvGrpSpPr>
          <p:cNvPr id="10" name="Group 9">
            <a:extLst>
              <a:ext uri="{FF2B5EF4-FFF2-40B4-BE49-F238E27FC236}">
                <a16:creationId xmlns:a16="http://schemas.microsoft.com/office/drawing/2014/main" id="{81D2EE8E-8225-4803-A36F-4A910728031E}"/>
              </a:ext>
            </a:extLst>
          </p:cNvPr>
          <p:cNvGrpSpPr/>
          <p:nvPr/>
        </p:nvGrpSpPr>
        <p:grpSpPr>
          <a:xfrm>
            <a:off x="8440914" y="4662412"/>
            <a:ext cx="3562144" cy="1541082"/>
            <a:chOff x="8517114" y="4569295"/>
            <a:chExt cx="3562144" cy="1541082"/>
          </a:xfrm>
        </p:grpSpPr>
        <p:pic>
          <p:nvPicPr>
            <p:cNvPr id="2" name="Picture 1">
              <a:extLst>
                <a:ext uri="{FF2B5EF4-FFF2-40B4-BE49-F238E27FC236}">
                  <a16:creationId xmlns:a16="http://schemas.microsoft.com/office/drawing/2014/main" id="{211B1D7E-72FD-49B0-AB8B-3303FD0AB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7899" y="4803698"/>
              <a:ext cx="1306678" cy="1306678"/>
            </a:xfrm>
            <a:prstGeom prst="rect">
              <a:avLst/>
            </a:prstGeom>
          </p:spPr>
        </p:pic>
        <p:pic>
          <p:nvPicPr>
            <p:cNvPr id="6" name="Picture 5" descr="A close up of a person&#10;&#10;Description automatically generated">
              <a:extLst>
                <a:ext uri="{FF2B5EF4-FFF2-40B4-BE49-F238E27FC236}">
                  <a16:creationId xmlns:a16="http://schemas.microsoft.com/office/drawing/2014/main" id="{1963BC9E-6FFA-4AB9-9400-0D196EA3AA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38177" y="4569296"/>
              <a:ext cx="1541081" cy="1541081"/>
            </a:xfrm>
            <a:prstGeom prst="rect">
              <a:avLst/>
            </a:prstGeom>
          </p:spPr>
        </p:pic>
        <p:pic>
          <p:nvPicPr>
            <p:cNvPr id="9" name="Picture 8" descr="A picture containing clock&#10;&#10;Description automatically generated">
              <a:extLst>
                <a:ext uri="{FF2B5EF4-FFF2-40B4-BE49-F238E27FC236}">
                  <a16:creationId xmlns:a16="http://schemas.microsoft.com/office/drawing/2014/main" id="{A617CDDA-AB91-4AD2-A250-B02DA41D80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7114" y="4569295"/>
              <a:ext cx="1541081" cy="1541081"/>
            </a:xfrm>
            <a:prstGeom prst="rect">
              <a:avLst/>
            </a:prstGeom>
          </p:spPr>
        </p:pic>
      </p:grpSp>
      <p:sp>
        <p:nvSpPr>
          <p:cNvPr id="17" name="Rounded Rectangle 46">
            <a:extLst>
              <a:ext uri="{FF2B5EF4-FFF2-40B4-BE49-F238E27FC236}">
                <a16:creationId xmlns:a16="http://schemas.microsoft.com/office/drawing/2014/main" id="{0DA95553-3D01-40CD-8CF0-01E2D99AA44B}"/>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78E2240-331E-4FF1-B0DD-B8E9CB92F08C}"/>
              </a:ext>
            </a:extLst>
          </p:cNvPr>
          <p:cNvSpPr>
            <a:spLocks noGrp="1"/>
          </p:cNvSpPr>
          <p:nvPr>
            <p:ph type="title"/>
          </p:nvPr>
        </p:nvSpPr>
        <p:spPr/>
        <p:txBody>
          <a:bodyPr>
            <a:noAutofit/>
          </a:bodyPr>
          <a:lstStyle/>
          <a:p>
            <a:r>
              <a:rPr lang="en-GB" sz="2800" b="1" dirty="0">
                <a:solidFill>
                  <a:schemeClr val="bg1"/>
                </a:solidFill>
              </a:rPr>
              <a:t>Saying ‘my’ and ‘your’</a:t>
            </a:r>
            <a:br>
              <a:rPr lang="en-GB" sz="2800" b="1" dirty="0">
                <a:solidFill>
                  <a:schemeClr val="bg1"/>
                </a:solidFill>
              </a:rPr>
            </a:br>
            <a:endParaRPr lang="en-GB" sz="2800" dirty="0"/>
          </a:p>
        </p:txBody>
      </p:sp>
    </p:spTree>
    <p:extLst>
      <p:ext uri="{BB962C8B-B14F-4D97-AF65-F5344CB8AC3E}">
        <p14:creationId xmlns:p14="http://schemas.microsoft.com/office/powerpoint/2010/main" val="56827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renee et bastie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C6E6F825-EEF7-4739-AEA2-B3D4908A346F}"/>
              </a:ext>
            </a:extLst>
          </p:cNvPr>
          <p:cNvSpPr txBox="1"/>
          <p:nvPr/>
        </p:nvSpPr>
        <p:spPr>
          <a:xfrm>
            <a:off x="625882" y="2228671"/>
            <a:ext cx="10940231" cy="1200329"/>
          </a:xfrm>
          <a:prstGeom prst="rect">
            <a:avLst/>
          </a:prstGeom>
          <a:noFill/>
        </p:spPr>
        <p:txBody>
          <a:bodyPr wrap="square" rtlCol="0">
            <a:spAutoFit/>
          </a:bodyPr>
          <a:lstStyle/>
          <a:p>
            <a:pPr lvl="0" algn="ctr">
              <a:buClr>
                <a:srgbClr val="000000"/>
              </a:buClr>
              <a:defRPr/>
            </a:pP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Il</a:t>
            </a:r>
            <a:r>
              <a:rPr kumimoji="0" lang="en-GB" sz="7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s</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é</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coutent</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te</a:t>
            </a:r>
            <a:r>
              <a:rPr kumimoji="0" lang="en-GB" sz="7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s</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7200" b="1" dirty="0" err="1">
                <a:solidFill>
                  <a:srgbClr val="EE6000"/>
                </a:solidFill>
                <a:latin typeface="Century Gothic" panose="020B0502020202020204" pitchFamily="34" charset="0"/>
              </a:rPr>
              <a:t>i</a:t>
            </a:r>
            <a:r>
              <a:rPr lang="en-GB" sz="7200" b="1" dirty="0" err="1">
                <a:solidFill>
                  <a:srgbClr val="5B9BD5">
                    <a:lumMod val="50000"/>
                  </a:srgbClr>
                </a:solidFill>
                <a:latin typeface="Century Gothic" panose="020B0502020202020204" pitchFamily="34" charset="0"/>
              </a:rPr>
              <a:t>dées</a:t>
            </a:r>
            <a:r>
              <a:rPr lang="en-GB" sz="7200" b="1" dirty="0">
                <a:solidFill>
                  <a:srgbClr val="5B9BD5">
                    <a:lumMod val="50000"/>
                  </a:srgbClr>
                </a:solidFill>
                <a:latin typeface="Century Gothic" panose="020B0502020202020204" pitchFamily="34" charset="0"/>
              </a:rPr>
              <a:t>.</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ils ecoutent tesidees.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1262315" y="3429000"/>
            <a:ext cx="96673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They listen to your ideas.</a:t>
            </a:r>
          </a:p>
        </p:txBody>
      </p:sp>
      <p:sp>
        <p:nvSpPr>
          <p:cNvPr id="12" name="Arc 11">
            <a:extLst>
              <a:ext uri="{FF2B5EF4-FFF2-40B4-BE49-F238E27FC236}">
                <a16:creationId xmlns:a16="http://schemas.microsoft.com/office/drawing/2014/main" id="{533ECF6C-ED0E-4FA0-86B8-7ED7B1633C7C}"/>
              </a:ext>
            </a:extLst>
          </p:cNvPr>
          <p:cNvSpPr/>
          <p:nvPr/>
        </p:nvSpPr>
        <p:spPr>
          <a:xfrm rot="7685824">
            <a:off x="7500190" y="2384164"/>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3E2829C1-F0E2-432F-B08A-4FD1DF93887C}"/>
              </a:ext>
            </a:extLst>
          </p:cNvPr>
          <p:cNvGrpSpPr/>
          <p:nvPr/>
        </p:nvGrpSpPr>
        <p:grpSpPr>
          <a:xfrm>
            <a:off x="10163145" y="3868793"/>
            <a:ext cx="1800000" cy="2285595"/>
            <a:chOff x="10163145" y="3868793"/>
            <a:chExt cx="1800000" cy="2285595"/>
          </a:xfrm>
        </p:grpSpPr>
        <p:pic>
          <p:nvPicPr>
            <p:cNvPr id="13" name="Picture 2" descr="lightbulb clipart - Clip Art Library">
              <a:extLst>
                <a:ext uri="{FF2B5EF4-FFF2-40B4-BE49-F238E27FC236}">
                  <a16:creationId xmlns:a16="http://schemas.microsoft.com/office/drawing/2014/main" id="{C8487965-DE7E-463A-89A6-FBBE2B56DCA9}"/>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59211" y="3868793"/>
              <a:ext cx="607868" cy="72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40C5479-2A80-4BB7-9288-CFEF26F6EA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3145" y="4354388"/>
              <a:ext cx="1800000" cy="1800000"/>
            </a:xfrm>
            <a:prstGeom prst="rect">
              <a:avLst/>
            </a:prstGeom>
          </p:spPr>
        </p:pic>
      </p:grpSp>
      <p:sp>
        <p:nvSpPr>
          <p:cNvPr id="11" name="Arc 10">
            <a:extLst>
              <a:ext uri="{FF2B5EF4-FFF2-40B4-BE49-F238E27FC236}">
                <a16:creationId xmlns:a16="http://schemas.microsoft.com/office/drawing/2014/main" id="{F8CC63C4-7979-4DE9-95EF-EE891FB1BA10}"/>
              </a:ext>
            </a:extLst>
          </p:cNvPr>
          <p:cNvSpPr/>
          <p:nvPr/>
        </p:nvSpPr>
        <p:spPr>
          <a:xfrm rot="7685824">
            <a:off x="1800431" y="2384164"/>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8" name="Rounded Rectangle 46">
            <a:extLst>
              <a:ext uri="{FF2B5EF4-FFF2-40B4-BE49-F238E27FC236}">
                <a16:creationId xmlns:a16="http://schemas.microsoft.com/office/drawing/2014/main" id="{3CD96045-E143-4B0E-BED7-4A24D80AFA54}"/>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itle 6">
            <a:extLst>
              <a:ext uri="{FF2B5EF4-FFF2-40B4-BE49-F238E27FC236}">
                <a16:creationId xmlns:a16="http://schemas.microsoft.com/office/drawing/2014/main" id="{EE577D30-0036-40DF-B6D8-6C71C04D06D7}"/>
              </a:ext>
            </a:extLst>
          </p:cNvPr>
          <p:cNvSpPr>
            <a:spLocks noGrp="1"/>
          </p:cNvSpPr>
          <p:nvPr>
            <p:ph type="title"/>
          </p:nvPr>
        </p:nvSpPr>
        <p:spPr>
          <a:xfrm>
            <a:off x="0" y="232704"/>
            <a:ext cx="4427580" cy="647577"/>
          </a:xfrm>
        </p:spPr>
        <p:txBody>
          <a:bodyPr>
            <a:normAutofit/>
          </a:bodyPr>
          <a:lstStyle/>
          <a:p>
            <a:r>
              <a:rPr lang="en-GB" sz="2800" b="1" dirty="0">
                <a:solidFill>
                  <a:schemeClr val="bg1"/>
                </a:solidFill>
              </a:rPr>
              <a:t>Saying ‘my’ and ‘your’</a:t>
            </a:r>
          </a:p>
        </p:txBody>
      </p:sp>
    </p:spTree>
    <p:extLst>
      <p:ext uri="{BB962C8B-B14F-4D97-AF65-F5344CB8AC3E}">
        <p14:creationId xmlns:p14="http://schemas.microsoft.com/office/powerpoint/2010/main" val="405304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ecoutent tesidee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12"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511707-DC59-4C14-90AB-102C5DACD9C2}"/>
              </a:ext>
            </a:extLst>
          </p:cNvPr>
          <p:cNvSpPr txBox="1"/>
          <p:nvPr/>
        </p:nvSpPr>
        <p:spPr>
          <a:xfrm>
            <a:off x="0" y="1165934"/>
            <a:ext cx="8661345" cy="461665"/>
          </a:xfrm>
          <a:prstGeom prst="rect">
            <a:avLst/>
          </a:prstGeom>
          <a:noFill/>
        </p:spPr>
        <p:txBody>
          <a:bodyPr wrap="none" rtlCol="0">
            <a:spAutoFit/>
          </a:bodyPr>
          <a:lstStyle/>
          <a:p>
            <a:r>
              <a:rPr lang="en-GB" sz="2400" dirty="0" err="1">
                <a:solidFill>
                  <a:srgbClr val="115076"/>
                </a:solidFill>
              </a:rPr>
              <a:t>Léa</a:t>
            </a:r>
            <a:r>
              <a:rPr lang="en-GB" sz="2400" dirty="0">
                <a:solidFill>
                  <a:srgbClr val="115076"/>
                </a:solidFill>
              </a:rPr>
              <a:t> </a:t>
            </a:r>
            <a:r>
              <a:rPr lang="en-GB" sz="2400" dirty="0" err="1">
                <a:solidFill>
                  <a:srgbClr val="115076"/>
                </a:solidFill>
              </a:rPr>
              <a:t>parle</a:t>
            </a:r>
            <a:r>
              <a:rPr lang="en-GB" sz="2400" dirty="0">
                <a:solidFill>
                  <a:srgbClr val="115076"/>
                </a:solidFill>
              </a:rPr>
              <a:t> à Amir. </a:t>
            </a:r>
            <a:r>
              <a:rPr lang="en-GB" sz="2400" dirty="0" err="1">
                <a:solidFill>
                  <a:srgbClr val="115076"/>
                </a:solidFill>
              </a:rPr>
              <a:t>Écoute</a:t>
            </a:r>
            <a:r>
              <a:rPr lang="en-GB" sz="2400" dirty="0">
                <a:solidFill>
                  <a:srgbClr val="115076"/>
                </a:solidFill>
              </a:rPr>
              <a:t> les phrases. </a:t>
            </a:r>
            <a:r>
              <a:rPr lang="en-GB" sz="2400" dirty="0" err="1">
                <a:solidFill>
                  <a:srgbClr val="115076"/>
                </a:solidFill>
              </a:rPr>
              <a:t>Écris</a:t>
            </a:r>
            <a:r>
              <a:rPr lang="en-GB" sz="2400" dirty="0">
                <a:solidFill>
                  <a:srgbClr val="115076"/>
                </a:solidFill>
              </a:rPr>
              <a:t> le mot correct.</a:t>
            </a:r>
          </a:p>
        </p:txBody>
      </p:sp>
      <p:graphicFrame>
        <p:nvGraphicFramePr>
          <p:cNvPr id="3" name="Table 2">
            <a:extLst>
              <a:ext uri="{FF2B5EF4-FFF2-40B4-BE49-F238E27FC236}">
                <a16:creationId xmlns:a16="http://schemas.microsoft.com/office/drawing/2014/main" id="{AC96431A-F652-45F7-B271-41E1E6006D84}"/>
              </a:ext>
            </a:extLst>
          </p:cNvPr>
          <p:cNvGraphicFramePr>
            <a:graphicFrameLocks noGrp="1"/>
          </p:cNvGraphicFramePr>
          <p:nvPr/>
        </p:nvGraphicFramePr>
        <p:xfrm>
          <a:off x="506875" y="3263856"/>
          <a:ext cx="5114706" cy="288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673521615"/>
                    </a:ext>
                  </a:extLst>
                </a:gridCol>
                <a:gridCol w="2197353">
                  <a:extLst>
                    <a:ext uri="{9D8B030D-6E8A-4147-A177-3AD203B41FA5}">
                      <a16:colId xmlns:a16="http://schemas.microsoft.com/office/drawing/2014/main" val="2331514614"/>
                    </a:ext>
                  </a:extLst>
                </a:gridCol>
                <a:gridCol w="2197353">
                  <a:extLst>
                    <a:ext uri="{9D8B030D-6E8A-4147-A177-3AD203B41FA5}">
                      <a16:colId xmlns:a16="http://schemas.microsoft.com/office/drawing/2014/main" val="2636182559"/>
                    </a:ext>
                  </a:extLst>
                </a:gridCol>
              </a:tblGrid>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sœur</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amie</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91887099"/>
                  </a:ext>
                </a:extLst>
              </a:tr>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famille</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amis</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8385950"/>
                  </a:ext>
                </a:extLst>
              </a:tr>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a:solidFill>
                            <a:srgbClr val="115076"/>
                          </a:solidFill>
                        </a:rPr>
                        <a:t>parents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73856939"/>
                  </a:ext>
                </a:extLst>
              </a:tr>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amie</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sœur</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66939218"/>
                  </a:ext>
                </a:extLst>
              </a:tr>
            </a:tbl>
          </a:graphicData>
        </a:graphic>
      </p:graphicFrame>
      <p:graphicFrame>
        <p:nvGraphicFramePr>
          <p:cNvPr id="13" name="Table 12">
            <a:extLst>
              <a:ext uri="{FF2B5EF4-FFF2-40B4-BE49-F238E27FC236}">
                <a16:creationId xmlns:a16="http://schemas.microsoft.com/office/drawing/2014/main" id="{EE187DA1-C415-44BC-A307-E38623787F2E}"/>
              </a:ext>
            </a:extLst>
          </p:cNvPr>
          <p:cNvGraphicFramePr>
            <a:graphicFrameLocks noGrp="1"/>
          </p:cNvGraphicFramePr>
          <p:nvPr/>
        </p:nvGraphicFramePr>
        <p:xfrm>
          <a:off x="6570421" y="3263856"/>
          <a:ext cx="5093822" cy="288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673521615"/>
                    </a:ext>
                  </a:extLst>
                </a:gridCol>
                <a:gridCol w="2197353">
                  <a:extLst>
                    <a:ext uri="{9D8B030D-6E8A-4147-A177-3AD203B41FA5}">
                      <a16:colId xmlns:a16="http://schemas.microsoft.com/office/drawing/2014/main" val="2331514614"/>
                    </a:ext>
                  </a:extLst>
                </a:gridCol>
                <a:gridCol w="2176469">
                  <a:extLst>
                    <a:ext uri="{9D8B030D-6E8A-4147-A177-3AD203B41FA5}">
                      <a16:colId xmlns:a16="http://schemas.microsoft.com/office/drawing/2014/main" val="2636182559"/>
                    </a:ext>
                  </a:extLst>
                </a:gridCol>
              </a:tblGrid>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a:solidFill>
                            <a:srgbClr val="115076"/>
                          </a:solidFill>
                        </a:rPr>
                        <a:t>parents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a:solidFill>
                            <a:srgbClr val="115076"/>
                          </a:solidFill>
                        </a:rPr>
                        <a:t>animal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91887099"/>
                  </a:ext>
                </a:extLst>
              </a:tr>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a:solidFill>
                            <a:srgbClr val="115076"/>
                          </a:solidFill>
                        </a:rPr>
                        <a:t>parents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8385950"/>
                  </a:ext>
                </a:extLst>
              </a:tr>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sœur</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amie</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73856939"/>
                  </a:ext>
                </a:extLst>
              </a:tr>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amis</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a:solidFill>
                            <a:srgbClr val="115076"/>
                          </a:solidFill>
                        </a:rPr>
                        <a:t>animal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66939218"/>
                  </a:ext>
                </a:extLst>
              </a:tr>
            </a:tbl>
          </a:graphicData>
        </a:graphic>
      </p:graphicFrame>
      <p:pic>
        <p:nvPicPr>
          <p:cNvPr id="14" name="Picture 13">
            <a:extLst>
              <a:ext uri="{FF2B5EF4-FFF2-40B4-BE49-F238E27FC236}">
                <a16:creationId xmlns:a16="http://schemas.microsoft.com/office/drawing/2014/main" id="{B4983CA6-84A0-41A3-8408-1CEA9013B4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990" y="1463856"/>
            <a:ext cx="1800000" cy="1800000"/>
          </a:xfrm>
          <a:prstGeom prst="rect">
            <a:avLst/>
          </a:prstGeom>
        </p:spPr>
      </p:pic>
      <p:pic>
        <p:nvPicPr>
          <p:cNvPr id="15" name="Picture 14">
            <a:extLst>
              <a:ext uri="{FF2B5EF4-FFF2-40B4-BE49-F238E27FC236}">
                <a16:creationId xmlns:a16="http://schemas.microsoft.com/office/drawing/2014/main" id="{F147F31F-5C1B-4DF2-AEA1-F28C484FE6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5588" y="1463856"/>
            <a:ext cx="1800000" cy="1800000"/>
          </a:xfrm>
          <a:prstGeom prst="rect">
            <a:avLst/>
          </a:prstGeom>
        </p:spPr>
      </p:pic>
      <p:sp>
        <p:nvSpPr>
          <p:cNvPr id="16" name="TextBox 15">
            <a:extLst>
              <a:ext uri="{FF2B5EF4-FFF2-40B4-BE49-F238E27FC236}">
                <a16:creationId xmlns:a16="http://schemas.microsoft.com/office/drawing/2014/main" id="{3D6FFD1A-BA34-478D-BA43-D2126DBAB019}"/>
              </a:ext>
            </a:extLst>
          </p:cNvPr>
          <p:cNvSpPr txBox="1"/>
          <p:nvPr/>
        </p:nvSpPr>
        <p:spPr>
          <a:xfrm>
            <a:off x="2418785" y="2760098"/>
            <a:ext cx="809837" cy="523220"/>
          </a:xfrm>
          <a:prstGeom prst="rect">
            <a:avLst/>
          </a:prstGeom>
          <a:noFill/>
        </p:spPr>
        <p:txBody>
          <a:bodyPr wrap="none" rtlCol="0">
            <a:spAutoFit/>
          </a:bodyPr>
          <a:lstStyle/>
          <a:p>
            <a:r>
              <a:rPr lang="en-GB" sz="2800" b="1" dirty="0" err="1">
                <a:solidFill>
                  <a:srgbClr val="115076"/>
                </a:solidFill>
              </a:rPr>
              <a:t>Léa</a:t>
            </a:r>
            <a:endParaRPr lang="en-GB" sz="2800" b="1" dirty="0">
              <a:solidFill>
                <a:srgbClr val="115076"/>
              </a:solidFill>
            </a:endParaRPr>
          </a:p>
        </p:txBody>
      </p:sp>
      <p:sp>
        <p:nvSpPr>
          <p:cNvPr id="17" name="TextBox 16">
            <a:extLst>
              <a:ext uri="{FF2B5EF4-FFF2-40B4-BE49-F238E27FC236}">
                <a16:creationId xmlns:a16="http://schemas.microsoft.com/office/drawing/2014/main" id="{605E452E-9900-4DC2-8717-122703FB4EFF}"/>
              </a:ext>
            </a:extLst>
          </p:cNvPr>
          <p:cNvSpPr txBox="1"/>
          <p:nvPr/>
        </p:nvSpPr>
        <p:spPr>
          <a:xfrm>
            <a:off x="8474884" y="2757534"/>
            <a:ext cx="990977" cy="523220"/>
          </a:xfrm>
          <a:prstGeom prst="rect">
            <a:avLst/>
          </a:prstGeom>
          <a:noFill/>
        </p:spPr>
        <p:txBody>
          <a:bodyPr wrap="none" rtlCol="0">
            <a:spAutoFit/>
          </a:bodyPr>
          <a:lstStyle/>
          <a:p>
            <a:r>
              <a:rPr lang="en-GB" sz="2800" b="1" dirty="0">
                <a:solidFill>
                  <a:srgbClr val="115076"/>
                </a:solidFill>
              </a:rPr>
              <a:t>Amir</a:t>
            </a:r>
          </a:p>
        </p:txBody>
      </p:sp>
      <p:sp>
        <p:nvSpPr>
          <p:cNvPr id="18" name="Action Button: Custom 66" descr="number 1">
            <a:hlinkClick r:id="" action="ppaction://noaction" highlightClick="1">
              <a:snd r:embed="rId5" name="1beep.wav"/>
            </a:hlinkClick>
            <a:extLst>
              <a:ext uri="{FF2B5EF4-FFF2-40B4-BE49-F238E27FC236}">
                <a16:creationId xmlns:a16="http://schemas.microsoft.com/office/drawing/2014/main" id="{317A6081-F9E8-4462-8C6E-C651CAA7F964}"/>
              </a:ext>
            </a:extLst>
          </p:cNvPr>
          <p:cNvSpPr/>
          <p:nvPr/>
        </p:nvSpPr>
        <p:spPr>
          <a:xfrm>
            <a:off x="601940" y="3350870"/>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1</a:t>
            </a:r>
          </a:p>
        </p:txBody>
      </p:sp>
      <p:sp>
        <p:nvSpPr>
          <p:cNvPr id="19" name="Action Button: Custom 69" descr="number 2">
            <a:hlinkClick r:id="" action="ppaction://noaction" highlightClick="1">
              <a:snd r:embed="rId6" name="2beep.wav"/>
            </a:hlinkClick>
            <a:extLst>
              <a:ext uri="{FF2B5EF4-FFF2-40B4-BE49-F238E27FC236}">
                <a16:creationId xmlns:a16="http://schemas.microsoft.com/office/drawing/2014/main" id="{AC947384-6A06-4FE6-BA26-EA733A667D36}"/>
              </a:ext>
            </a:extLst>
          </p:cNvPr>
          <p:cNvSpPr/>
          <p:nvPr/>
        </p:nvSpPr>
        <p:spPr>
          <a:xfrm>
            <a:off x="601940" y="4068523"/>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2</a:t>
            </a:r>
          </a:p>
        </p:txBody>
      </p:sp>
      <p:sp>
        <p:nvSpPr>
          <p:cNvPr id="20" name="Action Button: Custom 72" descr="number 3">
            <a:hlinkClick r:id="" action="ppaction://noaction" highlightClick="1">
              <a:snd r:embed="rId7" name="3beep.wav"/>
            </a:hlinkClick>
            <a:extLst>
              <a:ext uri="{FF2B5EF4-FFF2-40B4-BE49-F238E27FC236}">
                <a16:creationId xmlns:a16="http://schemas.microsoft.com/office/drawing/2014/main" id="{F32706D1-5454-4CC2-B380-362450A860CF}"/>
              </a:ext>
            </a:extLst>
          </p:cNvPr>
          <p:cNvSpPr/>
          <p:nvPr/>
        </p:nvSpPr>
        <p:spPr>
          <a:xfrm>
            <a:off x="601940" y="4775407"/>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3</a:t>
            </a:r>
          </a:p>
        </p:txBody>
      </p:sp>
      <p:sp>
        <p:nvSpPr>
          <p:cNvPr id="21" name="Action Button: Custom 75" descr="number 4">
            <a:hlinkClick r:id="" action="ppaction://noaction" highlightClick="1">
              <a:snd r:embed="rId8" name="4beep.wav"/>
            </a:hlinkClick>
            <a:extLst>
              <a:ext uri="{FF2B5EF4-FFF2-40B4-BE49-F238E27FC236}">
                <a16:creationId xmlns:a16="http://schemas.microsoft.com/office/drawing/2014/main" id="{61CB8CA2-C796-41C2-BF37-B66B53F92004}"/>
              </a:ext>
            </a:extLst>
          </p:cNvPr>
          <p:cNvSpPr/>
          <p:nvPr/>
        </p:nvSpPr>
        <p:spPr>
          <a:xfrm>
            <a:off x="601940" y="5500208"/>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4</a:t>
            </a:r>
          </a:p>
        </p:txBody>
      </p:sp>
      <p:sp>
        <p:nvSpPr>
          <p:cNvPr id="22" name="Action Button: Custom 78" descr="number 5">
            <a:hlinkClick r:id="" action="ppaction://noaction" highlightClick="1">
              <a:snd r:embed="rId9" name="5beep.wav"/>
            </a:hlinkClick>
            <a:extLst>
              <a:ext uri="{FF2B5EF4-FFF2-40B4-BE49-F238E27FC236}">
                <a16:creationId xmlns:a16="http://schemas.microsoft.com/office/drawing/2014/main" id="{6792ABBB-FEB5-42A0-9254-F46CA467900A}"/>
              </a:ext>
            </a:extLst>
          </p:cNvPr>
          <p:cNvSpPr/>
          <p:nvPr/>
        </p:nvSpPr>
        <p:spPr>
          <a:xfrm>
            <a:off x="6658537" y="3355232"/>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5</a:t>
            </a:r>
          </a:p>
        </p:txBody>
      </p:sp>
      <p:sp>
        <p:nvSpPr>
          <p:cNvPr id="23" name="Action Button: Custom 81" descr="number 6">
            <a:hlinkClick r:id="" action="ppaction://noaction" highlightClick="1">
              <a:snd r:embed="rId10" name="6beep.wav"/>
            </a:hlinkClick>
            <a:extLst>
              <a:ext uri="{FF2B5EF4-FFF2-40B4-BE49-F238E27FC236}">
                <a16:creationId xmlns:a16="http://schemas.microsoft.com/office/drawing/2014/main" id="{942CC041-CA0C-42F9-94F7-9CD7C2342447}"/>
              </a:ext>
            </a:extLst>
          </p:cNvPr>
          <p:cNvSpPr/>
          <p:nvPr/>
        </p:nvSpPr>
        <p:spPr>
          <a:xfrm>
            <a:off x="6658537" y="4068523"/>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6</a:t>
            </a:r>
          </a:p>
        </p:txBody>
      </p:sp>
      <p:sp>
        <p:nvSpPr>
          <p:cNvPr id="24" name="Action Button: Custom 84" descr="number 7">
            <a:hlinkClick r:id="" action="ppaction://noaction" highlightClick="1">
              <a:snd r:embed="rId11" name="7beep.wav"/>
            </a:hlinkClick>
            <a:extLst>
              <a:ext uri="{FF2B5EF4-FFF2-40B4-BE49-F238E27FC236}">
                <a16:creationId xmlns:a16="http://schemas.microsoft.com/office/drawing/2014/main" id="{907805EC-5ACA-4614-A6D8-52C2B0FC7A35}"/>
              </a:ext>
            </a:extLst>
          </p:cNvPr>
          <p:cNvSpPr/>
          <p:nvPr/>
        </p:nvSpPr>
        <p:spPr>
          <a:xfrm>
            <a:off x="6658537" y="4781814"/>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7</a:t>
            </a:r>
          </a:p>
        </p:txBody>
      </p:sp>
      <p:sp>
        <p:nvSpPr>
          <p:cNvPr id="25" name="Action Button: Custom 87" descr="number 8">
            <a:hlinkClick r:id="" action="ppaction://noaction" highlightClick="1">
              <a:snd r:embed="rId12" name="8beep.wav"/>
            </a:hlinkClick>
            <a:extLst>
              <a:ext uri="{FF2B5EF4-FFF2-40B4-BE49-F238E27FC236}">
                <a16:creationId xmlns:a16="http://schemas.microsoft.com/office/drawing/2014/main" id="{4BE67E2F-CB99-4D6B-8D3F-CEE04C202650}"/>
              </a:ext>
            </a:extLst>
          </p:cNvPr>
          <p:cNvSpPr/>
          <p:nvPr/>
        </p:nvSpPr>
        <p:spPr>
          <a:xfrm>
            <a:off x="6658537" y="5500208"/>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8</a:t>
            </a:r>
          </a:p>
        </p:txBody>
      </p:sp>
      <p:sp>
        <p:nvSpPr>
          <p:cNvPr id="26" name="Rectangle: Rounded Corners 25">
            <a:extLst>
              <a:ext uri="{FF2B5EF4-FFF2-40B4-BE49-F238E27FC236}">
                <a16:creationId xmlns:a16="http://schemas.microsoft.com/office/drawing/2014/main" id="{08EFA62B-69B5-4867-B651-5DC83BA38C56}"/>
              </a:ext>
            </a:extLst>
          </p:cNvPr>
          <p:cNvSpPr/>
          <p:nvPr/>
        </p:nvSpPr>
        <p:spPr>
          <a:xfrm>
            <a:off x="3448050" y="3280754"/>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25FD7065-80E2-4081-80B4-FD6B84383C77}"/>
              </a:ext>
            </a:extLst>
          </p:cNvPr>
          <p:cNvSpPr/>
          <p:nvPr/>
        </p:nvSpPr>
        <p:spPr>
          <a:xfrm>
            <a:off x="3448050" y="4030565"/>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8AD3F57F-EE7B-453A-AF9F-E73988223AE4}"/>
              </a:ext>
            </a:extLst>
          </p:cNvPr>
          <p:cNvSpPr/>
          <p:nvPr/>
        </p:nvSpPr>
        <p:spPr>
          <a:xfrm>
            <a:off x="1237005" y="4712850"/>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65E112CB-1D90-40C0-BE0D-E54699E1A969}"/>
              </a:ext>
            </a:extLst>
          </p:cNvPr>
          <p:cNvSpPr/>
          <p:nvPr/>
        </p:nvSpPr>
        <p:spPr>
          <a:xfrm>
            <a:off x="3454359" y="5437651"/>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FC2B843A-C969-4E41-A3FE-951D894A1359}"/>
              </a:ext>
            </a:extLst>
          </p:cNvPr>
          <p:cNvSpPr/>
          <p:nvPr/>
        </p:nvSpPr>
        <p:spPr>
          <a:xfrm>
            <a:off x="9511595" y="3288313"/>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4A221907-EA87-4947-A49F-9A41E692141A}"/>
              </a:ext>
            </a:extLst>
          </p:cNvPr>
          <p:cNvSpPr/>
          <p:nvPr/>
        </p:nvSpPr>
        <p:spPr>
          <a:xfrm>
            <a:off x="7338065" y="4024592"/>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30913726-F0B7-4FEC-9816-B28066CAB0FF}"/>
              </a:ext>
            </a:extLst>
          </p:cNvPr>
          <p:cNvSpPr/>
          <p:nvPr/>
        </p:nvSpPr>
        <p:spPr>
          <a:xfrm>
            <a:off x="7338065" y="4751667"/>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762AE576-931A-47D2-A89F-C9CCF47DED44}"/>
              </a:ext>
            </a:extLst>
          </p:cNvPr>
          <p:cNvSpPr/>
          <p:nvPr/>
        </p:nvSpPr>
        <p:spPr>
          <a:xfrm>
            <a:off x="7317183" y="5433544"/>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2E2963D9-EBE8-4528-98F9-315E0DEE56FF}"/>
              </a:ext>
            </a:extLst>
          </p:cNvPr>
          <p:cNvSpPr>
            <a:spLocks noGrp="1"/>
          </p:cNvSpPr>
          <p:nvPr>
            <p:ph type="title"/>
          </p:nvPr>
        </p:nvSpPr>
        <p:spPr>
          <a:xfrm>
            <a:off x="0" y="213557"/>
            <a:ext cx="2915728" cy="647577"/>
          </a:xfrm>
        </p:spPr>
        <p:txBody>
          <a:bodyPr>
            <a:normAutofit/>
          </a:bodyPr>
          <a:lstStyle/>
          <a:p>
            <a:r>
              <a:rPr lang="fr-FR" dirty="0"/>
              <a:t>C’est qui ?</a:t>
            </a:r>
          </a:p>
        </p:txBody>
      </p:sp>
      <p:sp>
        <p:nvSpPr>
          <p:cNvPr id="36" name="Rounded Rectangle 46">
            <a:extLst>
              <a:ext uri="{FF2B5EF4-FFF2-40B4-BE49-F238E27FC236}">
                <a16:creationId xmlns:a16="http://schemas.microsoft.com/office/drawing/2014/main" id="{DD48B8CB-7F47-48DA-A964-DE79833DE9E6}"/>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1683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511707-DC59-4C14-90AB-102C5DACD9C2}"/>
              </a:ext>
            </a:extLst>
          </p:cNvPr>
          <p:cNvSpPr txBox="1"/>
          <p:nvPr/>
        </p:nvSpPr>
        <p:spPr>
          <a:xfrm>
            <a:off x="0" y="1165934"/>
            <a:ext cx="8661345" cy="461665"/>
          </a:xfrm>
          <a:prstGeom prst="rect">
            <a:avLst/>
          </a:prstGeom>
          <a:noFill/>
        </p:spPr>
        <p:txBody>
          <a:bodyPr wrap="none" rtlCol="0">
            <a:spAutoFit/>
          </a:bodyPr>
          <a:lstStyle/>
          <a:p>
            <a:r>
              <a:rPr lang="en-GB" sz="2400" dirty="0" err="1">
                <a:solidFill>
                  <a:srgbClr val="115076"/>
                </a:solidFill>
              </a:rPr>
              <a:t>Léa</a:t>
            </a:r>
            <a:r>
              <a:rPr lang="en-GB" sz="2400" dirty="0">
                <a:solidFill>
                  <a:srgbClr val="115076"/>
                </a:solidFill>
              </a:rPr>
              <a:t> </a:t>
            </a:r>
            <a:r>
              <a:rPr lang="en-GB" sz="2400" dirty="0" err="1">
                <a:solidFill>
                  <a:srgbClr val="115076"/>
                </a:solidFill>
              </a:rPr>
              <a:t>parle</a:t>
            </a:r>
            <a:r>
              <a:rPr lang="en-GB" sz="2400" dirty="0">
                <a:solidFill>
                  <a:srgbClr val="115076"/>
                </a:solidFill>
              </a:rPr>
              <a:t> à Amir. </a:t>
            </a:r>
            <a:r>
              <a:rPr lang="en-GB" sz="2400" dirty="0" err="1">
                <a:solidFill>
                  <a:srgbClr val="115076"/>
                </a:solidFill>
              </a:rPr>
              <a:t>Écoute</a:t>
            </a:r>
            <a:r>
              <a:rPr lang="en-GB" sz="2400" dirty="0">
                <a:solidFill>
                  <a:srgbClr val="115076"/>
                </a:solidFill>
              </a:rPr>
              <a:t> les phrases. </a:t>
            </a:r>
            <a:r>
              <a:rPr lang="en-GB" sz="2400" dirty="0" err="1">
                <a:solidFill>
                  <a:srgbClr val="115076"/>
                </a:solidFill>
              </a:rPr>
              <a:t>Écris</a:t>
            </a:r>
            <a:r>
              <a:rPr lang="en-GB" sz="2400" dirty="0">
                <a:solidFill>
                  <a:srgbClr val="115076"/>
                </a:solidFill>
              </a:rPr>
              <a:t> le mot correct.</a:t>
            </a:r>
          </a:p>
        </p:txBody>
      </p:sp>
      <p:graphicFrame>
        <p:nvGraphicFramePr>
          <p:cNvPr id="3" name="Table 2">
            <a:extLst>
              <a:ext uri="{FF2B5EF4-FFF2-40B4-BE49-F238E27FC236}">
                <a16:creationId xmlns:a16="http://schemas.microsoft.com/office/drawing/2014/main" id="{AC96431A-F652-45F7-B271-41E1E6006D84}"/>
              </a:ext>
            </a:extLst>
          </p:cNvPr>
          <p:cNvGraphicFramePr>
            <a:graphicFrameLocks noGrp="1"/>
          </p:cNvGraphicFramePr>
          <p:nvPr/>
        </p:nvGraphicFramePr>
        <p:xfrm>
          <a:off x="506875" y="3263856"/>
          <a:ext cx="5114706" cy="288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673521615"/>
                    </a:ext>
                  </a:extLst>
                </a:gridCol>
                <a:gridCol w="2197353">
                  <a:extLst>
                    <a:ext uri="{9D8B030D-6E8A-4147-A177-3AD203B41FA5}">
                      <a16:colId xmlns:a16="http://schemas.microsoft.com/office/drawing/2014/main" val="2331514614"/>
                    </a:ext>
                  </a:extLst>
                </a:gridCol>
                <a:gridCol w="2197353">
                  <a:extLst>
                    <a:ext uri="{9D8B030D-6E8A-4147-A177-3AD203B41FA5}">
                      <a16:colId xmlns:a16="http://schemas.microsoft.com/office/drawing/2014/main" val="2636182559"/>
                    </a:ext>
                  </a:extLst>
                </a:gridCol>
              </a:tblGrid>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sœur</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amie</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91887099"/>
                  </a:ext>
                </a:extLst>
              </a:tr>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famille</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amis</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8385950"/>
                  </a:ext>
                </a:extLst>
              </a:tr>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a:solidFill>
                            <a:srgbClr val="115076"/>
                          </a:solidFill>
                        </a:rPr>
                        <a:t>parents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73856939"/>
                  </a:ext>
                </a:extLst>
              </a:tr>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amie</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sœur</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66939218"/>
                  </a:ext>
                </a:extLst>
              </a:tr>
            </a:tbl>
          </a:graphicData>
        </a:graphic>
      </p:graphicFrame>
      <p:graphicFrame>
        <p:nvGraphicFramePr>
          <p:cNvPr id="13" name="Table 12">
            <a:extLst>
              <a:ext uri="{FF2B5EF4-FFF2-40B4-BE49-F238E27FC236}">
                <a16:creationId xmlns:a16="http://schemas.microsoft.com/office/drawing/2014/main" id="{EE187DA1-C415-44BC-A307-E38623787F2E}"/>
              </a:ext>
            </a:extLst>
          </p:cNvPr>
          <p:cNvGraphicFramePr>
            <a:graphicFrameLocks noGrp="1"/>
          </p:cNvGraphicFramePr>
          <p:nvPr/>
        </p:nvGraphicFramePr>
        <p:xfrm>
          <a:off x="6570421" y="3263856"/>
          <a:ext cx="5093822" cy="288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673521615"/>
                    </a:ext>
                  </a:extLst>
                </a:gridCol>
                <a:gridCol w="2197353">
                  <a:extLst>
                    <a:ext uri="{9D8B030D-6E8A-4147-A177-3AD203B41FA5}">
                      <a16:colId xmlns:a16="http://schemas.microsoft.com/office/drawing/2014/main" val="2331514614"/>
                    </a:ext>
                  </a:extLst>
                </a:gridCol>
                <a:gridCol w="2176469">
                  <a:extLst>
                    <a:ext uri="{9D8B030D-6E8A-4147-A177-3AD203B41FA5}">
                      <a16:colId xmlns:a16="http://schemas.microsoft.com/office/drawing/2014/main" val="2636182559"/>
                    </a:ext>
                  </a:extLst>
                </a:gridCol>
              </a:tblGrid>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a:solidFill>
                            <a:srgbClr val="115076"/>
                          </a:solidFill>
                        </a:rPr>
                        <a:t>parents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a:solidFill>
                            <a:srgbClr val="115076"/>
                          </a:solidFill>
                        </a:rPr>
                        <a:t>animal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91887099"/>
                  </a:ext>
                </a:extLst>
              </a:tr>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a:solidFill>
                            <a:srgbClr val="115076"/>
                          </a:solidFill>
                        </a:rPr>
                        <a:t>parents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8385950"/>
                  </a:ext>
                </a:extLst>
              </a:tr>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sœur</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amie</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73856939"/>
                  </a:ext>
                </a:extLst>
              </a:tr>
              <a:tr h="720000">
                <a:tc>
                  <a:txBody>
                    <a:bodyPr/>
                    <a:lstStyle/>
                    <a:p>
                      <a:pPr algn="ct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err="1">
                          <a:solidFill>
                            <a:srgbClr val="115076"/>
                          </a:solidFill>
                        </a:rPr>
                        <a:t>amis</a:t>
                      </a:r>
                      <a:endParaRPr lang="en-GB" sz="28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dirty="0">
                          <a:solidFill>
                            <a:srgbClr val="115076"/>
                          </a:solidFill>
                        </a:rPr>
                        <a:t>animal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66939218"/>
                  </a:ext>
                </a:extLst>
              </a:tr>
            </a:tbl>
          </a:graphicData>
        </a:graphic>
      </p:graphicFrame>
      <p:pic>
        <p:nvPicPr>
          <p:cNvPr id="14" name="Picture 13">
            <a:extLst>
              <a:ext uri="{FF2B5EF4-FFF2-40B4-BE49-F238E27FC236}">
                <a16:creationId xmlns:a16="http://schemas.microsoft.com/office/drawing/2014/main" id="{B4983CA6-84A0-41A3-8408-1CEA9013B4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990" y="1463856"/>
            <a:ext cx="1800000" cy="1800000"/>
          </a:xfrm>
          <a:prstGeom prst="rect">
            <a:avLst/>
          </a:prstGeom>
        </p:spPr>
      </p:pic>
      <p:pic>
        <p:nvPicPr>
          <p:cNvPr id="15" name="Picture 14">
            <a:extLst>
              <a:ext uri="{FF2B5EF4-FFF2-40B4-BE49-F238E27FC236}">
                <a16:creationId xmlns:a16="http://schemas.microsoft.com/office/drawing/2014/main" id="{F147F31F-5C1B-4DF2-AEA1-F28C484FE6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5588" y="1463856"/>
            <a:ext cx="1800000" cy="1800000"/>
          </a:xfrm>
          <a:prstGeom prst="rect">
            <a:avLst/>
          </a:prstGeom>
        </p:spPr>
      </p:pic>
      <p:sp>
        <p:nvSpPr>
          <p:cNvPr id="16" name="TextBox 15">
            <a:extLst>
              <a:ext uri="{FF2B5EF4-FFF2-40B4-BE49-F238E27FC236}">
                <a16:creationId xmlns:a16="http://schemas.microsoft.com/office/drawing/2014/main" id="{3D6FFD1A-BA34-478D-BA43-D2126DBAB019}"/>
              </a:ext>
            </a:extLst>
          </p:cNvPr>
          <p:cNvSpPr txBox="1"/>
          <p:nvPr/>
        </p:nvSpPr>
        <p:spPr>
          <a:xfrm>
            <a:off x="2418785" y="2760098"/>
            <a:ext cx="809837" cy="523220"/>
          </a:xfrm>
          <a:prstGeom prst="rect">
            <a:avLst/>
          </a:prstGeom>
          <a:noFill/>
        </p:spPr>
        <p:txBody>
          <a:bodyPr wrap="none" rtlCol="0">
            <a:spAutoFit/>
          </a:bodyPr>
          <a:lstStyle/>
          <a:p>
            <a:r>
              <a:rPr lang="en-GB" sz="2800" b="1" dirty="0" err="1">
                <a:solidFill>
                  <a:srgbClr val="115076"/>
                </a:solidFill>
              </a:rPr>
              <a:t>Léa</a:t>
            </a:r>
            <a:endParaRPr lang="en-GB" sz="2800" b="1" dirty="0">
              <a:solidFill>
                <a:srgbClr val="115076"/>
              </a:solidFill>
            </a:endParaRPr>
          </a:p>
        </p:txBody>
      </p:sp>
      <p:sp>
        <p:nvSpPr>
          <p:cNvPr id="17" name="TextBox 16">
            <a:extLst>
              <a:ext uri="{FF2B5EF4-FFF2-40B4-BE49-F238E27FC236}">
                <a16:creationId xmlns:a16="http://schemas.microsoft.com/office/drawing/2014/main" id="{605E452E-9900-4DC2-8717-122703FB4EFF}"/>
              </a:ext>
            </a:extLst>
          </p:cNvPr>
          <p:cNvSpPr txBox="1"/>
          <p:nvPr/>
        </p:nvSpPr>
        <p:spPr>
          <a:xfrm>
            <a:off x="8474884" y="2757534"/>
            <a:ext cx="990977" cy="523220"/>
          </a:xfrm>
          <a:prstGeom prst="rect">
            <a:avLst/>
          </a:prstGeom>
          <a:noFill/>
        </p:spPr>
        <p:txBody>
          <a:bodyPr wrap="none" rtlCol="0">
            <a:spAutoFit/>
          </a:bodyPr>
          <a:lstStyle/>
          <a:p>
            <a:r>
              <a:rPr lang="en-GB" sz="2800" b="1" dirty="0">
                <a:solidFill>
                  <a:srgbClr val="115076"/>
                </a:solidFill>
              </a:rPr>
              <a:t>Amir</a:t>
            </a:r>
          </a:p>
        </p:txBody>
      </p:sp>
      <p:sp>
        <p:nvSpPr>
          <p:cNvPr id="18" name="Action Button: Custom 66" descr="number 1">
            <a:hlinkClick r:id="" action="ppaction://noaction" highlightClick="1">
              <a:snd r:embed="rId5" name="1.wav"/>
            </a:hlinkClick>
            <a:extLst>
              <a:ext uri="{FF2B5EF4-FFF2-40B4-BE49-F238E27FC236}">
                <a16:creationId xmlns:a16="http://schemas.microsoft.com/office/drawing/2014/main" id="{317A6081-F9E8-4462-8C6E-C651CAA7F964}"/>
              </a:ext>
            </a:extLst>
          </p:cNvPr>
          <p:cNvSpPr/>
          <p:nvPr/>
        </p:nvSpPr>
        <p:spPr>
          <a:xfrm>
            <a:off x="601940" y="3350870"/>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1</a:t>
            </a:r>
          </a:p>
        </p:txBody>
      </p:sp>
      <p:sp>
        <p:nvSpPr>
          <p:cNvPr id="19" name="Action Button: Custom 69" descr="number 2">
            <a:hlinkClick r:id="" action="ppaction://noaction" highlightClick="1">
              <a:snd r:embed="rId6" name="2.wav"/>
            </a:hlinkClick>
            <a:extLst>
              <a:ext uri="{FF2B5EF4-FFF2-40B4-BE49-F238E27FC236}">
                <a16:creationId xmlns:a16="http://schemas.microsoft.com/office/drawing/2014/main" id="{AC947384-6A06-4FE6-BA26-EA733A667D36}"/>
              </a:ext>
            </a:extLst>
          </p:cNvPr>
          <p:cNvSpPr/>
          <p:nvPr/>
        </p:nvSpPr>
        <p:spPr>
          <a:xfrm>
            <a:off x="601940" y="4068523"/>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2</a:t>
            </a:r>
          </a:p>
        </p:txBody>
      </p:sp>
      <p:sp>
        <p:nvSpPr>
          <p:cNvPr id="20" name="Action Button: Custom 72" descr="number 3">
            <a:hlinkClick r:id="" action="ppaction://noaction" highlightClick="1">
              <a:snd r:embed="rId7" name="3.wav"/>
            </a:hlinkClick>
            <a:extLst>
              <a:ext uri="{FF2B5EF4-FFF2-40B4-BE49-F238E27FC236}">
                <a16:creationId xmlns:a16="http://schemas.microsoft.com/office/drawing/2014/main" id="{F32706D1-5454-4CC2-B380-362450A860CF}"/>
              </a:ext>
            </a:extLst>
          </p:cNvPr>
          <p:cNvSpPr/>
          <p:nvPr/>
        </p:nvSpPr>
        <p:spPr>
          <a:xfrm>
            <a:off x="601940" y="4775407"/>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3</a:t>
            </a:r>
          </a:p>
        </p:txBody>
      </p:sp>
      <p:sp>
        <p:nvSpPr>
          <p:cNvPr id="21" name="Action Button: Custom 75" descr="number 4">
            <a:hlinkClick r:id="" action="ppaction://noaction" highlightClick="1">
              <a:snd r:embed="rId8" name="4.wav"/>
            </a:hlinkClick>
            <a:extLst>
              <a:ext uri="{FF2B5EF4-FFF2-40B4-BE49-F238E27FC236}">
                <a16:creationId xmlns:a16="http://schemas.microsoft.com/office/drawing/2014/main" id="{61CB8CA2-C796-41C2-BF37-B66B53F92004}"/>
              </a:ext>
            </a:extLst>
          </p:cNvPr>
          <p:cNvSpPr/>
          <p:nvPr/>
        </p:nvSpPr>
        <p:spPr>
          <a:xfrm>
            <a:off x="601940" y="5500208"/>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4</a:t>
            </a:r>
          </a:p>
        </p:txBody>
      </p:sp>
      <p:sp>
        <p:nvSpPr>
          <p:cNvPr id="22" name="Action Button: Custom 78" descr="number 5">
            <a:hlinkClick r:id="" action="ppaction://noaction" highlightClick="1">
              <a:snd r:embed="rId9" name="5.wav"/>
            </a:hlinkClick>
            <a:extLst>
              <a:ext uri="{FF2B5EF4-FFF2-40B4-BE49-F238E27FC236}">
                <a16:creationId xmlns:a16="http://schemas.microsoft.com/office/drawing/2014/main" id="{6792ABBB-FEB5-42A0-9254-F46CA467900A}"/>
              </a:ext>
            </a:extLst>
          </p:cNvPr>
          <p:cNvSpPr/>
          <p:nvPr/>
        </p:nvSpPr>
        <p:spPr>
          <a:xfrm>
            <a:off x="6658537" y="3355232"/>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5</a:t>
            </a:r>
          </a:p>
        </p:txBody>
      </p:sp>
      <p:sp>
        <p:nvSpPr>
          <p:cNvPr id="23" name="Action Button: Custom 81" descr="number 6">
            <a:hlinkClick r:id="" action="ppaction://noaction" highlightClick="1">
              <a:snd r:embed="rId10" name="6.wav"/>
            </a:hlinkClick>
            <a:extLst>
              <a:ext uri="{FF2B5EF4-FFF2-40B4-BE49-F238E27FC236}">
                <a16:creationId xmlns:a16="http://schemas.microsoft.com/office/drawing/2014/main" id="{942CC041-CA0C-42F9-94F7-9CD7C2342447}"/>
              </a:ext>
            </a:extLst>
          </p:cNvPr>
          <p:cNvSpPr/>
          <p:nvPr/>
        </p:nvSpPr>
        <p:spPr>
          <a:xfrm>
            <a:off x="6658537" y="4068523"/>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6</a:t>
            </a:r>
          </a:p>
        </p:txBody>
      </p:sp>
      <p:sp>
        <p:nvSpPr>
          <p:cNvPr id="24" name="Action Button: Custom 84" descr="number 7">
            <a:hlinkClick r:id="" action="ppaction://noaction" highlightClick="1">
              <a:snd r:embed="rId11" name="7.wav"/>
            </a:hlinkClick>
            <a:extLst>
              <a:ext uri="{FF2B5EF4-FFF2-40B4-BE49-F238E27FC236}">
                <a16:creationId xmlns:a16="http://schemas.microsoft.com/office/drawing/2014/main" id="{907805EC-5ACA-4614-A6D8-52C2B0FC7A35}"/>
              </a:ext>
            </a:extLst>
          </p:cNvPr>
          <p:cNvSpPr/>
          <p:nvPr/>
        </p:nvSpPr>
        <p:spPr>
          <a:xfrm>
            <a:off x="6658537" y="4781814"/>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7</a:t>
            </a:r>
          </a:p>
        </p:txBody>
      </p:sp>
      <p:sp>
        <p:nvSpPr>
          <p:cNvPr id="25" name="Action Button: Custom 87" descr="number 8">
            <a:hlinkClick r:id="" action="ppaction://noaction" highlightClick="1">
              <a:snd r:embed="rId12" name="8.wav"/>
            </a:hlinkClick>
            <a:extLst>
              <a:ext uri="{FF2B5EF4-FFF2-40B4-BE49-F238E27FC236}">
                <a16:creationId xmlns:a16="http://schemas.microsoft.com/office/drawing/2014/main" id="{4BE67E2F-CB99-4D6B-8D3F-CEE04C202650}"/>
              </a:ext>
            </a:extLst>
          </p:cNvPr>
          <p:cNvSpPr/>
          <p:nvPr/>
        </p:nvSpPr>
        <p:spPr>
          <a:xfrm>
            <a:off x="6658537" y="5500208"/>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8</a:t>
            </a:r>
          </a:p>
        </p:txBody>
      </p:sp>
      <p:sp>
        <p:nvSpPr>
          <p:cNvPr id="6" name="Rectangle: Rounded Corners 5">
            <a:extLst>
              <a:ext uri="{FF2B5EF4-FFF2-40B4-BE49-F238E27FC236}">
                <a16:creationId xmlns:a16="http://schemas.microsoft.com/office/drawing/2014/main" id="{F039481F-73C5-4E0D-8C3D-A4955F81E29B}"/>
              </a:ext>
            </a:extLst>
          </p:cNvPr>
          <p:cNvSpPr/>
          <p:nvPr/>
        </p:nvSpPr>
        <p:spPr>
          <a:xfrm>
            <a:off x="3448050" y="3280754"/>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B4223C6F-F376-42FB-80D5-FA3531A5FB04}"/>
              </a:ext>
            </a:extLst>
          </p:cNvPr>
          <p:cNvSpPr/>
          <p:nvPr/>
        </p:nvSpPr>
        <p:spPr>
          <a:xfrm>
            <a:off x="3448050" y="4030565"/>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672913A4-57AE-4F5D-B152-9BE09442CF51}"/>
              </a:ext>
            </a:extLst>
          </p:cNvPr>
          <p:cNvSpPr/>
          <p:nvPr/>
        </p:nvSpPr>
        <p:spPr>
          <a:xfrm>
            <a:off x="1237005" y="4712850"/>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B864B701-E0A6-42A8-95E4-F2FA542713F5}"/>
              </a:ext>
            </a:extLst>
          </p:cNvPr>
          <p:cNvSpPr/>
          <p:nvPr/>
        </p:nvSpPr>
        <p:spPr>
          <a:xfrm>
            <a:off x="3454359" y="5437651"/>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A731ECAA-917A-4366-94D8-BB29E5C7AB00}"/>
              </a:ext>
            </a:extLst>
          </p:cNvPr>
          <p:cNvSpPr/>
          <p:nvPr/>
        </p:nvSpPr>
        <p:spPr>
          <a:xfrm>
            <a:off x="9511595" y="3288313"/>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F7F78AD1-80C1-4904-ABCF-9AF2560DC96B}"/>
              </a:ext>
            </a:extLst>
          </p:cNvPr>
          <p:cNvSpPr/>
          <p:nvPr/>
        </p:nvSpPr>
        <p:spPr>
          <a:xfrm>
            <a:off x="7338065" y="4024592"/>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5330B251-4849-42C5-8A0C-48FAC42BCD5A}"/>
              </a:ext>
            </a:extLst>
          </p:cNvPr>
          <p:cNvSpPr/>
          <p:nvPr/>
        </p:nvSpPr>
        <p:spPr>
          <a:xfrm>
            <a:off x="7338065" y="4751667"/>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4E4FB856-3302-4295-84D3-0DBAE5331A69}"/>
              </a:ext>
            </a:extLst>
          </p:cNvPr>
          <p:cNvSpPr/>
          <p:nvPr/>
        </p:nvSpPr>
        <p:spPr>
          <a:xfrm>
            <a:off x="7317183" y="5433544"/>
            <a:ext cx="2173530" cy="665114"/>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8C69DBBC-34A2-4623-B2BB-BDB4A411A75B}"/>
              </a:ext>
            </a:extLst>
          </p:cNvPr>
          <p:cNvSpPr txBox="1"/>
          <p:nvPr/>
        </p:nvSpPr>
        <p:spPr>
          <a:xfrm>
            <a:off x="2823703" y="206607"/>
            <a:ext cx="2326278" cy="646331"/>
          </a:xfrm>
          <a:prstGeom prst="rect">
            <a:avLst/>
          </a:prstGeom>
          <a:noFill/>
        </p:spPr>
        <p:txBody>
          <a:bodyPr wrap="none" rtlCol="0">
            <a:spAutoFit/>
          </a:bodyPr>
          <a:lstStyle/>
          <a:p>
            <a:r>
              <a:rPr lang="en-GB" sz="3600" b="1" dirty="0" err="1">
                <a:solidFill>
                  <a:srgbClr val="EE6000"/>
                </a:solidFill>
              </a:rPr>
              <a:t>Réponses</a:t>
            </a:r>
            <a:endParaRPr lang="en-GB" sz="3600" b="1" dirty="0">
              <a:solidFill>
                <a:srgbClr val="EE6000"/>
              </a:solidFill>
            </a:endParaRPr>
          </a:p>
        </p:txBody>
      </p:sp>
      <p:sp>
        <p:nvSpPr>
          <p:cNvPr id="9" name="Title 8">
            <a:extLst>
              <a:ext uri="{FF2B5EF4-FFF2-40B4-BE49-F238E27FC236}">
                <a16:creationId xmlns:a16="http://schemas.microsoft.com/office/drawing/2014/main" id="{E4E18E35-8B87-418D-9E6E-90B1958CE2BD}"/>
              </a:ext>
            </a:extLst>
          </p:cNvPr>
          <p:cNvSpPr>
            <a:spLocks noGrp="1"/>
          </p:cNvSpPr>
          <p:nvPr>
            <p:ph type="title"/>
          </p:nvPr>
        </p:nvSpPr>
        <p:spPr>
          <a:xfrm>
            <a:off x="0" y="213557"/>
            <a:ext cx="2932981" cy="647577"/>
          </a:xfrm>
        </p:spPr>
        <p:txBody>
          <a:bodyPr>
            <a:normAutofit/>
          </a:bodyPr>
          <a:lstStyle/>
          <a:p>
            <a:r>
              <a:rPr lang="fr-FR" dirty="0"/>
              <a:t>C’est qui ?</a:t>
            </a:r>
          </a:p>
        </p:txBody>
      </p:sp>
      <p:sp>
        <p:nvSpPr>
          <p:cNvPr id="41" name="Rounded Rectangle 46">
            <a:extLst>
              <a:ext uri="{FF2B5EF4-FFF2-40B4-BE49-F238E27FC236}">
                <a16:creationId xmlns:a16="http://schemas.microsoft.com/office/drawing/2014/main" id="{55E12523-131F-417B-9C18-0A7D8368B09F}"/>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6885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7" grpId="0" animBg="1"/>
      <p:bldP spid="28" grpId="0" animBg="1"/>
      <p:bldP spid="29" grpId="0" animBg="1"/>
      <p:bldP spid="30" grpId="0" animBg="1"/>
      <p:bldP spid="31" grpId="0" animBg="1"/>
      <p:bldP spid="32"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oys bedroom clip art - Clip Art Library">
            <a:extLst>
              <a:ext uri="{FF2B5EF4-FFF2-40B4-BE49-F238E27FC236}">
                <a16:creationId xmlns:a16="http://schemas.microsoft.com/office/drawing/2014/main" id="{C80375B1-2CC7-4FE7-BBE4-30985A140B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2302" y="1883992"/>
            <a:ext cx="2047393"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Book Clipart, Download Free Clip Art, Free Clip Art on ...">
            <a:extLst>
              <a:ext uri="{FF2B5EF4-FFF2-40B4-BE49-F238E27FC236}">
                <a16:creationId xmlns:a16="http://schemas.microsoft.com/office/drawing/2014/main" id="{4CDF827A-7813-4470-981F-9C942FF74C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910" y="1959171"/>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martphone clipart png - Clip Art Library">
            <a:extLst>
              <a:ext uri="{FF2B5EF4-FFF2-40B4-BE49-F238E27FC236}">
                <a16:creationId xmlns:a16="http://schemas.microsoft.com/office/drawing/2014/main" id="{4986DB9A-CE78-42F1-A4D9-B0F967072A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1164" y="1840164"/>
            <a:ext cx="78966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Clip Art Computer, Download Free Clip Art, Free Clip Art on ...">
            <a:extLst>
              <a:ext uri="{FF2B5EF4-FFF2-40B4-BE49-F238E27FC236}">
                <a16:creationId xmlns:a16="http://schemas.microsoft.com/office/drawing/2014/main" id="{1005B676-91A0-4158-81F7-957E67621E9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9237" y="1883992"/>
            <a:ext cx="120766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lip art homework - Clip Art Library">
            <a:extLst>
              <a:ext uri="{FF2B5EF4-FFF2-40B4-BE49-F238E27FC236}">
                <a16:creationId xmlns:a16="http://schemas.microsoft.com/office/drawing/2014/main" id="{2A404397-18ED-45D7-9756-02BAD63F7D65}"/>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809" y="1793835"/>
            <a:ext cx="1522373"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Free Animated House Cliparts, Download Free Clip Art, Free Clip ...">
            <a:extLst>
              <a:ext uri="{FF2B5EF4-FFF2-40B4-BE49-F238E27FC236}">
                <a16:creationId xmlns:a16="http://schemas.microsoft.com/office/drawing/2014/main" id="{701D94B2-D8D8-4A58-A18C-A03293EAC62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30834" y="1840163"/>
            <a:ext cx="1730333"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lcd tv stand design - Clip Art Library">
            <a:extLst>
              <a:ext uri="{FF2B5EF4-FFF2-40B4-BE49-F238E27FC236}">
                <a16:creationId xmlns:a16="http://schemas.microsoft.com/office/drawing/2014/main" id="{8D7B07DC-6C58-40EF-98E0-B0A16AFBF4ED}"/>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3070" y="1163992"/>
            <a:ext cx="288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Jents Dress Shirts Free Png Transparent Background Shirt - Clip ...">
            <a:extLst>
              <a:ext uri="{FF2B5EF4-FFF2-40B4-BE49-F238E27FC236}">
                <a16:creationId xmlns:a16="http://schemas.microsoft.com/office/drawing/2014/main" id="{3DC6CC5A-B438-4573-A12C-DDA013EA092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12070" y="1871516"/>
            <a:ext cx="1182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Free Beds Images, Download Free Clip Art, Free Clip Art on Clipart ...">
            <a:extLst>
              <a:ext uri="{FF2B5EF4-FFF2-40B4-BE49-F238E27FC236}">
                <a16:creationId xmlns:a16="http://schemas.microsoft.com/office/drawing/2014/main" id="{1AF0A0F1-BEB6-43E8-A800-77CF2CA48209}"/>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36208" y="1883992"/>
            <a:ext cx="2533724"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Bicycle Png - Clip Art Library">
            <a:extLst>
              <a:ext uri="{FF2B5EF4-FFF2-40B4-BE49-F238E27FC236}">
                <a16:creationId xmlns:a16="http://schemas.microsoft.com/office/drawing/2014/main" id="{04F375FE-8D43-4D4F-96DF-80B6A4DE419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93569" y="1886649"/>
            <a:ext cx="2419000" cy="1440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894A374D-D484-4AF5-8AE3-B5267D821411}"/>
              </a:ext>
            </a:extLst>
          </p:cNvPr>
          <p:cNvGrpSpPr/>
          <p:nvPr/>
        </p:nvGrpSpPr>
        <p:grpSpPr>
          <a:xfrm>
            <a:off x="194736" y="1163992"/>
            <a:ext cx="2522417" cy="2880000"/>
            <a:chOff x="194736" y="1163992"/>
            <a:chExt cx="2522417" cy="2880000"/>
          </a:xfrm>
        </p:grpSpPr>
        <p:pic>
          <p:nvPicPr>
            <p:cNvPr id="50" name="Picture 49">
              <a:extLst>
                <a:ext uri="{FF2B5EF4-FFF2-40B4-BE49-F238E27FC236}">
                  <a16:creationId xmlns:a16="http://schemas.microsoft.com/office/drawing/2014/main" id="{4146CB16-0A1B-491C-8F04-7E2695C6875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4736" y="1163992"/>
              <a:ext cx="2522417" cy="2880000"/>
            </a:xfrm>
            <a:prstGeom prst="rect">
              <a:avLst/>
            </a:prstGeom>
          </p:spPr>
        </p:pic>
        <p:sp>
          <p:nvSpPr>
            <p:cNvPr id="53" name="TextBox 52">
              <a:extLst>
                <a:ext uri="{FF2B5EF4-FFF2-40B4-BE49-F238E27FC236}">
                  <a16:creationId xmlns:a16="http://schemas.microsoft.com/office/drawing/2014/main" id="{6ED86077-2E0B-48F5-B194-1FA1DE1E347E}"/>
                </a:ext>
              </a:extLst>
            </p:cNvPr>
            <p:cNvSpPr txBox="1"/>
            <p:nvPr/>
          </p:nvSpPr>
          <p:spPr>
            <a:xfrm>
              <a:off x="804163" y="3045228"/>
              <a:ext cx="1303562" cy="707886"/>
            </a:xfrm>
            <a:prstGeom prst="rect">
              <a:avLst/>
            </a:prstGeom>
            <a:noFill/>
          </p:spPr>
          <p:txBody>
            <a:bodyPr wrap="none" rtlCol="0">
              <a:spAutoFit/>
            </a:bodyPr>
            <a:lstStyle/>
            <a:p>
              <a:r>
                <a:rPr lang="en-GB" sz="4000" b="1" dirty="0">
                  <a:solidFill>
                    <a:srgbClr val="115076"/>
                  </a:solidFill>
                </a:rPr>
                <a:t>mon</a:t>
              </a:r>
            </a:p>
          </p:txBody>
        </p:sp>
      </p:grpSp>
      <p:grpSp>
        <p:nvGrpSpPr>
          <p:cNvPr id="39" name="Group 38">
            <a:extLst>
              <a:ext uri="{FF2B5EF4-FFF2-40B4-BE49-F238E27FC236}">
                <a16:creationId xmlns:a16="http://schemas.microsoft.com/office/drawing/2014/main" id="{CCF12F6B-7663-4076-92D2-EE8DF0A5348F}"/>
              </a:ext>
            </a:extLst>
          </p:cNvPr>
          <p:cNvGrpSpPr/>
          <p:nvPr/>
        </p:nvGrpSpPr>
        <p:grpSpPr>
          <a:xfrm>
            <a:off x="9488987" y="1163992"/>
            <a:ext cx="2522417" cy="2880000"/>
            <a:chOff x="9488987" y="1163992"/>
            <a:chExt cx="2522417" cy="2880000"/>
          </a:xfrm>
        </p:grpSpPr>
        <p:pic>
          <p:nvPicPr>
            <p:cNvPr id="56" name="Picture 55">
              <a:extLst>
                <a:ext uri="{FF2B5EF4-FFF2-40B4-BE49-F238E27FC236}">
                  <a16:creationId xmlns:a16="http://schemas.microsoft.com/office/drawing/2014/main" id="{EE7FEDF8-E194-4E76-BB36-9ADE97BC506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9488987" y="1163992"/>
              <a:ext cx="2522417" cy="2880000"/>
            </a:xfrm>
            <a:prstGeom prst="rect">
              <a:avLst/>
            </a:prstGeom>
          </p:spPr>
        </p:pic>
        <p:sp>
          <p:nvSpPr>
            <p:cNvPr id="54" name="TextBox 53">
              <a:extLst>
                <a:ext uri="{FF2B5EF4-FFF2-40B4-BE49-F238E27FC236}">
                  <a16:creationId xmlns:a16="http://schemas.microsoft.com/office/drawing/2014/main" id="{AE5A1999-81C6-45A3-85AA-65C55E588366}"/>
                </a:ext>
              </a:extLst>
            </p:cNvPr>
            <p:cNvSpPr txBox="1"/>
            <p:nvPr/>
          </p:nvSpPr>
          <p:spPr>
            <a:xfrm>
              <a:off x="10222447" y="3045228"/>
              <a:ext cx="1005403" cy="707886"/>
            </a:xfrm>
            <a:prstGeom prst="rect">
              <a:avLst/>
            </a:prstGeom>
            <a:noFill/>
          </p:spPr>
          <p:txBody>
            <a:bodyPr wrap="none" rtlCol="0">
              <a:spAutoFit/>
            </a:bodyPr>
            <a:lstStyle/>
            <a:p>
              <a:r>
                <a:rPr lang="en-GB" sz="4000" b="1" dirty="0">
                  <a:solidFill>
                    <a:srgbClr val="115076"/>
                  </a:solidFill>
                </a:rPr>
                <a:t>ma</a:t>
              </a:r>
            </a:p>
          </p:txBody>
        </p:sp>
      </p:grpSp>
      <p:grpSp>
        <p:nvGrpSpPr>
          <p:cNvPr id="26" name="Group 25">
            <a:extLst>
              <a:ext uri="{FF2B5EF4-FFF2-40B4-BE49-F238E27FC236}">
                <a16:creationId xmlns:a16="http://schemas.microsoft.com/office/drawing/2014/main" id="{3416E503-4A33-45C1-8739-1075C7342300}"/>
              </a:ext>
            </a:extLst>
          </p:cNvPr>
          <p:cNvGrpSpPr/>
          <p:nvPr/>
        </p:nvGrpSpPr>
        <p:grpSpPr>
          <a:xfrm>
            <a:off x="4663072" y="3753114"/>
            <a:ext cx="2880000" cy="2522417"/>
            <a:chOff x="4663072" y="3753114"/>
            <a:chExt cx="2880000" cy="2522417"/>
          </a:xfrm>
        </p:grpSpPr>
        <p:pic>
          <p:nvPicPr>
            <p:cNvPr id="57" name="Picture 56">
              <a:extLst>
                <a:ext uri="{FF2B5EF4-FFF2-40B4-BE49-F238E27FC236}">
                  <a16:creationId xmlns:a16="http://schemas.microsoft.com/office/drawing/2014/main" id="{EE404620-F734-4ACA-9FB5-6C84B1106A8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200000">
              <a:off x="4841863" y="3574323"/>
              <a:ext cx="2522417" cy="2880000"/>
            </a:xfrm>
            <a:prstGeom prst="rect">
              <a:avLst/>
            </a:prstGeom>
          </p:spPr>
        </p:pic>
        <p:sp>
          <p:nvSpPr>
            <p:cNvPr id="55" name="TextBox 54">
              <a:extLst>
                <a:ext uri="{FF2B5EF4-FFF2-40B4-BE49-F238E27FC236}">
                  <a16:creationId xmlns:a16="http://schemas.microsoft.com/office/drawing/2014/main" id="{35FDCAC2-8AE0-4131-A47F-DE817D08FECF}"/>
                </a:ext>
              </a:extLst>
            </p:cNvPr>
            <p:cNvSpPr txBox="1"/>
            <p:nvPr/>
          </p:nvSpPr>
          <p:spPr>
            <a:xfrm>
              <a:off x="5492165" y="5340065"/>
              <a:ext cx="1221809" cy="707886"/>
            </a:xfrm>
            <a:prstGeom prst="rect">
              <a:avLst/>
            </a:prstGeom>
            <a:noFill/>
          </p:spPr>
          <p:txBody>
            <a:bodyPr wrap="none" rtlCol="0">
              <a:spAutoFit/>
            </a:bodyPr>
            <a:lstStyle/>
            <a:p>
              <a:r>
                <a:rPr lang="en-GB" sz="4000" b="1" dirty="0" err="1">
                  <a:solidFill>
                    <a:srgbClr val="115076"/>
                  </a:solidFill>
                </a:rPr>
                <a:t>mes</a:t>
              </a:r>
              <a:endParaRPr lang="en-GB" sz="4000" b="1" dirty="0">
                <a:solidFill>
                  <a:srgbClr val="115076"/>
                </a:solidFill>
              </a:endParaRPr>
            </a:p>
          </p:txBody>
        </p:sp>
      </p:grpSp>
      <p:sp>
        <p:nvSpPr>
          <p:cNvPr id="3" name="Title 2">
            <a:extLst>
              <a:ext uri="{FF2B5EF4-FFF2-40B4-BE49-F238E27FC236}">
                <a16:creationId xmlns:a16="http://schemas.microsoft.com/office/drawing/2014/main" id="{32F5F5C4-8002-4050-B6C5-AEBA9A82D397}"/>
              </a:ext>
            </a:extLst>
          </p:cNvPr>
          <p:cNvSpPr>
            <a:spLocks noGrp="1"/>
          </p:cNvSpPr>
          <p:nvPr>
            <p:ph type="title"/>
          </p:nvPr>
        </p:nvSpPr>
        <p:spPr/>
        <p:txBody>
          <a:bodyPr>
            <a:normAutofit/>
          </a:bodyPr>
          <a:lstStyle/>
          <a:p>
            <a:r>
              <a:rPr lang="fr-FR" dirty="0"/>
              <a:t>Mon, ma, ou mes ?</a:t>
            </a:r>
          </a:p>
        </p:txBody>
      </p:sp>
      <p:sp>
        <p:nvSpPr>
          <p:cNvPr id="29" name="Rounded Rectangle 46">
            <a:extLst>
              <a:ext uri="{FF2B5EF4-FFF2-40B4-BE49-F238E27FC236}">
                <a16:creationId xmlns:a16="http://schemas.microsoft.com/office/drawing/2014/main" id="{182F158B-A444-4CD9-9D56-348B542194E2}"/>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006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 3.7037E-7 L 0.37969 -0.01551 " pathEditMode="relative" rAng="0" ptsTypes="AA">
                                      <p:cBhvr>
                                        <p:cTn id="10" dur="2000" fill="hold"/>
                                        <p:tgtEl>
                                          <p:spTgt spid="2052"/>
                                        </p:tgtEl>
                                        <p:attrNameLst>
                                          <p:attrName>ppt_x</p:attrName>
                                          <p:attrName>ppt_y</p:attrName>
                                        </p:attrNameLst>
                                      </p:cBhvr>
                                      <p:rCtr x="18984" y="-787"/>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6.25E-7 7.40741E-7 L -0.38164 0.00185 " pathEditMode="relative" rAng="0" ptsTypes="AA">
                                      <p:cBhvr>
                                        <p:cTn id="18" dur="2000" fill="hold"/>
                                        <p:tgtEl>
                                          <p:spTgt spid="2054"/>
                                        </p:tgtEl>
                                        <p:attrNameLst>
                                          <p:attrName>ppt_x</p:attrName>
                                          <p:attrName>ppt_y</p:attrName>
                                        </p:attrNameLst>
                                      </p:cBhvr>
                                      <p:rCtr x="-19089" y="93"/>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 1.85185E-6 L -0.38125 0.01921 " pathEditMode="relative" rAng="0" ptsTypes="AA">
                                      <p:cBhvr>
                                        <p:cTn id="26" dur="2000" fill="hold"/>
                                        <p:tgtEl>
                                          <p:spTgt spid="2056"/>
                                        </p:tgtEl>
                                        <p:attrNameLst>
                                          <p:attrName>ppt_x</p:attrName>
                                          <p:attrName>ppt_y</p:attrName>
                                        </p:attrNameLst>
                                      </p:cBhvr>
                                      <p:rCtr x="-19062" y="949"/>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8.33333E-7 3.7037E-7 L 0.37917 0.00093 " pathEditMode="relative" rAng="0" ptsTypes="AA">
                                      <p:cBhvr>
                                        <p:cTn id="34" dur="2000" fill="hold"/>
                                        <p:tgtEl>
                                          <p:spTgt spid="2070"/>
                                        </p:tgtEl>
                                        <p:attrNameLst>
                                          <p:attrName>ppt_x</p:attrName>
                                          <p:attrName>ppt_y</p:attrName>
                                        </p:attrNameLst>
                                      </p:cBhvr>
                                      <p:rCtr x="18958" y="46"/>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8.33333E-7 3.7037E-7 L -0.37708 -0.00162 " pathEditMode="relative" rAng="0" ptsTypes="AA">
                                      <p:cBhvr>
                                        <p:cTn id="42" dur="2000" fill="hold"/>
                                        <p:tgtEl>
                                          <p:spTgt spid="2058"/>
                                        </p:tgtEl>
                                        <p:attrNameLst>
                                          <p:attrName>ppt_x</p:attrName>
                                          <p:attrName>ppt_y</p:attrName>
                                        </p:attrNameLst>
                                      </p:cBhvr>
                                      <p:rCtr x="-18854" y="-93"/>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7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8.33333E-7 2.22222E-6 L 0.37917 0.00278 " pathEditMode="relative" rAng="0" ptsTypes="AA">
                                      <p:cBhvr>
                                        <p:cTn id="50" dur="2000" fill="hold"/>
                                        <p:tgtEl>
                                          <p:spTgt spid="2074"/>
                                        </p:tgtEl>
                                        <p:attrNameLst>
                                          <p:attrName>ppt_x</p:attrName>
                                          <p:attrName>ppt_y</p:attrName>
                                        </p:attrNameLst>
                                      </p:cBhvr>
                                      <p:rCtr x="18958" y="139"/>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0 -4.07407E-6 L -0.00013 0.36667 " pathEditMode="relative" rAng="0" ptsTypes="AA">
                                      <p:cBhvr>
                                        <p:cTn id="58" dur="2000" fill="hold"/>
                                        <p:tgtEl>
                                          <p:spTgt spid="2062"/>
                                        </p:tgtEl>
                                        <p:attrNameLst>
                                          <p:attrName>ppt_x</p:attrName>
                                          <p:attrName>ppt_y</p:attrName>
                                        </p:attrNameLst>
                                      </p:cBhvr>
                                      <p:rCtr x="-13" y="18333"/>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0 1.85185E-6 L 0.37969 0.00741 " pathEditMode="relative" rAng="0" ptsTypes="AA">
                                      <p:cBhvr>
                                        <p:cTn id="66" dur="2000" fill="hold"/>
                                        <p:tgtEl>
                                          <p:spTgt spid="2068"/>
                                        </p:tgtEl>
                                        <p:attrNameLst>
                                          <p:attrName>ppt_x</p:attrName>
                                          <p:attrName>ppt_y</p:attrName>
                                        </p:attrNameLst>
                                      </p:cBhvr>
                                      <p:rCtr x="18984" y="370"/>
                                    </p:animMotion>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7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8.33333E-7 3.7037E-7 L -0.36614 0.00093 " pathEditMode="relative" rAng="0" ptsTypes="AA">
                                      <p:cBhvr>
                                        <p:cTn id="74" dur="2000" fill="hold"/>
                                        <p:tgtEl>
                                          <p:spTgt spid="2076"/>
                                        </p:tgtEl>
                                        <p:attrNameLst>
                                          <p:attrName>ppt_x</p:attrName>
                                          <p:attrName>ppt_y</p:attrName>
                                        </p:attrNameLst>
                                      </p:cBhvr>
                                      <p:rCtr x="-18307" y="46"/>
                                    </p:animMotion>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7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nodeType="clickEffect">
                                  <p:stCondLst>
                                    <p:cond delay="0"/>
                                  </p:stCondLst>
                                  <p:childTnLst>
                                    <p:animMotion origin="layout" path="M -8.33333E-7 -2.59259E-6 L -0.37552 -0.00208 " pathEditMode="relative" rAng="0" ptsTypes="AA">
                                      <p:cBhvr>
                                        <p:cTn id="82" dur="2000" fill="hold"/>
                                        <p:tgtEl>
                                          <p:spTgt spid="2078"/>
                                        </p:tgtEl>
                                        <p:attrNameLst>
                                          <p:attrName>ppt_x</p:attrName>
                                          <p:attrName>ppt_y</p:attrName>
                                        </p:attrNameLst>
                                      </p:cBhvr>
                                      <p:rCtr x="-18776"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B5E4D7DD-D5F5-4717-A623-99C95D046759}"/>
              </a:ext>
            </a:extLst>
          </p:cNvPr>
          <p:cNvGraphicFramePr>
            <a:graphicFrameLocks noGrp="1"/>
          </p:cNvGraphicFramePr>
          <p:nvPr/>
        </p:nvGraphicFramePr>
        <p:xfrm>
          <a:off x="176505" y="1784936"/>
          <a:ext cx="6480000" cy="4392480"/>
        </p:xfrm>
        <a:graphic>
          <a:graphicData uri="http://schemas.openxmlformats.org/drawingml/2006/table">
            <a:tbl>
              <a:tblPr firstRow="1" bandRow="1">
                <a:tableStyleId>{2D5ABB26-0587-4C30-8999-92F81FD0307C}</a:tableStyleId>
              </a:tblPr>
              <a:tblGrid>
                <a:gridCol w="2160000">
                  <a:extLst>
                    <a:ext uri="{9D8B030D-6E8A-4147-A177-3AD203B41FA5}">
                      <a16:colId xmlns:a16="http://schemas.microsoft.com/office/drawing/2014/main" val="2908535600"/>
                    </a:ext>
                  </a:extLst>
                </a:gridCol>
                <a:gridCol w="1080000">
                  <a:extLst>
                    <a:ext uri="{9D8B030D-6E8A-4147-A177-3AD203B41FA5}">
                      <a16:colId xmlns:a16="http://schemas.microsoft.com/office/drawing/2014/main" val="76486717"/>
                    </a:ext>
                  </a:extLst>
                </a:gridCol>
                <a:gridCol w="1080000">
                  <a:extLst>
                    <a:ext uri="{9D8B030D-6E8A-4147-A177-3AD203B41FA5}">
                      <a16:colId xmlns:a16="http://schemas.microsoft.com/office/drawing/2014/main" val="4264145435"/>
                    </a:ext>
                  </a:extLst>
                </a:gridCol>
                <a:gridCol w="2160000">
                  <a:extLst>
                    <a:ext uri="{9D8B030D-6E8A-4147-A177-3AD203B41FA5}">
                      <a16:colId xmlns:a16="http://schemas.microsoft.com/office/drawing/2014/main" val="3634456524"/>
                    </a:ext>
                  </a:extLst>
                </a:gridCol>
              </a:tblGrid>
              <a:tr h="1800000">
                <a:tc>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gridSpan="2">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tc>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591354"/>
                  </a:ext>
                </a:extLst>
              </a:tr>
              <a:tr h="360000">
                <a:tc>
                  <a:txBody>
                    <a:bodyPr/>
                    <a:lstStyle/>
                    <a:p>
                      <a:pPr algn="ctr"/>
                      <a:r>
                        <a:rPr lang="en-GB" sz="2000" b="1" dirty="0">
                          <a:solidFill>
                            <a:srgbClr val="115076"/>
                          </a:solidFill>
                        </a:rPr>
                        <a:t>petit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gridSpan="2">
                  <a:txBody>
                    <a:bodyPr/>
                    <a:lstStyle/>
                    <a:p>
                      <a:pPr algn="ctr"/>
                      <a:r>
                        <a:rPr lang="en-GB" sz="2000" b="1" dirty="0">
                          <a:solidFill>
                            <a:srgbClr val="115076"/>
                          </a:solidFill>
                        </a:rPr>
                        <a:t>jaune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tc>
                  <a:txBody>
                    <a:bodyPr/>
                    <a:lstStyle/>
                    <a:p>
                      <a:pPr algn="ctr"/>
                      <a:r>
                        <a:rPr lang="en-GB" sz="2000" b="1" dirty="0" err="1">
                          <a:solidFill>
                            <a:srgbClr val="115076"/>
                          </a:solidFill>
                        </a:rPr>
                        <a:t>rapide</a:t>
                      </a:r>
                      <a:endParaRPr lang="en-GB" sz="20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69941754"/>
                  </a:ext>
                </a:extLst>
              </a:tr>
              <a:tr h="1800000">
                <a:tc gridSpan="2">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gridSpan="2">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36694523"/>
                  </a:ext>
                </a:extLst>
              </a:tr>
              <a:tr h="360000">
                <a:tc gridSpan="2">
                  <a:txBody>
                    <a:bodyPr/>
                    <a:lstStyle/>
                    <a:p>
                      <a:pPr algn="ctr"/>
                      <a:r>
                        <a:rPr lang="en-GB" sz="2000" b="1" dirty="0">
                          <a:solidFill>
                            <a:srgbClr val="115076"/>
                          </a:solidFill>
                        </a:rPr>
                        <a:t>rouge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tc gridSpan="2">
                  <a:txBody>
                    <a:bodyPr/>
                    <a:lstStyle/>
                    <a:p>
                      <a:pPr algn="ctr"/>
                      <a:r>
                        <a:rPr lang="en-GB" sz="2000" b="1" dirty="0">
                          <a:solidFill>
                            <a:srgbClr val="115076"/>
                          </a:solidFill>
                        </a:rPr>
                        <a:t>bleu</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802604594"/>
                  </a:ext>
                </a:extLst>
              </a:tr>
            </a:tbl>
          </a:graphicData>
        </a:graphic>
      </p:graphicFrame>
      <p:sp>
        <p:nvSpPr>
          <p:cNvPr id="2" name="TextBox 1">
            <a:extLst>
              <a:ext uri="{FF2B5EF4-FFF2-40B4-BE49-F238E27FC236}">
                <a16:creationId xmlns:a16="http://schemas.microsoft.com/office/drawing/2014/main" id="{50AB4D99-5B3D-41CD-A6C0-5B07CC693433}"/>
              </a:ext>
            </a:extLst>
          </p:cNvPr>
          <p:cNvSpPr txBox="1"/>
          <p:nvPr/>
        </p:nvSpPr>
        <p:spPr>
          <a:xfrm>
            <a:off x="-1" y="1163992"/>
            <a:ext cx="10745249" cy="461665"/>
          </a:xfrm>
          <a:prstGeom prst="rect">
            <a:avLst/>
          </a:prstGeom>
          <a:noFill/>
        </p:spPr>
        <p:txBody>
          <a:bodyPr wrap="none" rtlCol="0">
            <a:spAutoFit/>
          </a:bodyPr>
          <a:lstStyle/>
          <a:p>
            <a:r>
              <a:rPr lang="en-GB" sz="2400" dirty="0" err="1">
                <a:solidFill>
                  <a:srgbClr val="115076"/>
                </a:solidFill>
              </a:rPr>
              <a:t>Léa</a:t>
            </a:r>
            <a:r>
              <a:rPr lang="en-GB" sz="2400" dirty="0">
                <a:solidFill>
                  <a:srgbClr val="115076"/>
                </a:solidFill>
              </a:rPr>
              <a:t> </a:t>
            </a:r>
            <a:r>
              <a:rPr lang="en-GB" sz="2400" dirty="0" err="1">
                <a:solidFill>
                  <a:srgbClr val="115076"/>
                </a:solidFill>
              </a:rPr>
              <a:t>montre</a:t>
            </a:r>
            <a:r>
              <a:rPr lang="en-GB" sz="2400" dirty="0">
                <a:solidFill>
                  <a:srgbClr val="115076"/>
                </a:solidFill>
              </a:rPr>
              <a:t> des choses à Amir. </a:t>
            </a:r>
            <a:r>
              <a:rPr lang="en-GB" sz="2400" dirty="0" err="1">
                <a:solidFill>
                  <a:srgbClr val="115076"/>
                </a:solidFill>
              </a:rPr>
              <a:t>Écris</a:t>
            </a:r>
            <a:r>
              <a:rPr lang="en-GB" sz="2400" dirty="0">
                <a:solidFill>
                  <a:srgbClr val="115076"/>
                </a:solidFill>
              </a:rPr>
              <a:t> des </a:t>
            </a:r>
            <a:r>
              <a:rPr lang="en-GB" sz="2400" b="1" dirty="0">
                <a:solidFill>
                  <a:srgbClr val="115076"/>
                </a:solidFill>
              </a:rPr>
              <a:t>phrases</a:t>
            </a:r>
            <a:r>
              <a:rPr lang="en-GB" sz="2400" dirty="0">
                <a:solidFill>
                  <a:srgbClr val="115076"/>
                </a:solidFill>
              </a:rPr>
              <a:t> </a:t>
            </a:r>
            <a:r>
              <a:rPr lang="en-GB" sz="2400" dirty="0" err="1">
                <a:solidFill>
                  <a:srgbClr val="115076"/>
                </a:solidFill>
              </a:rPr>
              <a:t>en</a:t>
            </a:r>
            <a:r>
              <a:rPr lang="en-GB" sz="2400" dirty="0">
                <a:solidFill>
                  <a:srgbClr val="115076"/>
                </a:solidFill>
              </a:rPr>
              <a:t> </a:t>
            </a:r>
            <a:r>
              <a:rPr lang="en-GB" sz="2400" dirty="0" err="1">
                <a:solidFill>
                  <a:srgbClr val="115076"/>
                </a:solidFill>
              </a:rPr>
              <a:t>français</a:t>
            </a:r>
            <a:r>
              <a:rPr lang="en-GB" sz="2400" dirty="0">
                <a:solidFill>
                  <a:srgbClr val="115076"/>
                </a:solidFill>
              </a:rPr>
              <a:t> avec </a:t>
            </a:r>
            <a:r>
              <a:rPr lang="en-GB" sz="2400" b="1" dirty="0" err="1">
                <a:solidFill>
                  <a:srgbClr val="115076"/>
                </a:solidFill>
              </a:rPr>
              <a:t>être</a:t>
            </a:r>
            <a:r>
              <a:rPr lang="en-GB" sz="2400" dirty="0">
                <a:solidFill>
                  <a:srgbClr val="115076"/>
                </a:solidFill>
              </a:rPr>
              <a:t>.</a:t>
            </a:r>
          </a:p>
        </p:txBody>
      </p:sp>
      <p:sp>
        <p:nvSpPr>
          <p:cNvPr id="3" name="TextBox 2">
            <a:extLst>
              <a:ext uri="{FF2B5EF4-FFF2-40B4-BE49-F238E27FC236}">
                <a16:creationId xmlns:a16="http://schemas.microsoft.com/office/drawing/2014/main" id="{3349A0E0-F56F-4B7C-A734-82AEB3461A25}"/>
              </a:ext>
            </a:extLst>
          </p:cNvPr>
          <p:cNvSpPr txBox="1"/>
          <p:nvPr/>
        </p:nvSpPr>
        <p:spPr>
          <a:xfrm>
            <a:off x="6903323" y="88932"/>
            <a:ext cx="3498427" cy="1123712"/>
          </a:xfrm>
          <a:prstGeom prst="wedgeRoundRectCallout">
            <a:avLst>
              <a:gd name="adj1" fmla="val -56227"/>
              <a:gd name="adj2" fmla="val 50633"/>
              <a:gd name="adj3" fmla="val 16667"/>
            </a:avLst>
          </a:prstGeom>
          <a:solidFill>
            <a:srgbClr val="0055A5"/>
          </a:solidFill>
          <a:ln>
            <a:solidFill>
              <a:srgbClr val="EE6000"/>
            </a:solidFill>
          </a:ln>
        </p:spPr>
        <p:txBody>
          <a:bodyPr wrap="square" rtlCol="0">
            <a:spAutoFit/>
          </a:bodyPr>
          <a:lstStyle/>
          <a:p>
            <a:pPr algn="ctr"/>
            <a:r>
              <a:rPr lang="en-GB" sz="2000" b="1" dirty="0">
                <a:solidFill>
                  <a:schemeClr val="bg1"/>
                </a:solidFill>
              </a:rPr>
              <a:t>Remember!</a:t>
            </a:r>
          </a:p>
          <a:p>
            <a:r>
              <a:rPr lang="en-GB" sz="2000" dirty="0">
                <a:solidFill>
                  <a:schemeClr val="bg1"/>
                </a:solidFill>
              </a:rPr>
              <a:t>The adjective agrees with the gender of the noun.</a:t>
            </a:r>
          </a:p>
        </p:txBody>
      </p:sp>
      <p:sp>
        <p:nvSpPr>
          <p:cNvPr id="7" name="TextBox 6">
            <a:extLst>
              <a:ext uri="{FF2B5EF4-FFF2-40B4-BE49-F238E27FC236}">
                <a16:creationId xmlns:a16="http://schemas.microsoft.com/office/drawing/2014/main" id="{CDA495CD-F5BD-4719-95F1-3ED61B83C53F}"/>
              </a:ext>
            </a:extLst>
          </p:cNvPr>
          <p:cNvSpPr txBox="1"/>
          <p:nvPr/>
        </p:nvSpPr>
        <p:spPr>
          <a:xfrm>
            <a:off x="6903323" y="1791116"/>
            <a:ext cx="2419252" cy="523220"/>
          </a:xfrm>
          <a:prstGeom prst="rect">
            <a:avLst/>
          </a:prstGeom>
          <a:noFill/>
        </p:spPr>
        <p:txBody>
          <a:bodyPr wrap="none" rtlCol="0">
            <a:spAutoFit/>
          </a:bodyPr>
          <a:lstStyle/>
          <a:p>
            <a:r>
              <a:rPr lang="en-GB" sz="2800" b="1" dirty="0" err="1">
                <a:solidFill>
                  <a:srgbClr val="115076"/>
                </a:solidFill>
              </a:rPr>
              <a:t>Mes</a:t>
            </a:r>
            <a:r>
              <a:rPr lang="en-GB" sz="2800" b="1" dirty="0">
                <a:solidFill>
                  <a:srgbClr val="115076"/>
                </a:solidFill>
              </a:rPr>
              <a:t> choses :</a:t>
            </a:r>
          </a:p>
        </p:txBody>
      </p:sp>
      <p:pic>
        <p:nvPicPr>
          <p:cNvPr id="29" name="Picture 20" descr="Free Animated House Cliparts, Download Free Clip Art, Free Clip ...">
            <a:extLst>
              <a:ext uri="{FF2B5EF4-FFF2-40B4-BE49-F238E27FC236}">
                <a16:creationId xmlns:a16="http://schemas.microsoft.com/office/drawing/2014/main" id="{2C26DB89-B3C1-42B7-9536-A9088B671B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316" y="1939287"/>
            <a:ext cx="1730333" cy="14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0" descr="Bicycle Png - Clip Art Library">
            <a:extLst>
              <a:ext uri="{FF2B5EF4-FFF2-40B4-BE49-F238E27FC236}">
                <a16:creationId xmlns:a16="http://schemas.microsoft.com/office/drawing/2014/main" id="{6070CF15-C982-42E5-B4A9-18E1DB0A86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6603" y="4177808"/>
            <a:ext cx="2419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8" descr="Free Beds Images, Download Free Clip Art, Free Clip Art on Clipart ...">
            <a:extLst>
              <a:ext uri="{FF2B5EF4-FFF2-40B4-BE49-F238E27FC236}">
                <a16:creationId xmlns:a16="http://schemas.microsoft.com/office/drawing/2014/main" id="{D1D81010-509F-4A94-9358-1B363D8B36D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127" y="4177808"/>
            <a:ext cx="2533724"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Free Clip Art Computer, Download Free Clip Art, Free Clip Art on ...">
            <a:extLst>
              <a:ext uri="{FF2B5EF4-FFF2-40B4-BE49-F238E27FC236}">
                <a16:creationId xmlns:a16="http://schemas.microsoft.com/office/drawing/2014/main" id="{C4230AC1-39EB-4D12-AABE-1F276D72FE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71084" y="1939287"/>
            <a:ext cx="120766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boys bedroom clip art - Clip Art Library">
            <a:extLst>
              <a:ext uri="{FF2B5EF4-FFF2-40B4-BE49-F238E27FC236}">
                <a16:creationId xmlns:a16="http://schemas.microsoft.com/office/drawing/2014/main" id="{3A2E9474-C711-4F6C-B27A-00083635092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92808" y="1939287"/>
            <a:ext cx="2047393" cy="144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DBD93AE-C005-4791-88DF-2A00E2BE03AD}"/>
              </a:ext>
            </a:extLst>
          </p:cNvPr>
          <p:cNvSpPr txBox="1"/>
          <p:nvPr/>
        </p:nvSpPr>
        <p:spPr>
          <a:xfrm>
            <a:off x="6903323" y="2445532"/>
            <a:ext cx="3960000" cy="707886"/>
          </a:xfrm>
          <a:prstGeom prst="rect">
            <a:avLst/>
          </a:prstGeom>
          <a:noFill/>
          <a:ln>
            <a:solidFill>
              <a:srgbClr val="115076"/>
            </a:solidFill>
          </a:ln>
        </p:spPr>
        <p:txBody>
          <a:bodyPr wrap="none" rtlCol="0">
            <a:spAutoFit/>
          </a:bodyPr>
          <a:lstStyle/>
          <a:p>
            <a:r>
              <a:rPr lang="en-GB" sz="2000" b="1" dirty="0" err="1">
                <a:solidFill>
                  <a:srgbClr val="115076"/>
                </a:solidFill>
              </a:rPr>
              <a:t>Exemple</a:t>
            </a:r>
            <a:r>
              <a:rPr lang="en-GB" sz="2000" b="1" dirty="0">
                <a:solidFill>
                  <a:srgbClr val="115076"/>
                </a:solidFill>
              </a:rPr>
              <a:t>:</a:t>
            </a:r>
          </a:p>
          <a:p>
            <a:r>
              <a:rPr lang="en-GB" sz="2000" dirty="0" err="1">
                <a:solidFill>
                  <a:srgbClr val="115076"/>
                </a:solidFill>
              </a:rPr>
              <a:t>Mes</a:t>
            </a:r>
            <a:r>
              <a:rPr lang="en-GB" sz="2000" dirty="0">
                <a:solidFill>
                  <a:srgbClr val="115076"/>
                </a:solidFill>
              </a:rPr>
              <a:t> choses </a:t>
            </a:r>
            <a:r>
              <a:rPr lang="en-GB" sz="2000" dirty="0" err="1">
                <a:solidFill>
                  <a:srgbClr val="115076"/>
                </a:solidFill>
              </a:rPr>
              <a:t>sont</a:t>
            </a:r>
            <a:r>
              <a:rPr lang="en-GB" sz="2000" dirty="0">
                <a:solidFill>
                  <a:srgbClr val="115076"/>
                </a:solidFill>
              </a:rPr>
              <a:t> </a:t>
            </a:r>
            <a:r>
              <a:rPr lang="en-GB" sz="2000" dirty="0" err="1">
                <a:solidFill>
                  <a:srgbClr val="115076"/>
                </a:solidFill>
              </a:rPr>
              <a:t>excellentes</a:t>
            </a:r>
            <a:r>
              <a:rPr lang="en-GB" sz="2000" dirty="0">
                <a:solidFill>
                  <a:srgbClr val="115076"/>
                </a:solidFill>
              </a:rPr>
              <a:t> !</a:t>
            </a:r>
          </a:p>
        </p:txBody>
      </p:sp>
      <p:sp>
        <p:nvSpPr>
          <p:cNvPr id="11" name="TextBox 10">
            <a:extLst>
              <a:ext uri="{FF2B5EF4-FFF2-40B4-BE49-F238E27FC236}">
                <a16:creationId xmlns:a16="http://schemas.microsoft.com/office/drawing/2014/main" id="{F6900609-8147-4918-A63D-1AECF370FBDD}"/>
              </a:ext>
            </a:extLst>
          </p:cNvPr>
          <p:cNvSpPr txBox="1"/>
          <p:nvPr/>
        </p:nvSpPr>
        <p:spPr>
          <a:xfrm>
            <a:off x="6903323" y="3297608"/>
            <a:ext cx="3780202" cy="2862322"/>
          </a:xfrm>
          <a:prstGeom prst="rect">
            <a:avLst/>
          </a:prstGeom>
          <a:noFill/>
          <a:ln>
            <a:solidFill>
              <a:srgbClr val="EE6000"/>
            </a:solidFill>
          </a:ln>
        </p:spPr>
        <p:txBody>
          <a:bodyPr wrap="none" rtlCol="0">
            <a:spAutoFit/>
          </a:bodyPr>
          <a:lstStyle/>
          <a:p>
            <a:r>
              <a:rPr lang="en-GB" sz="2000" b="1" dirty="0">
                <a:solidFill>
                  <a:srgbClr val="002060"/>
                </a:solidFill>
              </a:rPr>
              <a:t>1. </a:t>
            </a:r>
            <a:r>
              <a:rPr lang="en-GB" sz="2000" dirty="0">
                <a:solidFill>
                  <a:srgbClr val="002060"/>
                </a:solidFill>
              </a:rPr>
              <a:t>Ma </a:t>
            </a:r>
            <a:r>
              <a:rPr lang="en-GB" sz="2000" dirty="0" err="1">
                <a:solidFill>
                  <a:srgbClr val="002060"/>
                </a:solidFill>
              </a:rPr>
              <a:t>maison</a:t>
            </a:r>
            <a:r>
              <a:rPr lang="en-GB" sz="2000" dirty="0">
                <a:solidFill>
                  <a:srgbClr val="002060"/>
                </a:solidFill>
              </a:rPr>
              <a:t> </a:t>
            </a:r>
            <a:r>
              <a:rPr lang="en-GB" sz="2000" dirty="0" err="1">
                <a:solidFill>
                  <a:srgbClr val="002060"/>
                </a:solidFill>
              </a:rPr>
              <a:t>est</a:t>
            </a:r>
            <a:r>
              <a:rPr lang="en-GB" sz="2000" dirty="0">
                <a:solidFill>
                  <a:srgbClr val="002060"/>
                </a:solidFill>
              </a:rPr>
              <a:t> petite.</a:t>
            </a:r>
          </a:p>
          <a:p>
            <a:endParaRPr lang="en-GB" sz="2000" dirty="0">
              <a:solidFill>
                <a:srgbClr val="002060"/>
              </a:solidFill>
            </a:endParaRPr>
          </a:p>
          <a:p>
            <a:r>
              <a:rPr lang="en-GB" sz="2000" b="1" dirty="0">
                <a:solidFill>
                  <a:srgbClr val="002060"/>
                </a:solidFill>
              </a:rPr>
              <a:t>2. </a:t>
            </a:r>
            <a:r>
              <a:rPr lang="en-GB" sz="2000" dirty="0">
                <a:solidFill>
                  <a:srgbClr val="002060"/>
                </a:solidFill>
              </a:rPr>
              <a:t>Ma </a:t>
            </a:r>
            <a:r>
              <a:rPr lang="en-GB" sz="2000" dirty="0" err="1">
                <a:solidFill>
                  <a:srgbClr val="002060"/>
                </a:solidFill>
              </a:rPr>
              <a:t>chambre</a:t>
            </a:r>
            <a:r>
              <a:rPr lang="en-GB" sz="2000" dirty="0">
                <a:solidFill>
                  <a:srgbClr val="002060"/>
                </a:solidFill>
              </a:rPr>
              <a:t> </a:t>
            </a:r>
            <a:r>
              <a:rPr lang="en-GB" sz="2000" dirty="0" err="1">
                <a:solidFill>
                  <a:srgbClr val="002060"/>
                </a:solidFill>
              </a:rPr>
              <a:t>est</a:t>
            </a:r>
            <a:r>
              <a:rPr lang="en-GB" sz="2000" dirty="0">
                <a:solidFill>
                  <a:srgbClr val="002060"/>
                </a:solidFill>
              </a:rPr>
              <a:t> jaune.</a:t>
            </a:r>
          </a:p>
          <a:p>
            <a:endParaRPr lang="en-GB" sz="2000" dirty="0">
              <a:solidFill>
                <a:srgbClr val="002060"/>
              </a:solidFill>
            </a:endParaRPr>
          </a:p>
          <a:p>
            <a:r>
              <a:rPr lang="en-GB" sz="2000" b="1" dirty="0">
                <a:solidFill>
                  <a:srgbClr val="002060"/>
                </a:solidFill>
              </a:rPr>
              <a:t>3. </a:t>
            </a:r>
            <a:r>
              <a:rPr lang="en-GB" sz="2000" dirty="0">
                <a:solidFill>
                  <a:srgbClr val="002060"/>
                </a:solidFill>
              </a:rPr>
              <a:t>Mon </a:t>
            </a:r>
            <a:r>
              <a:rPr lang="en-GB" sz="2000" dirty="0" err="1">
                <a:solidFill>
                  <a:srgbClr val="002060"/>
                </a:solidFill>
              </a:rPr>
              <a:t>ordinateur</a:t>
            </a:r>
            <a:r>
              <a:rPr lang="en-GB" sz="2000" dirty="0">
                <a:solidFill>
                  <a:srgbClr val="002060"/>
                </a:solidFill>
              </a:rPr>
              <a:t> </a:t>
            </a:r>
            <a:r>
              <a:rPr lang="en-GB" sz="2000" dirty="0" err="1">
                <a:solidFill>
                  <a:srgbClr val="002060"/>
                </a:solidFill>
              </a:rPr>
              <a:t>est</a:t>
            </a:r>
            <a:r>
              <a:rPr lang="en-GB" sz="2000" dirty="0">
                <a:solidFill>
                  <a:srgbClr val="002060"/>
                </a:solidFill>
              </a:rPr>
              <a:t> </a:t>
            </a:r>
            <a:r>
              <a:rPr lang="en-GB" sz="2000" dirty="0" err="1">
                <a:solidFill>
                  <a:srgbClr val="002060"/>
                </a:solidFill>
              </a:rPr>
              <a:t>rapide</a:t>
            </a:r>
            <a:r>
              <a:rPr lang="en-GB" sz="2000" dirty="0">
                <a:solidFill>
                  <a:srgbClr val="002060"/>
                </a:solidFill>
              </a:rPr>
              <a:t>.</a:t>
            </a:r>
          </a:p>
          <a:p>
            <a:endParaRPr lang="en-GB" sz="2000" dirty="0">
              <a:solidFill>
                <a:srgbClr val="002060"/>
              </a:solidFill>
            </a:endParaRPr>
          </a:p>
          <a:p>
            <a:r>
              <a:rPr lang="en-GB" sz="2000" b="1" dirty="0">
                <a:solidFill>
                  <a:srgbClr val="002060"/>
                </a:solidFill>
              </a:rPr>
              <a:t>4. </a:t>
            </a:r>
            <a:r>
              <a:rPr lang="en-GB" sz="2000" dirty="0">
                <a:solidFill>
                  <a:srgbClr val="002060"/>
                </a:solidFill>
              </a:rPr>
              <a:t>Mon lit </a:t>
            </a:r>
            <a:r>
              <a:rPr lang="en-GB" sz="2000" dirty="0" err="1">
                <a:solidFill>
                  <a:srgbClr val="002060"/>
                </a:solidFill>
              </a:rPr>
              <a:t>est</a:t>
            </a:r>
            <a:r>
              <a:rPr lang="en-GB" sz="2000" dirty="0">
                <a:solidFill>
                  <a:srgbClr val="002060"/>
                </a:solidFill>
              </a:rPr>
              <a:t> rouge.</a:t>
            </a:r>
          </a:p>
          <a:p>
            <a:endParaRPr lang="en-GB" sz="2000" dirty="0">
              <a:solidFill>
                <a:srgbClr val="002060"/>
              </a:solidFill>
            </a:endParaRPr>
          </a:p>
          <a:p>
            <a:r>
              <a:rPr lang="en-GB" sz="2000" b="1" dirty="0">
                <a:solidFill>
                  <a:srgbClr val="002060"/>
                </a:solidFill>
              </a:rPr>
              <a:t>5. </a:t>
            </a:r>
            <a:r>
              <a:rPr lang="en-GB" sz="2000" dirty="0">
                <a:solidFill>
                  <a:srgbClr val="002060"/>
                </a:solidFill>
              </a:rPr>
              <a:t>Mon </a:t>
            </a:r>
            <a:r>
              <a:rPr lang="en-GB" sz="2000" dirty="0" err="1">
                <a:solidFill>
                  <a:srgbClr val="002060"/>
                </a:solidFill>
              </a:rPr>
              <a:t>vélo</a:t>
            </a:r>
            <a:r>
              <a:rPr lang="en-GB" sz="2000" dirty="0">
                <a:solidFill>
                  <a:srgbClr val="002060"/>
                </a:solidFill>
              </a:rPr>
              <a:t> </a:t>
            </a:r>
            <a:r>
              <a:rPr lang="en-GB" sz="2000" dirty="0" err="1">
                <a:solidFill>
                  <a:srgbClr val="002060"/>
                </a:solidFill>
              </a:rPr>
              <a:t>est</a:t>
            </a:r>
            <a:r>
              <a:rPr lang="en-GB" sz="2000" dirty="0">
                <a:solidFill>
                  <a:srgbClr val="002060"/>
                </a:solidFill>
              </a:rPr>
              <a:t> bleu.</a:t>
            </a:r>
          </a:p>
        </p:txBody>
      </p:sp>
      <p:sp>
        <p:nvSpPr>
          <p:cNvPr id="48" name="TextBox 47">
            <a:extLst>
              <a:ext uri="{FF2B5EF4-FFF2-40B4-BE49-F238E27FC236}">
                <a16:creationId xmlns:a16="http://schemas.microsoft.com/office/drawing/2014/main" id="{4D4C912B-0EDF-4E48-B79A-46A6237DF7DA}"/>
              </a:ext>
            </a:extLst>
          </p:cNvPr>
          <p:cNvSpPr txBox="1"/>
          <p:nvPr/>
        </p:nvSpPr>
        <p:spPr>
          <a:xfrm>
            <a:off x="242294" y="1844917"/>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49" name="TextBox 48">
            <a:extLst>
              <a:ext uri="{FF2B5EF4-FFF2-40B4-BE49-F238E27FC236}">
                <a16:creationId xmlns:a16="http://schemas.microsoft.com/office/drawing/2014/main" id="{62F3FBF1-3B01-4361-AB5E-8D6FBD468453}"/>
              </a:ext>
            </a:extLst>
          </p:cNvPr>
          <p:cNvSpPr txBox="1"/>
          <p:nvPr/>
        </p:nvSpPr>
        <p:spPr>
          <a:xfrm>
            <a:off x="2426689" y="1844917"/>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51" name="TextBox 50">
            <a:extLst>
              <a:ext uri="{FF2B5EF4-FFF2-40B4-BE49-F238E27FC236}">
                <a16:creationId xmlns:a16="http://schemas.microsoft.com/office/drawing/2014/main" id="{9D8CFF83-FC45-498E-B755-00FB079A4C05}"/>
              </a:ext>
            </a:extLst>
          </p:cNvPr>
          <p:cNvSpPr txBox="1"/>
          <p:nvPr/>
        </p:nvSpPr>
        <p:spPr>
          <a:xfrm>
            <a:off x="4584811" y="1877547"/>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52" name="TextBox 51">
            <a:extLst>
              <a:ext uri="{FF2B5EF4-FFF2-40B4-BE49-F238E27FC236}">
                <a16:creationId xmlns:a16="http://schemas.microsoft.com/office/drawing/2014/main" id="{A910FFBF-CF2A-47FA-AEF0-F4594B341DDC}"/>
              </a:ext>
            </a:extLst>
          </p:cNvPr>
          <p:cNvSpPr txBox="1"/>
          <p:nvPr/>
        </p:nvSpPr>
        <p:spPr>
          <a:xfrm>
            <a:off x="230316" y="4085854"/>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58" name="TextBox 57">
            <a:extLst>
              <a:ext uri="{FF2B5EF4-FFF2-40B4-BE49-F238E27FC236}">
                <a16:creationId xmlns:a16="http://schemas.microsoft.com/office/drawing/2014/main" id="{DA3AB31F-83B0-43B1-8B52-0D73F64A87F1}"/>
              </a:ext>
            </a:extLst>
          </p:cNvPr>
          <p:cNvSpPr txBox="1"/>
          <p:nvPr/>
        </p:nvSpPr>
        <p:spPr>
          <a:xfrm>
            <a:off x="3499485" y="4085854"/>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pic>
        <p:nvPicPr>
          <p:cNvPr id="59" name="Picture 58">
            <a:extLst>
              <a:ext uri="{FF2B5EF4-FFF2-40B4-BE49-F238E27FC236}">
                <a16:creationId xmlns:a16="http://schemas.microsoft.com/office/drawing/2014/main" id="{C6C91605-DD9A-4EE8-8DF3-ACBC0BF0FC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75495" y="674824"/>
            <a:ext cx="1440000" cy="1440000"/>
          </a:xfrm>
          <a:prstGeom prst="rect">
            <a:avLst/>
          </a:prstGeom>
        </p:spPr>
      </p:pic>
      <p:sp>
        <p:nvSpPr>
          <p:cNvPr id="12" name="Title 11">
            <a:extLst>
              <a:ext uri="{FF2B5EF4-FFF2-40B4-BE49-F238E27FC236}">
                <a16:creationId xmlns:a16="http://schemas.microsoft.com/office/drawing/2014/main" id="{8D39B4A1-15BC-48E0-83C0-C202682EBDD0}"/>
              </a:ext>
            </a:extLst>
          </p:cNvPr>
          <p:cNvSpPr>
            <a:spLocks noGrp="1"/>
          </p:cNvSpPr>
          <p:nvPr>
            <p:ph type="title"/>
          </p:nvPr>
        </p:nvSpPr>
        <p:spPr/>
        <p:txBody>
          <a:bodyPr>
            <a:normAutofit/>
          </a:bodyPr>
          <a:lstStyle/>
          <a:p>
            <a:r>
              <a:rPr lang="fr-FR" dirty="0"/>
              <a:t>Écris en français</a:t>
            </a:r>
          </a:p>
        </p:txBody>
      </p:sp>
      <p:sp>
        <p:nvSpPr>
          <p:cNvPr id="26" name="Rounded Rectangle 46">
            <a:extLst>
              <a:ext uri="{FF2B5EF4-FFF2-40B4-BE49-F238E27FC236}">
                <a16:creationId xmlns:a16="http://schemas.microsoft.com/office/drawing/2014/main" id="{BF6107F0-9ED9-40CC-B69A-708656C177CC}"/>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5893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2" descr="lcd tv stand design - Clip Art Library">
            <a:extLst>
              <a:ext uri="{FF2B5EF4-FFF2-40B4-BE49-F238E27FC236}">
                <a16:creationId xmlns:a16="http://schemas.microsoft.com/office/drawing/2014/main" id="{ACC61AA6-2A28-428F-AB58-E508345CCB4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0061" y="3461438"/>
            <a:ext cx="2880000" cy="288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a:extLst>
              <a:ext uri="{FF2B5EF4-FFF2-40B4-BE49-F238E27FC236}">
                <a16:creationId xmlns:a16="http://schemas.microsoft.com/office/drawing/2014/main" id="{B5E4D7DD-D5F5-4717-A623-99C95D046759}"/>
              </a:ext>
            </a:extLst>
          </p:cNvPr>
          <p:cNvGraphicFramePr>
            <a:graphicFrameLocks noGrp="1"/>
          </p:cNvGraphicFramePr>
          <p:nvPr/>
        </p:nvGraphicFramePr>
        <p:xfrm>
          <a:off x="176505" y="1784936"/>
          <a:ext cx="6480000" cy="4392480"/>
        </p:xfrm>
        <a:graphic>
          <a:graphicData uri="http://schemas.openxmlformats.org/drawingml/2006/table">
            <a:tbl>
              <a:tblPr firstRow="1" bandRow="1">
                <a:tableStyleId>{2D5ABB26-0587-4C30-8999-92F81FD0307C}</a:tableStyleId>
              </a:tblPr>
              <a:tblGrid>
                <a:gridCol w="2160000">
                  <a:extLst>
                    <a:ext uri="{9D8B030D-6E8A-4147-A177-3AD203B41FA5}">
                      <a16:colId xmlns:a16="http://schemas.microsoft.com/office/drawing/2014/main" val="2908535600"/>
                    </a:ext>
                  </a:extLst>
                </a:gridCol>
                <a:gridCol w="1080000">
                  <a:extLst>
                    <a:ext uri="{9D8B030D-6E8A-4147-A177-3AD203B41FA5}">
                      <a16:colId xmlns:a16="http://schemas.microsoft.com/office/drawing/2014/main" val="76486717"/>
                    </a:ext>
                  </a:extLst>
                </a:gridCol>
                <a:gridCol w="1080000">
                  <a:extLst>
                    <a:ext uri="{9D8B030D-6E8A-4147-A177-3AD203B41FA5}">
                      <a16:colId xmlns:a16="http://schemas.microsoft.com/office/drawing/2014/main" val="4264145435"/>
                    </a:ext>
                  </a:extLst>
                </a:gridCol>
                <a:gridCol w="2160000">
                  <a:extLst>
                    <a:ext uri="{9D8B030D-6E8A-4147-A177-3AD203B41FA5}">
                      <a16:colId xmlns:a16="http://schemas.microsoft.com/office/drawing/2014/main" val="3634456524"/>
                    </a:ext>
                  </a:extLst>
                </a:gridCol>
              </a:tblGrid>
              <a:tr h="1800000">
                <a:tc>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gridSpan="2">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tc>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591354"/>
                  </a:ext>
                </a:extLst>
              </a:tr>
              <a:tr h="360000">
                <a:tc>
                  <a:txBody>
                    <a:bodyPr/>
                    <a:lstStyle/>
                    <a:p>
                      <a:pPr algn="ctr"/>
                      <a:r>
                        <a:rPr lang="en-GB" sz="2000" b="1" dirty="0" err="1">
                          <a:solidFill>
                            <a:srgbClr val="115076"/>
                          </a:solidFill>
                        </a:rPr>
                        <a:t>cher</a:t>
                      </a:r>
                      <a:r>
                        <a:rPr lang="en-GB" sz="2000" b="1" dirty="0">
                          <a:solidFill>
                            <a:srgbClr val="115076"/>
                          </a:solidFill>
                        </a:rPr>
                        <a: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gridSpan="2">
                  <a:txBody>
                    <a:bodyPr/>
                    <a:lstStyle/>
                    <a:p>
                      <a:pPr algn="ctr"/>
                      <a:r>
                        <a:rPr lang="en-GB" sz="2000" b="1" dirty="0">
                          <a:solidFill>
                            <a:srgbClr val="115076"/>
                          </a:solidFill>
                        </a:rPr>
                        <a:t>difficile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tc>
                  <a:txBody>
                    <a:bodyPr/>
                    <a:lstStyle/>
                    <a:p>
                      <a:pPr algn="ctr"/>
                      <a:r>
                        <a:rPr lang="en-GB" sz="2000" b="1" dirty="0">
                          <a:solidFill>
                            <a:srgbClr val="115076"/>
                          </a:solidFill>
                        </a:rPr>
                        <a:t>vert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69941754"/>
                  </a:ext>
                </a:extLst>
              </a:tr>
              <a:tr h="1800000">
                <a:tc gridSpan="2">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gridSpan="2">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36694523"/>
                  </a:ext>
                </a:extLst>
              </a:tr>
              <a:tr h="360000">
                <a:tc gridSpan="2">
                  <a:txBody>
                    <a:bodyPr/>
                    <a:lstStyle/>
                    <a:p>
                      <a:pPr algn="ctr"/>
                      <a:r>
                        <a:rPr lang="en-GB" sz="2000" b="1" dirty="0" err="1">
                          <a:solidFill>
                            <a:srgbClr val="115076"/>
                          </a:solidFill>
                        </a:rPr>
                        <a:t>intéressant</a:t>
                      </a:r>
                      <a:r>
                        <a:rPr lang="en-GB" sz="2000" b="1" dirty="0">
                          <a:solidFill>
                            <a:srgbClr val="115076"/>
                          </a:solidFill>
                        </a:rPr>
                        <a: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tc gridSpan="2">
                  <a:txBody>
                    <a:bodyPr/>
                    <a:lstStyle/>
                    <a:p>
                      <a:pPr algn="ctr"/>
                      <a:r>
                        <a:rPr lang="en-GB" sz="2000" b="1" dirty="0" err="1">
                          <a:solidFill>
                            <a:srgbClr val="115076"/>
                          </a:solidFill>
                        </a:rPr>
                        <a:t>moderne</a:t>
                      </a:r>
                      <a:r>
                        <a:rPr lang="en-GB" sz="2000" b="1" dirty="0">
                          <a:solidFill>
                            <a:srgbClr val="115076"/>
                          </a:solidFill>
                        </a:rPr>
                        <a: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802604594"/>
                  </a:ext>
                </a:extLst>
              </a:tr>
            </a:tbl>
          </a:graphicData>
        </a:graphic>
      </p:graphicFrame>
      <p:sp>
        <p:nvSpPr>
          <p:cNvPr id="2" name="TextBox 1">
            <a:extLst>
              <a:ext uri="{FF2B5EF4-FFF2-40B4-BE49-F238E27FC236}">
                <a16:creationId xmlns:a16="http://schemas.microsoft.com/office/drawing/2014/main" id="{50AB4D99-5B3D-41CD-A6C0-5B07CC693433}"/>
              </a:ext>
            </a:extLst>
          </p:cNvPr>
          <p:cNvSpPr txBox="1"/>
          <p:nvPr/>
        </p:nvSpPr>
        <p:spPr>
          <a:xfrm>
            <a:off x="-1" y="1163992"/>
            <a:ext cx="10833415" cy="461665"/>
          </a:xfrm>
          <a:prstGeom prst="rect">
            <a:avLst/>
          </a:prstGeom>
          <a:noFill/>
        </p:spPr>
        <p:txBody>
          <a:bodyPr wrap="none" rtlCol="0">
            <a:spAutoFit/>
          </a:bodyPr>
          <a:lstStyle/>
          <a:p>
            <a:r>
              <a:rPr lang="en-GB" sz="2400" dirty="0" err="1">
                <a:solidFill>
                  <a:srgbClr val="115076"/>
                </a:solidFill>
              </a:rPr>
              <a:t>Léa</a:t>
            </a:r>
            <a:r>
              <a:rPr lang="en-GB" sz="2400" dirty="0">
                <a:solidFill>
                  <a:srgbClr val="115076"/>
                </a:solidFill>
              </a:rPr>
              <a:t> a des questions pour Amir. </a:t>
            </a:r>
            <a:r>
              <a:rPr lang="en-GB" sz="2400" dirty="0" err="1">
                <a:solidFill>
                  <a:srgbClr val="115076"/>
                </a:solidFill>
              </a:rPr>
              <a:t>Écris</a:t>
            </a:r>
            <a:r>
              <a:rPr lang="en-GB" sz="2400" dirty="0">
                <a:solidFill>
                  <a:srgbClr val="115076"/>
                </a:solidFill>
              </a:rPr>
              <a:t> des </a:t>
            </a:r>
            <a:r>
              <a:rPr lang="en-GB" sz="2400" b="1" dirty="0">
                <a:solidFill>
                  <a:srgbClr val="115076"/>
                </a:solidFill>
              </a:rPr>
              <a:t>questions</a:t>
            </a:r>
            <a:r>
              <a:rPr lang="en-GB" sz="2400" dirty="0">
                <a:solidFill>
                  <a:srgbClr val="115076"/>
                </a:solidFill>
              </a:rPr>
              <a:t> </a:t>
            </a:r>
            <a:r>
              <a:rPr lang="en-GB" sz="2400" dirty="0" err="1">
                <a:solidFill>
                  <a:srgbClr val="115076"/>
                </a:solidFill>
              </a:rPr>
              <a:t>en</a:t>
            </a:r>
            <a:r>
              <a:rPr lang="en-GB" sz="2400" dirty="0">
                <a:solidFill>
                  <a:srgbClr val="115076"/>
                </a:solidFill>
              </a:rPr>
              <a:t> </a:t>
            </a:r>
            <a:r>
              <a:rPr lang="en-GB" sz="2400" dirty="0" err="1">
                <a:solidFill>
                  <a:srgbClr val="115076"/>
                </a:solidFill>
              </a:rPr>
              <a:t>français</a:t>
            </a:r>
            <a:r>
              <a:rPr lang="en-GB" sz="2400" dirty="0">
                <a:solidFill>
                  <a:srgbClr val="115076"/>
                </a:solidFill>
              </a:rPr>
              <a:t> avec </a:t>
            </a:r>
            <a:r>
              <a:rPr lang="en-GB" sz="2400" b="1" dirty="0" err="1">
                <a:solidFill>
                  <a:srgbClr val="115076"/>
                </a:solidFill>
              </a:rPr>
              <a:t>être</a:t>
            </a:r>
            <a:r>
              <a:rPr lang="en-GB" sz="2400" dirty="0">
                <a:solidFill>
                  <a:srgbClr val="115076"/>
                </a:solidFill>
              </a:rPr>
              <a:t>.</a:t>
            </a:r>
          </a:p>
        </p:txBody>
      </p:sp>
      <p:sp>
        <p:nvSpPr>
          <p:cNvPr id="3" name="TextBox 2">
            <a:extLst>
              <a:ext uri="{FF2B5EF4-FFF2-40B4-BE49-F238E27FC236}">
                <a16:creationId xmlns:a16="http://schemas.microsoft.com/office/drawing/2014/main" id="{3349A0E0-F56F-4B7C-A734-82AEB3461A25}"/>
              </a:ext>
            </a:extLst>
          </p:cNvPr>
          <p:cNvSpPr txBox="1"/>
          <p:nvPr/>
        </p:nvSpPr>
        <p:spPr>
          <a:xfrm>
            <a:off x="6903323" y="88932"/>
            <a:ext cx="3498427" cy="1123712"/>
          </a:xfrm>
          <a:prstGeom prst="wedgeRoundRectCallout">
            <a:avLst>
              <a:gd name="adj1" fmla="val -56227"/>
              <a:gd name="adj2" fmla="val 50633"/>
              <a:gd name="adj3" fmla="val 16667"/>
            </a:avLst>
          </a:prstGeom>
          <a:solidFill>
            <a:srgbClr val="0055A5"/>
          </a:solidFill>
          <a:ln>
            <a:solidFill>
              <a:srgbClr val="EE6000"/>
            </a:solidFill>
          </a:ln>
        </p:spPr>
        <p:txBody>
          <a:bodyPr wrap="square" rtlCol="0">
            <a:spAutoFit/>
          </a:bodyPr>
          <a:lstStyle/>
          <a:p>
            <a:pPr algn="ctr"/>
            <a:r>
              <a:rPr lang="en-GB" sz="2000" b="1" dirty="0">
                <a:solidFill>
                  <a:schemeClr val="bg1"/>
                </a:solidFill>
              </a:rPr>
              <a:t>Remember!</a:t>
            </a:r>
          </a:p>
          <a:p>
            <a:r>
              <a:rPr lang="en-GB" sz="2000" dirty="0">
                <a:solidFill>
                  <a:schemeClr val="bg1"/>
                </a:solidFill>
              </a:rPr>
              <a:t>The adjective agrees with the gender of the noun.</a:t>
            </a:r>
          </a:p>
        </p:txBody>
      </p:sp>
      <p:sp>
        <p:nvSpPr>
          <p:cNvPr id="7" name="TextBox 6">
            <a:extLst>
              <a:ext uri="{FF2B5EF4-FFF2-40B4-BE49-F238E27FC236}">
                <a16:creationId xmlns:a16="http://schemas.microsoft.com/office/drawing/2014/main" id="{CDA495CD-F5BD-4719-95F1-3ED61B83C53F}"/>
              </a:ext>
            </a:extLst>
          </p:cNvPr>
          <p:cNvSpPr txBox="1"/>
          <p:nvPr/>
        </p:nvSpPr>
        <p:spPr>
          <a:xfrm>
            <a:off x="6903323" y="1791116"/>
            <a:ext cx="2246128" cy="523220"/>
          </a:xfrm>
          <a:prstGeom prst="rect">
            <a:avLst/>
          </a:prstGeom>
          <a:noFill/>
        </p:spPr>
        <p:txBody>
          <a:bodyPr wrap="none" rtlCol="0">
            <a:spAutoFit/>
          </a:bodyPr>
          <a:lstStyle/>
          <a:p>
            <a:r>
              <a:rPr lang="en-GB" sz="2800" b="1" dirty="0" err="1">
                <a:solidFill>
                  <a:srgbClr val="115076"/>
                </a:solidFill>
              </a:rPr>
              <a:t>Tes</a:t>
            </a:r>
            <a:r>
              <a:rPr lang="en-GB" sz="2800" b="1" dirty="0">
                <a:solidFill>
                  <a:srgbClr val="115076"/>
                </a:solidFill>
              </a:rPr>
              <a:t> choses :</a:t>
            </a:r>
          </a:p>
        </p:txBody>
      </p:sp>
      <p:sp>
        <p:nvSpPr>
          <p:cNvPr id="9" name="TextBox 8">
            <a:extLst>
              <a:ext uri="{FF2B5EF4-FFF2-40B4-BE49-F238E27FC236}">
                <a16:creationId xmlns:a16="http://schemas.microsoft.com/office/drawing/2014/main" id="{1DBD93AE-C005-4791-88DF-2A00E2BE03AD}"/>
              </a:ext>
            </a:extLst>
          </p:cNvPr>
          <p:cNvSpPr txBox="1"/>
          <p:nvPr/>
        </p:nvSpPr>
        <p:spPr>
          <a:xfrm>
            <a:off x="6903323" y="2445532"/>
            <a:ext cx="3960000" cy="707886"/>
          </a:xfrm>
          <a:prstGeom prst="rect">
            <a:avLst/>
          </a:prstGeom>
          <a:noFill/>
          <a:ln>
            <a:solidFill>
              <a:srgbClr val="115076"/>
            </a:solidFill>
          </a:ln>
        </p:spPr>
        <p:txBody>
          <a:bodyPr wrap="none" rtlCol="0">
            <a:spAutoFit/>
          </a:bodyPr>
          <a:lstStyle/>
          <a:p>
            <a:r>
              <a:rPr lang="en-GB" sz="2000" b="1" dirty="0" err="1">
                <a:solidFill>
                  <a:srgbClr val="115076"/>
                </a:solidFill>
              </a:rPr>
              <a:t>Exemple</a:t>
            </a:r>
            <a:r>
              <a:rPr lang="en-GB" sz="2000" b="1" dirty="0">
                <a:solidFill>
                  <a:srgbClr val="115076"/>
                </a:solidFill>
              </a:rPr>
              <a:t>:</a:t>
            </a:r>
          </a:p>
          <a:p>
            <a:r>
              <a:rPr lang="en-GB" sz="2000" dirty="0" err="1">
                <a:solidFill>
                  <a:srgbClr val="115076"/>
                </a:solidFill>
              </a:rPr>
              <a:t>Tes</a:t>
            </a:r>
            <a:r>
              <a:rPr lang="en-GB" sz="2000" dirty="0">
                <a:solidFill>
                  <a:srgbClr val="115076"/>
                </a:solidFill>
              </a:rPr>
              <a:t> choses </a:t>
            </a:r>
            <a:r>
              <a:rPr lang="en-GB" sz="2000" dirty="0" err="1">
                <a:solidFill>
                  <a:srgbClr val="115076"/>
                </a:solidFill>
              </a:rPr>
              <a:t>sont</a:t>
            </a:r>
            <a:r>
              <a:rPr lang="en-GB" sz="2000" dirty="0">
                <a:solidFill>
                  <a:srgbClr val="115076"/>
                </a:solidFill>
              </a:rPr>
              <a:t> </a:t>
            </a:r>
            <a:r>
              <a:rPr lang="en-GB" sz="2000" dirty="0" err="1">
                <a:solidFill>
                  <a:srgbClr val="115076"/>
                </a:solidFill>
              </a:rPr>
              <a:t>excellentes</a:t>
            </a:r>
            <a:r>
              <a:rPr lang="en-GB" sz="2000" dirty="0">
                <a:solidFill>
                  <a:srgbClr val="115076"/>
                </a:solidFill>
              </a:rPr>
              <a:t> ?</a:t>
            </a:r>
          </a:p>
        </p:txBody>
      </p:sp>
      <p:sp>
        <p:nvSpPr>
          <p:cNvPr id="11" name="TextBox 10">
            <a:extLst>
              <a:ext uri="{FF2B5EF4-FFF2-40B4-BE49-F238E27FC236}">
                <a16:creationId xmlns:a16="http://schemas.microsoft.com/office/drawing/2014/main" id="{F6900609-8147-4918-A63D-1AECF370FBDD}"/>
              </a:ext>
            </a:extLst>
          </p:cNvPr>
          <p:cNvSpPr txBox="1"/>
          <p:nvPr/>
        </p:nvSpPr>
        <p:spPr>
          <a:xfrm>
            <a:off x="6903323" y="3297608"/>
            <a:ext cx="3650358" cy="2862322"/>
          </a:xfrm>
          <a:prstGeom prst="rect">
            <a:avLst/>
          </a:prstGeom>
          <a:noFill/>
          <a:ln>
            <a:solidFill>
              <a:srgbClr val="EE6000"/>
            </a:solidFill>
          </a:ln>
        </p:spPr>
        <p:txBody>
          <a:bodyPr wrap="none" rtlCol="0">
            <a:spAutoFit/>
          </a:bodyPr>
          <a:lstStyle/>
          <a:p>
            <a:r>
              <a:rPr lang="en-GB" sz="2000" b="1" dirty="0">
                <a:solidFill>
                  <a:srgbClr val="002060"/>
                </a:solidFill>
              </a:rPr>
              <a:t>1. </a:t>
            </a:r>
            <a:r>
              <a:rPr lang="en-GB" sz="2000" dirty="0">
                <a:solidFill>
                  <a:srgbClr val="002060"/>
                </a:solidFill>
              </a:rPr>
              <a:t>Ton portable </a:t>
            </a:r>
            <a:r>
              <a:rPr lang="en-GB" sz="2000" dirty="0" err="1">
                <a:solidFill>
                  <a:srgbClr val="002060"/>
                </a:solidFill>
              </a:rPr>
              <a:t>est</a:t>
            </a:r>
            <a:r>
              <a:rPr lang="en-GB" sz="2000" dirty="0">
                <a:solidFill>
                  <a:srgbClr val="002060"/>
                </a:solidFill>
              </a:rPr>
              <a:t> </a:t>
            </a:r>
            <a:r>
              <a:rPr lang="en-GB" sz="2000" dirty="0" err="1">
                <a:solidFill>
                  <a:srgbClr val="002060"/>
                </a:solidFill>
              </a:rPr>
              <a:t>cher</a:t>
            </a:r>
            <a:r>
              <a:rPr lang="en-GB" sz="2000" dirty="0">
                <a:solidFill>
                  <a:srgbClr val="002060"/>
                </a:solidFill>
              </a:rPr>
              <a:t> ?</a:t>
            </a:r>
          </a:p>
          <a:p>
            <a:endParaRPr lang="en-GB" sz="2000" dirty="0">
              <a:solidFill>
                <a:srgbClr val="002060"/>
              </a:solidFill>
            </a:endParaRPr>
          </a:p>
          <a:p>
            <a:r>
              <a:rPr lang="en-GB" sz="2000" b="1" dirty="0">
                <a:solidFill>
                  <a:srgbClr val="002060"/>
                </a:solidFill>
              </a:rPr>
              <a:t>2. </a:t>
            </a:r>
            <a:r>
              <a:rPr lang="en-GB" sz="2000" dirty="0" err="1">
                <a:solidFill>
                  <a:srgbClr val="002060"/>
                </a:solidFill>
              </a:rPr>
              <a:t>Tes</a:t>
            </a:r>
            <a:r>
              <a:rPr lang="en-GB" sz="2000" dirty="0">
                <a:solidFill>
                  <a:srgbClr val="002060"/>
                </a:solidFill>
              </a:rPr>
              <a:t> devoirs </a:t>
            </a:r>
            <a:r>
              <a:rPr lang="en-GB" sz="2000" dirty="0" err="1">
                <a:solidFill>
                  <a:srgbClr val="002060"/>
                </a:solidFill>
              </a:rPr>
              <a:t>sont</a:t>
            </a:r>
            <a:r>
              <a:rPr lang="en-GB" sz="2000" dirty="0">
                <a:solidFill>
                  <a:srgbClr val="002060"/>
                </a:solidFill>
              </a:rPr>
              <a:t> </a:t>
            </a:r>
            <a:r>
              <a:rPr lang="en-GB" sz="2000" dirty="0" err="1">
                <a:solidFill>
                  <a:srgbClr val="002060"/>
                </a:solidFill>
              </a:rPr>
              <a:t>difficiles</a:t>
            </a:r>
            <a:r>
              <a:rPr lang="en-GB" sz="2000" dirty="0">
                <a:solidFill>
                  <a:srgbClr val="002060"/>
                </a:solidFill>
              </a:rPr>
              <a:t> ?</a:t>
            </a:r>
          </a:p>
          <a:p>
            <a:endParaRPr lang="en-GB" sz="2000" dirty="0">
              <a:solidFill>
                <a:srgbClr val="002060"/>
              </a:solidFill>
            </a:endParaRPr>
          </a:p>
          <a:p>
            <a:r>
              <a:rPr lang="en-GB" sz="2000" b="1" dirty="0">
                <a:solidFill>
                  <a:srgbClr val="002060"/>
                </a:solidFill>
              </a:rPr>
              <a:t>3. </a:t>
            </a:r>
            <a:r>
              <a:rPr lang="en-GB" sz="2000" dirty="0">
                <a:solidFill>
                  <a:srgbClr val="002060"/>
                </a:solidFill>
              </a:rPr>
              <a:t>Ta chemise </a:t>
            </a:r>
            <a:r>
              <a:rPr lang="en-GB" sz="2000" dirty="0" err="1">
                <a:solidFill>
                  <a:srgbClr val="002060"/>
                </a:solidFill>
              </a:rPr>
              <a:t>est</a:t>
            </a:r>
            <a:r>
              <a:rPr lang="en-GB" sz="2000" dirty="0">
                <a:solidFill>
                  <a:srgbClr val="002060"/>
                </a:solidFill>
              </a:rPr>
              <a:t> </a:t>
            </a:r>
            <a:r>
              <a:rPr lang="en-GB" sz="2000" dirty="0" err="1">
                <a:solidFill>
                  <a:srgbClr val="002060"/>
                </a:solidFill>
              </a:rPr>
              <a:t>verte</a:t>
            </a:r>
            <a:r>
              <a:rPr lang="en-GB" sz="2000" dirty="0">
                <a:solidFill>
                  <a:srgbClr val="002060"/>
                </a:solidFill>
              </a:rPr>
              <a:t> ?</a:t>
            </a:r>
          </a:p>
          <a:p>
            <a:endParaRPr lang="en-GB" sz="2000" dirty="0">
              <a:solidFill>
                <a:srgbClr val="002060"/>
              </a:solidFill>
            </a:endParaRPr>
          </a:p>
          <a:p>
            <a:r>
              <a:rPr lang="en-GB" sz="2000" b="1" dirty="0">
                <a:solidFill>
                  <a:srgbClr val="002060"/>
                </a:solidFill>
              </a:rPr>
              <a:t>4. </a:t>
            </a:r>
            <a:r>
              <a:rPr lang="en-GB" sz="2000" dirty="0">
                <a:solidFill>
                  <a:srgbClr val="002060"/>
                </a:solidFill>
              </a:rPr>
              <a:t>Ton livre </a:t>
            </a:r>
            <a:r>
              <a:rPr lang="en-GB" sz="2000" dirty="0" err="1">
                <a:solidFill>
                  <a:srgbClr val="002060"/>
                </a:solidFill>
              </a:rPr>
              <a:t>est</a:t>
            </a:r>
            <a:r>
              <a:rPr lang="en-GB" sz="2000" dirty="0">
                <a:solidFill>
                  <a:srgbClr val="002060"/>
                </a:solidFill>
              </a:rPr>
              <a:t> </a:t>
            </a:r>
            <a:r>
              <a:rPr lang="en-GB" sz="2000" dirty="0" err="1">
                <a:solidFill>
                  <a:srgbClr val="002060"/>
                </a:solidFill>
              </a:rPr>
              <a:t>intéressant</a:t>
            </a:r>
            <a:r>
              <a:rPr lang="en-GB" sz="2000" dirty="0">
                <a:solidFill>
                  <a:srgbClr val="002060"/>
                </a:solidFill>
              </a:rPr>
              <a:t> ?</a:t>
            </a:r>
          </a:p>
          <a:p>
            <a:endParaRPr lang="en-GB" sz="2000" dirty="0">
              <a:solidFill>
                <a:srgbClr val="002060"/>
              </a:solidFill>
            </a:endParaRPr>
          </a:p>
          <a:p>
            <a:r>
              <a:rPr lang="en-GB" sz="2000" b="1" dirty="0">
                <a:solidFill>
                  <a:srgbClr val="002060"/>
                </a:solidFill>
              </a:rPr>
              <a:t>5. </a:t>
            </a:r>
            <a:r>
              <a:rPr lang="en-GB" sz="2000" dirty="0">
                <a:solidFill>
                  <a:srgbClr val="002060"/>
                </a:solidFill>
              </a:rPr>
              <a:t>Ta </a:t>
            </a:r>
            <a:r>
              <a:rPr lang="en-GB" sz="2000" dirty="0" err="1">
                <a:solidFill>
                  <a:srgbClr val="002060"/>
                </a:solidFill>
              </a:rPr>
              <a:t>télé</a:t>
            </a:r>
            <a:r>
              <a:rPr lang="en-GB" sz="2000" dirty="0">
                <a:solidFill>
                  <a:srgbClr val="002060"/>
                </a:solidFill>
              </a:rPr>
              <a:t> </a:t>
            </a:r>
            <a:r>
              <a:rPr lang="en-GB" sz="2000" dirty="0" err="1">
                <a:solidFill>
                  <a:srgbClr val="002060"/>
                </a:solidFill>
              </a:rPr>
              <a:t>est</a:t>
            </a:r>
            <a:r>
              <a:rPr lang="en-GB" sz="2000" dirty="0">
                <a:solidFill>
                  <a:srgbClr val="002060"/>
                </a:solidFill>
              </a:rPr>
              <a:t> </a:t>
            </a:r>
            <a:r>
              <a:rPr lang="en-GB" sz="2000" dirty="0" err="1">
                <a:solidFill>
                  <a:srgbClr val="002060"/>
                </a:solidFill>
              </a:rPr>
              <a:t>moderne</a:t>
            </a:r>
            <a:r>
              <a:rPr lang="en-GB" sz="2000" dirty="0">
                <a:solidFill>
                  <a:srgbClr val="002060"/>
                </a:solidFill>
              </a:rPr>
              <a:t> ?</a:t>
            </a:r>
          </a:p>
        </p:txBody>
      </p:sp>
      <p:sp>
        <p:nvSpPr>
          <p:cNvPr id="48" name="TextBox 47">
            <a:extLst>
              <a:ext uri="{FF2B5EF4-FFF2-40B4-BE49-F238E27FC236}">
                <a16:creationId xmlns:a16="http://schemas.microsoft.com/office/drawing/2014/main" id="{4D4C912B-0EDF-4E48-B79A-46A6237DF7DA}"/>
              </a:ext>
            </a:extLst>
          </p:cNvPr>
          <p:cNvSpPr txBox="1"/>
          <p:nvPr/>
        </p:nvSpPr>
        <p:spPr>
          <a:xfrm>
            <a:off x="237796" y="1871841"/>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49" name="TextBox 48">
            <a:extLst>
              <a:ext uri="{FF2B5EF4-FFF2-40B4-BE49-F238E27FC236}">
                <a16:creationId xmlns:a16="http://schemas.microsoft.com/office/drawing/2014/main" id="{62F3FBF1-3B01-4361-AB5E-8D6FBD468453}"/>
              </a:ext>
            </a:extLst>
          </p:cNvPr>
          <p:cNvSpPr txBox="1"/>
          <p:nvPr/>
        </p:nvSpPr>
        <p:spPr>
          <a:xfrm>
            <a:off x="2411552" y="1871841"/>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51" name="TextBox 50">
            <a:extLst>
              <a:ext uri="{FF2B5EF4-FFF2-40B4-BE49-F238E27FC236}">
                <a16:creationId xmlns:a16="http://schemas.microsoft.com/office/drawing/2014/main" id="{9D8CFF83-FC45-498E-B755-00FB079A4C05}"/>
              </a:ext>
            </a:extLst>
          </p:cNvPr>
          <p:cNvSpPr txBox="1"/>
          <p:nvPr/>
        </p:nvSpPr>
        <p:spPr>
          <a:xfrm>
            <a:off x="4562066" y="1863394"/>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a:t>
            </a:r>
          </a:p>
        </p:txBody>
      </p:sp>
      <p:sp>
        <p:nvSpPr>
          <p:cNvPr id="52" name="TextBox 51">
            <a:extLst>
              <a:ext uri="{FF2B5EF4-FFF2-40B4-BE49-F238E27FC236}">
                <a16:creationId xmlns:a16="http://schemas.microsoft.com/office/drawing/2014/main" id="{A910FFBF-CF2A-47FA-AEF0-F4594B341DDC}"/>
              </a:ext>
            </a:extLst>
          </p:cNvPr>
          <p:cNvSpPr txBox="1"/>
          <p:nvPr/>
        </p:nvSpPr>
        <p:spPr>
          <a:xfrm>
            <a:off x="237562" y="4088416"/>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9</a:t>
            </a:r>
          </a:p>
        </p:txBody>
      </p:sp>
      <p:sp>
        <p:nvSpPr>
          <p:cNvPr id="58" name="TextBox 57">
            <a:extLst>
              <a:ext uri="{FF2B5EF4-FFF2-40B4-BE49-F238E27FC236}">
                <a16:creationId xmlns:a16="http://schemas.microsoft.com/office/drawing/2014/main" id="{DA3AB31F-83B0-43B1-8B52-0D73F64A87F1}"/>
              </a:ext>
            </a:extLst>
          </p:cNvPr>
          <p:cNvSpPr txBox="1"/>
          <p:nvPr/>
        </p:nvSpPr>
        <p:spPr>
          <a:xfrm>
            <a:off x="3481118" y="4088416"/>
            <a:ext cx="54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10</a:t>
            </a:r>
          </a:p>
        </p:txBody>
      </p:sp>
      <p:pic>
        <p:nvPicPr>
          <p:cNvPr id="12" name="Picture 11">
            <a:extLst>
              <a:ext uri="{FF2B5EF4-FFF2-40B4-BE49-F238E27FC236}">
                <a16:creationId xmlns:a16="http://schemas.microsoft.com/office/drawing/2014/main" id="{68A09219-8D90-43C4-8053-1637BA4515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7534" y="674824"/>
            <a:ext cx="1440000" cy="1440000"/>
          </a:xfrm>
          <a:prstGeom prst="rect">
            <a:avLst/>
          </a:prstGeom>
        </p:spPr>
      </p:pic>
      <p:pic>
        <p:nvPicPr>
          <p:cNvPr id="25" name="Picture 8" descr="Smartphone clipart png - Clip Art Library">
            <a:extLst>
              <a:ext uri="{FF2B5EF4-FFF2-40B4-BE49-F238E27FC236}">
                <a16:creationId xmlns:a16="http://schemas.microsoft.com/office/drawing/2014/main" id="{A3860302-BB44-4890-8ACD-5512113725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843" y="1969950"/>
            <a:ext cx="78966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clip art homework - Clip Art Library">
            <a:extLst>
              <a:ext uri="{FF2B5EF4-FFF2-40B4-BE49-F238E27FC236}">
                <a16:creationId xmlns:a16="http://schemas.microsoft.com/office/drawing/2014/main" id="{12F66DB9-0241-4F27-9B1D-873B99AF798C}"/>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9249" y="1784936"/>
            <a:ext cx="1522373"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Jents Dress Shirts Free Png Transparent Background Shirt - Clip ...">
            <a:extLst>
              <a:ext uri="{FF2B5EF4-FFF2-40B4-BE49-F238E27FC236}">
                <a16:creationId xmlns:a16="http://schemas.microsoft.com/office/drawing/2014/main" id="{34AB012E-4029-4551-93B0-52670D4282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539" y="1989000"/>
            <a:ext cx="1182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Free Book Clipart, Download Free Clip Art, Free Clip Art on ...">
            <a:extLst>
              <a:ext uri="{FF2B5EF4-FFF2-40B4-BE49-F238E27FC236}">
                <a16:creationId xmlns:a16="http://schemas.microsoft.com/office/drawing/2014/main" id="{5BF541AA-FC42-49FC-ADDD-0C761DD8E0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0830" y="4177808"/>
            <a:ext cx="144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6C893CA5-0D02-4074-99AF-4F27620A2A25}"/>
              </a:ext>
            </a:extLst>
          </p:cNvPr>
          <p:cNvSpPr>
            <a:spLocks noGrp="1"/>
          </p:cNvSpPr>
          <p:nvPr>
            <p:ph type="body" sz="quarter" idx="10"/>
          </p:nvPr>
        </p:nvSpPr>
        <p:spPr/>
        <p:txBody>
          <a:bodyPr/>
          <a:lstStyle/>
          <a:p>
            <a:endParaRPr lang="en-GB"/>
          </a:p>
        </p:txBody>
      </p:sp>
      <p:sp>
        <p:nvSpPr>
          <p:cNvPr id="13" name="Title 12">
            <a:extLst>
              <a:ext uri="{FF2B5EF4-FFF2-40B4-BE49-F238E27FC236}">
                <a16:creationId xmlns:a16="http://schemas.microsoft.com/office/drawing/2014/main" id="{7684EADA-7225-4AC2-9A9D-AC58F8636137}"/>
              </a:ext>
            </a:extLst>
          </p:cNvPr>
          <p:cNvSpPr>
            <a:spLocks noGrp="1"/>
          </p:cNvSpPr>
          <p:nvPr>
            <p:ph type="title"/>
          </p:nvPr>
        </p:nvSpPr>
        <p:spPr/>
        <p:txBody>
          <a:bodyPr>
            <a:normAutofit/>
          </a:bodyPr>
          <a:lstStyle/>
          <a:p>
            <a:r>
              <a:rPr lang="fr-FR" dirty="0"/>
              <a:t>Écris en français</a:t>
            </a:r>
          </a:p>
        </p:txBody>
      </p:sp>
      <p:sp>
        <p:nvSpPr>
          <p:cNvPr id="31" name="Rounded Rectangle 46">
            <a:extLst>
              <a:ext uri="{FF2B5EF4-FFF2-40B4-BE49-F238E27FC236}">
                <a16:creationId xmlns:a16="http://schemas.microsoft.com/office/drawing/2014/main" id="{15579C30-F2E4-4B8F-BB06-C514D36DED29}"/>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162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37E7F-4DE4-4098-8B80-6B72AF808B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1312" y="4940590"/>
            <a:ext cx="1080000" cy="1080000"/>
          </a:xfrm>
          <a:prstGeom prst="rect">
            <a:avLst/>
          </a:prstGeom>
        </p:spPr>
      </p:pic>
      <p:pic>
        <p:nvPicPr>
          <p:cNvPr id="9" name="Picture 8">
            <a:extLst>
              <a:ext uri="{FF2B5EF4-FFF2-40B4-BE49-F238E27FC236}">
                <a16:creationId xmlns:a16="http://schemas.microsoft.com/office/drawing/2014/main" id="{61AB1838-45D7-43A8-ADB3-FA4E587A5E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426" y="4938570"/>
            <a:ext cx="1080000" cy="1080000"/>
          </a:xfrm>
          <a:prstGeom prst="rect">
            <a:avLst/>
          </a:prstGeom>
        </p:spPr>
      </p:pic>
      <p:sp>
        <p:nvSpPr>
          <p:cNvPr id="10" name="TextBox 9">
            <a:extLst>
              <a:ext uri="{FF2B5EF4-FFF2-40B4-BE49-F238E27FC236}">
                <a16:creationId xmlns:a16="http://schemas.microsoft.com/office/drawing/2014/main" id="{7735C87B-240C-4554-84D4-502A635EAC54}"/>
              </a:ext>
            </a:extLst>
          </p:cNvPr>
          <p:cNvSpPr txBox="1"/>
          <p:nvPr/>
        </p:nvSpPr>
        <p:spPr>
          <a:xfrm>
            <a:off x="5066161" y="6018570"/>
            <a:ext cx="630301" cy="400110"/>
          </a:xfrm>
          <a:prstGeom prst="rect">
            <a:avLst/>
          </a:prstGeom>
          <a:noFill/>
        </p:spPr>
        <p:txBody>
          <a:bodyPr wrap="none" rtlCol="0">
            <a:spAutoFit/>
          </a:bodyPr>
          <a:lstStyle/>
          <a:p>
            <a:pPr algn="ctr"/>
            <a:r>
              <a:rPr lang="en-GB" sz="2000" b="1" dirty="0" err="1">
                <a:solidFill>
                  <a:srgbClr val="115076"/>
                </a:solidFill>
              </a:rPr>
              <a:t>Léa</a:t>
            </a:r>
            <a:endParaRPr lang="en-GB" sz="2000" b="1" dirty="0">
              <a:solidFill>
                <a:srgbClr val="115076"/>
              </a:solidFill>
            </a:endParaRPr>
          </a:p>
        </p:txBody>
      </p:sp>
      <p:sp>
        <p:nvSpPr>
          <p:cNvPr id="11" name="TextBox 10">
            <a:extLst>
              <a:ext uri="{FF2B5EF4-FFF2-40B4-BE49-F238E27FC236}">
                <a16:creationId xmlns:a16="http://schemas.microsoft.com/office/drawing/2014/main" id="{57ED973E-52B9-4B5D-A78E-517C374B460A}"/>
              </a:ext>
            </a:extLst>
          </p:cNvPr>
          <p:cNvSpPr txBox="1"/>
          <p:nvPr/>
        </p:nvSpPr>
        <p:spPr>
          <a:xfrm>
            <a:off x="6409695" y="6018570"/>
            <a:ext cx="756938" cy="400110"/>
          </a:xfrm>
          <a:prstGeom prst="rect">
            <a:avLst/>
          </a:prstGeom>
          <a:noFill/>
        </p:spPr>
        <p:txBody>
          <a:bodyPr wrap="none" rtlCol="0">
            <a:spAutoFit/>
          </a:bodyPr>
          <a:lstStyle/>
          <a:p>
            <a:pPr algn="ctr"/>
            <a:r>
              <a:rPr lang="en-GB" sz="2000" b="1" dirty="0">
                <a:solidFill>
                  <a:srgbClr val="115076"/>
                </a:solidFill>
              </a:rPr>
              <a:t>Amir</a:t>
            </a:r>
          </a:p>
        </p:txBody>
      </p:sp>
      <p:cxnSp>
        <p:nvCxnSpPr>
          <p:cNvPr id="13" name="Straight Connector 12">
            <a:extLst>
              <a:ext uri="{FF2B5EF4-FFF2-40B4-BE49-F238E27FC236}">
                <a16:creationId xmlns:a16="http://schemas.microsoft.com/office/drawing/2014/main" id="{FD0A7991-817D-4CC1-8A2C-C45B0D4DC6B3}"/>
              </a:ext>
            </a:extLst>
          </p:cNvPr>
          <p:cNvCxnSpPr/>
          <p:nvPr/>
        </p:nvCxnSpPr>
        <p:spPr>
          <a:xfrm>
            <a:off x="1134326" y="4542499"/>
            <a:ext cx="4320000" cy="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79FC886-5B8E-4BE9-80DB-7C87CDDA33CC}"/>
              </a:ext>
            </a:extLst>
          </p:cNvPr>
          <p:cNvCxnSpPr>
            <a:cxnSpLocks/>
          </p:cNvCxnSpPr>
          <p:nvPr/>
        </p:nvCxnSpPr>
        <p:spPr>
          <a:xfrm>
            <a:off x="5426575" y="4518640"/>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538BD5E-520B-465B-8870-FD1858E09D88}"/>
              </a:ext>
            </a:extLst>
          </p:cNvPr>
          <p:cNvCxnSpPr>
            <a:cxnSpLocks/>
          </p:cNvCxnSpPr>
          <p:nvPr/>
        </p:nvCxnSpPr>
        <p:spPr>
          <a:xfrm>
            <a:off x="3294326" y="4518639"/>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BE06EF3-8F6A-4240-A4E2-33E35DEE7277}"/>
              </a:ext>
            </a:extLst>
          </p:cNvPr>
          <p:cNvCxnSpPr>
            <a:cxnSpLocks/>
          </p:cNvCxnSpPr>
          <p:nvPr/>
        </p:nvCxnSpPr>
        <p:spPr>
          <a:xfrm>
            <a:off x="1135974" y="4499528"/>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6EC7984-A217-4D29-9DC8-D4A15C87BB64}"/>
              </a:ext>
            </a:extLst>
          </p:cNvPr>
          <p:cNvCxnSpPr/>
          <p:nvPr/>
        </p:nvCxnSpPr>
        <p:spPr>
          <a:xfrm>
            <a:off x="6788164" y="4499528"/>
            <a:ext cx="4320000" cy="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63164F1-438C-417E-AFBE-42B0260A8429}"/>
              </a:ext>
            </a:extLst>
          </p:cNvPr>
          <p:cNvCxnSpPr>
            <a:cxnSpLocks/>
          </p:cNvCxnSpPr>
          <p:nvPr/>
        </p:nvCxnSpPr>
        <p:spPr>
          <a:xfrm>
            <a:off x="11080413" y="4494719"/>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B3D96-18D3-4181-A195-00C4F3D90FFE}"/>
              </a:ext>
            </a:extLst>
          </p:cNvPr>
          <p:cNvCxnSpPr>
            <a:cxnSpLocks/>
          </p:cNvCxnSpPr>
          <p:nvPr/>
        </p:nvCxnSpPr>
        <p:spPr>
          <a:xfrm>
            <a:off x="8948164" y="4456618"/>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F8B4184-BB7F-4C96-BD6E-A5073724B318}"/>
              </a:ext>
            </a:extLst>
          </p:cNvPr>
          <p:cNvCxnSpPr>
            <a:cxnSpLocks/>
          </p:cNvCxnSpPr>
          <p:nvPr/>
        </p:nvCxnSpPr>
        <p:spPr>
          <a:xfrm>
            <a:off x="6789812" y="4475607"/>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034A613-D653-4132-82D9-DB72D45AAF6E}"/>
              </a:ext>
            </a:extLst>
          </p:cNvPr>
          <p:cNvCxnSpPr>
            <a:cxnSpLocks/>
          </p:cNvCxnSpPr>
          <p:nvPr/>
        </p:nvCxnSpPr>
        <p:spPr>
          <a:xfrm>
            <a:off x="3294326" y="3961567"/>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74CD018-4ADE-4122-84A2-CF567D5DF6E7}"/>
              </a:ext>
            </a:extLst>
          </p:cNvPr>
          <p:cNvCxnSpPr>
            <a:cxnSpLocks/>
          </p:cNvCxnSpPr>
          <p:nvPr/>
        </p:nvCxnSpPr>
        <p:spPr>
          <a:xfrm>
            <a:off x="8948164" y="3983572"/>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07E38AD-CEA4-4387-9DAA-6462439E1060}"/>
              </a:ext>
            </a:extLst>
          </p:cNvPr>
          <p:cNvCxnSpPr/>
          <p:nvPr/>
        </p:nvCxnSpPr>
        <p:spPr>
          <a:xfrm>
            <a:off x="3957413" y="2500173"/>
            <a:ext cx="4320000" cy="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B1F36E0-4538-45C9-AF44-0C44EAC977B5}"/>
              </a:ext>
            </a:extLst>
          </p:cNvPr>
          <p:cNvCxnSpPr>
            <a:cxnSpLocks/>
          </p:cNvCxnSpPr>
          <p:nvPr/>
        </p:nvCxnSpPr>
        <p:spPr>
          <a:xfrm>
            <a:off x="6117413" y="1960173"/>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3044EA1-719B-4677-B814-192BC8BBA4D7}"/>
              </a:ext>
            </a:extLst>
          </p:cNvPr>
          <p:cNvCxnSpPr>
            <a:cxnSpLocks/>
          </p:cNvCxnSpPr>
          <p:nvPr/>
        </p:nvCxnSpPr>
        <p:spPr>
          <a:xfrm>
            <a:off x="3997876" y="2481123"/>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0A3DE9B-D15A-46EB-A279-400053C148BB}"/>
              </a:ext>
            </a:extLst>
          </p:cNvPr>
          <p:cNvCxnSpPr>
            <a:cxnSpLocks/>
          </p:cNvCxnSpPr>
          <p:nvPr/>
        </p:nvCxnSpPr>
        <p:spPr>
          <a:xfrm>
            <a:off x="8239313" y="2501496"/>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8A93126-1A05-4473-B39D-38EAF4988F7B}"/>
              </a:ext>
            </a:extLst>
          </p:cNvPr>
          <p:cNvSpPr txBox="1"/>
          <p:nvPr/>
        </p:nvSpPr>
        <p:spPr>
          <a:xfrm>
            <a:off x="4909867" y="2097659"/>
            <a:ext cx="942887" cy="400110"/>
          </a:xfrm>
          <a:prstGeom prst="rect">
            <a:avLst/>
          </a:prstGeom>
          <a:noFill/>
        </p:spPr>
        <p:txBody>
          <a:bodyPr wrap="none" rtlCol="0">
            <a:spAutoFit/>
          </a:bodyPr>
          <a:lstStyle/>
          <a:p>
            <a:pPr algn="ctr"/>
            <a:r>
              <a:rPr lang="en-GB" sz="2000" b="1" dirty="0" err="1">
                <a:solidFill>
                  <a:srgbClr val="115076"/>
                </a:solidFill>
              </a:rPr>
              <a:t>R_née</a:t>
            </a:r>
            <a:endParaRPr lang="en-GB" sz="2000" b="1" dirty="0">
              <a:solidFill>
                <a:srgbClr val="115076"/>
              </a:solidFill>
            </a:endParaRPr>
          </a:p>
        </p:txBody>
      </p:sp>
      <p:sp>
        <p:nvSpPr>
          <p:cNvPr id="32" name="TextBox 31">
            <a:extLst>
              <a:ext uri="{FF2B5EF4-FFF2-40B4-BE49-F238E27FC236}">
                <a16:creationId xmlns:a16="http://schemas.microsoft.com/office/drawing/2014/main" id="{F1CBCBA7-A8FF-432A-8FCD-7BF7521BC63E}"/>
              </a:ext>
            </a:extLst>
          </p:cNvPr>
          <p:cNvSpPr txBox="1"/>
          <p:nvPr/>
        </p:nvSpPr>
        <p:spPr>
          <a:xfrm>
            <a:off x="6177260" y="2097659"/>
            <a:ext cx="1221809" cy="400110"/>
          </a:xfrm>
          <a:prstGeom prst="rect">
            <a:avLst/>
          </a:prstGeom>
          <a:noFill/>
        </p:spPr>
        <p:txBody>
          <a:bodyPr wrap="none" rtlCol="0">
            <a:spAutoFit/>
          </a:bodyPr>
          <a:lstStyle/>
          <a:p>
            <a:pPr algn="ctr"/>
            <a:r>
              <a:rPr lang="en-GB" sz="2000" b="1" dirty="0" err="1">
                <a:solidFill>
                  <a:srgbClr val="115076"/>
                </a:solidFill>
              </a:rPr>
              <a:t>Bast</a:t>
            </a:r>
            <a:r>
              <a:rPr lang="en-GB" sz="2000" b="1" dirty="0">
                <a:solidFill>
                  <a:srgbClr val="115076"/>
                </a:solidFill>
              </a:rPr>
              <a:t>_ _ _</a:t>
            </a:r>
          </a:p>
        </p:txBody>
      </p:sp>
      <p:sp>
        <p:nvSpPr>
          <p:cNvPr id="41" name="TextBox 40">
            <a:extLst>
              <a:ext uri="{FF2B5EF4-FFF2-40B4-BE49-F238E27FC236}">
                <a16:creationId xmlns:a16="http://schemas.microsoft.com/office/drawing/2014/main" id="{1DEEB850-A4E0-4EFD-8BB7-3FD980EDA671}"/>
              </a:ext>
            </a:extLst>
          </p:cNvPr>
          <p:cNvSpPr txBox="1"/>
          <p:nvPr/>
        </p:nvSpPr>
        <p:spPr>
          <a:xfrm>
            <a:off x="1892912" y="4002638"/>
            <a:ext cx="1266693" cy="400110"/>
          </a:xfrm>
          <a:prstGeom prst="rect">
            <a:avLst/>
          </a:prstGeom>
          <a:noFill/>
        </p:spPr>
        <p:txBody>
          <a:bodyPr wrap="none" rtlCol="0">
            <a:spAutoFit/>
          </a:bodyPr>
          <a:lstStyle/>
          <a:p>
            <a:pPr algn="ctr"/>
            <a:r>
              <a:rPr lang="en-GB" sz="2000" b="1" dirty="0">
                <a:solidFill>
                  <a:srgbClr val="115076"/>
                </a:solidFill>
              </a:rPr>
              <a:t>Rom_ _ _</a:t>
            </a:r>
          </a:p>
        </p:txBody>
      </p:sp>
      <p:sp>
        <p:nvSpPr>
          <p:cNvPr id="42" name="TextBox 41">
            <a:extLst>
              <a:ext uri="{FF2B5EF4-FFF2-40B4-BE49-F238E27FC236}">
                <a16:creationId xmlns:a16="http://schemas.microsoft.com/office/drawing/2014/main" id="{CB3FFD15-9AE4-4398-AE71-2B3F992AFEF1}"/>
              </a:ext>
            </a:extLst>
          </p:cNvPr>
          <p:cNvSpPr txBox="1"/>
          <p:nvPr/>
        </p:nvSpPr>
        <p:spPr>
          <a:xfrm>
            <a:off x="3471899" y="4002638"/>
            <a:ext cx="1043876" cy="400110"/>
          </a:xfrm>
          <a:prstGeom prst="rect">
            <a:avLst/>
          </a:prstGeom>
          <a:noFill/>
        </p:spPr>
        <p:txBody>
          <a:bodyPr wrap="none" rtlCol="0">
            <a:spAutoFit/>
          </a:bodyPr>
          <a:lstStyle/>
          <a:p>
            <a:pPr algn="ctr"/>
            <a:r>
              <a:rPr lang="en-GB" sz="2000" b="1" dirty="0">
                <a:solidFill>
                  <a:srgbClr val="115076"/>
                </a:solidFill>
              </a:rPr>
              <a:t>_ _</a:t>
            </a:r>
            <a:r>
              <a:rPr lang="en-GB" sz="2000" b="1" dirty="0" err="1">
                <a:solidFill>
                  <a:srgbClr val="115076"/>
                </a:solidFill>
              </a:rPr>
              <a:t>rélie</a:t>
            </a:r>
            <a:endParaRPr lang="en-GB" sz="2000" b="1" dirty="0">
              <a:solidFill>
                <a:srgbClr val="115076"/>
              </a:solidFill>
            </a:endParaRPr>
          </a:p>
        </p:txBody>
      </p:sp>
      <p:sp>
        <p:nvSpPr>
          <p:cNvPr id="43" name="TextBox 42">
            <a:extLst>
              <a:ext uri="{FF2B5EF4-FFF2-40B4-BE49-F238E27FC236}">
                <a16:creationId xmlns:a16="http://schemas.microsoft.com/office/drawing/2014/main" id="{D14BF64C-84AA-4767-9EF8-C21FBC609E09}"/>
              </a:ext>
            </a:extLst>
          </p:cNvPr>
          <p:cNvSpPr txBox="1"/>
          <p:nvPr/>
        </p:nvSpPr>
        <p:spPr>
          <a:xfrm>
            <a:off x="7525668" y="4002638"/>
            <a:ext cx="1425391" cy="400110"/>
          </a:xfrm>
          <a:prstGeom prst="rect">
            <a:avLst/>
          </a:prstGeom>
          <a:noFill/>
        </p:spPr>
        <p:txBody>
          <a:bodyPr wrap="none" rtlCol="0">
            <a:spAutoFit/>
          </a:bodyPr>
          <a:lstStyle/>
          <a:p>
            <a:pPr algn="ctr"/>
            <a:r>
              <a:rPr lang="en-GB" sz="2000" b="1" dirty="0">
                <a:solidFill>
                  <a:srgbClr val="115076"/>
                </a:solidFill>
              </a:rPr>
              <a:t>_</a:t>
            </a:r>
            <a:r>
              <a:rPr lang="en-GB" sz="2000" b="1" dirty="0" err="1">
                <a:solidFill>
                  <a:srgbClr val="115076"/>
                </a:solidFill>
              </a:rPr>
              <a:t>mandine</a:t>
            </a:r>
            <a:endParaRPr lang="en-GB" sz="2000" b="1" dirty="0">
              <a:solidFill>
                <a:srgbClr val="115076"/>
              </a:solidFill>
            </a:endParaRPr>
          </a:p>
        </p:txBody>
      </p:sp>
      <p:sp>
        <p:nvSpPr>
          <p:cNvPr id="44" name="TextBox 43">
            <a:extLst>
              <a:ext uri="{FF2B5EF4-FFF2-40B4-BE49-F238E27FC236}">
                <a16:creationId xmlns:a16="http://schemas.microsoft.com/office/drawing/2014/main" id="{50EC7C54-B8DB-4C57-A88E-E5DAF3D39973}"/>
              </a:ext>
            </a:extLst>
          </p:cNvPr>
          <p:cNvSpPr txBox="1"/>
          <p:nvPr/>
        </p:nvSpPr>
        <p:spPr>
          <a:xfrm>
            <a:off x="9274432" y="4002638"/>
            <a:ext cx="753732" cy="400110"/>
          </a:xfrm>
          <a:prstGeom prst="rect">
            <a:avLst/>
          </a:prstGeom>
          <a:noFill/>
        </p:spPr>
        <p:txBody>
          <a:bodyPr wrap="none" rtlCol="0">
            <a:spAutoFit/>
          </a:bodyPr>
          <a:lstStyle/>
          <a:p>
            <a:pPr algn="ctr"/>
            <a:r>
              <a:rPr lang="en-GB" sz="2000" b="1" dirty="0" err="1">
                <a:solidFill>
                  <a:srgbClr val="115076"/>
                </a:solidFill>
              </a:rPr>
              <a:t>B_lal</a:t>
            </a:r>
            <a:endParaRPr lang="en-GB" sz="2000" b="1" dirty="0">
              <a:solidFill>
                <a:srgbClr val="115076"/>
              </a:solidFill>
            </a:endParaRPr>
          </a:p>
        </p:txBody>
      </p:sp>
      <p:cxnSp>
        <p:nvCxnSpPr>
          <p:cNvPr id="45" name="Straight Connector 44">
            <a:extLst>
              <a:ext uri="{FF2B5EF4-FFF2-40B4-BE49-F238E27FC236}">
                <a16:creationId xmlns:a16="http://schemas.microsoft.com/office/drawing/2014/main" id="{5A450145-D0E6-466C-8122-D98C67AD4169}"/>
              </a:ext>
            </a:extLst>
          </p:cNvPr>
          <p:cNvCxnSpPr>
            <a:cxnSpLocks/>
          </p:cNvCxnSpPr>
          <p:nvPr/>
        </p:nvCxnSpPr>
        <p:spPr>
          <a:xfrm>
            <a:off x="5949190" y="1557659"/>
            <a:ext cx="360000" cy="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E550C61-33DB-44A1-A609-8BC802F8B625}"/>
              </a:ext>
            </a:extLst>
          </p:cNvPr>
          <p:cNvCxnSpPr>
            <a:cxnSpLocks/>
          </p:cNvCxnSpPr>
          <p:nvPr/>
        </p:nvCxnSpPr>
        <p:spPr>
          <a:xfrm>
            <a:off x="3128466" y="3462439"/>
            <a:ext cx="360000" cy="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7028232-F6BD-429B-B4DF-40AC15268621}"/>
              </a:ext>
            </a:extLst>
          </p:cNvPr>
          <p:cNvCxnSpPr>
            <a:cxnSpLocks/>
          </p:cNvCxnSpPr>
          <p:nvPr/>
        </p:nvCxnSpPr>
        <p:spPr>
          <a:xfrm>
            <a:off x="8782304" y="3462439"/>
            <a:ext cx="360000" cy="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13D3C0DF-5D60-4F66-9D6F-DFE34AEB008E}"/>
              </a:ext>
            </a:extLst>
          </p:cNvPr>
          <p:cNvSpPr txBox="1"/>
          <p:nvPr/>
        </p:nvSpPr>
        <p:spPr>
          <a:xfrm>
            <a:off x="668493" y="6018570"/>
            <a:ext cx="931666" cy="400110"/>
          </a:xfrm>
          <a:prstGeom prst="rect">
            <a:avLst/>
          </a:prstGeom>
          <a:noFill/>
        </p:spPr>
        <p:txBody>
          <a:bodyPr wrap="none" rtlCol="0">
            <a:spAutoFit/>
          </a:bodyPr>
          <a:lstStyle/>
          <a:p>
            <a:pPr algn="ctr"/>
            <a:r>
              <a:rPr lang="en-GB" sz="2000" b="1" dirty="0">
                <a:solidFill>
                  <a:srgbClr val="115076"/>
                </a:solidFill>
              </a:rPr>
              <a:t>_</a:t>
            </a:r>
            <a:r>
              <a:rPr lang="en-GB" sz="2000" b="1" dirty="0" err="1">
                <a:solidFill>
                  <a:srgbClr val="115076"/>
                </a:solidFill>
              </a:rPr>
              <a:t>lodie</a:t>
            </a:r>
            <a:endParaRPr lang="en-GB" sz="2000" b="1" dirty="0">
              <a:solidFill>
                <a:srgbClr val="115076"/>
              </a:solidFill>
            </a:endParaRPr>
          </a:p>
        </p:txBody>
      </p:sp>
      <p:sp>
        <p:nvSpPr>
          <p:cNvPr id="51" name="TextBox 50">
            <a:extLst>
              <a:ext uri="{FF2B5EF4-FFF2-40B4-BE49-F238E27FC236}">
                <a16:creationId xmlns:a16="http://schemas.microsoft.com/office/drawing/2014/main" id="{FA0F67CD-7A58-4FF6-97F7-A9D30DD53935}"/>
              </a:ext>
            </a:extLst>
          </p:cNvPr>
          <p:cNvSpPr txBox="1"/>
          <p:nvPr/>
        </p:nvSpPr>
        <p:spPr>
          <a:xfrm>
            <a:off x="2668862" y="6014530"/>
            <a:ext cx="1250663" cy="400110"/>
          </a:xfrm>
          <a:prstGeom prst="rect">
            <a:avLst/>
          </a:prstGeom>
          <a:noFill/>
        </p:spPr>
        <p:txBody>
          <a:bodyPr wrap="none" rtlCol="0">
            <a:spAutoFit/>
          </a:bodyPr>
          <a:lstStyle/>
          <a:p>
            <a:pPr algn="ctr"/>
            <a:r>
              <a:rPr lang="en-GB" sz="2000" b="1" dirty="0">
                <a:solidFill>
                  <a:srgbClr val="115076"/>
                </a:solidFill>
              </a:rPr>
              <a:t>Ant_ _ne</a:t>
            </a:r>
          </a:p>
        </p:txBody>
      </p:sp>
      <p:sp>
        <p:nvSpPr>
          <p:cNvPr id="52" name="TextBox 51">
            <a:extLst>
              <a:ext uri="{FF2B5EF4-FFF2-40B4-BE49-F238E27FC236}">
                <a16:creationId xmlns:a16="http://schemas.microsoft.com/office/drawing/2014/main" id="{4C7B9D1F-7269-43A5-99C8-709E743B4940}"/>
              </a:ext>
            </a:extLst>
          </p:cNvPr>
          <p:cNvSpPr txBox="1"/>
          <p:nvPr/>
        </p:nvSpPr>
        <p:spPr>
          <a:xfrm>
            <a:off x="8471110" y="6021403"/>
            <a:ext cx="954108" cy="400110"/>
          </a:xfrm>
          <a:prstGeom prst="rect">
            <a:avLst/>
          </a:prstGeom>
          <a:noFill/>
        </p:spPr>
        <p:txBody>
          <a:bodyPr wrap="none" rtlCol="0">
            <a:spAutoFit/>
          </a:bodyPr>
          <a:lstStyle/>
          <a:p>
            <a:pPr algn="ctr"/>
            <a:r>
              <a:rPr lang="en-GB" sz="2000" b="1" dirty="0">
                <a:solidFill>
                  <a:srgbClr val="115076"/>
                </a:solidFill>
              </a:rPr>
              <a:t>N_ _</a:t>
            </a:r>
            <a:r>
              <a:rPr lang="en-GB" sz="2000" b="1" dirty="0" err="1">
                <a:solidFill>
                  <a:srgbClr val="115076"/>
                </a:solidFill>
              </a:rPr>
              <a:t>ra</a:t>
            </a:r>
            <a:endParaRPr lang="en-GB" sz="2000" b="1" dirty="0">
              <a:solidFill>
                <a:srgbClr val="115076"/>
              </a:solidFill>
            </a:endParaRPr>
          </a:p>
        </p:txBody>
      </p:sp>
      <p:sp>
        <p:nvSpPr>
          <p:cNvPr id="53" name="TextBox 52">
            <a:extLst>
              <a:ext uri="{FF2B5EF4-FFF2-40B4-BE49-F238E27FC236}">
                <a16:creationId xmlns:a16="http://schemas.microsoft.com/office/drawing/2014/main" id="{AB0C6F0B-B109-4F72-8891-18DDC4F0A60F}"/>
              </a:ext>
            </a:extLst>
          </p:cNvPr>
          <p:cNvSpPr txBox="1"/>
          <p:nvPr/>
        </p:nvSpPr>
        <p:spPr>
          <a:xfrm>
            <a:off x="10456306" y="6014530"/>
            <a:ext cx="1157689" cy="400110"/>
          </a:xfrm>
          <a:prstGeom prst="rect">
            <a:avLst/>
          </a:prstGeom>
          <a:noFill/>
        </p:spPr>
        <p:txBody>
          <a:bodyPr wrap="none" rtlCol="0">
            <a:spAutoFit/>
          </a:bodyPr>
          <a:lstStyle/>
          <a:p>
            <a:pPr algn="ctr"/>
            <a:r>
              <a:rPr lang="en-GB" sz="2000" b="1" dirty="0" err="1">
                <a:solidFill>
                  <a:srgbClr val="115076"/>
                </a:solidFill>
              </a:rPr>
              <a:t>Apoll</a:t>
            </a:r>
            <a:r>
              <a:rPr lang="en-GB" sz="2000" b="1" dirty="0">
                <a:solidFill>
                  <a:srgbClr val="115076"/>
                </a:solidFill>
              </a:rPr>
              <a:t>_ _</a:t>
            </a:r>
          </a:p>
        </p:txBody>
      </p:sp>
      <p:sp>
        <p:nvSpPr>
          <p:cNvPr id="54" name="Action Button: Custom 66" descr="number 1">
            <a:hlinkClick r:id="" action="ppaction://noaction" highlightClick="1">
              <a:snd r:embed="rId5" name="1.wav"/>
            </a:hlinkClick>
            <a:extLst>
              <a:ext uri="{FF2B5EF4-FFF2-40B4-BE49-F238E27FC236}">
                <a16:creationId xmlns:a16="http://schemas.microsoft.com/office/drawing/2014/main" id="{25AAC8FE-B2DC-49CE-987F-6151CD504188}"/>
              </a:ext>
            </a:extLst>
          </p:cNvPr>
          <p:cNvSpPr/>
          <p:nvPr/>
        </p:nvSpPr>
        <p:spPr>
          <a:xfrm>
            <a:off x="4301312" y="1450825"/>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p>
        </p:txBody>
      </p:sp>
      <p:sp>
        <p:nvSpPr>
          <p:cNvPr id="55" name="Action Button: Custom 69" descr="number 2">
            <a:hlinkClick r:id="" action="ppaction://noaction" highlightClick="1">
              <a:snd r:embed="rId6" name="2.wav"/>
            </a:hlinkClick>
            <a:extLst>
              <a:ext uri="{FF2B5EF4-FFF2-40B4-BE49-F238E27FC236}">
                <a16:creationId xmlns:a16="http://schemas.microsoft.com/office/drawing/2014/main" id="{DCF15657-1C37-4AB0-B7E4-6FF511FC383F}"/>
              </a:ext>
            </a:extLst>
          </p:cNvPr>
          <p:cNvSpPr/>
          <p:nvPr/>
        </p:nvSpPr>
        <p:spPr>
          <a:xfrm>
            <a:off x="7357138" y="1447136"/>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p>
        </p:txBody>
      </p:sp>
      <p:sp>
        <p:nvSpPr>
          <p:cNvPr id="56" name="Action Button: Custom 72" descr="number 3">
            <a:hlinkClick r:id="" action="ppaction://noaction" highlightClick="1">
              <a:snd r:embed="rId7" name="3.wav"/>
            </a:hlinkClick>
            <a:extLst>
              <a:ext uri="{FF2B5EF4-FFF2-40B4-BE49-F238E27FC236}">
                <a16:creationId xmlns:a16="http://schemas.microsoft.com/office/drawing/2014/main" id="{6112AF4F-C008-422D-8E76-34AAFDF01F77}"/>
              </a:ext>
            </a:extLst>
          </p:cNvPr>
          <p:cNvSpPr/>
          <p:nvPr/>
        </p:nvSpPr>
        <p:spPr>
          <a:xfrm>
            <a:off x="1445923" y="3282609"/>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p>
        </p:txBody>
      </p:sp>
      <p:sp>
        <p:nvSpPr>
          <p:cNvPr id="57" name="Action Button: Custom 75" descr="number 4">
            <a:hlinkClick r:id="" action="ppaction://noaction" highlightClick="1">
              <a:snd r:embed="rId8" name="4.wav"/>
            </a:hlinkClick>
            <a:extLst>
              <a:ext uri="{FF2B5EF4-FFF2-40B4-BE49-F238E27FC236}">
                <a16:creationId xmlns:a16="http://schemas.microsoft.com/office/drawing/2014/main" id="{22FDCBD0-CB0A-41E6-B36B-9909D9A0F59C}"/>
              </a:ext>
            </a:extLst>
          </p:cNvPr>
          <p:cNvSpPr/>
          <p:nvPr/>
        </p:nvSpPr>
        <p:spPr>
          <a:xfrm>
            <a:off x="4539773" y="3282439"/>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p>
        </p:txBody>
      </p:sp>
      <p:sp>
        <p:nvSpPr>
          <p:cNvPr id="58" name="Action Button: Custom 78" descr="number 5">
            <a:hlinkClick r:id="" action="ppaction://noaction" highlightClick="1">
              <a:snd r:embed="rId9" name="5.wav"/>
            </a:hlinkClick>
            <a:extLst>
              <a:ext uri="{FF2B5EF4-FFF2-40B4-BE49-F238E27FC236}">
                <a16:creationId xmlns:a16="http://schemas.microsoft.com/office/drawing/2014/main" id="{E63180AD-7850-4068-BB7B-A57F5D03877D}"/>
              </a:ext>
            </a:extLst>
          </p:cNvPr>
          <p:cNvSpPr/>
          <p:nvPr/>
        </p:nvSpPr>
        <p:spPr>
          <a:xfrm>
            <a:off x="7112229" y="3288933"/>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5</a:t>
            </a:r>
          </a:p>
        </p:txBody>
      </p:sp>
      <p:sp>
        <p:nvSpPr>
          <p:cNvPr id="59" name="Action Button: Custom 81" descr="number 6">
            <a:hlinkClick r:id="" action="ppaction://noaction" highlightClick="1">
              <a:snd r:embed="rId10" name="6.wav"/>
            </a:hlinkClick>
            <a:extLst>
              <a:ext uri="{FF2B5EF4-FFF2-40B4-BE49-F238E27FC236}">
                <a16:creationId xmlns:a16="http://schemas.microsoft.com/office/drawing/2014/main" id="{F734D3B2-239D-4974-AB44-F01416606007}"/>
              </a:ext>
            </a:extLst>
          </p:cNvPr>
          <p:cNvSpPr/>
          <p:nvPr/>
        </p:nvSpPr>
        <p:spPr>
          <a:xfrm>
            <a:off x="10191713" y="3294132"/>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6</a:t>
            </a:r>
          </a:p>
        </p:txBody>
      </p:sp>
      <p:sp>
        <p:nvSpPr>
          <p:cNvPr id="60" name="Action Button: Custom 84" descr="number 7">
            <a:hlinkClick r:id="" action="ppaction://noaction" highlightClick="1">
              <a:snd r:embed="rId11" name="7.wav"/>
            </a:hlinkClick>
            <a:extLst>
              <a:ext uri="{FF2B5EF4-FFF2-40B4-BE49-F238E27FC236}">
                <a16:creationId xmlns:a16="http://schemas.microsoft.com/office/drawing/2014/main" id="{059D6716-C4A4-4C17-BDB7-43968E8973EF}"/>
              </a:ext>
            </a:extLst>
          </p:cNvPr>
          <p:cNvSpPr/>
          <p:nvPr/>
        </p:nvSpPr>
        <p:spPr>
          <a:xfrm>
            <a:off x="106768" y="5300590"/>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7</a:t>
            </a:r>
          </a:p>
        </p:txBody>
      </p:sp>
      <p:sp>
        <p:nvSpPr>
          <p:cNvPr id="61" name="Action Button: Custom 87" descr="number 8">
            <a:hlinkClick r:id="" action="ppaction://noaction" highlightClick="1">
              <a:snd r:embed="rId12" name="8.wav"/>
            </a:hlinkClick>
            <a:extLst>
              <a:ext uri="{FF2B5EF4-FFF2-40B4-BE49-F238E27FC236}">
                <a16:creationId xmlns:a16="http://schemas.microsoft.com/office/drawing/2014/main" id="{781D0C7C-76C3-4F88-A4AC-1055AAAF7E5F}"/>
              </a:ext>
            </a:extLst>
          </p:cNvPr>
          <p:cNvSpPr/>
          <p:nvPr/>
        </p:nvSpPr>
        <p:spPr>
          <a:xfrm>
            <a:off x="2287515" y="5294469"/>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8</a:t>
            </a:r>
          </a:p>
        </p:txBody>
      </p:sp>
      <p:sp>
        <p:nvSpPr>
          <p:cNvPr id="62" name="Action Button: Custom 90" descr="number 9">
            <a:hlinkClick r:id="" action="ppaction://noaction" highlightClick="1">
              <a:snd r:embed="rId13" name="9.wav"/>
            </a:hlinkClick>
            <a:extLst>
              <a:ext uri="{FF2B5EF4-FFF2-40B4-BE49-F238E27FC236}">
                <a16:creationId xmlns:a16="http://schemas.microsoft.com/office/drawing/2014/main" id="{1EA13E66-7699-48FA-AF5D-E7D379DB8D14}"/>
              </a:ext>
            </a:extLst>
          </p:cNvPr>
          <p:cNvSpPr/>
          <p:nvPr/>
        </p:nvSpPr>
        <p:spPr>
          <a:xfrm>
            <a:off x="7924126" y="5294030"/>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9</a:t>
            </a:r>
          </a:p>
        </p:txBody>
      </p:sp>
      <p:sp>
        <p:nvSpPr>
          <p:cNvPr id="63" name="Action Button: Custom 93" descr="number 10">
            <a:hlinkClick r:id="" action="ppaction://noaction" highlightClick="1">
              <a:snd r:embed="rId14" name="10.wav"/>
            </a:hlinkClick>
            <a:extLst>
              <a:ext uri="{FF2B5EF4-FFF2-40B4-BE49-F238E27FC236}">
                <a16:creationId xmlns:a16="http://schemas.microsoft.com/office/drawing/2014/main" id="{AA7AB76D-F668-4EF0-B196-DEB57CF9A49D}"/>
              </a:ext>
            </a:extLst>
          </p:cNvPr>
          <p:cNvSpPr/>
          <p:nvPr/>
        </p:nvSpPr>
        <p:spPr>
          <a:xfrm>
            <a:off x="9998696" y="5293486"/>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10</a:t>
            </a:r>
          </a:p>
        </p:txBody>
      </p:sp>
      <p:sp>
        <p:nvSpPr>
          <p:cNvPr id="64" name="TextBox 63">
            <a:extLst>
              <a:ext uri="{FF2B5EF4-FFF2-40B4-BE49-F238E27FC236}">
                <a16:creationId xmlns:a16="http://schemas.microsoft.com/office/drawing/2014/main" id="{DC5CD87F-2163-48DC-A794-3D33BE542F72}"/>
              </a:ext>
            </a:extLst>
          </p:cNvPr>
          <p:cNvSpPr txBox="1"/>
          <p:nvPr/>
        </p:nvSpPr>
        <p:spPr>
          <a:xfrm>
            <a:off x="5043543" y="2097659"/>
            <a:ext cx="348172" cy="400110"/>
          </a:xfrm>
          <a:prstGeom prst="rect">
            <a:avLst/>
          </a:prstGeom>
          <a:noFill/>
        </p:spPr>
        <p:txBody>
          <a:bodyPr wrap="none" rtlCol="0">
            <a:spAutoFit/>
          </a:bodyPr>
          <a:lstStyle/>
          <a:p>
            <a:pPr algn="ctr"/>
            <a:r>
              <a:rPr lang="en-GB" sz="2000" b="1" dirty="0">
                <a:solidFill>
                  <a:srgbClr val="EE6000"/>
                </a:solidFill>
              </a:rPr>
              <a:t>e</a:t>
            </a:r>
          </a:p>
        </p:txBody>
      </p:sp>
      <p:sp>
        <p:nvSpPr>
          <p:cNvPr id="66" name="TextBox 65">
            <a:extLst>
              <a:ext uri="{FF2B5EF4-FFF2-40B4-BE49-F238E27FC236}">
                <a16:creationId xmlns:a16="http://schemas.microsoft.com/office/drawing/2014/main" id="{F72466B3-DE2B-4058-9004-741E1302B89C}"/>
              </a:ext>
            </a:extLst>
          </p:cNvPr>
          <p:cNvSpPr txBox="1"/>
          <p:nvPr/>
        </p:nvSpPr>
        <p:spPr>
          <a:xfrm>
            <a:off x="6692827" y="2098074"/>
            <a:ext cx="562976" cy="400110"/>
          </a:xfrm>
          <a:prstGeom prst="rect">
            <a:avLst/>
          </a:prstGeom>
          <a:noFill/>
        </p:spPr>
        <p:txBody>
          <a:bodyPr wrap="none" rtlCol="0">
            <a:spAutoFit/>
          </a:bodyPr>
          <a:lstStyle/>
          <a:p>
            <a:pPr algn="ctr"/>
            <a:r>
              <a:rPr lang="en-GB" sz="2000" b="1" dirty="0" err="1">
                <a:solidFill>
                  <a:srgbClr val="EE6000"/>
                </a:solidFill>
              </a:rPr>
              <a:t>ien</a:t>
            </a:r>
            <a:endParaRPr lang="en-GB" sz="2000" b="1" dirty="0">
              <a:solidFill>
                <a:srgbClr val="EE6000"/>
              </a:solidFill>
            </a:endParaRPr>
          </a:p>
        </p:txBody>
      </p:sp>
      <p:sp>
        <p:nvSpPr>
          <p:cNvPr id="67" name="TextBox 66">
            <a:extLst>
              <a:ext uri="{FF2B5EF4-FFF2-40B4-BE49-F238E27FC236}">
                <a16:creationId xmlns:a16="http://schemas.microsoft.com/office/drawing/2014/main" id="{61C55E17-3FE2-4679-9E33-B8B15BE8606F}"/>
              </a:ext>
            </a:extLst>
          </p:cNvPr>
          <p:cNvSpPr txBox="1"/>
          <p:nvPr/>
        </p:nvSpPr>
        <p:spPr>
          <a:xfrm>
            <a:off x="2453031" y="4000480"/>
            <a:ext cx="569388" cy="400110"/>
          </a:xfrm>
          <a:prstGeom prst="rect">
            <a:avLst/>
          </a:prstGeom>
          <a:noFill/>
        </p:spPr>
        <p:txBody>
          <a:bodyPr wrap="none" rtlCol="0">
            <a:spAutoFit/>
          </a:bodyPr>
          <a:lstStyle/>
          <a:p>
            <a:pPr algn="ctr"/>
            <a:r>
              <a:rPr lang="en-GB" sz="2000" b="1" dirty="0" err="1">
                <a:solidFill>
                  <a:srgbClr val="EE6000"/>
                </a:solidFill>
              </a:rPr>
              <a:t>ain</a:t>
            </a:r>
            <a:endParaRPr lang="en-GB" sz="2000" b="1" dirty="0">
              <a:solidFill>
                <a:srgbClr val="EE6000"/>
              </a:solidFill>
            </a:endParaRPr>
          </a:p>
        </p:txBody>
      </p:sp>
      <p:sp>
        <p:nvSpPr>
          <p:cNvPr id="68" name="TextBox 67">
            <a:extLst>
              <a:ext uri="{FF2B5EF4-FFF2-40B4-BE49-F238E27FC236}">
                <a16:creationId xmlns:a16="http://schemas.microsoft.com/office/drawing/2014/main" id="{9B60A0BE-BF14-4DDD-9AF0-43DEFEC21EAD}"/>
              </a:ext>
            </a:extLst>
          </p:cNvPr>
          <p:cNvSpPr txBox="1"/>
          <p:nvPr/>
        </p:nvSpPr>
        <p:spPr>
          <a:xfrm>
            <a:off x="3468259" y="4002439"/>
            <a:ext cx="527710" cy="400110"/>
          </a:xfrm>
          <a:prstGeom prst="rect">
            <a:avLst/>
          </a:prstGeom>
          <a:noFill/>
        </p:spPr>
        <p:txBody>
          <a:bodyPr wrap="none" rtlCol="0">
            <a:spAutoFit/>
          </a:bodyPr>
          <a:lstStyle/>
          <a:p>
            <a:pPr algn="ctr"/>
            <a:r>
              <a:rPr lang="en-GB" sz="2000" b="1" dirty="0">
                <a:solidFill>
                  <a:srgbClr val="EE6000"/>
                </a:solidFill>
              </a:rPr>
              <a:t>Au</a:t>
            </a:r>
          </a:p>
        </p:txBody>
      </p:sp>
      <p:sp>
        <p:nvSpPr>
          <p:cNvPr id="69" name="TextBox 68">
            <a:extLst>
              <a:ext uri="{FF2B5EF4-FFF2-40B4-BE49-F238E27FC236}">
                <a16:creationId xmlns:a16="http://schemas.microsoft.com/office/drawing/2014/main" id="{F4F17409-D577-43FC-9119-4C896B88E0AA}"/>
              </a:ext>
            </a:extLst>
          </p:cNvPr>
          <p:cNvSpPr txBox="1"/>
          <p:nvPr/>
        </p:nvSpPr>
        <p:spPr>
          <a:xfrm>
            <a:off x="7492316" y="4002439"/>
            <a:ext cx="373821" cy="400110"/>
          </a:xfrm>
          <a:prstGeom prst="rect">
            <a:avLst/>
          </a:prstGeom>
          <a:noFill/>
        </p:spPr>
        <p:txBody>
          <a:bodyPr wrap="none" rtlCol="0">
            <a:spAutoFit/>
          </a:bodyPr>
          <a:lstStyle/>
          <a:p>
            <a:pPr algn="ctr"/>
            <a:r>
              <a:rPr lang="en-GB" sz="2000" b="1" dirty="0">
                <a:solidFill>
                  <a:srgbClr val="EE6000"/>
                </a:solidFill>
              </a:rPr>
              <a:t>A</a:t>
            </a:r>
          </a:p>
        </p:txBody>
      </p:sp>
      <p:sp>
        <p:nvSpPr>
          <p:cNvPr id="70" name="TextBox 69">
            <a:extLst>
              <a:ext uri="{FF2B5EF4-FFF2-40B4-BE49-F238E27FC236}">
                <a16:creationId xmlns:a16="http://schemas.microsoft.com/office/drawing/2014/main" id="{7D95BC66-5FEB-4EE8-8835-CB45DFB2651F}"/>
              </a:ext>
            </a:extLst>
          </p:cNvPr>
          <p:cNvSpPr txBox="1"/>
          <p:nvPr/>
        </p:nvSpPr>
        <p:spPr>
          <a:xfrm>
            <a:off x="9444833" y="4003079"/>
            <a:ext cx="245580" cy="400110"/>
          </a:xfrm>
          <a:prstGeom prst="rect">
            <a:avLst/>
          </a:prstGeom>
          <a:noFill/>
        </p:spPr>
        <p:txBody>
          <a:bodyPr wrap="none" rtlCol="0">
            <a:spAutoFit/>
          </a:bodyPr>
          <a:lstStyle/>
          <a:p>
            <a:pPr algn="ctr"/>
            <a:r>
              <a:rPr lang="en-GB" sz="2000" b="1" dirty="0" err="1">
                <a:solidFill>
                  <a:srgbClr val="EE6000"/>
                </a:solidFill>
              </a:rPr>
              <a:t>i</a:t>
            </a:r>
            <a:endParaRPr lang="en-GB" sz="2000" b="1" dirty="0">
              <a:solidFill>
                <a:srgbClr val="EE6000"/>
              </a:solidFill>
            </a:endParaRPr>
          </a:p>
        </p:txBody>
      </p:sp>
      <p:sp>
        <p:nvSpPr>
          <p:cNvPr id="71" name="TextBox 70">
            <a:extLst>
              <a:ext uri="{FF2B5EF4-FFF2-40B4-BE49-F238E27FC236}">
                <a16:creationId xmlns:a16="http://schemas.microsoft.com/office/drawing/2014/main" id="{ACBD245D-0262-4884-B3AB-3EE4DDF9EE2A}"/>
              </a:ext>
            </a:extLst>
          </p:cNvPr>
          <p:cNvSpPr txBox="1"/>
          <p:nvPr/>
        </p:nvSpPr>
        <p:spPr>
          <a:xfrm>
            <a:off x="663376" y="6008319"/>
            <a:ext cx="317716" cy="400110"/>
          </a:xfrm>
          <a:prstGeom prst="rect">
            <a:avLst/>
          </a:prstGeom>
          <a:noFill/>
        </p:spPr>
        <p:txBody>
          <a:bodyPr wrap="none" rtlCol="0">
            <a:spAutoFit/>
          </a:bodyPr>
          <a:lstStyle/>
          <a:p>
            <a:pPr algn="ctr"/>
            <a:r>
              <a:rPr lang="en-GB" sz="2000" b="1" dirty="0">
                <a:solidFill>
                  <a:srgbClr val="EE6000"/>
                </a:solidFill>
              </a:rPr>
              <a:t>É</a:t>
            </a:r>
          </a:p>
        </p:txBody>
      </p:sp>
      <p:sp>
        <p:nvSpPr>
          <p:cNvPr id="72" name="TextBox 71">
            <a:extLst>
              <a:ext uri="{FF2B5EF4-FFF2-40B4-BE49-F238E27FC236}">
                <a16:creationId xmlns:a16="http://schemas.microsoft.com/office/drawing/2014/main" id="{1F81E7B5-D27B-4E35-B5FC-AA876393DED9}"/>
              </a:ext>
            </a:extLst>
          </p:cNvPr>
          <p:cNvSpPr txBox="1"/>
          <p:nvPr/>
        </p:nvSpPr>
        <p:spPr>
          <a:xfrm>
            <a:off x="3141082" y="6008319"/>
            <a:ext cx="409086" cy="400110"/>
          </a:xfrm>
          <a:prstGeom prst="rect">
            <a:avLst/>
          </a:prstGeom>
          <a:noFill/>
        </p:spPr>
        <p:txBody>
          <a:bodyPr wrap="none" rtlCol="0">
            <a:spAutoFit/>
          </a:bodyPr>
          <a:lstStyle/>
          <a:p>
            <a:pPr algn="ctr"/>
            <a:r>
              <a:rPr lang="en-GB" sz="2000" b="1" dirty="0">
                <a:solidFill>
                  <a:srgbClr val="EE6000"/>
                </a:solidFill>
              </a:rPr>
              <a:t>oi</a:t>
            </a:r>
          </a:p>
        </p:txBody>
      </p:sp>
      <p:sp>
        <p:nvSpPr>
          <p:cNvPr id="73" name="TextBox 72">
            <a:extLst>
              <a:ext uri="{FF2B5EF4-FFF2-40B4-BE49-F238E27FC236}">
                <a16:creationId xmlns:a16="http://schemas.microsoft.com/office/drawing/2014/main" id="{8CA98A5F-AFCC-4429-A2F7-EB3847616193}"/>
              </a:ext>
            </a:extLst>
          </p:cNvPr>
          <p:cNvSpPr txBox="1"/>
          <p:nvPr/>
        </p:nvSpPr>
        <p:spPr>
          <a:xfrm>
            <a:off x="8659033" y="6021403"/>
            <a:ext cx="502062" cy="400110"/>
          </a:xfrm>
          <a:prstGeom prst="rect">
            <a:avLst/>
          </a:prstGeom>
          <a:noFill/>
        </p:spPr>
        <p:txBody>
          <a:bodyPr wrap="none" rtlCol="0">
            <a:spAutoFit/>
          </a:bodyPr>
          <a:lstStyle/>
          <a:p>
            <a:pPr algn="ctr"/>
            <a:r>
              <a:rPr lang="en-GB" sz="2000" b="1" dirty="0" err="1">
                <a:solidFill>
                  <a:srgbClr val="EE6000"/>
                </a:solidFill>
              </a:rPr>
              <a:t>ou</a:t>
            </a:r>
            <a:endParaRPr lang="en-GB" sz="2000" b="1" dirty="0">
              <a:solidFill>
                <a:srgbClr val="EE6000"/>
              </a:solidFill>
            </a:endParaRPr>
          </a:p>
        </p:txBody>
      </p:sp>
      <p:sp>
        <p:nvSpPr>
          <p:cNvPr id="74" name="TextBox 73">
            <a:extLst>
              <a:ext uri="{FF2B5EF4-FFF2-40B4-BE49-F238E27FC236}">
                <a16:creationId xmlns:a16="http://schemas.microsoft.com/office/drawing/2014/main" id="{ED3B11DB-ED21-44E5-9CB4-56C1CA505C0E}"/>
              </a:ext>
            </a:extLst>
          </p:cNvPr>
          <p:cNvSpPr txBox="1"/>
          <p:nvPr/>
        </p:nvSpPr>
        <p:spPr>
          <a:xfrm>
            <a:off x="11112821" y="6017604"/>
            <a:ext cx="502062" cy="400110"/>
          </a:xfrm>
          <a:prstGeom prst="rect">
            <a:avLst/>
          </a:prstGeom>
          <a:noFill/>
        </p:spPr>
        <p:txBody>
          <a:bodyPr wrap="none" rtlCol="0">
            <a:spAutoFit/>
          </a:bodyPr>
          <a:lstStyle/>
          <a:p>
            <a:pPr algn="ctr"/>
            <a:r>
              <a:rPr lang="en-GB" sz="2000" b="1" dirty="0">
                <a:solidFill>
                  <a:srgbClr val="EE6000"/>
                </a:solidFill>
              </a:rPr>
              <a:t>on</a:t>
            </a:r>
          </a:p>
        </p:txBody>
      </p:sp>
      <p:pic>
        <p:nvPicPr>
          <p:cNvPr id="6" name="Picture 5" descr="A close up of a person&#10;&#10;Description automatically generated">
            <a:extLst>
              <a:ext uri="{FF2B5EF4-FFF2-40B4-BE49-F238E27FC236}">
                <a16:creationId xmlns:a16="http://schemas.microsoft.com/office/drawing/2014/main" id="{222E3E91-6FA4-400F-BB9A-441BB27DEE4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96181" y="942490"/>
            <a:ext cx="1194974" cy="1194974"/>
          </a:xfrm>
          <a:prstGeom prst="rect">
            <a:avLst/>
          </a:prstGeom>
        </p:spPr>
      </p:pic>
      <p:pic>
        <p:nvPicPr>
          <p:cNvPr id="12" name="Picture 11" descr="A picture containing clock&#10;&#10;Description automatically generated">
            <a:extLst>
              <a:ext uri="{FF2B5EF4-FFF2-40B4-BE49-F238E27FC236}">
                <a16:creationId xmlns:a16="http://schemas.microsoft.com/office/drawing/2014/main" id="{188E7DC4-6336-4428-914D-959A8635DAE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91037" y="934277"/>
            <a:ext cx="1199159" cy="1199159"/>
          </a:xfrm>
          <a:prstGeom prst="rect">
            <a:avLst/>
          </a:prstGeom>
        </p:spPr>
      </p:pic>
      <p:pic>
        <p:nvPicPr>
          <p:cNvPr id="23" name="Picture 22" descr="A picture containing shirt&#10;&#10;Description automatically generated">
            <a:extLst>
              <a:ext uri="{FF2B5EF4-FFF2-40B4-BE49-F238E27FC236}">
                <a16:creationId xmlns:a16="http://schemas.microsoft.com/office/drawing/2014/main" id="{DEEA8A9D-32C5-41D5-BE47-2BD3D943676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17386" y="2924519"/>
            <a:ext cx="1080000" cy="1080000"/>
          </a:xfrm>
          <a:prstGeom prst="rect">
            <a:avLst/>
          </a:prstGeom>
        </p:spPr>
      </p:pic>
      <p:pic>
        <p:nvPicPr>
          <p:cNvPr id="49" name="Picture 48" descr="A picture containing shirt&#10;&#10;Description automatically generated">
            <a:extLst>
              <a:ext uri="{FF2B5EF4-FFF2-40B4-BE49-F238E27FC236}">
                <a16:creationId xmlns:a16="http://schemas.microsoft.com/office/drawing/2014/main" id="{856432E7-3C8F-44DA-8168-9FBE4261EA0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25225" y="2837148"/>
            <a:ext cx="1153361" cy="1153361"/>
          </a:xfrm>
          <a:prstGeom prst="rect">
            <a:avLst/>
          </a:prstGeom>
        </p:spPr>
      </p:pic>
      <p:pic>
        <p:nvPicPr>
          <p:cNvPr id="75" name="Picture 74" descr="A close up of a toy&#10;&#10;Description automatically generated">
            <a:extLst>
              <a:ext uri="{FF2B5EF4-FFF2-40B4-BE49-F238E27FC236}">
                <a16:creationId xmlns:a16="http://schemas.microsoft.com/office/drawing/2014/main" id="{2031FBB6-B976-4963-BD54-0D92DE6C58F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67009" y="2847120"/>
            <a:ext cx="1153360" cy="1153360"/>
          </a:xfrm>
          <a:prstGeom prst="rect">
            <a:avLst/>
          </a:prstGeom>
        </p:spPr>
      </p:pic>
      <p:pic>
        <p:nvPicPr>
          <p:cNvPr id="77" name="Picture 76" descr="A person wearing a suit and tie&#10;&#10;Description automatically generated">
            <a:extLst>
              <a:ext uri="{FF2B5EF4-FFF2-40B4-BE49-F238E27FC236}">
                <a16:creationId xmlns:a16="http://schemas.microsoft.com/office/drawing/2014/main" id="{8776BA53-D658-479A-B111-42038187F15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126324" y="2880625"/>
            <a:ext cx="1119855" cy="1119855"/>
          </a:xfrm>
          <a:prstGeom prst="rect">
            <a:avLst/>
          </a:prstGeom>
        </p:spPr>
      </p:pic>
      <p:pic>
        <p:nvPicPr>
          <p:cNvPr id="79" name="Picture 78" descr="A picture containing food, clock, light&#10;&#10;Description automatically generated">
            <a:extLst>
              <a:ext uri="{FF2B5EF4-FFF2-40B4-BE49-F238E27FC236}">
                <a16:creationId xmlns:a16="http://schemas.microsoft.com/office/drawing/2014/main" id="{EA52A0ED-B2AB-4436-A04B-A27349AF91F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0730" y="4898794"/>
            <a:ext cx="1087191" cy="1087191"/>
          </a:xfrm>
          <a:prstGeom prst="rect">
            <a:avLst/>
          </a:prstGeom>
        </p:spPr>
      </p:pic>
      <p:pic>
        <p:nvPicPr>
          <p:cNvPr id="81" name="Picture 80" descr="A picture containing shirt&#10;&#10;Description automatically generated">
            <a:extLst>
              <a:ext uri="{FF2B5EF4-FFF2-40B4-BE49-F238E27FC236}">
                <a16:creationId xmlns:a16="http://schemas.microsoft.com/office/drawing/2014/main" id="{D9B3E287-74EC-4B0B-A96A-EDF72B7FF61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716987" y="4841320"/>
            <a:ext cx="1154760" cy="1154760"/>
          </a:xfrm>
          <a:prstGeom prst="rect">
            <a:avLst/>
          </a:prstGeom>
        </p:spPr>
      </p:pic>
      <p:pic>
        <p:nvPicPr>
          <p:cNvPr id="83" name="Picture 82" descr="A picture containing toy, doll&#10;&#10;Description automatically generated">
            <a:extLst>
              <a:ext uri="{FF2B5EF4-FFF2-40B4-BE49-F238E27FC236}">
                <a16:creationId xmlns:a16="http://schemas.microsoft.com/office/drawing/2014/main" id="{7676E9D1-FEDA-45AA-ACD9-825C658CDC8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326604" y="4745607"/>
            <a:ext cx="1269440" cy="1269440"/>
          </a:xfrm>
          <a:prstGeom prst="rect">
            <a:avLst/>
          </a:prstGeom>
        </p:spPr>
      </p:pic>
      <p:pic>
        <p:nvPicPr>
          <p:cNvPr id="85" name="Picture 84" descr="A close up of a stuffed animal&#10;&#10;Description automatically generated">
            <a:extLst>
              <a:ext uri="{FF2B5EF4-FFF2-40B4-BE49-F238E27FC236}">
                <a16:creationId xmlns:a16="http://schemas.microsoft.com/office/drawing/2014/main" id="{E72B0FA2-A000-484C-A707-7EC7235BE0A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617222" y="5086535"/>
            <a:ext cx="928280" cy="928280"/>
          </a:xfrm>
          <a:prstGeom prst="rect">
            <a:avLst/>
          </a:prstGeom>
        </p:spPr>
      </p:pic>
      <p:sp>
        <p:nvSpPr>
          <p:cNvPr id="7" name="Title 6">
            <a:extLst>
              <a:ext uri="{FF2B5EF4-FFF2-40B4-BE49-F238E27FC236}">
                <a16:creationId xmlns:a16="http://schemas.microsoft.com/office/drawing/2014/main" id="{9EF31198-D0F0-47C6-B339-0D191364223A}"/>
              </a:ext>
            </a:extLst>
          </p:cNvPr>
          <p:cNvSpPr>
            <a:spLocks noGrp="1"/>
          </p:cNvSpPr>
          <p:nvPr>
            <p:ph type="title"/>
          </p:nvPr>
        </p:nvSpPr>
        <p:spPr>
          <a:xfrm>
            <a:off x="0" y="213557"/>
            <a:ext cx="2287515" cy="647577"/>
          </a:xfrm>
        </p:spPr>
        <p:txBody>
          <a:bodyPr>
            <a:normAutofit/>
          </a:bodyPr>
          <a:lstStyle/>
          <a:p>
            <a:r>
              <a:rPr lang="fr-FR" sz="2800" dirty="0"/>
              <a:t>La famille</a:t>
            </a:r>
          </a:p>
        </p:txBody>
      </p:sp>
      <p:sp>
        <p:nvSpPr>
          <p:cNvPr id="80" name="Rounded Rectangle 46">
            <a:extLst>
              <a:ext uri="{FF2B5EF4-FFF2-40B4-BE49-F238E27FC236}">
                <a16:creationId xmlns:a16="http://schemas.microsoft.com/office/drawing/2014/main" id="{5124D09F-A484-4490-AF8F-503EAE0AFCF6}"/>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6" grpId="0"/>
      <p:bldP spid="67" grpId="0"/>
      <p:bldP spid="68" grpId="0"/>
      <p:bldP spid="69" grpId="0"/>
      <p:bldP spid="70" grpId="0"/>
      <p:bldP spid="71" grpId="0"/>
      <p:bldP spid="72" grpId="0"/>
      <p:bldP spid="73" grpId="0"/>
      <p:bldP spid="7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B5E4D7DD-D5F5-4717-A623-99C95D046759}"/>
              </a:ext>
            </a:extLst>
          </p:cNvPr>
          <p:cNvGraphicFramePr>
            <a:graphicFrameLocks noGrp="1"/>
          </p:cNvGraphicFramePr>
          <p:nvPr/>
        </p:nvGraphicFramePr>
        <p:xfrm>
          <a:off x="176505" y="1784936"/>
          <a:ext cx="6480000" cy="4392480"/>
        </p:xfrm>
        <a:graphic>
          <a:graphicData uri="http://schemas.openxmlformats.org/drawingml/2006/table">
            <a:tbl>
              <a:tblPr firstRow="1" bandRow="1">
                <a:tableStyleId>{2D5ABB26-0587-4C30-8999-92F81FD0307C}</a:tableStyleId>
              </a:tblPr>
              <a:tblGrid>
                <a:gridCol w="2160000">
                  <a:extLst>
                    <a:ext uri="{9D8B030D-6E8A-4147-A177-3AD203B41FA5}">
                      <a16:colId xmlns:a16="http://schemas.microsoft.com/office/drawing/2014/main" val="2908535600"/>
                    </a:ext>
                  </a:extLst>
                </a:gridCol>
                <a:gridCol w="1080000">
                  <a:extLst>
                    <a:ext uri="{9D8B030D-6E8A-4147-A177-3AD203B41FA5}">
                      <a16:colId xmlns:a16="http://schemas.microsoft.com/office/drawing/2014/main" val="76486717"/>
                    </a:ext>
                  </a:extLst>
                </a:gridCol>
                <a:gridCol w="1080000">
                  <a:extLst>
                    <a:ext uri="{9D8B030D-6E8A-4147-A177-3AD203B41FA5}">
                      <a16:colId xmlns:a16="http://schemas.microsoft.com/office/drawing/2014/main" val="4264145435"/>
                    </a:ext>
                  </a:extLst>
                </a:gridCol>
                <a:gridCol w="2160000">
                  <a:extLst>
                    <a:ext uri="{9D8B030D-6E8A-4147-A177-3AD203B41FA5}">
                      <a16:colId xmlns:a16="http://schemas.microsoft.com/office/drawing/2014/main" val="3634456524"/>
                    </a:ext>
                  </a:extLst>
                </a:gridCol>
              </a:tblGrid>
              <a:tr h="1800000">
                <a:tc>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gridSpan="2">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tc>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591354"/>
                  </a:ext>
                </a:extLst>
              </a:tr>
              <a:tr h="360000">
                <a:tc>
                  <a:txBody>
                    <a:bodyPr/>
                    <a:lstStyle/>
                    <a:p>
                      <a:pPr algn="ctr"/>
                      <a:r>
                        <a:rPr lang="en-GB" sz="2000" b="1" dirty="0">
                          <a:solidFill>
                            <a:srgbClr val="115076"/>
                          </a:solidFill>
                        </a:rPr>
                        <a:t>small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gridSpan="2">
                  <a:txBody>
                    <a:bodyPr/>
                    <a:lstStyle/>
                    <a:p>
                      <a:pPr algn="ctr"/>
                      <a:r>
                        <a:rPr lang="en-GB" sz="2000" b="1" dirty="0">
                          <a:solidFill>
                            <a:srgbClr val="115076"/>
                          </a:solidFill>
                        </a:rPr>
                        <a:t>yellow</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tc>
                  <a:txBody>
                    <a:bodyPr/>
                    <a:lstStyle/>
                    <a:p>
                      <a:pPr algn="ctr"/>
                      <a:r>
                        <a:rPr lang="en-GB" sz="2000" b="1" dirty="0">
                          <a:solidFill>
                            <a:srgbClr val="115076"/>
                          </a:solidFill>
                        </a:rPr>
                        <a:t>fast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69941754"/>
                  </a:ext>
                </a:extLst>
              </a:tr>
              <a:tr h="1800000">
                <a:tc gridSpan="2">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gridSpan="2">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36694523"/>
                  </a:ext>
                </a:extLst>
              </a:tr>
              <a:tr h="360000">
                <a:tc gridSpan="2">
                  <a:txBody>
                    <a:bodyPr/>
                    <a:lstStyle/>
                    <a:p>
                      <a:pPr algn="ctr"/>
                      <a:r>
                        <a:rPr lang="en-GB" sz="2000" b="1" dirty="0">
                          <a:solidFill>
                            <a:srgbClr val="115076"/>
                          </a:solidFill>
                        </a:rPr>
                        <a:t>red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tc gridSpan="2">
                  <a:txBody>
                    <a:bodyPr/>
                    <a:lstStyle/>
                    <a:p>
                      <a:pPr algn="ctr"/>
                      <a:r>
                        <a:rPr lang="en-GB" sz="2000" b="1" dirty="0">
                          <a:solidFill>
                            <a:srgbClr val="115076"/>
                          </a:solidFill>
                        </a:rPr>
                        <a:t>blue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802604594"/>
                  </a:ext>
                </a:extLst>
              </a:tr>
            </a:tbl>
          </a:graphicData>
        </a:graphic>
      </p:graphicFrame>
      <p:sp>
        <p:nvSpPr>
          <p:cNvPr id="2" name="TextBox 1">
            <a:extLst>
              <a:ext uri="{FF2B5EF4-FFF2-40B4-BE49-F238E27FC236}">
                <a16:creationId xmlns:a16="http://schemas.microsoft.com/office/drawing/2014/main" id="{50AB4D99-5B3D-41CD-A6C0-5B07CC693433}"/>
              </a:ext>
            </a:extLst>
          </p:cNvPr>
          <p:cNvSpPr txBox="1"/>
          <p:nvPr/>
        </p:nvSpPr>
        <p:spPr>
          <a:xfrm>
            <a:off x="-1" y="1163992"/>
            <a:ext cx="10745249" cy="461665"/>
          </a:xfrm>
          <a:prstGeom prst="rect">
            <a:avLst/>
          </a:prstGeom>
          <a:noFill/>
        </p:spPr>
        <p:txBody>
          <a:bodyPr wrap="none" rtlCol="0">
            <a:spAutoFit/>
          </a:bodyPr>
          <a:lstStyle/>
          <a:p>
            <a:r>
              <a:rPr lang="en-GB" sz="2400" dirty="0" err="1">
                <a:solidFill>
                  <a:srgbClr val="115076"/>
                </a:solidFill>
              </a:rPr>
              <a:t>Léa</a:t>
            </a:r>
            <a:r>
              <a:rPr lang="en-GB" sz="2400" dirty="0">
                <a:solidFill>
                  <a:srgbClr val="115076"/>
                </a:solidFill>
              </a:rPr>
              <a:t> </a:t>
            </a:r>
            <a:r>
              <a:rPr lang="en-GB" sz="2400" dirty="0" err="1">
                <a:solidFill>
                  <a:srgbClr val="115076"/>
                </a:solidFill>
              </a:rPr>
              <a:t>montre</a:t>
            </a:r>
            <a:r>
              <a:rPr lang="en-GB" sz="2400" dirty="0">
                <a:solidFill>
                  <a:srgbClr val="115076"/>
                </a:solidFill>
              </a:rPr>
              <a:t> des choses à Amir. </a:t>
            </a:r>
            <a:r>
              <a:rPr lang="en-GB" sz="2400" dirty="0" err="1">
                <a:solidFill>
                  <a:srgbClr val="115076"/>
                </a:solidFill>
              </a:rPr>
              <a:t>Écris</a:t>
            </a:r>
            <a:r>
              <a:rPr lang="en-GB" sz="2400" dirty="0">
                <a:solidFill>
                  <a:srgbClr val="115076"/>
                </a:solidFill>
              </a:rPr>
              <a:t> des </a:t>
            </a:r>
            <a:r>
              <a:rPr lang="en-GB" sz="2400" b="1" dirty="0">
                <a:solidFill>
                  <a:srgbClr val="115076"/>
                </a:solidFill>
              </a:rPr>
              <a:t>phrases</a:t>
            </a:r>
            <a:r>
              <a:rPr lang="en-GB" sz="2400" dirty="0">
                <a:solidFill>
                  <a:srgbClr val="115076"/>
                </a:solidFill>
              </a:rPr>
              <a:t> </a:t>
            </a:r>
            <a:r>
              <a:rPr lang="en-GB" sz="2400" dirty="0" err="1">
                <a:solidFill>
                  <a:srgbClr val="115076"/>
                </a:solidFill>
              </a:rPr>
              <a:t>en</a:t>
            </a:r>
            <a:r>
              <a:rPr lang="en-GB" sz="2400" dirty="0">
                <a:solidFill>
                  <a:srgbClr val="115076"/>
                </a:solidFill>
              </a:rPr>
              <a:t> </a:t>
            </a:r>
            <a:r>
              <a:rPr lang="en-GB" sz="2400" dirty="0" err="1">
                <a:solidFill>
                  <a:srgbClr val="115076"/>
                </a:solidFill>
              </a:rPr>
              <a:t>français</a:t>
            </a:r>
            <a:r>
              <a:rPr lang="en-GB" sz="2400" dirty="0">
                <a:solidFill>
                  <a:srgbClr val="115076"/>
                </a:solidFill>
              </a:rPr>
              <a:t> avec </a:t>
            </a:r>
            <a:r>
              <a:rPr lang="en-GB" sz="2400" b="1" dirty="0" err="1">
                <a:solidFill>
                  <a:srgbClr val="115076"/>
                </a:solidFill>
              </a:rPr>
              <a:t>être</a:t>
            </a:r>
            <a:r>
              <a:rPr lang="en-GB" sz="2400" dirty="0">
                <a:solidFill>
                  <a:srgbClr val="115076"/>
                </a:solidFill>
              </a:rPr>
              <a:t>.</a:t>
            </a:r>
          </a:p>
        </p:txBody>
      </p:sp>
      <p:sp>
        <p:nvSpPr>
          <p:cNvPr id="7" name="TextBox 6">
            <a:extLst>
              <a:ext uri="{FF2B5EF4-FFF2-40B4-BE49-F238E27FC236}">
                <a16:creationId xmlns:a16="http://schemas.microsoft.com/office/drawing/2014/main" id="{CDA495CD-F5BD-4719-95F1-3ED61B83C53F}"/>
              </a:ext>
            </a:extLst>
          </p:cNvPr>
          <p:cNvSpPr txBox="1"/>
          <p:nvPr/>
        </p:nvSpPr>
        <p:spPr>
          <a:xfrm>
            <a:off x="6903323" y="1791116"/>
            <a:ext cx="2419252" cy="523220"/>
          </a:xfrm>
          <a:prstGeom prst="rect">
            <a:avLst/>
          </a:prstGeom>
          <a:noFill/>
        </p:spPr>
        <p:txBody>
          <a:bodyPr wrap="none" rtlCol="0">
            <a:spAutoFit/>
          </a:bodyPr>
          <a:lstStyle/>
          <a:p>
            <a:r>
              <a:rPr lang="en-GB" sz="2800" b="1" dirty="0" err="1">
                <a:solidFill>
                  <a:srgbClr val="115076"/>
                </a:solidFill>
              </a:rPr>
              <a:t>Mes</a:t>
            </a:r>
            <a:r>
              <a:rPr lang="en-GB" sz="2800" b="1" dirty="0">
                <a:solidFill>
                  <a:srgbClr val="115076"/>
                </a:solidFill>
              </a:rPr>
              <a:t> choses :</a:t>
            </a:r>
          </a:p>
        </p:txBody>
      </p:sp>
      <p:pic>
        <p:nvPicPr>
          <p:cNvPr id="29" name="Picture 20" descr="Free Animated House Cliparts, Download Free Clip Art, Free Clip ...">
            <a:extLst>
              <a:ext uri="{FF2B5EF4-FFF2-40B4-BE49-F238E27FC236}">
                <a16:creationId xmlns:a16="http://schemas.microsoft.com/office/drawing/2014/main" id="{2C26DB89-B3C1-42B7-9536-A9088B671B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316" y="1939287"/>
            <a:ext cx="1730333" cy="14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0" descr="Bicycle Png - Clip Art Library">
            <a:extLst>
              <a:ext uri="{FF2B5EF4-FFF2-40B4-BE49-F238E27FC236}">
                <a16:creationId xmlns:a16="http://schemas.microsoft.com/office/drawing/2014/main" id="{6070CF15-C982-42E5-B4A9-18E1DB0A86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6603" y="4177808"/>
            <a:ext cx="2419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8" descr="Free Beds Images, Download Free Clip Art, Free Clip Art on Clipart ...">
            <a:extLst>
              <a:ext uri="{FF2B5EF4-FFF2-40B4-BE49-F238E27FC236}">
                <a16:creationId xmlns:a16="http://schemas.microsoft.com/office/drawing/2014/main" id="{D1D81010-509F-4A94-9358-1B363D8B36D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127" y="4177808"/>
            <a:ext cx="2533724"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Free Clip Art Computer, Download Free Clip Art, Free Clip Art on ...">
            <a:extLst>
              <a:ext uri="{FF2B5EF4-FFF2-40B4-BE49-F238E27FC236}">
                <a16:creationId xmlns:a16="http://schemas.microsoft.com/office/drawing/2014/main" id="{C4230AC1-39EB-4D12-AABE-1F276D72FE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71084" y="1939287"/>
            <a:ext cx="120766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boys bedroom clip art - Clip Art Library">
            <a:extLst>
              <a:ext uri="{FF2B5EF4-FFF2-40B4-BE49-F238E27FC236}">
                <a16:creationId xmlns:a16="http://schemas.microsoft.com/office/drawing/2014/main" id="{3A2E9474-C711-4F6C-B27A-00083635092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92808" y="1939287"/>
            <a:ext cx="2047393" cy="144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DBD93AE-C005-4791-88DF-2A00E2BE03AD}"/>
              </a:ext>
            </a:extLst>
          </p:cNvPr>
          <p:cNvSpPr txBox="1"/>
          <p:nvPr/>
        </p:nvSpPr>
        <p:spPr>
          <a:xfrm>
            <a:off x="6903323" y="2445532"/>
            <a:ext cx="3960000" cy="707886"/>
          </a:xfrm>
          <a:prstGeom prst="rect">
            <a:avLst/>
          </a:prstGeom>
          <a:noFill/>
          <a:ln>
            <a:solidFill>
              <a:srgbClr val="115076"/>
            </a:solidFill>
          </a:ln>
        </p:spPr>
        <p:txBody>
          <a:bodyPr wrap="none" rtlCol="0">
            <a:spAutoFit/>
          </a:bodyPr>
          <a:lstStyle/>
          <a:p>
            <a:r>
              <a:rPr lang="en-GB" sz="2000" b="1" dirty="0" err="1">
                <a:solidFill>
                  <a:srgbClr val="115076"/>
                </a:solidFill>
              </a:rPr>
              <a:t>Exemple</a:t>
            </a:r>
            <a:r>
              <a:rPr lang="en-GB" sz="2000" b="1" dirty="0">
                <a:solidFill>
                  <a:srgbClr val="115076"/>
                </a:solidFill>
              </a:rPr>
              <a:t>:</a:t>
            </a:r>
          </a:p>
          <a:p>
            <a:r>
              <a:rPr lang="en-GB" sz="2000" dirty="0" err="1">
                <a:solidFill>
                  <a:srgbClr val="115076"/>
                </a:solidFill>
              </a:rPr>
              <a:t>Mes</a:t>
            </a:r>
            <a:r>
              <a:rPr lang="en-GB" sz="2000" dirty="0">
                <a:solidFill>
                  <a:srgbClr val="115076"/>
                </a:solidFill>
              </a:rPr>
              <a:t> choses </a:t>
            </a:r>
            <a:r>
              <a:rPr lang="en-GB" sz="2000" dirty="0" err="1">
                <a:solidFill>
                  <a:srgbClr val="115076"/>
                </a:solidFill>
              </a:rPr>
              <a:t>sont</a:t>
            </a:r>
            <a:r>
              <a:rPr lang="en-GB" sz="2000" dirty="0">
                <a:solidFill>
                  <a:srgbClr val="115076"/>
                </a:solidFill>
              </a:rPr>
              <a:t> </a:t>
            </a:r>
            <a:r>
              <a:rPr lang="en-GB" sz="2000" dirty="0" err="1">
                <a:solidFill>
                  <a:srgbClr val="115076"/>
                </a:solidFill>
              </a:rPr>
              <a:t>excellentes</a:t>
            </a:r>
            <a:r>
              <a:rPr lang="en-GB" sz="2000" dirty="0">
                <a:solidFill>
                  <a:srgbClr val="115076"/>
                </a:solidFill>
              </a:rPr>
              <a:t> !</a:t>
            </a:r>
          </a:p>
        </p:txBody>
      </p:sp>
      <p:sp>
        <p:nvSpPr>
          <p:cNvPr id="11" name="TextBox 10">
            <a:extLst>
              <a:ext uri="{FF2B5EF4-FFF2-40B4-BE49-F238E27FC236}">
                <a16:creationId xmlns:a16="http://schemas.microsoft.com/office/drawing/2014/main" id="{F6900609-8147-4918-A63D-1AECF370FBDD}"/>
              </a:ext>
            </a:extLst>
          </p:cNvPr>
          <p:cNvSpPr txBox="1"/>
          <p:nvPr/>
        </p:nvSpPr>
        <p:spPr>
          <a:xfrm>
            <a:off x="6903323" y="3297608"/>
            <a:ext cx="3780202" cy="2862322"/>
          </a:xfrm>
          <a:prstGeom prst="rect">
            <a:avLst/>
          </a:prstGeom>
          <a:noFill/>
          <a:ln>
            <a:solidFill>
              <a:srgbClr val="EE6000"/>
            </a:solidFill>
          </a:ln>
        </p:spPr>
        <p:txBody>
          <a:bodyPr wrap="none" rtlCol="0">
            <a:spAutoFit/>
          </a:bodyPr>
          <a:lstStyle/>
          <a:p>
            <a:r>
              <a:rPr lang="en-GB" sz="2000" b="1" dirty="0">
                <a:solidFill>
                  <a:srgbClr val="002060"/>
                </a:solidFill>
              </a:rPr>
              <a:t>1. </a:t>
            </a:r>
            <a:r>
              <a:rPr lang="en-GB" sz="2000" dirty="0">
                <a:solidFill>
                  <a:srgbClr val="002060"/>
                </a:solidFill>
              </a:rPr>
              <a:t>Ma </a:t>
            </a:r>
            <a:r>
              <a:rPr lang="en-GB" sz="2000" dirty="0" err="1">
                <a:solidFill>
                  <a:srgbClr val="002060"/>
                </a:solidFill>
              </a:rPr>
              <a:t>maison</a:t>
            </a:r>
            <a:r>
              <a:rPr lang="en-GB" sz="2000" dirty="0">
                <a:solidFill>
                  <a:srgbClr val="002060"/>
                </a:solidFill>
              </a:rPr>
              <a:t> </a:t>
            </a:r>
            <a:r>
              <a:rPr lang="en-GB" sz="2000" dirty="0" err="1">
                <a:solidFill>
                  <a:srgbClr val="002060"/>
                </a:solidFill>
              </a:rPr>
              <a:t>est</a:t>
            </a:r>
            <a:r>
              <a:rPr lang="en-GB" sz="2000" dirty="0">
                <a:solidFill>
                  <a:srgbClr val="002060"/>
                </a:solidFill>
              </a:rPr>
              <a:t> petite.</a:t>
            </a:r>
          </a:p>
          <a:p>
            <a:endParaRPr lang="en-GB" sz="2000" dirty="0">
              <a:solidFill>
                <a:srgbClr val="002060"/>
              </a:solidFill>
            </a:endParaRPr>
          </a:p>
          <a:p>
            <a:r>
              <a:rPr lang="en-GB" sz="2000" b="1" dirty="0">
                <a:solidFill>
                  <a:srgbClr val="002060"/>
                </a:solidFill>
              </a:rPr>
              <a:t>2. </a:t>
            </a:r>
            <a:r>
              <a:rPr lang="en-GB" sz="2000" dirty="0">
                <a:solidFill>
                  <a:srgbClr val="002060"/>
                </a:solidFill>
              </a:rPr>
              <a:t>Ma </a:t>
            </a:r>
            <a:r>
              <a:rPr lang="en-GB" sz="2000" dirty="0" err="1">
                <a:solidFill>
                  <a:srgbClr val="002060"/>
                </a:solidFill>
              </a:rPr>
              <a:t>chambre</a:t>
            </a:r>
            <a:r>
              <a:rPr lang="en-GB" sz="2000" dirty="0">
                <a:solidFill>
                  <a:srgbClr val="002060"/>
                </a:solidFill>
              </a:rPr>
              <a:t> </a:t>
            </a:r>
            <a:r>
              <a:rPr lang="en-GB" sz="2000" dirty="0" err="1">
                <a:solidFill>
                  <a:srgbClr val="002060"/>
                </a:solidFill>
              </a:rPr>
              <a:t>est</a:t>
            </a:r>
            <a:r>
              <a:rPr lang="en-GB" sz="2000" dirty="0">
                <a:solidFill>
                  <a:srgbClr val="002060"/>
                </a:solidFill>
              </a:rPr>
              <a:t> jaune.</a:t>
            </a:r>
          </a:p>
          <a:p>
            <a:endParaRPr lang="en-GB" sz="2000" dirty="0">
              <a:solidFill>
                <a:srgbClr val="002060"/>
              </a:solidFill>
            </a:endParaRPr>
          </a:p>
          <a:p>
            <a:r>
              <a:rPr lang="en-GB" sz="2000" b="1" dirty="0">
                <a:solidFill>
                  <a:srgbClr val="002060"/>
                </a:solidFill>
              </a:rPr>
              <a:t>3. </a:t>
            </a:r>
            <a:r>
              <a:rPr lang="en-GB" sz="2000" dirty="0">
                <a:solidFill>
                  <a:srgbClr val="002060"/>
                </a:solidFill>
              </a:rPr>
              <a:t>Mon </a:t>
            </a:r>
            <a:r>
              <a:rPr lang="en-GB" sz="2000" dirty="0" err="1">
                <a:solidFill>
                  <a:srgbClr val="002060"/>
                </a:solidFill>
              </a:rPr>
              <a:t>ordinateur</a:t>
            </a:r>
            <a:r>
              <a:rPr lang="en-GB" sz="2000" dirty="0">
                <a:solidFill>
                  <a:srgbClr val="002060"/>
                </a:solidFill>
              </a:rPr>
              <a:t> </a:t>
            </a:r>
            <a:r>
              <a:rPr lang="en-GB" sz="2000" dirty="0" err="1">
                <a:solidFill>
                  <a:srgbClr val="002060"/>
                </a:solidFill>
              </a:rPr>
              <a:t>est</a:t>
            </a:r>
            <a:r>
              <a:rPr lang="en-GB" sz="2000" dirty="0">
                <a:solidFill>
                  <a:srgbClr val="002060"/>
                </a:solidFill>
              </a:rPr>
              <a:t> </a:t>
            </a:r>
            <a:r>
              <a:rPr lang="en-GB" sz="2000" dirty="0" err="1">
                <a:solidFill>
                  <a:srgbClr val="002060"/>
                </a:solidFill>
              </a:rPr>
              <a:t>rapide</a:t>
            </a:r>
            <a:r>
              <a:rPr lang="en-GB" sz="2000" dirty="0">
                <a:solidFill>
                  <a:srgbClr val="002060"/>
                </a:solidFill>
              </a:rPr>
              <a:t>.</a:t>
            </a:r>
          </a:p>
          <a:p>
            <a:endParaRPr lang="en-GB" sz="2000" dirty="0">
              <a:solidFill>
                <a:srgbClr val="002060"/>
              </a:solidFill>
            </a:endParaRPr>
          </a:p>
          <a:p>
            <a:r>
              <a:rPr lang="en-GB" sz="2000" b="1" dirty="0">
                <a:solidFill>
                  <a:srgbClr val="002060"/>
                </a:solidFill>
              </a:rPr>
              <a:t>4. </a:t>
            </a:r>
            <a:r>
              <a:rPr lang="en-GB" sz="2000" dirty="0">
                <a:solidFill>
                  <a:srgbClr val="002060"/>
                </a:solidFill>
              </a:rPr>
              <a:t>Mon lit </a:t>
            </a:r>
            <a:r>
              <a:rPr lang="en-GB" sz="2000" dirty="0" err="1">
                <a:solidFill>
                  <a:srgbClr val="002060"/>
                </a:solidFill>
              </a:rPr>
              <a:t>est</a:t>
            </a:r>
            <a:r>
              <a:rPr lang="en-GB" sz="2000" dirty="0">
                <a:solidFill>
                  <a:srgbClr val="002060"/>
                </a:solidFill>
              </a:rPr>
              <a:t> rouge.</a:t>
            </a:r>
          </a:p>
          <a:p>
            <a:endParaRPr lang="en-GB" sz="2000" dirty="0">
              <a:solidFill>
                <a:srgbClr val="002060"/>
              </a:solidFill>
            </a:endParaRPr>
          </a:p>
          <a:p>
            <a:r>
              <a:rPr lang="en-GB" sz="2000" b="1" dirty="0">
                <a:solidFill>
                  <a:srgbClr val="002060"/>
                </a:solidFill>
              </a:rPr>
              <a:t>5. </a:t>
            </a:r>
            <a:r>
              <a:rPr lang="en-GB" sz="2000" dirty="0">
                <a:solidFill>
                  <a:srgbClr val="002060"/>
                </a:solidFill>
              </a:rPr>
              <a:t>Mon </a:t>
            </a:r>
            <a:r>
              <a:rPr lang="en-GB" sz="2000" dirty="0" err="1">
                <a:solidFill>
                  <a:srgbClr val="002060"/>
                </a:solidFill>
              </a:rPr>
              <a:t>vélo</a:t>
            </a:r>
            <a:r>
              <a:rPr lang="en-GB" sz="2000" dirty="0">
                <a:solidFill>
                  <a:srgbClr val="002060"/>
                </a:solidFill>
              </a:rPr>
              <a:t> </a:t>
            </a:r>
            <a:r>
              <a:rPr lang="en-GB" sz="2000" dirty="0" err="1">
                <a:solidFill>
                  <a:srgbClr val="002060"/>
                </a:solidFill>
              </a:rPr>
              <a:t>est</a:t>
            </a:r>
            <a:r>
              <a:rPr lang="en-GB" sz="2000" dirty="0">
                <a:solidFill>
                  <a:srgbClr val="002060"/>
                </a:solidFill>
              </a:rPr>
              <a:t> bleu.</a:t>
            </a:r>
          </a:p>
        </p:txBody>
      </p:sp>
      <p:sp>
        <p:nvSpPr>
          <p:cNvPr id="48" name="TextBox 47">
            <a:extLst>
              <a:ext uri="{FF2B5EF4-FFF2-40B4-BE49-F238E27FC236}">
                <a16:creationId xmlns:a16="http://schemas.microsoft.com/office/drawing/2014/main" id="{4D4C912B-0EDF-4E48-B79A-46A6237DF7DA}"/>
              </a:ext>
            </a:extLst>
          </p:cNvPr>
          <p:cNvSpPr txBox="1"/>
          <p:nvPr/>
        </p:nvSpPr>
        <p:spPr>
          <a:xfrm>
            <a:off x="242294" y="1844917"/>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49" name="TextBox 48">
            <a:extLst>
              <a:ext uri="{FF2B5EF4-FFF2-40B4-BE49-F238E27FC236}">
                <a16:creationId xmlns:a16="http://schemas.microsoft.com/office/drawing/2014/main" id="{62F3FBF1-3B01-4361-AB5E-8D6FBD468453}"/>
              </a:ext>
            </a:extLst>
          </p:cNvPr>
          <p:cNvSpPr txBox="1"/>
          <p:nvPr/>
        </p:nvSpPr>
        <p:spPr>
          <a:xfrm>
            <a:off x="2426689" y="1844917"/>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51" name="TextBox 50">
            <a:extLst>
              <a:ext uri="{FF2B5EF4-FFF2-40B4-BE49-F238E27FC236}">
                <a16:creationId xmlns:a16="http://schemas.microsoft.com/office/drawing/2014/main" id="{9D8CFF83-FC45-498E-B755-00FB079A4C05}"/>
              </a:ext>
            </a:extLst>
          </p:cNvPr>
          <p:cNvSpPr txBox="1"/>
          <p:nvPr/>
        </p:nvSpPr>
        <p:spPr>
          <a:xfrm>
            <a:off x="4584811" y="1877547"/>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52" name="TextBox 51">
            <a:extLst>
              <a:ext uri="{FF2B5EF4-FFF2-40B4-BE49-F238E27FC236}">
                <a16:creationId xmlns:a16="http://schemas.microsoft.com/office/drawing/2014/main" id="{A910FFBF-CF2A-47FA-AEF0-F4594B341DDC}"/>
              </a:ext>
            </a:extLst>
          </p:cNvPr>
          <p:cNvSpPr txBox="1"/>
          <p:nvPr/>
        </p:nvSpPr>
        <p:spPr>
          <a:xfrm>
            <a:off x="230316" y="4085854"/>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58" name="TextBox 57">
            <a:extLst>
              <a:ext uri="{FF2B5EF4-FFF2-40B4-BE49-F238E27FC236}">
                <a16:creationId xmlns:a16="http://schemas.microsoft.com/office/drawing/2014/main" id="{DA3AB31F-83B0-43B1-8B52-0D73F64A87F1}"/>
              </a:ext>
            </a:extLst>
          </p:cNvPr>
          <p:cNvSpPr txBox="1"/>
          <p:nvPr/>
        </p:nvSpPr>
        <p:spPr>
          <a:xfrm>
            <a:off x="3499485" y="4085854"/>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pic>
        <p:nvPicPr>
          <p:cNvPr id="23" name="Picture 22">
            <a:extLst>
              <a:ext uri="{FF2B5EF4-FFF2-40B4-BE49-F238E27FC236}">
                <a16:creationId xmlns:a16="http://schemas.microsoft.com/office/drawing/2014/main" id="{50E65F6C-B99A-410D-94E0-86D34D46E9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75495" y="674824"/>
            <a:ext cx="1440000" cy="1440000"/>
          </a:xfrm>
          <a:prstGeom prst="rect">
            <a:avLst/>
          </a:prstGeom>
        </p:spPr>
      </p:pic>
      <p:sp>
        <p:nvSpPr>
          <p:cNvPr id="12" name="Title 11">
            <a:extLst>
              <a:ext uri="{FF2B5EF4-FFF2-40B4-BE49-F238E27FC236}">
                <a16:creationId xmlns:a16="http://schemas.microsoft.com/office/drawing/2014/main" id="{37400887-03F0-40E1-AF48-1C198FB2412E}"/>
              </a:ext>
            </a:extLst>
          </p:cNvPr>
          <p:cNvSpPr>
            <a:spLocks noGrp="1"/>
          </p:cNvSpPr>
          <p:nvPr>
            <p:ph type="title"/>
          </p:nvPr>
        </p:nvSpPr>
        <p:spPr/>
        <p:txBody>
          <a:bodyPr>
            <a:normAutofit/>
          </a:bodyPr>
          <a:lstStyle/>
          <a:p>
            <a:r>
              <a:rPr lang="fr-FR" dirty="0"/>
              <a:t>Écris en français</a:t>
            </a:r>
          </a:p>
        </p:txBody>
      </p:sp>
      <p:sp>
        <p:nvSpPr>
          <p:cNvPr id="24" name="TextBox 23">
            <a:extLst>
              <a:ext uri="{FF2B5EF4-FFF2-40B4-BE49-F238E27FC236}">
                <a16:creationId xmlns:a16="http://schemas.microsoft.com/office/drawing/2014/main" id="{2FF8BF17-40C3-42CA-9213-76625AA8BD94}"/>
              </a:ext>
            </a:extLst>
          </p:cNvPr>
          <p:cNvSpPr txBox="1"/>
          <p:nvPr/>
        </p:nvSpPr>
        <p:spPr>
          <a:xfrm>
            <a:off x="6903323" y="88932"/>
            <a:ext cx="3498427" cy="1123712"/>
          </a:xfrm>
          <a:prstGeom prst="wedgeRoundRectCallout">
            <a:avLst>
              <a:gd name="adj1" fmla="val -56227"/>
              <a:gd name="adj2" fmla="val 50633"/>
              <a:gd name="adj3" fmla="val 16667"/>
            </a:avLst>
          </a:prstGeom>
          <a:solidFill>
            <a:srgbClr val="0055A5"/>
          </a:solidFill>
          <a:ln>
            <a:solidFill>
              <a:srgbClr val="EE6000"/>
            </a:solidFill>
          </a:ln>
        </p:spPr>
        <p:txBody>
          <a:bodyPr wrap="square" rtlCol="0">
            <a:spAutoFit/>
          </a:bodyPr>
          <a:lstStyle/>
          <a:p>
            <a:pPr algn="ctr"/>
            <a:r>
              <a:rPr lang="en-GB" sz="2000" b="1" dirty="0">
                <a:solidFill>
                  <a:schemeClr val="bg1"/>
                </a:solidFill>
              </a:rPr>
              <a:t>Remember!</a:t>
            </a:r>
          </a:p>
          <a:p>
            <a:r>
              <a:rPr lang="en-GB" sz="2000" dirty="0">
                <a:solidFill>
                  <a:schemeClr val="bg1"/>
                </a:solidFill>
              </a:rPr>
              <a:t>The adjective agrees with the gender of the noun.</a:t>
            </a:r>
          </a:p>
        </p:txBody>
      </p:sp>
      <p:sp>
        <p:nvSpPr>
          <p:cNvPr id="28" name="Rounded Rectangle 46">
            <a:extLst>
              <a:ext uri="{FF2B5EF4-FFF2-40B4-BE49-F238E27FC236}">
                <a16:creationId xmlns:a16="http://schemas.microsoft.com/office/drawing/2014/main" id="{BE40226D-69AC-406A-990C-ABF6CA4C2AD0}"/>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165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2" descr="lcd tv stand design - Clip Art Library">
            <a:extLst>
              <a:ext uri="{FF2B5EF4-FFF2-40B4-BE49-F238E27FC236}">
                <a16:creationId xmlns:a16="http://schemas.microsoft.com/office/drawing/2014/main" id="{ACC61AA6-2A28-428F-AB58-E508345CCB4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0061" y="3461438"/>
            <a:ext cx="2880000" cy="288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a:extLst>
              <a:ext uri="{FF2B5EF4-FFF2-40B4-BE49-F238E27FC236}">
                <a16:creationId xmlns:a16="http://schemas.microsoft.com/office/drawing/2014/main" id="{B5E4D7DD-D5F5-4717-A623-99C95D046759}"/>
              </a:ext>
            </a:extLst>
          </p:cNvPr>
          <p:cNvGraphicFramePr>
            <a:graphicFrameLocks noGrp="1"/>
          </p:cNvGraphicFramePr>
          <p:nvPr/>
        </p:nvGraphicFramePr>
        <p:xfrm>
          <a:off x="176505" y="1784936"/>
          <a:ext cx="6480000" cy="4392480"/>
        </p:xfrm>
        <a:graphic>
          <a:graphicData uri="http://schemas.openxmlformats.org/drawingml/2006/table">
            <a:tbl>
              <a:tblPr firstRow="1" bandRow="1">
                <a:tableStyleId>{2D5ABB26-0587-4C30-8999-92F81FD0307C}</a:tableStyleId>
              </a:tblPr>
              <a:tblGrid>
                <a:gridCol w="2160000">
                  <a:extLst>
                    <a:ext uri="{9D8B030D-6E8A-4147-A177-3AD203B41FA5}">
                      <a16:colId xmlns:a16="http://schemas.microsoft.com/office/drawing/2014/main" val="2908535600"/>
                    </a:ext>
                  </a:extLst>
                </a:gridCol>
                <a:gridCol w="1080000">
                  <a:extLst>
                    <a:ext uri="{9D8B030D-6E8A-4147-A177-3AD203B41FA5}">
                      <a16:colId xmlns:a16="http://schemas.microsoft.com/office/drawing/2014/main" val="76486717"/>
                    </a:ext>
                  </a:extLst>
                </a:gridCol>
                <a:gridCol w="1080000">
                  <a:extLst>
                    <a:ext uri="{9D8B030D-6E8A-4147-A177-3AD203B41FA5}">
                      <a16:colId xmlns:a16="http://schemas.microsoft.com/office/drawing/2014/main" val="4264145435"/>
                    </a:ext>
                  </a:extLst>
                </a:gridCol>
                <a:gridCol w="2160000">
                  <a:extLst>
                    <a:ext uri="{9D8B030D-6E8A-4147-A177-3AD203B41FA5}">
                      <a16:colId xmlns:a16="http://schemas.microsoft.com/office/drawing/2014/main" val="3634456524"/>
                    </a:ext>
                  </a:extLst>
                </a:gridCol>
              </a:tblGrid>
              <a:tr h="1800000">
                <a:tc>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gridSpan="2">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tc>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591354"/>
                  </a:ext>
                </a:extLst>
              </a:tr>
              <a:tr h="360000">
                <a:tc>
                  <a:txBody>
                    <a:bodyPr/>
                    <a:lstStyle/>
                    <a:p>
                      <a:pPr algn="ctr"/>
                      <a:r>
                        <a:rPr lang="en-GB" sz="2000" b="1" dirty="0">
                          <a:solidFill>
                            <a:srgbClr val="115076"/>
                          </a:solidFill>
                        </a:rPr>
                        <a:t>expensive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gridSpan="2">
                  <a:txBody>
                    <a:bodyPr/>
                    <a:lstStyle/>
                    <a:p>
                      <a:pPr algn="ctr"/>
                      <a:r>
                        <a:rPr lang="en-GB" sz="2000" b="1" dirty="0">
                          <a:solidFill>
                            <a:srgbClr val="115076"/>
                          </a:solidFill>
                        </a:rPr>
                        <a:t>difficult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tc>
                  <a:txBody>
                    <a:bodyPr/>
                    <a:lstStyle/>
                    <a:p>
                      <a:pPr algn="ctr"/>
                      <a:r>
                        <a:rPr lang="en-GB" sz="2000" b="1" dirty="0">
                          <a:solidFill>
                            <a:srgbClr val="115076"/>
                          </a:solidFill>
                        </a:rPr>
                        <a:t>green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69941754"/>
                  </a:ext>
                </a:extLst>
              </a:tr>
              <a:tr h="1800000">
                <a:tc gridSpan="2">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gridSpan="2">
                  <a:txBody>
                    <a:bodyPr/>
                    <a:lstStyle/>
                    <a:p>
                      <a:endParaRPr lang="en-GB" sz="2000" b="1"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36694523"/>
                  </a:ext>
                </a:extLst>
              </a:tr>
              <a:tr h="360000">
                <a:tc gridSpan="2">
                  <a:txBody>
                    <a:bodyPr/>
                    <a:lstStyle/>
                    <a:p>
                      <a:pPr algn="ctr"/>
                      <a:r>
                        <a:rPr lang="en-GB" sz="2000" b="1" dirty="0">
                          <a:solidFill>
                            <a:srgbClr val="115076"/>
                          </a:solidFill>
                        </a:rPr>
                        <a:t>interesting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tc gridSpan="2">
                  <a:txBody>
                    <a:bodyPr/>
                    <a:lstStyle/>
                    <a:p>
                      <a:pPr algn="ctr"/>
                      <a:r>
                        <a:rPr lang="en-GB" sz="2000" b="1" dirty="0">
                          <a:solidFill>
                            <a:srgbClr val="115076"/>
                          </a:solidFill>
                        </a:rPr>
                        <a:t>modern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802604594"/>
                  </a:ext>
                </a:extLst>
              </a:tr>
            </a:tbl>
          </a:graphicData>
        </a:graphic>
      </p:graphicFrame>
      <p:sp>
        <p:nvSpPr>
          <p:cNvPr id="2" name="TextBox 1">
            <a:extLst>
              <a:ext uri="{FF2B5EF4-FFF2-40B4-BE49-F238E27FC236}">
                <a16:creationId xmlns:a16="http://schemas.microsoft.com/office/drawing/2014/main" id="{50AB4D99-5B3D-41CD-A6C0-5B07CC693433}"/>
              </a:ext>
            </a:extLst>
          </p:cNvPr>
          <p:cNvSpPr txBox="1"/>
          <p:nvPr/>
        </p:nvSpPr>
        <p:spPr>
          <a:xfrm>
            <a:off x="-1" y="1163992"/>
            <a:ext cx="108334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 des questions pour Amir.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Écris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des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questions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être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7" name="TextBox 6">
            <a:extLst>
              <a:ext uri="{FF2B5EF4-FFF2-40B4-BE49-F238E27FC236}">
                <a16:creationId xmlns:a16="http://schemas.microsoft.com/office/drawing/2014/main" id="{CDA495CD-F5BD-4719-95F1-3ED61B83C53F}"/>
              </a:ext>
            </a:extLst>
          </p:cNvPr>
          <p:cNvSpPr txBox="1"/>
          <p:nvPr/>
        </p:nvSpPr>
        <p:spPr>
          <a:xfrm>
            <a:off x="6903323" y="1791116"/>
            <a:ext cx="224612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115076"/>
                </a:solidFill>
                <a:effectLst/>
                <a:uLnTx/>
                <a:uFillTx/>
                <a:latin typeface="Century Gothic" panose="020F0302020204030204"/>
                <a:ea typeface="+mn-ea"/>
                <a:cs typeface="+mn-cs"/>
              </a:rPr>
              <a:t>Tes</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 choses :</a:t>
            </a:r>
          </a:p>
        </p:txBody>
      </p:sp>
      <p:sp>
        <p:nvSpPr>
          <p:cNvPr id="9" name="TextBox 8">
            <a:extLst>
              <a:ext uri="{FF2B5EF4-FFF2-40B4-BE49-F238E27FC236}">
                <a16:creationId xmlns:a16="http://schemas.microsoft.com/office/drawing/2014/main" id="{1DBD93AE-C005-4791-88DF-2A00E2BE03AD}"/>
              </a:ext>
            </a:extLst>
          </p:cNvPr>
          <p:cNvSpPr txBox="1"/>
          <p:nvPr/>
        </p:nvSpPr>
        <p:spPr>
          <a:xfrm>
            <a:off x="6903323" y="2445532"/>
            <a:ext cx="3960000" cy="707886"/>
          </a:xfrm>
          <a:prstGeom prst="rect">
            <a:avLst/>
          </a:prstGeom>
          <a:no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Exemple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Tes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choses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sont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excellentes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1" name="TextBox 10">
            <a:extLst>
              <a:ext uri="{FF2B5EF4-FFF2-40B4-BE49-F238E27FC236}">
                <a16:creationId xmlns:a16="http://schemas.microsoft.com/office/drawing/2014/main" id="{F6900609-8147-4918-A63D-1AECF370FBDD}"/>
              </a:ext>
            </a:extLst>
          </p:cNvPr>
          <p:cNvSpPr txBox="1"/>
          <p:nvPr/>
        </p:nvSpPr>
        <p:spPr>
          <a:xfrm>
            <a:off x="6903323" y="3297608"/>
            <a:ext cx="3650358" cy="2862322"/>
          </a:xfrm>
          <a:prstGeom prst="rect">
            <a:avLst/>
          </a:prstGeom>
          <a:noFill/>
          <a:ln>
            <a:solidFill>
              <a:srgbClr val="EE6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1.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Ton portable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cher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2.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devoirs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sont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difficiles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3.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Ta chemise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verte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4.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Ton livre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intéressant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5.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Ta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télé</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moderne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
        <p:nvSpPr>
          <p:cNvPr id="48" name="TextBox 47">
            <a:extLst>
              <a:ext uri="{FF2B5EF4-FFF2-40B4-BE49-F238E27FC236}">
                <a16:creationId xmlns:a16="http://schemas.microsoft.com/office/drawing/2014/main" id="{4D4C912B-0EDF-4E48-B79A-46A6237DF7DA}"/>
              </a:ext>
            </a:extLst>
          </p:cNvPr>
          <p:cNvSpPr txBox="1"/>
          <p:nvPr/>
        </p:nvSpPr>
        <p:spPr>
          <a:xfrm>
            <a:off x="237796" y="1871841"/>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49" name="TextBox 48">
            <a:extLst>
              <a:ext uri="{FF2B5EF4-FFF2-40B4-BE49-F238E27FC236}">
                <a16:creationId xmlns:a16="http://schemas.microsoft.com/office/drawing/2014/main" id="{62F3FBF1-3B01-4361-AB5E-8D6FBD468453}"/>
              </a:ext>
            </a:extLst>
          </p:cNvPr>
          <p:cNvSpPr txBox="1"/>
          <p:nvPr/>
        </p:nvSpPr>
        <p:spPr>
          <a:xfrm>
            <a:off x="2411552" y="1871841"/>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51" name="TextBox 50">
            <a:extLst>
              <a:ext uri="{FF2B5EF4-FFF2-40B4-BE49-F238E27FC236}">
                <a16:creationId xmlns:a16="http://schemas.microsoft.com/office/drawing/2014/main" id="{9D8CFF83-FC45-498E-B755-00FB079A4C05}"/>
              </a:ext>
            </a:extLst>
          </p:cNvPr>
          <p:cNvSpPr txBox="1"/>
          <p:nvPr/>
        </p:nvSpPr>
        <p:spPr>
          <a:xfrm>
            <a:off x="4562066" y="1863394"/>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a:t>
            </a:r>
          </a:p>
        </p:txBody>
      </p:sp>
      <p:sp>
        <p:nvSpPr>
          <p:cNvPr id="52" name="TextBox 51">
            <a:extLst>
              <a:ext uri="{FF2B5EF4-FFF2-40B4-BE49-F238E27FC236}">
                <a16:creationId xmlns:a16="http://schemas.microsoft.com/office/drawing/2014/main" id="{A910FFBF-CF2A-47FA-AEF0-F4594B341DDC}"/>
              </a:ext>
            </a:extLst>
          </p:cNvPr>
          <p:cNvSpPr txBox="1"/>
          <p:nvPr/>
        </p:nvSpPr>
        <p:spPr>
          <a:xfrm>
            <a:off x="237562" y="4088416"/>
            <a:ext cx="36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9</a:t>
            </a:r>
          </a:p>
        </p:txBody>
      </p:sp>
      <p:sp>
        <p:nvSpPr>
          <p:cNvPr id="58" name="TextBox 57">
            <a:extLst>
              <a:ext uri="{FF2B5EF4-FFF2-40B4-BE49-F238E27FC236}">
                <a16:creationId xmlns:a16="http://schemas.microsoft.com/office/drawing/2014/main" id="{DA3AB31F-83B0-43B1-8B52-0D73F64A87F1}"/>
              </a:ext>
            </a:extLst>
          </p:cNvPr>
          <p:cNvSpPr txBox="1"/>
          <p:nvPr/>
        </p:nvSpPr>
        <p:spPr>
          <a:xfrm>
            <a:off x="3481118" y="4088416"/>
            <a:ext cx="540000" cy="3600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10</a:t>
            </a:r>
          </a:p>
        </p:txBody>
      </p:sp>
      <p:pic>
        <p:nvPicPr>
          <p:cNvPr id="12" name="Picture 11">
            <a:extLst>
              <a:ext uri="{FF2B5EF4-FFF2-40B4-BE49-F238E27FC236}">
                <a16:creationId xmlns:a16="http://schemas.microsoft.com/office/drawing/2014/main" id="{68A09219-8D90-43C4-8053-1637BA4515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7534" y="674824"/>
            <a:ext cx="1440000" cy="1440000"/>
          </a:xfrm>
          <a:prstGeom prst="rect">
            <a:avLst/>
          </a:prstGeom>
        </p:spPr>
      </p:pic>
      <p:pic>
        <p:nvPicPr>
          <p:cNvPr id="25" name="Picture 8" descr="Smartphone clipart png - Clip Art Library">
            <a:extLst>
              <a:ext uri="{FF2B5EF4-FFF2-40B4-BE49-F238E27FC236}">
                <a16:creationId xmlns:a16="http://schemas.microsoft.com/office/drawing/2014/main" id="{A3860302-BB44-4890-8ACD-5512113725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843" y="1969950"/>
            <a:ext cx="78966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clip art homework - Clip Art Library">
            <a:extLst>
              <a:ext uri="{FF2B5EF4-FFF2-40B4-BE49-F238E27FC236}">
                <a16:creationId xmlns:a16="http://schemas.microsoft.com/office/drawing/2014/main" id="{12F66DB9-0241-4F27-9B1D-873B99AF798C}"/>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49249" y="1784936"/>
            <a:ext cx="1522373"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Jents Dress Shirts Free Png Transparent Background Shirt - Clip ...">
            <a:extLst>
              <a:ext uri="{FF2B5EF4-FFF2-40B4-BE49-F238E27FC236}">
                <a16:creationId xmlns:a16="http://schemas.microsoft.com/office/drawing/2014/main" id="{34AB012E-4029-4551-93B0-52670D4282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539" y="1989000"/>
            <a:ext cx="1182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Free Book Clipart, Download Free Clip Art, Free Clip Art on ...">
            <a:extLst>
              <a:ext uri="{FF2B5EF4-FFF2-40B4-BE49-F238E27FC236}">
                <a16:creationId xmlns:a16="http://schemas.microsoft.com/office/drawing/2014/main" id="{5BF541AA-FC42-49FC-ADDD-0C761DD8E0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0830" y="4177808"/>
            <a:ext cx="144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a:extLst>
              <a:ext uri="{FF2B5EF4-FFF2-40B4-BE49-F238E27FC236}">
                <a16:creationId xmlns:a16="http://schemas.microsoft.com/office/drawing/2014/main" id="{BF9C2733-4F4F-412E-977B-42CA55F45AFF}"/>
              </a:ext>
            </a:extLst>
          </p:cNvPr>
          <p:cNvSpPr>
            <a:spLocks noGrp="1"/>
          </p:cNvSpPr>
          <p:nvPr>
            <p:ph type="title"/>
          </p:nvPr>
        </p:nvSpPr>
        <p:spPr/>
        <p:txBody>
          <a:bodyPr>
            <a:normAutofit/>
          </a:bodyPr>
          <a:lstStyle/>
          <a:p>
            <a:r>
              <a:rPr lang="fr-FR" dirty="0"/>
              <a:t>Écris en français</a:t>
            </a:r>
          </a:p>
        </p:txBody>
      </p:sp>
      <p:sp>
        <p:nvSpPr>
          <p:cNvPr id="24" name="TextBox 23">
            <a:extLst>
              <a:ext uri="{FF2B5EF4-FFF2-40B4-BE49-F238E27FC236}">
                <a16:creationId xmlns:a16="http://schemas.microsoft.com/office/drawing/2014/main" id="{F1082ED3-7780-41CE-9FF7-E24BF370388D}"/>
              </a:ext>
            </a:extLst>
          </p:cNvPr>
          <p:cNvSpPr txBox="1"/>
          <p:nvPr/>
        </p:nvSpPr>
        <p:spPr>
          <a:xfrm>
            <a:off x="6903323" y="88932"/>
            <a:ext cx="3498427" cy="1123712"/>
          </a:xfrm>
          <a:prstGeom prst="wedgeRoundRectCallout">
            <a:avLst>
              <a:gd name="adj1" fmla="val -56227"/>
              <a:gd name="adj2" fmla="val 50633"/>
              <a:gd name="adj3" fmla="val 16667"/>
            </a:avLst>
          </a:prstGeom>
          <a:solidFill>
            <a:srgbClr val="0055A5"/>
          </a:solidFill>
          <a:ln>
            <a:solidFill>
              <a:srgbClr val="EE6000"/>
            </a:solidFill>
          </a:ln>
        </p:spPr>
        <p:txBody>
          <a:bodyPr wrap="square" rtlCol="0">
            <a:spAutoFit/>
          </a:bodyPr>
          <a:lstStyle/>
          <a:p>
            <a:pPr algn="ctr"/>
            <a:r>
              <a:rPr lang="en-GB" sz="2000" b="1" dirty="0">
                <a:solidFill>
                  <a:schemeClr val="bg1"/>
                </a:solidFill>
              </a:rPr>
              <a:t>Remember!</a:t>
            </a:r>
          </a:p>
          <a:p>
            <a:r>
              <a:rPr lang="en-GB" sz="2000" dirty="0">
                <a:solidFill>
                  <a:schemeClr val="bg1"/>
                </a:solidFill>
              </a:rPr>
              <a:t>The adjective agrees with the gender of the noun.</a:t>
            </a:r>
          </a:p>
        </p:txBody>
      </p:sp>
      <p:sp>
        <p:nvSpPr>
          <p:cNvPr id="33" name="Rounded Rectangle 46">
            <a:extLst>
              <a:ext uri="{FF2B5EF4-FFF2-40B4-BE49-F238E27FC236}">
                <a16:creationId xmlns:a16="http://schemas.microsoft.com/office/drawing/2014/main" id="{1E9F8A0D-A0A1-4F00-89AE-BD42FF368F27}"/>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4516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F502EC-D87A-4B61-9748-BC8C62A841A8}"/>
              </a:ext>
            </a:extLst>
          </p:cNvPr>
          <p:cNvSpPr txBox="1"/>
          <p:nvPr/>
        </p:nvSpPr>
        <p:spPr>
          <a:xfrm>
            <a:off x="-1" y="1163992"/>
            <a:ext cx="11689418" cy="461665"/>
          </a:xfrm>
          <a:prstGeom prst="rect">
            <a:avLst/>
          </a:prstGeom>
          <a:noFill/>
        </p:spPr>
        <p:txBody>
          <a:bodyPr wrap="none" rtlCol="0">
            <a:spAutoFit/>
          </a:bodyPr>
          <a:lstStyle/>
          <a:p>
            <a:r>
              <a:rPr lang="en-GB" sz="2400" dirty="0" err="1">
                <a:solidFill>
                  <a:srgbClr val="115076"/>
                </a:solidFill>
              </a:rPr>
              <a:t>Fais</a:t>
            </a:r>
            <a:r>
              <a:rPr lang="en-GB" sz="2400" dirty="0">
                <a:solidFill>
                  <a:srgbClr val="115076"/>
                </a:solidFill>
              </a:rPr>
              <a:t> des questions avec </a:t>
            </a:r>
            <a:r>
              <a:rPr lang="en-GB" sz="2400" b="1" dirty="0">
                <a:solidFill>
                  <a:srgbClr val="115076"/>
                </a:solidFill>
              </a:rPr>
              <a:t>qui</a:t>
            </a:r>
            <a:r>
              <a:rPr lang="en-GB" sz="2400" dirty="0">
                <a:solidFill>
                  <a:srgbClr val="115076"/>
                </a:solidFill>
              </a:rPr>
              <a:t> </a:t>
            </a:r>
            <a:r>
              <a:rPr lang="en-GB" sz="2400" dirty="0" err="1">
                <a:solidFill>
                  <a:srgbClr val="115076"/>
                </a:solidFill>
              </a:rPr>
              <a:t>ou</a:t>
            </a:r>
            <a:r>
              <a:rPr lang="en-GB" sz="2400" dirty="0">
                <a:solidFill>
                  <a:srgbClr val="115076"/>
                </a:solidFill>
              </a:rPr>
              <a:t> </a:t>
            </a:r>
            <a:r>
              <a:rPr lang="en-GB" sz="2400" b="1" dirty="0">
                <a:solidFill>
                  <a:srgbClr val="115076"/>
                </a:solidFill>
              </a:rPr>
              <a:t>quoi</a:t>
            </a:r>
            <a:r>
              <a:rPr lang="en-GB" sz="2400" dirty="0">
                <a:solidFill>
                  <a:srgbClr val="115076"/>
                </a:solidFill>
              </a:rPr>
              <a:t>. Donne des </a:t>
            </a:r>
            <a:r>
              <a:rPr lang="en-GB" sz="2400" dirty="0" err="1">
                <a:solidFill>
                  <a:srgbClr val="115076"/>
                </a:solidFill>
              </a:rPr>
              <a:t>réponses</a:t>
            </a:r>
            <a:r>
              <a:rPr lang="en-GB" sz="2400" dirty="0">
                <a:solidFill>
                  <a:srgbClr val="115076"/>
                </a:solidFill>
              </a:rPr>
              <a:t> </a:t>
            </a:r>
            <a:r>
              <a:rPr lang="en-GB" sz="2400" dirty="0" err="1">
                <a:solidFill>
                  <a:srgbClr val="115076"/>
                </a:solidFill>
              </a:rPr>
              <a:t>comme</a:t>
            </a:r>
            <a:r>
              <a:rPr lang="en-GB" sz="2400" dirty="0">
                <a:solidFill>
                  <a:srgbClr val="115076"/>
                </a:solidFill>
              </a:rPr>
              <a:t> </a:t>
            </a:r>
            <a:r>
              <a:rPr lang="en-GB" sz="2400" dirty="0" err="1">
                <a:solidFill>
                  <a:srgbClr val="115076"/>
                </a:solidFill>
              </a:rPr>
              <a:t>Léa</a:t>
            </a:r>
            <a:r>
              <a:rPr lang="en-GB" sz="2400" dirty="0">
                <a:solidFill>
                  <a:srgbClr val="115076"/>
                </a:solidFill>
              </a:rPr>
              <a:t> et Amir.</a:t>
            </a:r>
          </a:p>
        </p:txBody>
      </p:sp>
      <p:sp>
        <p:nvSpPr>
          <p:cNvPr id="13" name="TextBox 12">
            <a:extLst>
              <a:ext uri="{FF2B5EF4-FFF2-40B4-BE49-F238E27FC236}">
                <a16:creationId xmlns:a16="http://schemas.microsoft.com/office/drawing/2014/main" id="{6BA12143-6215-4DC7-ADA5-DB87BEA18DE4}"/>
              </a:ext>
            </a:extLst>
          </p:cNvPr>
          <p:cNvSpPr txBox="1"/>
          <p:nvPr/>
        </p:nvSpPr>
        <p:spPr>
          <a:xfrm>
            <a:off x="188942" y="1773826"/>
            <a:ext cx="4730782" cy="1938992"/>
          </a:xfrm>
          <a:prstGeom prst="rect">
            <a:avLst/>
          </a:prstGeom>
          <a:noFill/>
          <a:ln>
            <a:solidFill>
              <a:srgbClr val="115076"/>
            </a:solidFill>
          </a:ln>
        </p:spPr>
        <p:txBody>
          <a:bodyPr wrap="none" rtlCol="0">
            <a:spAutoFit/>
          </a:bodyPr>
          <a:lstStyle/>
          <a:p>
            <a:r>
              <a:rPr lang="en-GB" sz="2000" b="1" dirty="0" err="1">
                <a:solidFill>
                  <a:srgbClr val="115076"/>
                </a:solidFill>
              </a:rPr>
              <a:t>Exemple</a:t>
            </a:r>
            <a:r>
              <a:rPr lang="en-GB" sz="2000" b="1" dirty="0">
                <a:solidFill>
                  <a:srgbClr val="115076"/>
                </a:solidFill>
              </a:rPr>
              <a:t> 1 :</a:t>
            </a:r>
          </a:p>
          <a:p>
            <a:endParaRPr lang="en-GB" sz="2000" b="1" dirty="0">
              <a:solidFill>
                <a:srgbClr val="115076"/>
              </a:solidFill>
            </a:endParaRPr>
          </a:p>
          <a:p>
            <a:r>
              <a:rPr lang="en-GB" sz="2000" dirty="0">
                <a:solidFill>
                  <a:srgbClr val="115076"/>
                </a:solidFill>
              </a:rPr>
              <a:t>A : </a:t>
            </a:r>
            <a:r>
              <a:rPr lang="en-GB" sz="2000" dirty="0" err="1">
                <a:solidFill>
                  <a:srgbClr val="115076"/>
                </a:solidFill>
              </a:rPr>
              <a:t>C’est</a:t>
            </a:r>
            <a:r>
              <a:rPr lang="en-GB" sz="2000" dirty="0">
                <a:solidFill>
                  <a:srgbClr val="115076"/>
                </a:solidFill>
              </a:rPr>
              <a:t> qui ta </a:t>
            </a:r>
            <a:r>
              <a:rPr lang="en-GB" sz="2000" dirty="0" err="1">
                <a:solidFill>
                  <a:srgbClr val="115076"/>
                </a:solidFill>
              </a:rPr>
              <a:t>personne</a:t>
            </a:r>
            <a:r>
              <a:rPr lang="en-GB" sz="2000" dirty="0">
                <a:solidFill>
                  <a:srgbClr val="115076"/>
                </a:solidFill>
              </a:rPr>
              <a:t> </a:t>
            </a:r>
            <a:r>
              <a:rPr lang="en-GB" sz="2000" dirty="0" err="1">
                <a:solidFill>
                  <a:srgbClr val="115076"/>
                </a:solidFill>
              </a:rPr>
              <a:t>préférée</a:t>
            </a:r>
            <a:r>
              <a:rPr lang="en-GB" sz="2000" dirty="0">
                <a:solidFill>
                  <a:srgbClr val="115076"/>
                </a:solidFill>
              </a:rPr>
              <a:t> ?</a:t>
            </a:r>
          </a:p>
          <a:p>
            <a:r>
              <a:rPr lang="en-GB" sz="2000" b="1" dirty="0">
                <a:solidFill>
                  <a:srgbClr val="115076"/>
                </a:solidFill>
              </a:rPr>
              <a:t>B : Ma </a:t>
            </a:r>
            <a:r>
              <a:rPr lang="en-GB" sz="2000" b="1" dirty="0" err="1">
                <a:solidFill>
                  <a:srgbClr val="115076"/>
                </a:solidFill>
              </a:rPr>
              <a:t>personne</a:t>
            </a:r>
            <a:r>
              <a:rPr lang="en-GB" sz="2000" b="1" dirty="0">
                <a:solidFill>
                  <a:srgbClr val="115076"/>
                </a:solidFill>
              </a:rPr>
              <a:t> </a:t>
            </a:r>
            <a:r>
              <a:rPr lang="en-GB" sz="2000" b="1" dirty="0" err="1">
                <a:solidFill>
                  <a:srgbClr val="115076"/>
                </a:solidFill>
              </a:rPr>
              <a:t>préférée</a:t>
            </a:r>
            <a:r>
              <a:rPr lang="en-GB" sz="2000" b="1" dirty="0">
                <a:solidFill>
                  <a:srgbClr val="115076"/>
                </a:solidFill>
              </a:rPr>
              <a:t> </a:t>
            </a:r>
            <a:r>
              <a:rPr lang="en-GB" sz="2000" b="1" dirty="0" err="1">
                <a:solidFill>
                  <a:srgbClr val="115076"/>
                </a:solidFill>
              </a:rPr>
              <a:t>est</a:t>
            </a:r>
            <a:r>
              <a:rPr lang="en-GB" sz="2000" b="1" dirty="0">
                <a:solidFill>
                  <a:srgbClr val="115076"/>
                </a:solidFill>
              </a:rPr>
              <a:t> Sophie.</a:t>
            </a:r>
          </a:p>
          <a:p>
            <a:r>
              <a:rPr lang="en-GB" sz="2000" dirty="0">
                <a:solidFill>
                  <a:srgbClr val="115076"/>
                </a:solidFill>
              </a:rPr>
              <a:t>A : </a:t>
            </a:r>
            <a:r>
              <a:rPr lang="en-GB" sz="2000" dirty="0" err="1">
                <a:solidFill>
                  <a:srgbClr val="115076"/>
                </a:solidFill>
              </a:rPr>
              <a:t>C’est</a:t>
            </a:r>
            <a:r>
              <a:rPr lang="en-GB" sz="2000" dirty="0">
                <a:solidFill>
                  <a:srgbClr val="115076"/>
                </a:solidFill>
              </a:rPr>
              <a:t> quoi la raison ?</a:t>
            </a:r>
          </a:p>
          <a:p>
            <a:r>
              <a:rPr lang="en-GB" sz="2000" b="1" dirty="0">
                <a:solidFill>
                  <a:srgbClr val="115076"/>
                </a:solidFill>
              </a:rPr>
              <a:t>B : Elle </a:t>
            </a:r>
            <a:r>
              <a:rPr lang="en-GB" sz="2000" b="1" dirty="0" err="1">
                <a:solidFill>
                  <a:srgbClr val="115076"/>
                </a:solidFill>
              </a:rPr>
              <a:t>est</a:t>
            </a:r>
            <a:r>
              <a:rPr lang="en-GB" sz="2000" dirty="0">
                <a:solidFill>
                  <a:srgbClr val="115076"/>
                </a:solidFill>
              </a:rPr>
              <a:t> </a:t>
            </a:r>
            <a:r>
              <a:rPr lang="en-GB" sz="2000" b="1" dirty="0" err="1">
                <a:solidFill>
                  <a:srgbClr val="115076"/>
                </a:solidFill>
              </a:rPr>
              <a:t>une</a:t>
            </a:r>
            <a:r>
              <a:rPr lang="en-GB" sz="2000" b="1" dirty="0">
                <a:solidFill>
                  <a:srgbClr val="115076"/>
                </a:solidFill>
              </a:rPr>
              <a:t> </a:t>
            </a:r>
            <a:r>
              <a:rPr lang="en-GB" sz="2000" b="1" dirty="0" err="1">
                <a:solidFill>
                  <a:srgbClr val="115076"/>
                </a:solidFill>
              </a:rPr>
              <a:t>personne</a:t>
            </a:r>
            <a:r>
              <a:rPr lang="en-GB" sz="2000" b="1" dirty="0">
                <a:solidFill>
                  <a:srgbClr val="115076"/>
                </a:solidFill>
              </a:rPr>
              <a:t> ouverte</a:t>
            </a:r>
            <a:r>
              <a:rPr lang="en-GB" sz="2000" dirty="0">
                <a:solidFill>
                  <a:srgbClr val="115076"/>
                </a:solidFill>
              </a:rPr>
              <a:t>.</a:t>
            </a:r>
          </a:p>
        </p:txBody>
      </p:sp>
      <p:graphicFrame>
        <p:nvGraphicFramePr>
          <p:cNvPr id="24" name="Table 23">
            <a:extLst>
              <a:ext uri="{FF2B5EF4-FFF2-40B4-BE49-F238E27FC236}">
                <a16:creationId xmlns:a16="http://schemas.microsoft.com/office/drawing/2014/main" id="{BBD94193-9D22-48E4-A640-2C9DDFE21E6D}"/>
              </a:ext>
            </a:extLst>
          </p:cNvPr>
          <p:cNvGraphicFramePr>
            <a:graphicFrameLocks noGrp="1"/>
          </p:cNvGraphicFramePr>
          <p:nvPr/>
        </p:nvGraphicFramePr>
        <p:xfrm>
          <a:off x="5183434" y="2792492"/>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B</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rgbClr val="115076"/>
                          </a:solidFill>
                        </a:rPr>
                        <a:t>personne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Sophie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ouverte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graphicFrame>
        <p:nvGraphicFramePr>
          <p:cNvPr id="29" name="Table 28">
            <a:extLst>
              <a:ext uri="{FF2B5EF4-FFF2-40B4-BE49-F238E27FC236}">
                <a16:creationId xmlns:a16="http://schemas.microsoft.com/office/drawing/2014/main" id="{FB7EE05F-140B-49F9-8408-AA9735537A5F}"/>
              </a:ext>
            </a:extLst>
          </p:cNvPr>
          <p:cNvGraphicFramePr>
            <a:graphicFrameLocks noGrp="1"/>
          </p:cNvGraphicFramePr>
          <p:nvPr/>
        </p:nvGraphicFramePr>
        <p:xfrm>
          <a:off x="5183434" y="1773826"/>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rgbClr val="115076"/>
                          </a:solidFill>
                        </a:rPr>
                        <a:t>personne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sp>
        <p:nvSpPr>
          <p:cNvPr id="14" name="TextBox 13">
            <a:extLst>
              <a:ext uri="{FF2B5EF4-FFF2-40B4-BE49-F238E27FC236}">
                <a16:creationId xmlns:a16="http://schemas.microsoft.com/office/drawing/2014/main" id="{0ACAD66A-D1DA-47C7-BC81-4F88FDA4CE43}"/>
              </a:ext>
            </a:extLst>
          </p:cNvPr>
          <p:cNvSpPr txBox="1"/>
          <p:nvPr/>
        </p:nvSpPr>
        <p:spPr>
          <a:xfrm>
            <a:off x="7344412" y="2242902"/>
            <a:ext cx="1027845" cy="461665"/>
          </a:xfrm>
          <a:prstGeom prst="rect">
            <a:avLst/>
          </a:prstGeom>
          <a:noFill/>
        </p:spPr>
        <p:txBody>
          <a:bodyPr wrap="none" rtlCol="0" anchor="ctr">
            <a:spAutoFit/>
          </a:bodyPr>
          <a:lstStyle/>
          <a:p>
            <a:r>
              <a:rPr lang="en-GB" sz="2400" dirty="0">
                <a:solidFill>
                  <a:srgbClr val="EE6000"/>
                </a:solidFill>
                <a:latin typeface="Ink Free" panose="03080402000500000000" pitchFamily="66" charset="0"/>
              </a:rPr>
              <a:t>Sophie</a:t>
            </a:r>
          </a:p>
        </p:txBody>
      </p:sp>
      <p:sp>
        <p:nvSpPr>
          <p:cNvPr id="31" name="TextBox 30">
            <a:extLst>
              <a:ext uri="{FF2B5EF4-FFF2-40B4-BE49-F238E27FC236}">
                <a16:creationId xmlns:a16="http://schemas.microsoft.com/office/drawing/2014/main" id="{7585C4C3-0A6E-4EA7-990E-8F451B1C64F9}"/>
              </a:ext>
            </a:extLst>
          </p:cNvPr>
          <p:cNvSpPr txBox="1"/>
          <p:nvPr/>
        </p:nvSpPr>
        <p:spPr>
          <a:xfrm>
            <a:off x="8963662" y="2262607"/>
            <a:ext cx="1199367" cy="461665"/>
          </a:xfrm>
          <a:prstGeom prst="rect">
            <a:avLst/>
          </a:prstGeom>
          <a:noFill/>
        </p:spPr>
        <p:txBody>
          <a:bodyPr wrap="none" rtlCol="0" anchor="ctr">
            <a:spAutoFit/>
          </a:bodyPr>
          <a:lstStyle/>
          <a:p>
            <a:r>
              <a:rPr lang="en-GB" sz="2400" dirty="0">
                <a:solidFill>
                  <a:srgbClr val="EE6000"/>
                </a:solidFill>
                <a:latin typeface="Ink Free" panose="03080402000500000000" pitchFamily="66" charset="0"/>
              </a:rPr>
              <a:t>ouvert</a:t>
            </a:r>
            <a:r>
              <a:rPr lang="en-GB" sz="2400" b="1" dirty="0">
                <a:solidFill>
                  <a:srgbClr val="EE6000"/>
                </a:solidFill>
                <a:latin typeface="Ink Free" panose="03080402000500000000" pitchFamily="66" charset="0"/>
              </a:rPr>
              <a:t>e</a:t>
            </a:r>
          </a:p>
        </p:txBody>
      </p:sp>
      <p:sp>
        <p:nvSpPr>
          <p:cNvPr id="32" name="TextBox 31">
            <a:extLst>
              <a:ext uri="{FF2B5EF4-FFF2-40B4-BE49-F238E27FC236}">
                <a16:creationId xmlns:a16="http://schemas.microsoft.com/office/drawing/2014/main" id="{68067FF7-8BAB-4CB3-824D-D96DF81B1561}"/>
              </a:ext>
            </a:extLst>
          </p:cNvPr>
          <p:cNvSpPr txBox="1"/>
          <p:nvPr/>
        </p:nvSpPr>
        <p:spPr>
          <a:xfrm>
            <a:off x="188941" y="4100536"/>
            <a:ext cx="4680000" cy="1938992"/>
          </a:xfrm>
          <a:prstGeom prst="rect">
            <a:avLst/>
          </a:prstGeom>
          <a:noFill/>
          <a:ln>
            <a:solidFill>
              <a:srgbClr val="115076"/>
            </a:solidFill>
          </a:ln>
        </p:spPr>
        <p:txBody>
          <a:bodyPr wrap="none" rtlCol="0">
            <a:spAutoFit/>
          </a:bodyPr>
          <a:lstStyle/>
          <a:p>
            <a:r>
              <a:rPr lang="en-GB" sz="2000" b="1" dirty="0" err="1">
                <a:solidFill>
                  <a:srgbClr val="115076"/>
                </a:solidFill>
              </a:rPr>
              <a:t>Exemple</a:t>
            </a:r>
            <a:r>
              <a:rPr lang="en-GB" sz="2000" b="1" dirty="0">
                <a:solidFill>
                  <a:srgbClr val="115076"/>
                </a:solidFill>
              </a:rPr>
              <a:t> 2 :</a:t>
            </a:r>
          </a:p>
          <a:p>
            <a:endParaRPr lang="en-GB" sz="2000" b="1" dirty="0">
              <a:solidFill>
                <a:srgbClr val="115076"/>
              </a:solidFill>
            </a:endParaRPr>
          </a:p>
          <a:p>
            <a:r>
              <a:rPr lang="en-GB" sz="2000" dirty="0">
                <a:solidFill>
                  <a:srgbClr val="115076"/>
                </a:solidFill>
              </a:rPr>
              <a:t>B : </a:t>
            </a:r>
            <a:r>
              <a:rPr lang="en-GB" sz="2000" dirty="0" err="1">
                <a:solidFill>
                  <a:srgbClr val="115076"/>
                </a:solidFill>
              </a:rPr>
              <a:t>C’est</a:t>
            </a:r>
            <a:r>
              <a:rPr lang="en-GB" sz="2000" dirty="0">
                <a:solidFill>
                  <a:srgbClr val="115076"/>
                </a:solidFill>
              </a:rPr>
              <a:t> quoi ton animal </a:t>
            </a:r>
            <a:r>
              <a:rPr lang="en-GB" sz="2000" dirty="0" err="1">
                <a:solidFill>
                  <a:srgbClr val="115076"/>
                </a:solidFill>
              </a:rPr>
              <a:t>préféré</a:t>
            </a:r>
            <a:r>
              <a:rPr lang="en-GB" sz="2000" dirty="0">
                <a:solidFill>
                  <a:srgbClr val="115076"/>
                </a:solidFill>
              </a:rPr>
              <a:t> ?</a:t>
            </a:r>
          </a:p>
          <a:p>
            <a:r>
              <a:rPr lang="en-GB" sz="2000" b="1" dirty="0">
                <a:solidFill>
                  <a:srgbClr val="115076"/>
                </a:solidFill>
              </a:rPr>
              <a:t>A : Mon animal </a:t>
            </a:r>
            <a:r>
              <a:rPr lang="en-GB" sz="2000" b="1" dirty="0" err="1">
                <a:solidFill>
                  <a:srgbClr val="115076"/>
                </a:solidFill>
              </a:rPr>
              <a:t>préféré</a:t>
            </a:r>
            <a:r>
              <a:rPr lang="en-GB" sz="2000" b="1" dirty="0">
                <a:solidFill>
                  <a:srgbClr val="115076"/>
                </a:solidFill>
              </a:rPr>
              <a:t> </a:t>
            </a:r>
            <a:r>
              <a:rPr lang="en-GB" sz="2000" b="1" dirty="0" err="1">
                <a:solidFill>
                  <a:srgbClr val="115076"/>
                </a:solidFill>
              </a:rPr>
              <a:t>est</a:t>
            </a:r>
            <a:r>
              <a:rPr lang="en-GB" sz="2000" b="1" dirty="0">
                <a:solidFill>
                  <a:srgbClr val="115076"/>
                </a:solidFill>
              </a:rPr>
              <a:t> le </a:t>
            </a:r>
            <a:r>
              <a:rPr lang="en-GB" sz="2000" b="1" dirty="0" err="1">
                <a:solidFill>
                  <a:srgbClr val="115076"/>
                </a:solidFill>
              </a:rPr>
              <a:t>chien</a:t>
            </a:r>
            <a:r>
              <a:rPr lang="en-GB" sz="2000" b="1" dirty="0">
                <a:solidFill>
                  <a:srgbClr val="115076"/>
                </a:solidFill>
              </a:rPr>
              <a:t>.</a:t>
            </a:r>
          </a:p>
          <a:p>
            <a:r>
              <a:rPr lang="en-GB" sz="2000" dirty="0">
                <a:solidFill>
                  <a:srgbClr val="115076"/>
                </a:solidFill>
              </a:rPr>
              <a:t>B : </a:t>
            </a:r>
            <a:r>
              <a:rPr lang="en-GB" sz="2000" dirty="0" err="1">
                <a:solidFill>
                  <a:srgbClr val="115076"/>
                </a:solidFill>
              </a:rPr>
              <a:t>C’est</a:t>
            </a:r>
            <a:r>
              <a:rPr lang="en-GB" sz="2000" dirty="0">
                <a:solidFill>
                  <a:srgbClr val="115076"/>
                </a:solidFill>
              </a:rPr>
              <a:t> quoi la raison ?</a:t>
            </a:r>
          </a:p>
          <a:p>
            <a:r>
              <a:rPr lang="en-GB" sz="2000" b="1" dirty="0">
                <a:solidFill>
                  <a:srgbClr val="115076"/>
                </a:solidFill>
              </a:rPr>
              <a:t>A : </a:t>
            </a:r>
            <a:r>
              <a:rPr lang="en-GB" sz="2000" b="1" dirty="0" err="1">
                <a:solidFill>
                  <a:srgbClr val="115076"/>
                </a:solidFill>
              </a:rPr>
              <a:t>C’est</a:t>
            </a:r>
            <a:r>
              <a:rPr lang="en-GB" sz="2000" b="1" dirty="0">
                <a:solidFill>
                  <a:srgbClr val="115076"/>
                </a:solidFill>
              </a:rPr>
              <a:t> un animal sage.</a:t>
            </a:r>
            <a:endParaRPr lang="en-GB" sz="2000" dirty="0">
              <a:solidFill>
                <a:srgbClr val="115076"/>
              </a:solidFill>
            </a:endParaRPr>
          </a:p>
        </p:txBody>
      </p:sp>
      <p:graphicFrame>
        <p:nvGraphicFramePr>
          <p:cNvPr id="33" name="Table 32">
            <a:extLst>
              <a:ext uri="{FF2B5EF4-FFF2-40B4-BE49-F238E27FC236}">
                <a16:creationId xmlns:a16="http://schemas.microsoft.com/office/drawing/2014/main" id="{4C16E5AF-5B0E-4E53-87CE-3EE2D5CBC00E}"/>
              </a:ext>
            </a:extLst>
          </p:cNvPr>
          <p:cNvGraphicFramePr>
            <a:graphicFrameLocks noGrp="1"/>
          </p:cNvGraphicFramePr>
          <p:nvPr/>
        </p:nvGraphicFramePr>
        <p:xfrm>
          <a:off x="5183434" y="5119202"/>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animal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le </a:t>
                      </a:r>
                      <a:r>
                        <a:rPr lang="en-GB" sz="2000" dirty="0" err="1">
                          <a:solidFill>
                            <a:srgbClr val="115076"/>
                          </a:solidFill>
                        </a:rPr>
                        <a:t>chien</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sage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graphicFrame>
        <p:nvGraphicFramePr>
          <p:cNvPr id="34" name="Table 33">
            <a:extLst>
              <a:ext uri="{FF2B5EF4-FFF2-40B4-BE49-F238E27FC236}">
                <a16:creationId xmlns:a16="http://schemas.microsoft.com/office/drawing/2014/main" id="{4BE5F71F-52DB-4CD6-B0C2-C763A7B78515}"/>
              </a:ext>
            </a:extLst>
          </p:cNvPr>
          <p:cNvGraphicFramePr>
            <a:graphicFrameLocks noGrp="1"/>
          </p:cNvGraphicFramePr>
          <p:nvPr/>
        </p:nvGraphicFramePr>
        <p:xfrm>
          <a:off x="5183434" y="4100536"/>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B</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animal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sp>
        <p:nvSpPr>
          <p:cNvPr id="35" name="TextBox 34">
            <a:extLst>
              <a:ext uri="{FF2B5EF4-FFF2-40B4-BE49-F238E27FC236}">
                <a16:creationId xmlns:a16="http://schemas.microsoft.com/office/drawing/2014/main" id="{A7C63B65-6243-4C20-B2B5-96B4EBD16FE0}"/>
              </a:ext>
            </a:extLst>
          </p:cNvPr>
          <p:cNvSpPr txBox="1"/>
          <p:nvPr/>
        </p:nvSpPr>
        <p:spPr>
          <a:xfrm>
            <a:off x="7344412" y="4569612"/>
            <a:ext cx="1112805" cy="461665"/>
          </a:xfrm>
          <a:prstGeom prst="rect">
            <a:avLst/>
          </a:prstGeom>
          <a:noFill/>
        </p:spPr>
        <p:txBody>
          <a:bodyPr wrap="none" rtlCol="0" anchor="ctr">
            <a:spAutoFit/>
          </a:bodyPr>
          <a:lstStyle/>
          <a:p>
            <a:r>
              <a:rPr lang="en-GB" sz="2400" dirty="0">
                <a:solidFill>
                  <a:srgbClr val="EE6000"/>
                </a:solidFill>
                <a:latin typeface="Ink Free" panose="03080402000500000000" pitchFamily="66" charset="0"/>
              </a:rPr>
              <a:t>le </a:t>
            </a:r>
            <a:r>
              <a:rPr lang="en-GB" sz="2400" dirty="0" err="1">
                <a:solidFill>
                  <a:srgbClr val="EE6000"/>
                </a:solidFill>
                <a:latin typeface="Ink Free" panose="03080402000500000000" pitchFamily="66" charset="0"/>
              </a:rPr>
              <a:t>chien</a:t>
            </a:r>
            <a:endParaRPr lang="en-GB" sz="2400" dirty="0">
              <a:solidFill>
                <a:srgbClr val="EE6000"/>
              </a:solidFill>
              <a:latin typeface="Ink Free" panose="03080402000500000000" pitchFamily="66" charset="0"/>
            </a:endParaRPr>
          </a:p>
        </p:txBody>
      </p:sp>
      <p:sp>
        <p:nvSpPr>
          <p:cNvPr id="36" name="TextBox 35">
            <a:extLst>
              <a:ext uri="{FF2B5EF4-FFF2-40B4-BE49-F238E27FC236}">
                <a16:creationId xmlns:a16="http://schemas.microsoft.com/office/drawing/2014/main" id="{477A6583-0914-41A2-8152-302D953D27D9}"/>
              </a:ext>
            </a:extLst>
          </p:cNvPr>
          <p:cNvSpPr txBox="1"/>
          <p:nvPr/>
        </p:nvSpPr>
        <p:spPr>
          <a:xfrm>
            <a:off x="8963662" y="4589317"/>
            <a:ext cx="793807" cy="461665"/>
          </a:xfrm>
          <a:prstGeom prst="rect">
            <a:avLst/>
          </a:prstGeom>
          <a:noFill/>
        </p:spPr>
        <p:txBody>
          <a:bodyPr wrap="none" rtlCol="0" anchor="ctr">
            <a:spAutoFit/>
          </a:bodyPr>
          <a:lstStyle/>
          <a:p>
            <a:r>
              <a:rPr lang="en-GB" sz="2400" dirty="0">
                <a:solidFill>
                  <a:srgbClr val="EE6000"/>
                </a:solidFill>
                <a:latin typeface="Ink Free" panose="03080402000500000000" pitchFamily="66" charset="0"/>
              </a:rPr>
              <a:t>sage</a:t>
            </a:r>
            <a:endParaRPr lang="en-GB" sz="2400" b="1" dirty="0">
              <a:solidFill>
                <a:srgbClr val="EE6000"/>
              </a:solidFill>
              <a:latin typeface="Ink Free" panose="03080402000500000000" pitchFamily="66" charset="0"/>
            </a:endParaRPr>
          </a:p>
        </p:txBody>
      </p:sp>
      <p:sp>
        <p:nvSpPr>
          <p:cNvPr id="15" name="TextBox 14">
            <a:extLst>
              <a:ext uri="{FF2B5EF4-FFF2-40B4-BE49-F238E27FC236}">
                <a16:creationId xmlns:a16="http://schemas.microsoft.com/office/drawing/2014/main" id="{98987135-F6D8-4766-B1E0-C2E4EA25707D}"/>
              </a:ext>
            </a:extLst>
          </p:cNvPr>
          <p:cNvSpPr txBox="1"/>
          <p:nvPr/>
        </p:nvSpPr>
        <p:spPr>
          <a:xfrm>
            <a:off x="10288835" y="1768062"/>
            <a:ext cx="1828799" cy="2107763"/>
          </a:xfrm>
          <a:prstGeom prst="wedgeRoundRectCallout">
            <a:avLst>
              <a:gd name="adj1" fmla="val -60416"/>
              <a:gd name="adj2" fmla="val -21554"/>
              <a:gd name="adj3" fmla="val 16667"/>
            </a:avLst>
          </a:prstGeom>
          <a:solidFill>
            <a:srgbClr val="0055A5"/>
          </a:solidFill>
          <a:ln>
            <a:solidFill>
              <a:srgbClr val="EE6000"/>
            </a:solidFill>
          </a:ln>
        </p:spPr>
        <p:txBody>
          <a:bodyPr wrap="square" rtlCol="0">
            <a:spAutoFit/>
          </a:bodyPr>
          <a:lstStyle/>
          <a:p>
            <a:r>
              <a:rPr lang="en-GB" sz="2000" dirty="0">
                <a:solidFill>
                  <a:schemeClr val="bg1"/>
                </a:solidFill>
              </a:rPr>
              <a:t>Remember to make the adjective agree if needed!</a:t>
            </a:r>
          </a:p>
        </p:txBody>
      </p:sp>
      <p:sp>
        <p:nvSpPr>
          <p:cNvPr id="3" name="Title 2">
            <a:extLst>
              <a:ext uri="{FF2B5EF4-FFF2-40B4-BE49-F238E27FC236}">
                <a16:creationId xmlns:a16="http://schemas.microsoft.com/office/drawing/2014/main" id="{D8C07307-3070-4502-A111-D9D3C2A961C1}"/>
              </a:ext>
            </a:extLst>
          </p:cNvPr>
          <p:cNvSpPr>
            <a:spLocks noGrp="1"/>
          </p:cNvSpPr>
          <p:nvPr>
            <p:ph type="title"/>
          </p:nvPr>
        </p:nvSpPr>
        <p:spPr/>
        <p:txBody>
          <a:bodyPr>
            <a:normAutofit/>
          </a:bodyPr>
          <a:lstStyle/>
          <a:p>
            <a:r>
              <a:rPr lang="fr-FR" dirty="0"/>
              <a:t>Fais une interview</a:t>
            </a:r>
          </a:p>
        </p:txBody>
      </p:sp>
      <p:sp>
        <p:nvSpPr>
          <p:cNvPr id="21" name="Rounded Rectangle 46">
            <a:extLst>
              <a:ext uri="{FF2B5EF4-FFF2-40B4-BE49-F238E27FC236}">
                <a16:creationId xmlns:a16="http://schemas.microsoft.com/office/drawing/2014/main" id="{77B91647-B240-4600-8131-6D6EC179DA80}"/>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4243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1" grpId="0"/>
      <p:bldP spid="32" grpId="0" animBg="1"/>
      <p:bldP spid="35" grpId="0"/>
      <p:bldP spid="36" grpId="0"/>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BF3E61-AFDC-4336-9217-91864FA81A7B}"/>
              </a:ext>
            </a:extLst>
          </p:cNvPr>
          <p:cNvGraphicFramePr>
            <a:graphicFrameLocks noGrp="1"/>
          </p:cNvGraphicFramePr>
          <p:nvPr/>
        </p:nvGraphicFramePr>
        <p:xfrm>
          <a:off x="3989920" y="1163992"/>
          <a:ext cx="792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chanteuse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actrice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magasin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numéro</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graphicFrame>
        <p:nvGraphicFramePr>
          <p:cNvPr id="11" name="Table 10">
            <a:extLst>
              <a:ext uri="{FF2B5EF4-FFF2-40B4-BE49-F238E27FC236}">
                <a16:creationId xmlns:a16="http://schemas.microsoft.com/office/drawing/2014/main" id="{9BB15943-2499-4813-9B6D-48ED6B197408}"/>
              </a:ext>
            </a:extLst>
          </p:cNvPr>
          <p:cNvGraphicFramePr>
            <a:graphicFrameLocks noGrp="1"/>
          </p:cNvGraphicFramePr>
          <p:nvPr/>
        </p:nvGraphicFramePr>
        <p:xfrm>
          <a:off x="3989920" y="3943000"/>
          <a:ext cx="792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footballeur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Kylian</a:t>
                      </a:r>
                      <a:r>
                        <a:rPr lang="en-GB" sz="2400" dirty="0">
                          <a:solidFill>
                            <a:srgbClr val="115076"/>
                          </a:solidFill>
                        </a:rPr>
                        <a:t> </a:t>
                      </a:r>
                      <a:r>
                        <a:rPr lang="en-GB" sz="2400" dirty="0" err="1">
                          <a:solidFill>
                            <a:srgbClr val="115076"/>
                          </a:solidFill>
                        </a:rPr>
                        <a:t>Mbappé</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français</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rappeur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Sofiane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rapide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livre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i="1" dirty="0" err="1">
                          <a:solidFill>
                            <a:srgbClr val="115076"/>
                          </a:solidFill>
                        </a:rPr>
                        <a:t>Kiffe</a:t>
                      </a:r>
                      <a:r>
                        <a:rPr lang="en-GB" sz="2400" i="1" dirty="0">
                          <a:solidFill>
                            <a:srgbClr val="115076"/>
                          </a:solidFill>
                        </a:rPr>
                        <a:t> </a:t>
                      </a:r>
                      <a:r>
                        <a:rPr lang="en-GB" sz="2400" i="1" dirty="0" err="1">
                          <a:solidFill>
                            <a:srgbClr val="115076"/>
                          </a:solidFill>
                        </a:rPr>
                        <a:t>kiffe</a:t>
                      </a:r>
                      <a:r>
                        <a:rPr lang="en-GB" sz="2400" i="1" dirty="0">
                          <a:solidFill>
                            <a:srgbClr val="115076"/>
                          </a:solidFill>
                        </a:rPr>
                        <a:t> </a:t>
                      </a:r>
                      <a:r>
                        <a:rPr lang="en-GB" sz="2400" i="1" dirty="0" err="1">
                          <a:solidFill>
                            <a:srgbClr val="115076"/>
                          </a:solidFill>
                        </a:rPr>
                        <a:t>demain</a:t>
                      </a:r>
                      <a:endParaRPr lang="en-GB" sz="2400" i="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excellent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film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i="1" dirty="0">
                          <a:solidFill>
                            <a:srgbClr val="115076"/>
                          </a:solidFill>
                        </a:rPr>
                        <a:t>Moi, César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amusant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sp>
        <p:nvSpPr>
          <p:cNvPr id="14" name="Action Button: Custom 66" descr="number 1">
            <a:hlinkClick r:id="" action="ppaction://noaction" highlightClick="1"/>
            <a:extLst>
              <a:ext uri="{FF2B5EF4-FFF2-40B4-BE49-F238E27FC236}">
                <a16:creationId xmlns:a16="http://schemas.microsoft.com/office/drawing/2014/main" id="{44B904CF-29BB-4678-A3A8-C672666A7CE5}"/>
              </a:ext>
            </a:extLst>
          </p:cNvPr>
          <p:cNvSpPr/>
          <p:nvPr/>
        </p:nvSpPr>
        <p:spPr>
          <a:xfrm>
            <a:off x="4084110" y="1680285"/>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a:t>
            </a:r>
          </a:p>
        </p:txBody>
      </p:sp>
      <p:sp>
        <p:nvSpPr>
          <p:cNvPr id="15" name="Action Button: Custom 69" descr="number 2">
            <a:hlinkClick r:id="" action="ppaction://noaction" highlightClick="1"/>
            <a:extLst>
              <a:ext uri="{FF2B5EF4-FFF2-40B4-BE49-F238E27FC236}">
                <a16:creationId xmlns:a16="http://schemas.microsoft.com/office/drawing/2014/main" id="{58E0409C-A567-4546-A459-C3508F54997C}"/>
              </a:ext>
            </a:extLst>
          </p:cNvPr>
          <p:cNvSpPr/>
          <p:nvPr/>
        </p:nvSpPr>
        <p:spPr>
          <a:xfrm>
            <a:off x="4084110" y="2134399"/>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2</a:t>
            </a:r>
          </a:p>
        </p:txBody>
      </p:sp>
      <p:sp>
        <p:nvSpPr>
          <p:cNvPr id="16" name="Action Button: Custom 72" descr="number 3">
            <a:hlinkClick r:id="" action="ppaction://noaction" highlightClick="1"/>
            <a:extLst>
              <a:ext uri="{FF2B5EF4-FFF2-40B4-BE49-F238E27FC236}">
                <a16:creationId xmlns:a16="http://schemas.microsoft.com/office/drawing/2014/main" id="{B22D80CE-24B9-42C8-87C6-83F2424CF039}"/>
              </a:ext>
            </a:extLst>
          </p:cNvPr>
          <p:cNvSpPr/>
          <p:nvPr/>
        </p:nvSpPr>
        <p:spPr>
          <a:xfrm>
            <a:off x="4084110" y="2588513"/>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3</a:t>
            </a:r>
          </a:p>
        </p:txBody>
      </p:sp>
      <p:sp>
        <p:nvSpPr>
          <p:cNvPr id="17" name="Action Button: Custom 75" descr="number 4">
            <a:hlinkClick r:id="" action="ppaction://noaction" highlightClick="1"/>
            <a:extLst>
              <a:ext uri="{FF2B5EF4-FFF2-40B4-BE49-F238E27FC236}">
                <a16:creationId xmlns:a16="http://schemas.microsoft.com/office/drawing/2014/main" id="{4D71168A-F044-4F31-884E-4C4CF59E8F75}"/>
              </a:ext>
            </a:extLst>
          </p:cNvPr>
          <p:cNvSpPr/>
          <p:nvPr/>
        </p:nvSpPr>
        <p:spPr>
          <a:xfrm>
            <a:off x="4084110" y="3042627"/>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4</a:t>
            </a:r>
          </a:p>
        </p:txBody>
      </p:sp>
      <p:sp>
        <p:nvSpPr>
          <p:cNvPr id="18" name="Action Button: Custom 78" descr="number 5">
            <a:hlinkClick r:id="" action="ppaction://noaction" highlightClick="1"/>
            <a:extLst>
              <a:ext uri="{FF2B5EF4-FFF2-40B4-BE49-F238E27FC236}">
                <a16:creationId xmlns:a16="http://schemas.microsoft.com/office/drawing/2014/main" id="{157CCBE3-474F-4D7A-8995-3432579065E3}"/>
              </a:ext>
            </a:extLst>
          </p:cNvPr>
          <p:cNvSpPr/>
          <p:nvPr/>
        </p:nvSpPr>
        <p:spPr>
          <a:xfrm>
            <a:off x="4084110" y="4473232"/>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5</a:t>
            </a:r>
          </a:p>
        </p:txBody>
      </p:sp>
      <p:sp>
        <p:nvSpPr>
          <p:cNvPr id="19" name="Action Button: Custom 81" descr="number 6">
            <a:hlinkClick r:id="" action="ppaction://noaction" highlightClick="1"/>
            <a:extLst>
              <a:ext uri="{FF2B5EF4-FFF2-40B4-BE49-F238E27FC236}">
                <a16:creationId xmlns:a16="http://schemas.microsoft.com/office/drawing/2014/main" id="{51D1A4AB-79E6-4536-B176-B5E0B9B6E894}"/>
              </a:ext>
            </a:extLst>
          </p:cNvPr>
          <p:cNvSpPr/>
          <p:nvPr/>
        </p:nvSpPr>
        <p:spPr>
          <a:xfrm>
            <a:off x="4084110" y="4913407"/>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6</a:t>
            </a:r>
          </a:p>
        </p:txBody>
      </p:sp>
      <p:sp>
        <p:nvSpPr>
          <p:cNvPr id="20" name="Action Button: Custom 84" descr="number 7">
            <a:hlinkClick r:id="" action="ppaction://noaction" highlightClick="1"/>
            <a:extLst>
              <a:ext uri="{FF2B5EF4-FFF2-40B4-BE49-F238E27FC236}">
                <a16:creationId xmlns:a16="http://schemas.microsoft.com/office/drawing/2014/main" id="{337E0199-FC0C-4079-BA95-317B76BAA413}"/>
              </a:ext>
            </a:extLst>
          </p:cNvPr>
          <p:cNvSpPr/>
          <p:nvPr/>
        </p:nvSpPr>
        <p:spPr>
          <a:xfrm>
            <a:off x="4084110" y="5372550"/>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7</a:t>
            </a:r>
          </a:p>
        </p:txBody>
      </p:sp>
      <p:sp>
        <p:nvSpPr>
          <p:cNvPr id="21" name="Action Button: Custom 87" descr="number 8">
            <a:hlinkClick r:id="" action="ppaction://noaction" highlightClick="1"/>
            <a:extLst>
              <a:ext uri="{FF2B5EF4-FFF2-40B4-BE49-F238E27FC236}">
                <a16:creationId xmlns:a16="http://schemas.microsoft.com/office/drawing/2014/main" id="{49A58B0E-2ABB-4AB4-898D-68363B8A7759}"/>
              </a:ext>
            </a:extLst>
          </p:cNvPr>
          <p:cNvSpPr/>
          <p:nvPr/>
        </p:nvSpPr>
        <p:spPr>
          <a:xfrm>
            <a:off x="4084110" y="5836757"/>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8</a:t>
            </a:r>
          </a:p>
        </p:txBody>
      </p:sp>
      <p:pic>
        <p:nvPicPr>
          <p:cNvPr id="7" name="Picture 6">
            <a:extLst>
              <a:ext uri="{FF2B5EF4-FFF2-40B4-BE49-F238E27FC236}">
                <a16:creationId xmlns:a16="http://schemas.microsoft.com/office/drawing/2014/main" id="{B207B401-6D1C-4381-B153-2302B56829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9920" y="1234399"/>
            <a:ext cx="2160000" cy="2160000"/>
          </a:xfrm>
          <a:prstGeom prst="rect">
            <a:avLst/>
          </a:prstGeom>
        </p:spPr>
      </p:pic>
      <p:pic>
        <p:nvPicPr>
          <p:cNvPr id="23" name="Picture 22">
            <a:extLst>
              <a:ext uri="{FF2B5EF4-FFF2-40B4-BE49-F238E27FC236}">
                <a16:creationId xmlns:a16="http://schemas.microsoft.com/office/drawing/2014/main" id="{415463C9-5BA3-4D50-B96D-0F2C57D06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9920" y="4036757"/>
            <a:ext cx="2160000" cy="2160000"/>
          </a:xfrm>
          <a:prstGeom prst="rect">
            <a:avLst/>
          </a:prstGeom>
        </p:spPr>
      </p:pic>
      <p:sp>
        <p:nvSpPr>
          <p:cNvPr id="22" name="TextBox 21">
            <a:extLst>
              <a:ext uri="{FF2B5EF4-FFF2-40B4-BE49-F238E27FC236}">
                <a16:creationId xmlns:a16="http://schemas.microsoft.com/office/drawing/2014/main" id="{0C82CB0B-6BDE-4865-86D1-AD005CBF1280}"/>
              </a:ext>
            </a:extLst>
          </p:cNvPr>
          <p:cNvSpPr txBox="1"/>
          <p:nvPr/>
        </p:nvSpPr>
        <p:spPr>
          <a:xfrm>
            <a:off x="6788414" y="327622"/>
            <a:ext cx="2933816" cy="646331"/>
          </a:xfrm>
          <a:prstGeom prst="rect">
            <a:avLst/>
          </a:prstGeom>
          <a:noFill/>
        </p:spPr>
        <p:txBody>
          <a:bodyPr wrap="none" rtlCol="0">
            <a:spAutoFit/>
          </a:bodyPr>
          <a:lstStyle/>
          <a:p>
            <a:r>
              <a:rPr lang="en-GB" sz="3600" b="1" dirty="0" err="1">
                <a:solidFill>
                  <a:srgbClr val="115076"/>
                </a:solidFill>
              </a:rPr>
              <a:t>Partenaire</a:t>
            </a:r>
            <a:r>
              <a:rPr lang="en-GB" sz="3600" b="1" dirty="0">
                <a:solidFill>
                  <a:srgbClr val="115076"/>
                </a:solidFill>
              </a:rPr>
              <a:t> A</a:t>
            </a:r>
          </a:p>
        </p:txBody>
      </p:sp>
      <p:sp>
        <p:nvSpPr>
          <p:cNvPr id="24" name="TextBox 23">
            <a:extLst>
              <a:ext uri="{FF2B5EF4-FFF2-40B4-BE49-F238E27FC236}">
                <a16:creationId xmlns:a16="http://schemas.microsoft.com/office/drawing/2014/main" id="{72FDDA88-AA38-4D6A-8E01-AD9C62BBED65}"/>
              </a:ext>
            </a:extLst>
          </p:cNvPr>
          <p:cNvSpPr txBox="1"/>
          <p:nvPr/>
        </p:nvSpPr>
        <p:spPr>
          <a:xfrm>
            <a:off x="188942" y="4117299"/>
            <a:ext cx="1999628" cy="2126516"/>
          </a:xfrm>
          <a:prstGeom prst="wedgeRoundRectCallout">
            <a:avLst>
              <a:gd name="adj1" fmla="val 62282"/>
              <a:gd name="adj2" fmla="val 22758"/>
              <a:gd name="adj3" fmla="val 16667"/>
            </a:avLst>
          </a:prstGeom>
          <a:solidFill>
            <a:schemeClr val="bg1"/>
          </a:solidFill>
          <a:ln>
            <a:solidFill>
              <a:srgbClr val="115076"/>
            </a:solidFill>
          </a:ln>
        </p:spPr>
        <p:txBody>
          <a:bodyPr wrap="square" rtlCol="0">
            <a:spAutoFit/>
          </a:bodyPr>
          <a:lstStyle/>
          <a:p>
            <a:r>
              <a:rPr lang="en-GB" sz="2000" dirty="0" err="1">
                <a:solidFill>
                  <a:srgbClr val="002060"/>
                </a:solidFill>
              </a:rPr>
              <a:t>C’est</a:t>
            </a:r>
            <a:r>
              <a:rPr lang="en-GB" sz="2000" dirty="0">
                <a:solidFill>
                  <a:srgbClr val="002060"/>
                </a:solidFill>
              </a:rPr>
              <a:t> qui ta chanteuse </a:t>
            </a:r>
            <a:r>
              <a:rPr lang="en-GB" sz="2000" dirty="0" err="1">
                <a:solidFill>
                  <a:srgbClr val="002060"/>
                </a:solidFill>
              </a:rPr>
              <a:t>préférée</a:t>
            </a:r>
            <a:r>
              <a:rPr lang="en-GB" sz="2000" dirty="0">
                <a:solidFill>
                  <a:srgbClr val="002060"/>
                </a:solidFill>
              </a:rPr>
              <a:t> ?</a:t>
            </a:r>
          </a:p>
          <a:p>
            <a:endParaRPr lang="en-GB" sz="2000" dirty="0">
              <a:solidFill>
                <a:srgbClr val="002060"/>
              </a:solidFill>
            </a:endParaRPr>
          </a:p>
          <a:p>
            <a:r>
              <a:rPr lang="en-GB" sz="2000" dirty="0" err="1">
                <a:solidFill>
                  <a:srgbClr val="002060"/>
                </a:solidFill>
              </a:rPr>
              <a:t>C’est</a:t>
            </a:r>
            <a:r>
              <a:rPr lang="en-GB" sz="2000" dirty="0">
                <a:solidFill>
                  <a:srgbClr val="002060"/>
                </a:solidFill>
              </a:rPr>
              <a:t> quoi la raison ?</a:t>
            </a:r>
          </a:p>
        </p:txBody>
      </p:sp>
      <p:sp>
        <p:nvSpPr>
          <p:cNvPr id="6" name="Title 5">
            <a:extLst>
              <a:ext uri="{FF2B5EF4-FFF2-40B4-BE49-F238E27FC236}">
                <a16:creationId xmlns:a16="http://schemas.microsoft.com/office/drawing/2014/main" id="{EF352CE2-26EC-442B-8EAD-4CF9EAE90E95}"/>
              </a:ext>
            </a:extLst>
          </p:cNvPr>
          <p:cNvSpPr>
            <a:spLocks noGrp="1"/>
          </p:cNvSpPr>
          <p:nvPr>
            <p:ph type="title"/>
          </p:nvPr>
        </p:nvSpPr>
        <p:spPr/>
        <p:txBody>
          <a:bodyPr>
            <a:normAutofit/>
          </a:bodyPr>
          <a:lstStyle/>
          <a:p>
            <a:r>
              <a:rPr lang="fr-FR" dirty="0"/>
              <a:t>Fais une interview</a:t>
            </a:r>
          </a:p>
        </p:txBody>
      </p:sp>
      <p:sp>
        <p:nvSpPr>
          <p:cNvPr id="28" name="Rounded Rectangle 46">
            <a:extLst>
              <a:ext uri="{FF2B5EF4-FFF2-40B4-BE49-F238E27FC236}">
                <a16:creationId xmlns:a16="http://schemas.microsoft.com/office/drawing/2014/main" id="{4B35E477-DC28-4E1F-9CB9-D25C7E63F732}"/>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86320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BF3E61-AFDC-4336-9217-91864FA81A7B}"/>
              </a:ext>
            </a:extLst>
          </p:cNvPr>
          <p:cNvGraphicFramePr>
            <a:graphicFrameLocks noGrp="1"/>
          </p:cNvGraphicFramePr>
          <p:nvPr/>
        </p:nvGraphicFramePr>
        <p:xfrm>
          <a:off x="3989920" y="1163992"/>
          <a:ext cx="792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chanteuse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Suzane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intelligent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actrice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Audrey </a:t>
                      </a:r>
                      <a:r>
                        <a:rPr lang="en-GB" sz="2400" dirty="0" err="1">
                          <a:solidFill>
                            <a:srgbClr val="115076"/>
                          </a:solidFill>
                        </a:rPr>
                        <a:t>Tautou</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sympa</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magasin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Zara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moderne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numéro</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intéressant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graphicFrame>
        <p:nvGraphicFramePr>
          <p:cNvPr id="11" name="Table 10">
            <a:extLst>
              <a:ext uri="{FF2B5EF4-FFF2-40B4-BE49-F238E27FC236}">
                <a16:creationId xmlns:a16="http://schemas.microsoft.com/office/drawing/2014/main" id="{9BB15943-2499-4813-9B6D-48ED6B197408}"/>
              </a:ext>
            </a:extLst>
          </p:cNvPr>
          <p:cNvGraphicFramePr>
            <a:graphicFrameLocks noGrp="1"/>
          </p:cNvGraphicFramePr>
          <p:nvPr/>
        </p:nvGraphicFramePr>
        <p:xfrm>
          <a:off x="3989920" y="3943000"/>
          <a:ext cx="792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footballeur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rappeur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livre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film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sp>
        <p:nvSpPr>
          <p:cNvPr id="14" name="Action Button: Custom 66" descr="number 1">
            <a:hlinkClick r:id="" action="ppaction://noaction" highlightClick="1"/>
            <a:extLst>
              <a:ext uri="{FF2B5EF4-FFF2-40B4-BE49-F238E27FC236}">
                <a16:creationId xmlns:a16="http://schemas.microsoft.com/office/drawing/2014/main" id="{44B904CF-29BB-4678-A3A8-C672666A7CE5}"/>
              </a:ext>
            </a:extLst>
          </p:cNvPr>
          <p:cNvSpPr/>
          <p:nvPr/>
        </p:nvSpPr>
        <p:spPr>
          <a:xfrm>
            <a:off x="4084110" y="1680285"/>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a:t>
            </a:r>
          </a:p>
        </p:txBody>
      </p:sp>
      <p:sp>
        <p:nvSpPr>
          <p:cNvPr id="15" name="Action Button: Custom 69" descr="number 2">
            <a:hlinkClick r:id="" action="ppaction://noaction" highlightClick="1"/>
            <a:extLst>
              <a:ext uri="{FF2B5EF4-FFF2-40B4-BE49-F238E27FC236}">
                <a16:creationId xmlns:a16="http://schemas.microsoft.com/office/drawing/2014/main" id="{58E0409C-A567-4546-A459-C3508F54997C}"/>
              </a:ext>
            </a:extLst>
          </p:cNvPr>
          <p:cNvSpPr/>
          <p:nvPr/>
        </p:nvSpPr>
        <p:spPr>
          <a:xfrm>
            <a:off x="4084110" y="2134399"/>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2</a:t>
            </a:r>
          </a:p>
        </p:txBody>
      </p:sp>
      <p:sp>
        <p:nvSpPr>
          <p:cNvPr id="16" name="Action Button: Custom 72" descr="number 3">
            <a:hlinkClick r:id="" action="ppaction://noaction" highlightClick="1"/>
            <a:extLst>
              <a:ext uri="{FF2B5EF4-FFF2-40B4-BE49-F238E27FC236}">
                <a16:creationId xmlns:a16="http://schemas.microsoft.com/office/drawing/2014/main" id="{B22D80CE-24B9-42C8-87C6-83F2424CF039}"/>
              </a:ext>
            </a:extLst>
          </p:cNvPr>
          <p:cNvSpPr/>
          <p:nvPr/>
        </p:nvSpPr>
        <p:spPr>
          <a:xfrm>
            <a:off x="4084110" y="2588513"/>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3</a:t>
            </a:r>
          </a:p>
        </p:txBody>
      </p:sp>
      <p:sp>
        <p:nvSpPr>
          <p:cNvPr id="17" name="Action Button: Custom 75" descr="number 4">
            <a:hlinkClick r:id="" action="ppaction://noaction" highlightClick="1"/>
            <a:extLst>
              <a:ext uri="{FF2B5EF4-FFF2-40B4-BE49-F238E27FC236}">
                <a16:creationId xmlns:a16="http://schemas.microsoft.com/office/drawing/2014/main" id="{4D71168A-F044-4F31-884E-4C4CF59E8F75}"/>
              </a:ext>
            </a:extLst>
          </p:cNvPr>
          <p:cNvSpPr/>
          <p:nvPr/>
        </p:nvSpPr>
        <p:spPr>
          <a:xfrm>
            <a:off x="4084110" y="3042627"/>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4</a:t>
            </a:r>
          </a:p>
        </p:txBody>
      </p:sp>
      <p:sp>
        <p:nvSpPr>
          <p:cNvPr id="18" name="Action Button: Custom 78" descr="number 5">
            <a:hlinkClick r:id="" action="ppaction://noaction" highlightClick="1"/>
            <a:extLst>
              <a:ext uri="{FF2B5EF4-FFF2-40B4-BE49-F238E27FC236}">
                <a16:creationId xmlns:a16="http://schemas.microsoft.com/office/drawing/2014/main" id="{157CCBE3-474F-4D7A-8995-3432579065E3}"/>
              </a:ext>
            </a:extLst>
          </p:cNvPr>
          <p:cNvSpPr/>
          <p:nvPr/>
        </p:nvSpPr>
        <p:spPr>
          <a:xfrm>
            <a:off x="4084110" y="4473232"/>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5</a:t>
            </a:r>
          </a:p>
        </p:txBody>
      </p:sp>
      <p:sp>
        <p:nvSpPr>
          <p:cNvPr id="19" name="Action Button: Custom 81" descr="number 6">
            <a:hlinkClick r:id="" action="ppaction://noaction" highlightClick="1"/>
            <a:extLst>
              <a:ext uri="{FF2B5EF4-FFF2-40B4-BE49-F238E27FC236}">
                <a16:creationId xmlns:a16="http://schemas.microsoft.com/office/drawing/2014/main" id="{51D1A4AB-79E6-4536-B176-B5E0B9B6E894}"/>
              </a:ext>
            </a:extLst>
          </p:cNvPr>
          <p:cNvSpPr/>
          <p:nvPr/>
        </p:nvSpPr>
        <p:spPr>
          <a:xfrm>
            <a:off x="4084110" y="4913407"/>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6</a:t>
            </a:r>
          </a:p>
        </p:txBody>
      </p:sp>
      <p:sp>
        <p:nvSpPr>
          <p:cNvPr id="20" name="Action Button: Custom 84" descr="number 7">
            <a:hlinkClick r:id="" action="ppaction://noaction" highlightClick="1"/>
            <a:extLst>
              <a:ext uri="{FF2B5EF4-FFF2-40B4-BE49-F238E27FC236}">
                <a16:creationId xmlns:a16="http://schemas.microsoft.com/office/drawing/2014/main" id="{337E0199-FC0C-4079-BA95-317B76BAA413}"/>
              </a:ext>
            </a:extLst>
          </p:cNvPr>
          <p:cNvSpPr/>
          <p:nvPr/>
        </p:nvSpPr>
        <p:spPr>
          <a:xfrm>
            <a:off x="4084110" y="5372550"/>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7</a:t>
            </a:r>
          </a:p>
        </p:txBody>
      </p:sp>
      <p:sp>
        <p:nvSpPr>
          <p:cNvPr id="21" name="Action Button: Custom 87" descr="number 8">
            <a:hlinkClick r:id="" action="ppaction://noaction" highlightClick="1"/>
            <a:extLst>
              <a:ext uri="{FF2B5EF4-FFF2-40B4-BE49-F238E27FC236}">
                <a16:creationId xmlns:a16="http://schemas.microsoft.com/office/drawing/2014/main" id="{49A58B0E-2ABB-4AB4-898D-68363B8A7759}"/>
              </a:ext>
            </a:extLst>
          </p:cNvPr>
          <p:cNvSpPr/>
          <p:nvPr/>
        </p:nvSpPr>
        <p:spPr>
          <a:xfrm>
            <a:off x="4084110" y="5836757"/>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8</a:t>
            </a:r>
          </a:p>
        </p:txBody>
      </p:sp>
      <p:pic>
        <p:nvPicPr>
          <p:cNvPr id="7" name="Picture 6">
            <a:extLst>
              <a:ext uri="{FF2B5EF4-FFF2-40B4-BE49-F238E27FC236}">
                <a16:creationId xmlns:a16="http://schemas.microsoft.com/office/drawing/2014/main" id="{B207B401-6D1C-4381-B153-2302B56829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9920" y="1234399"/>
            <a:ext cx="2160000" cy="2160000"/>
          </a:xfrm>
          <a:prstGeom prst="rect">
            <a:avLst/>
          </a:prstGeom>
        </p:spPr>
      </p:pic>
      <p:pic>
        <p:nvPicPr>
          <p:cNvPr id="23" name="Picture 22">
            <a:extLst>
              <a:ext uri="{FF2B5EF4-FFF2-40B4-BE49-F238E27FC236}">
                <a16:creationId xmlns:a16="http://schemas.microsoft.com/office/drawing/2014/main" id="{415463C9-5BA3-4D50-B96D-0F2C57D06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9920" y="4036757"/>
            <a:ext cx="2160000" cy="2160000"/>
          </a:xfrm>
          <a:prstGeom prst="rect">
            <a:avLst/>
          </a:prstGeom>
        </p:spPr>
      </p:pic>
      <p:sp>
        <p:nvSpPr>
          <p:cNvPr id="24" name="TextBox 23">
            <a:extLst>
              <a:ext uri="{FF2B5EF4-FFF2-40B4-BE49-F238E27FC236}">
                <a16:creationId xmlns:a16="http://schemas.microsoft.com/office/drawing/2014/main" id="{24BF5226-4D9B-4540-AD2E-9C332A0A91FE}"/>
              </a:ext>
            </a:extLst>
          </p:cNvPr>
          <p:cNvSpPr txBox="1"/>
          <p:nvPr/>
        </p:nvSpPr>
        <p:spPr>
          <a:xfrm>
            <a:off x="6788414" y="327622"/>
            <a:ext cx="2933816" cy="646331"/>
          </a:xfrm>
          <a:prstGeom prst="rect">
            <a:avLst/>
          </a:prstGeom>
          <a:noFill/>
        </p:spPr>
        <p:txBody>
          <a:bodyPr wrap="none" rtlCol="0">
            <a:spAutoFit/>
          </a:bodyPr>
          <a:lstStyle/>
          <a:p>
            <a:r>
              <a:rPr lang="en-GB" sz="3600" b="1" dirty="0" err="1">
                <a:solidFill>
                  <a:srgbClr val="115076"/>
                </a:solidFill>
              </a:rPr>
              <a:t>Partenaire</a:t>
            </a:r>
            <a:r>
              <a:rPr lang="en-GB" sz="3600" b="1" dirty="0">
                <a:solidFill>
                  <a:srgbClr val="115076"/>
                </a:solidFill>
              </a:rPr>
              <a:t> B</a:t>
            </a:r>
          </a:p>
        </p:txBody>
      </p:sp>
      <p:sp>
        <p:nvSpPr>
          <p:cNvPr id="26" name="TextBox 25">
            <a:extLst>
              <a:ext uri="{FF2B5EF4-FFF2-40B4-BE49-F238E27FC236}">
                <a16:creationId xmlns:a16="http://schemas.microsoft.com/office/drawing/2014/main" id="{078B0A91-1554-4A26-BB97-72B774FD5E02}"/>
              </a:ext>
            </a:extLst>
          </p:cNvPr>
          <p:cNvSpPr txBox="1"/>
          <p:nvPr/>
        </p:nvSpPr>
        <p:spPr>
          <a:xfrm>
            <a:off x="188942" y="1287472"/>
            <a:ext cx="1999628" cy="2145268"/>
          </a:xfrm>
          <a:prstGeom prst="wedgeRoundRectCallout">
            <a:avLst>
              <a:gd name="adj1" fmla="val 62282"/>
              <a:gd name="adj2" fmla="val 22758"/>
              <a:gd name="adj3" fmla="val 16667"/>
            </a:avLst>
          </a:prstGeom>
          <a:solidFill>
            <a:schemeClr val="bg1"/>
          </a:solidFill>
          <a:ln>
            <a:solidFill>
              <a:srgbClr val="115076"/>
            </a:solidFill>
          </a:ln>
        </p:spPr>
        <p:txBody>
          <a:bodyPr wrap="square" rtlCol="0">
            <a:spAutoFit/>
          </a:bodyPr>
          <a:lstStyle/>
          <a:p>
            <a:r>
              <a:rPr lang="en-GB" sz="2000" dirty="0" err="1">
                <a:solidFill>
                  <a:srgbClr val="002060"/>
                </a:solidFill>
              </a:rPr>
              <a:t>C’est</a:t>
            </a:r>
            <a:r>
              <a:rPr lang="en-GB" sz="2000" dirty="0">
                <a:solidFill>
                  <a:srgbClr val="002060"/>
                </a:solidFill>
              </a:rPr>
              <a:t> qui ton </a:t>
            </a:r>
            <a:r>
              <a:rPr lang="en-GB" sz="2000" dirty="0" err="1">
                <a:solidFill>
                  <a:srgbClr val="002060"/>
                </a:solidFill>
              </a:rPr>
              <a:t>footballeur</a:t>
            </a:r>
            <a:r>
              <a:rPr lang="en-GB" sz="2000" dirty="0">
                <a:solidFill>
                  <a:srgbClr val="002060"/>
                </a:solidFill>
              </a:rPr>
              <a:t> </a:t>
            </a:r>
            <a:r>
              <a:rPr lang="en-GB" sz="2000" dirty="0" err="1">
                <a:solidFill>
                  <a:srgbClr val="002060"/>
                </a:solidFill>
              </a:rPr>
              <a:t>préféré</a:t>
            </a:r>
            <a:r>
              <a:rPr lang="en-GB" sz="2000" dirty="0">
                <a:solidFill>
                  <a:srgbClr val="002060"/>
                </a:solidFill>
              </a:rPr>
              <a:t> ?</a:t>
            </a:r>
          </a:p>
          <a:p>
            <a:endParaRPr lang="en-GB" sz="2000" dirty="0">
              <a:solidFill>
                <a:srgbClr val="002060"/>
              </a:solidFill>
            </a:endParaRPr>
          </a:p>
          <a:p>
            <a:r>
              <a:rPr lang="en-GB" sz="2000" dirty="0" err="1">
                <a:solidFill>
                  <a:srgbClr val="002060"/>
                </a:solidFill>
              </a:rPr>
              <a:t>C’est</a:t>
            </a:r>
            <a:r>
              <a:rPr lang="en-GB" sz="2000" dirty="0">
                <a:solidFill>
                  <a:srgbClr val="002060"/>
                </a:solidFill>
              </a:rPr>
              <a:t> quoi la raison ?</a:t>
            </a:r>
          </a:p>
        </p:txBody>
      </p:sp>
      <p:sp>
        <p:nvSpPr>
          <p:cNvPr id="6" name="Title 5">
            <a:extLst>
              <a:ext uri="{FF2B5EF4-FFF2-40B4-BE49-F238E27FC236}">
                <a16:creationId xmlns:a16="http://schemas.microsoft.com/office/drawing/2014/main" id="{D6FD9F3B-764A-44E2-99CF-A06D10FD989B}"/>
              </a:ext>
            </a:extLst>
          </p:cNvPr>
          <p:cNvSpPr>
            <a:spLocks noGrp="1"/>
          </p:cNvSpPr>
          <p:nvPr>
            <p:ph type="title"/>
          </p:nvPr>
        </p:nvSpPr>
        <p:spPr/>
        <p:txBody>
          <a:bodyPr>
            <a:normAutofit/>
          </a:bodyPr>
          <a:lstStyle/>
          <a:p>
            <a:r>
              <a:rPr lang="fr-FR" dirty="0"/>
              <a:t>Fais une interview</a:t>
            </a:r>
          </a:p>
        </p:txBody>
      </p:sp>
      <p:sp>
        <p:nvSpPr>
          <p:cNvPr id="28" name="Rounded Rectangle 46">
            <a:extLst>
              <a:ext uri="{FF2B5EF4-FFF2-40B4-BE49-F238E27FC236}">
                <a16:creationId xmlns:a16="http://schemas.microsoft.com/office/drawing/2014/main" id="{258AC3E4-EAA3-4399-BC91-50ABD04FDD41}"/>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50454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52"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0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a:spcBef>
                <a:spcPct val="0"/>
              </a:spcBef>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2.1</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sz="2900" dirty="0">
                <a:solidFill>
                  <a:prstClr val="white"/>
                </a:solidFill>
                <a:ea typeface="+mj-ea"/>
                <a:cs typeface="+mj-cs"/>
              </a:rPr>
              <a:t>5</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38</a:t>
            </a:r>
            <a:br>
              <a:rPr lang="en-GB" sz="2900" dirty="0">
                <a:solidFill>
                  <a:prstClr val="white"/>
                </a:solidFill>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Natalie Finlayson / Rachel Hawkes</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fi-FI" sz="16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lvl="0">
              <a:defRPr/>
            </a:pPr>
            <a:r>
              <a:rPr lang="en-GB" sz="1800" dirty="0">
                <a:solidFill>
                  <a:prstClr val="white"/>
                </a:solidFill>
                <a:latin typeface="Century Gothic" panose="020B0502020202020204" pitchFamily="34" charset="0"/>
              </a:rPr>
              <a:t>Date updated: 14.01.24</a:t>
            </a:r>
          </a:p>
          <a:p>
            <a:endParaRPr lang="en-GB" sz="1800" dirty="0"/>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3" y="1537855"/>
            <a:ext cx="8892757" cy="1010207"/>
          </a:xfrm>
        </p:spPr>
        <p:txBody>
          <a:bodyPr>
            <a:normAutofit fontScale="92500" lnSpcReduction="20000"/>
          </a:bodyPr>
          <a:lstStyle/>
          <a:p>
            <a:r>
              <a:rPr lang="en-GB" sz="4400" b="1" dirty="0">
                <a:solidFill>
                  <a:prstClr val="white"/>
                </a:solidFill>
              </a:rPr>
              <a:t>Everyday situations</a:t>
            </a:r>
            <a:br>
              <a:rPr lang="en-GB" sz="4400" dirty="0">
                <a:solidFill>
                  <a:prstClr val="white"/>
                </a:solidFill>
              </a:rPr>
            </a:br>
            <a:r>
              <a:rPr lang="en-GB" sz="3900" b="1" i="1" dirty="0">
                <a:solidFill>
                  <a:prstClr val="white"/>
                </a:solidFill>
              </a:rPr>
              <a:t>Assessment revision</a:t>
            </a:r>
            <a:endParaRPr lang="en-GB" sz="4400" i="1" dirty="0"/>
          </a:p>
        </p:txBody>
      </p:sp>
    </p:spTree>
    <p:extLst>
      <p:ext uri="{BB962C8B-B14F-4D97-AF65-F5344CB8AC3E}">
        <p14:creationId xmlns:p14="http://schemas.microsoft.com/office/powerpoint/2010/main" val="3470633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80DF0D-8AAF-4971-9821-327B4B3FDF15}"/>
              </a:ext>
            </a:extLst>
          </p:cNvPr>
          <p:cNvSpPr txBox="1"/>
          <p:nvPr/>
        </p:nvSpPr>
        <p:spPr>
          <a:xfrm>
            <a:off x="-1" y="1163992"/>
            <a:ext cx="10610597" cy="461665"/>
          </a:xfrm>
          <a:prstGeom prst="rect">
            <a:avLst/>
          </a:prstGeom>
          <a:noFill/>
        </p:spPr>
        <p:txBody>
          <a:bodyPr wrap="none" rtlCol="0">
            <a:spAutoFit/>
          </a:bodyPr>
          <a:lstStyle/>
          <a:p>
            <a:r>
              <a:rPr lang="en-GB" sz="2400" dirty="0" err="1">
                <a:solidFill>
                  <a:srgbClr val="115076"/>
                </a:solidFill>
              </a:rPr>
              <a:t>Prononce</a:t>
            </a:r>
            <a:r>
              <a:rPr lang="en-GB" sz="2400" dirty="0">
                <a:solidFill>
                  <a:srgbClr val="115076"/>
                </a:solidFill>
              </a:rPr>
              <a:t> </a:t>
            </a:r>
            <a:r>
              <a:rPr lang="en-GB" sz="2400" dirty="0" err="1">
                <a:solidFill>
                  <a:srgbClr val="115076"/>
                </a:solidFill>
              </a:rPr>
              <a:t>chaque</a:t>
            </a:r>
            <a:r>
              <a:rPr lang="en-GB" sz="2400" dirty="0">
                <a:solidFill>
                  <a:srgbClr val="115076"/>
                </a:solidFill>
              </a:rPr>
              <a:t> nom </a:t>
            </a:r>
            <a:r>
              <a:rPr lang="en-GB" sz="2400" dirty="0" err="1">
                <a:solidFill>
                  <a:srgbClr val="115076"/>
                </a:solidFill>
              </a:rPr>
              <a:t>en</a:t>
            </a:r>
            <a:r>
              <a:rPr lang="en-GB" sz="2400" dirty="0">
                <a:solidFill>
                  <a:srgbClr val="115076"/>
                </a:solidFill>
              </a:rPr>
              <a:t> </a:t>
            </a:r>
            <a:r>
              <a:rPr lang="en-GB" sz="2400" dirty="0" err="1">
                <a:solidFill>
                  <a:srgbClr val="115076"/>
                </a:solidFill>
              </a:rPr>
              <a:t>français</a:t>
            </a:r>
            <a:r>
              <a:rPr lang="en-GB" sz="2400" dirty="0">
                <a:solidFill>
                  <a:srgbClr val="115076"/>
                </a:solidFill>
              </a:rPr>
              <a:t>. </a:t>
            </a:r>
            <a:r>
              <a:rPr lang="en-GB" sz="2400" dirty="0" err="1">
                <a:solidFill>
                  <a:srgbClr val="115076"/>
                </a:solidFill>
              </a:rPr>
              <a:t>Fais</a:t>
            </a:r>
            <a:r>
              <a:rPr lang="en-GB" sz="2400" dirty="0">
                <a:solidFill>
                  <a:srgbClr val="115076"/>
                </a:solidFill>
              </a:rPr>
              <a:t> attention à la </a:t>
            </a:r>
            <a:r>
              <a:rPr lang="en-GB" sz="2400" b="1" dirty="0">
                <a:solidFill>
                  <a:srgbClr val="115076"/>
                </a:solidFill>
              </a:rPr>
              <a:t>SSC</a:t>
            </a:r>
            <a:r>
              <a:rPr lang="en-GB" sz="2400" dirty="0">
                <a:solidFill>
                  <a:srgbClr val="115076"/>
                </a:solidFill>
              </a:rPr>
              <a:t> </a:t>
            </a:r>
            <a:r>
              <a:rPr lang="en-GB" sz="2400" dirty="0" err="1">
                <a:solidFill>
                  <a:srgbClr val="115076"/>
                </a:solidFill>
              </a:rPr>
              <a:t>en</a:t>
            </a:r>
            <a:r>
              <a:rPr lang="en-GB" sz="2400" dirty="0">
                <a:solidFill>
                  <a:srgbClr val="115076"/>
                </a:solidFill>
              </a:rPr>
              <a:t> orange.</a:t>
            </a:r>
          </a:p>
        </p:txBody>
      </p:sp>
      <p:pic>
        <p:nvPicPr>
          <p:cNvPr id="9218" name="Picture 2" descr="Description de cette image, également commentée ci-après">
            <a:hlinkClick r:id="" action="ppaction://noaction">
              <a:snd r:embed="rId3" name="Angele.wav"/>
            </a:hlinkClick>
            <a:extLst>
              <a:ext uri="{FF2B5EF4-FFF2-40B4-BE49-F238E27FC236}">
                <a16:creationId xmlns:a16="http://schemas.microsoft.com/office/drawing/2014/main" id="{E1A5E8BA-6C60-497E-9B9D-64026AE33A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56590" y="1815639"/>
            <a:ext cx="1349583"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20" name="Picture 4" descr="https://upload.wikimedia.org/wikipedia/commons/thumb/c/cd/Franse_zangeres-actrice_Francoise_Hardy_in_Amsterdam._Francoise_Hardy%2C_Bestanddeelnr_923-0817.jpg/1024px-Franse_zangeres-actrice_Francoise_Hardy_in_Amsterdam._Francoise_Hardy%2C_Bestanddeelnr_923-0817.jpg">
            <a:hlinkClick r:id="" action="ppaction://noaction">
              <a:snd r:embed="rId4" name="francoise hardy.wav"/>
            </a:hlinkClick>
            <a:extLst>
              <a:ext uri="{FF2B5EF4-FFF2-40B4-BE49-F238E27FC236}">
                <a16:creationId xmlns:a16="http://schemas.microsoft.com/office/drawing/2014/main" id="{AC6D734C-6F0F-41B5-9B8C-633E2AC7D33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48631" y="1815639"/>
            <a:ext cx="2694737"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24" name="Picture 8" descr="Description de cette image, également commentée ci-après">
            <a:hlinkClick r:id="" action="ppaction://noaction">
              <a:snd r:embed="rId8" name="louise attaque.wav"/>
            </a:hlinkClick>
            <a:extLst>
              <a:ext uri="{FF2B5EF4-FFF2-40B4-BE49-F238E27FC236}">
                <a16:creationId xmlns:a16="http://schemas.microsoft.com/office/drawing/2014/main" id="{5DA47C89-9D54-46F5-ACB7-403F3172C32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20617" y="4156451"/>
            <a:ext cx="2880000"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26" name="Picture 10" descr="Description de cette image, également commentée ci-après">
            <a:hlinkClick r:id="" action="ppaction://noaction">
              <a:snd r:embed="rId6" name="brigitte.wav"/>
            </a:hlinkClick>
            <a:extLst>
              <a:ext uri="{FF2B5EF4-FFF2-40B4-BE49-F238E27FC236}">
                <a16:creationId xmlns:a16="http://schemas.microsoft.com/office/drawing/2014/main" id="{F44698CC-2F2B-4225-8ACD-A0E380CEB37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91383" y="4156451"/>
            <a:ext cx="2698682"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30" name="Picture 14" descr="https://upload.wikimedia.org/wikipedia/commons/thumb/4/42/Celine_Dion_Concert_Singing_Taking_Chances_2008.jpg/800px-Celine_Dion_Concert_Singing_Taking_Chances_2008.jpg">
            <a:hlinkClick r:id="" action="ppaction://noaction">
              <a:snd r:embed="rId7" name="celine dion.wav"/>
            </a:hlinkClick>
            <a:extLst>
              <a:ext uri="{FF2B5EF4-FFF2-40B4-BE49-F238E27FC236}">
                <a16:creationId xmlns:a16="http://schemas.microsoft.com/office/drawing/2014/main" id="{5937ED68-DC75-45C5-8E04-13038B2903D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12249" y="4156451"/>
            <a:ext cx="1367500"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32" name="Picture 16" descr="Description de cette image, également commentée ci-après">
            <a:hlinkClick r:id="" action="ppaction://noaction">
              <a:snd r:embed="rId5" name="vanessa paradis.wav"/>
            </a:hlinkClick>
            <a:extLst>
              <a:ext uri="{FF2B5EF4-FFF2-40B4-BE49-F238E27FC236}">
                <a16:creationId xmlns:a16="http://schemas.microsoft.com/office/drawing/2014/main" id="{9F865C71-D755-4DFD-BD26-4D378A71AB3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994577" y="1815639"/>
            <a:ext cx="1340833"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hlinkClick r:id="" action="ppaction://noaction">
              <a:snd r:embed="rId3" name="Angele.wav"/>
            </a:hlinkClick>
            <a:extLst>
              <a:ext uri="{FF2B5EF4-FFF2-40B4-BE49-F238E27FC236}">
                <a16:creationId xmlns:a16="http://schemas.microsoft.com/office/drawing/2014/main" id="{4FD695B3-B1FD-4E13-B776-463DA71FA2B2}"/>
              </a:ext>
            </a:extLst>
          </p:cNvPr>
          <p:cNvSpPr txBox="1"/>
          <p:nvPr/>
        </p:nvSpPr>
        <p:spPr>
          <a:xfrm>
            <a:off x="1988604" y="3676210"/>
            <a:ext cx="1085554" cy="400110"/>
          </a:xfrm>
          <a:prstGeom prst="rect">
            <a:avLst/>
          </a:prstGeom>
          <a:noFill/>
        </p:spPr>
        <p:txBody>
          <a:bodyPr wrap="none" rtlCol="0">
            <a:spAutoFit/>
          </a:bodyPr>
          <a:lstStyle/>
          <a:p>
            <a:pPr algn="ctr"/>
            <a:r>
              <a:rPr lang="en-GB" sz="2000" b="1" dirty="0" err="1">
                <a:solidFill>
                  <a:srgbClr val="115076"/>
                </a:solidFill>
              </a:rPr>
              <a:t>Ang</a:t>
            </a:r>
            <a:r>
              <a:rPr lang="en-GB" sz="2000" b="1" dirty="0" err="1">
                <a:solidFill>
                  <a:srgbClr val="EE6000"/>
                </a:solidFill>
              </a:rPr>
              <a:t>è</a:t>
            </a:r>
            <a:r>
              <a:rPr lang="en-GB" sz="2000" b="1" dirty="0" err="1">
                <a:solidFill>
                  <a:srgbClr val="115076"/>
                </a:solidFill>
              </a:rPr>
              <a:t>le</a:t>
            </a:r>
            <a:endParaRPr lang="en-GB" sz="2000" b="1" dirty="0">
              <a:solidFill>
                <a:srgbClr val="115076"/>
              </a:solidFill>
            </a:endParaRPr>
          </a:p>
        </p:txBody>
      </p:sp>
      <p:sp>
        <p:nvSpPr>
          <p:cNvPr id="29" name="TextBox 28">
            <a:extLst>
              <a:ext uri="{FF2B5EF4-FFF2-40B4-BE49-F238E27FC236}">
                <a16:creationId xmlns:a16="http://schemas.microsoft.com/office/drawing/2014/main" id="{FA9A6327-7BF4-48EA-B3FF-264E52EE7EB2}"/>
              </a:ext>
            </a:extLst>
          </p:cNvPr>
          <p:cNvSpPr txBox="1"/>
          <p:nvPr/>
        </p:nvSpPr>
        <p:spPr>
          <a:xfrm>
            <a:off x="4998583" y="3682083"/>
            <a:ext cx="2194832" cy="400110"/>
          </a:xfrm>
          <a:prstGeom prst="rect">
            <a:avLst/>
          </a:prstGeom>
          <a:noFill/>
        </p:spPr>
        <p:txBody>
          <a:bodyPr wrap="none" rtlCol="0">
            <a:spAutoFit/>
          </a:bodyPr>
          <a:lstStyle/>
          <a:p>
            <a:pPr algn="ctr"/>
            <a:r>
              <a:rPr lang="en-GB" sz="2000" b="1" dirty="0">
                <a:solidFill>
                  <a:srgbClr val="115076"/>
                </a:solidFill>
              </a:rPr>
              <a:t>Fr</a:t>
            </a:r>
            <a:r>
              <a:rPr lang="en-GB" sz="2000" b="1" dirty="0">
                <a:solidFill>
                  <a:srgbClr val="EE6000"/>
                </a:solidFill>
              </a:rPr>
              <a:t>an</a:t>
            </a:r>
            <a:r>
              <a:rPr lang="en-GB" sz="2000" b="1" dirty="0">
                <a:solidFill>
                  <a:srgbClr val="115076"/>
                </a:solidFill>
              </a:rPr>
              <a:t>çoise Hardy</a:t>
            </a:r>
          </a:p>
        </p:txBody>
      </p:sp>
      <p:sp>
        <p:nvSpPr>
          <p:cNvPr id="30" name="TextBox 29">
            <a:extLst>
              <a:ext uri="{FF2B5EF4-FFF2-40B4-BE49-F238E27FC236}">
                <a16:creationId xmlns:a16="http://schemas.microsoft.com/office/drawing/2014/main" id="{D02EF2F6-BDE2-47CB-BFE6-53792282B1D6}"/>
              </a:ext>
            </a:extLst>
          </p:cNvPr>
          <p:cNvSpPr txBox="1"/>
          <p:nvPr/>
        </p:nvSpPr>
        <p:spPr>
          <a:xfrm>
            <a:off x="8547174" y="3676210"/>
            <a:ext cx="2226893" cy="400110"/>
          </a:xfrm>
          <a:prstGeom prst="rect">
            <a:avLst/>
          </a:prstGeom>
          <a:noFill/>
        </p:spPr>
        <p:txBody>
          <a:bodyPr wrap="none" rtlCol="0">
            <a:spAutoFit/>
          </a:bodyPr>
          <a:lstStyle/>
          <a:p>
            <a:pPr algn="ctr"/>
            <a:r>
              <a:rPr lang="en-GB" sz="2000" b="1" dirty="0">
                <a:solidFill>
                  <a:srgbClr val="115076"/>
                </a:solidFill>
              </a:rPr>
              <a:t>Vanessa Paradi</a:t>
            </a:r>
            <a:r>
              <a:rPr lang="en-GB" sz="2000" b="1" dirty="0">
                <a:solidFill>
                  <a:srgbClr val="EE6000"/>
                </a:solidFill>
              </a:rPr>
              <a:t>s</a:t>
            </a:r>
          </a:p>
        </p:txBody>
      </p:sp>
      <p:sp>
        <p:nvSpPr>
          <p:cNvPr id="31" name="TextBox 30">
            <a:extLst>
              <a:ext uri="{FF2B5EF4-FFF2-40B4-BE49-F238E27FC236}">
                <a16:creationId xmlns:a16="http://schemas.microsoft.com/office/drawing/2014/main" id="{1A85AF29-4041-44D1-9B46-719524C025E4}"/>
              </a:ext>
            </a:extLst>
          </p:cNvPr>
          <p:cNvSpPr txBox="1"/>
          <p:nvPr/>
        </p:nvSpPr>
        <p:spPr>
          <a:xfrm>
            <a:off x="1928404" y="6014236"/>
            <a:ext cx="1024639" cy="400110"/>
          </a:xfrm>
          <a:prstGeom prst="rect">
            <a:avLst/>
          </a:prstGeom>
          <a:noFill/>
        </p:spPr>
        <p:txBody>
          <a:bodyPr wrap="none" rtlCol="0">
            <a:spAutoFit/>
          </a:bodyPr>
          <a:lstStyle/>
          <a:p>
            <a:pPr algn="ctr"/>
            <a:r>
              <a:rPr lang="en-GB" sz="2000" b="1" dirty="0">
                <a:solidFill>
                  <a:srgbClr val="115076"/>
                </a:solidFill>
              </a:rPr>
              <a:t>Bri</a:t>
            </a:r>
            <a:r>
              <a:rPr lang="en-GB" sz="2000" b="1" dirty="0">
                <a:solidFill>
                  <a:srgbClr val="EE6000"/>
                </a:solidFill>
              </a:rPr>
              <a:t>g</a:t>
            </a:r>
            <a:r>
              <a:rPr lang="en-GB" sz="2000" b="1" dirty="0">
                <a:solidFill>
                  <a:srgbClr val="115076"/>
                </a:solidFill>
              </a:rPr>
              <a:t>itte</a:t>
            </a:r>
          </a:p>
        </p:txBody>
      </p:sp>
      <p:sp>
        <p:nvSpPr>
          <p:cNvPr id="32" name="TextBox 31">
            <a:extLst>
              <a:ext uri="{FF2B5EF4-FFF2-40B4-BE49-F238E27FC236}">
                <a16:creationId xmlns:a16="http://schemas.microsoft.com/office/drawing/2014/main" id="{09A02850-B0EB-428E-A174-9B376AF1CC7D}"/>
              </a:ext>
            </a:extLst>
          </p:cNvPr>
          <p:cNvSpPr txBox="1"/>
          <p:nvPr/>
        </p:nvSpPr>
        <p:spPr>
          <a:xfrm>
            <a:off x="5287123" y="6014236"/>
            <a:ext cx="1617751" cy="400110"/>
          </a:xfrm>
          <a:prstGeom prst="rect">
            <a:avLst/>
          </a:prstGeom>
          <a:noFill/>
        </p:spPr>
        <p:txBody>
          <a:bodyPr wrap="none" rtlCol="0">
            <a:spAutoFit/>
          </a:bodyPr>
          <a:lstStyle/>
          <a:p>
            <a:pPr algn="ctr"/>
            <a:r>
              <a:rPr lang="en-GB" sz="2000" b="1" dirty="0">
                <a:solidFill>
                  <a:srgbClr val="EE6000"/>
                </a:solidFill>
              </a:rPr>
              <a:t>C</a:t>
            </a:r>
            <a:r>
              <a:rPr lang="en-GB" sz="2000" b="1" dirty="0">
                <a:solidFill>
                  <a:srgbClr val="115076"/>
                </a:solidFill>
              </a:rPr>
              <a:t>éline Dion</a:t>
            </a:r>
          </a:p>
        </p:txBody>
      </p:sp>
      <p:sp>
        <p:nvSpPr>
          <p:cNvPr id="33" name="TextBox 32">
            <a:extLst>
              <a:ext uri="{FF2B5EF4-FFF2-40B4-BE49-F238E27FC236}">
                <a16:creationId xmlns:a16="http://schemas.microsoft.com/office/drawing/2014/main" id="{30EEF7AA-D1A2-47DC-B611-2B343A059874}"/>
              </a:ext>
            </a:extLst>
          </p:cNvPr>
          <p:cNvSpPr txBox="1"/>
          <p:nvPr/>
        </p:nvSpPr>
        <p:spPr>
          <a:xfrm>
            <a:off x="8648961" y="6014236"/>
            <a:ext cx="2023311" cy="400110"/>
          </a:xfrm>
          <a:prstGeom prst="rect">
            <a:avLst/>
          </a:prstGeom>
          <a:noFill/>
        </p:spPr>
        <p:txBody>
          <a:bodyPr wrap="none" rtlCol="0">
            <a:spAutoFit/>
          </a:bodyPr>
          <a:lstStyle/>
          <a:p>
            <a:pPr algn="ctr"/>
            <a:r>
              <a:rPr lang="en-GB" sz="2000" b="1" dirty="0">
                <a:solidFill>
                  <a:srgbClr val="115076"/>
                </a:solidFill>
              </a:rPr>
              <a:t>Louise </a:t>
            </a:r>
            <a:r>
              <a:rPr lang="en-GB" sz="2000" b="1" dirty="0" err="1">
                <a:solidFill>
                  <a:srgbClr val="115076"/>
                </a:solidFill>
              </a:rPr>
              <a:t>Atta</a:t>
            </a:r>
            <a:r>
              <a:rPr lang="en-GB" sz="2000" b="1" dirty="0" err="1">
                <a:solidFill>
                  <a:srgbClr val="EE6000"/>
                </a:solidFill>
              </a:rPr>
              <a:t>qu</a:t>
            </a:r>
            <a:r>
              <a:rPr lang="en-GB" sz="2000" b="1" dirty="0" err="1">
                <a:solidFill>
                  <a:srgbClr val="115076"/>
                </a:solidFill>
              </a:rPr>
              <a:t>e</a:t>
            </a:r>
            <a:endParaRPr lang="en-GB" sz="2000" b="1" dirty="0">
              <a:solidFill>
                <a:srgbClr val="115076"/>
              </a:solidFill>
            </a:endParaRPr>
          </a:p>
        </p:txBody>
      </p:sp>
      <p:pic>
        <p:nvPicPr>
          <p:cNvPr id="10" name="Picture 9">
            <a:extLst>
              <a:ext uri="{FF2B5EF4-FFF2-40B4-BE49-F238E27FC236}">
                <a16:creationId xmlns:a16="http://schemas.microsoft.com/office/drawing/2014/main" id="{4EEA4077-F1A8-4806-8C34-64F9743535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17534" y="494824"/>
            <a:ext cx="1800000" cy="1800000"/>
          </a:xfrm>
          <a:prstGeom prst="rect">
            <a:avLst/>
          </a:prstGeom>
        </p:spPr>
      </p:pic>
      <p:sp>
        <p:nvSpPr>
          <p:cNvPr id="37" name="TextBox 36">
            <a:extLst>
              <a:ext uri="{FF2B5EF4-FFF2-40B4-BE49-F238E27FC236}">
                <a16:creationId xmlns:a16="http://schemas.microsoft.com/office/drawing/2014/main" id="{DDF40B19-B1B3-4B70-9BD9-33FD097C0F7B}"/>
              </a:ext>
            </a:extLst>
          </p:cNvPr>
          <p:cNvSpPr txBox="1"/>
          <p:nvPr/>
        </p:nvSpPr>
        <p:spPr>
          <a:xfrm>
            <a:off x="6788414" y="327622"/>
            <a:ext cx="2933816" cy="646331"/>
          </a:xfrm>
          <a:prstGeom prst="rect">
            <a:avLst/>
          </a:prstGeom>
          <a:noFill/>
        </p:spPr>
        <p:txBody>
          <a:bodyPr wrap="none" rtlCol="0">
            <a:spAutoFit/>
          </a:bodyPr>
          <a:lstStyle/>
          <a:p>
            <a:r>
              <a:rPr lang="en-GB" sz="3600" b="1" dirty="0" err="1">
                <a:solidFill>
                  <a:srgbClr val="115076"/>
                </a:solidFill>
              </a:rPr>
              <a:t>Partenaire</a:t>
            </a:r>
            <a:r>
              <a:rPr lang="en-GB" sz="3600" b="1" dirty="0">
                <a:solidFill>
                  <a:srgbClr val="115076"/>
                </a:solidFill>
              </a:rPr>
              <a:t> A</a:t>
            </a:r>
          </a:p>
        </p:txBody>
      </p:sp>
      <p:sp>
        <p:nvSpPr>
          <p:cNvPr id="11" name="Title 10">
            <a:extLst>
              <a:ext uri="{FF2B5EF4-FFF2-40B4-BE49-F238E27FC236}">
                <a16:creationId xmlns:a16="http://schemas.microsoft.com/office/drawing/2014/main" id="{DF5975EB-9A34-4C76-97F7-B5192A9BEE5A}"/>
              </a:ext>
            </a:extLst>
          </p:cNvPr>
          <p:cNvSpPr>
            <a:spLocks noGrp="1"/>
          </p:cNvSpPr>
          <p:nvPr>
            <p:ph type="title"/>
          </p:nvPr>
        </p:nvSpPr>
        <p:spPr/>
        <p:txBody>
          <a:bodyPr>
            <a:normAutofit/>
          </a:bodyPr>
          <a:lstStyle/>
          <a:p>
            <a:r>
              <a:rPr lang="fr-FR" sz="2800" dirty="0"/>
              <a:t>Mes artistes préférés</a:t>
            </a:r>
          </a:p>
        </p:txBody>
      </p:sp>
      <p:sp>
        <p:nvSpPr>
          <p:cNvPr id="26" name="Rounded Rectangle 46">
            <a:extLst>
              <a:ext uri="{FF2B5EF4-FFF2-40B4-BE49-F238E27FC236}">
                <a16:creationId xmlns:a16="http://schemas.microsoft.com/office/drawing/2014/main" id="{B2DC56FB-DA39-4868-82AF-F97385C3CAC3}"/>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920517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Angele.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29"/>
                                        </p:tgtEl>
                                      </p:cBhvr>
                                    </p:animEffect>
                                    <p:animScale>
                                      <p:cBhvr>
                                        <p:cTn id="13" dur="250" autoRev="1" fill="hold"/>
                                        <p:tgtEl>
                                          <p:spTgt spid="29"/>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4" name="francoise hardy.wav"/>
                                        </p:tgtEl>
                                      </p:cMediaNode>
                                    </p:audio>
                                  </p:sub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30"/>
                                        </p:tgtEl>
                                      </p:cBhvr>
                                    </p:animEffect>
                                    <p:animScale>
                                      <p:cBhvr>
                                        <p:cTn id="19" dur="250" autoRev="1" fill="hold"/>
                                        <p:tgtEl>
                                          <p:spTgt spid="30"/>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5" name="vanessa paradis.wav"/>
                                        </p:tgtEl>
                                      </p:cMediaNode>
                                    </p:audio>
                                  </p:sub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31"/>
                                        </p:tgtEl>
                                      </p:cBhvr>
                                    </p:animEffect>
                                    <p:animScale>
                                      <p:cBhvr>
                                        <p:cTn id="25" dur="250" autoRev="1" fill="hold"/>
                                        <p:tgtEl>
                                          <p:spTgt spid="31"/>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6" name="brigitte.wav"/>
                                        </p:tgtEl>
                                      </p:cMediaNode>
                                    </p:audio>
                                  </p:sub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2"/>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32"/>
                                        </p:tgtEl>
                                      </p:cBhvr>
                                    </p:animEffect>
                                    <p:animScale>
                                      <p:cBhvr>
                                        <p:cTn id="31" dur="250" autoRev="1" fill="hold"/>
                                        <p:tgtEl>
                                          <p:spTgt spid="32"/>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7" name="celine dion.wav"/>
                                        </p:tgtEl>
                                      </p:cMediaNode>
                                    </p:audio>
                                  </p:sub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33"/>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33"/>
                                        </p:tgtEl>
                                      </p:cBhvr>
                                    </p:animEffect>
                                    <p:animScale>
                                      <p:cBhvr>
                                        <p:cTn id="37" dur="250" autoRev="1" fill="hold"/>
                                        <p:tgtEl>
                                          <p:spTgt spid="33"/>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8" name="louise attaque.wav"/>
                                        </p:tgtEl>
                                      </p:cMediaNode>
                                    </p:audio>
                                  </p:subTnLst>
                                </p:cTn>
                              </p:par>
                            </p:childTnLst>
                          </p:cTn>
                        </p:par>
                      </p:childTnLst>
                    </p:cTn>
                  </p:par>
                </p:childTnLst>
              </p:cTn>
              <p:nextCondLst>
                <p:cond evt="onClick" delay="0">
                  <p:tgtEl>
                    <p:spTgt spid="33"/>
                  </p:tgtEl>
                </p:cond>
              </p:nextCondLst>
            </p:seq>
          </p:childTnLst>
        </p:cTn>
      </p:par>
    </p:tnLst>
    <p:bldLst>
      <p:bldP spid="6" grpId="0"/>
      <p:bldP spid="29" grpId="0"/>
      <p:bldP spid="30" grpId="0"/>
      <p:bldP spid="31" grpId="0"/>
      <p:bldP spid="32"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DF40B19-B1B3-4B70-9BD9-33FD097C0F7B}"/>
              </a:ext>
            </a:extLst>
          </p:cNvPr>
          <p:cNvSpPr txBox="1"/>
          <p:nvPr/>
        </p:nvSpPr>
        <p:spPr>
          <a:xfrm>
            <a:off x="6788414" y="327622"/>
            <a:ext cx="2933816" cy="646331"/>
          </a:xfrm>
          <a:prstGeom prst="rect">
            <a:avLst/>
          </a:prstGeom>
          <a:noFill/>
        </p:spPr>
        <p:txBody>
          <a:bodyPr wrap="none" rtlCol="0">
            <a:spAutoFit/>
          </a:bodyPr>
          <a:lstStyle/>
          <a:p>
            <a:r>
              <a:rPr lang="en-GB" sz="3600" b="1" dirty="0" err="1">
                <a:solidFill>
                  <a:srgbClr val="115076"/>
                </a:solidFill>
              </a:rPr>
              <a:t>Partenaire</a:t>
            </a:r>
            <a:r>
              <a:rPr lang="en-GB" sz="3600" b="1" dirty="0">
                <a:solidFill>
                  <a:srgbClr val="115076"/>
                </a:solidFill>
              </a:rPr>
              <a:t> B</a:t>
            </a:r>
          </a:p>
        </p:txBody>
      </p:sp>
      <p:sp>
        <p:nvSpPr>
          <p:cNvPr id="21" name="TextBox 20">
            <a:extLst>
              <a:ext uri="{FF2B5EF4-FFF2-40B4-BE49-F238E27FC236}">
                <a16:creationId xmlns:a16="http://schemas.microsoft.com/office/drawing/2014/main" id="{F67F072F-43EE-4AD6-88C4-6CF44F4E9090}"/>
              </a:ext>
            </a:extLst>
          </p:cNvPr>
          <p:cNvSpPr txBox="1"/>
          <p:nvPr/>
        </p:nvSpPr>
        <p:spPr>
          <a:xfrm>
            <a:off x="-1" y="1163992"/>
            <a:ext cx="10610597" cy="461665"/>
          </a:xfrm>
          <a:prstGeom prst="rect">
            <a:avLst/>
          </a:prstGeom>
          <a:noFill/>
        </p:spPr>
        <p:txBody>
          <a:bodyPr wrap="none" rtlCol="0">
            <a:spAutoFit/>
          </a:bodyPr>
          <a:lstStyle/>
          <a:p>
            <a:r>
              <a:rPr lang="en-GB" sz="2400" dirty="0" err="1">
                <a:solidFill>
                  <a:srgbClr val="115076"/>
                </a:solidFill>
              </a:rPr>
              <a:t>Prononce</a:t>
            </a:r>
            <a:r>
              <a:rPr lang="en-GB" sz="2400" dirty="0">
                <a:solidFill>
                  <a:srgbClr val="115076"/>
                </a:solidFill>
              </a:rPr>
              <a:t> </a:t>
            </a:r>
            <a:r>
              <a:rPr lang="en-GB" sz="2400" dirty="0" err="1">
                <a:solidFill>
                  <a:srgbClr val="115076"/>
                </a:solidFill>
              </a:rPr>
              <a:t>chaque</a:t>
            </a:r>
            <a:r>
              <a:rPr lang="en-GB" sz="2400" dirty="0">
                <a:solidFill>
                  <a:srgbClr val="115076"/>
                </a:solidFill>
              </a:rPr>
              <a:t> nom </a:t>
            </a:r>
            <a:r>
              <a:rPr lang="en-GB" sz="2400" dirty="0" err="1">
                <a:solidFill>
                  <a:srgbClr val="115076"/>
                </a:solidFill>
              </a:rPr>
              <a:t>en</a:t>
            </a:r>
            <a:r>
              <a:rPr lang="en-GB" sz="2400" dirty="0">
                <a:solidFill>
                  <a:srgbClr val="115076"/>
                </a:solidFill>
              </a:rPr>
              <a:t> </a:t>
            </a:r>
            <a:r>
              <a:rPr lang="en-GB" sz="2400" dirty="0" err="1">
                <a:solidFill>
                  <a:srgbClr val="115076"/>
                </a:solidFill>
              </a:rPr>
              <a:t>français</a:t>
            </a:r>
            <a:r>
              <a:rPr lang="en-GB" sz="2400" dirty="0">
                <a:solidFill>
                  <a:srgbClr val="115076"/>
                </a:solidFill>
              </a:rPr>
              <a:t>. </a:t>
            </a:r>
            <a:r>
              <a:rPr lang="en-GB" sz="2400" dirty="0" err="1">
                <a:solidFill>
                  <a:srgbClr val="115076"/>
                </a:solidFill>
              </a:rPr>
              <a:t>Fais</a:t>
            </a:r>
            <a:r>
              <a:rPr lang="en-GB" sz="2400" dirty="0">
                <a:solidFill>
                  <a:srgbClr val="115076"/>
                </a:solidFill>
              </a:rPr>
              <a:t> attention à la </a:t>
            </a:r>
            <a:r>
              <a:rPr lang="en-GB" sz="2400" b="1" dirty="0">
                <a:solidFill>
                  <a:srgbClr val="115076"/>
                </a:solidFill>
              </a:rPr>
              <a:t>SSC</a:t>
            </a:r>
            <a:r>
              <a:rPr lang="en-GB" sz="2400" dirty="0">
                <a:solidFill>
                  <a:srgbClr val="115076"/>
                </a:solidFill>
              </a:rPr>
              <a:t> </a:t>
            </a:r>
            <a:r>
              <a:rPr lang="en-GB" sz="2400" dirty="0" err="1">
                <a:solidFill>
                  <a:srgbClr val="115076"/>
                </a:solidFill>
              </a:rPr>
              <a:t>en</a:t>
            </a:r>
            <a:r>
              <a:rPr lang="en-GB" sz="2400" dirty="0">
                <a:solidFill>
                  <a:srgbClr val="115076"/>
                </a:solidFill>
              </a:rPr>
              <a:t> orange.</a:t>
            </a:r>
          </a:p>
        </p:txBody>
      </p:sp>
      <p:pic>
        <p:nvPicPr>
          <p:cNvPr id="16388" name="Picture 4" descr="https://upload.wikimedia.org/wikipedia/commons/0/03/Justice.png">
            <a:hlinkClick r:id="" action="ppaction://noaction">
              <a:snd r:embed="rId3" name="justice.wav"/>
            </a:hlinkClick>
            <a:extLst>
              <a:ext uri="{FF2B5EF4-FFF2-40B4-BE49-F238E27FC236}">
                <a16:creationId xmlns:a16="http://schemas.microsoft.com/office/drawing/2014/main" id="{EEAC590B-998F-4C46-B129-340EBCF55E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66212" y="1784936"/>
            <a:ext cx="2710843"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90" name="Picture 6" descr="Description de cette image, également commentée ci-après">
            <a:hlinkClick r:id="" action="ppaction://noaction">
              <a:snd r:embed="rId4" name="slimane.wav"/>
            </a:hlinkClick>
            <a:extLst>
              <a:ext uri="{FF2B5EF4-FFF2-40B4-BE49-F238E27FC236}">
                <a16:creationId xmlns:a16="http://schemas.microsoft.com/office/drawing/2014/main" id="{CB887F35-81DE-4B5F-AC5A-DCBBD623B7F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1208" y="1784936"/>
            <a:ext cx="1349583"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92" name="Picture 8" descr="Indochine performing in the Meteor Tour, 2009">
            <a:hlinkClick r:id="" action="ppaction://noaction">
              <a:snd r:embed="rId5" name="indochine.wav"/>
            </a:hlinkClick>
            <a:extLst>
              <a:ext uri="{FF2B5EF4-FFF2-40B4-BE49-F238E27FC236}">
                <a16:creationId xmlns:a16="http://schemas.microsoft.com/office/drawing/2014/main" id="{E6F4F9B7-A4C7-47B9-8682-9147363DA5E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13894" y="1784936"/>
            <a:ext cx="2698682"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94" name="Picture 10" descr="Description de l'image Festival des Vieilles Charrues 2014 - Casseurs Flowters.jpg.">
            <a:hlinkClick r:id="" action="ppaction://noaction">
              <a:snd r:embed="rId6" name="casseurs flowters.wav"/>
            </a:hlinkClick>
            <a:extLst>
              <a:ext uri="{FF2B5EF4-FFF2-40B4-BE49-F238E27FC236}">
                <a16:creationId xmlns:a16="http://schemas.microsoft.com/office/drawing/2014/main" id="{5A9B37C6-A0A9-48E5-9371-31200C84D04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37993" y="4157663"/>
            <a:ext cx="2698682"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96" name="Picture 12" descr="Description de cette image, également commentée ci-après">
            <a:hlinkClick r:id="" action="ppaction://noaction">
              <a:snd r:embed="rId7" name="air.wav"/>
            </a:hlinkClick>
            <a:extLst>
              <a:ext uri="{FF2B5EF4-FFF2-40B4-BE49-F238E27FC236}">
                <a16:creationId xmlns:a16="http://schemas.microsoft.com/office/drawing/2014/main" id="{D9896E6A-64E5-4D49-B951-CB2BF94492F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48630" y="4157663"/>
            <a:ext cx="2694737"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98" name="Picture 14" descr="Description de cette image, également commentée ci-après">
            <a:hlinkClick r:id="" action="ppaction://noaction">
              <a:snd r:embed="rId8" name="les variations.wav"/>
            </a:hlinkClick>
            <a:extLst>
              <a:ext uri="{FF2B5EF4-FFF2-40B4-BE49-F238E27FC236}">
                <a16:creationId xmlns:a16="http://schemas.microsoft.com/office/drawing/2014/main" id="{1C5B9404-FB84-44D6-8DA0-FC1CEE269D3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55322" y="4157663"/>
            <a:ext cx="2679070"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BA419BB3-6537-479F-A313-2D999B2A0FB1}"/>
              </a:ext>
            </a:extLst>
          </p:cNvPr>
          <p:cNvSpPr txBox="1"/>
          <p:nvPr/>
        </p:nvSpPr>
        <p:spPr>
          <a:xfrm>
            <a:off x="2302099" y="3671244"/>
            <a:ext cx="1039067" cy="400110"/>
          </a:xfrm>
          <a:prstGeom prst="rect">
            <a:avLst/>
          </a:prstGeom>
          <a:noFill/>
        </p:spPr>
        <p:txBody>
          <a:bodyPr wrap="none" rtlCol="0">
            <a:spAutoFit/>
          </a:bodyPr>
          <a:lstStyle/>
          <a:p>
            <a:pPr algn="ctr"/>
            <a:r>
              <a:rPr lang="en-GB" sz="2000" b="1" dirty="0">
                <a:solidFill>
                  <a:srgbClr val="115076"/>
                </a:solidFill>
              </a:rPr>
              <a:t>J</a:t>
            </a:r>
            <a:r>
              <a:rPr lang="en-GB" sz="2000" b="1" dirty="0">
                <a:solidFill>
                  <a:srgbClr val="EE6000"/>
                </a:solidFill>
              </a:rPr>
              <a:t>u</a:t>
            </a:r>
            <a:r>
              <a:rPr lang="en-GB" sz="2000" b="1" dirty="0">
                <a:solidFill>
                  <a:srgbClr val="115076"/>
                </a:solidFill>
              </a:rPr>
              <a:t>stice</a:t>
            </a:r>
          </a:p>
        </p:txBody>
      </p:sp>
      <p:sp>
        <p:nvSpPr>
          <p:cNvPr id="34" name="TextBox 33">
            <a:extLst>
              <a:ext uri="{FF2B5EF4-FFF2-40B4-BE49-F238E27FC236}">
                <a16:creationId xmlns:a16="http://schemas.microsoft.com/office/drawing/2014/main" id="{F0408A31-950D-4E40-84F6-45BF12A5A828}"/>
              </a:ext>
            </a:extLst>
          </p:cNvPr>
          <p:cNvSpPr txBox="1"/>
          <p:nvPr/>
        </p:nvSpPr>
        <p:spPr>
          <a:xfrm>
            <a:off x="5529564" y="3675947"/>
            <a:ext cx="1167307" cy="400110"/>
          </a:xfrm>
          <a:prstGeom prst="rect">
            <a:avLst/>
          </a:prstGeom>
          <a:noFill/>
        </p:spPr>
        <p:txBody>
          <a:bodyPr wrap="none" rtlCol="0">
            <a:spAutoFit/>
          </a:bodyPr>
          <a:lstStyle/>
          <a:p>
            <a:pPr algn="ctr"/>
            <a:r>
              <a:rPr lang="en-GB" sz="2000" b="1" dirty="0">
                <a:solidFill>
                  <a:srgbClr val="115076"/>
                </a:solidFill>
              </a:rPr>
              <a:t>Sliman</a:t>
            </a:r>
            <a:r>
              <a:rPr lang="en-GB" sz="2000" b="1" dirty="0">
                <a:solidFill>
                  <a:srgbClr val="EE6000"/>
                </a:solidFill>
              </a:rPr>
              <a:t>e</a:t>
            </a:r>
          </a:p>
        </p:txBody>
      </p:sp>
      <p:sp>
        <p:nvSpPr>
          <p:cNvPr id="35" name="TextBox 34">
            <a:extLst>
              <a:ext uri="{FF2B5EF4-FFF2-40B4-BE49-F238E27FC236}">
                <a16:creationId xmlns:a16="http://schemas.microsoft.com/office/drawing/2014/main" id="{48745F2F-1D6D-4BC3-8544-9CFE3DB60D23}"/>
              </a:ext>
            </a:extLst>
          </p:cNvPr>
          <p:cNvSpPr txBox="1"/>
          <p:nvPr/>
        </p:nvSpPr>
        <p:spPr>
          <a:xfrm>
            <a:off x="8874947" y="3671244"/>
            <a:ext cx="1439818" cy="400110"/>
          </a:xfrm>
          <a:prstGeom prst="rect">
            <a:avLst/>
          </a:prstGeom>
          <a:noFill/>
        </p:spPr>
        <p:txBody>
          <a:bodyPr wrap="none" rtlCol="0">
            <a:spAutoFit/>
          </a:bodyPr>
          <a:lstStyle/>
          <a:p>
            <a:pPr algn="ctr"/>
            <a:r>
              <a:rPr lang="en-GB" sz="2000" b="1" dirty="0" err="1">
                <a:solidFill>
                  <a:srgbClr val="115076"/>
                </a:solidFill>
              </a:rPr>
              <a:t>Indo</a:t>
            </a:r>
            <a:r>
              <a:rPr lang="en-GB" sz="2000" b="1" dirty="0" err="1">
                <a:solidFill>
                  <a:srgbClr val="EE6000"/>
                </a:solidFill>
              </a:rPr>
              <a:t>ch</a:t>
            </a:r>
            <a:r>
              <a:rPr lang="en-GB" sz="2000" b="1" dirty="0" err="1">
                <a:solidFill>
                  <a:srgbClr val="115076"/>
                </a:solidFill>
              </a:rPr>
              <a:t>ine</a:t>
            </a:r>
            <a:endParaRPr lang="en-GB" sz="2000" b="1" dirty="0">
              <a:solidFill>
                <a:srgbClr val="EE6000"/>
              </a:solidFill>
            </a:endParaRPr>
          </a:p>
        </p:txBody>
      </p:sp>
      <p:sp>
        <p:nvSpPr>
          <p:cNvPr id="36" name="TextBox 35">
            <a:extLst>
              <a:ext uri="{FF2B5EF4-FFF2-40B4-BE49-F238E27FC236}">
                <a16:creationId xmlns:a16="http://schemas.microsoft.com/office/drawing/2014/main" id="{CF02794B-D5FB-42BC-A075-A6826F042D49}"/>
              </a:ext>
            </a:extLst>
          </p:cNvPr>
          <p:cNvSpPr txBox="1"/>
          <p:nvPr/>
        </p:nvSpPr>
        <p:spPr>
          <a:xfrm>
            <a:off x="1412176" y="5957663"/>
            <a:ext cx="2350323" cy="400110"/>
          </a:xfrm>
          <a:prstGeom prst="rect">
            <a:avLst/>
          </a:prstGeom>
          <a:noFill/>
        </p:spPr>
        <p:txBody>
          <a:bodyPr wrap="none" rtlCol="0">
            <a:spAutoFit/>
          </a:bodyPr>
          <a:lstStyle/>
          <a:p>
            <a:pPr algn="ctr"/>
            <a:r>
              <a:rPr lang="en-GB" sz="2000" b="1" dirty="0" err="1">
                <a:solidFill>
                  <a:srgbClr val="115076"/>
                </a:solidFill>
              </a:rPr>
              <a:t>Cass</a:t>
            </a:r>
            <a:r>
              <a:rPr lang="en-GB" sz="2000" b="1" dirty="0" err="1">
                <a:solidFill>
                  <a:srgbClr val="EE6000"/>
                </a:solidFill>
              </a:rPr>
              <a:t>eu</a:t>
            </a:r>
            <a:r>
              <a:rPr lang="en-GB" sz="2000" b="1" dirty="0" err="1">
                <a:solidFill>
                  <a:srgbClr val="115076"/>
                </a:solidFill>
              </a:rPr>
              <a:t>rs</a:t>
            </a:r>
            <a:r>
              <a:rPr lang="en-GB" sz="2000" b="1" dirty="0">
                <a:solidFill>
                  <a:srgbClr val="115076"/>
                </a:solidFill>
              </a:rPr>
              <a:t> </a:t>
            </a:r>
            <a:r>
              <a:rPr lang="en-GB" sz="2000" b="1" dirty="0" err="1">
                <a:solidFill>
                  <a:srgbClr val="115076"/>
                </a:solidFill>
              </a:rPr>
              <a:t>Flowters</a:t>
            </a:r>
            <a:endParaRPr lang="en-GB" sz="2000" b="1" dirty="0">
              <a:solidFill>
                <a:srgbClr val="EE6000"/>
              </a:solidFill>
            </a:endParaRPr>
          </a:p>
        </p:txBody>
      </p:sp>
      <p:sp>
        <p:nvSpPr>
          <p:cNvPr id="38" name="TextBox 37">
            <a:extLst>
              <a:ext uri="{FF2B5EF4-FFF2-40B4-BE49-F238E27FC236}">
                <a16:creationId xmlns:a16="http://schemas.microsoft.com/office/drawing/2014/main" id="{B3B55DE3-0596-492D-B0FE-8EFCBA8BA46B}"/>
              </a:ext>
            </a:extLst>
          </p:cNvPr>
          <p:cNvSpPr txBox="1"/>
          <p:nvPr/>
        </p:nvSpPr>
        <p:spPr>
          <a:xfrm>
            <a:off x="5837753" y="5957663"/>
            <a:ext cx="516488" cy="400110"/>
          </a:xfrm>
          <a:prstGeom prst="rect">
            <a:avLst/>
          </a:prstGeom>
          <a:noFill/>
        </p:spPr>
        <p:txBody>
          <a:bodyPr wrap="none" rtlCol="0">
            <a:spAutoFit/>
          </a:bodyPr>
          <a:lstStyle/>
          <a:p>
            <a:pPr algn="ctr"/>
            <a:r>
              <a:rPr lang="en-GB" sz="2000" b="1" dirty="0">
                <a:solidFill>
                  <a:srgbClr val="EE6000"/>
                </a:solidFill>
              </a:rPr>
              <a:t>Ai</a:t>
            </a:r>
            <a:r>
              <a:rPr lang="en-GB" sz="2000" b="1" dirty="0">
                <a:solidFill>
                  <a:srgbClr val="115076"/>
                </a:solidFill>
              </a:rPr>
              <a:t>r</a:t>
            </a:r>
            <a:endParaRPr lang="en-GB" sz="2000" b="1" dirty="0">
              <a:solidFill>
                <a:srgbClr val="EE6000"/>
              </a:solidFill>
            </a:endParaRPr>
          </a:p>
        </p:txBody>
      </p:sp>
      <p:sp>
        <p:nvSpPr>
          <p:cNvPr id="39" name="TextBox 38">
            <a:extLst>
              <a:ext uri="{FF2B5EF4-FFF2-40B4-BE49-F238E27FC236}">
                <a16:creationId xmlns:a16="http://schemas.microsoft.com/office/drawing/2014/main" id="{1F31212F-6D92-40CE-8DCC-E897824E2AA0}"/>
              </a:ext>
            </a:extLst>
          </p:cNvPr>
          <p:cNvSpPr txBox="1"/>
          <p:nvPr/>
        </p:nvSpPr>
        <p:spPr>
          <a:xfrm>
            <a:off x="8657741" y="5957663"/>
            <a:ext cx="1874231" cy="400110"/>
          </a:xfrm>
          <a:prstGeom prst="rect">
            <a:avLst/>
          </a:prstGeom>
          <a:noFill/>
        </p:spPr>
        <p:txBody>
          <a:bodyPr wrap="none" rtlCol="0">
            <a:spAutoFit/>
          </a:bodyPr>
          <a:lstStyle/>
          <a:p>
            <a:pPr algn="ctr"/>
            <a:r>
              <a:rPr lang="en-GB" sz="2000" b="1" dirty="0">
                <a:solidFill>
                  <a:srgbClr val="115076"/>
                </a:solidFill>
              </a:rPr>
              <a:t>Les Varia</a:t>
            </a:r>
            <a:r>
              <a:rPr lang="en-GB" sz="2000" b="1" dirty="0">
                <a:solidFill>
                  <a:srgbClr val="EE6000"/>
                </a:solidFill>
              </a:rPr>
              <a:t>tion</a:t>
            </a:r>
            <a:r>
              <a:rPr lang="en-GB" sz="2000" b="1" dirty="0">
                <a:solidFill>
                  <a:srgbClr val="115076"/>
                </a:solidFill>
              </a:rPr>
              <a:t>s</a:t>
            </a:r>
            <a:endParaRPr lang="en-GB" sz="2000" b="1" dirty="0">
              <a:solidFill>
                <a:srgbClr val="EE6000"/>
              </a:solidFill>
            </a:endParaRPr>
          </a:p>
        </p:txBody>
      </p:sp>
      <p:pic>
        <p:nvPicPr>
          <p:cNvPr id="9" name="Picture 8">
            <a:extLst>
              <a:ext uri="{FF2B5EF4-FFF2-40B4-BE49-F238E27FC236}">
                <a16:creationId xmlns:a16="http://schemas.microsoft.com/office/drawing/2014/main" id="{7C787B82-6F69-4E2F-93C2-63DFCE4D3D2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417534" y="500227"/>
            <a:ext cx="1800000" cy="1800000"/>
          </a:xfrm>
          <a:prstGeom prst="rect">
            <a:avLst/>
          </a:prstGeom>
        </p:spPr>
      </p:pic>
      <p:sp>
        <p:nvSpPr>
          <p:cNvPr id="6" name="Title 5">
            <a:extLst>
              <a:ext uri="{FF2B5EF4-FFF2-40B4-BE49-F238E27FC236}">
                <a16:creationId xmlns:a16="http://schemas.microsoft.com/office/drawing/2014/main" id="{C3377CFE-5E5A-427D-A70F-B999E496F4F8}"/>
              </a:ext>
            </a:extLst>
          </p:cNvPr>
          <p:cNvSpPr>
            <a:spLocks noGrp="1"/>
          </p:cNvSpPr>
          <p:nvPr>
            <p:ph type="title"/>
          </p:nvPr>
        </p:nvSpPr>
        <p:spPr/>
        <p:txBody>
          <a:bodyPr>
            <a:normAutofit/>
          </a:bodyPr>
          <a:lstStyle/>
          <a:p>
            <a:r>
              <a:rPr lang="fr-FR" sz="2800" dirty="0"/>
              <a:t>Mes artistes préférés</a:t>
            </a:r>
          </a:p>
        </p:txBody>
      </p:sp>
      <p:sp>
        <p:nvSpPr>
          <p:cNvPr id="24" name="Rounded Rectangle 46">
            <a:extLst>
              <a:ext uri="{FF2B5EF4-FFF2-40B4-BE49-F238E27FC236}">
                <a16:creationId xmlns:a16="http://schemas.microsoft.com/office/drawing/2014/main" id="{9E8CD1EC-7063-4BA7-B593-825AF470FF77}"/>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04388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justice.wav"/>
                                        </p:tgtEl>
                                      </p:cMediaNode>
                                    </p:audio>
                                  </p:sub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34"/>
                                        </p:tgtEl>
                                      </p:cBhvr>
                                    </p:animEffect>
                                    <p:animScale>
                                      <p:cBhvr>
                                        <p:cTn id="13" dur="250" autoRev="1" fill="hold"/>
                                        <p:tgtEl>
                                          <p:spTgt spid="34"/>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4" name="slimane.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5"/>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35"/>
                                        </p:tgtEl>
                                      </p:cBhvr>
                                    </p:animEffect>
                                    <p:animScale>
                                      <p:cBhvr>
                                        <p:cTn id="19" dur="250" autoRev="1" fill="hold"/>
                                        <p:tgtEl>
                                          <p:spTgt spid="35"/>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5" name="indochine.wav"/>
                                        </p:tgtEl>
                                      </p:cMediaNode>
                                    </p:audio>
                                  </p:subTnLst>
                                </p:cTn>
                              </p:par>
                            </p:childTnLst>
                          </p:cTn>
                        </p:par>
                      </p:childTnLst>
                    </p:cTn>
                  </p:par>
                </p:childTnLst>
              </p:cTn>
              <p:nextCondLst>
                <p:cond evt="onClick" delay="0">
                  <p:tgtEl>
                    <p:spTgt spid="35"/>
                  </p:tgtEl>
                </p:cond>
              </p:nextCondLst>
            </p:seq>
            <p:seq concurrent="1" nextAc="seek">
              <p:cTn id="20" restart="whenNotActive" fill="hold" evtFilter="cancelBubble" nodeType="interactiveSeq">
                <p:stCondLst>
                  <p:cond evt="onClick" delay="0">
                    <p:tgtEl>
                      <p:spTgt spid="3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36"/>
                                        </p:tgtEl>
                                      </p:cBhvr>
                                    </p:animEffect>
                                    <p:animScale>
                                      <p:cBhvr>
                                        <p:cTn id="25" dur="250" autoRev="1" fill="hold"/>
                                        <p:tgtEl>
                                          <p:spTgt spid="3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6" name="casseurs flowters.wav"/>
                                        </p:tgtEl>
                                      </p:cMediaNode>
                                    </p:audio>
                                  </p:subTnLst>
                                </p:cTn>
                              </p:par>
                            </p:childTnLst>
                          </p:cTn>
                        </p:par>
                      </p:childTnLst>
                    </p:cTn>
                  </p:par>
                </p:childTnLst>
              </p:cTn>
              <p:nextCondLst>
                <p:cond evt="onClick" delay="0">
                  <p:tgtEl>
                    <p:spTgt spid="36"/>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38"/>
                                        </p:tgtEl>
                                      </p:cBhvr>
                                    </p:animEffect>
                                    <p:animScale>
                                      <p:cBhvr>
                                        <p:cTn id="31" dur="250" autoRev="1" fill="hold"/>
                                        <p:tgtEl>
                                          <p:spTgt spid="38"/>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7" name="air.wav"/>
                                        </p:tgtEl>
                                      </p:cMediaNode>
                                    </p:audio>
                                  </p:sub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39"/>
                                        </p:tgtEl>
                                      </p:cBhvr>
                                    </p:animEffect>
                                    <p:animScale>
                                      <p:cBhvr>
                                        <p:cTn id="37" dur="250" autoRev="1" fill="hold"/>
                                        <p:tgtEl>
                                          <p:spTgt spid="39"/>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8" name="les variations.wav"/>
                                        </p:tgtEl>
                                      </p:cMediaNode>
                                    </p:audio>
                                  </p:subTnLst>
                                </p:cTn>
                              </p:par>
                            </p:childTnLst>
                          </p:cTn>
                        </p:par>
                      </p:childTnLst>
                    </p:cTn>
                  </p:par>
                </p:childTnLst>
              </p:cTn>
              <p:nextCondLst>
                <p:cond evt="onClick" delay="0">
                  <p:tgtEl>
                    <p:spTgt spid="39"/>
                  </p:tgtEl>
                </p:cond>
              </p:nextCondLst>
            </p:seq>
          </p:childTnLst>
        </p:cTn>
      </p:par>
    </p:tnLst>
    <p:bldLst>
      <p:bldP spid="2" grpId="0"/>
      <p:bldP spid="34" grpId="0"/>
      <p:bldP spid="35" grpId="0"/>
      <p:bldP spid="36" grpId="0"/>
      <p:bldP spid="38" grpId="0"/>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E8461DF3-D210-4A54-B903-D84879BF2A3E}"/>
              </a:ext>
            </a:extLst>
          </p:cNvPr>
          <p:cNvSpPr txBox="1"/>
          <p:nvPr/>
        </p:nvSpPr>
        <p:spPr>
          <a:xfrm>
            <a:off x="-1" y="1163992"/>
            <a:ext cx="12412372" cy="461665"/>
          </a:xfrm>
          <a:prstGeom prst="rect">
            <a:avLst/>
          </a:prstGeom>
          <a:noFill/>
        </p:spPr>
        <p:txBody>
          <a:bodyPr wrap="none" rtlCol="0">
            <a:spAutoFit/>
          </a:bodyPr>
          <a:lstStyle/>
          <a:p>
            <a:r>
              <a:rPr lang="en-GB" sz="2400" dirty="0">
                <a:solidFill>
                  <a:srgbClr val="115076"/>
                </a:solidFill>
              </a:rPr>
              <a:t>Amir </a:t>
            </a:r>
            <a:r>
              <a:rPr lang="en-GB" sz="2400" dirty="0" err="1">
                <a:solidFill>
                  <a:srgbClr val="115076"/>
                </a:solidFill>
              </a:rPr>
              <a:t>aime</a:t>
            </a:r>
            <a:r>
              <a:rPr lang="en-GB" sz="2400" dirty="0">
                <a:solidFill>
                  <a:srgbClr val="115076"/>
                </a:solidFill>
              </a:rPr>
              <a:t> les mots, et </a:t>
            </a:r>
            <a:r>
              <a:rPr lang="en-GB" sz="2400" dirty="0" err="1">
                <a:solidFill>
                  <a:srgbClr val="115076"/>
                </a:solidFill>
              </a:rPr>
              <a:t>il</a:t>
            </a:r>
            <a:r>
              <a:rPr lang="en-GB" sz="2400" dirty="0">
                <a:solidFill>
                  <a:srgbClr val="115076"/>
                </a:solidFill>
              </a:rPr>
              <a:t> </a:t>
            </a:r>
            <a:r>
              <a:rPr lang="en-GB" sz="2400" dirty="0" err="1">
                <a:solidFill>
                  <a:srgbClr val="115076"/>
                </a:solidFill>
              </a:rPr>
              <a:t>aime</a:t>
            </a:r>
            <a:r>
              <a:rPr lang="en-GB" sz="2400" dirty="0">
                <a:solidFill>
                  <a:srgbClr val="115076"/>
                </a:solidFill>
              </a:rPr>
              <a:t> faire des quiz. </a:t>
            </a:r>
            <a:r>
              <a:rPr lang="en-GB" sz="2400" dirty="0" err="1">
                <a:solidFill>
                  <a:srgbClr val="115076"/>
                </a:solidFill>
              </a:rPr>
              <a:t>Joue</a:t>
            </a:r>
            <a:r>
              <a:rPr lang="en-GB" sz="2400" dirty="0">
                <a:solidFill>
                  <a:srgbClr val="115076"/>
                </a:solidFill>
              </a:rPr>
              <a:t> avec Amir – </a:t>
            </a:r>
            <a:r>
              <a:rPr lang="en-GB" sz="2400" b="1" dirty="0" err="1">
                <a:solidFill>
                  <a:srgbClr val="115076"/>
                </a:solidFill>
              </a:rPr>
              <a:t>trouve</a:t>
            </a:r>
            <a:r>
              <a:rPr lang="en-GB" sz="2400" b="1" dirty="0">
                <a:solidFill>
                  <a:srgbClr val="115076"/>
                </a:solidFill>
              </a:rPr>
              <a:t> la </a:t>
            </a:r>
            <a:r>
              <a:rPr lang="en-GB" sz="2400" b="1" dirty="0" err="1">
                <a:solidFill>
                  <a:srgbClr val="115076"/>
                </a:solidFill>
              </a:rPr>
              <a:t>catégorie</a:t>
            </a:r>
            <a:r>
              <a:rPr lang="en-GB" sz="2400" b="1" dirty="0">
                <a:solidFill>
                  <a:srgbClr val="115076"/>
                </a:solidFill>
              </a:rPr>
              <a:t> </a:t>
            </a:r>
            <a:r>
              <a:rPr lang="en-GB" sz="2400" dirty="0">
                <a:solidFill>
                  <a:srgbClr val="115076"/>
                </a:solidFill>
              </a:rPr>
              <a:t>!</a:t>
            </a:r>
            <a:endParaRPr lang="en-GB" sz="2400" b="1" dirty="0">
              <a:solidFill>
                <a:srgbClr val="115076"/>
              </a:solidFill>
            </a:endParaRPr>
          </a:p>
        </p:txBody>
      </p:sp>
      <p:graphicFrame>
        <p:nvGraphicFramePr>
          <p:cNvPr id="2" name="Table 1">
            <a:extLst>
              <a:ext uri="{FF2B5EF4-FFF2-40B4-BE49-F238E27FC236}">
                <a16:creationId xmlns:a16="http://schemas.microsoft.com/office/drawing/2014/main" id="{8415C4B2-09EB-4A0A-BA63-975BD0F616CB}"/>
              </a:ext>
            </a:extLst>
          </p:cNvPr>
          <p:cNvGraphicFramePr>
            <a:graphicFrameLocks noGrp="1"/>
          </p:cNvGraphicFramePr>
          <p:nvPr/>
        </p:nvGraphicFramePr>
        <p:xfrm>
          <a:off x="188942" y="1784936"/>
          <a:ext cx="5040000" cy="414528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4103856047"/>
                    </a:ext>
                  </a:extLst>
                </a:gridCol>
                <a:gridCol w="4320000">
                  <a:extLst>
                    <a:ext uri="{9D8B030D-6E8A-4147-A177-3AD203B41FA5}">
                      <a16:colId xmlns:a16="http://schemas.microsoft.com/office/drawing/2014/main" val="2208727054"/>
                    </a:ext>
                  </a:extLst>
                </a:gridCol>
              </a:tblGrid>
              <a:tr h="457200">
                <a:tc>
                  <a:txBody>
                    <a:bodyPr/>
                    <a:lstStyle/>
                    <a:p>
                      <a:endParaRPr lang="en-GB" sz="2800"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76199593"/>
                  </a:ext>
                </a:extLst>
              </a:tr>
              <a:tr h="370840">
                <a:tc>
                  <a:txBody>
                    <a:bodyPr/>
                    <a:lstStyle/>
                    <a:p>
                      <a:endParaRPr lang="en-GB" sz="2800"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21863633"/>
                  </a:ext>
                </a:extLst>
              </a:tr>
              <a:tr h="370840">
                <a:tc>
                  <a:txBody>
                    <a:bodyPr/>
                    <a:lstStyle/>
                    <a:p>
                      <a:endParaRPr lang="en-GB" sz="280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77921519"/>
                  </a:ext>
                </a:extLst>
              </a:tr>
              <a:tr h="370840">
                <a:tc>
                  <a:txBody>
                    <a:bodyPr/>
                    <a:lstStyle/>
                    <a:p>
                      <a:endParaRPr lang="en-GB" sz="280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15488555"/>
                  </a:ext>
                </a:extLst>
              </a:tr>
              <a:tr h="370840">
                <a:tc>
                  <a:txBody>
                    <a:bodyPr/>
                    <a:lstStyle/>
                    <a:p>
                      <a:endParaRPr lang="en-GB" sz="280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578149403"/>
                  </a:ext>
                </a:extLst>
              </a:tr>
              <a:tr h="370840">
                <a:tc>
                  <a:txBody>
                    <a:bodyPr/>
                    <a:lstStyle/>
                    <a:p>
                      <a:endParaRPr lang="en-GB" sz="280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994467443"/>
                  </a:ext>
                </a:extLst>
              </a:tr>
              <a:tr h="370840">
                <a:tc>
                  <a:txBody>
                    <a:bodyPr/>
                    <a:lstStyle/>
                    <a:p>
                      <a:endParaRPr lang="en-GB" sz="280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118470864"/>
                  </a:ext>
                </a:extLst>
              </a:tr>
              <a:tr h="370840">
                <a:tc>
                  <a:txBody>
                    <a:bodyPr/>
                    <a:lstStyle/>
                    <a:p>
                      <a:endParaRPr lang="en-GB" sz="280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800"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20227690"/>
                  </a:ext>
                </a:extLst>
              </a:tr>
            </a:tbl>
          </a:graphicData>
        </a:graphic>
      </p:graphicFrame>
      <p:sp>
        <p:nvSpPr>
          <p:cNvPr id="42" name="Action Button: Custom 66" descr="number 1">
            <a:hlinkClick r:id="" action="ppaction://noaction" highlightClick="1">
              <a:snd r:embed="rId3" name="1.wav"/>
            </a:hlinkClick>
            <a:extLst>
              <a:ext uri="{FF2B5EF4-FFF2-40B4-BE49-F238E27FC236}">
                <a16:creationId xmlns:a16="http://schemas.microsoft.com/office/drawing/2014/main" id="{E6FE2E8E-FE66-4270-A4D9-CAB6387EE50A}"/>
              </a:ext>
            </a:extLst>
          </p:cNvPr>
          <p:cNvSpPr/>
          <p:nvPr/>
        </p:nvSpPr>
        <p:spPr>
          <a:xfrm>
            <a:off x="285048" y="1838206"/>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1</a:t>
            </a:r>
          </a:p>
        </p:txBody>
      </p:sp>
      <p:sp>
        <p:nvSpPr>
          <p:cNvPr id="43" name="Action Button: Custom 69" descr="number 2">
            <a:hlinkClick r:id="" action="ppaction://noaction" highlightClick="1">
              <a:snd r:embed="rId4" name="2.wav"/>
            </a:hlinkClick>
            <a:extLst>
              <a:ext uri="{FF2B5EF4-FFF2-40B4-BE49-F238E27FC236}">
                <a16:creationId xmlns:a16="http://schemas.microsoft.com/office/drawing/2014/main" id="{7B829647-43F6-4766-8CF7-3925EF692590}"/>
              </a:ext>
            </a:extLst>
          </p:cNvPr>
          <p:cNvSpPr/>
          <p:nvPr/>
        </p:nvSpPr>
        <p:spPr>
          <a:xfrm>
            <a:off x="283132" y="2383007"/>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2</a:t>
            </a:r>
          </a:p>
        </p:txBody>
      </p:sp>
      <p:sp>
        <p:nvSpPr>
          <p:cNvPr id="51" name="Action Button: Custom 72" descr="number 3">
            <a:hlinkClick r:id="" action="ppaction://noaction" highlightClick="1">
              <a:snd r:embed="rId5" name="3.wav"/>
            </a:hlinkClick>
            <a:extLst>
              <a:ext uri="{FF2B5EF4-FFF2-40B4-BE49-F238E27FC236}">
                <a16:creationId xmlns:a16="http://schemas.microsoft.com/office/drawing/2014/main" id="{7A508C9C-E9C9-4113-A723-959C05F9E31F}"/>
              </a:ext>
            </a:extLst>
          </p:cNvPr>
          <p:cNvSpPr/>
          <p:nvPr/>
        </p:nvSpPr>
        <p:spPr>
          <a:xfrm>
            <a:off x="282072" y="2883386"/>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3</a:t>
            </a:r>
          </a:p>
        </p:txBody>
      </p:sp>
      <p:sp>
        <p:nvSpPr>
          <p:cNvPr id="52" name="Action Button: Custom 75" descr="number 4">
            <a:hlinkClick r:id="" action="ppaction://noaction" highlightClick="1">
              <a:snd r:embed="rId6" name="4.wav"/>
            </a:hlinkClick>
            <a:extLst>
              <a:ext uri="{FF2B5EF4-FFF2-40B4-BE49-F238E27FC236}">
                <a16:creationId xmlns:a16="http://schemas.microsoft.com/office/drawing/2014/main" id="{31E605D5-EA94-4EB9-8EFD-70EBFD4360DE}"/>
              </a:ext>
            </a:extLst>
          </p:cNvPr>
          <p:cNvSpPr/>
          <p:nvPr/>
        </p:nvSpPr>
        <p:spPr>
          <a:xfrm>
            <a:off x="282072" y="3379357"/>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4</a:t>
            </a:r>
          </a:p>
        </p:txBody>
      </p:sp>
      <p:sp>
        <p:nvSpPr>
          <p:cNvPr id="72" name="Action Button: Custom 78" descr="number 5">
            <a:hlinkClick r:id="" action="ppaction://noaction" highlightClick="1">
              <a:snd r:embed="rId7" name="5.wav"/>
            </a:hlinkClick>
            <a:extLst>
              <a:ext uri="{FF2B5EF4-FFF2-40B4-BE49-F238E27FC236}">
                <a16:creationId xmlns:a16="http://schemas.microsoft.com/office/drawing/2014/main" id="{AFA32EC1-FD64-4B49-A050-1EF57FD27E7C}"/>
              </a:ext>
            </a:extLst>
          </p:cNvPr>
          <p:cNvSpPr/>
          <p:nvPr/>
        </p:nvSpPr>
        <p:spPr>
          <a:xfrm>
            <a:off x="282072" y="3912648"/>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5</a:t>
            </a:r>
          </a:p>
        </p:txBody>
      </p:sp>
      <p:sp>
        <p:nvSpPr>
          <p:cNvPr id="73" name="Action Button: Custom 81" descr="number 6">
            <a:hlinkClick r:id="" action="ppaction://noaction" highlightClick="1">
              <a:snd r:embed="rId8" name="6.wav"/>
            </a:hlinkClick>
            <a:extLst>
              <a:ext uri="{FF2B5EF4-FFF2-40B4-BE49-F238E27FC236}">
                <a16:creationId xmlns:a16="http://schemas.microsoft.com/office/drawing/2014/main" id="{1CA49398-9978-4216-9183-BAA95E88ADE5}"/>
              </a:ext>
            </a:extLst>
          </p:cNvPr>
          <p:cNvSpPr/>
          <p:nvPr/>
        </p:nvSpPr>
        <p:spPr>
          <a:xfrm>
            <a:off x="282072" y="4445939"/>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6</a:t>
            </a:r>
          </a:p>
        </p:txBody>
      </p:sp>
      <p:sp>
        <p:nvSpPr>
          <p:cNvPr id="74" name="Action Button: Custom 84" descr="number 7">
            <a:hlinkClick r:id="" action="ppaction://noaction" highlightClick="1">
              <a:snd r:embed="rId9" name="7.wav"/>
            </a:hlinkClick>
            <a:extLst>
              <a:ext uri="{FF2B5EF4-FFF2-40B4-BE49-F238E27FC236}">
                <a16:creationId xmlns:a16="http://schemas.microsoft.com/office/drawing/2014/main" id="{7F17AA08-77A4-44BB-AC0C-ECF51FCE8628}"/>
              </a:ext>
            </a:extLst>
          </p:cNvPr>
          <p:cNvSpPr/>
          <p:nvPr/>
        </p:nvSpPr>
        <p:spPr>
          <a:xfrm>
            <a:off x="282072" y="4951917"/>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7</a:t>
            </a:r>
          </a:p>
        </p:txBody>
      </p:sp>
      <p:sp>
        <p:nvSpPr>
          <p:cNvPr id="75" name="Action Button: Custom 87" descr="number 8">
            <a:hlinkClick r:id="" action="ppaction://noaction" highlightClick="1">
              <a:snd r:embed="rId10" name="8.wav"/>
            </a:hlinkClick>
            <a:extLst>
              <a:ext uri="{FF2B5EF4-FFF2-40B4-BE49-F238E27FC236}">
                <a16:creationId xmlns:a16="http://schemas.microsoft.com/office/drawing/2014/main" id="{3A0DBF34-7DFF-4DDE-A48D-F8878946CBD5}"/>
              </a:ext>
            </a:extLst>
          </p:cNvPr>
          <p:cNvSpPr/>
          <p:nvPr/>
        </p:nvSpPr>
        <p:spPr>
          <a:xfrm>
            <a:off x="282072" y="5458202"/>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8</a:t>
            </a:r>
          </a:p>
        </p:txBody>
      </p:sp>
      <p:sp>
        <p:nvSpPr>
          <p:cNvPr id="7" name="TextBox 6">
            <a:extLst>
              <a:ext uri="{FF2B5EF4-FFF2-40B4-BE49-F238E27FC236}">
                <a16:creationId xmlns:a16="http://schemas.microsoft.com/office/drawing/2014/main" id="{F4FE398C-C23D-486B-8A74-C3FE2392F031}"/>
              </a:ext>
            </a:extLst>
          </p:cNvPr>
          <p:cNvSpPr txBox="1"/>
          <p:nvPr/>
        </p:nvSpPr>
        <p:spPr>
          <a:xfrm>
            <a:off x="5454326" y="1790579"/>
            <a:ext cx="2757486" cy="523220"/>
          </a:xfrm>
          <a:prstGeom prst="rect">
            <a:avLst/>
          </a:prstGeom>
          <a:noFill/>
        </p:spPr>
        <p:txBody>
          <a:bodyPr wrap="none" rtlCol="0">
            <a:spAutoFit/>
          </a:bodyPr>
          <a:lstStyle/>
          <a:p>
            <a:r>
              <a:rPr lang="en-GB" sz="2800" b="1" dirty="0">
                <a:solidFill>
                  <a:srgbClr val="EE6000"/>
                </a:solidFill>
              </a:rPr>
              <a:t>words for “the”</a:t>
            </a:r>
          </a:p>
        </p:txBody>
      </p:sp>
      <p:sp>
        <p:nvSpPr>
          <p:cNvPr id="76" name="TextBox 75">
            <a:extLst>
              <a:ext uri="{FF2B5EF4-FFF2-40B4-BE49-F238E27FC236}">
                <a16:creationId xmlns:a16="http://schemas.microsoft.com/office/drawing/2014/main" id="{3D7B65A2-4B66-4A99-8EF7-9422D152736C}"/>
              </a:ext>
            </a:extLst>
          </p:cNvPr>
          <p:cNvSpPr txBox="1"/>
          <p:nvPr/>
        </p:nvSpPr>
        <p:spPr>
          <a:xfrm>
            <a:off x="5454326" y="2338025"/>
            <a:ext cx="2448106" cy="523220"/>
          </a:xfrm>
          <a:prstGeom prst="rect">
            <a:avLst/>
          </a:prstGeom>
          <a:noFill/>
        </p:spPr>
        <p:txBody>
          <a:bodyPr wrap="none" rtlCol="0">
            <a:spAutoFit/>
          </a:bodyPr>
          <a:lstStyle/>
          <a:p>
            <a:r>
              <a:rPr lang="en-GB" sz="2800" b="1" dirty="0">
                <a:solidFill>
                  <a:srgbClr val="EE6000"/>
                </a:solidFill>
              </a:rPr>
              <a:t>linking words</a:t>
            </a:r>
          </a:p>
        </p:txBody>
      </p:sp>
      <p:sp>
        <p:nvSpPr>
          <p:cNvPr id="77" name="TextBox 76">
            <a:extLst>
              <a:ext uri="{FF2B5EF4-FFF2-40B4-BE49-F238E27FC236}">
                <a16:creationId xmlns:a16="http://schemas.microsoft.com/office/drawing/2014/main" id="{1E99F8B6-C8F2-427C-8D73-BE1DBEF4D5FB}"/>
              </a:ext>
            </a:extLst>
          </p:cNvPr>
          <p:cNvSpPr txBox="1"/>
          <p:nvPr/>
        </p:nvSpPr>
        <p:spPr>
          <a:xfrm>
            <a:off x="5454326" y="2835759"/>
            <a:ext cx="1447832" cy="523220"/>
          </a:xfrm>
          <a:prstGeom prst="rect">
            <a:avLst/>
          </a:prstGeom>
          <a:noFill/>
        </p:spPr>
        <p:txBody>
          <a:bodyPr wrap="none" rtlCol="0">
            <a:spAutoFit/>
          </a:bodyPr>
          <a:lstStyle/>
          <a:p>
            <a:r>
              <a:rPr lang="en-GB" sz="2800" b="1" dirty="0">
                <a:solidFill>
                  <a:srgbClr val="EE6000"/>
                </a:solidFill>
              </a:rPr>
              <a:t>colours</a:t>
            </a:r>
          </a:p>
        </p:txBody>
      </p:sp>
      <p:sp>
        <p:nvSpPr>
          <p:cNvPr id="78" name="TextBox 77">
            <a:extLst>
              <a:ext uri="{FF2B5EF4-FFF2-40B4-BE49-F238E27FC236}">
                <a16:creationId xmlns:a16="http://schemas.microsoft.com/office/drawing/2014/main" id="{78573AE7-E59B-4800-AB9E-C9379F52FCC5}"/>
              </a:ext>
            </a:extLst>
          </p:cNvPr>
          <p:cNvSpPr txBox="1"/>
          <p:nvPr/>
        </p:nvSpPr>
        <p:spPr>
          <a:xfrm>
            <a:off x="5454326" y="3333493"/>
            <a:ext cx="1693092" cy="523220"/>
          </a:xfrm>
          <a:prstGeom prst="rect">
            <a:avLst/>
          </a:prstGeom>
          <a:noFill/>
        </p:spPr>
        <p:txBody>
          <a:bodyPr wrap="none" rtlCol="0">
            <a:spAutoFit/>
          </a:bodyPr>
          <a:lstStyle/>
          <a:p>
            <a:r>
              <a:rPr lang="en-GB" sz="2800" b="1" dirty="0">
                <a:solidFill>
                  <a:srgbClr val="EE6000"/>
                </a:solidFill>
              </a:rPr>
              <a:t>numbers</a:t>
            </a:r>
          </a:p>
        </p:txBody>
      </p:sp>
      <p:sp>
        <p:nvSpPr>
          <p:cNvPr id="79" name="TextBox 78">
            <a:extLst>
              <a:ext uri="{FF2B5EF4-FFF2-40B4-BE49-F238E27FC236}">
                <a16:creationId xmlns:a16="http://schemas.microsoft.com/office/drawing/2014/main" id="{016C678D-6D78-478D-AED4-696AF274EB5C}"/>
              </a:ext>
            </a:extLst>
          </p:cNvPr>
          <p:cNvSpPr txBox="1"/>
          <p:nvPr/>
        </p:nvSpPr>
        <p:spPr>
          <a:xfrm>
            <a:off x="5454326" y="3867205"/>
            <a:ext cx="902811" cy="523220"/>
          </a:xfrm>
          <a:prstGeom prst="rect">
            <a:avLst/>
          </a:prstGeom>
          <a:noFill/>
        </p:spPr>
        <p:txBody>
          <a:bodyPr wrap="none" rtlCol="0">
            <a:spAutoFit/>
          </a:bodyPr>
          <a:lstStyle/>
          <a:p>
            <a:r>
              <a:rPr lang="en-GB" sz="2800" b="1" dirty="0">
                <a:solidFill>
                  <a:srgbClr val="EE6000"/>
                </a:solidFill>
              </a:rPr>
              <a:t>jobs</a:t>
            </a:r>
          </a:p>
        </p:txBody>
      </p:sp>
      <p:sp>
        <p:nvSpPr>
          <p:cNvPr id="80" name="TextBox 79">
            <a:extLst>
              <a:ext uri="{FF2B5EF4-FFF2-40B4-BE49-F238E27FC236}">
                <a16:creationId xmlns:a16="http://schemas.microsoft.com/office/drawing/2014/main" id="{FFD8E9C6-72F7-4F39-84FC-3997F3FC2D94}"/>
              </a:ext>
            </a:extLst>
          </p:cNvPr>
          <p:cNvSpPr txBox="1"/>
          <p:nvPr/>
        </p:nvSpPr>
        <p:spPr>
          <a:xfrm>
            <a:off x="5454326" y="4400917"/>
            <a:ext cx="4083169" cy="523220"/>
          </a:xfrm>
          <a:prstGeom prst="rect">
            <a:avLst/>
          </a:prstGeom>
          <a:noFill/>
        </p:spPr>
        <p:txBody>
          <a:bodyPr wrap="none" rtlCol="0">
            <a:spAutoFit/>
          </a:bodyPr>
          <a:lstStyle/>
          <a:p>
            <a:r>
              <a:rPr lang="en-GB" sz="2800" b="1" dirty="0">
                <a:solidFill>
                  <a:srgbClr val="EE6000"/>
                </a:solidFill>
              </a:rPr>
              <a:t>things you do at home</a:t>
            </a:r>
          </a:p>
        </p:txBody>
      </p:sp>
      <p:sp>
        <p:nvSpPr>
          <p:cNvPr id="81" name="TextBox 80">
            <a:extLst>
              <a:ext uri="{FF2B5EF4-FFF2-40B4-BE49-F238E27FC236}">
                <a16:creationId xmlns:a16="http://schemas.microsoft.com/office/drawing/2014/main" id="{5AFC1321-0D53-45A3-BBD5-D0695AE150AC}"/>
              </a:ext>
            </a:extLst>
          </p:cNvPr>
          <p:cNvSpPr txBox="1"/>
          <p:nvPr/>
        </p:nvSpPr>
        <p:spPr>
          <a:xfrm>
            <a:off x="5454869" y="4907375"/>
            <a:ext cx="4176143" cy="523220"/>
          </a:xfrm>
          <a:prstGeom prst="rect">
            <a:avLst/>
          </a:prstGeom>
          <a:noFill/>
        </p:spPr>
        <p:txBody>
          <a:bodyPr wrap="none" rtlCol="0">
            <a:spAutoFit/>
          </a:bodyPr>
          <a:lstStyle/>
          <a:p>
            <a:r>
              <a:rPr lang="en-GB" sz="2800" b="1" dirty="0">
                <a:solidFill>
                  <a:srgbClr val="EE6000"/>
                </a:solidFill>
              </a:rPr>
              <a:t>things you do in school</a:t>
            </a:r>
          </a:p>
        </p:txBody>
      </p:sp>
      <p:sp>
        <p:nvSpPr>
          <p:cNvPr id="82" name="TextBox 81">
            <a:extLst>
              <a:ext uri="{FF2B5EF4-FFF2-40B4-BE49-F238E27FC236}">
                <a16:creationId xmlns:a16="http://schemas.microsoft.com/office/drawing/2014/main" id="{C558E5B6-BC74-4AFC-B646-CF7029175A01}"/>
              </a:ext>
            </a:extLst>
          </p:cNvPr>
          <p:cNvSpPr txBox="1"/>
          <p:nvPr/>
        </p:nvSpPr>
        <p:spPr>
          <a:xfrm>
            <a:off x="5454326" y="5413832"/>
            <a:ext cx="3352200" cy="523220"/>
          </a:xfrm>
          <a:prstGeom prst="rect">
            <a:avLst/>
          </a:prstGeom>
          <a:noFill/>
        </p:spPr>
        <p:txBody>
          <a:bodyPr wrap="none" rtlCol="0">
            <a:spAutoFit/>
          </a:bodyPr>
          <a:lstStyle/>
          <a:p>
            <a:r>
              <a:rPr lang="en-GB" sz="2800" b="1" dirty="0">
                <a:solidFill>
                  <a:srgbClr val="EE6000"/>
                </a:solidFill>
              </a:rPr>
              <a:t>classroom objects</a:t>
            </a:r>
          </a:p>
        </p:txBody>
      </p:sp>
      <p:pic>
        <p:nvPicPr>
          <p:cNvPr id="83" name="Picture 82">
            <a:extLst>
              <a:ext uri="{FF2B5EF4-FFF2-40B4-BE49-F238E27FC236}">
                <a16:creationId xmlns:a16="http://schemas.microsoft.com/office/drawing/2014/main" id="{1178466A-68B9-4D83-8E97-D33FB80591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37495" y="3063386"/>
            <a:ext cx="2880000" cy="2880000"/>
          </a:xfrm>
          <a:prstGeom prst="rect">
            <a:avLst/>
          </a:prstGeom>
        </p:spPr>
      </p:pic>
      <p:pic>
        <p:nvPicPr>
          <p:cNvPr id="84" name="Picture 2" descr="Tablet PNG File">
            <a:extLst>
              <a:ext uri="{FF2B5EF4-FFF2-40B4-BE49-F238E27FC236}">
                <a16:creationId xmlns:a16="http://schemas.microsoft.com/office/drawing/2014/main" id="{5ED2E539-A7A6-4958-9AFE-C3BF5E191E5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1118">
            <a:off x="8696100" y="1754851"/>
            <a:ext cx="2789167" cy="1800000"/>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989A8F71-9295-4680-9350-EC07AB441509}"/>
              </a:ext>
            </a:extLst>
          </p:cNvPr>
          <p:cNvSpPr txBox="1"/>
          <p:nvPr/>
        </p:nvSpPr>
        <p:spPr>
          <a:xfrm>
            <a:off x="8803882" y="1941382"/>
            <a:ext cx="2581802" cy="1384995"/>
          </a:xfrm>
          <a:prstGeom prst="rect">
            <a:avLst/>
          </a:prstGeom>
          <a:noFill/>
        </p:spPr>
        <p:txBody>
          <a:bodyPr wrap="square" rtlCol="0">
            <a:spAutoFit/>
          </a:bodyPr>
          <a:lstStyle/>
          <a:p>
            <a:pPr algn="ctr"/>
            <a:r>
              <a:rPr lang="en-GB" sz="2800" dirty="0">
                <a:solidFill>
                  <a:srgbClr val="E3EAFD"/>
                </a:solidFill>
                <a:latin typeface="Rockwell" panose="02060603020205020403" pitchFamily="18" charset="0"/>
              </a:rPr>
              <a:t>QUIZ 1:</a:t>
            </a:r>
          </a:p>
          <a:p>
            <a:pPr algn="ctr"/>
            <a:r>
              <a:rPr lang="en-GB" sz="2800" dirty="0" err="1">
                <a:solidFill>
                  <a:srgbClr val="E3EAFD"/>
                </a:solidFill>
                <a:latin typeface="Rockwell" panose="02060603020205020403" pitchFamily="18" charset="0"/>
              </a:rPr>
              <a:t>Écris</a:t>
            </a:r>
            <a:r>
              <a:rPr lang="en-GB" sz="2800" dirty="0">
                <a:solidFill>
                  <a:srgbClr val="E3EAFD"/>
                </a:solidFill>
                <a:latin typeface="Rockwell" panose="02060603020205020403" pitchFamily="18" charset="0"/>
              </a:rPr>
              <a:t> la </a:t>
            </a:r>
            <a:r>
              <a:rPr lang="en-GB" sz="2800" dirty="0" err="1">
                <a:solidFill>
                  <a:srgbClr val="E3EAFD"/>
                </a:solidFill>
                <a:latin typeface="Rockwell" panose="02060603020205020403" pitchFamily="18" charset="0"/>
              </a:rPr>
              <a:t>catégorie</a:t>
            </a:r>
            <a:endParaRPr lang="en-GB" sz="2800" dirty="0">
              <a:solidFill>
                <a:srgbClr val="E3EAFD"/>
              </a:solidFill>
              <a:latin typeface="Rockwell" panose="02060603020205020403" pitchFamily="18" charset="0"/>
            </a:endParaRPr>
          </a:p>
        </p:txBody>
      </p:sp>
      <p:sp>
        <p:nvSpPr>
          <p:cNvPr id="6" name="Title 5">
            <a:extLst>
              <a:ext uri="{FF2B5EF4-FFF2-40B4-BE49-F238E27FC236}">
                <a16:creationId xmlns:a16="http://schemas.microsoft.com/office/drawing/2014/main" id="{2FED1D9E-03F9-4203-A756-982DA77AA3E4}"/>
              </a:ext>
            </a:extLst>
          </p:cNvPr>
          <p:cNvSpPr>
            <a:spLocks noGrp="1"/>
          </p:cNvSpPr>
          <p:nvPr>
            <p:ph type="title"/>
          </p:nvPr>
        </p:nvSpPr>
        <p:spPr/>
        <p:txBody>
          <a:bodyPr>
            <a:normAutofit/>
          </a:bodyPr>
          <a:lstStyle/>
          <a:p>
            <a:r>
              <a:rPr lang="fr-FR" dirty="0"/>
              <a:t>Mes quiz préférés</a:t>
            </a:r>
          </a:p>
        </p:txBody>
      </p:sp>
      <p:sp>
        <p:nvSpPr>
          <p:cNvPr id="30" name="Rounded Rectangle 46">
            <a:extLst>
              <a:ext uri="{FF2B5EF4-FFF2-40B4-BE49-F238E27FC236}">
                <a16:creationId xmlns:a16="http://schemas.microsoft.com/office/drawing/2014/main" id="{008E9DB2-6AB5-46A0-8E41-9A859AB61B81}"/>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9724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8.33333E-7 -3.7037E-7 L -0.37448 -0.15556 " pathEditMode="relative" rAng="0" ptsTypes="AA">
                                      <p:cBhvr>
                                        <p:cTn id="6" dur="2000" fill="hold"/>
                                        <p:tgtEl>
                                          <p:spTgt spid="77"/>
                                        </p:tgtEl>
                                        <p:attrNameLst>
                                          <p:attrName>ppt_x</p:attrName>
                                          <p:attrName>ppt_y</p:attrName>
                                        </p:attrNameLst>
                                      </p:cBhvr>
                                      <p:rCtr x="-18724" y="-777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5E-6 3.33333E-6 L -0.3724 0.07361 " pathEditMode="relative" rAng="0" ptsTypes="AA">
                                      <p:cBhvr>
                                        <p:cTn id="10" dur="2000" fill="hold"/>
                                        <p:tgtEl>
                                          <p:spTgt spid="7"/>
                                        </p:tgtEl>
                                        <p:attrNameLst>
                                          <p:attrName>ppt_x</p:attrName>
                                          <p:attrName>ppt_y</p:attrName>
                                        </p:attrNameLst>
                                      </p:cBhvr>
                                      <p:rCtr x="-18333" y="405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5E-6 -3.7037E-7 L -0.37279 -0.15115 " pathEditMode="relative" rAng="0" ptsTypes="AA">
                                      <p:cBhvr>
                                        <p:cTn id="14" dur="2000" fill="hold"/>
                                        <p:tgtEl>
                                          <p:spTgt spid="79"/>
                                        </p:tgtEl>
                                        <p:attrNameLst>
                                          <p:attrName>ppt_x</p:attrName>
                                          <p:attrName>ppt_y</p:attrName>
                                        </p:attrNameLst>
                                      </p:cBhvr>
                                      <p:rCtr x="-18880" y="-7847"/>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54167E-6 4.81481E-6 L -0.37435 0.14004 " pathEditMode="relative" rAng="0" ptsTypes="AA">
                                      <p:cBhvr>
                                        <p:cTn id="18" dur="2000" fill="hold"/>
                                        <p:tgtEl>
                                          <p:spTgt spid="76"/>
                                        </p:tgtEl>
                                        <p:attrNameLst>
                                          <p:attrName>ppt_x</p:attrName>
                                          <p:attrName>ppt_y</p:attrName>
                                        </p:attrNameLst>
                                      </p:cBhvr>
                                      <p:rCtr x="-18724" y="6991"/>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3.75E-6 -1.11111E-6 L -0.37421 -0.07639 " pathEditMode="relative" rAng="0" ptsTypes="AA">
                                      <p:cBhvr>
                                        <p:cTn id="22" dur="2000" fill="hold"/>
                                        <p:tgtEl>
                                          <p:spTgt spid="80"/>
                                        </p:tgtEl>
                                        <p:attrNameLst>
                                          <p:attrName>ppt_x</p:attrName>
                                          <p:attrName>ppt_y</p:attrName>
                                        </p:attrNameLst>
                                      </p:cBhvr>
                                      <p:rCtr x="-18711" y="-3819"/>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5E-6 -3.33333E-6 L -0.37565 -0.14514 " pathEditMode="relative" rAng="0" ptsTypes="AA">
                                      <p:cBhvr>
                                        <p:cTn id="26" dur="2000" fill="hold"/>
                                        <p:tgtEl>
                                          <p:spTgt spid="82"/>
                                        </p:tgtEl>
                                        <p:attrNameLst>
                                          <p:attrName>ppt_x</p:attrName>
                                          <p:attrName>ppt_y</p:attrName>
                                        </p:attrNameLst>
                                      </p:cBhvr>
                                      <p:rCtr x="-18906" y="-7546"/>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16667E-6 -1.48148E-6 L -0.37539 0.2294 " pathEditMode="relative" rAng="0" ptsTypes="AA">
                                      <p:cBhvr>
                                        <p:cTn id="30" dur="2000" fill="hold"/>
                                        <p:tgtEl>
                                          <p:spTgt spid="78"/>
                                        </p:tgtEl>
                                        <p:attrNameLst>
                                          <p:attrName>ppt_x</p:attrName>
                                          <p:attrName>ppt_y</p:attrName>
                                        </p:attrNameLst>
                                      </p:cBhvr>
                                      <p:rCtr x="-18997" y="11713"/>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2.08333E-7 -3.7037E-6 L -0.37174 0.06736 " pathEditMode="relative" rAng="0" ptsTypes="AA">
                                      <p:cBhvr>
                                        <p:cTn id="34" dur="2000" fill="hold"/>
                                        <p:tgtEl>
                                          <p:spTgt spid="81"/>
                                        </p:tgtEl>
                                        <p:attrNameLst>
                                          <p:attrName>ppt_x</p:attrName>
                                          <p:attrName>ppt_y</p:attrName>
                                        </p:attrNameLst>
                                      </p:cBhvr>
                                      <p:rCtr x="-18594" y="33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6" grpId="0"/>
      <p:bldP spid="77" grpId="0"/>
      <p:bldP spid="78" grpId="0"/>
      <p:bldP spid="79" grpId="0"/>
      <p:bldP spid="80" grpId="0"/>
      <p:bldP spid="81" grpId="0"/>
      <p:bldP spid="8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62E578-A98D-46FB-A24E-C20188A2F787}"/>
              </a:ext>
            </a:extLst>
          </p:cNvPr>
          <p:cNvSpPr txBox="1"/>
          <p:nvPr/>
        </p:nvSpPr>
        <p:spPr>
          <a:xfrm>
            <a:off x="-1" y="1163992"/>
            <a:ext cx="11574002" cy="461665"/>
          </a:xfrm>
          <a:prstGeom prst="rect">
            <a:avLst/>
          </a:prstGeom>
          <a:noFill/>
        </p:spPr>
        <p:txBody>
          <a:bodyPr wrap="none" rtlCol="0">
            <a:spAutoFit/>
          </a:bodyPr>
          <a:lstStyle/>
          <a:p>
            <a:r>
              <a:rPr lang="en-GB" sz="2400" dirty="0">
                <a:solidFill>
                  <a:srgbClr val="115076"/>
                </a:solidFill>
              </a:rPr>
              <a:t>Amir </a:t>
            </a:r>
            <a:r>
              <a:rPr lang="en-GB" sz="2400" dirty="0" err="1">
                <a:solidFill>
                  <a:srgbClr val="115076"/>
                </a:solidFill>
              </a:rPr>
              <a:t>aime</a:t>
            </a:r>
            <a:r>
              <a:rPr lang="en-GB" sz="2400" dirty="0">
                <a:solidFill>
                  <a:srgbClr val="115076"/>
                </a:solidFill>
              </a:rPr>
              <a:t> les mots, et </a:t>
            </a:r>
            <a:r>
              <a:rPr lang="en-GB" sz="2400" dirty="0" err="1">
                <a:solidFill>
                  <a:srgbClr val="115076"/>
                </a:solidFill>
              </a:rPr>
              <a:t>il</a:t>
            </a:r>
            <a:r>
              <a:rPr lang="en-GB" sz="2400" dirty="0">
                <a:solidFill>
                  <a:srgbClr val="115076"/>
                </a:solidFill>
              </a:rPr>
              <a:t> </a:t>
            </a:r>
            <a:r>
              <a:rPr lang="en-GB" sz="2400" dirty="0" err="1">
                <a:solidFill>
                  <a:srgbClr val="115076"/>
                </a:solidFill>
              </a:rPr>
              <a:t>aime</a:t>
            </a:r>
            <a:r>
              <a:rPr lang="en-GB" sz="2400" dirty="0">
                <a:solidFill>
                  <a:srgbClr val="115076"/>
                </a:solidFill>
              </a:rPr>
              <a:t> faire des quiz. </a:t>
            </a:r>
            <a:r>
              <a:rPr lang="en-GB" sz="2400" dirty="0" err="1">
                <a:solidFill>
                  <a:srgbClr val="115076"/>
                </a:solidFill>
              </a:rPr>
              <a:t>Joue</a:t>
            </a:r>
            <a:r>
              <a:rPr lang="en-GB" sz="2400" dirty="0">
                <a:solidFill>
                  <a:srgbClr val="115076"/>
                </a:solidFill>
              </a:rPr>
              <a:t> avec Amir - </a:t>
            </a:r>
            <a:r>
              <a:rPr lang="en-GB" sz="2400" b="1" dirty="0" err="1">
                <a:solidFill>
                  <a:srgbClr val="115076"/>
                </a:solidFill>
              </a:rPr>
              <a:t>trouve</a:t>
            </a:r>
            <a:r>
              <a:rPr lang="en-GB" sz="2400" b="1" dirty="0">
                <a:solidFill>
                  <a:srgbClr val="115076"/>
                </a:solidFill>
              </a:rPr>
              <a:t> </a:t>
            </a:r>
            <a:r>
              <a:rPr lang="en-GB" sz="2400" b="1" dirty="0" err="1">
                <a:solidFill>
                  <a:srgbClr val="115076"/>
                </a:solidFill>
              </a:rPr>
              <a:t>l’intrus</a:t>
            </a:r>
            <a:r>
              <a:rPr lang="en-GB" sz="2400" b="1" dirty="0">
                <a:solidFill>
                  <a:srgbClr val="115076"/>
                </a:solidFill>
              </a:rPr>
              <a:t> </a:t>
            </a:r>
            <a:r>
              <a:rPr lang="en-GB" sz="2400" dirty="0">
                <a:solidFill>
                  <a:srgbClr val="115076"/>
                </a:solidFill>
              </a:rPr>
              <a:t>!</a:t>
            </a:r>
            <a:endParaRPr lang="en-GB" sz="2400" b="1" dirty="0">
              <a:solidFill>
                <a:srgbClr val="115076"/>
              </a:solidFill>
            </a:endParaRPr>
          </a:p>
        </p:txBody>
      </p:sp>
      <p:graphicFrame>
        <p:nvGraphicFramePr>
          <p:cNvPr id="6" name="Table 5">
            <a:extLst>
              <a:ext uri="{FF2B5EF4-FFF2-40B4-BE49-F238E27FC236}">
                <a16:creationId xmlns:a16="http://schemas.microsoft.com/office/drawing/2014/main" id="{0EDC923B-7F45-434E-8960-F0AB743FA22A}"/>
              </a:ext>
            </a:extLst>
          </p:cNvPr>
          <p:cNvGraphicFramePr>
            <a:graphicFrameLocks noGrp="1"/>
          </p:cNvGraphicFramePr>
          <p:nvPr/>
        </p:nvGraphicFramePr>
        <p:xfrm>
          <a:off x="337245" y="1725849"/>
          <a:ext cx="7200000" cy="4572000"/>
        </p:xfrm>
        <a:graphic>
          <a:graphicData uri="http://schemas.openxmlformats.org/drawingml/2006/table">
            <a:tbl>
              <a:tblPr firstRow="1" bandRow="1">
                <a:tableStyleId>{3B4B98B0-60AC-42C2-AFA5-B58CD77FA1E5}</a:tableStyleId>
              </a:tblPr>
              <a:tblGrid>
                <a:gridCol w="720000">
                  <a:extLst>
                    <a:ext uri="{9D8B030D-6E8A-4147-A177-3AD203B41FA5}">
                      <a16:colId xmlns:a16="http://schemas.microsoft.com/office/drawing/2014/main" val="3336894216"/>
                    </a:ext>
                  </a:extLst>
                </a:gridCol>
                <a:gridCol w="2160000">
                  <a:extLst>
                    <a:ext uri="{9D8B030D-6E8A-4147-A177-3AD203B41FA5}">
                      <a16:colId xmlns:a16="http://schemas.microsoft.com/office/drawing/2014/main" val="2176086980"/>
                    </a:ext>
                  </a:extLst>
                </a:gridCol>
                <a:gridCol w="2160000">
                  <a:extLst>
                    <a:ext uri="{9D8B030D-6E8A-4147-A177-3AD203B41FA5}">
                      <a16:colId xmlns:a16="http://schemas.microsoft.com/office/drawing/2014/main" val="950298592"/>
                    </a:ext>
                  </a:extLst>
                </a:gridCol>
                <a:gridCol w="2160000">
                  <a:extLst>
                    <a:ext uri="{9D8B030D-6E8A-4147-A177-3AD203B41FA5}">
                      <a16:colId xmlns:a16="http://schemas.microsoft.com/office/drawing/2014/main" val="4047637809"/>
                    </a:ext>
                  </a:extLst>
                </a:gridCol>
              </a:tblGrid>
              <a:tr h="370840">
                <a:tc>
                  <a:txBody>
                    <a:bodyPr/>
                    <a:lstStyle/>
                    <a:p>
                      <a:pPr algn="ct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dirty="0">
                          <a:solidFill>
                            <a:srgbClr val="115076"/>
                          </a:solidFill>
                        </a:rPr>
                        <a:t>le frère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dirty="0">
                          <a:solidFill>
                            <a:srgbClr val="115076"/>
                          </a:solidFill>
                        </a:rPr>
                        <a:t>le </a:t>
                      </a:r>
                      <a:r>
                        <a:rPr lang="en-GB" sz="2400" b="0" dirty="0" err="1">
                          <a:solidFill>
                            <a:srgbClr val="115076"/>
                          </a:solidFill>
                        </a:rPr>
                        <a:t>rêve</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0" dirty="0">
                          <a:solidFill>
                            <a:srgbClr val="115076"/>
                          </a:solidFill>
                        </a:rPr>
                        <a:t>la </a:t>
                      </a:r>
                      <a:r>
                        <a:rPr lang="en-GB" sz="2400" b="0" dirty="0" err="1">
                          <a:solidFill>
                            <a:srgbClr val="115076"/>
                          </a:solidFill>
                        </a:rPr>
                        <a:t>sœur</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3207903"/>
                  </a:ext>
                </a:extLst>
              </a:tr>
              <a:tr h="370840">
                <a:tc>
                  <a:txBody>
                    <a:bodyPr/>
                    <a:lstStyle/>
                    <a:p>
                      <a:pPr algn="ct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bon</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grand</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petit</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8595520"/>
                  </a:ext>
                </a:extLst>
              </a:tr>
              <a:tr h="370840">
                <a:tc>
                  <a:txBody>
                    <a:bodyPr/>
                    <a:lstStyle/>
                    <a:p>
                      <a:pPr algn="ct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content</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triste</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err="1">
                          <a:solidFill>
                            <a:srgbClr val="115076"/>
                          </a:solidFill>
                        </a:rPr>
                        <a:t>moderne</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3669308"/>
                  </a:ext>
                </a:extLst>
              </a:tr>
              <a:tr h="370840">
                <a:tc>
                  <a:txBody>
                    <a:bodyPr/>
                    <a:lstStyle/>
                    <a:p>
                      <a:pPr algn="ct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err="1">
                          <a:solidFill>
                            <a:srgbClr val="115076"/>
                          </a:solidFill>
                        </a:rPr>
                        <a:t>oui</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merci</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non</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4262032"/>
                  </a:ext>
                </a:extLst>
              </a:tr>
              <a:tr h="370840">
                <a:tc>
                  <a:txBody>
                    <a:bodyPr/>
                    <a:lstStyle/>
                    <a:p>
                      <a:pPr algn="ct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strict</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faux</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err="1">
                          <a:solidFill>
                            <a:srgbClr val="115076"/>
                          </a:solidFill>
                        </a:rPr>
                        <a:t>vrai</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3330543"/>
                  </a:ext>
                </a:extLst>
              </a:tr>
              <a:tr h="370840">
                <a:tc>
                  <a:txBody>
                    <a:bodyPr/>
                    <a:lstStyle/>
                    <a:p>
                      <a:pPr algn="ct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err="1">
                          <a:solidFill>
                            <a:srgbClr val="115076"/>
                          </a:solidFill>
                        </a:rPr>
                        <a:t>d’accord</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au revoir</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bonjour</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2923880"/>
                  </a:ext>
                </a:extLst>
              </a:tr>
              <a:tr h="370840">
                <a:tc>
                  <a:txBody>
                    <a:bodyPr/>
                    <a:lstStyle/>
                    <a:p>
                      <a:pPr algn="ct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err="1">
                          <a:solidFill>
                            <a:srgbClr val="115076"/>
                          </a:solidFill>
                        </a:rPr>
                        <a:t>sympa</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err="1">
                          <a:solidFill>
                            <a:srgbClr val="115076"/>
                          </a:solidFill>
                        </a:rPr>
                        <a:t>méchant</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err="1">
                          <a:solidFill>
                            <a:srgbClr val="115076"/>
                          </a:solidFill>
                        </a:rPr>
                        <a:t>jeune</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6796337"/>
                  </a:ext>
                </a:extLst>
              </a:tr>
              <a:tr h="370840">
                <a:tc>
                  <a:txBody>
                    <a:bodyPr/>
                    <a:lstStyle/>
                    <a:p>
                      <a:pPr algn="ct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la question</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la </a:t>
                      </a:r>
                      <a:r>
                        <a:rPr lang="en-GB" sz="2400" dirty="0" err="1">
                          <a:solidFill>
                            <a:srgbClr val="115076"/>
                          </a:solidFill>
                        </a:rPr>
                        <a:t>règle</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la </a:t>
                      </a:r>
                      <a:r>
                        <a:rPr lang="en-GB" sz="2400" dirty="0" err="1">
                          <a:solidFill>
                            <a:srgbClr val="115076"/>
                          </a:solidFill>
                        </a:rPr>
                        <a:t>réponse</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1929335"/>
                  </a:ext>
                </a:extLst>
              </a:tr>
              <a:tr h="370840">
                <a:tc>
                  <a:txBody>
                    <a:bodyPr/>
                    <a:lstStyle/>
                    <a:p>
                      <a:pPr algn="ct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err="1">
                          <a:solidFill>
                            <a:srgbClr val="115076"/>
                          </a:solidFill>
                        </a:rPr>
                        <a:t>malade</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chemeClr val="accent1">
                              <a:lumMod val="50000"/>
                            </a:schemeClr>
                          </a:solidFill>
                        </a:rPr>
                        <a:t>jaune</a:t>
                      </a:r>
                      <a:endParaRPr lang="en-GB" sz="2400" b="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chemeClr val="accent1">
                              <a:lumMod val="50000"/>
                            </a:schemeClr>
                          </a:solidFill>
                        </a:rPr>
                        <a:t>vert</a:t>
                      </a:r>
                      <a:endParaRPr lang="en-GB" sz="2400" b="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0747529"/>
                  </a:ext>
                </a:extLst>
              </a:tr>
              <a:tr h="370840">
                <a:tc>
                  <a:txBody>
                    <a:bodyPr/>
                    <a:lstStyle/>
                    <a:p>
                      <a:pPr algn="ct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la fête</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la </a:t>
                      </a:r>
                      <a:r>
                        <a:rPr lang="en-GB" sz="2400" dirty="0" err="1">
                          <a:solidFill>
                            <a:srgbClr val="115076"/>
                          </a:solidFill>
                        </a:rPr>
                        <a:t>fille</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le garçon</a:t>
                      </a:r>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0734808"/>
                  </a:ext>
                </a:extLst>
              </a:tr>
            </a:tbl>
          </a:graphicData>
        </a:graphic>
      </p:graphicFrame>
      <p:sp>
        <p:nvSpPr>
          <p:cNvPr id="28" name="Action Button: Custom 66" descr="number 1">
            <a:hlinkClick r:id="" action="ppaction://noaction" highlightClick="1"/>
            <a:extLst>
              <a:ext uri="{FF2B5EF4-FFF2-40B4-BE49-F238E27FC236}">
                <a16:creationId xmlns:a16="http://schemas.microsoft.com/office/drawing/2014/main" id="{BD934BDF-E41C-4B78-82E9-454D47671CA1}"/>
              </a:ext>
            </a:extLst>
          </p:cNvPr>
          <p:cNvSpPr/>
          <p:nvPr/>
        </p:nvSpPr>
        <p:spPr>
          <a:xfrm>
            <a:off x="419987" y="1761382"/>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a:t>
            </a:r>
          </a:p>
        </p:txBody>
      </p:sp>
      <p:sp>
        <p:nvSpPr>
          <p:cNvPr id="29" name="Action Button: Custom 69" descr="number 2">
            <a:hlinkClick r:id="" action="ppaction://noaction" highlightClick="1"/>
            <a:extLst>
              <a:ext uri="{FF2B5EF4-FFF2-40B4-BE49-F238E27FC236}">
                <a16:creationId xmlns:a16="http://schemas.microsoft.com/office/drawing/2014/main" id="{140B362A-026C-49EE-BBDB-BCAC3026E5D1}"/>
              </a:ext>
            </a:extLst>
          </p:cNvPr>
          <p:cNvSpPr/>
          <p:nvPr/>
        </p:nvSpPr>
        <p:spPr>
          <a:xfrm>
            <a:off x="419987" y="2221574"/>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2</a:t>
            </a:r>
          </a:p>
        </p:txBody>
      </p:sp>
      <p:sp>
        <p:nvSpPr>
          <p:cNvPr id="30" name="Action Button: Custom 72" descr="number 3">
            <a:hlinkClick r:id="" action="ppaction://noaction" highlightClick="1"/>
            <a:extLst>
              <a:ext uri="{FF2B5EF4-FFF2-40B4-BE49-F238E27FC236}">
                <a16:creationId xmlns:a16="http://schemas.microsoft.com/office/drawing/2014/main" id="{A520C461-77EF-4B24-BDD4-5A6318891377}"/>
              </a:ext>
            </a:extLst>
          </p:cNvPr>
          <p:cNvSpPr/>
          <p:nvPr/>
        </p:nvSpPr>
        <p:spPr>
          <a:xfrm>
            <a:off x="419987" y="2681766"/>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3</a:t>
            </a:r>
          </a:p>
        </p:txBody>
      </p:sp>
      <p:sp>
        <p:nvSpPr>
          <p:cNvPr id="31" name="Action Button: Custom 75" descr="number 4">
            <a:hlinkClick r:id="" action="ppaction://noaction" highlightClick="1"/>
            <a:extLst>
              <a:ext uri="{FF2B5EF4-FFF2-40B4-BE49-F238E27FC236}">
                <a16:creationId xmlns:a16="http://schemas.microsoft.com/office/drawing/2014/main" id="{B96A7DF4-F2FF-415B-92B6-812E2587E9C5}"/>
              </a:ext>
            </a:extLst>
          </p:cNvPr>
          <p:cNvSpPr/>
          <p:nvPr/>
        </p:nvSpPr>
        <p:spPr>
          <a:xfrm>
            <a:off x="419987" y="3141958"/>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4</a:t>
            </a:r>
          </a:p>
        </p:txBody>
      </p:sp>
      <p:sp>
        <p:nvSpPr>
          <p:cNvPr id="45" name="Action Button: Custom 66" descr="number 1">
            <a:hlinkClick r:id="" action="ppaction://noaction" highlightClick="1"/>
            <a:extLst>
              <a:ext uri="{FF2B5EF4-FFF2-40B4-BE49-F238E27FC236}">
                <a16:creationId xmlns:a16="http://schemas.microsoft.com/office/drawing/2014/main" id="{4CE2913B-5E38-42DE-9237-99656D802646}"/>
              </a:ext>
            </a:extLst>
          </p:cNvPr>
          <p:cNvSpPr/>
          <p:nvPr/>
        </p:nvSpPr>
        <p:spPr>
          <a:xfrm>
            <a:off x="419987" y="3602150"/>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5</a:t>
            </a:r>
          </a:p>
        </p:txBody>
      </p:sp>
      <p:sp>
        <p:nvSpPr>
          <p:cNvPr id="46" name="Action Button: Custom 69" descr="number 2">
            <a:hlinkClick r:id="" action="ppaction://noaction" highlightClick="1"/>
            <a:extLst>
              <a:ext uri="{FF2B5EF4-FFF2-40B4-BE49-F238E27FC236}">
                <a16:creationId xmlns:a16="http://schemas.microsoft.com/office/drawing/2014/main" id="{C1A1BECE-0680-4150-9F18-D891039BFC60}"/>
              </a:ext>
            </a:extLst>
          </p:cNvPr>
          <p:cNvSpPr/>
          <p:nvPr/>
        </p:nvSpPr>
        <p:spPr>
          <a:xfrm>
            <a:off x="419987" y="4060528"/>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6</a:t>
            </a:r>
          </a:p>
        </p:txBody>
      </p:sp>
      <p:sp>
        <p:nvSpPr>
          <p:cNvPr id="47" name="Action Button: Custom 72" descr="number 3">
            <a:hlinkClick r:id="" action="ppaction://noaction" highlightClick="1"/>
            <a:extLst>
              <a:ext uri="{FF2B5EF4-FFF2-40B4-BE49-F238E27FC236}">
                <a16:creationId xmlns:a16="http://schemas.microsoft.com/office/drawing/2014/main" id="{0A810A0C-3A4A-4113-AB3B-687B2C2901B0}"/>
              </a:ext>
            </a:extLst>
          </p:cNvPr>
          <p:cNvSpPr/>
          <p:nvPr/>
        </p:nvSpPr>
        <p:spPr>
          <a:xfrm>
            <a:off x="420932" y="4515698"/>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7</a:t>
            </a:r>
          </a:p>
        </p:txBody>
      </p:sp>
      <p:sp>
        <p:nvSpPr>
          <p:cNvPr id="48" name="Action Button: Custom 75" descr="number 4">
            <a:hlinkClick r:id="" action="ppaction://noaction" highlightClick="1"/>
            <a:extLst>
              <a:ext uri="{FF2B5EF4-FFF2-40B4-BE49-F238E27FC236}">
                <a16:creationId xmlns:a16="http://schemas.microsoft.com/office/drawing/2014/main" id="{7464B3A8-755D-4138-B35D-953D5044C80A}"/>
              </a:ext>
            </a:extLst>
          </p:cNvPr>
          <p:cNvSpPr/>
          <p:nvPr/>
        </p:nvSpPr>
        <p:spPr>
          <a:xfrm>
            <a:off x="419987" y="4970868"/>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8</a:t>
            </a:r>
          </a:p>
        </p:txBody>
      </p:sp>
      <p:sp>
        <p:nvSpPr>
          <p:cNvPr id="49" name="Action Button: Custom 66" descr="number 1">
            <a:hlinkClick r:id="" action="ppaction://noaction" highlightClick="1"/>
            <a:extLst>
              <a:ext uri="{FF2B5EF4-FFF2-40B4-BE49-F238E27FC236}">
                <a16:creationId xmlns:a16="http://schemas.microsoft.com/office/drawing/2014/main" id="{C73AD507-D365-437B-A090-D27419549971}"/>
              </a:ext>
            </a:extLst>
          </p:cNvPr>
          <p:cNvSpPr/>
          <p:nvPr/>
        </p:nvSpPr>
        <p:spPr>
          <a:xfrm>
            <a:off x="419987" y="5406773"/>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9</a:t>
            </a:r>
          </a:p>
        </p:txBody>
      </p:sp>
      <p:sp>
        <p:nvSpPr>
          <p:cNvPr id="50" name="Action Button: Custom 69" descr="number 2">
            <a:hlinkClick r:id="" action="ppaction://noaction" highlightClick="1"/>
            <a:extLst>
              <a:ext uri="{FF2B5EF4-FFF2-40B4-BE49-F238E27FC236}">
                <a16:creationId xmlns:a16="http://schemas.microsoft.com/office/drawing/2014/main" id="{CA85BDBF-EE64-4230-AB8B-410EC7FEF307}"/>
              </a:ext>
            </a:extLst>
          </p:cNvPr>
          <p:cNvSpPr/>
          <p:nvPr/>
        </p:nvSpPr>
        <p:spPr>
          <a:xfrm>
            <a:off x="419987" y="5896274"/>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10</a:t>
            </a:r>
          </a:p>
        </p:txBody>
      </p:sp>
      <p:pic>
        <p:nvPicPr>
          <p:cNvPr id="72" name="Picture 71">
            <a:extLst>
              <a:ext uri="{FF2B5EF4-FFF2-40B4-BE49-F238E27FC236}">
                <a16:creationId xmlns:a16="http://schemas.microsoft.com/office/drawing/2014/main" id="{2C970F0D-1881-403F-A44D-F089149FA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7495" y="3063386"/>
            <a:ext cx="2880000" cy="2880000"/>
          </a:xfrm>
          <a:prstGeom prst="rect">
            <a:avLst/>
          </a:prstGeom>
        </p:spPr>
      </p:pic>
      <p:pic>
        <p:nvPicPr>
          <p:cNvPr id="73" name="Picture 2" descr="Tablet PNG File">
            <a:extLst>
              <a:ext uri="{FF2B5EF4-FFF2-40B4-BE49-F238E27FC236}">
                <a16:creationId xmlns:a16="http://schemas.microsoft.com/office/drawing/2014/main" id="{46690397-3CCE-442C-A05C-FA52C99E17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118">
            <a:off x="8696100" y="1754851"/>
            <a:ext cx="2789167" cy="1800000"/>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55695A6B-0709-4319-878B-AFD0B99742A5}"/>
              </a:ext>
            </a:extLst>
          </p:cNvPr>
          <p:cNvSpPr txBox="1"/>
          <p:nvPr/>
        </p:nvSpPr>
        <p:spPr>
          <a:xfrm>
            <a:off x="8803882" y="1941382"/>
            <a:ext cx="2581802" cy="1384995"/>
          </a:xfrm>
          <a:prstGeom prst="rect">
            <a:avLst/>
          </a:prstGeom>
          <a:noFill/>
        </p:spPr>
        <p:txBody>
          <a:bodyPr wrap="square" rtlCol="0">
            <a:spAutoFit/>
          </a:bodyPr>
          <a:lstStyle/>
          <a:p>
            <a:pPr algn="ctr"/>
            <a:r>
              <a:rPr lang="en-GB" sz="2800" dirty="0">
                <a:solidFill>
                  <a:srgbClr val="E3EAFD"/>
                </a:solidFill>
                <a:latin typeface="Rockwell" panose="02060603020205020403" pitchFamily="18" charset="0"/>
              </a:rPr>
              <a:t>QUIZ 2:</a:t>
            </a:r>
          </a:p>
          <a:p>
            <a:pPr algn="ctr"/>
            <a:r>
              <a:rPr lang="en-GB" sz="2800" dirty="0" err="1">
                <a:solidFill>
                  <a:srgbClr val="E3EAFD"/>
                </a:solidFill>
                <a:latin typeface="Rockwell" panose="02060603020205020403" pitchFamily="18" charset="0"/>
              </a:rPr>
              <a:t>Écris</a:t>
            </a:r>
            <a:r>
              <a:rPr lang="en-GB" sz="2800" dirty="0">
                <a:solidFill>
                  <a:srgbClr val="E3EAFD"/>
                </a:solidFill>
                <a:latin typeface="Rockwell" panose="02060603020205020403" pitchFamily="18" charset="0"/>
              </a:rPr>
              <a:t> les deux mots </a:t>
            </a:r>
            <a:r>
              <a:rPr lang="en-GB" sz="2800" dirty="0" err="1">
                <a:solidFill>
                  <a:srgbClr val="E3EAFD"/>
                </a:solidFill>
                <a:latin typeface="Rockwell" panose="02060603020205020403" pitchFamily="18" charset="0"/>
              </a:rPr>
              <a:t>opposés</a:t>
            </a:r>
            <a:endParaRPr lang="en-GB" sz="2800" dirty="0">
              <a:solidFill>
                <a:srgbClr val="E3EAFD"/>
              </a:solidFill>
              <a:latin typeface="Rockwell" panose="02060603020205020403" pitchFamily="18" charset="0"/>
            </a:endParaRPr>
          </a:p>
        </p:txBody>
      </p:sp>
      <p:sp>
        <p:nvSpPr>
          <p:cNvPr id="17" name="Rectangle 16">
            <a:extLst>
              <a:ext uri="{FF2B5EF4-FFF2-40B4-BE49-F238E27FC236}">
                <a16:creationId xmlns:a16="http://schemas.microsoft.com/office/drawing/2014/main" id="{A23E177F-314D-4909-A228-73486B67D7CA}"/>
              </a:ext>
            </a:extLst>
          </p:cNvPr>
          <p:cNvSpPr/>
          <p:nvPr/>
        </p:nvSpPr>
        <p:spPr>
          <a:xfrm>
            <a:off x="3228622" y="1722703"/>
            <a:ext cx="2160000" cy="4572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8B404244-AE44-4CA7-9E8A-6A594D382B62}"/>
              </a:ext>
            </a:extLst>
          </p:cNvPr>
          <p:cNvSpPr/>
          <p:nvPr/>
        </p:nvSpPr>
        <p:spPr>
          <a:xfrm>
            <a:off x="1035938" y="2178601"/>
            <a:ext cx="2160000" cy="4572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685BE8B6-9A7D-482B-9109-38785E74FD8E}"/>
              </a:ext>
            </a:extLst>
          </p:cNvPr>
          <p:cNvSpPr/>
          <p:nvPr/>
        </p:nvSpPr>
        <p:spPr>
          <a:xfrm>
            <a:off x="5358195" y="2633879"/>
            <a:ext cx="2160000" cy="4572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87C75F3E-27B3-4AC7-ABA7-039A44B46A3E}"/>
              </a:ext>
            </a:extLst>
          </p:cNvPr>
          <p:cNvSpPr/>
          <p:nvPr/>
        </p:nvSpPr>
        <p:spPr>
          <a:xfrm>
            <a:off x="3217245" y="3093358"/>
            <a:ext cx="2160000" cy="4572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393BFE53-29DA-4918-877A-387F3BC8C131}"/>
              </a:ext>
            </a:extLst>
          </p:cNvPr>
          <p:cNvSpPr/>
          <p:nvPr/>
        </p:nvSpPr>
        <p:spPr>
          <a:xfrm>
            <a:off x="1035938" y="3544202"/>
            <a:ext cx="2160000" cy="4572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B44CFBF5-9640-4CBA-B2B5-0C51E1392AA9}"/>
              </a:ext>
            </a:extLst>
          </p:cNvPr>
          <p:cNvSpPr/>
          <p:nvPr/>
        </p:nvSpPr>
        <p:spPr>
          <a:xfrm>
            <a:off x="1035938" y="3989300"/>
            <a:ext cx="2160000" cy="4572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DBE5486D-C1AA-40B3-AE8B-CAC034F9E903}"/>
              </a:ext>
            </a:extLst>
          </p:cNvPr>
          <p:cNvSpPr/>
          <p:nvPr/>
        </p:nvSpPr>
        <p:spPr>
          <a:xfrm>
            <a:off x="5369572" y="4469047"/>
            <a:ext cx="2160000" cy="4572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0C820362-278B-4753-95CA-385C28DC909F}"/>
              </a:ext>
            </a:extLst>
          </p:cNvPr>
          <p:cNvSpPr/>
          <p:nvPr/>
        </p:nvSpPr>
        <p:spPr>
          <a:xfrm>
            <a:off x="3209572" y="4911473"/>
            <a:ext cx="2160000" cy="4572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6C209686-7559-4A76-B16E-29D1D7DE7614}"/>
              </a:ext>
            </a:extLst>
          </p:cNvPr>
          <p:cNvSpPr/>
          <p:nvPr/>
        </p:nvSpPr>
        <p:spPr>
          <a:xfrm>
            <a:off x="1057245" y="5377223"/>
            <a:ext cx="2160000" cy="4572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5ACBDBC1-C499-46A6-BB7A-5DBC97E74B0F}"/>
              </a:ext>
            </a:extLst>
          </p:cNvPr>
          <p:cNvSpPr/>
          <p:nvPr/>
        </p:nvSpPr>
        <p:spPr>
          <a:xfrm>
            <a:off x="1057245" y="5834095"/>
            <a:ext cx="2160000" cy="457200"/>
          </a:xfrm>
          <a:prstGeom prst="rect">
            <a:avLst/>
          </a:prstGeom>
          <a:solidFill>
            <a:srgbClr val="EE600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89EB5EDA-63C9-48E3-AFF5-D7337E991454}"/>
              </a:ext>
            </a:extLst>
          </p:cNvPr>
          <p:cNvSpPr>
            <a:spLocks noGrp="1"/>
          </p:cNvSpPr>
          <p:nvPr>
            <p:ph type="title"/>
          </p:nvPr>
        </p:nvSpPr>
        <p:spPr/>
        <p:txBody>
          <a:bodyPr>
            <a:normAutofit/>
          </a:bodyPr>
          <a:lstStyle/>
          <a:p>
            <a:r>
              <a:rPr lang="fr-FR" dirty="0"/>
              <a:t>Mes quiz préférés</a:t>
            </a:r>
          </a:p>
        </p:txBody>
      </p:sp>
      <p:sp>
        <p:nvSpPr>
          <p:cNvPr id="12" name="Rounded Rectangle 46">
            <a:extLst>
              <a:ext uri="{FF2B5EF4-FFF2-40B4-BE49-F238E27FC236}">
                <a16:creationId xmlns:a16="http://schemas.microsoft.com/office/drawing/2014/main" id="{0C2BEE09-3FDB-493B-9E5B-B0539CCC95D3}"/>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44333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5" grpId="0" animBg="1"/>
      <p:bldP spid="86" grpId="0" animBg="1"/>
      <p:bldP spid="87" grpId="0" animBg="1"/>
      <p:bldP spid="88" grpId="0" animBg="1"/>
      <p:bldP spid="89" grpId="0" animBg="1"/>
      <p:bldP spid="90" grpId="0" animBg="1"/>
      <p:bldP spid="91" grpId="0" animBg="1"/>
      <p:bldP spid="92" grpId="0" animBg="1"/>
      <p:bldP spid="9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956128-450B-41B7-A1F6-5E6E4693EF22}"/>
              </a:ext>
            </a:extLst>
          </p:cNvPr>
          <p:cNvSpPr txBox="1"/>
          <p:nvPr/>
        </p:nvSpPr>
        <p:spPr>
          <a:xfrm>
            <a:off x="188942" y="1318105"/>
            <a:ext cx="11290270" cy="1200329"/>
          </a:xfrm>
          <a:prstGeom prst="rect">
            <a:avLst/>
          </a:prstGeom>
          <a:noFill/>
        </p:spPr>
        <p:txBody>
          <a:bodyPr wrap="none" rtlCol="0">
            <a:spAutoFit/>
          </a:bodyPr>
          <a:lstStyle/>
          <a:p>
            <a:r>
              <a:rPr lang="en-GB" sz="2400" dirty="0">
                <a:solidFill>
                  <a:srgbClr val="115076"/>
                </a:solidFill>
              </a:rPr>
              <a:t>We already know that all nouns in French are either </a:t>
            </a:r>
            <a:r>
              <a:rPr lang="en-GB" sz="2400" b="1" dirty="0">
                <a:solidFill>
                  <a:srgbClr val="115076"/>
                </a:solidFill>
              </a:rPr>
              <a:t>masculine</a:t>
            </a:r>
            <a:r>
              <a:rPr lang="en-GB" sz="2400" dirty="0">
                <a:solidFill>
                  <a:srgbClr val="115076"/>
                </a:solidFill>
              </a:rPr>
              <a:t> or </a:t>
            </a:r>
            <a:r>
              <a:rPr lang="en-GB" sz="2400" b="1" dirty="0">
                <a:solidFill>
                  <a:srgbClr val="115076"/>
                </a:solidFill>
              </a:rPr>
              <a:t>feminine</a:t>
            </a:r>
            <a:r>
              <a:rPr lang="en-GB" sz="2400" dirty="0">
                <a:solidFill>
                  <a:srgbClr val="115076"/>
                </a:solidFill>
              </a:rPr>
              <a:t>.</a:t>
            </a:r>
          </a:p>
          <a:p>
            <a:endParaRPr lang="en-GB" sz="2400" dirty="0">
              <a:solidFill>
                <a:srgbClr val="115076"/>
              </a:solidFill>
            </a:endParaRPr>
          </a:p>
          <a:p>
            <a:r>
              <a:rPr lang="en-GB" sz="2400" dirty="0">
                <a:solidFill>
                  <a:srgbClr val="115076"/>
                </a:solidFill>
              </a:rPr>
              <a:t>There are different words for ‘</a:t>
            </a:r>
            <a:r>
              <a:rPr lang="en-GB" sz="2400" b="1" dirty="0">
                <a:solidFill>
                  <a:srgbClr val="115076"/>
                </a:solidFill>
              </a:rPr>
              <a:t>the</a:t>
            </a:r>
            <a:r>
              <a:rPr lang="en-GB" sz="2400" dirty="0">
                <a:solidFill>
                  <a:srgbClr val="115076"/>
                </a:solidFill>
              </a:rPr>
              <a:t>’ because of this:</a:t>
            </a:r>
          </a:p>
        </p:txBody>
      </p:sp>
      <p:sp>
        <p:nvSpPr>
          <p:cNvPr id="6" name="TextBox 5">
            <a:extLst>
              <a:ext uri="{FF2B5EF4-FFF2-40B4-BE49-F238E27FC236}">
                <a16:creationId xmlns:a16="http://schemas.microsoft.com/office/drawing/2014/main" id="{F4FF4F3E-9CBB-490F-A32D-AE0CA125AEA2}"/>
              </a:ext>
            </a:extLst>
          </p:cNvPr>
          <p:cNvSpPr txBox="1"/>
          <p:nvPr/>
        </p:nvSpPr>
        <p:spPr>
          <a:xfrm>
            <a:off x="896393" y="2736050"/>
            <a:ext cx="2377574" cy="584775"/>
          </a:xfrm>
          <a:prstGeom prst="rect">
            <a:avLst/>
          </a:prstGeom>
          <a:noFill/>
        </p:spPr>
        <p:txBody>
          <a:bodyPr wrap="none" rtlCol="0">
            <a:spAutoFit/>
          </a:bodyPr>
          <a:lstStyle/>
          <a:p>
            <a:pPr algn="r"/>
            <a:r>
              <a:rPr lang="en-GB" sz="3200" b="1" dirty="0">
                <a:solidFill>
                  <a:srgbClr val="EE6000"/>
                </a:solidFill>
              </a:rPr>
              <a:t>le</a:t>
            </a:r>
            <a:r>
              <a:rPr lang="en-GB" sz="3200" b="1" dirty="0">
                <a:solidFill>
                  <a:srgbClr val="115076"/>
                </a:solidFill>
              </a:rPr>
              <a:t> frère (m)</a:t>
            </a:r>
          </a:p>
        </p:txBody>
      </p:sp>
      <p:sp>
        <p:nvSpPr>
          <p:cNvPr id="75" name="TextBox 74">
            <a:extLst>
              <a:ext uri="{FF2B5EF4-FFF2-40B4-BE49-F238E27FC236}">
                <a16:creationId xmlns:a16="http://schemas.microsoft.com/office/drawing/2014/main" id="{B2CD1207-840F-4EAE-9EEE-4BB48E7F1918}"/>
              </a:ext>
            </a:extLst>
          </p:cNvPr>
          <p:cNvSpPr txBox="1"/>
          <p:nvPr/>
        </p:nvSpPr>
        <p:spPr>
          <a:xfrm>
            <a:off x="683193" y="3320825"/>
            <a:ext cx="2590774" cy="584775"/>
          </a:xfrm>
          <a:prstGeom prst="rect">
            <a:avLst/>
          </a:prstGeom>
          <a:noFill/>
        </p:spPr>
        <p:txBody>
          <a:bodyPr wrap="none" rtlCol="0">
            <a:spAutoFit/>
          </a:bodyPr>
          <a:lstStyle/>
          <a:p>
            <a:pPr algn="r"/>
            <a:r>
              <a:rPr lang="en-GB" sz="3200" b="1" dirty="0">
                <a:solidFill>
                  <a:srgbClr val="EE6000"/>
                </a:solidFill>
              </a:rPr>
              <a:t>le</a:t>
            </a:r>
            <a:r>
              <a:rPr lang="en-GB" sz="3200" b="1" dirty="0">
                <a:solidFill>
                  <a:srgbClr val="115076"/>
                </a:solidFill>
              </a:rPr>
              <a:t> </a:t>
            </a:r>
            <a:r>
              <a:rPr lang="en-GB" sz="3200" b="1" dirty="0" err="1">
                <a:solidFill>
                  <a:srgbClr val="115076"/>
                </a:solidFill>
              </a:rPr>
              <a:t>chien</a:t>
            </a:r>
            <a:r>
              <a:rPr lang="en-GB" sz="3200" b="1" dirty="0">
                <a:solidFill>
                  <a:srgbClr val="115076"/>
                </a:solidFill>
              </a:rPr>
              <a:t> (m)</a:t>
            </a:r>
          </a:p>
        </p:txBody>
      </p:sp>
      <p:sp>
        <p:nvSpPr>
          <p:cNvPr id="76" name="TextBox 75">
            <a:extLst>
              <a:ext uri="{FF2B5EF4-FFF2-40B4-BE49-F238E27FC236}">
                <a16:creationId xmlns:a16="http://schemas.microsoft.com/office/drawing/2014/main" id="{5854BA7B-C394-4164-A943-7BEC90355DD7}"/>
              </a:ext>
            </a:extLst>
          </p:cNvPr>
          <p:cNvSpPr txBox="1"/>
          <p:nvPr/>
        </p:nvSpPr>
        <p:spPr>
          <a:xfrm>
            <a:off x="6717082" y="2736049"/>
            <a:ext cx="2214068" cy="584775"/>
          </a:xfrm>
          <a:prstGeom prst="rect">
            <a:avLst/>
          </a:prstGeom>
          <a:noFill/>
        </p:spPr>
        <p:txBody>
          <a:bodyPr wrap="none" rtlCol="0">
            <a:spAutoFit/>
          </a:bodyPr>
          <a:lstStyle/>
          <a:p>
            <a:r>
              <a:rPr lang="en-GB" sz="3200" b="1" dirty="0">
                <a:solidFill>
                  <a:srgbClr val="EE6000"/>
                </a:solidFill>
              </a:rPr>
              <a:t>la</a:t>
            </a:r>
            <a:r>
              <a:rPr lang="en-GB" sz="3200" b="1" dirty="0">
                <a:solidFill>
                  <a:srgbClr val="115076"/>
                </a:solidFill>
              </a:rPr>
              <a:t> </a:t>
            </a:r>
            <a:r>
              <a:rPr lang="en-GB" sz="3200" b="1" dirty="0" err="1">
                <a:solidFill>
                  <a:srgbClr val="115076"/>
                </a:solidFill>
              </a:rPr>
              <a:t>sœur</a:t>
            </a:r>
            <a:r>
              <a:rPr lang="en-GB" sz="3200" b="1" dirty="0">
                <a:solidFill>
                  <a:srgbClr val="115076"/>
                </a:solidFill>
              </a:rPr>
              <a:t> (f)</a:t>
            </a:r>
          </a:p>
        </p:txBody>
      </p:sp>
      <p:sp>
        <p:nvSpPr>
          <p:cNvPr id="77" name="TextBox 76">
            <a:extLst>
              <a:ext uri="{FF2B5EF4-FFF2-40B4-BE49-F238E27FC236}">
                <a16:creationId xmlns:a16="http://schemas.microsoft.com/office/drawing/2014/main" id="{5F1030CD-20CC-42BB-AC9B-CE6B287674CB}"/>
              </a:ext>
            </a:extLst>
          </p:cNvPr>
          <p:cNvSpPr txBox="1"/>
          <p:nvPr/>
        </p:nvSpPr>
        <p:spPr>
          <a:xfrm>
            <a:off x="6383656" y="3314988"/>
            <a:ext cx="2590773" cy="584775"/>
          </a:xfrm>
          <a:prstGeom prst="rect">
            <a:avLst/>
          </a:prstGeom>
          <a:noFill/>
        </p:spPr>
        <p:txBody>
          <a:bodyPr wrap="square" rtlCol="0">
            <a:spAutoFit/>
          </a:bodyPr>
          <a:lstStyle/>
          <a:p>
            <a:r>
              <a:rPr lang="en-GB" sz="3200" b="1" dirty="0">
                <a:solidFill>
                  <a:srgbClr val="EE6000"/>
                </a:solidFill>
              </a:rPr>
              <a:t>la</a:t>
            </a:r>
            <a:r>
              <a:rPr lang="en-GB" sz="3200" b="1" dirty="0">
                <a:solidFill>
                  <a:srgbClr val="115076"/>
                </a:solidFill>
              </a:rPr>
              <a:t> </a:t>
            </a:r>
            <a:r>
              <a:rPr lang="en-GB" sz="3200" b="1" dirty="0" err="1">
                <a:solidFill>
                  <a:srgbClr val="115076"/>
                </a:solidFill>
              </a:rPr>
              <a:t>famille</a:t>
            </a:r>
            <a:r>
              <a:rPr lang="en-GB" sz="3200" b="1" dirty="0">
                <a:solidFill>
                  <a:srgbClr val="115076"/>
                </a:solidFill>
              </a:rPr>
              <a:t> (f)</a:t>
            </a:r>
          </a:p>
        </p:txBody>
      </p:sp>
      <p:sp>
        <p:nvSpPr>
          <p:cNvPr id="78" name="TextBox 77">
            <a:extLst>
              <a:ext uri="{FF2B5EF4-FFF2-40B4-BE49-F238E27FC236}">
                <a16:creationId xmlns:a16="http://schemas.microsoft.com/office/drawing/2014/main" id="{E966781E-3E6F-428F-8ED2-A9C30CF05FB9}"/>
              </a:ext>
            </a:extLst>
          </p:cNvPr>
          <p:cNvSpPr txBox="1"/>
          <p:nvPr/>
        </p:nvSpPr>
        <p:spPr>
          <a:xfrm>
            <a:off x="3505234" y="2736050"/>
            <a:ext cx="2406428" cy="584775"/>
          </a:xfrm>
          <a:prstGeom prst="rect">
            <a:avLst/>
          </a:prstGeom>
          <a:noFill/>
        </p:spPr>
        <p:txBody>
          <a:bodyPr wrap="none" rtlCol="0">
            <a:spAutoFit/>
          </a:bodyPr>
          <a:lstStyle/>
          <a:p>
            <a:r>
              <a:rPr lang="en-GB" sz="3200" i="1" dirty="0">
                <a:solidFill>
                  <a:srgbClr val="115076"/>
                </a:solidFill>
              </a:rPr>
              <a:t>the brother</a:t>
            </a:r>
          </a:p>
        </p:txBody>
      </p:sp>
      <p:sp>
        <p:nvSpPr>
          <p:cNvPr id="79" name="TextBox 78">
            <a:extLst>
              <a:ext uri="{FF2B5EF4-FFF2-40B4-BE49-F238E27FC236}">
                <a16:creationId xmlns:a16="http://schemas.microsoft.com/office/drawing/2014/main" id="{0C42FA08-B67F-4B99-83D2-67F4846E7173}"/>
              </a:ext>
            </a:extLst>
          </p:cNvPr>
          <p:cNvSpPr txBox="1"/>
          <p:nvPr/>
        </p:nvSpPr>
        <p:spPr>
          <a:xfrm>
            <a:off x="3505234" y="3320824"/>
            <a:ext cx="1779654" cy="584775"/>
          </a:xfrm>
          <a:prstGeom prst="rect">
            <a:avLst/>
          </a:prstGeom>
          <a:noFill/>
        </p:spPr>
        <p:txBody>
          <a:bodyPr wrap="none" rtlCol="0">
            <a:spAutoFit/>
          </a:bodyPr>
          <a:lstStyle/>
          <a:p>
            <a:r>
              <a:rPr lang="en-GB" sz="3200" i="1" dirty="0">
                <a:solidFill>
                  <a:srgbClr val="115076"/>
                </a:solidFill>
              </a:rPr>
              <a:t>the dog</a:t>
            </a:r>
          </a:p>
        </p:txBody>
      </p:sp>
      <p:sp>
        <p:nvSpPr>
          <p:cNvPr id="80" name="TextBox 79">
            <a:extLst>
              <a:ext uri="{FF2B5EF4-FFF2-40B4-BE49-F238E27FC236}">
                <a16:creationId xmlns:a16="http://schemas.microsoft.com/office/drawing/2014/main" id="{2AF3112C-8489-4A67-A257-4B60ED2AF4E4}"/>
              </a:ext>
            </a:extLst>
          </p:cNvPr>
          <p:cNvSpPr txBox="1"/>
          <p:nvPr/>
        </p:nvSpPr>
        <p:spPr>
          <a:xfrm>
            <a:off x="8974431" y="2741885"/>
            <a:ext cx="1882247" cy="584775"/>
          </a:xfrm>
          <a:prstGeom prst="rect">
            <a:avLst/>
          </a:prstGeom>
          <a:noFill/>
        </p:spPr>
        <p:txBody>
          <a:bodyPr wrap="none" rtlCol="0">
            <a:spAutoFit/>
          </a:bodyPr>
          <a:lstStyle/>
          <a:p>
            <a:r>
              <a:rPr lang="en-GB" sz="3200" i="1" dirty="0">
                <a:solidFill>
                  <a:srgbClr val="115076"/>
                </a:solidFill>
              </a:rPr>
              <a:t>the sister</a:t>
            </a:r>
          </a:p>
        </p:txBody>
      </p:sp>
      <p:sp>
        <p:nvSpPr>
          <p:cNvPr id="82" name="TextBox 81">
            <a:extLst>
              <a:ext uri="{FF2B5EF4-FFF2-40B4-BE49-F238E27FC236}">
                <a16:creationId xmlns:a16="http://schemas.microsoft.com/office/drawing/2014/main" id="{8EA845F6-BA4B-4964-B783-6C4A6F6BEC6A}"/>
              </a:ext>
            </a:extLst>
          </p:cNvPr>
          <p:cNvSpPr txBox="1"/>
          <p:nvPr/>
        </p:nvSpPr>
        <p:spPr>
          <a:xfrm>
            <a:off x="8974430" y="3320824"/>
            <a:ext cx="2130711" cy="584775"/>
          </a:xfrm>
          <a:prstGeom prst="rect">
            <a:avLst/>
          </a:prstGeom>
          <a:noFill/>
        </p:spPr>
        <p:txBody>
          <a:bodyPr wrap="none" rtlCol="0">
            <a:spAutoFit/>
          </a:bodyPr>
          <a:lstStyle/>
          <a:p>
            <a:r>
              <a:rPr lang="en-GB" sz="3200" i="1" dirty="0">
                <a:solidFill>
                  <a:srgbClr val="115076"/>
                </a:solidFill>
              </a:rPr>
              <a:t>the family</a:t>
            </a:r>
          </a:p>
        </p:txBody>
      </p:sp>
      <p:sp>
        <p:nvSpPr>
          <p:cNvPr id="83" name="TextBox 82">
            <a:extLst>
              <a:ext uri="{FF2B5EF4-FFF2-40B4-BE49-F238E27FC236}">
                <a16:creationId xmlns:a16="http://schemas.microsoft.com/office/drawing/2014/main" id="{FB7B99B6-5F37-45B8-A529-2B6C52E3BE8E}"/>
              </a:ext>
            </a:extLst>
          </p:cNvPr>
          <p:cNvSpPr txBox="1"/>
          <p:nvPr/>
        </p:nvSpPr>
        <p:spPr>
          <a:xfrm>
            <a:off x="184337" y="4101493"/>
            <a:ext cx="10711587" cy="461665"/>
          </a:xfrm>
          <a:prstGeom prst="rect">
            <a:avLst/>
          </a:prstGeom>
          <a:noFill/>
        </p:spPr>
        <p:txBody>
          <a:bodyPr wrap="none" rtlCol="0">
            <a:spAutoFit/>
          </a:bodyPr>
          <a:lstStyle/>
          <a:p>
            <a:r>
              <a:rPr lang="en-GB" sz="2400" dirty="0">
                <a:solidFill>
                  <a:srgbClr val="115076"/>
                </a:solidFill>
              </a:rPr>
              <a:t>For the same reason, there are also different words for ‘</a:t>
            </a:r>
            <a:r>
              <a:rPr lang="en-GB" sz="2400" b="1" dirty="0">
                <a:solidFill>
                  <a:srgbClr val="115076"/>
                </a:solidFill>
              </a:rPr>
              <a:t>my</a:t>
            </a:r>
            <a:r>
              <a:rPr lang="en-GB" sz="2400" dirty="0">
                <a:solidFill>
                  <a:srgbClr val="115076"/>
                </a:solidFill>
              </a:rPr>
              <a:t>’ and ‘</a:t>
            </a:r>
            <a:r>
              <a:rPr lang="en-GB" sz="2400" b="1" dirty="0">
                <a:solidFill>
                  <a:srgbClr val="115076"/>
                </a:solidFill>
              </a:rPr>
              <a:t>your</a:t>
            </a:r>
            <a:r>
              <a:rPr lang="en-GB" sz="2400" dirty="0">
                <a:solidFill>
                  <a:srgbClr val="115076"/>
                </a:solidFill>
              </a:rPr>
              <a:t>’:</a:t>
            </a:r>
          </a:p>
        </p:txBody>
      </p:sp>
      <p:sp>
        <p:nvSpPr>
          <p:cNvPr id="84" name="TextBox 83">
            <a:extLst>
              <a:ext uri="{FF2B5EF4-FFF2-40B4-BE49-F238E27FC236}">
                <a16:creationId xmlns:a16="http://schemas.microsoft.com/office/drawing/2014/main" id="{9327594D-01D6-4CDE-89FB-CE5C28258BE3}"/>
              </a:ext>
            </a:extLst>
          </p:cNvPr>
          <p:cNvSpPr txBox="1"/>
          <p:nvPr/>
        </p:nvSpPr>
        <p:spPr>
          <a:xfrm>
            <a:off x="377884" y="4759051"/>
            <a:ext cx="2956880" cy="584775"/>
          </a:xfrm>
          <a:prstGeom prst="rect">
            <a:avLst/>
          </a:prstGeom>
          <a:noFill/>
        </p:spPr>
        <p:txBody>
          <a:bodyPr wrap="square" rtlCol="0">
            <a:spAutoFit/>
          </a:bodyPr>
          <a:lstStyle/>
          <a:p>
            <a:pPr algn="r"/>
            <a:r>
              <a:rPr lang="en-GB" sz="3200" b="1" dirty="0">
                <a:solidFill>
                  <a:srgbClr val="EE6000"/>
                </a:solidFill>
              </a:rPr>
              <a:t>mon</a:t>
            </a:r>
            <a:r>
              <a:rPr lang="en-GB" sz="3200" b="1" dirty="0">
                <a:solidFill>
                  <a:srgbClr val="115076"/>
                </a:solidFill>
              </a:rPr>
              <a:t> frère (m)</a:t>
            </a:r>
          </a:p>
        </p:txBody>
      </p:sp>
      <p:sp>
        <p:nvSpPr>
          <p:cNvPr id="85" name="TextBox 84">
            <a:extLst>
              <a:ext uri="{FF2B5EF4-FFF2-40B4-BE49-F238E27FC236}">
                <a16:creationId xmlns:a16="http://schemas.microsoft.com/office/drawing/2014/main" id="{73C484BC-2155-41DC-B34A-668C6DEFF3CE}"/>
              </a:ext>
            </a:extLst>
          </p:cNvPr>
          <p:cNvSpPr txBox="1"/>
          <p:nvPr/>
        </p:nvSpPr>
        <p:spPr>
          <a:xfrm>
            <a:off x="377883" y="5343824"/>
            <a:ext cx="2956880" cy="584775"/>
          </a:xfrm>
          <a:prstGeom prst="rect">
            <a:avLst/>
          </a:prstGeom>
          <a:noFill/>
        </p:spPr>
        <p:txBody>
          <a:bodyPr wrap="square" rtlCol="0">
            <a:spAutoFit/>
          </a:bodyPr>
          <a:lstStyle/>
          <a:p>
            <a:pPr algn="r"/>
            <a:r>
              <a:rPr lang="en-GB" sz="3200" b="1" dirty="0">
                <a:solidFill>
                  <a:srgbClr val="EE6000"/>
                </a:solidFill>
              </a:rPr>
              <a:t>ton</a:t>
            </a:r>
            <a:r>
              <a:rPr lang="en-GB" sz="3200" b="1" dirty="0">
                <a:solidFill>
                  <a:srgbClr val="115076"/>
                </a:solidFill>
              </a:rPr>
              <a:t> </a:t>
            </a:r>
            <a:r>
              <a:rPr lang="en-GB" sz="3200" b="1" dirty="0" err="1">
                <a:solidFill>
                  <a:srgbClr val="115076"/>
                </a:solidFill>
              </a:rPr>
              <a:t>chien</a:t>
            </a:r>
            <a:r>
              <a:rPr lang="en-GB" sz="3200" b="1" dirty="0">
                <a:solidFill>
                  <a:srgbClr val="115076"/>
                </a:solidFill>
              </a:rPr>
              <a:t> (m)</a:t>
            </a:r>
          </a:p>
        </p:txBody>
      </p:sp>
      <p:sp>
        <p:nvSpPr>
          <p:cNvPr id="86" name="TextBox 85">
            <a:extLst>
              <a:ext uri="{FF2B5EF4-FFF2-40B4-BE49-F238E27FC236}">
                <a16:creationId xmlns:a16="http://schemas.microsoft.com/office/drawing/2014/main" id="{7DE38AA8-F510-48E2-83D5-3FA2BCECE18B}"/>
              </a:ext>
            </a:extLst>
          </p:cNvPr>
          <p:cNvSpPr txBox="1"/>
          <p:nvPr/>
        </p:nvSpPr>
        <p:spPr>
          <a:xfrm>
            <a:off x="6120052" y="4759051"/>
            <a:ext cx="2620342" cy="584775"/>
          </a:xfrm>
          <a:prstGeom prst="rect">
            <a:avLst/>
          </a:prstGeom>
          <a:noFill/>
        </p:spPr>
        <p:txBody>
          <a:bodyPr wrap="square" rtlCol="0">
            <a:spAutoFit/>
          </a:bodyPr>
          <a:lstStyle/>
          <a:p>
            <a:pPr algn="r"/>
            <a:r>
              <a:rPr lang="en-GB" sz="3200" b="1" dirty="0">
                <a:solidFill>
                  <a:srgbClr val="EE6000"/>
                </a:solidFill>
              </a:rPr>
              <a:t>ma</a:t>
            </a:r>
            <a:r>
              <a:rPr lang="en-GB" sz="3200" b="1" dirty="0">
                <a:solidFill>
                  <a:srgbClr val="115076"/>
                </a:solidFill>
              </a:rPr>
              <a:t> </a:t>
            </a:r>
            <a:r>
              <a:rPr lang="en-GB" sz="3200" b="1" dirty="0" err="1">
                <a:solidFill>
                  <a:srgbClr val="115076"/>
                </a:solidFill>
              </a:rPr>
              <a:t>sœur</a:t>
            </a:r>
            <a:r>
              <a:rPr lang="en-GB" sz="3200" b="1" dirty="0">
                <a:solidFill>
                  <a:srgbClr val="115076"/>
                </a:solidFill>
              </a:rPr>
              <a:t> (f)</a:t>
            </a:r>
          </a:p>
        </p:txBody>
      </p:sp>
      <p:sp>
        <p:nvSpPr>
          <p:cNvPr id="87" name="TextBox 86">
            <a:extLst>
              <a:ext uri="{FF2B5EF4-FFF2-40B4-BE49-F238E27FC236}">
                <a16:creationId xmlns:a16="http://schemas.microsoft.com/office/drawing/2014/main" id="{100BCEA2-AE35-4072-8F4E-CD6DA3CF556C}"/>
              </a:ext>
            </a:extLst>
          </p:cNvPr>
          <p:cNvSpPr txBox="1"/>
          <p:nvPr/>
        </p:nvSpPr>
        <p:spPr>
          <a:xfrm>
            <a:off x="6199324" y="5343826"/>
            <a:ext cx="2541070" cy="584775"/>
          </a:xfrm>
          <a:prstGeom prst="rect">
            <a:avLst/>
          </a:prstGeom>
          <a:noFill/>
        </p:spPr>
        <p:txBody>
          <a:bodyPr wrap="square" rtlCol="0">
            <a:spAutoFit/>
          </a:bodyPr>
          <a:lstStyle/>
          <a:p>
            <a:pPr algn="r"/>
            <a:r>
              <a:rPr lang="en-GB" sz="3200" b="1" dirty="0">
                <a:solidFill>
                  <a:srgbClr val="EE6000"/>
                </a:solidFill>
              </a:rPr>
              <a:t>ta</a:t>
            </a:r>
            <a:r>
              <a:rPr lang="en-GB" sz="3200" b="1" dirty="0">
                <a:solidFill>
                  <a:srgbClr val="115076"/>
                </a:solidFill>
              </a:rPr>
              <a:t> </a:t>
            </a:r>
            <a:r>
              <a:rPr lang="en-GB" sz="3200" b="1" dirty="0" err="1">
                <a:solidFill>
                  <a:srgbClr val="115076"/>
                </a:solidFill>
              </a:rPr>
              <a:t>famille</a:t>
            </a:r>
            <a:r>
              <a:rPr lang="en-GB" sz="3200" b="1" dirty="0">
                <a:solidFill>
                  <a:srgbClr val="115076"/>
                </a:solidFill>
              </a:rPr>
              <a:t> (f)</a:t>
            </a:r>
          </a:p>
        </p:txBody>
      </p:sp>
      <p:sp>
        <p:nvSpPr>
          <p:cNvPr id="88" name="TextBox 87">
            <a:extLst>
              <a:ext uri="{FF2B5EF4-FFF2-40B4-BE49-F238E27FC236}">
                <a16:creationId xmlns:a16="http://schemas.microsoft.com/office/drawing/2014/main" id="{82D77AD7-B225-43DC-B92D-5D8370DAC51A}"/>
              </a:ext>
            </a:extLst>
          </p:cNvPr>
          <p:cNvSpPr txBox="1"/>
          <p:nvPr/>
        </p:nvSpPr>
        <p:spPr>
          <a:xfrm>
            <a:off x="3505234" y="4759051"/>
            <a:ext cx="2355132" cy="584775"/>
          </a:xfrm>
          <a:prstGeom prst="rect">
            <a:avLst/>
          </a:prstGeom>
          <a:noFill/>
        </p:spPr>
        <p:txBody>
          <a:bodyPr wrap="none" rtlCol="0">
            <a:spAutoFit/>
          </a:bodyPr>
          <a:lstStyle/>
          <a:p>
            <a:r>
              <a:rPr lang="en-GB" sz="3200" i="1" dirty="0">
                <a:solidFill>
                  <a:srgbClr val="115076"/>
                </a:solidFill>
              </a:rPr>
              <a:t>my brother</a:t>
            </a:r>
          </a:p>
        </p:txBody>
      </p:sp>
      <p:sp>
        <p:nvSpPr>
          <p:cNvPr id="89" name="TextBox 88">
            <a:extLst>
              <a:ext uri="{FF2B5EF4-FFF2-40B4-BE49-F238E27FC236}">
                <a16:creationId xmlns:a16="http://schemas.microsoft.com/office/drawing/2014/main" id="{B50C5CA1-9647-4A9C-A2A5-2A754236E505}"/>
              </a:ext>
            </a:extLst>
          </p:cNvPr>
          <p:cNvSpPr txBox="1"/>
          <p:nvPr/>
        </p:nvSpPr>
        <p:spPr>
          <a:xfrm>
            <a:off x="3505234" y="5343826"/>
            <a:ext cx="1986441" cy="584775"/>
          </a:xfrm>
          <a:prstGeom prst="rect">
            <a:avLst/>
          </a:prstGeom>
          <a:noFill/>
        </p:spPr>
        <p:txBody>
          <a:bodyPr wrap="none" rtlCol="0">
            <a:spAutoFit/>
          </a:bodyPr>
          <a:lstStyle/>
          <a:p>
            <a:r>
              <a:rPr lang="en-GB" sz="3200" i="1" dirty="0">
                <a:solidFill>
                  <a:srgbClr val="115076"/>
                </a:solidFill>
              </a:rPr>
              <a:t>your dog</a:t>
            </a:r>
          </a:p>
        </p:txBody>
      </p:sp>
      <p:sp>
        <p:nvSpPr>
          <p:cNvPr id="90" name="TextBox 89">
            <a:extLst>
              <a:ext uri="{FF2B5EF4-FFF2-40B4-BE49-F238E27FC236}">
                <a16:creationId xmlns:a16="http://schemas.microsoft.com/office/drawing/2014/main" id="{3DD695A8-AC70-4519-A526-46B883BA8DFC}"/>
              </a:ext>
            </a:extLst>
          </p:cNvPr>
          <p:cNvSpPr txBox="1"/>
          <p:nvPr/>
        </p:nvSpPr>
        <p:spPr>
          <a:xfrm>
            <a:off x="9000079" y="4762738"/>
            <a:ext cx="1830950" cy="584775"/>
          </a:xfrm>
          <a:prstGeom prst="rect">
            <a:avLst/>
          </a:prstGeom>
          <a:noFill/>
        </p:spPr>
        <p:txBody>
          <a:bodyPr wrap="none" rtlCol="0">
            <a:spAutoFit/>
          </a:bodyPr>
          <a:lstStyle/>
          <a:p>
            <a:r>
              <a:rPr lang="en-GB" sz="3200" i="1" dirty="0">
                <a:solidFill>
                  <a:srgbClr val="115076"/>
                </a:solidFill>
              </a:rPr>
              <a:t>my sister</a:t>
            </a:r>
          </a:p>
        </p:txBody>
      </p:sp>
      <p:sp>
        <p:nvSpPr>
          <p:cNvPr id="91" name="TextBox 90">
            <a:extLst>
              <a:ext uri="{FF2B5EF4-FFF2-40B4-BE49-F238E27FC236}">
                <a16:creationId xmlns:a16="http://schemas.microsoft.com/office/drawing/2014/main" id="{AE165A46-BD1A-4200-A31D-7507C56D7981}"/>
              </a:ext>
            </a:extLst>
          </p:cNvPr>
          <p:cNvSpPr txBox="1"/>
          <p:nvPr/>
        </p:nvSpPr>
        <p:spPr>
          <a:xfrm>
            <a:off x="8974430" y="5343824"/>
            <a:ext cx="2337499" cy="584775"/>
          </a:xfrm>
          <a:prstGeom prst="rect">
            <a:avLst/>
          </a:prstGeom>
          <a:noFill/>
        </p:spPr>
        <p:txBody>
          <a:bodyPr wrap="none" rtlCol="0">
            <a:spAutoFit/>
          </a:bodyPr>
          <a:lstStyle/>
          <a:p>
            <a:r>
              <a:rPr lang="en-GB" sz="3200" i="1" dirty="0">
                <a:solidFill>
                  <a:srgbClr val="115076"/>
                </a:solidFill>
              </a:rPr>
              <a:t>your family</a:t>
            </a:r>
          </a:p>
        </p:txBody>
      </p:sp>
      <p:sp>
        <p:nvSpPr>
          <p:cNvPr id="12" name="TextBox 11">
            <a:extLst>
              <a:ext uri="{FF2B5EF4-FFF2-40B4-BE49-F238E27FC236}">
                <a16:creationId xmlns:a16="http://schemas.microsoft.com/office/drawing/2014/main" id="{94052810-B296-4925-AC0E-0AC90E39E673}"/>
              </a:ext>
            </a:extLst>
          </p:cNvPr>
          <p:cNvSpPr txBox="1"/>
          <p:nvPr/>
        </p:nvSpPr>
        <p:spPr>
          <a:xfrm>
            <a:off x="5454038" y="923337"/>
            <a:ext cx="6572711" cy="1428214"/>
          </a:xfrm>
          <a:prstGeom prst="wedgeEllipseCallout">
            <a:avLst>
              <a:gd name="adj1" fmla="val 12073"/>
              <a:gd name="adj2" fmla="val 67835"/>
            </a:avLst>
          </a:prstGeom>
          <a:solidFill>
            <a:srgbClr val="0055A5"/>
          </a:solidFill>
          <a:ln>
            <a:solidFill>
              <a:srgbClr val="EE6000"/>
            </a:solidFill>
          </a:ln>
        </p:spPr>
        <p:txBody>
          <a:bodyPr wrap="square" rtlCol="0" anchor="ctr">
            <a:spAutoFit/>
          </a:bodyPr>
          <a:lstStyle/>
          <a:p>
            <a:pPr algn="ctr"/>
            <a:r>
              <a:rPr lang="en-GB" sz="2000" dirty="0">
                <a:solidFill>
                  <a:schemeClr val="bg1"/>
                </a:solidFill>
              </a:rPr>
              <a:t>The words for ‘</a:t>
            </a:r>
            <a:r>
              <a:rPr lang="en-GB" sz="2000" b="1" dirty="0">
                <a:solidFill>
                  <a:schemeClr val="bg1"/>
                </a:solidFill>
              </a:rPr>
              <a:t>my</a:t>
            </a:r>
            <a:r>
              <a:rPr lang="en-GB" sz="2000" dirty="0">
                <a:solidFill>
                  <a:schemeClr val="bg1"/>
                </a:solidFill>
              </a:rPr>
              <a:t>’ and ‘</a:t>
            </a:r>
            <a:r>
              <a:rPr lang="en-GB" sz="2000" b="1" dirty="0">
                <a:solidFill>
                  <a:schemeClr val="bg1"/>
                </a:solidFill>
              </a:rPr>
              <a:t>your</a:t>
            </a:r>
            <a:r>
              <a:rPr lang="en-GB" sz="2000" dirty="0">
                <a:solidFill>
                  <a:schemeClr val="bg1"/>
                </a:solidFill>
              </a:rPr>
              <a:t>’ agree with the gender of the </a:t>
            </a:r>
            <a:r>
              <a:rPr lang="en-GB" sz="2000" b="1" dirty="0">
                <a:solidFill>
                  <a:schemeClr val="bg1"/>
                </a:solidFill>
              </a:rPr>
              <a:t>noun</a:t>
            </a:r>
            <a:r>
              <a:rPr lang="en-GB" sz="2000" dirty="0">
                <a:solidFill>
                  <a:schemeClr val="bg1"/>
                </a:solidFill>
              </a:rPr>
              <a:t>, not the gender of the person it belongs to. </a:t>
            </a:r>
          </a:p>
        </p:txBody>
      </p:sp>
      <p:sp>
        <p:nvSpPr>
          <p:cNvPr id="7" name="Title 6">
            <a:extLst>
              <a:ext uri="{FF2B5EF4-FFF2-40B4-BE49-F238E27FC236}">
                <a16:creationId xmlns:a16="http://schemas.microsoft.com/office/drawing/2014/main" id="{444BA02E-4197-4999-BB2D-9F4EFE4B4041}"/>
              </a:ext>
            </a:extLst>
          </p:cNvPr>
          <p:cNvSpPr>
            <a:spLocks noGrp="1"/>
          </p:cNvSpPr>
          <p:nvPr>
            <p:ph type="title"/>
          </p:nvPr>
        </p:nvSpPr>
        <p:spPr/>
        <p:txBody>
          <a:bodyPr>
            <a:normAutofit/>
          </a:bodyPr>
          <a:lstStyle/>
          <a:p>
            <a:r>
              <a:rPr lang="fr-FR" sz="2800" dirty="0" err="1"/>
              <a:t>Saying</a:t>
            </a:r>
            <a:r>
              <a:rPr lang="fr-FR" sz="2800" dirty="0"/>
              <a:t> ‘</a:t>
            </a:r>
            <a:r>
              <a:rPr lang="fr-FR" sz="2800" dirty="0" err="1"/>
              <a:t>my</a:t>
            </a:r>
            <a:r>
              <a:rPr lang="fr-FR" sz="2800" dirty="0"/>
              <a:t>’ and ‘</a:t>
            </a:r>
            <a:r>
              <a:rPr lang="fr-FR" sz="2800" dirty="0" err="1"/>
              <a:t>your</a:t>
            </a:r>
            <a:r>
              <a:rPr lang="fr-FR" sz="2800" dirty="0"/>
              <a:t>’</a:t>
            </a:r>
          </a:p>
        </p:txBody>
      </p:sp>
      <p:sp>
        <p:nvSpPr>
          <p:cNvPr id="28" name="Rounded Rectangle 46">
            <a:extLst>
              <a:ext uri="{FF2B5EF4-FFF2-40B4-BE49-F238E27FC236}">
                <a16:creationId xmlns:a16="http://schemas.microsoft.com/office/drawing/2014/main" id="{3906A4F7-5396-4E63-88E9-BD03749CED57}"/>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178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5" grpId="0"/>
      <p:bldP spid="76" grpId="0"/>
      <p:bldP spid="77" grpId="0"/>
      <p:bldP spid="78" grpId="0"/>
      <p:bldP spid="79" grpId="0"/>
      <p:bldP spid="80" grpId="0"/>
      <p:bldP spid="82" grpId="0"/>
      <p:bldP spid="83" grpId="0"/>
      <p:bldP spid="84" grpId="0"/>
      <p:bldP spid="85" grpId="0"/>
      <p:bldP spid="86" grpId="0"/>
      <p:bldP spid="87" grpId="0"/>
      <p:bldP spid="88" grpId="0"/>
      <p:bldP spid="89" grpId="0"/>
      <p:bldP spid="90" grpId="0"/>
      <p:bldP spid="91"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B7B260-4FAE-4166-B1C5-3346D22986C8}"/>
              </a:ext>
            </a:extLst>
          </p:cNvPr>
          <p:cNvSpPr txBox="1"/>
          <p:nvPr/>
        </p:nvSpPr>
        <p:spPr>
          <a:xfrm>
            <a:off x="0" y="1163992"/>
            <a:ext cx="11118749" cy="461665"/>
          </a:xfrm>
          <a:prstGeom prst="rect">
            <a:avLst/>
          </a:prstGeom>
          <a:noFill/>
        </p:spPr>
        <p:txBody>
          <a:bodyPr wrap="none" rtlCol="0">
            <a:spAutoFit/>
          </a:bodyPr>
          <a:lstStyle/>
          <a:p>
            <a:r>
              <a:rPr lang="en-GB" sz="2400" dirty="0">
                <a:solidFill>
                  <a:srgbClr val="115076"/>
                </a:solidFill>
              </a:rPr>
              <a:t>Amir </a:t>
            </a:r>
            <a:r>
              <a:rPr lang="en-GB" sz="2400" dirty="0" err="1">
                <a:solidFill>
                  <a:srgbClr val="115076"/>
                </a:solidFill>
              </a:rPr>
              <a:t>écrit</a:t>
            </a:r>
            <a:r>
              <a:rPr lang="en-GB" sz="2400" dirty="0">
                <a:solidFill>
                  <a:srgbClr val="115076"/>
                </a:solidFill>
              </a:rPr>
              <a:t> à </a:t>
            </a:r>
            <a:r>
              <a:rPr lang="en-GB" sz="2400" dirty="0" err="1">
                <a:solidFill>
                  <a:srgbClr val="115076"/>
                </a:solidFill>
              </a:rPr>
              <a:t>Léa</a:t>
            </a:r>
            <a:r>
              <a:rPr lang="en-GB" sz="2400" dirty="0">
                <a:solidFill>
                  <a:srgbClr val="115076"/>
                </a:solidFill>
              </a:rPr>
              <a:t>. Lis </a:t>
            </a:r>
            <a:r>
              <a:rPr lang="en-GB" sz="2400" dirty="0" err="1">
                <a:solidFill>
                  <a:srgbClr val="115076"/>
                </a:solidFill>
              </a:rPr>
              <a:t>l’email</a:t>
            </a:r>
            <a:r>
              <a:rPr lang="en-GB" sz="2400" dirty="0">
                <a:solidFill>
                  <a:srgbClr val="115076"/>
                </a:solidFill>
              </a:rPr>
              <a:t> et </a:t>
            </a:r>
            <a:r>
              <a:rPr lang="en-GB" sz="2400" dirty="0" err="1">
                <a:solidFill>
                  <a:srgbClr val="115076"/>
                </a:solidFill>
              </a:rPr>
              <a:t>écris</a:t>
            </a:r>
            <a:r>
              <a:rPr lang="en-GB" sz="2400" dirty="0">
                <a:solidFill>
                  <a:srgbClr val="115076"/>
                </a:solidFill>
              </a:rPr>
              <a:t> la </a:t>
            </a:r>
            <a:r>
              <a:rPr lang="en-GB" sz="2400" dirty="0" err="1">
                <a:solidFill>
                  <a:srgbClr val="115076"/>
                </a:solidFill>
              </a:rPr>
              <a:t>personne</a:t>
            </a:r>
            <a:r>
              <a:rPr lang="en-GB" sz="2400" dirty="0">
                <a:solidFill>
                  <a:srgbClr val="115076"/>
                </a:solidFill>
              </a:rPr>
              <a:t> / les </a:t>
            </a:r>
            <a:r>
              <a:rPr lang="en-GB" sz="2400" dirty="0" err="1">
                <a:solidFill>
                  <a:srgbClr val="115076"/>
                </a:solidFill>
              </a:rPr>
              <a:t>personnes</a:t>
            </a:r>
            <a:r>
              <a:rPr lang="en-GB" sz="2400" dirty="0">
                <a:solidFill>
                  <a:srgbClr val="115076"/>
                </a:solidFill>
              </a:rPr>
              <a:t> </a:t>
            </a:r>
            <a:r>
              <a:rPr lang="en-GB" sz="2400" dirty="0" err="1">
                <a:solidFill>
                  <a:srgbClr val="115076"/>
                </a:solidFill>
              </a:rPr>
              <a:t>correcte</a:t>
            </a:r>
            <a:r>
              <a:rPr lang="en-GB" sz="2400" dirty="0">
                <a:solidFill>
                  <a:srgbClr val="115076"/>
                </a:solidFill>
              </a:rPr>
              <a:t>(s).</a:t>
            </a:r>
          </a:p>
        </p:txBody>
      </p:sp>
      <p:sp>
        <p:nvSpPr>
          <p:cNvPr id="7" name="TextBox 6">
            <a:extLst>
              <a:ext uri="{FF2B5EF4-FFF2-40B4-BE49-F238E27FC236}">
                <a16:creationId xmlns:a16="http://schemas.microsoft.com/office/drawing/2014/main" id="{31F7A226-7EE1-49FB-A012-5E9DFEAD72B0}"/>
              </a:ext>
            </a:extLst>
          </p:cNvPr>
          <p:cNvSpPr txBox="1"/>
          <p:nvPr/>
        </p:nvSpPr>
        <p:spPr>
          <a:xfrm>
            <a:off x="696000" y="1784936"/>
            <a:ext cx="11012524" cy="2862322"/>
          </a:xfrm>
          <a:prstGeom prst="rect">
            <a:avLst/>
          </a:prstGeom>
          <a:noFill/>
          <a:ln>
            <a:solidFill>
              <a:srgbClr val="115076"/>
            </a:solidFill>
          </a:ln>
        </p:spPr>
        <p:txBody>
          <a:bodyPr wrap="square" rtlCol="0" anchor="ctr">
            <a:spAutoFit/>
          </a:bodyPr>
          <a:lstStyle/>
          <a:p>
            <a:r>
              <a:rPr lang="en-GB" sz="2000" dirty="0">
                <a:solidFill>
                  <a:srgbClr val="115076"/>
                </a:solidFill>
              </a:rPr>
              <a:t>&gt;&gt; </a:t>
            </a:r>
            <a:r>
              <a:rPr lang="en-GB" sz="2000" dirty="0" err="1">
                <a:solidFill>
                  <a:srgbClr val="115076"/>
                </a:solidFill>
              </a:rPr>
              <a:t>Sujet</a:t>
            </a:r>
            <a:r>
              <a:rPr lang="en-GB" sz="2000" dirty="0">
                <a:solidFill>
                  <a:srgbClr val="115076"/>
                </a:solidFill>
              </a:rPr>
              <a:t> : musique</a:t>
            </a:r>
          </a:p>
          <a:p>
            <a:endParaRPr lang="en-GB" sz="2000" dirty="0">
              <a:solidFill>
                <a:srgbClr val="115076"/>
              </a:solidFill>
            </a:endParaRPr>
          </a:p>
          <a:p>
            <a:r>
              <a:rPr lang="en-GB" sz="2000" dirty="0">
                <a:solidFill>
                  <a:srgbClr val="115076"/>
                </a:solidFill>
              </a:rPr>
              <a:t>Bonjour </a:t>
            </a:r>
            <a:r>
              <a:rPr lang="en-GB" sz="2000" dirty="0" err="1">
                <a:solidFill>
                  <a:srgbClr val="115076"/>
                </a:solidFill>
              </a:rPr>
              <a:t>Léa</a:t>
            </a:r>
            <a:r>
              <a:rPr lang="en-GB" sz="2000" dirty="0">
                <a:solidFill>
                  <a:srgbClr val="115076"/>
                </a:solidFill>
              </a:rPr>
              <a:t>,</a:t>
            </a:r>
          </a:p>
          <a:p>
            <a:endParaRPr lang="en-GB" sz="2000" b="1" dirty="0">
              <a:solidFill>
                <a:srgbClr val="115076"/>
              </a:solidFill>
            </a:endParaRPr>
          </a:p>
          <a:p>
            <a:r>
              <a:rPr lang="en-GB" sz="2000" b="1" dirty="0">
                <a:solidFill>
                  <a:srgbClr val="EE6000"/>
                </a:solidFill>
              </a:rPr>
              <a:t>Tu                  </a:t>
            </a:r>
            <a:r>
              <a:rPr lang="en-GB" sz="2000" b="1" dirty="0" err="1">
                <a:solidFill>
                  <a:srgbClr val="115076"/>
                </a:solidFill>
              </a:rPr>
              <a:t>écoutes</a:t>
            </a:r>
            <a:r>
              <a:rPr lang="en-GB" sz="2000" dirty="0">
                <a:solidFill>
                  <a:srgbClr val="115076"/>
                </a:solidFill>
              </a:rPr>
              <a:t> quoi </a:t>
            </a:r>
            <a:r>
              <a:rPr lang="en-GB" sz="2000" dirty="0" err="1">
                <a:solidFill>
                  <a:srgbClr val="115076"/>
                </a:solidFill>
              </a:rPr>
              <a:t>en</a:t>
            </a:r>
            <a:r>
              <a:rPr lang="en-GB" sz="2000" dirty="0">
                <a:solidFill>
                  <a:srgbClr val="115076"/>
                </a:solidFill>
              </a:rPr>
              <a:t> </a:t>
            </a:r>
            <a:r>
              <a:rPr lang="en-GB" sz="2000" dirty="0" err="1">
                <a:solidFill>
                  <a:srgbClr val="115076"/>
                </a:solidFill>
              </a:rPr>
              <a:t>ce</a:t>
            </a:r>
            <a:r>
              <a:rPr lang="en-GB" sz="2000" dirty="0">
                <a:solidFill>
                  <a:srgbClr val="115076"/>
                </a:solidFill>
              </a:rPr>
              <a:t> moment ? </a:t>
            </a:r>
            <a:r>
              <a:rPr lang="en-GB" sz="2000" b="1" dirty="0">
                <a:solidFill>
                  <a:srgbClr val="EE6000"/>
                </a:solidFill>
              </a:rPr>
              <a:t>Nous            </a:t>
            </a:r>
            <a:r>
              <a:rPr lang="en-GB" sz="2000" b="1" dirty="0" err="1">
                <a:solidFill>
                  <a:srgbClr val="115076"/>
                </a:solidFill>
              </a:rPr>
              <a:t>aimons</a:t>
            </a:r>
            <a:r>
              <a:rPr lang="en-GB" sz="2000" dirty="0">
                <a:solidFill>
                  <a:srgbClr val="115076"/>
                </a:solidFill>
              </a:rPr>
              <a:t> la pop. </a:t>
            </a:r>
            <a:r>
              <a:rPr lang="en-GB" sz="2000" dirty="0" err="1">
                <a:solidFill>
                  <a:srgbClr val="115076"/>
                </a:solidFill>
              </a:rPr>
              <a:t>C’est</a:t>
            </a:r>
            <a:r>
              <a:rPr lang="en-GB" sz="2000" dirty="0">
                <a:solidFill>
                  <a:srgbClr val="115076"/>
                </a:solidFill>
              </a:rPr>
              <a:t> à la radio </a:t>
            </a:r>
            <a:r>
              <a:rPr lang="en-GB" sz="2000" dirty="0" err="1">
                <a:solidFill>
                  <a:srgbClr val="115076"/>
                </a:solidFill>
              </a:rPr>
              <a:t>chaque</a:t>
            </a:r>
            <a:r>
              <a:rPr lang="en-GB" sz="2000" dirty="0">
                <a:solidFill>
                  <a:srgbClr val="115076"/>
                </a:solidFill>
              </a:rPr>
              <a:t> jour. </a:t>
            </a:r>
            <a:r>
              <a:rPr lang="en-GB" sz="2000" b="1" dirty="0" err="1">
                <a:solidFill>
                  <a:srgbClr val="EE6000"/>
                </a:solidFill>
              </a:rPr>
              <a:t>Noura</a:t>
            </a:r>
            <a:r>
              <a:rPr lang="en-GB" sz="2000" b="1" dirty="0">
                <a:solidFill>
                  <a:srgbClr val="EE6000"/>
                </a:solidFill>
              </a:rPr>
              <a:t>          </a:t>
            </a:r>
            <a:r>
              <a:rPr lang="en-GB" sz="2000" dirty="0">
                <a:solidFill>
                  <a:srgbClr val="115076"/>
                </a:solidFill>
              </a:rPr>
              <a:t> </a:t>
            </a:r>
            <a:r>
              <a:rPr lang="en-GB" sz="2000" b="1" dirty="0">
                <a:solidFill>
                  <a:srgbClr val="115076"/>
                </a:solidFill>
              </a:rPr>
              <a:t>a</a:t>
            </a:r>
            <a:r>
              <a:rPr lang="en-GB" sz="2000" dirty="0">
                <a:solidFill>
                  <a:srgbClr val="115076"/>
                </a:solidFill>
              </a:rPr>
              <a:t> un chanteur </a:t>
            </a:r>
            <a:r>
              <a:rPr lang="en-GB" sz="2000" dirty="0" err="1">
                <a:solidFill>
                  <a:srgbClr val="115076"/>
                </a:solidFill>
              </a:rPr>
              <a:t>préféré</a:t>
            </a:r>
            <a:r>
              <a:rPr lang="en-GB" sz="2000" dirty="0">
                <a:solidFill>
                  <a:srgbClr val="115076"/>
                </a:solidFill>
              </a:rPr>
              <a:t>, Mika.</a:t>
            </a:r>
          </a:p>
          <a:p>
            <a:endParaRPr lang="en-GB" sz="2000" b="1" dirty="0">
              <a:solidFill>
                <a:srgbClr val="115076"/>
              </a:solidFill>
            </a:endParaRPr>
          </a:p>
          <a:p>
            <a:r>
              <a:rPr lang="en-GB" sz="2000" b="1" dirty="0" err="1">
                <a:solidFill>
                  <a:srgbClr val="EE6000"/>
                </a:solidFill>
              </a:rPr>
              <a:t>Vous</a:t>
            </a:r>
            <a:r>
              <a:rPr lang="en-GB" sz="2000" b="1" dirty="0">
                <a:solidFill>
                  <a:srgbClr val="EE6000"/>
                </a:solidFill>
              </a:rPr>
              <a:t>             </a:t>
            </a:r>
            <a:r>
              <a:rPr lang="en-GB" sz="2000" b="1" dirty="0" err="1">
                <a:solidFill>
                  <a:srgbClr val="115076"/>
                </a:solidFill>
              </a:rPr>
              <a:t>chantez</a:t>
            </a:r>
            <a:r>
              <a:rPr lang="en-GB" sz="2000" dirty="0">
                <a:solidFill>
                  <a:srgbClr val="115076"/>
                </a:solidFill>
              </a:rPr>
              <a:t> ensemble </a:t>
            </a:r>
            <a:r>
              <a:rPr lang="en-GB" sz="2000" dirty="0" err="1">
                <a:solidFill>
                  <a:srgbClr val="115076"/>
                </a:solidFill>
              </a:rPr>
              <a:t>en</a:t>
            </a:r>
            <a:r>
              <a:rPr lang="en-GB" sz="2000" dirty="0">
                <a:solidFill>
                  <a:srgbClr val="115076"/>
                </a:solidFill>
              </a:rPr>
              <a:t> </a:t>
            </a:r>
            <a:r>
              <a:rPr lang="en-GB" sz="2000" dirty="0" err="1">
                <a:solidFill>
                  <a:srgbClr val="115076"/>
                </a:solidFill>
              </a:rPr>
              <a:t>classe</a:t>
            </a:r>
            <a:r>
              <a:rPr lang="en-GB" sz="2000" dirty="0">
                <a:solidFill>
                  <a:srgbClr val="115076"/>
                </a:solidFill>
              </a:rPr>
              <a:t> </a:t>
            </a:r>
            <a:r>
              <a:rPr lang="en-GB" sz="2000" dirty="0" err="1">
                <a:solidFill>
                  <a:srgbClr val="115076"/>
                </a:solidFill>
              </a:rPr>
              <a:t>chaque</a:t>
            </a:r>
            <a:r>
              <a:rPr lang="en-GB" sz="2000" dirty="0">
                <a:solidFill>
                  <a:srgbClr val="115076"/>
                </a:solidFill>
              </a:rPr>
              <a:t> </a:t>
            </a:r>
            <a:r>
              <a:rPr lang="en-GB" sz="2000" dirty="0" err="1">
                <a:solidFill>
                  <a:srgbClr val="115076"/>
                </a:solidFill>
              </a:rPr>
              <a:t>semaine</a:t>
            </a:r>
            <a:r>
              <a:rPr lang="en-GB" sz="2000" dirty="0">
                <a:solidFill>
                  <a:srgbClr val="115076"/>
                </a:solidFill>
              </a:rPr>
              <a:t>. </a:t>
            </a:r>
            <a:r>
              <a:rPr lang="en-GB" sz="2000" b="1" dirty="0">
                <a:solidFill>
                  <a:srgbClr val="EE6000"/>
                </a:solidFill>
              </a:rPr>
              <a:t>Je                 </a:t>
            </a:r>
            <a:r>
              <a:rPr lang="en-GB" sz="2000" b="1" dirty="0" err="1">
                <a:solidFill>
                  <a:srgbClr val="115076"/>
                </a:solidFill>
              </a:rPr>
              <a:t>suis</a:t>
            </a:r>
            <a:r>
              <a:rPr lang="en-GB" sz="2000" dirty="0">
                <a:solidFill>
                  <a:srgbClr val="115076"/>
                </a:solidFill>
              </a:rPr>
              <a:t> </a:t>
            </a:r>
            <a:r>
              <a:rPr lang="en-GB" sz="2000" dirty="0" err="1">
                <a:solidFill>
                  <a:srgbClr val="115076"/>
                </a:solidFill>
              </a:rPr>
              <a:t>jaloux</a:t>
            </a:r>
            <a:r>
              <a:rPr lang="en-GB" sz="2000" dirty="0">
                <a:solidFill>
                  <a:srgbClr val="115076"/>
                </a:solidFill>
              </a:rPr>
              <a:t>* ! </a:t>
            </a:r>
            <a:r>
              <a:rPr lang="en-GB" sz="2000" dirty="0" err="1">
                <a:solidFill>
                  <a:srgbClr val="115076"/>
                </a:solidFill>
              </a:rPr>
              <a:t>Mes</a:t>
            </a:r>
            <a:r>
              <a:rPr lang="en-GB" sz="2000" dirty="0">
                <a:solidFill>
                  <a:srgbClr val="115076"/>
                </a:solidFill>
              </a:rPr>
              <a:t> </a:t>
            </a:r>
            <a:r>
              <a:rPr lang="en-GB" sz="2000" dirty="0" err="1">
                <a:solidFill>
                  <a:srgbClr val="115076"/>
                </a:solidFill>
              </a:rPr>
              <a:t>professeurs</a:t>
            </a:r>
            <a:r>
              <a:rPr lang="en-GB" sz="2000" dirty="0">
                <a:solidFill>
                  <a:srgbClr val="115076"/>
                </a:solidFill>
              </a:rPr>
              <a:t> </a:t>
            </a:r>
            <a:r>
              <a:rPr lang="en-GB" sz="2000" dirty="0" err="1">
                <a:solidFill>
                  <a:srgbClr val="115076"/>
                </a:solidFill>
              </a:rPr>
              <a:t>sont</a:t>
            </a:r>
            <a:r>
              <a:rPr lang="en-GB" sz="2000" dirty="0">
                <a:solidFill>
                  <a:srgbClr val="115076"/>
                </a:solidFill>
              </a:rPr>
              <a:t> </a:t>
            </a:r>
            <a:r>
              <a:rPr lang="en-GB" sz="2000" dirty="0" err="1">
                <a:solidFill>
                  <a:srgbClr val="115076"/>
                </a:solidFill>
              </a:rPr>
              <a:t>stricts</a:t>
            </a:r>
            <a:r>
              <a:rPr lang="en-GB" sz="2000" dirty="0">
                <a:solidFill>
                  <a:srgbClr val="115076"/>
                </a:solidFill>
              </a:rPr>
              <a:t>. </a:t>
            </a:r>
            <a:r>
              <a:rPr lang="en-GB" sz="2000" dirty="0" err="1">
                <a:solidFill>
                  <a:srgbClr val="115076"/>
                </a:solidFill>
              </a:rPr>
              <a:t>Mais</a:t>
            </a:r>
            <a:r>
              <a:rPr lang="en-GB" sz="2000" dirty="0">
                <a:solidFill>
                  <a:srgbClr val="115076"/>
                </a:solidFill>
              </a:rPr>
              <a:t> </a:t>
            </a:r>
            <a:r>
              <a:rPr lang="en-GB" sz="2000" dirty="0" err="1">
                <a:solidFill>
                  <a:srgbClr val="115076"/>
                </a:solidFill>
              </a:rPr>
              <a:t>normalement</a:t>
            </a:r>
            <a:r>
              <a:rPr lang="en-GB" sz="2000" dirty="0">
                <a:solidFill>
                  <a:srgbClr val="115076"/>
                </a:solidFill>
              </a:rPr>
              <a:t>, </a:t>
            </a:r>
            <a:r>
              <a:rPr lang="en-GB" sz="2000" b="1" dirty="0" err="1">
                <a:solidFill>
                  <a:srgbClr val="EE6000"/>
                </a:solidFill>
              </a:rPr>
              <a:t>mes</a:t>
            </a:r>
            <a:r>
              <a:rPr lang="en-GB" sz="2000" b="1" dirty="0">
                <a:solidFill>
                  <a:srgbClr val="115076"/>
                </a:solidFill>
              </a:rPr>
              <a:t> </a:t>
            </a:r>
            <a:r>
              <a:rPr lang="en-GB" sz="2000" b="1" dirty="0">
                <a:solidFill>
                  <a:srgbClr val="EE6000"/>
                </a:solidFill>
              </a:rPr>
              <a:t>parents</a:t>
            </a:r>
            <a:r>
              <a:rPr lang="en-GB" sz="2000" dirty="0">
                <a:solidFill>
                  <a:srgbClr val="115076"/>
                </a:solidFill>
              </a:rPr>
              <a:t> </a:t>
            </a:r>
            <a:r>
              <a:rPr lang="en-GB" sz="2000" b="1" dirty="0">
                <a:solidFill>
                  <a:srgbClr val="115076"/>
                </a:solidFill>
              </a:rPr>
              <a:t>font</a:t>
            </a:r>
            <a:r>
              <a:rPr lang="en-GB" sz="2000" dirty="0">
                <a:solidFill>
                  <a:srgbClr val="115076"/>
                </a:solidFill>
              </a:rPr>
              <a:t> des fêtes à la </a:t>
            </a:r>
            <a:r>
              <a:rPr lang="en-GB" sz="2000" dirty="0" err="1">
                <a:solidFill>
                  <a:srgbClr val="115076"/>
                </a:solidFill>
              </a:rPr>
              <a:t>maison</a:t>
            </a:r>
            <a:r>
              <a:rPr lang="en-GB" sz="2000" dirty="0">
                <a:solidFill>
                  <a:srgbClr val="115076"/>
                </a:solidFill>
              </a:rPr>
              <a:t> !</a:t>
            </a:r>
          </a:p>
        </p:txBody>
      </p:sp>
      <p:graphicFrame>
        <p:nvGraphicFramePr>
          <p:cNvPr id="9" name="Table 8">
            <a:extLst>
              <a:ext uri="{FF2B5EF4-FFF2-40B4-BE49-F238E27FC236}">
                <a16:creationId xmlns:a16="http://schemas.microsoft.com/office/drawing/2014/main" id="{920D723A-8078-4BD9-8643-B817B5E68DA7}"/>
              </a:ext>
            </a:extLst>
          </p:cNvPr>
          <p:cNvGraphicFramePr>
            <a:graphicFrameLocks noGrp="1"/>
          </p:cNvGraphicFramePr>
          <p:nvPr/>
        </p:nvGraphicFramePr>
        <p:xfrm>
          <a:off x="696000" y="5221568"/>
          <a:ext cx="10800000" cy="944880"/>
        </p:xfrm>
        <a:graphic>
          <a:graphicData uri="http://schemas.openxmlformats.org/drawingml/2006/table">
            <a:tbl>
              <a:tblPr firstRow="1" bandRow="1">
                <a:tableStyleId>{2D5ABB26-0587-4C30-8999-92F81FD0307C}</a:tableStyleId>
              </a:tblPr>
              <a:tblGrid>
                <a:gridCol w="1339405">
                  <a:extLst>
                    <a:ext uri="{9D8B030D-6E8A-4147-A177-3AD203B41FA5}">
                      <a16:colId xmlns:a16="http://schemas.microsoft.com/office/drawing/2014/main" val="2079135037"/>
                    </a:ext>
                  </a:extLst>
                </a:gridCol>
                <a:gridCol w="1200824">
                  <a:extLst>
                    <a:ext uri="{9D8B030D-6E8A-4147-A177-3AD203B41FA5}">
                      <a16:colId xmlns:a16="http://schemas.microsoft.com/office/drawing/2014/main" val="188673296"/>
                    </a:ext>
                  </a:extLst>
                </a:gridCol>
                <a:gridCol w="1355519">
                  <a:extLst>
                    <a:ext uri="{9D8B030D-6E8A-4147-A177-3AD203B41FA5}">
                      <a16:colId xmlns:a16="http://schemas.microsoft.com/office/drawing/2014/main" val="1820832193"/>
                    </a:ext>
                  </a:extLst>
                </a:gridCol>
                <a:gridCol w="2388433">
                  <a:extLst>
                    <a:ext uri="{9D8B030D-6E8A-4147-A177-3AD203B41FA5}">
                      <a16:colId xmlns:a16="http://schemas.microsoft.com/office/drawing/2014/main" val="2848287153"/>
                    </a:ext>
                  </a:extLst>
                </a:gridCol>
                <a:gridCol w="2090323">
                  <a:extLst>
                    <a:ext uri="{9D8B030D-6E8A-4147-A177-3AD203B41FA5}">
                      <a16:colId xmlns:a16="http://schemas.microsoft.com/office/drawing/2014/main" val="454379303"/>
                    </a:ext>
                  </a:extLst>
                </a:gridCol>
                <a:gridCol w="2425496">
                  <a:extLst>
                    <a:ext uri="{9D8B030D-6E8A-4147-A177-3AD203B41FA5}">
                      <a16:colId xmlns:a16="http://schemas.microsoft.com/office/drawing/2014/main" val="1876263263"/>
                    </a:ext>
                  </a:extLst>
                </a:gridCol>
              </a:tblGrid>
              <a:tr h="370840">
                <a:tc>
                  <a:txBody>
                    <a:bodyPr/>
                    <a:lstStyle/>
                    <a:p>
                      <a:pPr algn="ctr"/>
                      <a:r>
                        <a:rPr lang="en-GB" sz="2800" b="1" dirty="0">
                          <a:solidFill>
                            <a:srgbClr val="EE6000"/>
                          </a:solidFill>
                        </a:rPr>
                        <a:t>je</a:t>
                      </a:r>
                    </a:p>
                    <a:p>
                      <a:pPr algn="ctr"/>
                      <a:r>
                        <a:rPr lang="en-GB" sz="2800" b="0" dirty="0">
                          <a:solidFill>
                            <a:srgbClr val="EE6000"/>
                          </a:solidFill>
                        </a:rPr>
                        <a:t>(Amir)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b="1" dirty="0" err="1">
                          <a:solidFill>
                            <a:srgbClr val="EE6000"/>
                          </a:solidFill>
                        </a:rPr>
                        <a:t>tu</a:t>
                      </a:r>
                      <a:endParaRPr lang="en-GB" sz="2800" b="1" dirty="0">
                        <a:solidFill>
                          <a:srgbClr val="EE6000"/>
                        </a:solidFill>
                      </a:endParaRPr>
                    </a:p>
                    <a:p>
                      <a:pPr algn="ctr"/>
                      <a:r>
                        <a:rPr lang="en-GB" sz="2800" b="0" dirty="0">
                          <a:solidFill>
                            <a:srgbClr val="EE6000"/>
                          </a:solidFill>
                        </a:rPr>
                        <a:t>(</a:t>
                      </a:r>
                      <a:r>
                        <a:rPr lang="en-GB" sz="2800" b="0" dirty="0" err="1">
                          <a:solidFill>
                            <a:srgbClr val="EE6000"/>
                          </a:solidFill>
                        </a:rPr>
                        <a:t>Léa</a:t>
                      </a:r>
                      <a:r>
                        <a:rPr lang="en-GB" sz="2800" b="0" dirty="0">
                          <a:solidFill>
                            <a:srgbClr val="EE6000"/>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b="1" dirty="0" err="1">
                          <a:solidFill>
                            <a:srgbClr val="EE6000"/>
                          </a:solidFill>
                        </a:rPr>
                        <a:t>Noura</a:t>
                      </a:r>
                      <a:endParaRPr lang="en-GB" sz="2800" b="1" dirty="0">
                        <a:solidFill>
                          <a:srgbClr val="EE6000"/>
                        </a:solidFill>
                      </a:endParaRPr>
                    </a:p>
                    <a:p>
                      <a:pPr algn="ctr"/>
                      <a:r>
                        <a:rPr lang="en-GB" sz="2800" b="0" dirty="0">
                          <a:solidFill>
                            <a:srgbClr val="EE6000"/>
                          </a:solidFill>
                        </a:rPr>
                        <a:t>(</a:t>
                      </a:r>
                      <a:r>
                        <a:rPr lang="en-GB" sz="2800" b="0" dirty="0" err="1">
                          <a:solidFill>
                            <a:srgbClr val="EE6000"/>
                          </a:solidFill>
                        </a:rPr>
                        <a:t>elle</a:t>
                      </a:r>
                      <a:r>
                        <a:rPr lang="en-GB" sz="2800" b="0" dirty="0">
                          <a:solidFill>
                            <a:srgbClr val="EE6000"/>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b="1" dirty="0">
                          <a:solidFill>
                            <a:srgbClr val="EE6000"/>
                          </a:solidFill>
                        </a:rPr>
                        <a:t>nous</a:t>
                      </a:r>
                    </a:p>
                    <a:p>
                      <a:pPr algn="ctr"/>
                      <a:r>
                        <a:rPr lang="en-GB" sz="2800" b="0" dirty="0">
                          <a:solidFill>
                            <a:srgbClr val="EE6000"/>
                          </a:solidFill>
                        </a:rPr>
                        <a:t>(ma </a:t>
                      </a:r>
                      <a:r>
                        <a:rPr lang="en-GB" sz="2800" b="0" dirty="0" err="1">
                          <a:solidFill>
                            <a:srgbClr val="EE6000"/>
                          </a:solidFill>
                        </a:rPr>
                        <a:t>famille</a:t>
                      </a:r>
                      <a:r>
                        <a:rPr lang="en-GB" sz="2800" b="0" dirty="0">
                          <a:solidFill>
                            <a:srgbClr val="EE6000"/>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b="1" dirty="0" err="1">
                          <a:solidFill>
                            <a:srgbClr val="EE6000"/>
                          </a:solidFill>
                        </a:rPr>
                        <a:t>vous</a:t>
                      </a:r>
                      <a:endParaRPr lang="en-GB" sz="2800" b="1" dirty="0">
                        <a:solidFill>
                          <a:srgbClr val="EE6000"/>
                        </a:solidFill>
                      </a:endParaRPr>
                    </a:p>
                    <a:p>
                      <a:pPr algn="ctr"/>
                      <a:r>
                        <a:rPr lang="en-GB" sz="2800" b="0" dirty="0">
                          <a:solidFill>
                            <a:srgbClr val="EE6000"/>
                          </a:solidFill>
                        </a:rPr>
                        <a:t>(ta </a:t>
                      </a:r>
                      <a:r>
                        <a:rPr lang="en-GB" sz="2800" b="0" dirty="0" err="1">
                          <a:solidFill>
                            <a:srgbClr val="EE6000"/>
                          </a:solidFill>
                        </a:rPr>
                        <a:t>classe</a:t>
                      </a:r>
                      <a:r>
                        <a:rPr lang="en-GB" sz="2800" b="0" dirty="0">
                          <a:solidFill>
                            <a:srgbClr val="EE6000"/>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800" b="1" dirty="0" err="1">
                          <a:solidFill>
                            <a:srgbClr val="EE6000"/>
                          </a:solidFill>
                        </a:rPr>
                        <a:t>mes</a:t>
                      </a:r>
                      <a:r>
                        <a:rPr lang="en-GB" sz="2800" b="1" dirty="0">
                          <a:solidFill>
                            <a:srgbClr val="EE6000"/>
                          </a:solidFill>
                        </a:rPr>
                        <a:t> parents</a:t>
                      </a:r>
                    </a:p>
                    <a:p>
                      <a:pPr algn="ctr"/>
                      <a:r>
                        <a:rPr lang="en-GB" sz="2800" b="0" dirty="0">
                          <a:solidFill>
                            <a:srgbClr val="EE6000"/>
                          </a:solidFill>
                        </a:rPr>
                        <a:t>(</a:t>
                      </a:r>
                      <a:r>
                        <a:rPr lang="en-GB" sz="2800" b="0" dirty="0" err="1">
                          <a:solidFill>
                            <a:srgbClr val="EE6000"/>
                          </a:solidFill>
                        </a:rPr>
                        <a:t>ils</a:t>
                      </a:r>
                      <a:r>
                        <a:rPr lang="en-GB" sz="2800" b="0" dirty="0">
                          <a:solidFill>
                            <a:srgbClr val="EE6000"/>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97389212"/>
                  </a:ext>
                </a:extLst>
              </a:tr>
            </a:tbl>
          </a:graphicData>
        </a:graphic>
      </p:graphicFrame>
      <p:sp>
        <p:nvSpPr>
          <p:cNvPr id="10" name="Rectangle 9">
            <a:extLst>
              <a:ext uri="{FF2B5EF4-FFF2-40B4-BE49-F238E27FC236}">
                <a16:creationId xmlns:a16="http://schemas.microsoft.com/office/drawing/2014/main" id="{04568EFE-6B65-4C34-9A5D-BCC4C57B41C5}"/>
              </a:ext>
            </a:extLst>
          </p:cNvPr>
          <p:cNvSpPr/>
          <p:nvPr/>
        </p:nvSpPr>
        <p:spPr>
          <a:xfrm>
            <a:off x="6457245" y="4309206"/>
            <a:ext cx="1688646" cy="284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[6] _______</a:t>
            </a:r>
          </a:p>
        </p:txBody>
      </p:sp>
      <p:sp>
        <p:nvSpPr>
          <p:cNvPr id="40" name="Rectangle 39">
            <a:extLst>
              <a:ext uri="{FF2B5EF4-FFF2-40B4-BE49-F238E27FC236}">
                <a16:creationId xmlns:a16="http://schemas.microsoft.com/office/drawing/2014/main" id="{51B00F7F-F757-425E-ADFE-A149BBCDA75C}"/>
              </a:ext>
            </a:extLst>
          </p:cNvPr>
          <p:cNvSpPr/>
          <p:nvPr/>
        </p:nvSpPr>
        <p:spPr>
          <a:xfrm>
            <a:off x="762000" y="3073693"/>
            <a:ext cx="1504950" cy="284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[1] _______</a:t>
            </a:r>
          </a:p>
        </p:txBody>
      </p:sp>
      <p:sp>
        <p:nvSpPr>
          <p:cNvPr id="41" name="Rectangle 40">
            <a:extLst>
              <a:ext uri="{FF2B5EF4-FFF2-40B4-BE49-F238E27FC236}">
                <a16:creationId xmlns:a16="http://schemas.microsoft.com/office/drawing/2014/main" id="{B8E1F9EA-DBC2-40A3-86DF-F52530C6791B}"/>
              </a:ext>
            </a:extLst>
          </p:cNvPr>
          <p:cNvSpPr/>
          <p:nvPr/>
        </p:nvSpPr>
        <p:spPr>
          <a:xfrm>
            <a:off x="6096000" y="3073693"/>
            <a:ext cx="1504950" cy="284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[2] _______</a:t>
            </a:r>
          </a:p>
        </p:txBody>
      </p:sp>
      <p:sp>
        <p:nvSpPr>
          <p:cNvPr id="42" name="Rectangle 41">
            <a:extLst>
              <a:ext uri="{FF2B5EF4-FFF2-40B4-BE49-F238E27FC236}">
                <a16:creationId xmlns:a16="http://schemas.microsoft.com/office/drawing/2014/main" id="{0F65930D-AA91-42F1-B82C-3D6D4733E4B4}"/>
              </a:ext>
            </a:extLst>
          </p:cNvPr>
          <p:cNvSpPr/>
          <p:nvPr/>
        </p:nvSpPr>
        <p:spPr>
          <a:xfrm>
            <a:off x="2438047" y="3371850"/>
            <a:ext cx="1504950" cy="284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[3] _______</a:t>
            </a:r>
          </a:p>
        </p:txBody>
      </p:sp>
      <p:sp>
        <p:nvSpPr>
          <p:cNvPr id="43" name="Rectangle 42">
            <a:extLst>
              <a:ext uri="{FF2B5EF4-FFF2-40B4-BE49-F238E27FC236}">
                <a16:creationId xmlns:a16="http://schemas.microsoft.com/office/drawing/2014/main" id="{1F584489-D6C8-4C3D-8B6A-58777EE81D3E}"/>
              </a:ext>
            </a:extLst>
          </p:cNvPr>
          <p:cNvSpPr/>
          <p:nvPr/>
        </p:nvSpPr>
        <p:spPr>
          <a:xfrm>
            <a:off x="762000" y="3950919"/>
            <a:ext cx="1504950" cy="284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[4] _______</a:t>
            </a:r>
          </a:p>
        </p:txBody>
      </p:sp>
      <p:sp>
        <p:nvSpPr>
          <p:cNvPr id="44" name="Rectangle 43">
            <a:extLst>
              <a:ext uri="{FF2B5EF4-FFF2-40B4-BE49-F238E27FC236}">
                <a16:creationId xmlns:a16="http://schemas.microsoft.com/office/drawing/2014/main" id="{0932F48D-7636-4E6D-8667-DE7ED024FB73}"/>
              </a:ext>
            </a:extLst>
          </p:cNvPr>
          <p:cNvSpPr/>
          <p:nvPr/>
        </p:nvSpPr>
        <p:spPr>
          <a:xfrm>
            <a:off x="8058150" y="3950919"/>
            <a:ext cx="1504950" cy="284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[5] _______</a:t>
            </a:r>
          </a:p>
        </p:txBody>
      </p:sp>
      <p:pic>
        <p:nvPicPr>
          <p:cNvPr id="2" name="Picture 1">
            <a:extLst>
              <a:ext uri="{FF2B5EF4-FFF2-40B4-BE49-F238E27FC236}">
                <a16:creationId xmlns:a16="http://schemas.microsoft.com/office/drawing/2014/main" id="{1040B43D-8AE0-4874-B240-0EBC7A7685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7997" y="-66441"/>
            <a:ext cx="1088465" cy="1088465"/>
          </a:xfrm>
          <a:prstGeom prst="rect">
            <a:avLst/>
          </a:prstGeom>
        </p:spPr>
      </p:pic>
      <p:sp>
        <p:nvSpPr>
          <p:cNvPr id="6" name="Speech Bubble: Rectangle with Corners Rounded 5">
            <a:extLst>
              <a:ext uri="{FF2B5EF4-FFF2-40B4-BE49-F238E27FC236}">
                <a16:creationId xmlns:a16="http://schemas.microsoft.com/office/drawing/2014/main" id="{2AE64552-C0A1-4741-B5C6-60F5D2B8CDCB}"/>
              </a:ext>
            </a:extLst>
          </p:cNvPr>
          <p:cNvSpPr/>
          <p:nvPr/>
        </p:nvSpPr>
        <p:spPr>
          <a:xfrm>
            <a:off x="6821214" y="249870"/>
            <a:ext cx="2356783" cy="580447"/>
          </a:xfrm>
          <a:prstGeom prst="wedgeRoundRectCallout">
            <a:avLst>
              <a:gd name="adj1" fmla="val 66347"/>
              <a:gd name="adj2" fmla="val 22664"/>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jaloux</a:t>
            </a:r>
            <a:r>
              <a:rPr lang="en-GB" sz="2000" b="1" dirty="0"/>
              <a:t>* </a:t>
            </a:r>
            <a:r>
              <a:rPr lang="en-GB" sz="2000" dirty="0"/>
              <a:t>= jealous</a:t>
            </a:r>
          </a:p>
        </p:txBody>
      </p:sp>
      <p:sp>
        <p:nvSpPr>
          <p:cNvPr id="12" name="Title 11">
            <a:extLst>
              <a:ext uri="{FF2B5EF4-FFF2-40B4-BE49-F238E27FC236}">
                <a16:creationId xmlns:a16="http://schemas.microsoft.com/office/drawing/2014/main" id="{36F542FA-6C0D-4211-98F2-2A5E7720CABD}"/>
              </a:ext>
            </a:extLst>
          </p:cNvPr>
          <p:cNvSpPr>
            <a:spLocks noGrp="1"/>
          </p:cNvSpPr>
          <p:nvPr>
            <p:ph type="title"/>
          </p:nvPr>
        </p:nvSpPr>
        <p:spPr/>
        <p:txBody>
          <a:bodyPr>
            <a:normAutofit/>
          </a:bodyPr>
          <a:lstStyle/>
          <a:p>
            <a:r>
              <a:rPr lang="fr-FR" dirty="0"/>
              <a:t>Qui fait quoi ?</a:t>
            </a:r>
          </a:p>
        </p:txBody>
      </p:sp>
      <p:sp>
        <p:nvSpPr>
          <p:cNvPr id="25" name="Rounded Rectangle 46">
            <a:extLst>
              <a:ext uri="{FF2B5EF4-FFF2-40B4-BE49-F238E27FC236}">
                <a16:creationId xmlns:a16="http://schemas.microsoft.com/office/drawing/2014/main" id="{B4C48C4A-5912-490B-9588-1F4159E1B2EC}"/>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92347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B7B260-4FAE-4166-B1C5-3346D22986C8}"/>
              </a:ext>
            </a:extLst>
          </p:cNvPr>
          <p:cNvSpPr txBox="1"/>
          <p:nvPr/>
        </p:nvSpPr>
        <p:spPr>
          <a:xfrm>
            <a:off x="0" y="1163992"/>
            <a:ext cx="3595856" cy="461665"/>
          </a:xfrm>
          <a:prstGeom prst="rect">
            <a:avLst/>
          </a:prstGeom>
          <a:noFill/>
        </p:spPr>
        <p:txBody>
          <a:bodyPr wrap="none" rtlCol="0">
            <a:spAutoFit/>
          </a:bodyPr>
          <a:lstStyle/>
          <a:p>
            <a:r>
              <a:rPr lang="en-GB" sz="2400" dirty="0" err="1">
                <a:solidFill>
                  <a:srgbClr val="115076"/>
                </a:solidFill>
              </a:rPr>
              <a:t>Écris</a:t>
            </a:r>
            <a:r>
              <a:rPr lang="en-GB" sz="2400" dirty="0">
                <a:solidFill>
                  <a:srgbClr val="115076"/>
                </a:solidFill>
              </a:rPr>
              <a:t> </a:t>
            </a:r>
            <a:r>
              <a:rPr lang="en-GB" sz="2400" dirty="0" err="1">
                <a:solidFill>
                  <a:srgbClr val="115076"/>
                </a:solidFill>
              </a:rPr>
              <a:t>l’email</a:t>
            </a:r>
            <a:r>
              <a:rPr lang="en-GB" sz="2400" dirty="0">
                <a:solidFill>
                  <a:srgbClr val="115076"/>
                </a:solidFill>
              </a:rPr>
              <a:t> </a:t>
            </a:r>
            <a:r>
              <a:rPr lang="en-GB" sz="2400" dirty="0" err="1">
                <a:solidFill>
                  <a:srgbClr val="115076"/>
                </a:solidFill>
              </a:rPr>
              <a:t>en</a:t>
            </a:r>
            <a:r>
              <a:rPr lang="en-GB" sz="2400" dirty="0">
                <a:solidFill>
                  <a:srgbClr val="115076"/>
                </a:solidFill>
              </a:rPr>
              <a:t> </a:t>
            </a:r>
            <a:r>
              <a:rPr lang="en-GB" sz="2400" dirty="0" err="1">
                <a:solidFill>
                  <a:srgbClr val="115076"/>
                </a:solidFill>
              </a:rPr>
              <a:t>anglais</a:t>
            </a:r>
            <a:r>
              <a:rPr lang="en-GB" sz="2400" dirty="0">
                <a:solidFill>
                  <a:srgbClr val="115076"/>
                </a:solidFill>
              </a:rPr>
              <a:t>.</a:t>
            </a:r>
          </a:p>
        </p:txBody>
      </p:sp>
      <p:sp>
        <p:nvSpPr>
          <p:cNvPr id="7" name="TextBox 6">
            <a:extLst>
              <a:ext uri="{FF2B5EF4-FFF2-40B4-BE49-F238E27FC236}">
                <a16:creationId xmlns:a16="http://schemas.microsoft.com/office/drawing/2014/main" id="{31F7A226-7EE1-49FB-A012-5E9DFEAD72B0}"/>
              </a:ext>
            </a:extLst>
          </p:cNvPr>
          <p:cNvSpPr txBox="1"/>
          <p:nvPr/>
        </p:nvSpPr>
        <p:spPr>
          <a:xfrm>
            <a:off x="696000" y="1784936"/>
            <a:ext cx="10800000" cy="2862322"/>
          </a:xfrm>
          <a:prstGeom prst="rect">
            <a:avLst/>
          </a:prstGeom>
          <a:noFill/>
          <a:ln>
            <a:solidFill>
              <a:srgbClr val="115076"/>
            </a:solidFill>
          </a:ln>
        </p:spPr>
        <p:txBody>
          <a:bodyPr wrap="square" rtlCol="0" anchor="ctr">
            <a:spAutoFit/>
          </a:bodyPr>
          <a:lstStyle/>
          <a:p>
            <a:r>
              <a:rPr lang="en-GB" sz="2000" dirty="0">
                <a:solidFill>
                  <a:srgbClr val="115076"/>
                </a:solidFill>
              </a:rPr>
              <a:t>&gt;&gt; Subject: music</a:t>
            </a:r>
          </a:p>
          <a:p>
            <a:endParaRPr lang="en-GB" sz="2000" dirty="0">
              <a:solidFill>
                <a:srgbClr val="115076"/>
              </a:solidFill>
            </a:endParaRPr>
          </a:p>
          <a:p>
            <a:r>
              <a:rPr lang="en-GB" sz="2000" dirty="0">
                <a:solidFill>
                  <a:srgbClr val="115076"/>
                </a:solidFill>
              </a:rPr>
              <a:t>Hello </a:t>
            </a:r>
            <a:r>
              <a:rPr lang="en-GB" sz="2000" dirty="0" err="1">
                <a:solidFill>
                  <a:srgbClr val="115076"/>
                </a:solidFill>
              </a:rPr>
              <a:t>Léa</a:t>
            </a:r>
            <a:r>
              <a:rPr lang="en-GB" sz="2000" dirty="0">
                <a:solidFill>
                  <a:srgbClr val="115076"/>
                </a:solidFill>
              </a:rPr>
              <a:t>,</a:t>
            </a:r>
          </a:p>
          <a:p>
            <a:endParaRPr lang="en-GB" sz="2000" b="1" dirty="0">
              <a:solidFill>
                <a:srgbClr val="115076"/>
              </a:solidFill>
            </a:endParaRPr>
          </a:p>
          <a:p>
            <a:r>
              <a:rPr lang="en-GB" sz="2000" dirty="0">
                <a:solidFill>
                  <a:srgbClr val="115076"/>
                </a:solidFill>
              </a:rPr>
              <a:t>What </a:t>
            </a:r>
            <a:r>
              <a:rPr lang="en-GB" sz="2000" b="1" dirty="0">
                <a:solidFill>
                  <a:srgbClr val="115076"/>
                </a:solidFill>
              </a:rPr>
              <a:t>are you listening to </a:t>
            </a:r>
            <a:r>
              <a:rPr lang="en-GB" sz="2000" dirty="0">
                <a:solidFill>
                  <a:srgbClr val="115076"/>
                </a:solidFill>
              </a:rPr>
              <a:t>at the moment? We </a:t>
            </a:r>
            <a:r>
              <a:rPr lang="en-GB" sz="2000" b="1" dirty="0">
                <a:solidFill>
                  <a:srgbClr val="115076"/>
                </a:solidFill>
              </a:rPr>
              <a:t>like</a:t>
            </a:r>
            <a:r>
              <a:rPr lang="en-GB" sz="2000" dirty="0">
                <a:solidFill>
                  <a:srgbClr val="115076"/>
                </a:solidFill>
              </a:rPr>
              <a:t> pop. It’s on the radio every day. </a:t>
            </a:r>
            <a:r>
              <a:rPr lang="en-GB" sz="2000" dirty="0" err="1">
                <a:solidFill>
                  <a:srgbClr val="115076"/>
                </a:solidFill>
              </a:rPr>
              <a:t>Noura</a:t>
            </a:r>
            <a:r>
              <a:rPr lang="en-GB" sz="2000" dirty="0">
                <a:solidFill>
                  <a:srgbClr val="115076"/>
                </a:solidFill>
              </a:rPr>
              <a:t> </a:t>
            </a:r>
            <a:r>
              <a:rPr lang="en-GB" sz="2000" b="1" dirty="0">
                <a:solidFill>
                  <a:srgbClr val="115076"/>
                </a:solidFill>
              </a:rPr>
              <a:t>has</a:t>
            </a:r>
            <a:r>
              <a:rPr lang="en-GB" sz="2000" dirty="0">
                <a:solidFill>
                  <a:srgbClr val="115076"/>
                </a:solidFill>
              </a:rPr>
              <a:t> a favourite singer, Mika.</a:t>
            </a:r>
          </a:p>
          <a:p>
            <a:endParaRPr lang="en-GB" sz="2000" b="1" dirty="0">
              <a:solidFill>
                <a:srgbClr val="115076"/>
              </a:solidFill>
            </a:endParaRPr>
          </a:p>
          <a:p>
            <a:r>
              <a:rPr lang="en-GB" sz="2000" dirty="0">
                <a:solidFill>
                  <a:srgbClr val="115076"/>
                </a:solidFill>
              </a:rPr>
              <a:t>You </a:t>
            </a:r>
            <a:r>
              <a:rPr lang="en-GB" sz="2000" b="1" dirty="0">
                <a:solidFill>
                  <a:srgbClr val="115076"/>
                </a:solidFill>
              </a:rPr>
              <a:t>sing</a:t>
            </a:r>
            <a:r>
              <a:rPr lang="en-GB" sz="2000" dirty="0">
                <a:solidFill>
                  <a:srgbClr val="115076"/>
                </a:solidFill>
              </a:rPr>
              <a:t> together in class every week. I</a:t>
            </a:r>
            <a:r>
              <a:rPr lang="en-GB" sz="2000" b="1" dirty="0">
                <a:solidFill>
                  <a:srgbClr val="115076"/>
                </a:solidFill>
              </a:rPr>
              <a:t>’m</a:t>
            </a:r>
            <a:r>
              <a:rPr lang="en-GB" sz="2000" dirty="0">
                <a:solidFill>
                  <a:srgbClr val="115076"/>
                </a:solidFill>
              </a:rPr>
              <a:t> jealous! My teachers are strict. But normally, my parents </a:t>
            </a:r>
            <a:r>
              <a:rPr lang="en-GB" sz="2000" b="1" dirty="0">
                <a:solidFill>
                  <a:srgbClr val="115076"/>
                </a:solidFill>
              </a:rPr>
              <a:t>have</a:t>
            </a:r>
            <a:r>
              <a:rPr lang="en-GB" sz="2000" dirty="0">
                <a:solidFill>
                  <a:srgbClr val="115076"/>
                </a:solidFill>
              </a:rPr>
              <a:t> parties at home!</a:t>
            </a:r>
          </a:p>
        </p:txBody>
      </p:sp>
      <p:sp>
        <p:nvSpPr>
          <p:cNvPr id="2" name="TextBox 1">
            <a:extLst>
              <a:ext uri="{FF2B5EF4-FFF2-40B4-BE49-F238E27FC236}">
                <a16:creationId xmlns:a16="http://schemas.microsoft.com/office/drawing/2014/main" id="{F64A481B-BB99-4E63-9422-EFC9D186C481}"/>
              </a:ext>
            </a:extLst>
          </p:cNvPr>
          <p:cNvSpPr txBox="1"/>
          <p:nvPr/>
        </p:nvSpPr>
        <p:spPr>
          <a:xfrm>
            <a:off x="3595856" y="1182983"/>
            <a:ext cx="7457491" cy="442674"/>
          </a:xfrm>
          <a:prstGeom prst="wedgeRoundRectCallout">
            <a:avLst>
              <a:gd name="adj1" fmla="val -51742"/>
              <a:gd name="adj2" fmla="val 45286"/>
              <a:gd name="adj3" fmla="val 16667"/>
            </a:avLst>
          </a:prstGeom>
          <a:solidFill>
            <a:srgbClr val="0055A5"/>
          </a:solidFill>
          <a:ln>
            <a:solidFill>
              <a:srgbClr val="EE6000"/>
            </a:solidFill>
          </a:ln>
        </p:spPr>
        <p:txBody>
          <a:bodyPr wrap="none" rtlCol="0">
            <a:spAutoFit/>
          </a:bodyPr>
          <a:lstStyle/>
          <a:p>
            <a:r>
              <a:rPr lang="en-GB" sz="2000" dirty="0">
                <a:solidFill>
                  <a:schemeClr val="bg1"/>
                </a:solidFill>
              </a:rPr>
              <a:t>Remember! French has one present tense, English has two.</a:t>
            </a:r>
          </a:p>
        </p:txBody>
      </p:sp>
      <p:sp>
        <p:nvSpPr>
          <p:cNvPr id="9" name="Title 8">
            <a:extLst>
              <a:ext uri="{FF2B5EF4-FFF2-40B4-BE49-F238E27FC236}">
                <a16:creationId xmlns:a16="http://schemas.microsoft.com/office/drawing/2014/main" id="{6FF829F1-CD48-4292-8D74-6A0297A9412E}"/>
              </a:ext>
            </a:extLst>
          </p:cNvPr>
          <p:cNvSpPr>
            <a:spLocks noGrp="1"/>
          </p:cNvSpPr>
          <p:nvPr>
            <p:ph type="title"/>
          </p:nvPr>
        </p:nvSpPr>
        <p:spPr/>
        <p:txBody>
          <a:bodyPr>
            <a:normAutofit/>
          </a:bodyPr>
          <a:lstStyle/>
          <a:p>
            <a:r>
              <a:rPr lang="fr-FR" dirty="0"/>
              <a:t>Qui fait quoi ?</a:t>
            </a:r>
          </a:p>
        </p:txBody>
      </p:sp>
      <p:sp>
        <p:nvSpPr>
          <p:cNvPr id="12" name="Rounded Rectangle 46">
            <a:extLst>
              <a:ext uri="{FF2B5EF4-FFF2-40B4-BE49-F238E27FC236}">
                <a16:creationId xmlns:a16="http://schemas.microsoft.com/office/drawing/2014/main" id="{D90B3E84-DD37-4C06-9080-FAEBAC139052}"/>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90608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6">
            <a:extLst>
              <a:ext uri="{FF2B5EF4-FFF2-40B4-BE49-F238E27FC236}">
                <a16:creationId xmlns:a16="http://schemas.microsoft.com/office/drawing/2014/main" id="{194ACCD3-2C99-4C5A-B5FA-C84132E2A495}"/>
              </a:ext>
            </a:extLst>
          </p:cNvPr>
          <p:cNvGraphicFramePr>
            <a:graphicFrameLocks noGrp="1"/>
          </p:cNvGraphicFramePr>
          <p:nvPr/>
        </p:nvGraphicFramePr>
        <p:xfrm>
          <a:off x="990454" y="1710802"/>
          <a:ext cx="10676030" cy="4114800"/>
        </p:xfrm>
        <a:graphic>
          <a:graphicData uri="http://schemas.openxmlformats.org/drawingml/2006/table">
            <a:tbl>
              <a:tblPr firstRow="1" bandRow="1">
                <a:tableStyleId>{21E4AEA4-8DFA-4A89-87EB-49C32662AFE0}</a:tableStyleId>
              </a:tblPr>
              <a:tblGrid>
                <a:gridCol w="560565">
                  <a:extLst>
                    <a:ext uri="{9D8B030D-6E8A-4147-A177-3AD203B41FA5}">
                      <a16:colId xmlns:a16="http://schemas.microsoft.com/office/drawing/2014/main" val="2607353726"/>
                    </a:ext>
                  </a:extLst>
                </a:gridCol>
                <a:gridCol w="7098995">
                  <a:extLst>
                    <a:ext uri="{9D8B030D-6E8A-4147-A177-3AD203B41FA5}">
                      <a16:colId xmlns:a16="http://schemas.microsoft.com/office/drawing/2014/main" val="1600817978"/>
                    </a:ext>
                  </a:extLst>
                </a:gridCol>
                <a:gridCol w="1005490">
                  <a:extLst>
                    <a:ext uri="{9D8B030D-6E8A-4147-A177-3AD203B41FA5}">
                      <a16:colId xmlns:a16="http://schemas.microsoft.com/office/drawing/2014/main" val="4128092149"/>
                    </a:ext>
                  </a:extLst>
                </a:gridCol>
                <a:gridCol w="1005490">
                  <a:extLst>
                    <a:ext uri="{9D8B030D-6E8A-4147-A177-3AD203B41FA5}">
                      <a16:colId xmlns:a16="http://schemas.microsoft.com/office/drawing/2014/main" val="2609792770"/>
                    </a:ext>
                  </a:extLst>
                </a:gridCol>
                <a:gridCol w="1005490">
                  <a:extLst>
                    <a:ext uri="{9D8B030D-6E8A-4147-A177-3AD203B41FA5}">
                      <a16:colId xmlns:a16="http://schemas.microsoft.com/office/drawing/2014/main" val="4052821576"/>
                    </a:ext>
                  </a:extLst>
                </a:gridCol>
              </a:tblGrid>
              <a:tr h="370840">
                <a:tc>
                  <a:txBody>
                    <a:bodyPr/>
                    <a:lstStyle/>
                    <a:p>
                      <a:endParaRPr lang="en-GB" sz="2400" dirty="0"/>
                    </a:p>
                  </a:txBody>
                  <a:tcPr>
                    <a:solidFill>
                      <a:schemeClr val="bg1"/>
                    </a:solidFill>
                  </a:tcPr>
                </a:tc>
                <a:tc>
                  <a:txBody>
                    <a:bodyPr/>
                    <a:lstStyle/>
                    <a:p>
                      <a:endParaRPr lang="en-GB" sz="24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n-lt"/>
                          <a:ea typeface="+mn-ea"/>
                          <a:cs typeface="+mn-cs"/>
                        </a:rPr>
                        <a:t>to</a:t>
                      </a:r>
                      <a:endParaRPr lang="en-GB" sz="24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at</a:t>
                      </a:r>
                      <a:endParaRPr lang="en-GB" sz="24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other</a:t>
                      </a:r>
                    </a:p>
                  </a:txBody>
                  <a:tcPr/>
                </a:tc>
                <a:extLst>
                  <a:ext uri="{0D108BD9-81ED-4DB2-BD59-A6C34878D82A}">
                    <a16:rowId xmlns:a16="http://schemas.microsoft.com/office/drawing/2014/main" val="1153431983"/>
                  </a:ext>
                </a:extLst>
              </a:tr>
              <a:tr h="370840">
                <a:tc>
                  <a:txBody>
                    <a:bodyPr/>
                    <a:lstStyle/>
                    <a:p>
                      <a:pPr algn="ctr"/>
                      <a:r>
                        <a:rPr lang="en-GB" sz="2400" dirty="0">
                          <a:solidFill>
                            <a:schemeClr val="accent1">
                              <a:lumMod val="50000"/>
                            </a:schemeClr>
                          </a:solidFill>
                        </a:rPr>
                        <a:t>1.</a:t>
                      </a:r>
                    </a:p>
                  </a:txBody>
                  <a:tcPr/>
                </a:tc>
                <a:tc>
                  <a:txBody>
                    <a:bodyPr/>
                    <a:lstStyle/>
                    <a:p>
                      <a:r>
                        <a:rPr lang="fr-FR" sz="2400" dirty="0">
                          <a:solidFill>
                            <a:schemeClr val="accent1">
                              <a:lumMod val="50000"/>
                            </a:schemeClr>
                          </a:solidFill>
                        </a:rPr>
                        <a:t>Je parle </a:t>
                      </a:r>
                      <a:r>
                        <a:rPr lang="fr-FR" sz="2400" b="1" dirty="0">
                          <a:solidFill>
                            <a:schemeClr val="accent1">
                              <a:lumMod val="50000"/>
                            </a:schemeClr>
                          </a:solidFill>
                        </a:rPr>
                        <a:t>à</a:t>
                      </a:r>
                      <a:r>
                        <a:rPr lang="fr-FR" sz="2400" dirty="0">
                          <a:solidFill>
                            <a:schemeClr val="accent1">
                              <a:lumMod val="50000"/>
                            </a:schemeClr>
                          </a:solidFill>
                        </a:rPr>
                        <a:t> mes parents.</a:t>
                      </a: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400">
                          <a:solidFill>
                            <a:schemeClr val="accent1">
                              <a:lumMod val="50000"/>
                            </a:schemeClr>
                          </a:solidFill>
                        </a:rPr>
                        <a:t>2.</a:t>
                      </a:r>
                      <a:endParaRPr lang="en-GB" sz="24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chemeClr val="accent1">
                              <a:lumMod val="50000"/>
                            </a:schemeClr>
                          </a:solidFill>
                        </a:rPr>
                        <a:t>Je donne un fruit </a:t>
                      </a:r>
                      <a:r>
                        <a:rPr lang="fr-FR" sz="2400" b="1" dirty="0">
                          <a:solidFill>
                            <a:schemeClr val="accent1">
                              <a:lumMod val="50000"/>
                            </a:schemeClr>
                          </a:solidFill>
                        </a:rPr>
                        <a:t>à</a:t>
                      </a:r>
                      <a:r>
                        <a:rPr lang="fr-FR" sz="2400" dirty="0">
                          <a:solidFill>
                            <a:schemeClr val="accent1">
                              <a:lumMod val="50000"/>
                            </a:schemeClr>
                          </a:solidFill>
                        </a:rPr>
                        <a:t> mon ami.</a:t>
                      </a:r>
                    </a:p>
                  </a:txBody>
                  <a:tcPr/>
                </a:tc>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400">
                          <a:solidFill>
                            <a:schemeClr val="accent1">
                              <a:lumMod val="50000"/>
                            </a:schemeClr>
                          </a:solidFill>
                        </a:rPr>
                        <a:t>3.</a:t>
                      </a:r>
                      <a:endParaRPr lang="en-GB" sz="24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Je </a:t>
                      </a:r>
                      <a:r>
                        <a:rPr lang="en-GB" sz="2400" dirty="0" err="1">
                          <a:solidFill>
                            <a:schemeClr val="accent1">
                              <a:lumMod val="50000"/>
                            </a:schemeClr>
                          </a:solidFill>
                        </a:rPr>
                        <a:t>travaille</a:t>
                      </a:r>
                      <a:r>
                        <a:rPr lang="en-GB" sz="2400" dirty="0">
                          <a:solidFill>
                            <a:schemeClr val="accent1">
                              <a:lumMod val="50000"/>
                            </a:schemeClr>
                          </a:solidFill>
                        </a:rPr>
                        <a:t> </a:t>
                      </a:r>
                      <a:r>
                        <a:rPr lang="fr-FR" sz="2400" b="1" dirty="0">
                          <a:solidFill>
                            <a:schemeClr val="accent1">
                              <a:lumMod val="50000"/>
                            </a:schemeClr>
                          </a:solidFill>
                        </a:rPr>
                        <a:t>à </a:t>
                      </a:r>
                      <a:r>
                        <a:rPr lang="fr-FR" sz="2400" b="0" dirty="0">
                          <a:solidFill>
                            <a:schemeClr val="accent1">
                              <a:lumMod val="50000"/>
                            </a:schemeClr>
                          </a:solidFill>
                        </a:rPr>
                        <a:t>l’école.</a:t>
                      </a:r>
                      <a:endParaRPr lang="en-GB" sz="2400" b="0" dirty="0">
                        <a:solidFill>
                          <a:schemeClr val="accent1">
                            <a:lumMod val="50000"/>
                          </a:schemeClr>
                        </a:solidFill>
                      </a:endParaRPr>
                    </a:p>
                  </a:txBody>
                  <a:tcPr/>
                </a:tc>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400">
                          <a:solidFill>
                            <a:schemeClr val="accent1">
                              <a:lumMod val="50000"/>
                            </a:schemeClr>
                          </a:solidFill>
                        </a:rPr>
                        <a:t>4.</a:t>
                      </a:r>
                      <a:endParaRPr lang="en-GB" sz="2400" dirty="0">
                        <a:solidFill>
                          <a:schemeClr val="accent1">
                            <a:lumMod val="50000"/>
                          </a:schemeClr>
                        </a:solidFill>
                      </a:endParaRPr>
                    </a:p>
                  </a:txBody>
                  <a:tcPr/>
                </a:tc>
                <a:tc>
                  <a:txBody>
                    <a:bodyPr/>
                    <a:lstStyle/>
                    <a:p>
                      <a:r>
                        <a:rPr lang="fr-FR" sz="2400" dirty="0">
                          <a:solidFill>
                            <a:schemeClr val="accent1">
                              <a:lumMod val="50000"/>
                            </a:schemeClr>
                          </a:solidFill>
                        </a:rPr>
                        <a:t>Je montre un exemple </a:t>
                      </a:r>
                      <a:r>
                        <a:rPr lang="fr-FR" sz="2400" b="1" dirty="0">
                          <a:solidFill>
                            <a:schemeClr val="accent1">
                              <a:lumMod val="50000"/>
                            </a:schemeClr>
                          </a:solidFill>
                        </a:rPr>
                        <a:t>à</a:t>
                      </a:r>
                      <a:r>
                        <a:rPr lang="fr-FR" sz="2400" dirty="0">
                          <a:solidFill>
                            <a:schemeClr val="accent1">
                              <a:lumMod val="50000"/>
                            </a:schemeClr>
                          </a:solidFill>
                        </a:rPr>
                        <a:t> ma sœur. </a:t>
                      </a:r>
                      <a:r>
                        <a:rPr lang="fr-FR" sz="2400" b="1" dirty="0">
                          <a:solidFill>
                            <a:schemeClr val="accent1">
                              <a:lumMod val="50000"/>
                            </a:schemeClr>
                          </a:solidFill>
                        </a:rPr>
                        <a:t>[-]</a:t>
                      </a:r>
                      <a:endParaRPr lang="fr-FR" sz="2400" dirty="0">
                        <a:solidFill>
                          <a:schemeClr val="accent1">
                            <a:lumMod val="50000"/>
                          </a:schemeClr>
                        </a:solidFill>
                      </a:endParaRPr>
                    </a:p>
                  </a:txBody>
                  <a:tcPr/>
                </a:tc>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2344197191"/>
                  </a:ext>
                </a:extLst>
              </a:tr>
              <a:tr h="370840">
                <a:tc>
                  <a:txBody>
                    <a:bodyPr/>
                    <a:lstStyle/>
                    <a:p>
                      <a:pPr algn="ctr"/>
                      <a:r>
                        <a:rPr lang="en-GB" sz="2400">
                          <a:solidFill>
                            <a:schemeClr val="accent1">
                              <a:lumMod val="50000"/>
                            </a:schemeClr>
                          </a:solidFill>
                        </a:rPr>
                        <a:t>5.</a:t>
                      </a:r>
                      <a:endParaRPr lang="en-GB" sz="24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Je </a:t>
                      </a:r>
                      <a:r>
                        <a:rPr lang="en-GB" sz="2400" dirty="0" err="1">
                          <a:solidFill>
                            <a:schemeClr val="accent1">
                              <a:lumMod val="50000"/>
                            </a:schemeClr>
                          </a:solidFill>
                        </a:rPr>
                        <a:t>reste</a:t>
                      </a:r>
                      <a:r>
                        <a:rPr lang="en-GB" sz="2400" dirty="0">
                          <a:solidFill>
                            <a:schemeClr val="accent1">
                              <a:lumMod val="50000"/>
                            </a:schemeClr>
                          </a:solidFill>
                        </a:rPr>
                        <a:t> </a:t>
                      </a:r>
                      <a:r>
                        <a:rPr lang="fr-FR" sz="2400" b="1" dirty="0">
                          <a:solidFill>
                            <a:schemeClr val="accent1">
                              <a:lumMod val="50000"/>
                            </a:schemeClr>
                          </a:solidFill>
                        </a:rPr>
                        <a:t>à </a:t>
                      </a:r>
                      <a:r>
                        <a:rPr lang="fr-FR" sz="2400" b="0" dirty="0">
                          <a:solidFill>
                            <a:schemeClr val="accent1">
                              <a:lumMod val="50000"/>
                            </a:schemeClr>
                          </a:solidFill>
                        </a:rPr>
                        <a:t>la maison.</a:t>
                      </a:r>
                      <a:endParaRPr lang="en-GB" sz="2400" dirty="0">
                        <a:solidFill>
                          <a:schemeClr val="accent1">
                            <a:lumMod val="50000"/>
                          </a:schemeClr>
                        </a:solidFill>
                      </a:endParaRPr>
                    </a:p>
                  </a:txBody>
                  <a:tcPr/>
                </a:tc>
                <a:tc>
                  <a:txBody>
                    <a:bodyPr/>
                    <a:lstStyle/>
                    <a:p>
                      <a:endParaRPr lang="en-GB" sz="240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972389626"/>
                  </a:ext>
                </a:extLst>
              </a:tr>
              <a:tr h="370840">
                <a:tc>
                  <a:txBody>
                    <a:bodyPr/>
                    <a:lstStyle/>
                    <a:p>
                      <a:pPr algn="ctr"/>
                      <a:r>
                        <a:rPr lang="en-GB" sz="2400">
                          <a:solidFill>
                            <a:schemeClr val="accent1">
                              <a:lumMod val="50000"/>
                            </a:schemeClr>
                          </a:solidFill>
                        </a:rPr>
                        <a:t>6.</a:t>
                      </a:r>
                      <a:endParaRPr lang="en-GB" sz="24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Je mange </a:t>
                      </a:r>
                      <a:r>
                        <a:rPr lang="fr-FR" sz="2400" b="1" dirty="0">
                          <a:solidFill>
                            <a:schemeClr val="accent1">
                              <a:lumMod val="50000"/>
                            </a:schemeClr>
                          </a:solidFill>
                        </a:rPr>
                        <a:t>à </a:t>
                      </a:r>
                      <a:r>
                        <a:rPr lang="fr-FR" sz="2400" b="0" dirty="0">
                          <a:solidFill>
                            <a:schemeClr val="accent1">
                              <a:lumMod val="50000"/>
                            </a:schemeClr>
                          </a:solidFill>
                        </a:rPr>
                        <a:t>la cafétéria.</a:t>
                      </a:r>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664931564"/>
                  </a:ext>
                </a:extLst>
              </a:tr>
              <a:tr h="370840">
                <a:tc>
                  <a:txBody>
                    <a:bodyPr/>
                    <a:lstStyle/>
                    <a:p>
                      <a:pPr algn="ctr"/>
                      <a:r>
                        <a:rPr lang="en-GB" sz="2400">
                          <a:solidFill>
                            <a:schemeClr val="accent1">
                              <a:lumMod val="50000"/>
                            </a:schemeClr>
                          </a:solidFill>
                        </a:rPr>
                        <a:t>7.</a:t>
                      </a:r>
                      <a:endParaRPr lang="en-GB" sz="24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chemeClr val="accent1">
                              <a:lumMod val="50000"/>
                            </a:schemeClr>
                          </a:solidFill>
                        </a:rPr>
                        <a:t>Je pense </a:t>
                      </a:r>
                      <a:r>
                        <a:rPr lang="fr-FR" sz="2400" b="1" dirty="0">
                          <a:solidFill>
                            <a:schemeClr val="accent1">
                              <a:lumMod val="50000"/>
                            </a:schemeClr>
                          </a:solidFill>
                        </a:rPr>
                        <a:t>à</a:t>
                      </a:r>
                      <a:r>
                        <a:rPr lang="fr-FR" sz="2400" dirty="0">
                          <a:solidFill>
                            <a:schemeClr val="accent1">
                              <a:lumMod val="50000"/>
                            </a:schemeClr>
                          </a:solidFill>
                        </a:rPr>
                        <a:t> mes amies. </a:t>
                      </a:r>
                      <a:r>
                        <a:rPr lang="fr-FR" sz="2400" b="1" dirty="0">
                          <a:solidFill>
                            <a:schemeClr val="accent1">
                              <a:lumMod val="50000"/>
                            </a:schemeClr>
                          </a:solidFill>
                        </a:rPr>
                        <a:t>[of]</a:t>
                      </a:r>
                      <a:endParaRPr lang="fr-FR"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2371851735"/>
                  </a:ext>
                </a:extLst>
              </a:tr>
              <a:tr h="0">
                <a:tc>
                  <a:txBody>
                    <a:bodyPr/>
                    <a:lstStyle/>
                    <a:p>
                      <a:pPr algn="ctr"/>
                      <a:r>
                        <a:rPr lang="en-GB" sz="2400">
                          <a:solidFill>
                            <a:schemeClr val="accent1">
                              <a:lumMod val="50000"/>
                            </a:schemeClr>
                          </a:solidFill>
                        </a:rPr>
                        <a:t>8.</a:t>
                      </a:r>
                      <a:endParaRPr lang="en-GB" sz="24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chemeClr val="accent1">
                              <a:lumMod val="50000"/>
                            </a:schemeClr>
                          </a:solidFill>
                        </a:rPr>
                        <a:t>Je demande la solution </a:t>
                      </a:r>
                      <a:r>
                        <a:rPr lang="fr-FR" sz="2400" b="1" dirty="0">
                          <a:solidFill>
                            <a:schemeClr val="accent1">
                              <a:lumMod val="50000"/>
                            </a:schemeClr>
                          </a:solidFill>
                        </a:rPr>
                        <a:t>à</a:t>
                      </a:r>
                      <a:r>
                        <a:rPr lang="fr-FR" sz="2400" dirty="0">
                          <a:solidFill>
                            <a:schemeClr val="accent1">
                              <a:lumMod val="50000"/>
                            </a:schemeClr>
                          </a:solidFill>
                        </a:rPr>
                        <a:t> ma professeure. </a:t>
                      </a:r>
                      <a:r>
                        <a:rPr lang="fr-FR" sz="2400" b="1" dirty="0">
                          <a:solidFill>
                            <a:schemeClr val="accent1">
                              <a:lumMod val="50000"/>
                            </a:schemeClr>
                          </a:solidFill>
                        </a:rPr>
                        <a:t>[-]</a:t>
                      </a:r>
                      <a:endParaRPr lang="fr-FR"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tc>
                  <a:txBody>
                    <a:bodyPr/>
                    <a:lstStyle/>
                    <a:p>
                      <a:endParaRPr lang="en-GB" sz="24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3" name="TextBox 2">
            <a:extLst>
              <a:ext uri="{FF2B5EF4-FFF2-40B4-BE49-F238E27FC236}">
                <a16:creationId xmlns:a16="http://schemas.microsoft.com/office/drawing/2014/main" id="{FCFD2022-065B-4059-AA88-15A32C63E9E4}"/>
              </a:ext>
            </a:extLst>
          </p:cNvPr>
          <p:cNvSpPr txBox="1"/>
          <p:nvPr/>
        </p:nvSpPr>
        <p:spPr>
          <a:xfrm>
            <a:off x="188942" y="1417777"/>
            <a:ext cx="7551436" cy="461665"/>
          </a:xfrm>
          <a:prstGeom prst="rect">
            <a:avLst/>
          </a:prstGeom>
          <a:noFill/>
        </p:spPr>
        <p:txBody>
          <a:bodyPr wrap="square" rtlCol="0">
            <a:spAutoFit/>
          </a:bodyPr>
          <a:lstStyle/>
          <a:p>
            <a:r>
              <a:rPr lang="en-GB" sz="2400" dirty="0">
                <a:solidFill>
                  <a:srgbClr val="115076"/>
                </a:solidFill>
              </a:rPr>
              <a:t>Lis les phrases. </a:t>
            </a:r>
            <a:r>
              <a:rPr lang="en-GB" sz="2400" dirty="0" err="1">
                <a:solidFill>
                  <a:srgbClr val="115076"/>
                </a:solidFill>
              </a:rPr>
              <a:t>C’est</a:t>
            </a:r>
            <a:r>
              <a:rPr lang="en-GB" sz="2400" dirty="0">
                <a:solidFill>
                  <a:srgbClr val="115076"/>
                </a:solidFill>
              </a:rPr>
              <a:t> ‘</a:t>
            </a:r>
            <a:r>
              <a:rPr lang="en-GB" sz="2400" b="1" i="1" dirty="0">
                <a:solidFill>
                  <a:srgbClr val="115076"/>
                </a:solidFill>
              </a:rPr>
              <a:t>to</a:t>
            </a:r>
            <a:r>
              <a:rPr lang="en-GB" sz="2400" dirty="0">
                <a:solidFill>
                  <a:srgbClr val="115076"/>
                </a:solidFill>
              </a:rPr>
              <a:t>’ </a:t>
            </a:r>
            <a:r>
              <a:rPr lang="en-GB" sz="2400" dirty="0" err="1">
                <a:solidFill>
                  <a:srgbClr val="115076"/>
                </a:solidFill>
              </a:rPr>
              <a:t>ou</a:t>
            </a:r>
            <a:r>
              <a:rPr lang="en-GB" sz="2400" dirty="0">
                <a:solidFill>
                  <a:srgbClr val="115076"/>
                </a:solidFill>
              </a:rPr>
              <a:t> ‘</a:t>
            </a:r>
            <a:r>
              <a:rPr lang="en-GB" sz="2400" b="1" i="1" dirty="0">
                <a:solidFill>
                  <a:srgbClr val="115076"/>
                </a:solidFill>
              </a:rPr>
              <a:t>at</a:t>
            </a:r>
            <a:r>
              <a:rPr lang="en-GB" sz="2400" dirty="0">
                <a:solidFill>
                  <a:srgbClr val="115076"/>
                </a:solidFill>
              </a:rPr>
              <a:t>’ ?</a:t>
            </a:r>
          </a:p>
        </p:txBody>
      </p:sp>
      <p:pic>
        <p:nvPicPr>
          <p:cNvPr id="10" name="Picture 9">
            <a:extLst>
              <a:ext uri="{FF2B5EF4-FFF2-40B4-BE49-F238E27FC236}">
                <a16:creationId xmlns:a16="http://schemas.microsoft.com/office/drawing/2014/main" id="{D745698B-F1ED-4A97-B497-2CC5CCD03C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5149" y="-214201"/>
            <a:ext cx="1800000" cy="1800000"/>
          </a:xfrm>
          <a:prstGeom prst="rect">
            <a:avLst/>
          </a:prstGeom>
        </p:spPr>
      </p:pic>
      <p:pic>
        <p:nvPicPr>
          <p:cNvPr id="36" name="Picture 35" descr="green checkmark">
            <a:extLst>
              <a:ext uri="{FF2B5EF4-FFF2-40B4-BE49-F238E27FC236}">
                <a16:creationId xmlns:a16="http://schemas.microsoft.com/office/drawing/2014/main" id="{A02EC384-BAC5-4482-A47E-38F626B53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1677" y="2234824"/>
            <a:ext cx="316378" cy="329561"/>
          </a:xfrm>
          <a:prstGeom prst="rect">
            <a:avLst/>
          </a:prstGeom>
        </p:spPr>
      </p:pic>
      <p:pic>
        <p:nvPicPr>
          <p:cNvPr id="39" name="Picture 38" descr="green checkmark">
            <a:extLst>
              <a:ext uri="{FF2B5EF4-FFF2-40B4-BE49-F238E27FC236}">
                <a16:creationId xmlns:a16="http://schemas.microsoft.com/office/drawing/2014/main" id="{A0509A69-7565-4938-B596-1E5FAE9F8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1677" y="2689388"/>
            <a:ext cx="316378" cy="329561"/>
          </a:xfrm>
          <a:prstGeom prst="rect">
            <a:avLst/>
          </a:prstGeom>
        </p:spPr>
      </p:pic>
      <p:pic>
        <p:nvPicPr>
          <p:cNvPr id="40" name="Picture 39" descr="green checkmark">
            <a:extLst>
              <a:ext uri="{FF2B5EF4-FFF2-40B4-BE49-F238E27FC236}">
                <a16:creationId xmlns:a16="http://schemas.microsoft.com/office/drawing/2014/main" id="{B029C0D1-9D1D-426D-B663-DB83AA7CC7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5657" y="3151822"/>
            <a:ext cx="316378" cy="329561"/>
          </a:xfrm>
          <a:prstGeom prst="rect">
            <a:avLst/>
          </a:prstGeom>
        </p:spPr>
      </p:pic>
      <p:pic>
        <p:nvPicPr>
          <p:cNvPr id="41" name="Picture 40" descr="green checkmark">
            <a:extLst>
              <a:ext uri="{FF2B5EF4-FFF2-40B4-BE49-F238E27FC236}">
                <a16:creationId xmlns:a16="http://schemas.microsoft.com/office/drawing/2014/main" id="{A51D317B-CF13-4E35-9E8D-99BB82FB2A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1677" y="3603421"/>
            <a:ext cx="316378" cy="329561"/>
          </a:xfrm>
          <a:prstGeom prst="rect">
            <a:avLst/>
          </a:prstGeom>
        </p:spPr>
      </p:pic>
      <p:pic>
        <p:nvPicPr>
          <p:cNvPr id="42" name="Picture 41" descr="green checkmark">
            <a:extLst>
              <a:ext uri="{FF2B5EF4-FFF2-40B4-BE49-F238E27FC236}">
                <a16:creationId xmlns:a16="http://schemas.microsoft.com/office/drawing/2014/main" id="{B6792821-8532-434F-BF16-40AAB2CB67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5657" y="4079290"/>
            <a:ext cx="316378" cy="329561"/>
          </a:xfrm>
          <a:prstGeom prst="rect">
            <a:avLst/>
          </a:prstGeom>
        </p:spPr>
      </p:pic>
      <p:pic>
        <p:nvPicPr>
          <p:cNvPr id="43" name="Picture 42" descr="green checkmark">
            <a:extLst>
              <a:ext uri="{FF2B5EF4-FFF2-40B4-BE49-F238E27FC236}">
                <a16:creationId xmlns:a16="http://schemas.microsoft.com/office/drawing/2014/main" id="{922AB43A-A079-47B2-8FE9-58D40008B8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5657" y="4537095"/>
            <a:ext cx="316378" cy="329561"/>
          </a:xfrm>
          <a:prstGeom prst="rect">
            <a:avLst/>
          </a:prstGeom>
        </p:spPr>
      </p:pic>
      <p:pic>
        <p:nvPicPr>
          <p:cNvPr id="44" name="Picture 43" descr="green checkmark">
            <a:extLst>
              <a:ext uri="{FF2B5EF4-FFF2-40B4-BE49-F238E27FC236}">
                <a16:creationId xmlns:a16="http://schemas.microsoft.com/office/drawing/2014/main" id="{8800B40F-00DC-44C4-8AB2-0E6DEBCD0A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3357" y="4982415"/>
            <a:ext cx="316378" cy="329561"/>
          </a:xfrm>
          <a:prstGeom prst="rect">
            <a:avLst/>
          </a:prstGeom>
        </p:spPr>
      </p:pic>
      <p:pic>
        <p:nvPicPr>
          <p:cNvPr id="46" name="Picture 45" descr="green checkmark">
            <a:extLst>
              <a:ext uri="{FF2B5EF4-FFF2-40B4-BE49-F238E27FC236}">
                <a16:creationId xmlns:a16="http://schemas.microsoft.com/office/drawing/2014/main" id="{7B734104-CB26-4641-A7FD-2903E8A5DF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3357" y="5406979"/>
            <a:ext cx="316378" cy="329561"/>
          </a:xfrm>
          <a:prstGeom prst="rect">
            <a:avLst/>
          </a:prstGeom>
        </p:spPr>
      </p:pic>
      <p:sp>
        <p:nvSpPr>
          <p:cNvPr id="6" name="TextBox 5">
            <a:extLst>
              <a:ext uri="{FF2B5EF4-FFF2-40B4-BE49-F238E27FC236}">
                <a16:creationId xmlns:a16="http://schemas.microsoft.com/office/drawing/2014/main" id="{406CFDC2-8D3E-4F86-9159-9A63BB9646E8}"/>
              </a:ext>
            </a:extLst>
          </p:cNvPr>
          <p:cNvSpPr txBox="1"/>
          <p:nvPr/>
        </p:nvSpPr>
        <p:spPr>
          <a:xfrm>
            <a:off x="5093670" y="4954956"/>
            <a:ext cx="1363575" cy="380691"/>
          </a:xfrm>
          <a:prstGeom prst="rect">
            <a:avLst/>
          </a:prstGeom>
          <a:solidFill>
            <a:srgbClr val="F8D7CD"/>
          </a:solidFill>
        </p:spPr>
        <p:txBody>
          <a:bodyPr wrap="square" rtlCol="0">
            <a:spAutoFit/>
          </a:bodyPr>
          <a:lstStyle/>
          <a:p>
            <a:endParaRPr lang="en-GB" sz="2000" dirty="0">
              <a:solidFill>
                <a:schemeClr val="accent5">
                  <a:lumMod val="50000"/>
                </a:schemeClr>
              </a:solidFill>
            </a:endParaRPr>
          </a:p>
        </p:txBody>
      </p:sp>
      <p:sp>
        <p:nvSpPr>
          <p:cNvPr id="47" name="TextBox 46">
            <a:extLst>
              <a:ext uri="{FF2B5EF4-FFF2-40B4-BE49-F238E27FC236}">
                <a16:creationId xmlns:a16="http://schemas.microsoft.com/office/drawing/2014/main" id="{D9AED4C2-CA26-491E-A819-FFC6D9EB1E01}"/>
              </a:ext>
            </a:extLst>
          </p:cNvPr>
          <p:cNvSpPr txBox="1"/>
          <p:nvPr/>
        </p:nvSpPr>
        <p:spPr>
          <a:xfrm>
            <a:off x="7925547" y="5406979"/>
            <a:ext cx="356605" cy="374576"/>
          </a:xfrm>
          <a:prstGeom prst="rect">
            <a:avLst/>
          </a:prstGeom>
          <a:solidFill>
            <a:srgbClr val="FCECE8"/>
          </a:solidFill>
          <a:ln>
            <a:solidFill>
              <a:srgbClr val="FCECE8"/>
            </a:solidFill>
          </a:ln>
        </p:spPr>
        <p:txBody>
          <a:bodyPr wrap="square" rtlCol="0">
            <a:spAutoFit/>
          </a:bodyPr>
          <a:lstStyle/>
          <a:p>
            <a:endParaRPr lang="en-GB" sz="2000" dirty="0">
              <a:solidFill>
                <a:schemeClr val="accent5">
                  <a:lumMod val="50000"/>
                </a:schemeClr>
              </a:solidFill>
            </a:endParaRPr>
          </a:p>
        </p:txBody>
      </p:sp>
      <p:pic>
        <p:nvPicPr>
          <p:cNvPr id="49" name="Picture 48" descr="green checkmark">
            <a:extLst>
              <a:ext uri="{FF2B5EF4-FFF2-40B4-BE49-F238E27FC236}">
                <a16:creationId xmlns:a16="http://schemas.microsoft.com/office/drawing/2014/main" id="{644F28F0-E06D-4E2E-AEC8-AF384CC23B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8822" y="3603420"/>
            <a:ext cx="316378" cy="329561"/>
          </a:xfrm>
          <a:prstGeom prst="rect">
            <a:avLst/>
          </a:prstGeom>
        </p:spPr>
      </p:pic>
      <p:sp>
        <p:nvSpPr>
          <p:cNvPr id="50" name="TextBox 49">
            <a:extLst>
              <a:ext uri="{FF2B5EF4-FFF2-40B4-BE49-F238E27FC236}">
                <a16:creationId xmlns:a16="http://schemas.microsoft.com/office/drawing/2014/main" id="{AA764BD3-5B39-4807-940A-35840C66BBEB}"/>
              </a:ext>
            </a:extLst>
          </p:cNvPr>
          <p:cNvSpPr txBox="1"/>
          <p:nvPr/>
        </p:nvSpPr>
        <p:spPr>
          <a:xfrm>
            <a:off x="6809217" y="3603420"/>
            <a:ext cx="574563" cy="365172"/>
          </a:xfrm>
          <a:prstGeom prst="rect">
            <a:avLst/>
          </a:prstGeom>
          <a:solidFill>
            <a:srgbClr val="FCECE8"/>
          </a:solidFill>
          <a:ln>
            <a:solidFill>
              <a:srgbClr val="FCECE8"/>
            </a:solidFill>
          </a:ln>
        </p:spPr>
        <p:txBody>
          <a:bodyPr wrap="square" rtlCol="0">
            <a:spAutoFit/>
          </a:bodyPr>
          <a:lstStyle/>
          <a:p>
            <a:endParaRPr lang="en-GB" sz="2000" dirty="0">
              <a:solidFill>
                <a:schemeClr val="accent5">
                  <a:lumMod val="50000"/>
                </a:schemeClr>
              </a:solidFill>
            </a:endParaRPr>
          </a:p>
        </p:txBody>
      </p:sp>
      <p:sp>
        <p:nvSpPr>
          <p:cNvPr id="9" name="Title 8">
            <a:extLst>
              <a:ext uri="{FF2B5EF4-FFF2-40B4-BE49-F238E27FC236}">
                <a16:creationId xmlns:a16="http://schemas.microsoft.com/office/drawing/2014/main" id="{A4B82635-662D-4695-9DAF-3EC995A1705B}"/>
              </a:ext>
            </a:extLst>
          </p:cNvPr>
          <p:cNvSpPr>
            <a:spLocks noGrp="1"/>
          </p:cNvSpPr>
          <p:nvPr>
            <p:ph type="title"/>
          </p:nvPr>
        </p:nvSpPr>
        <p:spPr/>
        <p:txBody>
          <a:bodyPr>
            <a:normAutofit/>
          </a:bodyPr>
          <a:lstStyle/>
          <a:p>
            <a:r>
              <a:rPr lang="fr-FR" dirty="0"/>
              <a:t>Amir fait quoi ?</a:t>
            </a:r>
          </a:p>
        </p:txBody>
      </p:sp>
      <p:sp>
        <p:nvSpPr>
          <p:cNvPr id="25" name="Rounded Rectangle 46">
            <a:extLst>
              <a:ext uri="{FF2B5EF4-FFF2-40B4-BE49-F238E27FC236}">
                <a16:creationId xmlns:a16="http://schemas.microsoft.com/office/drawing/2014/main" id="{A1F0A933-259A-4421-A451-9564F021D450}"/>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12169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7" grpId="0" animBg="1"/>
      <p:bldP spid="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4B8B86-3962-4837-9B65-E2CEB742579B}"/>
              </a:ext>
            </a:extLst>
          </p:cNvPr>
          <p:cNvSpPr txBox="1"/>
          <p:nvPr/>
        </p:nvSpPr>
        <p:spPr>
          <a:xfrm>
            <a:off x="0" y="1163992"/>
            <a:ext cx="8812028" cy="461665"/>
          </a:xfrm>
          <a:prstGeom prst="rect">
            <a:avLst/>
          </a:prstGeom>
          <a:noFill/>
        </p:spPr>
        <p:txBody>
          <a:bodyPr wrap="none" rtlCol="0">
            <a:spAutoFit/>
          </a:bodyPr>
          <a:lstStyle/>
          <a:p>
            <a:r>
              <a:rPr lang="en-GB" sz="2400" dirty="0">
                <a:solidFill>
                  <a:srgbClr val="115076"/>
                </a:solidFill>
              </a:rPr>
              <a:t>Amir </a:t>
            </a:r>
            <a:r>
              <a:rPr lang="en-GB" sz="2400" dirty="0" err="1">
                <a:solidFill>
                  <a:srgbClr val="115076"/>
                </a:solidFill>
              </a:rPr>
              <a:t>parle</a:t>
            </a:r>
            <a:r>
              <a:rPr lang="en-GB" sz="2400" dirty="0">
                <a:solidFill>
                  <a:srgbClr val="115076"/>
                </a:solidFill>
              </a:rPr>
              <a:t> à </a:t>
            </a:r>
            <a:r>
              <a:rPr lang="en-GB" sz="2400" dirty="0" err="1">
                <a:solidFill>
                  <a:srgbClr val="115076"/>
                </a:solidFill>
              </a:rPr>
              <a:t>Léa</a:t>
            </a:r>
            <a:r>
              <a:rPr lang="en-GB" sz="2400" dirty="0">
                <a:solidFill>
                  <a:srgbClr val="115076"/>
                </a:solidFill>
              </a:rPr>
              <a:t>. Lis la conversation et </a:t>
            </a:r>
            <a:r>
              <a:rPr lang="en-GB" sz="2400" dirty="0" err="1">
                <a:solidFill>
                  <a:srgbClr val="115076"/>
                </a:solidFill>
              </a:rPr>
              <a:t>écris</a:t>
            </a:r>
            <a:r>
              <a:rPr lang="en-GB" sz="2400" dirty="0">
                <a:solidFill>
                  <a:srgbClr val="115076"/>
                </a:solidFill>
              </a:rPr>
              <a:t> </a:t>
            </a:r>
            <a:r>
              <a:rPr lang="en-GB" sz="2400" b="1" dirty="0" err="1">
                <a:solidFill>
                  <a:srgbClr val="115076"/>
                </a:solidFill>
              </a:rPr>
              <a:t>il</a:t>
            </a:r>
            <a:r>
              <a:rPr lang="en-GB" sz="2400" b="1" dirty="0">
                <a:solidFill>
                  <a:srgbClr val="115076"/>
                </a:solidFill>
              </a:rPr>
              <a:t> y a</a:t>
            </a:r>
            <a:r>
              <a:rPr lang="en-GB" sz="2400" dirty="0">
                <a:solidFill>
                  <a:srgbClr val="115076"/>
                </a:solidFill>
              </a:rPr>
              <a:t>, </a:t>
            </a:r>
            <a:r>
              <a:rPr lang="en-GB" sz="2400" b="1" dirty="0">
                <a:solidFill>
                  <a:srgbClr val="115076"/>
                </a:solidFill>
              </a:rPr>
              <a:t>a </a:t>
            </a:r>
            <a:r>
              <a:rPr lang="en-GB" sz="2400" dirty="0" err="1">
                <a:solidFill>
                  <a:srgbClr val="115076"/>
                </a:solidFill>
              </a:rPr>
              <a:t>ou</a:t>
            </a:r>
            <a:r>
              <a:rPr lang="en-GB" sz="2400" dirty="0">
                <a:solidFill>
                  <a:srgbClr val="115076"/>
                </a:solidFill>
              </a:rPr>
              <a:t> </a:t>
            </a:r>
            <a:r>
              <a:rPr lang="en-GB" sz="2400" b="1" dirty="0">
                <a:solidFill>
                  <a:srgbClr val="115076"/>
                </a:solidFill>
              </a:rPr>
              <a:t>est</a:t>
            </a:r>
            <a:r>
              <a:rPr lang="en-GB" sz="2400" dirty="0">
                <a:solidFill>
                  <a:srgbClr val="115076"/>
                </a:solidFill>
              </a:rPr>
              <a:t>.</a:t>
            </a:r>
          </a:p>
        </p:txBody>
      </p:sp>
      <p:sp>
        <p:nvSpPr>
          <p:cNvPr id="11" name="Speech Bubble: Rectangle with Corners Rounded 10">
            <a:extLst>
              <a:ext uri="{FF2B5EF4-FFF2-40B4-BE49-F238E27FC236}">
                <a16:creationId xmlns:a16="http://schemas.microsoft.com/office/drawing/2014/main" id="{5001E646-939A-46E6-915A-2C465B9931CF}"/>
              </a:ext>
            </a:extLst>
          </p:cNvPr>
          <p:cNvSpPr/>
          <p:nvPr/>
        </p:nvSpPr>
        <p:spPr>
          <a:xfrm>
            <a:off x="1057068" y="1694150"/>
            <a:ext cx="3962400" cy="900000"/>
          </a:xfrm>
          <a:prstGeom prst="wedgeRoundRectCallout">
            <a:avLst>
              <a:gd name="adj1" fmla="val -54006"/>
              <a:gd name="adj2" fmla="val 49801"/>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Tu </a:t>
            </a:r>
            <a:r>
              <a:rPr lang="en-GB" sz="2000" dirty="0" err="1">
                <a:solidFill>
                  <a:srgbClr val="115076"/>
                </a:solidFill>
              </a:rPr>
              <a:t>fais</a:t>
            </a:r>
            <a:r>
              <a:rPr lang="en-GB" sz="2000" dirty="0">
                <a:solidFill>
                  <a:srgbClr val="115076"/>
                </a:solidFill>
              </a:rPr>
              <a:t> quoi </a:t>
            </a:r>
            <a:r>
              <a:rPr lang="en-GB" sz="2000" dirty="0" err="1">
                <a:solidFill>
                  <a:srgbClr val="115076"/>
                </a:solidFill>
              </a:rPr>
              <a:t>aujourd’hui</a:t>
            </a:r>
            <a:r>
              <a:rPr lang="en-GB" sz="2000" dirty="0">
                <a:solidFill>
                  <a:srgbClr val="115076"/>
                </a:solidFill>
              </a:rPr>
              <a:t> ?</a:t>
            </a:r>
          </a:p>
        </p:txBody>
      </p:sp>
      <p:sp>
        <p:nvSpPr>
          <p:cNvPr id="59" name="Speech Bubble: Rectangle with Corners Rounded 58">
            <a:extLst>
              <a:ext uri="{FF2B5EF4-FFF2-40B4-BE49-F238E27FC236}">
                <a16:creationId xmlns:a16="http://schemas.microsoft.com/office/drawing/2014/main" id="{1C0F2D56-37D9-4FF1-953E-C5395A1E830B}"/>
              </a:ext>
            </a:extLst>
          </p:cNvPr>
          <p:cNvSpPr/>
          <p:nvPr/>
        </p:nvSpPr>
        <p:spPr>
          <a:xfrm>
            <a:off x="1085290" y="2594150"/>
            <a:ext cx="3962400" cy="900000"/>
          </a:xfrm>
          <a:prstGeom prst="wedgeRoundRectCallout">
            <a:avLst>
              <a:gd name="adj1" fmla="val 54648"/>
              <a:gd name="adj2" fmla="val 51918"/>
              <a:gd name="adj3" fmla="val 16667"/>
            </a:avLst>
          </a:prstGeom>
          <a:solidFill>
            <a:srgbClr val="E3EAFD"/>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rgbClr val="115076"/>
                </a:solidFill>
              </a:rPr>
              <a:t>En</a:t>
            </a:r>
            <a:r>
              <a:rPr lang="en-GB" sz="2000" dirty="0">
                <a:solidFill>
                  <a:srgbClr val="115076"/>
                </a:solidFill>
              </a:rPr>
              <a:t> </a:t>
            </a:r>
            <a:r>
              <a:rPr lang="en-GB" sz="2000" dirty="0" err="1">
                <a:solidFill>
                  <a:srgbClr val="115076"/>
                </a:solidFill>
              </a:rPr>
              <a:t>ce</a:t>
            </a:r>
            <a:r>
              <a:rPr lang="en-GB" sz="2000" dirty="0">
                <a:solidFill>
                  <a:srgbClr val="115076"/>
                </a:solidFill>
              </a:rPr>
              <a:t> moment, </a:t>
            </a:r>
            <a:r>
              <a:rPr lang="en-GB" sz="2000" b="1" dirty="0" err="1">
                <a:solidFill>
                  <a:srgbClr val="EE6000"/>
                </a:solidFill>
              </a:rPr>
              <a:t>il</a:t>
            </a:r>
            <a:r>
              <a:rPr lang="en-GB" sz="2000" b="1" dirty="0">
                <a:solidFill>
                  <a:srgbClr val="EE6000"/>
                </a:solidFill>
              </a:rPr>
              <a:t> y a   </a:t>
            </a:r>
            <a:r>
              <a:rPr lang="en-GB" sz="2000" dirty="0">
                <a:solidFill>
                  <a:srgbClr val="115076"/>
                </a:solidFill>
              </a:rPr>
              <a:t>un concert dehors.</a:t>
            </a:r>
          </a:p>
        </p:txBody>
      </p:sp>
      <p:sp>
        <p:nvSpPr>
          <p:cNvPr id="61" name="Speech Bubble: Rectangle with Corners Rounded 60">
            <a:extLst>
              <a:ext uri="{FF2B5EF4-FFF2-40B4-BE49-F238E27FC236}">
                <a16:creationId xmlns:a16="http://schemas.microsoft.com/office/drawing/2014/main" id="{6AA386A4-3139-40E7-A873-C150C5F40BCE}"/>
              </a:ext>
            </a:extLst>
          </p:cNvPr>
          <p:cNvSpPr/>
          <p:nvPr/>
        </p:nvSpPr>
        <p:spPr>
          <a:xfrm>
            <a:off x="1085290" y="3494150"/>
            <a:ext cx="3962400" cy="900000"/>
          </a:xfrm>
          <a:prstGeom prst="wedgeRoundRectCallout">
            <a:avLst>
              <a:gd name="adj1" fmla="val 54648"/>
              <a:gd name="adj2" fmla="val 51918"/>
              <a:gd name="adj3" fmla="val 16667"/>
            </a:avLst>
          </a:prstGeom>
          <a:solidFill>
            <a:srgbClr val="E3EAFD"/>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La chanteuse </a:t>
            </a:r>
            <a:r>
              <a:rPr lang="en-GB" sz="2000" b="1" dirty="0">
                <a:solidFill>
                  <a:srgbClr val="EE6000"/>
                </a:solidFill>
              </a:rPr>
              <a:t>a</a:t>
            </a:r>
            <a:r>
              <a:rPr lang="en-GB" sz="2000" dirty="0">
                <a:solidFill>
                  <a:srgbClr val="115076"/>
                </a:solidFill>
              </a:rPr>
              <a:t>       un album </a:t>
            </a:r>
            <a:r>
              <a:rPr lang="en-GB" sz="2000" dirty="0" err="1">
                <a:solidFill>
                  <a:srgbClr val="115076"/>
                </a:solidFill>
              </a:rPr>
              <a:t>en</a:t>
            </a:r>
            <a:r>
              <a:rPr lang="en-GB" sz="2000" dirty="0">
                <a:solidFill>
                  <a:srgbClr val="115076"/>
                </a:solidFill>
              </a:rPr>
              <a:t> </a:t>
            </a:r>
            <a:r>
              <a:rPr lang="en-GB" sz="2000" dirty="0" err="1">
                <a:solidFill>
                  <a:srgbClr val="115076"/>
                </a:solidFill>
              </a:rPr>
              <a:t>français</a:t>
            </a:r>
            <a:r>
              <a:rPr lang="en-GB" sz="2000" dirty="0">
                <a:solidFill>
                  <a:srgbClr val="115076"/>
                </a:solidFill>
              </a:rPr>
              <a:t> et </a:t>
            </a:r>
            <a:r>
              <a:rPr lang="en-GB" sz="2000" dirty="0" err="1">
                <a:solidFill>
                  <a:srgbClr val="115076"/>
                </a:solidFill>
              </a:rPr>
              <a:t>en</a:t>
            </a:r>
            <a:r>
              <a:rPr lang="en-GB" sz="2000" dirty="0">
                <a:solidFill>
                  <a:srgbClr val="115076"/>
                </a:solidFill>
              </a:rPr>
              <a:t> </a:t>
            </a:r>
            <a:r>
              <a:rPr lang="en-GB" sz="2000" dirty="0" err="1">
                <a:solidFill>
                  <a:srgbClr val="115076"/>
                </a:solidFill>
              </a:rPr>
              <a:t>anglais</a:t>
            </a:r>
            <a:r>
              <a:rPr lang="en-GB" sz="2000" dirty="0">
                <a:solidFill>
                  <a:srgbClr val="115076"/>
                </a:solidFill>
              </a:rPr>
              <a:t>.</a:t>
            </a:r>
          </a:p>
        </p:txBody>
      </p:sp>
      <p:sp>
        <p:nvSpPr>
          <p:cNvPr id="62" name="Speech Bubble: Rectangle with Corners Rounded 61">
            <a:extLst>
              <a:ext uri="{FF2B5EF4-FFF2-40B4-BE49-F238E27FC236}">
                <a16:creationId xmlns:a16="http://schemas.microsoft.com/office/drawing/2014/main" id="{7B69C46D-7A08-45DD-8468-E7EDD4D68001}"/>
              </a:ext>
            </a:extLst>
          </p:cNvPr>
          <p:cNvSpPr/>
          <p:nvPr/>
        </p:nvSpPr>
        <p:spPr>
          <a:xfrm>
            <a:off x="1085290" y="4394150"/>
            <a:ext cx="3962400" cy="900000"/>
          </a:xfrm>
          <a:prstGeom prst="wedgeRoundRectCallout">
            <a:avLst>
              <a:gd name="adj1" fmla="val -54006"/>
              <a:gd name="adj2" fmla="val 49801"/>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La chanteuse </a:t>
            </a:r>
            <a:r>
              <a:rPr lang="en-GB" sz="2000" b="1" dirty="0" err="1">
                <a:solidFill>
                  <a:srgbClr val="EE6000"/>
                </a:solidFill>
              </a:rPr>
              <a:t>est</a:t>
            </a:r>
            <a:r>
              <a:rPr lang="en-GB" sz="2000" dirty="0">
                <a:solidFill>
                  <a:srgbClr val="115076"/>
                </a:solidFill>
              </a:rPr>
              <a:t>     Charlotte Gainsbourg ?</a:t>
            </a:r>
          </a:p>
        </p:txBody>
      </p:sp>
      <p:sp>
        <p:nvSpPr>
          <p:cNvPr id="63" name="Speech Bubble: Rectangle with Corners Rounded 62">
            <a:extLst>
              <a:ext uri="{FF2B5EF4-FFF2-40B4-BE49-F238E27FC236}">
                <a16:creationId xmlns:a16="http://schemas.microsoft.com/office/drawing/2014/main" id="{088ECA70-391C-40F0-A82D-A01A27EE6F6B}"/>
              </a:ext>
            </a:extLst>
          </p:cNvPr>
          <p:cNvSpPr/>
          <p:nvPr/>
        </p:nvSpPr>
        <p:spPr>
          <a:xfrm>
            <a:off x="1085290" y="5294150"/>
            <a:ext cx="3962400" cy="900000"/>
          </a:xfrm>
          <a:prstGeom prst="wedgeRoundRectCallout">
            <a:avLst>
              <a:gd name="adj1" fmla="val 54648"/>
              <a:gd name="adj2" fmla="val 51918"/>
              <a:gd name="adj3" fmla="val 16667"/>
            </a:avLst>
          </a:prstGeom>
          <a:solidFill>
            <a:srgbClr val="E3EAFD"/>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rgbClr val="115076"/>
                </a:solidFill>
              </a:rPr>
              <a:t>Oui</a:t>
            </a:r>
            <a:r>
              <a:rPr lang="en-GB" sz="2000" dirty="0">
                <a:solidFill>
                  <a:srgbClr val="115076"/>
                </a:solidFill>
              </a:rPr>
              <a:t>. Tu </a:t>
            </a:r>
            <a:r>
              <a:rPr lang="en-GB" sz="2000" dirty="0" err="1">
                <a:solidFill>
                  <a:srgbClr val="115076"/>
                </a:solidFill>
              </a:rPr>
              <a:t>aimes</a:t>
            </a:r>
            <a:r>
              <a:rPr lang="en-GB" sz="2000" dirty="0">
                <a:solidFill>
                  <a:srgbClr val="115076"/>
                </a:solidFill>
              </a:rPr>
              <a:t> Charlotte Gainsbourg </a:t>
            </a:r>
            <a:r>
              <a:rPr lang="en-GB" sz="2000" dirty="0" err="1">
                <a:solidFill>
                  <a:srgbClr val="115076"/>
                </a:solidFill>
              </a:rPr>
              <a:t>aussi</a:t>
            </a:r>
            <a:r>
              <a:rPr lang="en-GB" sz="2000" dirty="0">
                <a:solidFill>
                  <a:srgbClr val="115076"/>
                </a:solidFill>
              </a:rPr>
              <a:t> ?</a:t>
            </a:r>
          </a:p>
        </p:txBody>
      </p:sp>
      <p:sp>
        <p:nvSpPr>
          <p:cNvPr id="64" name="Speech Bubble: Rectangle with Corners Rounded 63">
            <a:extLst>
              <a:ext uri="{FF2B5EF4-FFF2-40B4-BE49-F238E27FC236}">
                <a16:creationId xmlns:a16="http://schemas.microsoft.com/office/drawing/2014/main" id="{7D91F2FE-7D82-4BCB-B648-895F28C22CC5}"/>
              </a:ext>
            </a:extLst>
          </p:cNvPr>
          <p:cNvSpPr/>
          <p:nvPr/>
        </p:nvSpPr>
        <p:spPr>
          <a:xfrm>
            <a:off x="7170411" y="1694150"/>
            <a:ext cx="3962400" cy="900000"/>
          </a:xfrm>
          <a:prstGeom prst="wedgeRoundRectCallout">
            <a:avLst>
              <a:gd name="adj1" fmla="val -54006"/>
              <a:gd name="adj2" fmla="val 49801"/>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rgbClr val="115076"/>
                </a:solidFill>
              </a:rPr>
              <a:t>Oui</a:t>
            </a:r>
            <a:r>
              <a:rPr lang="en-GB" sz="2000" dirty="0">
                <a:solidFill>
                  <a:srgbClr val="115076"/>
                </a:solidFill>
              </a:rPr>
              <a:t>, je </a:t>
            </a:r>
            <a:r>
              <a:rPr lang="en-GB" sz="2000" dirty="0" err="1">
                <a:solidFill>
                  <a:srgbClr val="115076"/>
                </a:solidFill>
              </a:rPr>
              <a:t>regarde</a:t>
            </a:r>
            <a:r>
              <a:rPr lang="en-GB" sz="2000" dirty="0">
                <a:solidFill>
                  <a:srgbClr val="115076"/>
                </a:solidFill>
              </a:rPr>
              <a:t> le concert à la </a:t>
            </a:r>
            <a:r>
              <a:rPr lang="en-GB" sz="2000" dirty="0" err="1">
                <a:solidFill>
                  <a:srgbClr val="115076"/>
                </a:solidFill>
              </a:rPr>
              <a:t>maison</a:t>
            </a:r>
            <a:r>
              <a:rPr lang="en-GB" sz="2000" dirty="0">
                <a:solidFill>
                  <a:srgbClr val="115076"/>
                </a:solidFill>
              </a:rPr>
              <a:t>. </a:t>
            </a:r>
            <a:r>
              <a:rPr lang="en-GB" sz="2000" dirty="0" err="1">
                <a:solidFill>
                  <a:srgbClr val="115076"/>
                </a:solidFill>
              </a:rPr>
              <a:t>Normalement</a:t>
            </a:r>
            <a:r>
              <a:rPr lang="en-GB" sz="2000" dirty="0">
                <a:solidFill>
                  <a:srgbClr val="115076"/>
                </a:solidFill>
              </a:rPr>
              <a:t>,       </a:t>
            </a:r>
            <a:r>
              <a:rPr lang="en-GB" sz="2000" b="1" dirty="0" err="1">
                <a:solidFill>
                  <a:srgbClr val="EE6000"/>
                </a:solidFill>
              </a:rPr>
              <a:t>il</a:t>
            </a:r>
            <a:r>
              <a:rPr lang="en-GB" sz="2000" b="1" dirty="0">
                <a:solidFill>
                  <a:srgbClr val="EE6000"/>
                </a:solidFill>
              </a:rPr>
              <a:t> y a  </a:t>
            </a:r>
            <a:r>
              <a:rPr lang="en-GB" sz="2000" dirty="0">
                <a:solidFill>
                  <a:srgbClr val="115076"/>
                </a:solidFill>
              </a:rPr>
              <a:t>des </a:t>
            </a:r>
            <a:r>
              <a:rPr lang="en-GB" sz="2000" dirty="0" err="1">
                <a:solidFill>
                  <a:srgbClr val="115076"/>
                </a:solidFill>
              </a:rPr>
              <a:t>vidéos</a:t>
            </a:r>
            <a:r>
              <a:rPr lang="en-GB" sz="2000" dirty="0">
                <a:solidFill>
                  <a:srgbClr val="115076"/>
                </a:solidFill>
              </a:rPr>
              <a:t> </a:t>
            </a:r>
            <a:r>
              <a:rPr lang="en-GB" sz="2000" dirty="0" err="1">
                <a:solidFill>
                  <a:srgbClr val="115076"/>
                </a:solidFill>
              </a:rPr>
              <a:t>en</a:t>
            </a:r>
            <a:r>
              <a:rPr lang="en-GB" sz="2000" dirty="0">
                <a:solidFill>
                  <a:srgbClr val="115076"/>
                </a:solidFill>
              </a:rPr>
              <a:t> </a:t>
            </a:r>
            <a:r>
              <a:rPr lang="en-GB" sz="2000" dirty="0" err="1">
                <a:solidFill>
                  <a:srgbClr val="115076"/>
                </a:solidFill>
              </a:rPr>
              <a:t>ligne</a:t>
            </a:r>
            <a:r>
              <a:rPr lang="en-GB" sz="2000" dirty="0">
                <a:solidFill>
                  <a:srgbClr val="115076"/>
                </a:solidFill>
              </a:rPr>
              <a:t>.</a:t>
            </a:r>
          </a:p>
        </p:txBody>
      </p:sp>
      <p:sp>
        <p:nvSpPr>
          <p:cNvPr id="66" name="Speech Bubble: Rectangle with Corners Rounded 65">
            <a:extLst>
              <a:ext uri="{FF2B5EF4-FFF2-40B4-BE49-F238E27FC236}">
                <a16:creationId xmlns:a16="http://schemas.microsoft.com/office/drawing/2014/main" id="{6C020534-BFB1-4390-B0C6-87B31AB22F52}"/>
              </a:ext>
            </a:extLst>
          </p:cNvPr>
          <p:cNvSpPr/>
          <p:nvPr/>
        </p:nvSpPr>
        <p:spPr>
          <a:xfrm>
            <a:off x="7199517" y="4390373"/>
            <a:ext cx="3962400" cy="900000"/>
          </a:xfrm>
          <a:prstGeom prst="wedgeRoundRectCallout">
            <a:avLst>
              <a:gd name="adj1" fmla="val -54006"/>
              <a:gd name="adj2" fmla="val 49801"/>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rgbClr val="115076"/>
                </a:solidFill>
              </a:rPr>
              <a:t>Oui</a:t>
            </a:r>
            <a:r>
              <a:rPr lang="en-GB" sz="2000" dirty="0">
                <a:solidFill>
                  <a:srgbClr val="115076"/>
                </a:solidFill>
              </a:rPr>
              <a:t>, </a:t>
            </a:r>
            <a:r>
              <a:rPr lang="en-GB" sz="2000" b="1" dirty="0" err="1">
                <a:solidFill>
                  <a:srgbClr val="EE6000"/>
                </a:solidFill>
              </a:rPr>
              <a:t>il</a:t>
            </a:r>
            <a:r>
              <a:rPr lang="en-GB" sz="2000" b="1" dirty="0">
                <a:solidFill>
                  <a:srgbClr val="EE6000"/>
                </a:solidFill>
              </a:rPr>
              <a:t> y a  </a:t>
            </a:r>
            <a:r>
              <a:rPr lang="en-GB" sz="2000" dirty="0" err="1">
                <a:solidFill>
                  <a:srgbClr val="115076"/>
                </a:solidFill>
              </a:rPr>
              <a:t>une</a:t>
            </a:r>
            <a:r>
              <a:rPr lang="en-GB" sz="2000" dirty="0">
                <a:solidFill>
                  <a:srgbClr val="115076"/>
                </a:solidFill>
              </a:rPr>
              <a:t> ambiance </a:t>
            </a:r>
            <a:r>
              <a:rPr lang="en-GB" sz="2000" dirty="0" err="1">
                <a:solidFill>
                  <a:srgbClr val="115076"/>
                </a:solidFill>
              </a:rPr>
              <a:t>sympa</a:t>
            </a:r>
            <a:r>
              <a:rPr lang="en-GB" sz="2000" dirty="0">
                <a:solidFill>
                  <a:srgbClr val="115076"/>
                </a:solidFill>
              </a:rPr>
              <a:t>.</a:t>
            </a:r>
          </a:p>
        </p:txBody>
      </p:sp>
      <p:sp>
        <p:nvSpPr>
          <p:cNvPr id="67" name="Speech Bubble: Rectangle with Corners Rounded 66">
            <a:extLst>
              <a:ext uri="{FF2B5EF4-FFF2-40B4-BE49-F238E27FC236}">
                <a16:creationId xmlns:a16="http://schemas.microsoft.com/office/drawing/2014/main" id="{543FD49F-2455-40AB-BA59-67BFBE5AB887}"/>
              </a:ext>
            </a:extLst>
          </p:cNvPr>
          <p:cNvSpPr/>
          <p:nvPr/>
        </p:nvSpPr>
        <p:spPr>
          <a:xfrm>
            <a:off x="7172532" y="2588488"/>
            <a:ext cx="3962400" cy="900000"/>
          </a:xfrm>
          <a:prstGeom prst="wedgeRoundRectCallout">
            <a:avLst>
              <a:gd name="adj1" fmla="val -54006"/>
              <a:gd name="adj2" fmla="val 49801"/>
              <a:gd name="adj3" fmla="val 16667"/>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solidFill>
                  <a:srgbClr val="115076"/>
                </a:solidFill>
              </a:rPr>
              <a:t>Je pense que Charlotte Gainsbourg </a:t>
            </a:r>
            <a:r>
              <a:rPr lang="fr-FR" sz="2000" b="1" dirty="0">
                <a:solidFill>
                  <a:srgbClr val="EE6000"/>
                </a:solidFill>
              </a:rPr>
              <a:t>a</a:t>
            </a:r>
            <a:r>
              <a:rPr lang="fr-FR" sz="2000" dirty="0">
                <a:solidFill>
                  <a:srgbClr val="EE6000"/>
                </a:solidFill>
              </a:rPr>
              <a:t> </a:t>
            </a:r>
            <a:r>
              <a:rPr lang="fr-FR" sz="2000" dirty="0">
                <a:solidFill>
                  <a:srgbClr val="115076"/>
                </a:solidFill>
              </a:rPr>
              <a:t>      des parents français et anglais.</a:t>
            </a:r>
          </a:p>
        </p:txBody>
      </p:sp>
      <p:sp>
        <p:nvSpPr>
          <p:cNvPr id="68" name="Speech Bubble: Rectangle with Corners Rounded 67">
            <a:extLst>
              <a:ext uri="{FF2B5EF4-FFF2-40B4-BE49-F238E27FC236}">
                <a16:creationId xmlns:a16="http://schemas.microsoft.com/office/drawing/2014/main" id="{121D0883-73E3-4FBA-8BAF-2AE8AE320A33}"/>
              </a:ext>
            </a:extLst>
          </p:cNvPr>
          <p:cNvSpPr/>
          <p:nvPr/>
        </p:nvSpPr>
        <p:spPr>
          <a:xfrm>
            <a:off x="7199517" y="3493079"/>
            <a:ext cx="3962400" cy="900000"/>
          </a:xfrm>
          <a:prstGeom prst="wedgeRoundRectCallout">
            <a:avLst>
              <a:gd name="adj1" fmla="val 54648"/>
              <a:gd name="adj2" fmla="val 51918"/>
              <a:gd name="adj3" fmla="val 16667"/>
            </a:avLst>
          </a:prstGeom>
          <a:solidFill>
            <a:srgbClr val="E3EAFD"/>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Le concert </a:t>
            </a:r>
            <a:r>
              <a:rPr lang="en-GB" sz="2000" b="1" dirty="0" err="1">
                <a:solidFill>
                  <a:srgbClr val="EE6000"/>
                </a:solidFill>
              </a:rPr>
              <a:t>est</a:t>
            </a:r>
            <a:r>
              <a:rPr lang="en-GB" sz="2000" dirty="0">
                <a:solidFill>
                  <a:srgbClr val="EE6000"/>
                </a:solidFill>
              </a:rPr>
              <a:t> </a:t>
            </a:r>
            <a:r>
              <a:rPr lang="en-GB" sz="2000" dirty="0">
                <a:solidFill>
                  <a:srgbClr val="115076"/>
                </a:solidFill>
              </a:rPr>
              <a:t>    excellent !</a:t>
            </a:r>
          </a:p>
        </p:txBody>
      </p:sp>
      <p:sp>
        <p:nvSpPr>
          <p:cNvPr id="70" name="Speech Bubble: Rectangle with Corners Rounded 69">
            <a:extLst>
              <a:ext uri="{FF2B5EF4-FFF2-40B4-BE49-F238E27FC236}">
                <a16:creationId xmlns:a16="http://schemas.microsoft.com/office/drawing/2014/main" id="{F8B0C366-D457-46D8-8AD7-F0D90D9CEF12}"/>
              </a:ext>
            </a:extLst>
          </p:cNvPr>
          <p:cNvSpPr/>
          <p:nvPr/>
        </p:nvSpPr>
        <p:spPr>
          <a:xfrm>
            <a:off x="7170412" y="5288972"/>
            <a:ext cx="3962400" cy="900000"/>
          </a:xfrm>
          <a:prstGeom prst="wedgeRoundRectCallout">
            <a:avLst>
              <a:gd name="adj1" fmla="val 54648"/>
              <a:gd name="adj2" fmla="val 51918"/>
              <a:gd name="adj3" fmla="val 16667"/>
            </a:avLst>
          </a:prstGeom>
          <a:solidFill>
            <a:srgbClr val="E3EAFD"/>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La musique </a:t>
            </a:r>
            <a:r>
              <a:rPr lang="en-GB" sz="2000" b="1" dirty="0" err="1">
                <a:solidFill>
                  <a:srgbClr val="EE6000"/>
                </a:solidFill>
              </a:rPr>
              <a:t>est</a:t>
            </a:r>
            <a:r>
              <a:rPr lang="en-GB" sz="2000" b="1" dirty="0">
                <a:solidFill>
                  <a:srgbClr val="EE6000"/>
                </a:solidFill>
              </a:rPr>
              <a:t>  </a:t>
            </a:r>
            <a:r>
              <a:rPr lang="en-GB" sz="2000" b="1" dirty="0">
                <a:solidFill>
                  <a:srgbClr val="115076"/>
                </a:solidFill>
              </a:rPr>
              <a:t>   </a:t>
            </a:r>
            <a:r>
              <a:rPr lang="en-GB" sz="2000" dirty="0">
                <a:solidFill>
                  <a:srgbClr val="115076"/>
                </a:solidFill>
              </a:rPr>
              <a:t> cool !</a:t>
            </a:r>
          </a:p>
        </p:txBody>
      </p:sp>
      <p:sp>
        <p:nvSpPr>
          <p:cNvPr id="12" name="Rectangle 11">
            <a:extLst>
              <a:ext uri="{FF2B5EF4-FFF2-40B4-BE49-F238E27FC236}">
                <a16:creationId xmlns:a16="http://schemas.microsoft.com/office/drawing/2014/main" id="{C8B5C4D8-87E5-4EEB-84A4-5A900A38E8CF}"/>
              </a:ext>
            </a:extLst>
          </p:cNvPr>
          <p:cNvSpPr/>
          <p:nvPr/>
        </p:nvSpPr>
        <p:spPr>
          <a:xfrm>
            <a:off x="3171618" y="2766418"/>
            <a:ext cx="686859" cy="298562"/>
          </a:xfrm>
          <a:prstGeom prst="rect">
            <a:avLst/>
          </a:prstGeom>
          <a:solidFill>
            <a:srgbClr val="E3EAFD"/>
          </a:solidFill>
          <a:ln>
            <a:solidFill>
              <a:srgbClr val="E3EA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[1] _</a:t>
            </a:r>
          </a:p>
        </p:txBody>
      </p:sp>
      <p:sp>
        <p:nvSpPr>
          <p:cNvPr id="82" name="Rectangle 81">
            <a:extLst>
              <a:ext uri="{FF2B5EF4-FFF2-40B4-BE49-F238E27FC236}">
                <a16:creationId xmlns:a16="http://schemas.microsoft.com/office/drawing/2014/main" id="{36492ACA-3D20-495F-9ADB-577C7AFC77AB}"/>
              </a:ext>
            </a:extLst>
          </p:cNvPr>
          <p:cNvSpPr/>
          <p:nvPr/>
        </p:nvSpPr>
        <p:spPr>
          <a:xfrm>
            <a:off x="2894509" y="3656432"/>
            <a:ext cx="686859" cy="298562"/>
          </a:xfrm>
          <a:prstGeom prst="rect">
            <a:avLst/>
          </a:prstGeom>
          <a:solidFill>
            <a:srgbClr val="E3EAFD"/>
          </a:solidFill>
          <a:ln>
            <a:solidFill>
              <a:srgbClr val="E3EA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[2] _</a:t>
            </a:r>
          </a:p>
        </p:txBody>
      </p:sp>
      <p:sp>
        <p:nvSpPr>
          <p:cNvPr id="83" name="Rectangle 82">
            <a:extLst>
              <a:ext uri="{FF2B5EF4-FFF2-40B4-BE49-F238E27FC236}">
                <a16:creationId xmlns:a16="http://schemas.microsoft.com/office/drawing/2014/main" id="{359B20FC-9CA4-4CE3-9B20-FF6E5FBB9CF4}"/>
              </a:ext>
            </a:extLst>
          </p:cNvPr>
          <p:cNvSpPr/>
          <p:nvPr/>
        </p:nvSpPr>
        <p:spPr>
          <a:xfrm>
            <a:off x="2951128" y="4541811"/>
            <a:ext cx="686859" cy="298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[3] _</a:t>
            </a:r>
          </a:p>
        </p:txBody>
      </p:sp>
      <p:sp>
        <p:nvSpPr>
          <p:cNvPr id="84" name="Rectangle 83">
            <a:extLst>
              <a:ext uri="{FF2B5EF4-FFF2-40B4-BE49-F238E27FC236}">
                <a16:creationId xmlns:a16="http://schemas.microsoft.com/office/drawing/2014/main" id="{643C86A2-62D3-4FBE-8035-1B98D2FF1466}"/>
              </a:ext>
            </a:extLst>
          </p:cNvPr>
          <p:cNvSpPr/>
          <p:nvPr/>
        </p:nvSpPr>
        <p:spPr>
          <a:xfrm>
            <a:off x="7275717" y="2284035"/>
            <a:ext cx="686859" cy="298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[4] _</a:t>
            </a:r>
          </a:p>
        </p:txBody>
      </p:sp>
      <p:sp>
        <p:nvSpPr>
          <p:cNvPr id="94" name="Rectangle 93">
            <a:extLst>
              <a:ext uri="{FF2B5EF4-FFF2-40B4-BE49-F238E27FC236}">
                <a16:creationId xmlns:a16="http://schemas.microsoft.com/office/drawing/2014/main" id="{16D5C5A0-06BD-4EB4-8D24-DEB5F7FE33CD}"/>
              </a:ext>
            </a:extLst>
          </p:cNvPr>
          <p:cNvSpPr/>
          <p:nvPr/>
        </p:nvSpPr>
        <p:spPr>
          <a:xfrm>
            <a:off x="8759772" y="2889207"/>
            <a:ext cx="686859" cy="298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[5] _</a:t>
            </a:r>
          </a:p>
        </p:txBody>
      </p:sp>
      <p:sp>
        <p:nvSpPr>
          <p:cNvPr id="95" name="Rectangle 94">
            <a:extLst>
              <a:ext uri="{FF2B5EF4-FFF2-40B4-BE49-F238E27FC236}">
                <a16:creationId xmlns:a16="http://schemas.microsoft.com/office/drawing/2014/main" id="{FAF390D8-0774-45EA-A4AE-F47F05A212F1}"/>
              </a:ext>
            </a:extLst>
          </p:cNvPr>
          <p:cNvSpPr/>
          <p:nvPr/>
        </p:nvSpPr>
        <p:spPr>
          <a:xfrm>
            <a:off x="8693207" y="3816554"/>
            <a:ext cx="686859" cy="298562"/>
          </a:xfrm>
          <a:prstGeom prst="rect">
            <a:avLst/>
          </a:prstGeom>
          <a:solidFill>
            <a:srgbClr val="E3EAFD"/>
          </a:solidFill>
          <a:ln>
            <a:solidFill>
              <a:srgbClr val="E3EA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[6] _</a:t>
            </a:r>
          </a:p>
        </p:txBody>
      </p:sp>
      <p:sp>
        <p:nvSpPr>
          <p:cNvPr id="96" name="Rectangle 95">
            <a:extLst>
              <a:ext uri="{FF2B5EF4-FFF2-40B4-BE49-F238E27FC236}">
                <a16:creationId xmlns:a16="http://schemas.microsoft.com/office/drawing/2014/main" id="{B12388E9-78CA-431E-AF97-AA9A7405B2CE}"/>
              </a:ext>
            </a:extLst>
          </p:cNvPr>
          <p:cNvSpPr/>
          <p:nvPr/>
        </p:nvSpPr>
        <p:spPr>
          <a:xfrm>
            <a:off x="7894999" y="4541111"/>
            <a:ext cx="686859" cy="298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[7] _</a:t>
            </a:r>
          </a:p>
        </p:txBody>
      </p:sp>
      <p:sp>
        <p:nvSpPr>
          <p:cNvPr id="97" name="Rectangle 96">
            <a:extLst>
              <a:ext uri="{FF2B5EF4-FFF2-40B4-BE49-F238E27FC236}">
                <a16:creationId xmlns:a16="http://schemas.microsoft.com/office/drawing/2014/main" id="{250D58B8-BAF1-48E2-9CF5-67AAF8877DF0}"/>
              </a:ext>
            </a:extLst>
          </p:cNvPr>
          <p:cNvSpPr/>
          <p:nvPr/>
        </p:nvSpPr>
        <p:spPr>
          <a:xfrm>
            <a:off x="8759771" y="5590391"/>
            <a:ext cx="686859" cy="298562"/>
          </a:xfrm>
          <a:prstGeom prst="rect">
            <a:avLst/>
          </a:prstGeom>
          <a:solidFill>
            <a:srgbClr val="E3EAFD"/>
          </a:solidFill>
          <a:ln>
            <a:solidFill>
              <a:srgbClr val="E3EA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EE6000"/>
                </a:solidFill>
              </a:rPr>
              <a:t>[8] _</a:t>
            </a:r>
          </a:p>
        </p:txBody>
      </p:sp>
      <p:pic>
        <p:nvPicPr>
          <p:cNvPr id="14" name="Picture 13">
            <a:extLst>
              <a:ext uri="{FF2B5EF4-FFF2-40B4-BE49-F238E27FC236}">
                <a16:creationId xmlns:a16="http://schemas.microsoft.com/office/drawing/2014/main" id="{57FC3271-F1F3-417A-BC6A-16994BCB15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878" y="1694150"/>
            <a:ext cx="720000" cy="720000"/>
          </a:xfrm>
          <a:prstGeom prst="rect">
            <a:avLst/>
          </a:prstGeom>
        </p:spPr>
      </p:pic>
      <p:pic>
        <p:nvPicPr>
          <p:cNvPr id="98" name="Picture 97">
            <a:extLst>
              <a:ext uri="{FF2B5EF4-FFF2-40B4-BE49-F238E27FC236}">
                <a16:creationId xmlns:a16="http://schemas.microsoft.com/office/drawing/2014/main" id="{018CE6E9-4CF7-43E8-9D29-B75781A66C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878" y="4443850"/>
            <a:ext cx="720000" cy="720000"/>
          </a:xfrm>
          <a:prstGeom prst="rect">
            <a:avLst/>
          </a:prstGeom>
        </p:spPr>
      </p:pic>
      <p:pic>
        <p:nvPicPr>
          <p:cNvPr id="99" name="Picture 98">
            <a:extLst>
              <a:ext uri="{FF2B5EF4-FFF2-40B4-BE49-F238E27FC236}">
                <a16:creationId xmlns:a16="http://schemas.microsoft.com/office/drawing/2014/main" id="{9CEDFD25-6B42-4ED0-8493-34926738A8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052" y="1694150"/>
            <a:ext cx="720000" cy="720000"/>
          </a:xfrm>
          <a:prstGeom prst="rect">
            <a:avLst/>
          </a:prstGeom>
        </p:spPr>
      </p:pic>
      <p:pic>
        <p:nvPicPr>
          <p:cNvPr id="100" name="Picture 99">
            <a:extLst>
              <a:ext uri="{FF2B5EF4-FFF2-40B4-BE49-F238E27FC236}">
                <a16:creationId xmlns:a16="http://schemas.microsoft.com/office/drawing/2014/main" id="{8F87886B-F0EA-4E80-B30F-6842F5A112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052" y="2591776"/>
            <a:ext cx="720000" cy="720000"/>
          </a:xfrm>
          <a:prstGeom prst="rect">
            <a:avLst/>
          </a:prstGeom>
        </p:spPr>
      </p:pic>
      <p:pic>
        <p:nvPicPr>
          <p:cNvPr id="101" name="Picture 100">
            <a:extLst>
              <a:ext uri="{FF2B5EF4-FFF2-40B4-BE49-F238E27FC236}">
                <a16:creationId xmlns:a16="http://schemas.microsoft.com/office/drawing/2014/main" id="{623F260F-692F-41CE-8435-1DFFDE7BCA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052" y="4443850"/>
            <a:ext cx="720000" cy="720000"/>
          </a:xfrm>
          <a:prstGeom prst="rect">
            <a:avLst/>
          </a:prstGeom>
        </p:spPr>
      </p:pic>
      <p:pic>
        <p:nvPicPr>
          <p:cNvPr id="19" name="Picture 18">
            <a:extLst>
              <a:ext uri="{FF2B5EF4-FFF2-40B4-BE49-F238E27FC236}">
                <a16:creationId xmlns:a16="http://schemas.microsoft.com/office/drawing/2014/main" id="{EBF2CAE0-B09F-4DB9-BB34-A16CB62CC8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708" y="2591547"/>
            <a:ext cx="720000" cy="720000"/>
          </a:xfrm>
          <a:prstGeom prst="rect">
            <a:avLst/>
          </a:prstGeom>
        </p:spPr>
      </p:pic>
      <p:pic>
        <p:nvPicPr>
          <p:cNvPr id="102" name="Picture 101">
            <a:extLst>
              <a:ext uri="{FF2B5EF4-FFF2-40B4-BE49-F238E27FC236}">
                <a16:creationId xmlns:a16="http://schemas.microsoft.com/office/drawing/2014/main" id="{CF197105-725E-4396-9601-3F903AAEB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6622" y="3488488"/>
            <a:ext cx="720000" cy="720000"/>
          </a:xfrm>
          <a:prstGeom prst="rect">
            <a:avLst/>
          </a:prstGeom>
        </p:spPr>
      </p:pic>
      <p:pic>
        <p:nvPicPr>
          <p:cNvPr id="103" name="Picture 102">
            <a:extLst>
              <a:ext uri="{FF2B5EF4-FFF2-40B4-BE49-F238E27FC236}">
                <a16:creationId xmlns:a16="http://schemas.microsoft.com/office/drawing/2014/main" id="{17074D45-14BF-468F-A47E-5EBE82D2AC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708" y="5288972"/>
            <a:ext cx="720000" cy="720000"/>
          </a:xfrm>
          <a:prstGeom prst="rect">
            <a:avLst/>
          </a:prstGeom>
        </p:spPr>
      </p:pic>
      <p:pic>
        <p:nvPicPr>
          <p:cNvPr id="104" name="Picture 103">
            <a:extLst>
              <a:ext uri="{FF2B5EF4-FFF2-40B4-BE49-F238E27FC236}">
                <a16:creationId xmlns:a16="http://schemas.microsoft.com/office/drawing/2014/main" id="{04BFDA7E-D8CB-4190-BA08-785C24EFCD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2842" y="3488488"/>
            <a:ext cx="720000" cy="720000"/>
          </a:xfrm>
          <a:prstGeom prst="rect">
            <a:avLst/>
          </a:prstGeom>
        </p:spPr>
      </p:pic>
      <p:pic>
        <p:nvPicPr>
          <p:cNvPr id="105" name="Picture 104">
            <a:extLst>
              <a:ext uri="{FF2B5EF4-FFF2-40B4-BE49-F238E27FC236}">
                <a16:creationId xmlns:a16="http://schemas.microsoft.com/office/drawing/2014/main" id="{9B5E48CC-A9F5-4C70-923B-402E907C07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4461" y="5295391"/>
            <a:ext cx="720000" cy="720000"/>
          </a:xfrm>
          <a:prstGeom prst="rect">
            <a:avLst/>
          </a:prstGeom>
        </p:spPr>
      </p:pic>
      <p:cxnSp>
        <p:nvCxnSpPr>
          <p:cNvPr id="21" name="Straight Connector 20">
            <a:extLst>
              <a:ext uri="{FF2B5EF4-FFF2-40B4-BE49-F238E27FC236}">
                <a16:creationId xmlns:a16="http://schemas.microsoft.com/office/drawing/2014/main" id="{4DF46C98-1A9D-4AE3-8377-4CEE478AD59C}"/>
              </a:ext>
            </a:extLst>
          </p:cNvPr>
          <p:cNvCxnSpPr>
            <a:cxnSpLocks/>
          </p:cNvCxnSpPr>
          <p:nvPr/>
        </p:nvCxnSpPr>
        <p:spPr>
          <a:xfrm>
            <a:off x="6095346" y="1784936"/>
            <a:ext cx="19704" cy="4320000"/>
          </a:xfrm>
          <a:prstGeom prst="line">
            <a:avLst/>
          </a:prstGeom>
          <a:ln w="12700">
            <a:solidFill>
              <a:srgbClr val="115076"/>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D167D668-D58D-41AD-B3D5-9C673C1B561B}"/>
              </a:ext>
            </a:extLst>
          </p:cNvPr>
          <p:cNvSpPr>
            <a:spLocks noGrp="1"/>
          </p:cNvSpPr>
          <p:nvPr>
            <p:ph type="title"/>
          </p:nvPr>
        </p:nvSpPr>
        <p:spPr/>
        <p:txBody>
          <a:bodyPr>
            <a:normAutofit/>
          </a:bodyPr>
          <a:lstStyle/>
          <a:p>
            <a:r>
              <a:rPr lang="fr-FR" dirty="0"/>
              <a:t>Il y a, a ou est ?</a:t>
            </a:r>
          </a:p>
        </p:txBody>
      </p:sp>
      <p:sp>
        <p:nvSpPr>
          <p:cNvPr id="39" name="Rounded Rectangle 46">
            <a:extLst>
              <a:ext uri="{FF2B5EF4-FFF2-40B4-BE49-F238E27FC236}">
                <a16:creationId xmlns:a16="http://schemas.microsoft.com/office/drawing/2014/main" id="{79D1820B-3428-48FC-AA8C-B6C4B48F9957}"/>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33045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2" grpId="0" animBg="1"/>
      <p:bldP spid="83" grpId="0" animBg="1"/>
      <p:bldP spid="84" grpId="0" animBg="1"/>
      <p:bldP spid="94" grpId="0" animBg="1"/>
      <p:bldP spid="95" grpId="0" animBg="1"/>
      <p:bldP spid="96" grpId="0" animBg="1"/>
      <p:bldP spid="9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62E578-A98D-46FB-A24E-C20188A2F787}"/>
              </a:ext>
            </a:extLst>
          </p:cNvPr>
          <p:cNvSpPr txBox="1"/>
          <p:nvPr/>
        </p:nvSpPr>
        <p:spPr>
          <a:xfrm>
            <a:off x="-1" y="1163992"/>
            <a:ext cx="90957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quoi avec les choses ? </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Écri</a:t>
            </a:r>
            <a:r>
              <a:rPr lang="en-GB" sz="2400" b="1" dirty="0">
                <a:solidFill>
                  <a:srgbClr val="115076"/>
                </a:solidFill>
                <a:latin typeface="Century Gothic" panose="020F0302020204030204"/>
              </a:rPr>
              <a:t>s le </a:t>
            </a:r>
            <a:r>
              <a:rPr lang="en-GB" sz="2400" b="1" dirty="0" err="1">
                <a:solidFill>
                  <a:srgbClr val="115076"/>
                </a:solidFill>
                <a:latin typeface="Century Gothic" panose="020F0302020204030204"/>
              </a:rPr>
              <a:t>verbe</a:t>
            </a:r>
            <a:r>
              <a:rPr lang="en-GB" sz="2400" b="1" dirty="0">
                <a:solidFill>
                  <a:srgbClr val="115076"/>
                </a:solidFill>
                <a:latin typeface="Century Gothic" panose="020F0302020204030204"/>
              </a:rPr>
              <a:t> </a:t>
            </a:r>
            <a:r>
              <a:rPr lang="en-GB" sz="2400" dirty="0">
                <a:solidFill>
                  <a:srgbClr val="115076"/>
                </a:solidFill>
                <a:latin typeface="Century Gothic" panose="020F0302020204030204"/>
              </a:rPr>
              <a:t>pour les images.</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72" name="Picture 71">
            <a:extLst>
              <a:ext uri="{FF2B5EF4-FFF2-40B4-BE49-F238E27FC236}">
                <a16:creationId xmlns:a16="http://schemas.microsoft.com/office/drawing/2014/main" id="{2C970F0D-1881-403F-A44D-F089149FA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7495" y="3063386"/>
            <a:ext cx="2880000" cy="2880000"/>
          </a:xfrm>
          <a:prstGeom prst="rect">
            <a:avLst/>
          </a:prstGeom>
        </p:spPr>
      </p:pic>
      <p:pic>
        <p:nvPicPr>
          <p:cNvPr id="73" name="Picture 2" descr="Tablet PNG File">
            <a:extLst>
              <a:ext uri="{FF2B5EF4-FFF2-40B4-BE49-F238E27FC236}">
                <a16:creationId xmlns:a16="http://schemas.microsoft.com/office/drawing/2014/main" id="{46690397-3CCE-442C-A05C-FA52C99E17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118">
            <a:off x="8696100" y="1754851"/>
            <a:ext cx="2789167" cy="1800000"/>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55695A6B-0709-4319-878B-AFD0B99742A5}"/>
              </a:ext>
            </a:extLst>
          </p:cNvPr>
          <p:cNvSpPr txBox="1"/>
          <p:nvPr/>
        </p:nvSpPr>
        <p:spPr>
          <a:xfrm>
            <a:off x="8803882" y="1941382"/>
            <a:ext cx="2581802"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3EAFD"/>
                </a:solidFill>
                <a:effectLst/>
                <a:uLnTx/>
                <a:uFillTx/>
                <a:latin typeface="Rockwell" panose="02060603020205020403" pitchFamily="18" charset="0"/>
                <a:ea typeface="+mn-ea"/>
                <a:cs typeface="+mn-cs"/>
              </a:rPr>
              <a:t>QUIZ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E3EAFD"/>
              </a:solidFill>
              <a:effectLst/>
              <a:uLnTx/>
              <a:uFillTx/>
              <a:latin typeface="Rockwell" panose="020606030202050204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E3EAFD"/>
                </a:solidFill>
                <a:effectLst/>
                <a:uLnTx/>
                <a:uFillTx/>
                <a:latin typeface="Rockwell" panose="02060603020205020403" pitchFamily="18" charset="0"/>
                <a:ea typeface="+mn-ea"/>
                <a:cs typeface="+mn-cs"/>
              </a:rPr>
              <a:t>Écris</a:t>
            </a:r>
            <a:r>
              <a:rPr kumimoji="0" lang="en-GB" sz="2800" b="0" i="0" u="none" strike="noStrike" kern="1200" cap="none" spc="0" normalizeH="0" baseline="0" noProof="0" dirty="0">
                <a:ln>
                  <a:noFill/>
                </a:ln>
                <a:solidFill>
                  <a:srgbClr val="E3EAFD"/>
                </a:solidFill>
                <a:effectLst/>
                <a:uLnTx/>
                <a:uFillTx/>
                <a:latin typeface="Rockwell" panose="02060603020205020403" pitchFamily="18" charset="0"/>
                <a:ea typeface="+mn-ea"/>
                <a:cs typeface="+mn-cs"/>
              </a:rPr>
              <a:t> le </a:t>
            </a:r>
            <a:r>
              <a:rPr kumimoji="0" lang="en-GB" sz="2800" b="0" i="0" u="none" strike="noStrike" kern="1200" cap="none" spc="0" normalizeH="0" baseline="0" noProof="0" dirty="0" err="1">
                <a:ln>
                  <a:noFill/>
                </a:ln>
                <a:solidFill>
                  <a:srgbClr val="E3EAFD"/>
                </a:solidFill>
                <a:effectLst/>
                <a:uLnTx/>
                <a:uFillTx/>
                <a:latin typeface="Rockwell" panose="02060603020205020403" pitchFamily="18" charset="0"/>
                <a:ea typeface="+mn-ea"/>
                <a:cs typeface="+mn-cs"/>
              </a:rPr>
              <a:t>verbe</a:t>
            </a:r>
            <a:endParaRPr kumimoji="0" lang="en-GB" sz="2800" b="0" i="0" u="none" strike="noStrike" kern="1200" cap="none" spc="0" normalizeH="0" baseline="0" noProof="0" dirty="0">
              <a:ln>
                <a:noFill/>
              </a:ln>
              <a:solidFill>
                <a:srgbClr val="E3EAFD"/>
              </a:solidFill>
              <a:effectLst/>
              <a:uLnTx/>
              <a:uFillTx/>
              <a:latin typeface="Rockwell" panose="02060603020205020403" pitchFamily="18" charset="0"/>
              <a:ea typeface="+mn-ea"/>
              <a:cs typeface="+mn-cs"/>
            </a:endParaRPr>
          </a:p>
        </p:txBody>
      </p:sp>
      <p:sp>
        <p:nvSpPr>
          <p:cNvPr id="40" name="Action Button: Custom 66" descr="number 1">
            <a:hlinkClick r:id="" action="ppaction://noaction" highlightClick="1"/>
            <a:extLst>
              <a:ext uri="{FF2B5EF4-FFF2-40B4-BE49-F238E27FC236}">
                <a16:creationId xmlns:a16="http://schemas.microsoft.com/office/drawing/2014/main" id="{26BFB533-EC65-4306-8F0A-2E8F78985BBF}"/>
              </a:ext>
            </a:extLst>
          </p:cNvPr>
          <p:cNvSpPr/>
          <p:nvPr/>
        </p:nvSpPr>
        <p:spPr>
          <a:xfrm>
            <a:off x="188942" y="1979482"/>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a:t>
            </a:r>
          </a:p>
        </p:txBody>
      </p:sp>
      <p:sp>
        <p:nvSpPr>
          <p:cNvPr id="41" name="Action Button: Custom 69" descr="number 2">
            <a:hlinkClick r:id="" action="ppaction://noaction" highlightClick="1"/>
            <a:extLst>
              <a:ext uri="{FF2B5EF4-FFF2-40B4-BE49-F238E27FC236}">
                <a16:creationId xmlns:a16="http://schemas.microsoft.com/office/drawing/2014/main" id="{7FDB6206-FE79-4577-B294-5046E01413A9}"/>
              </a:ext>
            </a:extLst>
          </p:cNvPr>
          <p:cNvSpPr/>
          <p:nvPr/>
        </p:nvSpPr>
        <p:spPr>
          <a:xfrm>
            <a:off x="188942" y="2697135"/>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2</a:t>
            </a:r>
          </a:p>
        </p:txBody>
      </p:sp>
      <p:sp>
        <p:nvSpPr>
          <p:cNvPr id="42" name="Action Button: Custom 72" descr="number 3">
            <a:hlinkClick r:id="" action="ppaction://noaction" highlightClick="1"/>
            <a:extLst>
              <a:ext uri="{FF2B5EF4-FFF2-40B4-BE49-F238E27FC236}">
                <a16:creationId xmlns:a16="http://schemas.microsoft.com/office/drawing/2014/main" id="{7559CCC5-CB7A-4A20-81C5-B0A71C965452}"/>
              </a:ext>
            </a:extLst>
          </p:cNvPr>
          <p:cNvSpPr/>
          <p:nvPr/>
        </p:nvSpPr>
        <p:spPr>
          <a:xfrm>
            <a:off x="188942" y="3365919"/>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3</a:t>
            </a:r>
          </a:p>
        </p:txBody>
      </p:sp>
      <p:sp>
        <p:nvSpPr>
          <p:cNvPr id="43" name="Action Button: Custom 75" descr="number 4">
            <a:hlinkClick r:id="" action="ppaction://noaction" highlightClick="1"/>
            <a:extLst>
              <a:ext uri="{FF2B5EF4-FFF2-40B4-BE49-F238E27FC236}">
                <a16:creationId xmlns:a16="http://schemas.microsoft.com/office/drawing/2014/main" id="{657820C6-8F0F-4238-902D-1086D5C3A676}"/>
              </a:ext>
            </a:extLst>
          </p:cNvPr>
          <p:cNvSpPr/>
          <p:nvPr/>
        </p:nvSpPr>
        <p:spPr>
          <a:xfrm>
            <a:off x="188942" y="4071670"/>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4</a:t>
            </a:r>
          </a:p>
        </p:txBody>
      </p:sp>
      <p:sp>
        <p:nvSpPr>
          <p:cNvPr id="44" name="Action Button: Custom 78" descr="number 5">
            <a:hlinkClick r:id="" action="ppaction://noaction" highlightClick="1"/>
            <a:extLst>
              <a:ext uri="{FF2B5EF4-FFF2-40B4-BE49-F238E27FC236}">
                <a16:creationId xmlns:a16="http://schemas.microsoft.com/office/drawing/2014/main" id="{D322D9C0-6A26-412A-8054-72DCA0DB2A7A}"/>
              </a:ext>
            </a:extLst>
          </p:cNvPr>
          <p:cNvSpPr/>
          <p:nvPr/>
        </p:nvSpPr>
        <p:spPr>
          <a:xfrm>
            <a:off x="4441069" y="1998532"/>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5</a:t>
            </a:r>
          </a:p>
        </p:txBody>
      </p:sp>
      <p:sp>
        <p:nvSpPr>
          <p:cNvPr id="51" name="Action Button: Custom 81" descr="number 6">
            <a:hlinkClick r:id="" action="ppaction://noaction" highlightClick="1"/>
            <a:extLst>
              <a:ext uri="{FF2B5EF4-FFF2-40B4-BE49-F238E27FC236}">
                <a16:creationId xmlns:a16="http://schemas.microsoft.com/office/drawing/2014/main" id="{C956FBDB-9DA8-43BB-8145-B00C324E1DB1}"/>
              </a:ext>
            </a:extLst>
          </p:cNvPr>
          <p:cNvSpPr/>
          <p:nvPr/>
        </p:nvSpPr>
        <p:spPr>
          <a:xfrm>
            <a:off x="4441069" y="2692773"/>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6</a:t>
            </a:r>
          </a:p>
        </p:txBody>
      </p:sp>
      <p:sp>
        <p:nvSpPr>
          <p:cNvPr id="52" name="Action Button: Custom 84" descr="number 7">
            <a:hlinkClick r:id="" action="ppaction://noaction" highlightClick="1"/>
            <a:extLst>
              <a:ext uri="{FF2B5EF4-FFF2-40B4-BE49-F238E27FC236}">
                <a16:creationId xmlns:a16="http://schemas.microsoft.com/office/drawing/2014/main" id="{121CA258-2A73-49C3-BBA4-559C33C86B92}"/>
              </a:ext>
            </a:extLst>
          </p:cNvPr>
          <p:cNvSpPr/>
          <p:nvPr/>
        </p:nvSpPr>
        <p:spPr>
          <a:xfrm>
            <a:off x="4441069" y="3387014"/>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7</a:t>
            </a:r>
          </a:p>
        </p:txBody>
      </p:sp>
      <p:sp>
        <p:nvSpPr>
          <p:cNvPr id="53" name="Action Button: Custom 87" descr="number 8">
            <a:hlinkClick r:id="" action="ppaction://noaction" highlightClick="1"/>
            <a:extLst>
              <a:ext uri="{FF2B5EF4-FFF2-40B4-BE49-F238E27FC236}">
                <a16:creationId xmlns:a16="http://schemas.microsoft.com/office/drawing/2014/main" id="{339CB2FE-88FA-45B0-869F-43C21AC8F963}"/>
              </a:ext>
            </a:extLst>
          </p:cNvPr>
          <p:cNvSpPr/>
          <p:nvPr/>
        </p:nvSpPr>
        <p:spPr>
          <a:xfrm>
            <a:off x="4441069" y="406730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8</a:t>
            </a:r>
          </a:p>
        </p:txBody>
      </p:sp>
      <p:graphicFrame>
        <p:nvGraphicFramePr>
          <p:cNvPr id="2" name="Table 1">
            <a:extLst>
              <a:ext uri="{FF2B5EF4-FFF2-40B4-BE49-F238E27FC236}">
                <a16:creationId xmlns:a16="http://schemas.microsoft.com/office/drawing/2014/main" id="{3693148D-61F6-40A4-8415-6234F0713352}"/>
              </a:ext>
            </a:extLst>
          </p:cNvPr>
          <p:cNvGraphicFramePr>
            <a:graphicFrameLocks noGrp="1"/>
          </p:cNvGraphicFramePr>
          <p:nvPr/>
        </p:nvGraphicFramePr>
        <p:xfrm>
          <a:off x="138425" y="5173133"/>
          <a:ext cx="8128000" cy="103632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3625930049"/>
                    </a:ext>
                  </a:extLst>
                </a:gridCol>
                <a:gridCol w="2032000">
                  <a:extLst>
                    <a:ext uri="{9D8B030D-6E8A-4147-A177-3AD203B41FA5}">
                      <a16:colId xmlns:a16="http://schemas.microsoft.com/office/drawing/2014/main" val="4022090575"/>
                    </a:ext>
                  </a:extLst>
                </a:gridCol>
                <a:gridCol w="2032000">
                  <a:extLst>
                    <a:ext uri="{9D8B030D-6E8A-4147-A177-3AD203B41FA5}">
                      <a16:colId xmlns:a16="http://schemas.microsoft.com/office/drawing/2014/main" val="2488456608"/>
                    </a:ext>
                  </a:extLst>
                </a:gridCol>
                <a:gridCol w="2032000">
                  <a:extLst>
                    <a:ext uri="{9D8B030D-6E8A-4147-A177-3AD203B41FA5}">
                      <a16:colId xmlns:a16="http://schemas.microsoft.com/office/drawing/2014/main" val="1285179127"/>
                    </a:ext>
                  </a:extLst>
                </a:gridCol>
              </a:tblGrid>
              <a:tr h="370840">
                <a:tc>
                  <a:txBody>
                    <a:bodyPr/>
                    <a:lstStyle/>
                    <a:p>
                      <a:pPr algn="ctr"/>
                      <a:endParaRPr lang="en-GB" sz="2800" b="1" dirty="0">
                        <a:solidFill>
                          <a:srgbClr val="EE6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a:solidFill>
                          <a:srgbClr val="EE6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a:solidFill>
                          <a:srgbClr val="EE6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a:solidFill>
                          <a:srgbClr val="EE6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7303942"/>
                  </a:ext>
                </a:extLst>
              </a:tr>
              <a:tr h="370840">
                <a:tc>
                  <a:txBody>
                    <a:bodyPr/>
                    <a:lstStyle/>
                    <a:p>
                      <a:pPr algn="ctr"/>
                      <a:endParaRPr lang="en-GB" sz="2800" b="1" dirty="0">
                        <a:solidFill>
                          <a:srgbClr val="EE6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a:solidFill>
                          <a:srgbClr val="EE6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EE6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EE6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1262806"/>
                  </a:ext>
                </a:extLst>
              </a:tr>
            </a:tbl>
          </a:graphicData>
        </a:graphic>
      </p:graphicFrame>
      <p:sp>
        <p:nvSpPr>
          <p:cNvPr id="7" name="TextBox 6">
            <a:extLst>
              <a:ext uri="{FF2B5EF4-FFF2-40B4-BE49-F238E27FC236}">
                <a16:creationId xmlns:a16="http://schemas.microsoft.com/office/drawing/2014/main" id="{4C81D841-E5EE-44F6-A1A9-2930EFCBA05C}"/>
              </a:ext>
            </a:extLst>
          </p:cNvPr>
          <p:cNvSpPr txBox="1"/>
          <p:nvPr/>
        </p:nvSpPr>
        <p:spPr>
          <a:xfrm>
            <a:off x="690842" y="5171721"/>
            <a:ext cx="954108" cy="523220"/>
          </a:xfrm>
          <a:prstGeom prst="rect">
            <a:avLst/>
          </a:prstGeom>
          <a:noFill/>
        </p:spPr>
        <p:txBody>
          <a:bodyPr wrap="none" rtlCol="0" anchor="ctr">
            <a:spAutoFit/>
          </a:bodyPr>
          <a:lstStyle/>
          <a:p>
            <a:pPr algn="ctr"/>
            <a:r>
              <a:rPr lang="en-GB" sz="2800" b="1" dirty="0">
                <a:solidFill>
                  <a:srgbClr val="EE6000"/>
                </a:solidFill>
              </a:rPr>
              <a:t>faire</a:t>
            </a:r>
          </a:p>
        </p:txBody>
      </p:sp>
      <p:sp>
        <p:nvSpPr>
          <p:cNvPr id="54" name="TextBox 53">
            <a:extLst>
              <a:ext uri="{FF2B5EF4-FFF2-40B4-BE49-F238E27FC236}">
                <a16:creationId xmlns:a16="http://schemas.microsoft.com/office/drawing/2014/main" id="{002F654B-55C2-4ED4-BBFF-AD8DF188A02F}"/>
              </a:ext>
            </a:extLst>
          </p:cNvPr>
          <p:cNvSpPr txBox="1"/>
          <p:nvPr/>
        </p:nvSpPr>
        <p:spPr>
          <a:xfrm>
            <a:off x="2783534" y="5168706"/>
            <a:ext cx="954108" cy="523220"/>
          </a:xfrm>
          <a:prstGeom prst="rect">
            <a:avLst/>
          </a:prstGeom>
          <a:noFill/>
        </p:spPr>
        <p:txBody>
          <a:bodyPr wrap="none" rtlCol="0" anchor="ctr">
            <a:spAutoFit/>
          </a:bodyPr>
          <a:lstStyle/>
          <a:p>
            <a:pPr algn="ctr"/>
            <a:r>
              <a:rPr lang="en-GB" sz="2800" b="1" dirty="0">
                <a:solidFill>
                  <a:srgbClr val="EE6000"/>
                </a:solidFill>
              </a:rPr>
              <a:t>faire</a:t>
            </a:r>
          </a:p>
        </p:txBody>
      </p:sp>
      <p:sp>
        <p:nvSpPr>
          <p:cNvPr id="55" name="TextBox 54">
            <a:extLst>
              <a:ext uri="{FF2B5EF4-FFF2-40B4-BE49-F238E27FC236}">
                <a16:creationId xmlns:a16="http://schemas.microsoft.com/office/drawing/2014/main" id="{D5E684D5-4F7B-440F-99A4-CAC368CB37F8}"/>
              </a:ext>
            </a:extLst>
          </p:cNvPr>
          <p:cNvSpPr txBox="1"/>
          <p:nvPr/>
        </p:nvSpPr>
        <p:spPr>
          <a:xfrm>
            <a:off x="4714196" y="5168706"/>
            <a:ext cx="954108" cy="523220"/>
          </a:xfrm>
          <a:prstGeom prst="rect">
            <a:avLst/>
          </a:prstGeom>
          <a:noFill/>
        </p:spPr>
        <p:txBody>
          <a:bodyPr wrap="none" rtlCol="0" anchor="ctr">
            <a:spAutoFit/>
          </a:bodyPr>
          <a:lstStyle/>
          <a:p>
            <a:pPr algn="ctr"/>
            <a:r>
              <a:rPr lang="en-GB" sz="2800" b="1" dirty="0">
                <a:solidFill>
                  <a:srgbClr val="EE6000"/>
                </a:solidFill>
              </a:rPr>
              <a:t>faire</a:t>
            </a:r>
          </a:p>
        </p:txBody>
      </p:sp>
      <p:sp>
        <p:nvSpPr>
          <p:cNvPr id="56" name="TextBox 55">
            <a:extLst>
              <a:ext uri="{FF2B5EF4-FFF2-40B4-BE49-F238E27FC236}">
                <a16:creationId xmlns:a16="http://schemas.microsoft.com/office/drawing/2014/main" id="{64987F6B-00BC-4287-BC26-B27A7A1FA588}"/>
              </a:ext>
            </a:extLst>
          </p:cNvPr>
          <p:cNvSpPr txBox="1"/>
          <p:nvPr/>
        </p:nvSpPr>
        <p:spPr>
          <a:xfrm>
            <a:off x="6645739" y="5168706"/>
            <a:ext cx="1218603" cy="523220"/>
          </a:xfrm>
          <a:prstGeom prst="rect">
            <a:avLst/>
          </a:prstGeom>
          <a:noFill/>
        </p:spPr>
        <p:txBody>
          <a:bodyPr wrap="none" rtlCol="0" anchor="ctr">
            <a:spAutoFit/>
          </a:bodyPr>
          <a:lstStyle/>
          <a:p>
            <a:pPr algn="ctr"/>
            <a:r>
              <a:rPr lang="en-GB" sz="2800" b="1" dirty="0">
                <a:solidFill>
                  <a:srgbClr val="EE6000"/>
                </a:solidFill>
              </a:rPr>
              <a:t>porter</a:t>
            </a:r>
          </a:p>
        </p:txBody>
      </p:sp>
      <p:sp>
        <p:nvSpPr>
          <p:cNvPr id="57" name="TextBox 56">
            <a:extLst>
              <a:ext uri="{FF2B5EF4-FFF2-40B4-BE49-F238E27FC236}">
                <a16:creationId xmlns:a16="http://schemas.microsoft.com/office/drawing/2014/main" id="{37358A8F-AB89-4FEF-B1A7-ACCC5A1F1520}"/>
              </a:ext>
            </a:extLst>
          </p:cNvPr>
          <p:cNvSpPr txBox="1"/>
          <p:nvPr/>
        </p:nvSpPr>
        <p:spPr>
          <a:xfrm>
            <a:off x="520140" y="5686866"/>
            <a:ext cx="1313180" cy="523220"/>
          </a:xfrm>
          <a:prstGeom prst="rect">
            <a:avLst/>
          </a:prstGeom>
          <a:noFill/>
        </p:spPr>
        <p:txBody>
          <a:bodyPr wrap="none" rtlCol="0" anchor="ctr">
            <a:spAutoFit/>
          </a:bodyPr>
          <a:lstStyle/>
          <a:p>
            <a:pPr algn="ctr"/>
            <a:r>
              <a:rPr lang="en-GB" sz="2800" b="1" dirty="0" err="1">
                <a:solidFill>
                  <a:srgbClr val="EE6000"/>
                </a:solidFill>
              </a:rPr>
              <a:t>fermer</a:t>
            </a:r>
            <a:endParaRPr lang="en-GB" sz="2800" b="1" dirty="0">
              <a:solidFill>
                <a:srgbClr val="EE6000"/>
              </a:solidFill>
            </a:endParaRPr>
          </a:p>
        </p:txBody>
      </p:sp>
      <p:sp>
        <p:nvSpPr>
          <p:cNvPr id="58" name="TextBox 57">
            <a:extLst>
              <a:ext uri="{FF2B5EF4-FFF2-40B4-BE49-F238E27FC236}">
                <a16:creationId xmlns:a16="http://schemas.microsoft.com/office/drawing/2014/main" id="{7A4D67F6-E267-4E09-B959-E32F66A903E6}"/>
              </a:ext>
            </a:extLst>
          </p:cNvPr>
          <p:cNvSpPr txBox="1"/>
          <p:nvPr/>
        </p:nvSpPr>
        <p:spPr>
          <a:xfrm>
            <a:off x="2420920" y="5686866"/>
            <a:ext cx="1539204" cy="523220"/>
          </a:xfrm>
          <a:prstGeom prst="rect">
            <a:avLst/>
          </a:prstGeom>
          <a:noFill/>
        </p:spPr>
        <p:txBody>
          <a:bodyPr wrap="none" rtlCol="0" anchor="ctr">
            <a:spAutoFit/>
          </a:bodyPr>
          <a:lstStyle/>
          <a:p>
            <a:pPr algn="ctr"/>
            <a:r>
              <a:rPr lang="en-GB" sz="2800" b="1" dirty="0" err="1">
                <a:solidFill>
                  <a:srgbClr val="EE6000"/>
                </a:solidFill>
              </a:rPr>
              <a:t>écouter</a:t>
            </a:r>
            <a:endParaRPr lang="en-GB" sz="2800" b="1" dirty="0">
              <a:solidFill>
                <a:srgbClr val="EE6000"/>
              </a:solidFill>
            </a:endParaRPr>
          </a:p>
        </p:txBody>
      </p:sp>
      <p:sp>
        <p:nvSpPr>
          <p:cNvPr id="59" name="TextBox 58">
            <a:extLst>
              <a:ext uri="{FF2B5EF4-FFF2-40B4-BE49-F238E27FC236}">
                <a16:creationId xmlns:a16="http://schemas.microsoft.com/office/drawing/2014/main" id="{EB581060-35B1-47F6-91B8-35A28D5EE009}"/>
              </a:ext>
            </a:extLst>
          </p:cNvPr>
          <p:cNvSpPr txBox="1"/>
          <p:nvPr/>
        </p:nvSpPr>
        <p:spPr>
          <a:xfrm>
            <a:off x="4588360" y="5686866"/>
            <a:ext cx="1205779" cy="523220"/>
          </a:xfrm>
          <a:prstGeom prst="rect">
            <a:avLst/>
          </a:prstGeom>
          <a:noFill/>
        </p:spPr>
        <p:txBody>
          <a:bodyPr wrap="none" rtlCol="0" anchor="ctr">
            <a:spAutoFit/>
          </a:bodyPr>
          <a:lstStyle/>
          <a:p>
            <a:pPr algn="ctr"/>
            <a:r>
              <a:rPr lang="en-GB" sz="2800" b="1" dirty="0" err="1">
                <a:solidFill>
                  <a:srgbClr val="EE6000"/>
                </a:solidFill>
              </a:rPr>
              <a:t>parler</a:t>
            </a:r>
            <a:endParaRPr lang="en-GB" sz="2800" b="1" dirty="0">
              <a:solidFill>
                <a:srgbClr val="EE6000"/>
              </a:solidFill>
            </a:endParaRPr>
          </a:p>
        </p:txBody>
      </p:sp>
      <p:sp>
        <p:nvSpPr>
          <p:cNvPr id="60" name="TextBox 59">
            <a:extLst>
              <a:ext uri="{FF2B5EF4-FFF2-40B4-BE49-F238E27FC236}">
                <a16:creationId xmlns:a16="http://schemas.microsoft.com/office/drawing/2014/main" id="{AC42CDA7-6C60-4404-9917-7EF54927702E}"/>
              </a:ext>
            </a:extLst>
          </p:cNvPr>
          <p:cNvSpPr txBox="1"/>
          <p:nvPr/>
        </p:nvSpPr>
        <p:spPr>
          <a:xfrm>
            <a:off x="6419145" y="5686866"/>
            <a:ext cx="1701108" cy="523220"/>
          </a:xfrm>
          <a:prstGeom prst="rect">
            <a:avLst/>
          </a:prstGeom>
          <a:noFill/>
        </p:spPr>
        <p:txBody>
          <a:bodyPr wrap="none" rtlCol="0" anchor="ctr">
            <a:spAutoFit/>
          </a:bodyPr>
          <a:lstStyle/>
          <a:p>
            <a:pPr algn="ctr"/>
            <a:r>
              <a:rPr lang="en-GB" sz="2800" b="1" dirty="0" err="1">
                <a:solidFill>
                  <a:srgbClr val="EE6000"/>
                </a:solidFill>
              </a:rPr>
              <a:t>regarder</a:t>
            </a:r>
            <a:endParaRPr lang="en-GB" sz="2800" b="1" dirty="0">
              <a:solidFill>
                <a:srgbClr val="EE6000"/>
              </a:solidFill>
            </a:endParaRPr>
          </a:p>
        </p:txBody>
      </p:sp>
      <p:pic>
        <p:nvPicPr>
          <p:cNvPr id="17410" name="Picture 2" descr="Dress Shirt Free Pink Polo Clipart - Free Clip Art Images - Clip ...">
            <a:extLst>
              <a:ext uri="{FF2B5EF4-FFF2-40B4-BE49-F238E27FC236}">
                <a16:creationId xmlns:a16="http://schemas.microsoft.com/office/drawing/2014/main" id="{0D456CB7-7453-420A-BE68-614D534B51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137" y="1851382"/>
            <a:ext cx="591386"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School uniform Student Clip art - student png download - 800*686 ...">
            <a:extLst>
              <a:ext uri="{FF2B5EF4-FFF2-40B4-BE49-F238E27FC236}">
                <a16:creationId xmlns:a16="http://schemas.microsoft.com/office/drawing/2014/main" id="{9FEE5A5F-901B-40BA-BDAA-329B9C1AE66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9370" y="1851835"/>
            <a:ext cx="83965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Bedroom Door Clipart | Clipart library - Free Clipart Images ...">
            <a:extLst>
              <a:ext uri="{FF2B5EF4-FFF2-40B4-BE49-F238E27FC236}">
                <a16:creationId xmlns:a16="http://schemas.microsoft.com/office/drawing/2014/main" id="{7BC88EA9-CD8E-4110-82B1-7A3D15B94C0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5913" y="2609634"/>
            <a:ext cx="477833"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Window clipart free clipart images 3 - Clip Art Library">
            <a:extLst>
              <a:ext uri="{FF2B5EF4-FFF2-40B4-BE49-F238E27FC236}">
                <a16:creationId xmlns:a16="http://schemas.microsoft.com/office/drawing/2014/main" id="{A0C83C35-92B3-4A1E-831B-F8C1CF49AC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83050" y="2607819"/>
            <a:ext cx="534194"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Free Grocery Shopping Clipart, Download Free Clip Art, Free Clip ...">
            <a:extLst>
              <a:ext uri="{FF2B5EF4-FFF2-40B4-BE49-F238E27FC236}">
                <a16:creationId xmlns:a16="http://schemas.microsoft.com/office/drawing/2014/main" id="{A7DC0B8F-393A-4A60-896E-9C84D7AF452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357" y="3319300"/>
            <a:ext cx="844693"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422" name="Picture 14" descr="Free Free Cleaning Images, Download Free Clip Art, Free Clip Art ...">
            <a:extLst>
              <a:ext uri="{FF2B5EF4-FFF2-40B4-BE49-F238E27FC236}">
                <a16:creationId xmlns:a16="http://schemas.microsoft.com/office/drawing/2014/main" id="{62BF2D8B-C255-487D-9C53-B62178C5554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83050" y="3363803"/>
            <a:ext cx="641881"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426" name="Picture 18" descr="radio clipart - Clip Art Library">
            <a:extLst>
              <a:ext uri="{FF2B5EF4-FFF2-40B4-BE49-F238E27FC236}">
                <a16:creationId xmlns:a16="http://schemas.microsoft.com/office/drawing/2014/main" id="{E8523B12-DC50-42AC-BE47-487395DCB8B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1194" y="4006567"/>
            <a:ext cx="689604"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430" name="Picture 22" descr="Teacher Cartoon Blackboard - Blackboard cartoon Teachers png ...">
            <a:extLst>
              <a:ext uri="{FF2B5EF4-FFF2-40B4-BE49-F238E27FC236}">
                <a16:creationId xmlns:a16="http://schemas.microsoft.com/office/drawing/2014/main" id="{B28B9E96-6965-4EF4-A0B1-E7F9955D090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11995" y="4112160"/>
            <a:ext cx="675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436" name="Picture 28" descr="Free Britain Cliparts, Download Free Clip Art, Free Clip Art on ...">
            <a:extLst>
              <a:ext uri="{FF2B5EF4-FFF2-40B4-BE49-F238E27FC236}">
                <a16:creationId xmlns:a16="http://schemas.microsoft.com/office/drawing/2014/main" id="{E4DAF50D-987D-4206-85F9-5D5E3F7DF30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84555" y="2701937"/>
            <a:ext cx="911445" cy="540000"/>
          </a:xfrm>
          <a:prstGeom prst="rect">
            <a:avLst/>
          </a:prstGeom>
          <a:noFill/>
          <a:extLst>
            <a:ext uri="{909E8E84-426E-40DD-AFC4-6F175D3DCCD1}">
              <a14:hiddenFill xmlns:a14="http://schemas.microsoft.com/office/drawing/2010/main">
                <a:solidFill>
                  <a:srgbClr val="FFFFFF"/>
                </a:solidFill>
              </a14:hiddenFill>
            </a:ext>
          </a:extLst>
        </p:spPr>
      </p:pic>
      <p:pic>
        <p:nvPicPr>
          <p:cNvPr id="17438" name="Picture 30" descr="Free Picture Of France Flag, Download Free Clip Art, Free Clip Art ...">
            <a:extLst>
              <a:ext uri="{FF2B5EF4-FFF2-40B4-BE49-F238E27FC236}">
                <a16:creationId xmlns:a16="http://schemas.microsoft.com/office/drawing/2014/main" id="{DC6BB525-0E39-45EC-BCD9-3C795155264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78101" y="2716644"/>
            <a:ext cx="811475" cy="540000"/>
          </a:xfrm>
          <a:prstGeom prst="rect">
            <a:avLst/>
          </a:prstGeom>
          <a:noFill/>
          <a:extLst>
            <a:ext uri="{909E8E84-426E-40DD-AFC4-6F175D3DCCD1}">
              <a14:hiddenFill xmlns:a14="http://schemas.microsoft.com/office/drawing/2010/main">
                <a:solidFill>
                  <a:srgbClr val="FFFFFF"/>
                </a:solidFill>
              </a14:hiddenFill>
            </a:ext>
          </a:extLst>
        </p:spPr>
      </p:pic>
      <p:pic>
        <p:nvPicPr>
          <p:cNvPr id="17440" name="Picture 32" descr="Free Walking Images, Download Free Clip Art, Free Clip Art on ...">
            <a:extLst>
              <a:ext uri="{FF2B5EF4-FFF2-40B4-BE49-F238E27FC236}">
                <a16:creationId xmlns:a16="http://schemas.microsoft.com/office/drawing/2014/main" id="{43B0F89C-35A2-4E26-A726-2CF840AE874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15202" y="3311498"/>
            <a:ext cx="926609"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442" name="Picture 34" descr="road trip clipart - Clip Art Library">
            <a:extLst>
              <a:ext uri="{FF2B5EF4-FFF2-40B4-BE49-F238E27FC236}">
                <a16:creationId xmlns:a16="http://schemas.microsoft.com/office/drawing/2014/main" id="{F6139DBD-E8DD-46F9-AEA2-18CBC335C88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61754" y="3369332"/>
            <a:ext cx="6336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444" name="Picture 36" descr="Tv television clip art 2 image - Clip Art Library">
            <a:extLst>
              <a:ext uri="{FF2B5EF4-FFF2-40B4-BE49-F238E27FC236}">
                <a16:creationId xmlns:a16="http://schemas.microsoft.com/office/drawing/2014/main" id="{4CEC7EBC-2FB1-4922-85FF-81A4E33AAEF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50916" y="4083798"/>
            <a:ext cx="956308"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446" name="Picture 38" descr="Movie film strip clip art free clipart image image - Clip Art Library">
            <a:extLst>
              <a:ext uri="{FF2B5EF4-FFF2-40B4-BE49-F238E27FC236}">
                <a16:creationId xmlns:a16="http://schemas.microsoft.com/office/drawing/2014/main" id="{F719260D-C7FB-4636-8819-79CE1B1B592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77071" y="4112160"/>
            <a:ext cx="705667" cy="720000"/>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D85E1769-D1A3-4129-AF4D-260539A22392}"/>
              </a:ext>
            </a:extLst>
          </p:cNvPr>
          <p:cNvSpPr txBox="1"/>
          <p:nvPr/>
        </p:nvSpPr>
        <p:spPr>
          <a:xfrm>
            <a:off x="2626138" y="1947059"/>
            <a:ext cx="1218603" cy="523220"/>
          </a:xfrm>
          <a:prstGeom prst="rect">
            <a:avLst/>
          </a:prstGeom>
          <a:noFill/>
        </p:spPr>
        <p:txBody>
          <a:bodyPr wrap="none" rtlCol="0" anchor="ctr">
            <a:spAutoFit/>
          </a:bodyPr>
          <a:lstStyle/>
          <a:p>
            <a:pPr algn="ctr"/>
            <a:r>
              <a:rPr lang="en-GB" sz="2800" b="1" dirty="0">
                <a:solidFill>
                  <a:srgbClr val="EE6000"/>
                </a:solidFill>
              </a:rPr>
              <a:t>porter</a:t>
            </a:r>
          </a:p>
        </p:txBody>
      </p:sp>
      <p:sp>
        <p:nvSpPr>
          <p:cNvPr id="76" name="TextBox 75">
            <a:extLst>
              <a:ext uri="{FF2B5EF4-FFF2-40B4-BE49-F238E27FC236}">
                <a16:creationId xmlns:a16="http://schemas.microsoft.com/office/drawing/2014/main" id="{CD532F02-A7D3-46B9-857F-E107C3C434BE}"/>
              </a:ext>
            </a:extLst>
          </p:cNvPr>
          <p:cNvSpPr txBox="1"/>
          <p:nvPr/>
        </p:nvSpPr>
        <p:spPr>
          <a:xfrm>
            <a:off x="2577217" y="2714062"/>
            <a:ext cx="1313180" cy="523220"/>
          </a:xfrm>
          <a:prstGeom prst="rect">
            <a:avLst/>
          </a:prstGeom>
          <a:noFill/>
        </p:spPr>
        <p:txBody>
          <a:bodyPr wrap="none" rtlCol="0" anchor="ctr">
            <a:spAutoFit/>
          </a:bodyPr>
          <a:lstStyle/>
          <a:p>
            <a:pPr algn="ctr"/>
            <a:r>
              <a:rPr lang="en-GB" sz="2800" b="1" dirty="0" err="1">
                <a:solidFill>
                  <a:srgbClr val="EE6000"/>
                </a:solidFill>
              </a:rPr>
              <a:t>fermer</a:t>
            </a:r>
            <a:endParaRPr lang="en-GB" sz="2800" b="1" dirty="0">
              <a:solidFill>
                <a:srgbClr val="EE6000"/>
              </a:solidFill>
            </a:endParaRPr>
          </a:p>
        </p:txBody>
      </p:sp>
      <p:sp>
        <p:nvSpPr>
          <p:cNvPr id="77" name="TextBox 76">
            <a:extLst>
              <a:ext uri="{FF2B5EF4-FFF2-40B4-BE49-F238E27FC236}">
                <a16:creationId xmlns:a16="http://schemas.microsoft.com/office/drawing/2014/main" id="{45CE59AC-E9F0-4BA2-953A-42306B76C268}"/>
              </a:ext>
            </a:extLst>
          </p:cNvPr>
          <p:cNvSpPr txBox="1"/>
          <p:nvPr/>
        </p:nvSpPr>
        <p:spPr>
          <a:xfrm>
            <a:off x="2577157" y="3475883"/>
            <a:ext cx="954108" cy="523220"/>
          </a:xfrm>
          <a:prstGeom prst="rect">
            <a:avLst/>
          </a:prstGeom>
          <a:noFill/>
        </p:spPr>
        <p:txBody>
          <a:bodyPr wrap="none" rtlCol="0" anchor="ctr">
            <a:spAutoFit/>
          </a:bodyPr>
          <a:lstStyle/>
          <a:p>
            <a:pPr algn="ctr"/>
            <a:r>
              <a:rPr lang="en-GB" sz="2800" b="1" dirty="0">
                <a:solidFill>
                  <a:srgbClr val="EE6000"/>
                </a:solidFill>
              </a:rPr>
              <a:t>faire</a:t>
            </a:r>
          </a:p>
        </p:txBody>
      </p:sp>
      <p:sp>
        <p:nvSpPr>
          <p:cNvPr id="78" name="TextBox 77">
            <a:extLst>
              <a:ext uri="{FF2B5EF4-FFF2-40B4-BE49-F238E27FC236}">
                <a16:creationId xmlns:a16="http://schemas.microsoft.com/office/drawing/2014/main" id="{195F887E-8B0B-483D-9A39-AEC2173B89F2}"/>
              </a:ext>
            </a:extLst>
          </p:cNvPr>
          <p:cNvSpPr txBox="1"/>
          <p:nvPr/>
        </p:nvSpPr>
        <p:spPr>
          <a:xfrm>
            <a:off x="2573798" y="4155676"/>
            <a:ext cx="1539204" cy="523220"/>
          </a:xfrm>
          <a:prstGeom prst="rect">
            <a:avLst/>
          </a:prstGeom>
          <a:noFill/>
        </p:spPr>
        <p:txBody>
          <a:bodyPr wrap="none" rtlCol="0" anchor="ctr">
            <a:spAutoFit/>
          </a:bodyPr>
          <a:lstStyle/>
          <a:p>
            <a:pPr algn="ctr"/>
            <a:r>
              <a:rPr lang="en-GB" sz="2800" b="1" dirty="0" err="1">
                <a:solidFill>
                  <a:srgbClr val="EE6000"/>
                </a:solidFill>
              </a:rPr>
              <a:t>écouter</a:t>
            </a:r>
            <a:endParaRPr lang="en-GB" sz="2800" b="1" dirty="0">
              <a:solidFill>
                <a:srgbClr val="EE6000"/>
              </a:solidFill>
            </a:endParaRPr>
          </a:p>
        </p:txBody>
      </p:sp>
      <p:sp>
        <p:nvSpPr>
          <p:cNvPr id="79" name="TextBox 78">
            <a:extLst>
              <a:ext uri="{FF2B5EF4-FFF2-40B4-BE49-F238E27FC236}">
                <a16:creationId xmlns:a16="http://schemas.microsoft.com/office/drawing/2014/main" id="{F988EEA1-2D59-404E-8194-6F1A5DB495FD}"/>
              </a:ext>
            </a:extLst>
          </p:cNvPr>
          <p:cNvSpPr txBox="1"/>
          <p:nvPr/>
        </p:nvSpPr>
        <p:spPr>
          <a:xfrm>
            <a:off x="7166145" y="1949899"/>
            <a:ext cx="954108" cy="523220"/>
          </a:xfrm>
          <a:prstGeom prst="rect">
            <a:avLst/>
          </a:prstGeom>
          <a:noFill/>
        </p:spPr>
        <p:txBody>
          <a:bodyPr wrap="none" rtlCol="0" anchor="ctr">
            <a:spAutoFit/>
          </a:bodyPr>
          <a:lstStyle/>
          <a:p>
            <a:pPr algn="ctr"/>
            <a:r>
              <a:rPr lang="en-GB" sz="2800" b="1" dirty="0">
                <a:solidFill>
                  <a:srgbClr val="EE6000"/>
                </a:solidFill>
              </a:rPr>
              <a:t>faire</a:t>
            </a:r>
          </a:p>
        </p:txBody>
      </p:sp>
      <p:sp>
        <p:nvSpPr>
          <p:cNvPr id="81" name="TextBox 80">
            <a:extLst>
              <a:ext uri="{FF2B5EF4-FFF2-40B4-BE49-F238E27FC236}">
                <a16:creationId xmlns:a16="http://schemas.microsoft.com/office/drawing/2014/main" id="{42F77DB8-59F5-46C3-9222-4F864F82F8BE}"/>
              </a:ext>
            </a:extLst>
          </p:cNvPr>
          <p:cNvSpPr txBox="1"/>
          <p:nvPr/>
        </p:nvSpPr>
        <p:spPr>
          <a:xfrm>
            <a:off x="7166145" y="2711840"/>
            <a:ext cx="1205779" cy="523220"/>
          </a:xfrm>
          <a:prstGeom prst="rect">
            <a:avLst/>
          </a:prstGeom>
          <a:noFill/>
        </p:spPr>
        <p:txBody>
          <a:bodyPr wrap="none" rtlCol="0" anchor="ctr">
            <a:spAutoFit/>
          </a:bodyPr>
          <a:lstStyle/>
          <a:p>
            <a:pPr algn="ctr"/>
            <a:r>
              <a:rPr lang="en-GB" sz="2800" b="1" dirty="0" err="1">
                <a:solidFill>
                  <a:srgbClr val="EE6000"/>
                </a:solidFill>
              </a:rPr>
              <a:t>parler</a:t>
            </a:r>
            <a:endParaRPr lang="en-GB" sz="2800" b="1" dirty="0">
              <a:solidFill>
                <a:srgbClr val="EE6000"/>
              </a:solidFill>
            </a:endParaRPr>
          </a:p>
        </p:txBody>
      </p:sp>
      <p:sp>
        <p:nvSpPr>
          <p:cNvPr id="82" name="TextBox 81">
            <a:extLst>
              <a:ext uri="{FF2B5EF4-FFF2-40B4-BE49-F238E27FC236}">
                <a16:creationId xmlns:a16="http://schemas.microsoft.com/office/drawing/2014/main" id="{313DF918-C990-421C-820F-6C1489763494}"/>
              </a:ext>
            </a:extLst>
          </p:cNvPr>
          <p:cNvSpPr txBox="1"/>
          <p:nvPr/>
        </p:nvSpPr>
        <p:spPr>
          <a:xfrm>
            <a:off x="7166145" y="3473781"/>
            <a:ext cx="954108" cy="523220"/>
          </a:xfrm>
          <a:prstGeom prst="rect">
            <a:avLst/>
          </a:prstGeom>
          <a:noFill/>
        </p:spPr>
        <p:txBody>
          <a:bodyPr wrap="none" rtlCol="0" anchor="ctr">
            <a:spAutoFit/>
          </a:bodyPr>
          <a:lstStyle/>
          <a:p>
            <a:pPr algn="ctr"/>
            <a:r>
              <a:rPr lang="en-GB" sz="2800" b="1" dirty="0">
                <a:solidFill>
                  <a:srgbClr val="EE6000"/>
                </a:solidFill>
              </a:rPr>
              <a:t>faire</a:t>
            </a:r>
          </a:p>
        </p:txBody>
      </p:sp>
      <p:sp>
        <p:nvSpPr>
          <p:cNvPr id="83" name="TextBox 82">
            <a:extLst>
              <a:ext uri="{FF2B5EF4-FFF2-40B4-BE49-F238E27FC236}">
                <a16:creationId xmlns:a16="http://schemas.microsoft.com/office/drawing/2014/main" id="{00709112-76F7-488D-A3BE-3E85A3D0EA70}"/>
              </a:ext>
            </a:extLst>
          </p:cNvPr>
          <p:cNvSpPr txBox="1"/>
          <p:nvPr/>
        </p:nvSpPr>
        <p:spPr>
          <a:xfrm>
            <a:off x="7166145" y="4101383"/>
            <a:ext cx="1701108" cy="523220"/>
          </a:xfrm>
          <a:prstGeom prst="rect">
            <a:avLst/>
          </a:prstGeom>
          <a:noFill/>
        </p:spPr>
        <p:txBody>
          <a:bodyPr wrap="none" rtlCol="0" anchor="ctr">
            <a:spAutoFit/>
          </a:bodyPr>
          <a:lstStyle/>
          <a:p>
            <a:pPr algn="ctr"/>
            <a:r>
              <a:rPr lang="en-GB" sz="2800" b="1" dirty="0" err="1">
                <a:solidFill>
                  <a:srgbClr val="EE6000"/>
                </a:solidFill>
              </a:rPr>
              <a:t>regarder</a:t>
            </a:r>
            <a:endParaRPr lang="en-GB" sz="2800" b="1" dirty="0">
              <a:solidFill>
                <a:srgbClr val="EE6000"/>
              </a:solidFill>
            </a:endParaRPr>
          </a:p>
        </p:txBody>
      </p:sp>
      <p:sp>
        <p:nvSpPr>
          <p:cNvPr id="9" name="TextBox 8">
            <a:extLst>
              <a:ext uri="{FF2B5EF4-FFF2-40B4-BE49-F238E27FC236}">
                <a16:creationId xmlns:a16="http://schemas.microsoft.com/office/drawing/2014/main" id="{5A4E4C48-ACCB-4574-85CD-559221E1B237}"/>
              </a:ext>
            </a:extLst>
          </p:cNvPr>
          <p:cNvSpPr txBox="1"/>
          <p:nvPr/>
        </p:nvSpPr>
        <p:spPr>
          <a:xfrm>
            <a:off x="6572496" y="77537"/>
            <a:ext cx="2583692" cy="1123712"/>
          </a:xfrm>
          <a:prstGeom prst="wedgeRoundRectCallout">
            <a:avLst>
              <a:gd name="adj1" fmla="val -57743"/>
              <a:gd name="adj2" fmla="val 47441"/>
              <a:gd name="adj3" fmla="val 16667"/>
            </a:avLst>
          </a:prstGeom>
          <a:solidFill>
            <a:srgbClr val="0055A5"/>
          </a:solidFill>
          <a:ln>
            <a:solidFill>
              <a:srgbClr val="EE6000"/>
            </a:solidFill>
          </a:ln>
        </p:spPr>
        <p:txBody>
          <a:bodyPr wrap="square" rtlCol="0" anchor="ctr">
            <a:spAutoFit/>
          </a:bodyPr>
          <a:lstStyle/>
          <a:p>
            <a:pPr algn="ctr"/>
            <a:r>
              <a:rPr lang="en-GB" sz="2000" b="1" dirty="0">
                <a:solidFill>
                  <a:schemeClr val="bg1"/>
                </a:solidFill>
              </a:rPr>
              <a:t>Remember!</a:t>
            </a:r>
          </a:p>
          <a:p>
            <a:pPr algn="ctr"/>
            <a:r>
              <a:rPr lang="en-GB" sz="2000" b="1" dirty="0">
                <a:solidFill>
                  <a:schemeClr val="bg1"/>
                </a:solidFill>
              </a:rPr>
              <a:t>Faire</a:t>
            </a:r>
            <a:r>
              <a:rPr lang="en-GB" sz="2000" dirty="0">
                <a:solidFill>
                  <a:schemeClr val="bg1"/>
                </a:solidFill>
              </a:rPr>
              <a:t> has several English meanings.</a:t>
            </a:r>
            <a:endParaRPr lang="en-GB" sz="2000" b="1" dirty="0">
              <a:solidFill>
                <a:schemeClr val="bg1"/>
              </a:solidFill>
            </a:endParaRPr>
          </a:p>
        </p:txBody>
      </p:sp>
      <p:pic>
        <p:nvPicPr>
          <p:cNvPr id="17450" name="Picture 42" descr="make models clipart - Clip Art Library">
            <a:extLst>
              <a:ext uri="{FF2B5EF4-FFF2-40B4-BE49-F238E27FC236}">
                <a16:creationId xmlns:a16="http://schemas.microsoft.com/office/drawing/2014/main" id="{B34C1106-AEDB-448D-8167-5AE9961C0C2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278894" y="1826158"/>
            <a:ext cx="7056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452" name="Picture 44" descr="kid bed clip art - Clip Art Library">
            <a:extLst>
              <a:ext uri="{FF2B5EF4-FFF2-40B4-BE49-F238E27FC236}">
                <a16:creationId xmlns:a16="http://schemas.microsoft.com/office/drawing/2014/main" id="{84B73C2B-F55A-40B1-BBA8-717D70C6C413}"/>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203798" y="1978090"/>
            <a:ext cx="955385" cy="540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590E4CCF-00F0-4552-BA35-ED7794D08112}"/>
              </a:ext>
            </a:extLst>
          </p:cNvPr>
          <p:cNvSpPr>
            <a:spLocks noGrp="1"/>
          </p:cNvSpPr>
          <p:nvPr>
            <p:ph type="title"/>
          </p:nvPr>
        </p:nvSpPr>
        <p:spPr/>
        <p:txBody>
          <a:bodyPr>
            <a:normAutofit/>
          </a:bodyPr>
          <a:lstStyle/>
          <a:p>
            <a:r>
              <a:rPr lang="fr-FR" dirty="0"/>
              <a:t>Mes quiz préférés</a:t>
            </a:r>
          </a:p>
        </p:txBody>
      </p:sp>
      <p:sp>
        <p:nvSpPr>
          <p:cNvPr id="64" name="Rounded Rectangle 46">
            <a:extLst>
              <a:ext uri="{FF2B5EF4-FFF2-40B4-BE49-F238E27FC236}">
                <a16:creationId xmlns:a16="http://schemas.microsoft.com/office/drawing/2014/main" id="{3B63CF08-ED89-43BF-8F61-71C992D7DB5E}"/>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75088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56"/>
                                        </p:tgtEl>
                                      </p:cBhvr>
                                    </p:animEffect>
                                    <p:set>
                                      <p:cBhvr>
                                        <p:cTn id="11" dur="1" fill="hold">
                                          <p:stCondLst>
                                            <p:cond delay="499"/>
                                          </p:stCondLst>
                                        </p:cTn>
                                        <p:tgtEl>
                                          <p:spTgt spid="56"/>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fade">
                                      <p:cBhvr>
                                        <p:cTn id="14" dur="5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7"/>
                                        </p:tgtEl>
                                      </p:cBhvr>
                                    </p:animEffect>
                                    <p:set>
                                      <p:cBhvr>
                                        <p:cTn id="19" dur="1" fill="hold">
                                          <p:stCondLst>
                                            <p:cond delay="499"/>
                                          </p:stCondLst>
                                        </p:cTn>
                                        <p:tgtEl>
                                          <p:spTgt spid="57"/>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fade">
                                      <p:cBhvr>
                                        <p:cTn id="30" dur="500"/>
                                        <p:tgtEl>
                                          <p:spTgt spid="7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58"/>
                                        </p:tgtEl>
                                      </p:cBhvr>
                                    </p:animEffect>
                                    <p:set>
                                      <p:cBhvr>
                                        <p:cTn id="35" dur="1" fill="hold">
                                          <p:stCondLst>
                                            <p:cond delay="499"/>
                                          </p:stCondLst>
                                        </p:cTn>
                                        <p:tgtEl>
                                          <p:spTgt spid="58"/>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fade">
                                      <p:cBhvr>
                                        <p:cTn id="38" dur="500"/>
                                        <p:tgtEl>
                                          <p:spTgt spid="7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4"/>
                                        </p:tgtEl>
                                      </p:cBhvr>
                                    </p:animEffect>
                                    <p:set>
                                      <p:cBhvr>
                                        <p:cTn id="43" dur="1" fill="hold">
                                          <p:stCondLst>
                                            <p:cond delay="499"/>
                                          </p:stCondLst>
                                        </p:cTn>
                                        <p:tgtEl>
                                          <p:spTgt spid="54"/>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79"/>
                                        </p:tgtEl>
                                        <p:attrNameLst>
                                          <p:attrName>style.visibility</p:attrName>
                                        </p:attrNameLst>
                                      </p:cBhvr>
                                      <p:to>
                                        <p:strVal val="visible"/>
                                      </p:to>
                                    </p:set>
                                    <p:animEffect transition="in" filter="fade">
                                      <p:cBhvr>
                                        <p:cTn id="46" dur="500"/>
                                        <p:tgtEl>
                                          <p:spTgt spid="7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59"/>
                                        </p:tgtEl>
                                      </p:cBhvr>
                                    </p:animEffect>
                                    <p:set>
                                      <p:cBhvr>
                                        <p:cTn id="51" dur="1" fill="hold">
                                          <p:stCondLst>
                                            <p:cond delay="499"/>
                                          </p:stCondLst>
                                        </p:cTn>
                                        <p:tgtEl>
                                          <p:spTgt spid="59"/>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81"/>
                                        </p:tgtEl>
                                        <p:attrNameLst>
                                          <p:attrName>style.visibility</p:attrName>
                                        </p:attrNameLst>
                                      </p:cBhvr>
                                      <p:to>
                                        <p:strVal val="visible"/>
                                      </p:to>
                                    </p:set>
                                    <p:animEffect transition="in" filter="fade">
                                      <p:cBhvr>
                                        <p:cTn id="54" dur="500"/>
                                        <p:tgtEl>
                                          <p:spTgt spid="8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55"/>
                                        </p:tgtEl>
                                      </p:cBhvr>
                                    </p:animEffect>
                                    <p:set>
                                      <p:cBhvr>
                                        <p:cTn id="59" dur="1" fill="hold">
                                          <p:stCondLst>
                                            <p:cond delay="499"/>
                                          </p:stCondLst>
                                        </p:cTn>
                                        <p:tgtEl>
                                          <p:spTgt spid="55"/>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fade">
                                      <p:cBhvr>
                                        <p:cTn id="62" dur="500"/>
                                        <p:tgtEl>
                                          <p:spTgt spid="8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0"/>
                                        </p:tgtEl>
                                      </p:cBhvr>
                                    </p:animEffect>
                                    <p:set>
                                      <p:cBhvr>
                                        <p:cTn id="67" dur="1" fill="hold">
                                          <p:stCondLst>
                                            <p:cond delay="499"/>
                                          </p:stCondLst>
                                        </p:cTn>
                                        <p:tgtEl>
                                          <p:spTgt spid="60"/>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83"/>
                                        </p:tgtEl>
                                        <p:attrNameLst>
                                          <p:attrName>style.visibility</p:attrName>
                                        </p:attrNameLst>
                                      </p:cBhvr>
                                      <p:to>
                                        <p:strVal val="visible"/>
                                      </p:to>
                                    </p:set>
                                    <p:animEffect transition="in" filter="fade">
                                      <p:cBhvr>
                                        <p:cTn id="70"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4" grpId="0"/>
      <p:bldP spid="55" grpId="0"/>
      <p:bldP spid="56" grpId="0"/>
      <p:bldP spid="57" grpId="0"/>
      <p:bldP spid="58" grpId="0"/>
      <p:bldP spid="59" grpId="0"/>
      <p:bldP spid="60" grpId="0"/>
      <p:bldP spid="75" grpId="0"/>
      <p:bldP spid="76" grpId="0"/>
      <p:bldP spid="77" grpId="0"/>
      <p:bldP spid="78" grpId="0"/>
      <p:bldP spid="79" grpId="0"/>
      <p:bldP spid="81" grpId="0"/>
      <p:bldP spid="82" grpId="0"/>
      <p:bldP spid="83" grpId="0"/>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0C8883E-AA3C-48DF-BD85-E1A0405FC2F2}"/>
              </a:ext>
            </a:extLst>
          </p:cNvPr>
          <p:cNvGraphicFramePr>
            <a:graphicFrameLocks noGrp="1"/>
          </p:cNvGraphicFramePr>
          <p:nvPr/>
        </p:nvGraphicFramePr>
        <p:xfrm>
          <a:off x="188942" y="2607836"/>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895738227"/>
                    </a:ext>
                  </a:extLst>
                </a:gridCol>
                <a:gridCol w="2160000">
                  <a:extLst>
                    <a:ext uri="{9D8B030D-6E8A-4147-A177-3AD203B41FA5}">
                      <a16:colId xmlns:a16="http://schemas.microsoft.com/office/drawing/2014/main" val="2434363533"/>
                    </a:ext>
                  </a:extLst>
                </a:gridCol>
                <a:gridCol w="1800000">
                  <a:extLst>
                    <a:ext uri="{9D8B030D-6E8A-4147-A177-3AD203B41FA5}">
                      <a16:colId xmlns:a16="http://schemas.microsoft.com/office/drawing/2014/main" val="3089528113"/>
                    </a:ext>
                  </a:extLst>
                </a:gridCol>
                <a:gridCol w="1080000">
                  <a:extLst>
                    <a:ext uri="{9D8B030D-6E8A-4147-A177-3AD203B41FA5}">
                      <a16:colId xmlns:a16="http://schemas.microsoft.com/office/drawing/2014/main" val="4288693092"/>
                    </a:ext>
                  </a:extLst>
                </a:gridCol>
              </a:tblGrid>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je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porte</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06850506"/>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err="1">
                          <a:solidFill>
                            <a:srgbClr val="115076"/>
                          </a:solidFill>
                        </a:rPr>
                        <a:t>tu</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(faire)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280597444"/>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mon frère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regarder</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66765409"/>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ma </a:t>
                      </a:r>
                      <a:r>
                        <a:rPr lang="en-GB" sz="2400" b="1" dirty="0" err="1">
                          <a:solidFill>
                            <a:srgbClr val="115076"/>
                          </a:solidFill>
                        </a:rPr>
                        <a:t>sœur</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fermer</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62000820"/>
                  </a:ext>
                </a:extLst>
              </a:tr>
            </a:tbl>
          </a:graphicData>
        </a:graphic>
      </p:graphicFrame>
      <p:graphicFrame>
        <p:nvGraphicFramePr>
          <p:cNvPr id="61" name="Table 60">
            <a:extLst>
              <a:ext uri="{FF2B5EF4-FFF2-40B4-BE49-F238E27FC236}">
                <a16:creationId xmlns:a16="http://schemas.microsoft.com/office/drawing/2014/main" id="{A43B5D6A-C1A6-4ACB-8E2E-5DCF5F1EA47D}"/>
              </a:ext>
            </a:extLst>
          </p:cNvPr>
          <p:cNvGraphicFramePr>
            <a:graphicFrameLocks noGrp="1"/>
          </p:cNvGraphicFramePr>
          <p:nvPr/>
        </p:nvGraphicFramePr>
        <p:xfrm>
          <a:off x="6243061" y="2607836"/>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895738227"/>
                    </a:ext>
                  </a:extLst>
                </a:gridCol>
                <a:gridCol w="2160000">
                  <a:extLst>
                    <a:ext uri="{9D8B030D-6E8A-4147-A177-3AD203B41FA5}">
                      <a16:colId xmlns:a16="http://schemas.microsoft.com/office/drawing/2014/main" val="2434363533"/>
                    </a:ext>
                  </a:extLst>
                </a:gridCol>
                <a:gridCol w="1800000">
                  <a:extLst>
                    <a:ext uri="{9D8B030D-6E8A-4147-A177-3AD203B41FA5}">
                      <a16:colId xmlns:a16="http://schemas.microsoft.com/office/drawing/2014/main" val="3089528113"/>
                    </a:ext>
                  </a:extLst>
                </a:gridCol>
                <a:gridCol w="1080000">
                  <a:extLst>
                    <a:ext uri="{9D8B030D-6E8A-4147-A177-3AD203B41FA5}">
                      <a16:colId xmlns:a16="http://schemas.microsoft.com/office/drawing/2014/main" val="4288693092"/>
                    </a:ext>
                  </a:extLst>
                </a:gridCol>
              </a:tblGrid>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nous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(faire)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674849190"/>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err="1">
                          <a:solidFill>
                            <a:srgbClr val="115076"/>
                          </a:solidFill>
                        </a:rPr>
                        <a:t>vous</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parler</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98208961"/>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err="1">
                          <a:solidFill>
                            <a:srgbClr val="115076"/>
                          </a:solidFill>
                        </a:rPr>
                        <a:t>mes</a:t>
                      </a:r>
                      <a:r>
                        <a:rPr lang="en-GB" sz="2400" b="1" dirty="0">
                          <a:solidFill>
                            <a:srgbClr val="115076"/>
                          </a:solidFill>
                        </a:rPr>
                        <a:t> parents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(faire)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08690721"/>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err="1">
                          <a:solidFill>
                            <a:srgbClr val="115076"/>
                          </a:solidFill>
                        </a:rPr>
                        <a:t>mes</a:t>
                      </a:r>
                      <a:r>
                        <a:rPr lang="en-GB" sz="2400" b="1" dirty="0">
                          <a:solidFill>
                            <a:srgbClr val="115076"/>
                          </a:solidFill>
                        </a:rPr>
                        <a:t> </a:t>
                      </a:r>
                      <a:r>
                        <a:rPr lang="en-GB" sz="2400" b="1" dirty="0" err="1">
                          <a:solidFill>
                            <a:srgbClr val="115076"/>
                          </a:solidFill>
                        </a:rPr>
                        <a:t>amies</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écouter</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9737756"/>
                  </a:ext>
                </a:extLst>
              </a:tr>
            </a:tbl>
          </a:graphicData>
        </a:graphic>
      </p:graphicFrame>
      <p:pic>
        <p:nvPicPr>
          <p:cNvPr id="62" name="Picture 6" descr="School uniform Student Clip art - student png download - 800*686 ...">
            <a:extLst>
              <a:ext uri="{FF2B5EF4-FFF2-40B4-BE49-F238E27FC236}">
                <a16:creationId xmlns:a16="http://schemas.microsoft.com/office/drawing/2014/main" id="{09C3F794-1906-4400-9D8E-AC96A103B7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6402" y="2684036"/>
            <a:ext cx="83965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4" descr="kid bed clip art - Clip Art Library">
            <a:extLst>
              <a:ext uri="{FF2B5EF4-FFF2-40B4-BE49-F238E27FC236}">
                <a16:creationId xmlns:a16="http://schemas.microsoft.com/office/drawing/2014/main" id="{841F028A-D642-4CB5-9676-50D613099B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8534" y="3717386"/>
            <a:ext cx="955385" cy="540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8" descr="Movie film strip clip art free clipart image image - Clip Art Library">
            <a:extLst>
              <a:ext uri="{FF2B5EF4-FFF2-40B4-BE49-F238E27FC236}">
                <a16:creationId xmlns:a16="http://schemas.microsoft.com/office/drawing/2014/main" id="{020E0DFA-8B16-4E96-9168-8377EFAA3941}"/>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4342" y="4476694"/>
            <a:ext cx="7056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Window clipart free clipart images 3 - Clip Art Library">
            <a:extLst>
              <a:ext uri="{FF2B5EF4-FFF2-40B4-BE49-F238E27FC236}">
                <a16:creationId xmlns:a16="http://schemas.microsoft.com/office/drawing/2014/main" id="{5F996A7C-E7AF-42C8-9D35-55BE64765C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30078" y="5392586"/>
            <a:ext cx="534194" cy="72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34" descr="road trip clipart - Clip Art Library">
            <a:extLst>
              <a:ext uri="{FF2B5EF4-FFF2-40B4-BE49-F238E27FC236}">
                <a16:creationId xmlns:a16="http://schemas.microsoft.com/office/drawing/2014/main" id="{40A4C343-F0BE-4F7A-8359-A0743D25CDD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42971" y="2684036"/>
            <a:ext cx="6336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8" descr="Free Britain Cliparts, Download Free Clip Art, Free Clip Art on ...">
            <a:extLst>
              <a:ext uri="{FF2B5EF4-FFF2-40B4-BE49-F238E27FC236}">
                <a16:creationId xmlns:a16="http://schemas.microsoft.com/office/drawing/2014/main" id="{5ECEB543-404A-4231-840B-745F48FEAD8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95384" y="3669994"/>
            <a:ext cx="911445" cy="54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4" descr="Free Free Cleaning Images, Download Free Clip Art, Free Clip Art ...">
            <a:extLst>
              <a:ext uri="{FF2B5EF4-FFF2-40B4-BE49-F238E27FC236}">
                <a16:creationId xmlns:a16="http://schemas.microsoft.com/office/drawing/2014/main" id="{A480F514-E1BD-483A-B877-51459FAC4D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30165" y="4493794"/>
            <a:ext cx="641881" cy="72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descr="Teacher Cartoon Blackboard - Blackboard cartoon Teachers png ...">
            <a:extLst>
              <a:ext uri="{FF2B5EF4-FFF2-40B4-BE49-F238E27FC236}">
                <a16:creationId xmlns:a16="http://schemas.microsoft.com/office/drawing/2014/main" id="{3C84579F-4A1E-470C-B367-96CC8A383FA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42971" y="5394773"/>
            <a:ext cx="675000" cy="720000"/>
          </a:xfrm>
          <a:prstGeom prst="rect">
            <a:avLst/>
          </a:prstGeom>
          <a:noFill/>
          <a:extLst>
            <a:ext uri="{909E8E84-426E-40DD-AFC4-6F175D3DCCD1}">
              <a14:hiddenFill xmlns:a14="http://schemas.microsoft.com/office/drawing/2010/main">
                <a:solidFill>
                  <a:srgbClr val="FFFFFF"/>
                </a:solidFill>
              </a14:hiddenFill>
            </a:ext>
          </a:extLst>
        </p:spPr>
      </p:pic>
      <p:sp>
        <p:nvSpPr>
          <p:cNvPr id="70" name="Action Button: Custom 66" descr="number 1">
            <a:hlinkClick r:id="" action="ppaction://noaction" highlightClick="1"/>
            <a:extLst>
              <a:ext uri="{FF2B5EF4-FFF2-40B4-BE49-F238E27FC236}">
                <a16:creationId xmlns:a16="http://schemas.microsoft.com/office/drawing/2014/main" id="{48FA08E1-0458-41A7-AF19-AA5EB739AA8F}"/>
              </a:ext>
            </a:extLst>
          </p:cNvPr>
          <p:cNvSpPr/>
          <p:nvPr/>
        </p:nvSpPr>
        <p:spPr>
          <a:xfrm>
            <a:off x="270183" y="277403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a:t>
            </a:r>
          </a:p>
        </p:txBody>
      </p:sp>
      <p:sp>
        <p:nvSpPr>
          <p:cNvPr id="71" name="Action Button: Custom 69" descr="number 2">
            <a:hlinkClick r:id="" action="ppaction://noaction" highlightClick="1"/>
            <a:extLst>
              <a:ext uri="{FF2B5EF4-FFF2-40B4-BE49-F238E27FC236}">
                <a16:creationId xmlns:a16="http://schemas.microsoft.com/office/drawing/2014/main" id="{9D757BFD-9EF5-410D-AB3A-39380744CD13}"/>
              </a:ext>
            </a:extLst>
          </p:cNvPr>
          <p:cNvSpPr/>
          <p:nvPr/>
        </p:nvSpPr>
        <p:spPr>
          <a:xfrm>
            <a:off x="270183" y="368380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2</a:t>
            </a:r>
          </a:p>
        </p:txBody>
      </p:sp>
      <p:sp>
        <p:nvSpPr>
          <p:cNvPr id="80" name="Action Button: Custom 72" descr="number 3">
            <a:hlinkClick r:id="" action="ppaction://noaction" highlightClick="1"/>
            <a:extLst>
              <a:ext uri="{FF2B5EF4-FFF2-40B4-BE49-F238E27FC236}">
                <a16:creationId xmlns:a16="http://schemas.microsoft.com/office/drawing/2014/main" id="{9434468D-19C8-48A2-8E26-A366BF0BC620}"/>
              </a:ext>
            </a:extLst>
          </p:cNvPr>
          <p:cNvSpPr/>
          <p:nvPr/>
        </p:nvSpPr>
        <p:spPr>
          <a:xfrm>
            <a:off x="270183" y="4583794"/>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3</a:t>
            </a:r>
          </a:p>
        </p:txBody>
      </p:sp>
      <p:sp>
        <p:nvSpPr>
          <p:cNvPr id="84" name="Action Button: Custom 75" descr="number 4">
            <a:hlinkClick r:id="" action="ppaction://noaction" highlightClick="1"/>
            <a:extLst>
              <a:ext uri="{FF2B5EF4-FFF2-40B4-BE49-F238E27FC236}">
                <a16:creationId xmlns:a16="http://schemas.microsoft.com/office/drawing/2014/main" id="{EE1DC050-F6AD-4329-A59B-CF9F76FA2F83}"/>
              </a:ext>
            </a:extLst>
          </p:cNvPr>
          <p:cNvSpPr/>
          <p:nvPr/>
        </p:nvSpPr>
        <p:spPr>
          <a:xfrm>
            <a:off x="270183" y="548258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4</a:t>
            </a:r>
          </a:p>
        </p:txBody>
      </p:sp>
      <p:sp>
        <p:nvSpPr>
          <p:cNvPr id="85" name="Action Button: Custom 78" descr="number 5">
            <a:hlinkClick r:id="" action="ppaction://noaction" highlightClick="1"/>
            <a:extLst>
              <a:ext uri="{FF2B5EF4-FFF2-40B4-BE49-F238E27FC236}">
                <a16:creationId xmlns:a16="http://schemas.microsoft.com/office/drawing/2014/main" id="{D6C428AF-6449-4424-8A57-D4931810296B}"/>
              </a:ext>
            </a:extLst>
          </p:cNvPr>
          <p:cNvSpPr/>
          <p:nvPr/>
        </p:nvSpPr>
        <p:spPr>
          <a:xfrm>
            <a:off x="6323844" y="277403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5</a:t>
            </a:r>
          </a:p>
        </p:txBody>
      </p:sp>
      <p:sp>
        <p:nvSpPr>
          <p:cNvPr id="86" name="Action Button: Custom 81" descr="number 6">
            <a:hlinkClick r:id="" action="ppaction://noaction" highlightClick="1"/>
            <a:extLst>
              <a:ext uri="{FF2B5EF4-FFF2-40B4-BE49-F238E27FC236}">
                <a16:creationId xmlns:a16="http://schemas.microsoft.com/office/drawing/2014/main" id="{181B8CF2-82E4-40A9-B2FE-036877C9091A}"/>
              </a:ext>
            </a:extLst>
          </p:cNvPr>
          <p:cNvSpPr/>
          <p:nvPr/>
        </p:nvSpPr>
        <p:spPr>
          <a:xfrm>
            <a:off x="6323844" y="368380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6</a:t>
            </a:r>
          </a:p>
        </p:txBody>
      </p:sp>
      <p:sp>
        <p:nvSpPr>
          <p:cNvPr id="87" name="Action Button: Custom 84" descr="number 7">
            <a:hlinkClick r:id="" action="ppaction://noaction" highlightClick="1"/>
            <a:extLst>
              <a:ext uri="{FF2B5EF4-FFF2-40B4-BE49-F238E27FC236}">
                <a16:creationId xmlns:a16="http://schemas.microsoft.com/office/drawing/2014/main" id="{AB65D33B-22DF-498C-8278-EA6A31F3ECAE}"/>
              </a:ext>
            </a:extLst>
          </p:cNvPr>
          <p:cNvSpPr/>
          <p:nvPr/>
        </p:nvSpPr>
        <p:spPr>
          <a:xfrm>
            <a:off x="6323844" y="4583794"/>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7</a:t>
            </a:r>
          </a:p>
        </p:txBody>
      </p:sp>
      <p:sp>
        <p:nvSpPr>
          <p:cNvPr id="88" name="Action Button: Custom 87" descr="number 8">
            <a:hlinkClick r:id="" action="ppaction://noaction" highlightClick="1"/>
            <a:extLst>
              <a:ext uri="{FF2B5EF4-FFF2-40B4-BE49-F238E27FC236}">
                <a16:creationId xmlns:a16="http://schemas.microsoft.com/office/drawing/2014/main" id="{B5718F44-4FB5-425A-9511-4E53D6C0CB78}"/>
              </a:ext>
            </a:extLst>
          </p:cNvPr>
          <p:cNvSpPr/>
          <p:nvPr/>
        </p:nvSpPr>
        <p:spPr>
          <a:xfrm>
            <a:off x="6323844" y="548258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8</a:t>
            </a:r>
          </a:p>
        </p:txBody>
      </p:sp>
      <p:sp>
        <p:nvSpPr>
          <p:cNvPr id="89" name="TextBox 88">
            <a:extLst>
              <a:ext uri="{FF2B5EF4-FFF2-40B4-BE49-F238E27FC236}">
                <a16:creationId xmlns:a16="http://schemas.microsoft.com/office/drawing/2014/main" id="{2BFBFBC5-F013-4E87-A17E-D86E547124B0}"/>
              </a:ext>
            </a:extLst>
          </p:cNvPr>
          <p:cNvSpPr txBox="1"/>
          <p:nvPr/>
        </p:nvSpPr>
        <p:spPr>
          <a:xfrm>
            <a:off x="0" y="1161985"/>
            <a:ext cx="12016431" cy="461665"/>
          </a:xfrm>
          <a:prstGeom prst="rect">
            <a:avLst/>
          </a:prstGeom>
          <a:noFill/>
        </p:spPr>
        <p:txBody>
          <a:bodyPr wrap="none" rtlCol="0">
            <a:spAutoFit/>
          </a:bodyPr>
          <a:lstStyle/>
          <a:p>
            <a:r>
              <a:rPr lang="en-GB" sz="2400" dirty="0" err="1">
                <a:solidFill>
                  <a:srgbClr val="115076"/>
                </a:solidFill>
              </a:rPr>
              <a:t>Écris</a:t>
            </a:r>
            <a:r>
              <a:rPr lang="en-GB" sz="2400" dirty="0">
                <a:solidFill>
                  <a:srgbClr val="115076"/>
                </a:solidFill>
              </a:rPr>
              <a:t> des phrases </a:t>
            </a:r>
            <a:r>
              <a:rPr lang="en-GB" sz="2400" dirty="0" err="1">
                <a:solidFill>
                  <a:srgbClr val="115076"/>
                </a:solidFill>
              </a:rPr>
              <a:t>en</a:t>
            </a:r>
            <a:r>
              <a:rPr lang="en-GB" sz="2400" dirty="0">
                <a:solidFill>
                  <a:srgbClr val="115076"/>
                </a:solidFill>
              </a:rPr>
              <a:t> </a:t>
            </a:r>
            <a:r>
              <a:rPr lang="en-GB" sz="2400" dirty="0" err="1">
                <a:solidFill>
                  <a:srgbClr val="115076"/>
                </a:solidFill>
              </a:rPr>
              <a:t>français</a:t>
            </a:r>
            <a:r>
              <a:rPr lang="en-GB" sz="2400" dirty="0">
                <a:solidFill>
                  <a:srgbClr val="115076"/>
                </a:solidFill>
              </a:rPr>
              <a:t>. </a:t>
            </a:r>
            <a:r>
              <a:rPr lang="en-GB" sz="2400" dirty="0" err="1">
                <a:solidFill>
                  <a:srgbClr val="115076"/>
                </a:solidFill>
              </a:rPr>
              <a:t>Fais</a:t>
            </a:r>
            <a:r>
              <a:rPr lang="en-GB" sz="2400" dirty="0">
                <a:solidFill>
                  <a:srgbClr val="115076"/>
                </a:solidFill>
              </a:rPr>
              <a:t> des questions avec </a:t>
            </a:r>
            <a:r>
              <a:rPr lang="en-GB" sz="2400" b="1" dirty="0">
                <a:solidFill>
                  <a:srgbClr val="115076"/>
                </a:solidFill>
              </a:rPr>
              <a:t>faire</a:t>
            </a:r>
            <a:r>
              <a:rPr lang="en-GB" sz="2400" dirty="0">
                <a:solidFill>
                  <a:srgbClr val="115076"/>
                </a:solidFill>
              </a:rPr>
              <a:t> et </a:t>
            </a:r>
            <a:r>
              <a:rPr lang="en-GB" sz="2400" dirty="0" err="1">
                <a:solidFill>
                  <a:srgbClr val="115076"/>
                </a:solidFill>
              </a:rPr>
              <a:t>écris</a:t>
            </a:r>
            <a:r>
              <a:rPr lang="en-GB" sz="2400" dirty="0">
                <a:solidFill>
                  <a:srgbClr val="115076"/>
                </a:solidFill>
              </a:rPr>
              <a:t> les </a:t>
            </a:r>
            <a:r>
              <a:rPr lang="en-GB" sz="2400" dirty="0" err="1">
                <a:solidFill>
                  <a:srgbClr val="115076"/>
                </a:solidFill>
              </a:rPr>
              <a:t>réponses</a:t>
            </a:r>
            <a:r>
              <a:rPr lang="en-GB" sz="2400" dirty="0">
                <a:solidFill>
                  <a:srgbClr val="115076"/>
                </a:solidFill>
              </a:rPr>
              <a:t>. </a:t>
            </a:r>
          </a:p>
        </p:txBody>
      </p:sp>
      <p:sp>
        <p:nvSpPr>
          <p:cNvPr id="10" name="TextBox 9">
            <a:extLst>
              <a:ext uri="{FF2B5EF4-FFF2-40B4-BE49-F238E27FC236}">
                <a16:creationId xmlns:a16="http://schemas.microsoft.com/office/drawing/2014/main" id="{8140156A-2932-448D-99A3-47AD831DBA09}"/>
              </a:ext>
            </a:extLst>
          </p:cNvPr>
          <p:cNvSpPr txBox="1"/>
          <p:nvPr/>
        </p:nvSpPr>
        <p:spPr>
          <a:xfrm>
            <a:off x="113743" y="1666972"/>
            <a:ext cx="4819127" cy="783193"/>
          </a:xfrm>
          <a:prstGeom prst="wedgeRoundRectCallout">
            <a:avLst>
              <a:gd name="adj1" fmla="val -19647"/>
              <a:gd name="adj2" fmla="val -61550"/>
              <a:gd name="adj3" fmla="val 16667"/>
            </a:avLst>
          </a:prstGeom>
          <a:solidFill>
            <a:srgbClr val="0055A5"/>
          </a:solidFill>
          <a:ln>
            <a:solidFill>
              <a:srgbClr val="EE6000"/>
            </a:solidFill>
          </a:ln>
        </p:spPr>
        <p:txBody>
          <a:bodyPr wrap="square" rtlCol="0">
            <a:spAutoFit/>
          </a:bodyPr>
          <a:lstStyle/>
          <a:p>
            <a:r>
              <a:rPr lang="en-GB" sz="2000" dirty="0">
                <a:solidFill>
                  <a:schemeClr val="bg1"/>
                </a:solidFill>
              </a:rPr>
              <a:t>Include the word for ‘</a:t>
            </a:r>
            <a:r>
              <a:rPr lang="en-GB" sz="2000" b="1" dirty="0">
                <a:solidFill>
                  <a:schemeClr val="bg1"/>
                </a:solidFill>
              </a:rPr>
              <a:t>the</a:t>
            </a:r>
            <a:r>
              <a:rPr lang="en-GB" sz="2000" dirty="0">
                <a:solidFill>
                  <a:schemeClr val="bg1"/>
                </a:solidFill>
              </a:rPr>
              <a:t>’ or ‘</a:t>
            </a:r>
            <a:r>
              <a:rPr lang="en-GB" sz="2000" b="1" dirty="0">
                <a:solidFill>
                  <a:schemeClr val="bg1"/>
                </a:solidFill>
              </a:rPr>
              <a:t>a</a:t>
            </a:r>
            <a:r>
              <a:rPr lang="en-GB" sz="2000" dirty="0">
                <a:solidFill>
                  <a:schemeClr val="bg1"/>
                </a:solidFill>
              </a:rPr>
              <a:t>’. What sounds best in each sentence?</a:t>
            </a:r>
          </a:p>
        </p:txBody>
      </p:sp>
      <p:sp>
        <p:nvSpPr>
          <p:cNvPr id="90" name="TextBox 89">
            <a:extLst>
              <a:ext uri="{FF2B5EF4-FFF2-40B4-BE49-F238E27FC236}">
                <a16:creationId xmlns:a16="http://schemas.microsoft.com/office/drawing/2014/main" id="{BF082ED9-121B-4452-81FF-F02085328A0D}"/>
              </a:ext>
            </a:extLst>
          </p:cNvPr>
          <p:cNvSpPr txBox="1"/>
          <p:nvPr/>
        </p:nvSpPr>
        <p:spPr>
          <a:xfrm>
            <a:off x="4990738" y="1666972"/>
            <a:ext cx="4953362" cy="783193"/>
          </a:xfrm>
          <a:prstGeom prst="wedgeRoundRectCallout">
            <a:avLst>
              <a:gd name="adj1" fmla="val -19647"/>
              <a:gd name="adj2" fmla="val -61550"/>
              <a:gd name="adj3" fmla="val 16667"/>
            </a:avLst>
          </a:prstGeom>
          <a:solidFill>
            <a:srgbClr val="0055A5"/>
          </a:solidFill>
          <a:ln>
            <a:solidFill>
              <a:srgbClr val="EE6000"/>
            </a:solidFill>
          </a:ln>
        </p:spPr>
        <p:txBody>
          <a:bodyPr wrap="square" rtlCol="0">
            <a:spAutoFit/>
          </a:bodyPr>
          <a:lstStyle/>
          <a:p>
            <a:r>
              <a:rPr lang="en-GB" sz="2000" dirty="0">
                <a:solidFill>
                  <a:schemeClr val="bg1"/>
                </a:solidFill>
              </a:rPr>
              <a:t>Remember to swap the subject each time, </a:t>
            </a:r>
            <a:r>
              <a:rPr lang="en-GB" sz="2000" dirty="0" err="1">
                <a:solidFill>
                  <a:schemeClr val="bg1"/>
                </a:solidFill>
              </a:rPr>
              <a:t>eg.</a:t>
            </a:r>
            <a:r>
              <a:rPr lang="en-GB" sz="2000" dirty="0">
                <a:solidFill>
                  <a:schemeClr val="bg1"/>
                </a:solidFill>
              </a:rPr>
              <a:t> </a:t>
            </a:r>
            <a:r>
              <a:rPr lang="en-GB" sz="2000" b="1" dirty="0">
                <a:solidFill>
                  <a:schemeClr val="bg1"/>
                </a:solidFill>
              </a:rPr>
              <a:t>ma </a:t>
            </a:r>
            <a:r>
              <a:rPr lang="en-GB" sz="2000" b="1" dirty="0" err="1">
                <a:solidFill>
                  <a:schemeClr val="bg1"/>
                </a:solidFill>
              </a:rPr>
              <a:t>famille</a:t>
            </a:r>
            <a:r>
              <a:rPr lang="en-GB" sz="2000" b="1" dirty="0">
                <a:solidFill>
                  <a:schemeClr val="bg1"/>
                </a:solidFill>
              </a:rPr>
              <a:t> </a:t>
            </a:r>
            <a:r>
              <a:rPr lang="en-GB" sz="2000" dirty="0">
                <a:solidFill>
                  <a:schemeClr val="bg1"/>
                </a:solidFill>
                <a:sym typeface="Wingdings" panose="05000000000000000000" pitchFamily="2" charset="2"/>
              </a:rPr>
              <a:t> </a:t>
            </a:r>
            <a:r>
              <a:rPr lang="en-GB" sz="2000" b="1" dirty="0">
                <a:solidFill>
                  <a:schemeClr val="bg1"/>
                </a:solidFill>
                <a:sym typeface="Wingdings" panose="05000000000000000000" pitchFamily="2" charset="2"/>
              </a:rPr>
              <a:t>ta </a:t>
            </a:r>
            <a:r>
              <a:rPr lang="en-GB" sz="2000" b="1" dirty="0" err="1">
                <a:solidFill>
                  <a:schemeClr val="bg1"/>
                </a:solidFill>
                <a:sym typeface="Wingdings" panose="05000000000000000000" pitchFamily="2" charset="2"/>
              </a:rPr>
              <a:t>famille</a:t>
            </a:r>
            <a:r>
              <a:rPr lang="en-GB" sz="2000" dirty="0">
                <a:solidFill>
                  <a:schemeClr val="bg1"/>
                </a:solidFill>
                <a:sym typeface="Wingdings" panose="05000000000000000000" pitchFamily="2" charset="2"/>
              </a:rPr>
              <a:t>.</a:t>
            </a:r>
            <a:endParaRPr lang="en-GB" sz="2000" dirty="0">
              <a:solidFill>
                <a:schemeClr val="bg1"/>
              </a:solidFill>
            </a:endParaRPr>
          </a:p>
        </p:txBody>
      </p:sp>
      <p:sp>
        <p:nvSpPr>
          <p:cNvPr id="91" name="TextBox 90">
            <a:extLst>
              <a:ext uri="{FF2B5EF4-FFF2-40B4-BE49-F238E27FC236}">
                <a16:creationId xmlns:a16="http://schemas.microsoft.com/office/drawing/2014/main" id="{71F4E728-A30C-438B-926C-B733B4C52EDC}"/>
              </a:ext>
            </a:extLst>
          </p:cNvPr>
          <p:cNvSpPr txBox="1"/>
          <p:nvPr/>
        </p:nvSpPr>
        <p:spPr>
          <a:xfrm>
            <a:off x="6457245" y="359525"/>
            <a:ext cx="2933816" cy="646331"/>
          </a:xfrm>
          <a:prstGeom prst="rect">
            <a:avLst/>
          </a:prstGeom>
          <a:noFill/>
        </p:spPr>
        <p:txBody>
          <a:bodyPr wrap="none" rtlCol="0">
            <a:spAutoFit/>
          </a:bodyPr>
          <a:lstStyle/>
          <a:p>
            <a:r>
              <a:rPr lang="en-GB" sz="3600" b="1" dirty="0" err="1">
                <a:solidFill>
                  <a:srgbClr val="115076"/>
                </a:solidFill>
              </a:rPr>
              <a:t>Partenaire</a:t>
            </a:r>
            <a:r>
              <a:rPr lang="en-GB" sz="3600" b="1" dirty="0">
                <a:solidFill>
                  <a:srgbClr val="115076"/>
                </a:solidFill>
              </a:rPr>
              <a:t> A</a:t>
            </a:r>
          </a:p>
        </p:txBody>
      </p:sp>
      <p:sp>
        <p:nvSpPr>
          <p:cNvPr id="3" name="Title 2">
            <a:extLst>
              <a:ext uri="{FF2B5EF4-FFF2-40B4-BE49-F238E27FC236}">
                <a16:creationId xmlns:a16="http://schemas.microsoft.com/office/drawing/2014/main" id="{1C9CA311-2157-4FEB-B6BC-ACDF847D331C}"/>
              </a:ext>
            </a:extLst>
          </p:cNvPr>
          <p:cNvSpPr>
            <a:spLocks noGrp="1"/>
          </p:cNvSpPr>
          <p:nvPr>
            <p:ph type="title"/>
          </p:nvPr>
        </p:nvSpPr>
        <p:spPr/>
        <p:txBody>
          <a:bodyPr>
            <a:normAutofit/>
          </a:bodyPr>
          <a:lstStyle/>
          <a:p>
            <a:r>
              <a:rPr lang="fr-FR" dirty="0"/>
              <a:t>Qui fait quoi ?</a:t>
            </a:r>
          </a:p>
        </p:txBody>
      </p:sp>
      <p:sp>
        <p:nvSpPr>
          <p:cNvPr id="31" name="Rounded Rectangle 46">
            <a:extLst>
              <a:ext uri="{FF2B5EF4-FFF2-40B4-BE49-F238E27FC236}">
                <a16:creationId xmlns:a16="http://schemas.microsoft.com/office/drawing/2014/main" id="{B1B68108-79BA-46F4-BEBD-476B21783535}"/>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9112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0C8883E-AA3C-48DF-BD85-E1A0405FC2F2}"/>
              </a:ext>
            </a:extLst>
          </p:cNvPr>
          <p:cNvGraphicFramePr>
            <a:graphicFrameLocks noGrp="1"/>
          </p:cNvGraphicFramePr>
          <p:nvPr/>
        </p:nvGraphicFramePr>
        <p:xfrm>
          <a:off x="188942" y="2607836"/>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895738227"/>
                    </a:ext>
                  </a:extLst>
                </a:gridCol>
                <a:gridCol w="2160000">
                  <a:extLst>
                    <a:ext uri="{9D8B030D-6E8A-4147-A177-3AD203B41FA5}">
                      <a16:colId xmlns:a16="http://schemas.microsoft.com/office/drawing/2014/main" val="2434363533"/>
                    </a:ext>
                  </a:extLst>
                </a:gridCol>
                <a:gridCol w="1800000">
                  <a:extLst>
                    <a:ext uri="{9D8B030D-6E8A-4147-A177-3AD203B41FA5}">
                      <a16:colId xmlns:a16="http://schemas.microsoft.com/office/drawing/2014/main" val="3089528113"/>
                    </a:ext>
                  </a:extLst>
                </a:gridCol>
                <a:gridCol w="1080000">
                  <a:extLst>
                    <a:ext uri="{9D8B030D-6E8A-4147-A177-3AD203B41FA5}">
                      <a16:colId xmlns:a16="http://schemas.microsoft.com/office/drawing/2014/main" val="4288693092"/>
                    </a:ext>
                  </a:extLst>
                </a:gridCol>
              </a:tblGrid>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je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(faire)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06850506"/>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err="1">
                          <a:solidFill>
                            <a:srgbClr val="115076"/>
                          </a:solidFill>
                        </a:rPr>
                        <a:t>tu</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écouter</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280597444"/>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mon frère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(porter)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66765409"/>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ma </a:t>
                      </a:r>
                      <a:r>
                        <a:rPr lang="en-GB" sz="2400" b="1" dirty="0" err="1">
                          <a:solidFill>
                            <a:srgbClr val="115076"/>
                          </a:solidFill>
                        </a:rPr>
                        <a:t>sœur</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parle</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62000820"/>
                  </a:ext>
                </a:extLst>
              </a:tr>
            </a:tbl>
          </a:graphicData>
        </a:graphic>
      </p:graphicFrame>
      <p:graphicFrame>
        <p:nvGraphicFramePr>
          <p:cNvPr id="61" name="Table 60">
            <a:extLst>
              <a:ext uri="{FF2B5EF4-FFF2-40B4-BE49-F238E27FC236}">
                <a16:creationId xmlns:a16="http://schemas.microsoft.com/office/drawing/2014/main" id="{A43B5D6A-C1A6-4ACB-8E2E-5DCF5F1EA47D}"/>
              </a:ext>
            </a:extLst>
          </p:cNvPr>
          <p:cNvGraphicFramePr>
            <a:graphicFrameLocks noGrp="1"/>
          </p:cNvGraphicFramePr>
          <p:nvPr/>
        </p:nvGraphicFramePr>
        <p:xfrm>
          <a:off x="6243061" y="2607836"/>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895738227"/>
                    </a:ext>
                  </a:extLst>
                </a:gridCol>
                <a:gridCol w="2160000">
                  <a:extLst>
                    <a:ext uri="{9D8B030D-6E8A-4147-A177-3AD203B41FA5}">
                      <a16:colId xmlns:a16="http://schemas.microsoft.com/office/drawing/2014/main" val="2434363533"/>
                    </a:ext>
                  </a:extLst>
                </a:gridCol>
                <a:gridCol w="1800000">
                  <a:extLst>
                    <a:ext uri="{9D8B030D-6E8A-4147-A177-3AD203B41FA5}">
                      <a16:colId xmlns:a16="http://schemas.microsoft.com/office/drawing/2014/main" val="3089528113"/>
                    </a:ext>
                  </a:extLst>
                </a:gridCol>
                <a:gridCol w="1080000">
                  <a:extLst>
                    <a:ext uri="{9D8B030D-6E8A-4147-A177-3AD203B41FA5}">
                      <a16:colId xmlns:a16="http://schemas.microsoft.com/office/drawing/2014/main" val="4288693092"/>
                    </a:ext>
                  </a:extLst>
                </a:gridCol>
              </a:tblGrid>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nous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(faire)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674849190"/>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err="1">
                          <a:solidFill>
                            <a:srgbClr val="115076"/>
                          </a:solidFill>
                        </a:rPr>
                        <a:t>vous</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regarder</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98208961"/>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err="1">
                          <a:solidFill>
                            <a:srgbClr val="115076"/>
                          </a:solidFill>
                        </a:rPr>
                        <a:t>mes</a:t>
                      </a:r>
                      <a:r>
                        <a:rPr lang="en-GB" sz="2400" b="1" dirty="0">
                          <a:solidFill>
                            <a:srgbClr val="115076"/>
                          </a:solidFill>
                        </a:rPr>
                        <a:t> parents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fermer</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08690721"/>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err="1">
                          <a:solidFill>
                            <a:srgbClr val="115076"/>
                          </a:solidFill>
                        </a:rPr>
                        <a:t>mes</a:t>
                      </a:r>
                      <a:r>
                        <a:rPr lang="en-GB" sz="2400" b="1" dirty="0">
                          <a:solidFill>
                            <a:srgbClr val="115076"/>
                          </a:solidFill>
                        </a:rPr>
                        <a:t> </a:t>
                      </a:r>
                      <a:r>
                        <a:rPr lang="en-GB" sz="2400" b="1" dirty="0" err="1">
                          <a:solidFill>
                            <a:srgbClr val="115076"/>
                          </a:solidFill>
                        </a:rPr>
                        <a:t>amies</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(faire)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9737756"/>
                  </a:ext>
                </a:extLst>
              </a:tr>
            </a:tbl>
          </a:graphicData>
        </a:graphic>
      </p:graphicFrame>
      <p:pic>
        <p:nvPicPr>
          <p:cNvPr id="15" name="Picture 32" descr="Free Walking Images, Download Free Clip Art, Free Clip Art on ...">
            <a:extLst>
              <a:ext uri="{FF2B5EF4-FFF2-40B4-BE49-F238E27FC236}">
                <a16:creationId xmlns:a16="http://schemas.microsoft.com/office/drawing/2014/main" id="{BB93CB6A-7F58-4938-8028-5E2E11442F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3872" y="2684036"/>
            <a:ext cx="926609" cy="72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radio clipart - Clip Art Library">
            <a:extLst>
              <a:ext uri="{FF2B5EF4-FFF2-40B4-BE49-F238E27FC236}">
                <a16:creationId xmlns:a16="http://schemas.microsoft.com/office/drawing/2014/main" id="{1BF55F74-7335-442F-8CC6-DE5A4BAEDD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2374" y="3575486"/>
            <a:ext cx="689604"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ress Shirt Free Pink Polo Clipart - Free Clip Art Images - Clip ...">
            <a:extLst>
              <a:ext uri="{FF2B5EF4-FFF2-40B4-BE49-F238E27FC236}">
                <a16:creationId xmlns:a16="http://schemas.microsoft.com/office/drawing/2014/main" id="{9856BA2F-3609-4BF1-B3F7-B48B222969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8746" y="4485986"/>
            <a:ext cx="591386" cy="72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0" descr="Free Picture Of France Flag, Download Free Clip Art, Free Clip Art ...">
            <a:extLst>
              <a:ext uri="{FF2B5EF4-FFF2-40B4-BE49-F238E27FC236}">
                <a16:creationId xmlns:a16="http://schemas.microsoft.com/office/drawing/2014/main" id="{79E5DC70-F752-427E-A4AE-FD41518E2B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7751" y="5490994"/>
            <a:ext cx="811475" cy="54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Free Grocery Shopping Clipart, Download Free Clip Art, Free Clip ...">
            <a:extLst>
              <a:ext uri="{FF2B5EF4-FFF2-40B4-BE49-F238E27FC236}">
                <a16:creationId xmlns:a16="http://schemas.microsoft.com/office/drawing/2014/main" id="{F4B2DBB1-D0CC-4367-8C20-A6CAD5ECCE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27128" y="2684036"/>
            <a:ext cx="844693"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6" descr="Tv television clip art 2 image - Clip Art Library">
            <a:extLst>
              <a:ext uri="{FF2B5EF4-FFF2-40B4-BE49-F238E27FC236}">
                <a16:creationId xmlns:a16="http://schemas.microsoft.com/office/drawing/2014/main" id="{C1E49194-1DCA-4955-B5A9-1019E483033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72663" y="3590636"/>
            <a:ext cx="956308" cy="72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2" descr="make models clipart - Clip Art Library">
            <a:extLst>
              <a:ext uri="{FF2B5EF4-FFF2-40B4-BE49-F238E27FC236}">
                <a16:creationId xmlns:a16="http://schemas.microsoft.com/office/drawing/2014/main" id="{A6DB0030-36BE-4887-84A4-6E263766746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96674" y="5400994"/>
            <a:ext cx="7056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Bedroom Door Clipart | Clipart library - Free Clipart Images ...">
            <a:extLst>
              <a:ext uri="{FF2B5EF4-FFF2-40B4-BE49-F238E27FC236}">
                <a16:creationId xmlns:a16="http://schemas.microsoft.com/office/drawing/2014/main" id="{3E7EF05A-4F93-47E2-9B54-965669E1ACB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210557" y="4485986"/>
            <a:ext cx="477833" cy="720000"/>
          </a:xfrm>
          <a:prstGeom prst="rect">
            <a:avLst/>
          </a:prstGeom>
          <a:noFill/>
          <a:extLst>
            <a:ext uri="{909E8E84-426E-40DD-AFC4-6F175D3DCCD1}">
              <a14:hiddenFill xmlns:a14="http://schemas.microsoft.com/office/drawing/2010/main">
                <a:solidFill>
                  <a:srgbClr val="FFFFFF"/>
                </a:solidFill>
              </a14:hiddenFill>
            </a:ext>
          </a:extLst>
        </p:spPr>
      </p:pic>
      <p:sp>
        <p:nvSpPr>
          <p:cNvPr id="23" name="Action Button: Custom 66" descr="number 1">
            <a:hlinkClick r:id="" action="ppaction://noaction" highlightClick="1"/>
            <a:extLst>
              <a:ext uri="{FF2B5EF4-FFF2-40B4-BE49-F238E27FC236}">
                <a16:creationId xmlns:a16="http://schemas.microsoft.com/office/drawing/2014/main" id="{C6E5D83C-9127-4F8C-8B7F-270FC6308EF6}"/>
              </a:ext>
            </a:extLst>
          </p:cNvPr>
          <p:cNvSpPr/>
          <p:nvPr/>
        </p:nvSpPr>
        <p:spPr>
          <a:xfrm>
            <a:off x="270183" y="277403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a:t>
            </a:r>
          </a:p>
        </p:txBody>
      </p:sp>
      <p:sp>
        <p:nvSpPr>
          <p:cNvPr id="24" name="Action Button: Custom 69" descr="number 2">
            <a:hlinkClick r:id="" action="ppaction://noaction" highlightClick="1"/>
            <a:extLst>
              <a:ext uri="{FF2B5EF4-FFF2-40B4-BE49-F238E27FC236}">
                <a16:creationId xmlns:a16="http://schemas.microsoft.com/office/drawing/2014/main" id="{683A5EE9-5128-49A0-B391-2320D6FFF73D}"/>
              </a:ext>
            </a:extLst>
          </p:cNvPr>
          <p:cNvSpPr/>
          <p:nvPr/>
        </p:nvSpPr>
        <p:spPr>
          <a:xfrm>
            <a:off x="270183" y="368380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2</a:t>
            </a:r>
          </a:p>
        </p:txBody>
      </p:sp>
      <p:sp>
        <p:nvSpPr>
          <p:cNvPr id="25" name="Action Button: Custom 72" descr="number 3">
            <a:hlinkClick r:id="" action="ppaction://noaction" highlightClick="1"/>
            <a:extLst>
              <a:ext uri="{FF2B5EF4-FFF2-40B4-BE49-F238E27FC236}">
                <a16:creationId xmlns:a16="http://schemas.microsoft.com/office/drawing/2014/main" id="{67BFD380-DF14-40C2-B9A1-FA61DD17ADBC}"/>
              </a:ext>
            </a:extLst>
          </p:cNvPr>
          <p:cNvSpPr/>
          <p:nvPr/>
        </p:nvSpPr>
        <p:spPr>
          <a:xfrm>
            <a:off x="270183" y="4583794"/>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3</a:t>
            </a:r>
          </a:p>
        </p:txBody>
      </p:sp>
      <p:sp>
        <p:nvSpPr>
          <p:cNvPr id="26" name="Action Button: Custom 75" descr="number 4">
            <a:hlinkClick r:id="" action="ppaction://noaction" highlightClick="1"/>
            <a:extLst>
              <a:ext uri="{FF2B5EF4-FFF2-40B4-BE49-F238E27FC236}">
                <a16:creationId xmlns:a16="http://schemas.microsoft.com/office/drawing/2014/main" id="{8C60FAE8-BA30-4F84-A23E-6120FB98F62F}"/>
              </a:ext>
            </a:extLst>
          </p:cNvPr>
          <p:cNvSpPr/>
          <p:nvPr/>
        </p:nvSpPr>
        <p:spPr>
          <a:xfrm>
            <a:off x="270183" y="548258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4</a:t>
            </a:r>
          </a:p>
        </p:txBody>
      </p:sp>
      <p:sp>
        <p:nvSpPr>
          <p:cNvPr id="27" name="Action Button: Custom 78" descr="number 5">
            <a:hlinkClick r:id="" action="ppaction://noaction" highlightClick="1"/>
            <a:extLst>
              <a:ext uri="{FF2B5EF4-FFF2-40B4-BE49-F238E27FC236}">
                <a16:creationId xmlns:a16="http://schemas.microsoft.com/office/drawing/2014/main" id="{2EC3DBE9-F0CA-4A9C-97C9-86D8726E815C}"/>
              </a:ext>
            </a:extLst>
          </p:cNvPr>
          <p:cNvSpPr/>
          <p:nvPr/>
        </p:nvSpPr>
        <p:spPr>
          <a:xfrm>
            <a:off x="6323844" y="277403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5</a:t>
            </a:r>
          </a:p>
        </p:txBody>
      </p:sp>
      <p:sp>
        <p:nvSpPr>
          <p:cNvPr id="28" name="Action Button: Custom 81" descr="number 6">
            <a:hlinkClick r:id="" action="ppaction://noaction" highlightClick="1"/>
            <a:extLst>
              <a:ext uri="{FF2B5EF4-FFF2-40B4-BE49-F238E27FC236}">
                <a16:creationId xmlns:a16="http://schemas.microsoft.com/office/drawing/2014/main" id="{AD8B9878-8038-457B-B3A0-B165B82850B8}"/>
              </a:ext>
            </a:extLst>
          </p:cNvPr>
          <p:cNvSpPr/>
          <p:nvPr/>
        </p:nvSpPr>
        <p:spPr>
          <a:xfrm>
            <a:off x="6323844" y="368380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6</a:t>
            </a:r>
          </a:p>
        </p:txBody>
      </p:sp>
      <p:sp>
        <p:nvSpPr>
          <p:cNvPr id="29" name="Action Button: Custom 84" descr="number 7">
            <a:hlinkClick r:id="" action="ppaction://noaction" highlightClick="1"/>
            <a:extLst>
              <a:ext uri="{FF2B5EF4-FFF2-40B4-BE49-F238E27FC236}">
                <a16:creationId xmlns:a16="http://schemas.microsoft.com/office/drawing/2014/main" id="{1B45ACBF-CDEB-4D9D-BD67-6B0B18C44889}"/>
              </a:ext>
            </a:extLst>
          </p:cNvPr>
          <p:cNvSpPr/>
          <p:nvPr/>
        </p:nvSpPr>
        <p:spPr>
          <a:xfrm>
            <a:off x="6323844" y="4583794"/>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7</a:t>
            </a:r>
          </a:p>
        </p:txBody>
      </p:sp>
      <p:sp>
        <p:nvSpPr>
          <p:cNvPr id="30" name="Action Button: Custom 87" descr="number 8">
            <a:hlinkClick r:id="" action="ppaction://noaction" highlightClick="1"/>
            <a:extLst>
              <a:ext uri="{FF2B5EF4-FFF2-40B4-BE49-F238E27FC236}">
                <a16:creationId xmlns:a16="http://schemas.microsoft.com/office/drawing/2014/main" id="{AF26D22E-DC1E-42E7-A3D6-6AE262D1695E}"/>
              </a:ext>
            </a:extLst>
          </p:cNvPr>
          <p:cNvSpPr/>
          <p:nvPr/>
        </p:nvSpPr>
        <p:spPr>
          <a:xfrm>
            <a:off x="6323844" y="548258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8</a:t>
            </a:r>
          </a:p>
        </p:txBody>
      </p:sp>
      <p:sp>
        <p:nvSpPr>
          <p:cNvPr id="2" name="TextBox 1">
            <a:extLst>
              <a:ext uri="{FF2B5EF4-FFF2-40B4-BE49-F238E27FC236}">
                <a16:creationId xmlns:a16="http://schemas.microsoft.com/office/drawing/2014/main" id="{BC2EFE85-C751-4BE8-8825-B88141880AF2}"/>
              </a:ext>
            </a:extLst>
          </p:cNvPr>
          <p:cNvSpPr txBox="1"/>
          <p:nvPr/>
        </p:nvSpPr>
        <p:spPr>
          <a:xfrm>
            <a:off x="0" y="1162384"/>
            <a:ext cx="11931471" cy="461665"/>
          </a:xfrm>
          <a:prstGeom prst="rect">
            <a:avLst/>
          </a:prstGeom>
          <a:noFill/>
        </p:spPr>
        <p:txBody>
          <a:bodyPr wrap="none" rtlCol="0">
            <a:spAutoFit/>
          </a:bodyPr>
          <a:lstStyle/>
          <a:p>
            <a:r>
              <a:rPr lang="en-GB" sz="2400" dirty="0" err="1">
                <a:solidFill>
                  <a:srgbClr val="115076"/>
                </a:solidFill>
              </a:rPr>
              <a:t>Écris</a:t>
            </a:r>
            <a:r>
              <a:rPr lang="en-GB" sz="2400" dirty="0">
                <a:solidFill>
                  <a:srgbClr val="115076"/>
                </a:solidFill>
              </a:rPr>
              <a:t> des phrases </a:t>
            </a:r>
            <a:r>
              <a:rPr lang="en-GB" sz="2400" dirty="0" err="1">
                <a:solidFill>
                  <a:srgbClr val="115076"/>
                </a:solidFill>
              </a:rPr>
              <a:t>en</a:t>
            </a:r>
            <a:r>
              <a:rPr lang="en-GB" sz="2400" dirty="0">
                <a:solidFill>
                  <a:srgbClr val="115076"/>
                </a:solidFill>
              </a:rPr>
              <a:t> </a:t>
            </a:r>
            <a:r>
              <a:rPr lang="en-GB" sz="2400" dirty="0" err="1">
                <a:solidFill>
                  <a:srgbClr val="115076"/>
                </a:solidFill>
              </a:rPr>
              <a:t>français</a:t>
            </a:r>
            <a:r>
              <a:rPr lang="en-GB" sz="2400" dirty="0">
                <a:solidFill>
                  <a:srgbClr val="115076"/>
                </a:solidFill>
              </a:rPr>
              <a:t>. </a:t>
            </a:r>
            <a:r>
              <a:rPr lang="en-GB" sz="2400" dirty="0" err="1">
                <a:solidFill>
                  <a:srgbClr val="115076"/>
                </a:solidFill>
              </a:rPr>
              <a:t>Fais</a:t>
            </a:r>
            <a:r>
              <a:rPr lang="en-GB" sz="2400" dirty="0">
                <a:solidFill>
                  <a:srgbClr val="115076"/>
                </a:solidFill>
              </a:rPr>
              <a:t> des questions avec </a:t>
            </a:r>
            <a:r>
              <a:rPr lang="en-GB" sz="2400" b="1" dirty="0">
                <a:solidFill>
                  <a:srgbClr val="115076"/>
                </a:solidFill>
              </a:rPr>
              <a:t>faire</a:t>
            </a:r>
            <a:r>
              <a:rPr lang="en-GB" sz="2400" dirty="0">
                <a:solidFill>
                  <a:srgbClr val="115076"/>
                </a:solidFill>
              </a:rPr>
              <a:t> et </a:t>
            </a:r>
            <a:r>
              <a:rPr lang="en-GB" sz="2400" dirty="0" err="1">
                <a:solidFill>
                  <a:srgbClr val="115076"/>
                </a:solidFill>
              </a:rPr>
              <a:t>écris</a:t>
            </a:r>
            <a:r>
              <a:rPr lang="en-GB" sz="2400" dirty="0">
                <a:solidFill>
                  <a:srgbClr val="115076"/>
                </a:solidFill>
              </a:rPr>
              <a:t> les </a:t>
            </a:r>
            <a:r>
              <a:rPr lang="en-GB" sz="2400" dirty="0" err="1">
                <a:solidFill>
                  <a:srgbClr val="115076"/>
                </a:solidFill>
              </a:rPr>
              <a:t>réponses</a:t>
            </a:r>
            <a:r>
              <a:rPr lang="en-GB" sz="2400" dirty="0">
                <a:solidFill>
                  <a:srgbClr val="115076"/>
                </a:solidFill>
              </a:rPr>
              <a:t>.</a:t>
            </a:r>
          </a:p>
        </p:txBody>
      </p:sp>
      <p:sp>
        <p:nvSpPr>
          <p:cNvPr id="34" name="TextBox 33">
            <a:extLst>
              <a:ext uri="{FF2B5EF4-FFF2-40B4-BE49-F238E27FC236}">
                <a16:creationId xmlns:a16="http://schemas.microsoft.com/office/drawing/2014/main" id="{CBF84076-A087-4B95-BCFD-4F90983323CA}"/>
              </a:ext>
            </a:extLst>
          </p:cNvPr>
          <p:cNvSpPr txBox="1"/>
          <p:nvPr/>
        </p:nvSpPr>
        <p:spPr>
          <a:xfrm>
            <a:off x="113743" y="1666972"/>
            <a:ext cx="4819127" cy="783193"/>
          </a:xfrm>
          <a:prstGeom prst="wedgeRoundRectCallout">
            <a:avLst>
              <a:gd name="adj1" fmla="val -19647"/>
              <a:gd name="adj2" fmla="val -61550"/>
              <a:gd name="adj3" fmla="val 16667"/>
            </a:avLst>
          </a:prstGeom>
          <a:solidFill>
            <a:srgbClr val="0055A5"/>
          </a:solidFill>
          <a:ln>
            <a:solidFill>
              <a:srgbClr val="EE6000"/>
            </a:solidFill>
          </a:ln>
        </p:spPr>
        <p:txBody>
          <a:bodyPr wrap="square" rtlCol="0">
            <a:spAutoFit/>
          </a:bodyPr>
          <a:lstStyle/>
          <a:p>
            <a:r>
              <a:rPr lang="en-GB" sz="2000" dirty="0">
                <a:solidFill>
                  <a:schemeClr val="bg1"/>
                </a:solidFill>
              </a:rPr>
              <a:t>Include the word for ‘</a:t>
            </a:r>
            <a:r>
              <a:rPr lang="en-GB" sz="2000" b="1" dirty="0">
                <a:solidFill>
                  <a:schemeClr val="bg1"/>
                </a:solidFill>
              </a:rPr>
              <a:t>the</a:t>
            </a:r>
            <a:r>
              <a:rPr lang="en-GB" sz="2000" dirty="0">
                <a:solidFill>
                  <a:schemeClr val="bg1"/>
                </a:solidFill>
              </a:rPr>
              <a:t>’ or ‘</a:t>
            </a:r>
            <a:r>
              <a:rPr lang="en-GB" sz="2000" b="1" dirty="0">
                <a:solidFill>
                  <a:schemeClr val="bg1"/>
                </a:solidFill>
              </a:rPr>
              <a:t>a</a:t>
            </a:r>
            <a:r>
              <a:rPr lang="en-GB" sz="2000" dirty="0">
                <a:solidFill>
                  <a:schemeClr val="bg1"/>
                </a:solidFill>
              </a:rPr>
              <a:t>’. What sounds best in each sentence?</a:t>
            </a:r>
          </a:p>
        </p:txBody>
      </p:sp>
      <p:sp>
        <p:nvSpPr>
          <p:cNvPr id="37" name="TextBox 36">
            <a:extLst>
              <a:ext uri="{FF2B5EF4-FFF2-40B4-BE49-F238E27FC236}">
                <a16:creationId xmlns:a16="http://schemas.microsoft.com/office/drawing/2014/main" id="{262CAD0D-9F25-4BD3-9CF6-0DF144FEF4A7}"/>
              </a:ext>
            </a:extLst>
          </p:cNvPr>
          <p:cNvSpPr txBox="1"/>
          <p:nvPr/>
        </p:nvSpPr>
        <p:spPr>
          <a:xfrm>
            <a:off x="6457245" y="359525"/>
            <a:ext cx="2933816" cy="646331"/>
          </a:xfrm>
          <a:prstGeom prst="rect">
            <a:avLst/>
          </a:prstGeom>
          <a:noFill/>
        </p:spPr>
        <p:txBody>
          <a:bodyPr wrap="none" rtlCol="0">
            <a:spAutoFit/>
          </a:bodyPr>
          <a:lstStyle/>
          <a:p>
            <a:r>
              <a:rPr lang="en-GB" sz="3600" b="1" dirty="0" err="1">
                <a:solidFill>
                  <a:srgbClr val="115076"/>
                </a:solidFill>
              </a:rPr>
              <a:t>Partenaire</a:t>
            </a:r>
            <a:r>
              <a:rPr lang="en-GB" sz="3600" b="1" dirty="0">
                <a:solidFill>
                  <a:srgbClr val="115076"/>
                </a:solidFill>
              </a:rPr>
              <a:t> B</a:t>
            </a:r>
          </a:p>
        </p:txBody>
      </p:sp>
      <p:sp>
        <p:nvSpPr>
          <p:cNvPr id="38" name="TextBox 37">
            <a:extLst>
              <a:ext uri="{FF2B5EF4-FFF2-40B4-BE49-F238E27FC236}">
                <a16:creationId xmlns:a16="http://schemas.microsoft.com/office/drawing/2014/main" id="{319143EF-1E05-457A-85AD-A931ED34FA2B}"/>
              </a:ext>
            </a:extLst>
          </p:cNvPr>
          <p:cNvSpPr txBox="1"/>
          <p:nvPr/>
        </p:nvSpPr>
        <p:spPr>
          <a:xfrm>
            <a:off x="4990738" y="1666972"/>
            <a:ext cx="4953362" cy="783193"/>
          </a:xfrm>
          <a:prstGeom prst="wedgeRoundRectCallout">
            <a:avLst>
              <a:gd name="adj1" fmla="val -19647"/>
              <a:gd name="adj2" fmla="val -61550"/>
              <a:gd name="adj3" fmla="val 16667"/>
            </a:avLst>
          </a:prstGeom>
          <a:solidFill>
            <a:srgbClr val="0055A5"/>
          </a:solidFill>
          <a:ln>
            <a:solidFill>
              <a:srgbClr val="EE6000"/>
            </a:solidFill>
          </a:ln>
        </p:spPr>
        <p:txBody>
          <a:bodyPr wrap="square" rtlCol="0">
            <a:spAutoFit/>
          </a:bodyPr>
          <a:lstStyle/>
          <a:p>
            <a:r>
              <a:rPr lang="en-GB" sz="2000" dirty="0">
                <a:solidFill>
                  <a:schemeClr val="bg1"/>
                </a:solidFill>
              </a:rPr>
              <a:t>Remember to swap the subject each time, </a:t>
            </a:r>
            <a:r>
              <a:rPr lang="en-GB" sz="2000" dirty="0" err="1">
                <a:solidFill>
                  <a:schemeClr val="bg1"/>
                </a:solidFill>
              </a:rPr>
              <a:t>eg.</a:t>
            </a:r>
            <a:r>
              <a:rPr lang="en-GB" sz="2000" dirty="0">
                <a:solidFill>
                  <a:schemeClr val="bg1"/>
                </a:solidFill>
              </a:rPr>
              <a:t> </a:t>
            </a:r>
            <a:r>
              <a:rPr lang="en-GB" sz="2000" b="1" dirty="0">
                <a:solidFill>
                  <a:schemeClr val="bg1"/>
                </a:solidFill>
              </a:rPr>
              <a:t>ma </a:t>
            </a:r>
            <a:r>
              <a:rPr lang="en-GB" sz="2000" b="1" dirty="0" err="1">
                <a:solidFill>
                  <a:schemeClr val="bg1"/>
                </a:solidFill>
              </a:rPr>
              <a:t>famille</a:t>
            </a:r>
            <a:r>
              <a:rPr lang="en-GB" sz="2000" b="1" dirty="0">
                <a:solidFill>
                  <a:schemeClr val="bg1"/>
                </a:solidFill>
              </a:rPr>
              <a:t> </a:t>
            </a:r>
            <a:r>
              <a:rPr lang="en-GB" sz="2000" dirty="0">
                <a:solidFill>
                  <a:schemeClr val="bg1"/>
                </a:solidFill>
                <a:sym typeface="Wingdings" panose="05000000000000000000" pitchFamily="2" charset="2"/>
              </a:rPr>
              <a:t> </a:t>
            </a:r>
            <a:r>
              <a:rPr lang="en-GB" sz="2000" b="1" dirty="0">
                <a:solidFill>
                  <a:schemeClr val="bg1"/>
                </a:solidFill>
                <a:sym typeface="Wingdings" panose="05000000000000000000" pitchFamily="2" charset="2"/>
              </a:rPr>
              <a:t>ta </a:t>
            </a:r>
            <a:r>
              <a:rPr lang="en-GB" sz="2000" b="1" dirty="0" err="1">
                <a:solidFill>
                  <a:schemeClr val="bg1"/>
                </a:solidFill>
                <a:sym typeface="Wingdings" panose="05000000000000000000" pitchFamily="2" charset="2"/>
              </a:rPr>
              <a:t>famille</a:t>
            </a:r>
            <a:r>
              <a:rPr lang="en-GB" sz="2000" dirty="0">
                <a:solidFill>
                  <a:schemeClr val="bg1"/>
                </a:solidFill>
                <a:sym typeface="Wingdings" panose="05000000000000000000" pitchFamily="2" charset="2"/>
              </a:rPr>
              <a:t>.</a:t>
            </a:r>
            <a:endParaRPr lang="en-GB" sz="2000" dirty="0">
              <a:solidFill>
                <a:schemeClr val="bg1"/>
              </a:solidFill>
            </a:endParaRPr>
          </a:p>
        </p:txBody>
      </p:sp>
      <p:sp>
        <p:nvSpPr>
          <p:cNvPr id="5" name="Title 4">
            <a:extLst>
              <a:ext uri="{FF2B5EF4-FFF2-40B4-BE49-F238E27FC236}">
                <a16:creationId xmlns:a16="http://schemas.microsoft.com/office/drawing/2014/main" id="{48B194F3-79CD-4BE0-A5D7-3F21A9194AA3}"/>
              </a:ext>
            </a:extLst>
          </p:cNvPr>
          <p:cNvSpPr>
            <a:spLocks noGrp="1"/>
          </p:cNvSpPr>
          <p:nvPr>
            <p:ph type="title"/>
          </p:nvPr>
        </p:nvSpPr>
        <p:spPr/>
        <p:txBody>
          <a:bodyPr>
            <a:normAutofit/>
          </a:bodyPr>
          <a:lstStyle/>
          <a:p>
            <a:r>
              <a:rPr lang="fr-FR" dirty="0"/>
              <a:t>Qui fait quoi ?</a:t>
            </a:r>
          </a:p>
        </p:txBody>
      </p:sp>
      <p:sp>
        <p:nvSpPr>
          <p:cNvPr id="33" name="Rounded Rectangle 46">
            <a:extLst>
              <a:ext uri="{FF2B5EF4-FFF2-40B4-BE49-F238E27FC236}">
                <a16:creationId xmlns:a16="http://schemas.microsoft.com/office/drawing/2014/main" id="{DDEB8A70-74CE-4C1E-AEC4-5A99063389ED}"/>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6117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0C8883E-AA3C-48DF-BD85-E1A0405FC2F2}"/>
              </a:ext>
            </a:extLst>
          </p:cNvPr>
          <p:cNvGraphicFramePr>
            <a:graphicFrameLocks noGrp="1"/>
          </p:cNvGraphicFramePr>
          <p:nvPr/>
        </p:nvGraphicFramePr>
        <p:xfrm>
          <a:off x="188941" y="1989000"/>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895738227"/>
                    </a:ext>
                  </a:extLst>
                </a:gridCol>
                <a:gridCol w="3960000">
                  <a:extLst>
                    <a:ext uri="{9D8B030D-6E8A-4147-A177-3AD203B41FA5}">
                      <a16:colId xmlns:a16="http://schemas.microsoft.com/office/drawing/2014/main" val="2434363533"/>
                    </a:ext>
                  </a:extLst>
                </a:gridCol>
                <a:gridCol w="1080000">
                  <a:extLst>
                    <a:ext uri="{9D8B030D-6E8A-4147-A177-3AD203B41FA5}">
                      <a16:colId xmlns:a16="http://schemas.microsoft.com/office/drawing/2014/main" val="4288693092"/>
                    </a:ext>
                  </a:extLst>
                </a:gridCol>
              </a:tblGrid>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Je </a:t>
                      </a:r>
                      <a:r>
                        <a:rPr lang="en-GB" sz="2400" b="0" dirty="0" err="1">
                          <a:solidFill>
                            <a:srgbClr val="115076"/>
                          </a:solidFill>
                        </a:rPr>
                        <a:t>porte</a:t>
                      </a:r>
                      <a:r>
                        <a:rPr lang="en-GB" sz="2400" b="0" dirty="0">
                          <a:solidFill>
                            <a:srgbClr val="115076"/>
                          </a:solidFill>
                        </a:rPr>
                        <a:t> un / </a:t>
                      </a:r>
                      <a:r>
                        <a:rPr lang="en-GB" sz="2400" b="0" dirty="0" err="1">
                          <a:solidFill>
                            <a:srgbClr val="115076"/>
                          </a:solidFill>
                        </a:rPr>
                        <a:t>l’uniforme</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06850506"/>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Tu </a:t>
                      </a:r>
                      <a:r>
                        <a:rPr lang="en-GB" sz="2400" b="0" dirty="0" err="1">
                          <a:solidFill>
                            <a:srgbClr val="115076"/>
                          </a:solidFill>
                        </a:rPr>
                        <a:t>fais</a:t>
                      </a:r>
                      <a:r>
                        <a:rPr lang="en-GB" sz="2400" b="0" dirty="0">
                          <a:solidFill>
                            <a:srgbClr val="115076"/>
                          </a:solidFill>
                        </a:rPr>
                        <a:t> le lit.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280597444"/>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Mon frère </a:t>
                      </a:r>
                      <a:r>
                        <a:rPr lang="en-GB" sz="2400" b="0" dirty="0" err="1">
                          <a:solidFill>
                            <a:srgbClr val="115076"/>
                          </a:solidFill>
                        </a:rPr>
                        <a:t>regarde</a:t>
                      </a:r>
                      <a:r>
                        <a:rPr lang="en-GB" sz="2400" b="0" dirty="0">
                          <a:solidFill>
                            <a:srgbClr val="115076"/>
                          </a:solidFill>
                        </a:rPr>
                        <a:t> un / le film.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66765409"/>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Ma </a:t>
                      </a:r>
                      <a:r>
                        <a:rPr lang="en-GB" sz="2400" b="0" dirty="0" err="1">
                          <a:solidFill>
                            <a:srgbClr val="115076"/>
                          </a:solidFill>
                        </a:rPr>
                        <a:t>sœur</a:t>
                      </a:r>
                      <a:r>
                        <a:rPr lang="en-GB" sz="2400" b="0" dirty="0">
                          <a:solidFill>
                            <a:srgbClr val="115076"/>
                          </a:solidFill>
                        </a:rPr>
                        <a:t> </a:t>
                      </a:r>
                      <a:r>
                        <a:rPr lang="en-GB" sz="2400" b="0" dirty="0" err="1">
                          <a:solidFill>
                            <a:srgbClr val="115076"/>
                          </a:solidFill>
                        </a:rPr>
                        <a:t>ferme</a:t>
                      </a:r>
                      <a:r>
                        <a:rPr lang="en-GB" sz="2400" b="0" dirty="0">
                          <a:solidFill>
                            <a:srgbClr val="115076"/>
                          </a:solidFill>
                        </a:rPr>
                        <a:t> la </a:t>
                      </a:r>
                      <a:r>
                        <a:rPr lang="en-GB" sz="2400" b="0" dirty="0" err="1">
                          <a:solidFill>
                            <a:srgbClr val="115076"/>
                          </a:solidFill>
                        </a:rPr>
                        <a:t>fenêtre</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62000820"/>
                  </a:ext>
                </a:extLst>
              </a:tr>
            </a:tbl>
          </a:graphicData>
        </a:graphic>
      </p:graphicFrame>
      <p:graphicFrame>
        <p:nvGraphicFramePr>
          <p:cNvPr id="61" name="Table 60">
            <a:extLst>
              <a:ext uri="{FF2B5EF4-FFF2-40B4-BE49-F238E27FC236}">
                <a16:creationId xmlns:a16="http://schemas.microsoft.com/office/drawing/2014/main" id="{A43B5D6A-C1A6-4ACB-8E2E-5DCF5F1EA47D}"/>
              </a:ext>
            </a:extLst>
          </p:cNvPr>
          <p:cNvGraphicFramePr>
            <a:graphicFrameLocks noGrp="1"/>
          </p:cNvGraphicFramePr>
          <p:nvPr/>
        </p:nvGraphicFramePr>
        <p:xfrm>
          <a:off x="6243060" y="1989000"/>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895738227"/>
                    </a:ext>
                  </a:extLst>
                </a:gridCol>
                <a:gridCol w="3960000">
                  <a:extLst>
                    <a:ext uri="{9D8B030D-6E8A-4147-A177-3AD203B41FA5}">
                      <a16:colId xmlns:a16="http://schemas.microsoft.com/office/drawing/2014/main" val="2434363533"/>
                    </a:ext>
                  </a:extLst>
                </a:gridCol>
                <a:gridCol w="1080000">
                  <a:extLst>
                    <a:ext uri="{9D8B030D-6E8A-4147-A177-3AD203B41FA5}">
                      <a16:colId xmlns:a16="http://schemas.microsoft.com/office/drawing/2014/main" val="4288693092"/>
                    </a:ext>
                  </a:extLst>
                </a:gridCol>
              </a:tblGrid>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Nous </a:t>
                      </a:r>
                      <a:r>
                        <a:rPr lang="en-GB" sz="2400" b="0" dirty="0" err="1">
                          <a:solidFill>
                            <a:srgbClr val="115076"/>
                          </a:solidFill>
                        </a:rPr>
                        <a:t>faisons</a:t>
                      </a:r>
                      <a:r>
                        <a:rPr lang="en-GB" sz="2400" b="0" dirty="0">
                          <a:solidFill>
                            <a:srgbClr val="115076"/>
                          </a:solidFill>
                        </a:rPr>
                        <a:t> un voyage.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674849190"/>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err="1">
                          <a:solidFill>
                            <a:srgbClr val="115076"/>
                          </a:solidFill>
                        </a:rPr>
                        <a:t>Vous</a:t>
                      </a:r>
                      <a:r>
                        <a:rPr lang="en-GB" sz="2400" b="0" dirty="0">
                          <a:solidFill>
                            <a:srgbClr val="115076"/>
                          </a:solidFill>
                        </a:rPr>
                        <a:t> </a:t>
                      </a:r>
                      <a:r>
                        <a:rPr lang="en-GB" sz="2400" b="0" dirty="0" err="1">
                          <a:solidFill>
                            <a:srgbClr val="115076"/>
                          </a:solidFill>
                        </a:rPr>
                        <a:t>parlez</a:t>
                      </a:r>
                      <a:r>
                        <a:rPr lang="en-GB" sz="2400" b="0" dirty="0">
                          <a:solidFill>
                            <a:srgbClr val="115076"/>
                          </a:solidFill>
                        </a:rPr>
                        <a:t> </a:t>
                      </a:r>
                      <a:r>
                        <a:rPr lang="en-GB" sz="2400" b="0" dirty="0" err="1">
                          <a:solidFill>
                            <a:srgbClr val="115076"/>
                          </a:solidFill>
                        </a:rPr>
                        <a:t>anglais</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98208961"/>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err="1">
                          <a:solidFill>
                            <a:srgbClr val="115076"/>
                          </a:solidFill>
                        </a:rPr>
                        <a:t>Mes</a:t>
                      </a:r>
                      <a:r>
                        <a:rPr lang="en-GB" sz="2400" b="0" dirty="0">
                          <a:solidFill>
                            <a:srgbClr val="115076"/>
                          </a:solidFill>
                        </a:rPr>
                        <a:t> parents font le ménage.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08690721"/>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err="1">
                          <a:solidFill>
                            <a:srgbClr val="115076"/>
                          </a:solidFill>
                        </a:rPr>
                        <a:t>Mes</a:t>
                      </a:r>
                      <a:r>
                        <a:rPr lang="en-GB" sz="2400" b="0" dirty="0">
                          <a:solidFill>
                            <a:srgbClr val="115076"/>
                          </a:solidFill>
                        </a:rPr>
                        <a:t> </a:t>
                      </a:r>
                      <a:r>
                        <a:rPr lang="en-GB" sz="2400" b="0" dirty="0" err="1">
                          <a:solidFill>
                            <a:srgbClr val="115076"/>
                          </a:solidFill>
                        </a:rPr>
                        <a:t>amies</a:t>
                      </a:r>
                      <a:r>
                        <a:rPr lang="en-GB" sz="2400" b="0" dirty="0">
                          <a:solidFill>
                            <a:srgbClr val="115076"/>
                          </a:solidFill>
                        </a:rPr>
                        <a:t> </a:t>
                      </a:r>
                      <a:r>
                        <a:rPr lang="en-GB" sz="2400" b="0" dirty="0" err="1">
                          <a:solidFill>
                            <a:srgbClr val="115076"/>
                          </a:solidFill>
                        </a:rPr>
                        <a:t>écoutent</a:t>
                      </a:r>
                      <a:r>
                        <a:rPr lang="en-GB" sz="2400" b="0" dirty="0">
                          <a:solidFill>
                            <a:srgbClr val="115076"/>
                          </a:solidFill>
                        </a:rPr>
                        <a:t> la </a:t>
                      </a:r>
                      <a:r>
                        <a:rPr lang="en-GB" sz="2400" b="0" dirty="0" err="1">
                          <a:solidFill>
                            <a:srgbClr val="115076"/>
                          </a:solidFill>
                        </a:rPr>
                        <a:t>professeure</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9737756"/>
                  </a:ext>
                </a:extLst>
              </a:tr>
            </a:tbl>
          </a:graphicData>
        </a:graphic>
      </p:graphicFrame>
      <p:pic>
        <p:nvPicPr>
          <p:cNvPr id="62" name="Picture 6" descr="School uniform Student Clip art - student png download - 800*686 ...">
            <a:extLst>
              <a:ext uri="{FF2B5EF4-FFF2-40B4-BE49-F238E27FC236}">
                <a16:creationId xmlns:a16="http://schemas.microsoft.com/office/drawing/2014/main" id="{09C3F794-1906-4400-9D8E-AC96A103B7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6401" y="2065200"/>
            <a:ext cx="83965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4" descr="kid bed clip art - Clip Art Library">
            <a:extLst>
              <a:ext uri="{FF2B5EF4-FFF2-40B4-BE49-F238E27FC236}">
                <a16:creationId xmlns:a16="http://schemas.microsoft.com/office/drawing/2014/main" id="{841F028A-D642-4CB5-9676-50D613099B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8533" y="3098550"/>
            <a:ext cx="955385" cy="540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8" descr="Movie film strip clip art free clipart image image - Clip Art Library">
            <a:extLst>
              <a:ext uri="{FF2B5EF4-FFF2-40B4-BE49-F238E27FC236}">
                <a16:creationId xmlns:a16="http://schemas.microsoft.com/office/drawing/2014/main" id="{020E0DFA-8B16-4E96-9168-8377EFAA3941}"/>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4341" y="3857858"/>
            <a:ext cx="7056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Window clipart free clipart images 3 - Clip Art Library">
            <a:extLst>
              <a:ext uri="{FF2B5EF4-FFF2-40B4-BE49-F238E27FC236}">
                <a16:creationId xmlns:a16="http://schemas.microsoft.com/office/drawing/2014/main" id="{5F996A7C-E7AF-42C8-9D35-55BE64765C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30077" y="4773750"/>
            <a:ext cx="534194" cy="72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34" descr="road trip clipart - Clip Art Library">
            <a:extLst>
              <a:ext uri="{FF2B5EF4-FFF2-40B4-BE49-F238E27FC236}">
                <a16:creationId xmlns:a16="http://schemas.microsoft.com/office/drawing/2014/main" id="{40A4C343-F0BE-4F7A-8359-A0743D25CDD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42970" y="2065200"/>
            <a:ext cx="6336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8" descr="Free Britain Cliparts, Download Free Clip Art, Free Clip Art on ...">
            <a:extLst>
              <a:ext uri="{FF2B5EF4-FFF2-40B4-BE49-F238E27FC236}">
                <a16:creationId xmlns:a16="http://schemas.microsoft.com/office/drawing/2014/main" id="{5ECEB543-404A-4231-840B-745F48FEAD8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95383" y="3051158"/>
            <a:ext cx="911445" cy="54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4" descr="Free Free Cleaning Images, Download Free Clip Art, Free Clip Art ...">
            <a:extLst>
              <a:ext uri="{FF2B5EF4-FFF2-40B4-BE49-F238E27FC236}">
                <a16:creationId xmlns:a16="http://schemas.microsoft.com/office/drawing/2014/main" id="{A480F514-E1BD-483A-B877-51459FAC4D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30164" y="3874958"/>
            <a:ext cx="641881" cy="72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descr="Teacher Cartoon Blackboard - Blackboard cartoon Teachers png ...">
            <a:extLst>
              <a:ext uri="{FF2B5EF4-FFF2-40B4-BE49-F238E27FC236}">
                <a16:creationId xmlns:a16="http://schemas.microsoft.com/office/drawing/2014/main" id="{3C84579F-4A1E-470C-B367-96CC8A383FA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42970" y="4775937"/>
            <a:ext cx="675000" cy="720000"/>
          </a:xfrm>
          <a:prstGeom prst="rect">
            <a:avLst/>
          </a:prstGeom>
          <a:noFill/>
          <a:extLst>
            <a:ext uri="{909E8E84-426E-40DD-AFC4-6F175D3DCCD1}">
              <a14:hiddenFill xmlns:a14="http://schemas.microsoft.com/office/drawing/2010/main">
                <a:solidFill>
                  <a:srgbClr val="FFFFFF"/>
                </a:solidFill>
              </a14:hiddenFill>
            </a:ext>
          </a:extLst>
        </p:spPr>
      </p:pic>
      <p:sp>
        <p:nvSpPr>
          <p:cNvPr id="70" name="Action Button: Custom 66" descr="number 1">
            <a:hlinkClick r:id="" action="ppaction://noaction" highlightClick="1"/>
            <a:extLst>
              <a:ext uri="{FF2B5EF4-FFF2-40B4-BE49-F238E27FC236}">
                <a16:creationId xmlns:a16="http://schemas.microsoft.com/office/drawing/2014/main" id="{48FA08E1-0458-41A7-AF19-AA5EB739AA8F}"/>
              </a:ext>
            </a:extLst>
          </p:cNvPr>
          <p:cNvSpPr/>
          <p:nvPr/>
        </p:nvSpPr>
        <p:spPr>
          <a:xfrm>
            <a:off x="270182" y="2155200"/>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71" name="Action Button: Custom 69" descr="number 2">
            <a:hlinkClick r:id="" action="ppaction://noaction" highlightClick="1"/>
            <a:extLst>
              <a:ext uri="{FF2B5EF4-FFF2-40B4-BE49-F238E27FC236}">
                <a16:creationId xmlns:a16="http://schemas.microsoft.com/office/drawing/2014/main" id="{9D757BFD-9EF5-410D-AB3A-39380744CD13}"/>
              </a:ext>
            </a:extLst>
          </p:cNvPr>
          <p:cNvSpPr/>
          <p:nvPr/>
        </p:nvSpPr>
        <p:spPr>
          <a:xfrm>
            <a:off x="270182" y="3064972"/>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80" name="Action Button: Custom 72" descr="number 3">
            <a:hlinkClick r:id="" action="ppaction://noaction" highlightClick="1"/>
            <a:extLst>
              <a:ext uri="{FF2B5EF4-FFF2-40B4-BE49-F238E27FC236}">
                <a16:creationId xmlns:a16="http://schemas.microsoft.com/office/drawing/2014/main" id="{9434468D-19C8-48A2-8E26-A366BF0BC620}"/>
              </a:ext>
            </a:extLst>
          </p:cNvPr>
          <p:cNvSpPr/>
          <p:nvPr/>
        </p:nvSpPr>
        <p:spPr>
          <a:xfrm>
            <a:off x="270182" y="396495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84" name="Action Button: Custom 75" descr="number 4">
            <a:hlinkClick r:id="" action="ppaction://noaction" highlightClick="1"/>
            <a:extLst>
              <a:ext uri="{FF2B5EF4-FFF2-40B4-BE49-F238E27FC236}">
                <a16:creationId xmlns:a16="http://schemas.microsoft.com/office/drawing/2014/main" id="{EE1DC050-F6AD-4329-A59B-CF9F76FA2F83}"/>
              </a:ext>
            </a:extLst>
          </p:cNvPr>
          <p:cNvSpPr/>
          <p:nvPr/>
        </p:nvSpPr>
        <p:spPr>
          <a:xfrm>
            <a:off x="270182" y="4863750"/>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85" name="Action Button: Custom 78" descr="number 5">
            <a:hlinkClick r:id="" action="ppaction://noaction" highlightClick="1"/>
            <a:extLst>
              <a:ext uri="{FF2B5EF4-FFF2-40B4-BE49-F238E27FC236}">
                <a16:creationId xmlns:a16="http://schemas.microsoft.com/office/drawing/2014/main" id="{D6C428AF-6449-4424-8A57-D4931810296B}"/>
              </a:ext>
            </a:extLst>
          </p:cNvPr>
          <p:cNvSpPr/>
          <p:nvPr/>
        </p:nvSpPr>
        <p:spPr>
          <a:xfrm>
            <a:off x="6323843" y="2155200"/>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86" name="Action Button: Custom 81" descr="number 6">
            <a:hlinkClick r:id="" action="ppaction://noaction" highlightClick="1"/>
            <a:extLst>
              <a:ext uri="{FF2B5EF4-FFF2-40B4-BE49-F238E27FC236}">
                <a16:creationId xmlns:a16="http://schemas.microsoft.com/office/drawing/2014/main" id="{181B8CF2-82E4-40A9-B2FE-036877C9091A}"/>
              </a:ext>
            </a:extLst>
          </p:cNvPr>
          <p:cNvSpPr/>
          <p:nvPr/>
        </p:nvSpPr>
        <p:spPr>
          <a:xfrm>
            <a:off x="6323843" y="3064972"/>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sp>
        <p:nvSpPr>
          <p:cNvPr id="87" name="Action Button: Custom 84" descr="number 7">
            <a:hlinkClick r:id="" action="ppaction://noaction" highlightClick="1"/>
            <a:extLst>
              <a:ext uri="{FF2B5EF4-FFF2-40B4-BE49-F238E27FC236}">
                <a16:creationId xmlns:a16="http://schemas.microsoft.com/office/drawing/2014/main" id="{AB65D33B-22DF-498C-8278-EA6A31F3ECAE}"/>
              </a:ext>
            </a:extLst>
          </p:cNvPr>
          <p:cNvSpPr/>
          <p:nvPr/>
        </p:nvSpPr>
        <p:spPr>
          <a:xfrm>
            <a:off x="6323843" y="396495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7</a:t>
            </a:r>
          </a:p>
        </p:txBody>
      </p:sp>
      <p:sp>
        <p:nvSpPr>
          <p:cNvPr id="88" name="Action Button: Custom 87" descr="number 8">
            <a:hlinkClick r:id="" action="ppaction://noaction" highlightClick="1"/>
            <a:extLst>
              <a:ext uri="{FF2B5EF4-FFF2-40B4-BE49-F238E27FC236}">
                <a16:creationId xmlns:a16="http://schemas.microsoft.com/office/drawing/2014/main" id="{B5718F44-4FB5-425A-9511-4E53D6C0CB78}"/>
              </a:ext>
            </a:extLst>
          </p:cNvPr>
          <p:cNvSpPr/>
          <p:nvPr/>
        </p:nvSpPr>
        <p:spPr>
          <a:xfrm>
            <a:off x="6323843" y="4863750"/>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8</a:t>
            </a:r>
          </a:p>
        </p:txBody>
      </p:sp>
      <p:sp>
        <p:nvSpPr>
          <p:cNvPr id="25" name="TextBox 24">
            <a:extLst>
              <a:ext uri="{FF2B5EF4-FFF2-40B4-BE49-F238E27FC236}">
                <a16:creationId xmlns:a16="http://schemas.microsoft.com/office/drawing/2014/main" id="{D97BC5F4-696F-4B2F-8031-E2C26BC89C53}"/>
              </a:ext>
            </a:extLst>
          </p:cNvPr>
          <p:cNvSpPr txBox="1"/>
          <p:nvPr/>
        </p:nvSpPr>
        <p:spPr>
          <a:xfrm>
            <a:off x="3337993" y="148757"/>
            <a:ext cx="2326278" cy="646331"/>
          </a:xfrm>
          <a:prstGeom prst="rect">
            <a:avLst/>
          </a:prstGeom>
          <a:noFill/>
        </p:spPr>
        <p:txBody>
          <a:bodyPr wrap="none" rtlCol="0">
            <a:spAutoFit/>
          </a:bodyPr>
          <a:lstStyle/>
          <a:p>
            <a:r>
              <a:rPr lang="en-GB" sz="3600" b="1" dirty="0" err="1">
                <a:solidFill>
                  <a:srgbClr val="EE6000"/>
                </a:solidFill>
              </a:rPr>
              <a:t>Réponses</a:t>
            </a:r>
            <a:endParaRPr lang="en-GB" sz="3600" b="1" dirty="0">
              <a:solidFill>
                <a:srgbClr val="EE6000"/>
              </a:solidFill>
            </a:endParaRPr>
          </a:p>
        </p:txBody>
      </p:sp>
      <p:sp>
        <p:nvSpPr>
          <p:cNvPr id="3" name="Title 2">
            <a:extLst>
              <a:ext uri="{FF2B5EF4-FFF2-40B4-BE49-F238E27FC236}">
                <a16:creationId xmlns:a16="http://schemas.microsoft.com/office/drawing/2014/main" id="{7FCBE964-51A9-4206-8F28-DC84148D0F8D}"/>
              </a:ext>
            </a:extLst>
          </p:cNvPr>
          <p:cNvSpPr>
            <a:spLocks noGrp="1"/>
          </p:cNvSpPr>
          <p:nvPr>
            <p:ph type="title"/>
          </p:nvPr>
        </p:nvSpPr>
        <p:spPr>
          <a:xfrm>
            <a:off x="0" y="213557"/>
            <a:ext cx="3376246" cy="647577"/>
          </a:xfrm>
        </p:spPr>
        <p:txBody>
          <a:bodyPr>
            <a:normAutofit/>
          </a:bodyPr>
          <a:lstStyle/>
          <a:p>
            <a:r>
              <a:rPr lang="fr-FR" dirty="0"/>
              <a:t>Qui fait quoi ?</a:t>
            </a:r>
          </a:p>
        </p:txBody>
      </p:sp>
      <p:sp>
        <p:nvSpPr>
          <p:cNvPr id="29" name="Rounded Rectangle 46">
            <a:extLst>
              <a:ext uri="{FF2B5EF4-FFF2-40B4-BE49-F238E27FC236}">
                <a16:creationId xmlns:a16="http://schemas.microsoft.com/office/drawing/2014/main" id="{E54CF4BE-DD71-4CF3-84C7-AD94EBB1E3AD}"/>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77431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0C8883E-AA3C-48DF-BD85-E1A0405FC2F2}"/>
              </a:ext>
            </a:extLst>
          </p:cNvPr>
          <p:cNvGraphicFramePr>
            <a:graphicFrameLocks noGrp="1"/>
          </p:cNvGraphicFramePr>
          <p:nvPr/>
        </p:nvGraphicFramePr>
        <p:xfrm>
          <a:off x="188941" y="1989000"/>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895738227"/>
                    </a:ext>
                  </a:extLst>
                </a:gridCol>
                <a:gridCol w="3960000">
                  <a:extLst>
                    <a:ext uri="{9D8B030D-6E8A-4147-A177-3AD203B41FA5}">
                      <a16:colId xmlns:a16="http://schemas.microsoft.com/office/drawing/2014/main" val="2434363533"/>
                    </a:ext>
                  </a:extLst>
                </a:gridCol>
                <a:gridCol w="1080000">
                  <a:extLst>
                    <a:ext uri="{9D8B030D-6E8A-4147-A177-3AD203B41FA5}">
                      <a16:colId xmlns:a16="http://schemas.microsoft.com/office/drawing/2014/main" val="4288693092"/>
                    </a:ext>
                  </a:extLst>
                </a:gridCol>
              </a:tblGrid>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Je </a:t>
                      </a:r>
                      <a:r>
                        <a:rPr lang="en-GB" sz="2400" b="0" dirty="0" err="1">
                          <a:solidFill>
                            <a:srgbClr val="115076"/>
                          </a:solidFill>
                        </a:rPr>
                        <a:t>fais</a:t>
                      </a:r>
                      <a:r>
                        <a:rPr lang="en-GB" sz="2400" b="0" dirty="0">
                          <a:solidFill>
                            <a:srgbClr val="115076"/>
                          </a:solidFill>
                        </a:rPr>
                        <a:t> </a:t>
                      </a:r>
                      <a:r>
                        <a:rPr lang="en-GB" sz="2400" b="0" dirty="0" err="1">
                          <a:solidFill>
                            <a:srgbClr val="115076"/>
                          </a:solidFill>
                        </a:rPr>
                        <a:t>une</a:t>
                      </a:r>
                      <a:r>
                        <a:rPr lang="en-GB" sz="2400" b="0" dirty="0">
                          <a:solidFill>
                            <a:srgbClr val="115076"/>
                          </a:solidFill>
                        </a:rPr>
                        <a:t> promenade.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06850506"/>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Tu </a:t>
                      </a:r>
                      <a:r>
                        <a:rPr lang="en-GB" sz="2400" b="0" dirty="0" err="1">
                          <a:solidFill>
                            <a:srgbClr val="115076"/>
                          </a:solidFill>
                        </a:rPr>
                        <a:t>écoutes</a:t>
                      </a:r>
                      <a:r>
                        <a:rPr lang="en-GB" sz="2400" b="0" dirty="0">
                          <a:solidFill>
                            <a:srgbClr val="115076"/>
                          </a:solidFill>
                        </a:rPr>
                        <a:t> la radio.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280597444"/>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Mon frère </a:t>
                      </a:r>
                      <a:r>
                        <a:rPr lang="en-GB" sz="2400" b="0" dirty="0" err="1">
                          <a:solidFill>
                            <a:srgbClr val="115076"/>
                          </a:solidFill>
                        </a:rPr>
                        <a:t>porte</a:t>
                      </a:r>
                      <a:r>
                        <a:rPr lang="en-GB" sz="2400" b="0" dirty="0">
                          <a:solidFill>
                            <a:srgbClr val="115076"/>
                          </a:solidFill>
                        </a:rPr>
                        <a:t> </a:t>
                      </a:r>
                      <a:r>
                        <a:rPr lang="en-GB" sz="2400" b="0" dirty="0" err="1">
                          <a:solidFill>
                            <a:srgbClr val="115076"/>
                          </a:solidFill>
                        </a:rPr>
                        <a:t>une</a:t>
                      </a:r>
                      <a:r>
                        <a:rPr lang="en-GB" sz="2400" b="0" dirty="0">
                          <a:solidFill>
                            <a:srgbClr val="115076"/>
                          </a:solidFill>
                        </a:rPr>
                        <a:t> / la chemise.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66765409"/>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Ma </a:t>
                      </a:r>
                      <a:r>
                        <a:rPr lang="en-GB" sz="2400" b="0" dirty="0" err="1">
                          <a:solidFill>
                            <a:srgbClr val="115076"/>
                          </a:solidFill>
                        </a:rPr>
                        <a:t>sœur</a:t>
                      </a:r>
                      <a:r>
                        <a:rPr lang="en-GB" sz="2400" b="0" dirty="0">
                          <a:solidFill>
                            <a:srgbClr val="115076"/>
                          </a:solidFill>
                        </a:rPr>
                        <a:t> </a:t>
                      </a:r>
                      <a:r>
                        <a:rPr lang="en-GB" sz="2400" b="0" dirty="0" err="1">
                          <a:solidFill>
                            <a:srgbClr val="115076"/>
                          </a:solidFill>
                        </a:rPr>
                        <a:t>parle</a:t>
                      </a:r>
                      <a:r>
                        <a:rPr lang="en-GB" sz="2400" b="0" dirty="0">
                          <a:solidFill>
                            <a:srgbClr val="115076"/>
                          </a:solidFill>
                        </a:rPr>
                        <a:t> </a:t>
                      </a:r>
                      <a:r>
                        <a:rPr lang="en-GB" sz="2400" b="0" dirty="0" err="1">
                          <a:solidFill>
                            <a:srgbClr val="115076"/>
                          </a:solidFill>
                        </a:rPr>
                        <a:t>français</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62000820"/>
                  </a:ext>
                </a:extLst>
              </a:tr>
            </a:tbl>
          </a:graphicData>
        </a:graphic>
      </p:graphicFrame>
      <p:graphicFrame>
        <p:nvGraphicFramePr>
          <p:cNvPr id="61" name="Table 60">
            <a:extLst>
              <a:ext uri="{FF2B5EF4-FFF2-40B4-BE49-F238E27FC236}">
                <a16:creationId xmlns:a16="http://schemas.microsoft.com/office/drawing/2014/main" id="{A43B5D6A-C1A6-4ACB-8E2E-5DCF5F1EA47D}"/>
              </a:ext>
            </a:extLst>
          </p:cNvPr>
          <p:cNvGraphicFramePr>
            <a:graphicFrameLocks noGrp="1"/>
          </p:cNvGraphicFramePr>
          <p:nvPr/>
        </p:nvGraphicFramePr>
        <p:xfrm>
          <a:off x="6243060" y="1989000"/>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895738227"/>
                    </a:ext>
                  </a:extLst>
                </a:gridCol>
                <a:gridCol w="3960000">
                  <a:extLst>
                    <a:ext uri="{9D8B030D-6E8A-4147-A177-3AD203B41FA5}">
                      <a16:colId xmlns:a16="http://schemas.microsoft.com/office/drawing/2014/main" val="2434363533"/>
                    </a:ext>
                  </a:extLst>
                </a:gridCol>
                <a:gridCol w="1080000">
                  <a:extLst>
                    <a:ext uri="{9D8B030D-6E8A-4147-A177-3AD203B41FA5}">
                      <a16:colId xmlns:a16="http://schemas.microsoft.com/office/drawing/2014/main" val="4288693092"/>
                    </a:ext>
                  </a:extLst>
                </a:gridCol>
              </a:tblGrid>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Nous </a:t>
                      </a:r>
                      <a:r>
                        <a:rPr lang="en-GB" sz="2400" b="0" dirty="0" err="1">
                          <a:solidFill>
                            <a:srgbClr val="115076"/>
                          </a:solidFill>
                        </a:rPr>
                        <a:t>faisons</a:t>
                      </a:r>
                      <a:r>
                        <a:rPr lang="en-GB" sz="2400" b="0" dirty="0">
                          <a:solidFill>
                            <a:srgbClr val="115076"/>
                          </a:solidFill>
                        </a:rPr>
                        <a:t> les courses.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674849190"/>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err="1">
                          <a:solidFill>
                            <a:srgbClr val="115076"/>
                          </a:solidFill>
                        </a:rPr>
                        <a:t>Vous</a:t>
                      </a:r>
                      <a:r>
                        <a:rPr lang="en-GB" sz="2400" b="0" dirty="0">
                          <a:solidFill>
                            <a:srgbClr val="115076"/>
                          </a:solidFill>
                        </a:rPr>
                        <a:t> </a:t>
                      </a:r>
                      <a:r>
                        <a:rPr lang="en-GB" sz="2400" b="0" dirty="0" err="1">
                          <a:solidFill>
                            <a:srgbClr val="115076"/>
                          </a:solidFill>
                        </a:rPr>
                        <a:t>regardez</a:t>
                      </a:r>
                      <a:r>
                        <a:rPr lang="en-GB" sz="2400" b="0" dirty="0">
                          <a:solidFill>
                            <a:srgbClr val="115076"/>
                          </a:solidFill>
                        </a:rPr>
                        <a:t> la </a:t>
                      </a:r>
                      <a:r>
                        <a:rPr lang="en-GB" sz="2400" b="0" dirty="0" err="1">
                          <a:solidFill>
                            <a:srgbClr val="115076"/>
                          </a:solidFill>
                        </a:rPr>
                        <a:t>télé</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98208961"/>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err="1">
                          <a:solidFill>
                            <a:srgbClr val="115076"/>
                          </a:solidFill>
                        </a:rPr>
                        <a:t>Mes</a:t>
                      </a:r>
                      <a:r>
                        <a:rPr lang="en-GB" sz="2400" b="0" dirty="0">
                          <a:solidFill>
                            <a:srgbClr val="115076"/>
                          </a:solidFill>
                        </a:rPr>
                        <a:t> parents ferment la </a:t>
                      </a:r>
                      <a:r>
                        <a:rPr lang="en-GB" sz="2400" b="0" dirty="0" err="1">
                          <a:solidFill>
                            <a:srgbClr val="115076"/>
                          </a:solidFill>
                        </a:rPr>
                        <a:t>porte</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08690721"/>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err="1">
                          <a:solidFill>
                            <a:srgbClr val="115076"/>
                          </a:solidFill>
                        </a:rPr>
                        <a:t>Mes</a:t>
                      </a:r>
                      <a:r>
                        <a:rPr lang="en-GB" sz="2400" b="0" dirty="0">
                          <a:solidFill>
                            <a:srgbClr val="115076"/>
                          </a:solidFill>
                        </a:rPr>
                        <a:t> </a:t>
                      </a:r>
                      <a:r>
                        <a:rPr lang="en-GB" sz="2400" b="0" dirty="0" err="1">
                          <a:solidFill>
                            <a:srgbClr val="115076"/>
                          </a:solidFill>
                        </a:rPr>
                        <a:t>amies</a:t>
                      </a:r>
                      <a:r>
                        <a:rPr lang="en-GB" sz="2400" b="0" dirty="0">
                          <a:solidFill>
                            <a:srgbClr val="115076"/>
                          </a:solidFill>
                        </a:rPr>
                        <a:t> font un / le </a:t>
                      </a:r>
                      <a:r>
                        <a:rPr lang="en-GB" sz="2400" b="0" dirty="0" err="1">
                          <a:solidFill>
                            <a:srgbClr val="115076"/>
                          </a:solidFill>
                        </a:rPr>
                        <a:t>modèle</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9737756"/>
                  </a:ext>
                </a:extLst>
              </a:tr>
            </a:tbl>
          </a:graphicData>
        </a:graphic>
      </p:graphicFrame>
      <p:pic>
        <p:nvPicPr>
          <p:cNvPr id="15" name="Picture 32" descr="Free Walking Images, Download Free Clip Art, Free Clip Art on ...">
            <a:extLst>
              <a:ext uri="{FF2B5EF4-FFF2-40B4-BE49-F238E27FC236}">
                <a16:creationId xmlns:a16="http://schemas.microsoft.com/office/drawing/2014/main" id="{BB93CB6A-7F58-4938-8028-5E2E11442F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3871" y="2065200"/>
            <a:ext cx="926609" cy="72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radio clipart - Clip Art Library">
            <a:extLst>
              <a:ext uri="{FF2B5EF4-FFF2-40B4-BE49-F238E27FC236}">
                <a16:creationId xmlns:a16="http://schemas.microsoft.com/office/drawing/2014/main" id="{1BF55F74-7335-442F-8CC6-DE5A4BAEDD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2373" y="2956650"/>
            <a:ext cx="689604"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ress Shirt Free Pink Polo Clipart - Free Clip Art Images - Clip ...">
            <a:extLst>
              <a:ext uri="{FF2B5EF4-FFF2-40B4-BE49-F238E27FC236}">
                <a16:creationId xmlns:a16="http://schemas.microsoft.com/office/drawing/2014/main" id="{9856BA2F-3609-4BF1-B3F7-B48B222969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8745" y="3867150"/>
            <a:ext cx="591386" cy="72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0" descr="Free Picture Of France Flag, Download Free Clip Art, Free Clip Art ...">
            <a:extLst>
              <a:ext uri="{FF2B5EF4-FFF2-40B4-BE49-F238E27FC236}">
                <a16:creationId xmlns:a16="http://schemas.microsoft.com/office/drawing/2014/main" id="{79E5DC70-F752-427E-A4AE-FD41518E2B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7750" y="4872158"/>
            <a:ext cx="811475" cy="54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Free Grocery Shopping Clipart, Download Free Clip Art, Free Clip ...">
            <a:extLst>
              <a:ext uri="{FF2B5EF4-FFF2-40B4-BE49-F238E27FC236}">
                <a16:creationId xmlns:a16="http://schemas.microsoft.com/office/drawing/2014/main" id="{F4B2DBB1-D0CC-4367-8C20-A6CAD5ECCE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27127" y="2065200"/>
            <a:ext cx="844693"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6" descr="Tv television clip art 2 image - Clip Art Library">
            <a:extLst>
              <a:ext uri="{FF2B5EF4-FFF2-40B4-BE49-F238E27FC236}">
                <a16:creationId xmlns:a16="http://schemas.microsoft.com/office/drawing/2014/main" id="{C1E49194-1DCA-4955-B5A9-1019E483033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72662" y="2971800"/>
            <a:ext cx="956308" cy="72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2" descr="make models clipart - Clip Art Library">
            <a:extLst>
              <a:ext uri="{FF2B5EF4-FFF2-40B4-BE49-F238E27FC236}">
                <a16:creationId xmlns:a16="http://schemas.microsoft.com/office/drawing/2014/main" id="{A6DB0030-36BE-4887-84A4-6E263766746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96673" y="4782158"/>
            <a:ext cx="7056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Bedroom Door Clipart | Clipart library - Free Clipart Images ...">
            <a:extLst>
              <a:ext uri="{FF2B5EF4-FFF2-40B4-BE49-F238E27FC236}">
                <a16:creationId xmlns:a16="http://schemas.microsoft.com/office/drawing/2014/main" id="{3E7EF05A-4F93-47E2-9B54-965669E1ACB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210556" y="3867150"/>
            <a:ext cx="477833" cy="720000"/>
          </a:xfrm>
          <a:prstGeom prst="rect">
            <a:avLst/>
          </a:prstGeom>
          <a:noFill/>
          <a:extLst>
            <a:ext uri="{909E8E84-426E-40DD-AFC4-6F175D3DCCD1}">
              <a14:hiddenFill xmlns:a14="http://schemas.microsoft.com/office/drawing/2010/main">
                <a:solidFill>
                  <a:srgbClr val="FFFFFF"/>
                </a:solidFill>
              </a14:hiddenFill>
            </a:ext>
          </a:extLst>
        </p:spPr>
      </p:pic>
      <p:sp>
        <p:nvSpPr>
          <p:cNvPr id="23" name="Action Button: Custom 66" descr="number 1">
            <a:hlinkClick r:id="" action="ppaction://noaction" highlightClick="1"/>
            <a:extLst>
              <a:ext uri="{FF2B5EF4-FFF2-40B4-BE49-F238E27FC236}">
                <a16:creationId xmlns:a16="http://schemas.microsoft.com/office/drawing/2014/main" id="{C6E5D83C-9127-4F8C-8B7F-270FC6308EF6}"/>
              </a:ext>
            </a:extLst>
          </p:cNvPr>
          <p:cNvSpPr/>
          <p:nvPr/>
        </p:nvSpPr>
        <p:spPr>
          <a:xfrm>
            <a:off x="270182" y="2155200"/>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4" name="Action Button: Custom 69" descr="number 2">
            <a:hlinkClick r:id="" action="ppaction://noaction" highlightClick="1"/>
            <a:extLst>
              <a:ext uri="{FF2B5EF4-FFF2-40B4-BE49-F238E27FC236}">
                <a16:creationId xmlns:a16="http://schemas.microsoft.com/office/drawing/2014/main" id="{683A5EE9-5128-49A0-B391-2320D6FFF73D}"/>
              </a:ext>
            </a:extLst>
          </p:cNvPr>
          <p:cNvSpPr/>
          <p:nvPr/>
        </p:nvSpPr>
        <p:spPr>
          <a:xfrm>
            <a:off x="270182" y="3064972"/>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25" name="Action Button: Custom 72" descr="number 3">
            <a:hlinkClick r:id="" action="ppaction://noaction" highlightClick="1"/>
            <a:extLst>
              <a:ext uri="{FF2B5EF4-FFF2-40B4-BE49-F238E27FC236}">
                <a16:creationId xmlns:a16="http://schemas.microsoft.com/office/drawing/2014/main" id="{67BFD380-DF14-40C2-B9A1-FA61DD17ADBC}"/>
              </a:ext>
            </a:extLst>
          </p:cNvPr>
          <p:cNvSpPr/>
          <p:nvPr/>
        </p:nvSpPr>
        <p:spPr>
          <a:xfrm>
            <a:off x="270182" y="396495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26" name="Action Button: Custom 75" descr="number 4">
            <a:hlinkClick r:id="" action="ppaction://noaction" highlightClick="1"/>
            <a:extLst>
              <a:ext uri="{FF2B5EF4-FFF2-40B4-BE49-F238E27FC236}">
                <a16:creationId xmlns:a16="http://schemas.microsoft.com/office/drawing/2014/main" id="{8C60FAE8-BA30-4F84-A23E-6120FB98F62F}"/>
              </a:ext>
            </a:extLst>
          </p:cNvPr>
          <p:cNvSpPr/>
          <p:nvPr/>
        </p:nvSpPr>
        <p:spPr>
          <a:xfrm>
            <a:off x="270182" y="4863750"/>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27" name="Action Button: Custom 78" descr="number 5">
            <a:hlinkClick r:id="" action="ppaction://noaction" highlightClick="1"/>
            <a:extLst>
              <a:ext uri="{FF2B5EF4-FFF2-40B4-BE49-F238E27FC236}">
                <a16:creationId xmlns:a16="http://schemas.microsoft.com/office/drawing/2014/main" id="{2EC3DBE9-F0CA-4A9C-97C9-86D8726E815C}"/>
              </a:ext>
            </a:extLst>
          </p:cNvPr>
          <p:cNvSpPr/>
          <p:nvPr/>
        </p:nvSpPr>
        <p:spPr>
          <a:xfrm>
            <a:off x="6323843" y="2155200"/>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28" name="Action Button: Custom 81" descr="number 6">
            <a:hlinkClick r:id="" action="ppaction://noaction" highlightClick="1"/>
            <a:extLst>
              <a:ext uri="{FF2B5EF4-FFF2-40B4-BE49-F238E27FC236}">
                <a16:creationId xmlns:a16="http://schemas.microsoft.com/office/drawing/2014/main" id="{AD8B9878-8038-457B-B3A0-B165B82850B8}"/>
              </a:ext>
            </a:extLst>
          </p:cNvPr>
          <p:cNvSpPr/>
          <p:nvPr/>
        </p:nvSpPr>
        <p:spPr>
          <a:xfrm>
            <a:off x="6323843" y="3064972"/>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sp>
        <p:nvSpPr>
          <p:cNvPr id="29" name="Action Button: Custom 84" descr="number 7">
            <a:hlinkClick r:id="" action="ppaction://noaction" highlightClick="1"/>
            <a:extLst>
              <a:ext uri="{FF2B5EF4-FFF2-40B4-BE49-F238E27FC236}">
                <a16:creationId xmlns:a16="http://schemas.microsoft.com/office/drawing/2014/main" id="{1B45ACBF-CDEB-4D9D-BD67-6B0B18C44889}"/>
              </a:ext>
            </a:extLst>
          </p:cNvPr>
          <p:cNvSpPr/>
          <p:nvPr/>
        </p:nvSpPr>
        <p:spPr>
          <a:xfrm>
            <a:off x="6323843" y="396495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7</a:t>
            </a:r>
          </a:p>
        </p:txBody>
      </p:sp>
      <p:sp>
        <p:nvSpPr>
          <p:cNvPr id="30" name="Action Button: Custom 87" descr="number 8">
            <a:hlinkClick r:id="" action="ppaction://noaction" highlightClick="1"/>
            <a:extLst>
              <a:ext uri="{FF2B5EF4-FFF2-40B4-BE49-F238E27FC236}">
                <a16:creationId xmlns:a16="http://schemas.microsoft.com/office/drawing/2014/main" id="{AF26D22E-DC1E-42E7-A3D6-6AE262D1695E}"/>
              </a:ext>
            </a:extLst>
          </p:cNvPr>
          <p:cNvSpPr/>
          <p:nvPr/>
        </p:nvSpPr>
        <p:spPr>
          <a:xfrm>
            <a:off x="6323843" y="4863750"/>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8</a:t>
            </a:r>
          </a:p>
        </p:txBody>
      </p:sp>
      <p:sp>
        <p:nvSpPr>
          <p:cNvPr id="33" name="TextBox 32">
            <a:extLst>
              <a:ext uri="{FF2B5EF4-FFF2-40B4-BE49-F238E27FC236}">
                <a16:creationId xmlns:a16="http://schemas.microsoft.com/office/drawing/2014/main" id="{30F4B1AE-035D-4ECD-B833-8B6DA9E87011}"/>
              </a:ext>
            </a:extLst>
          </p:cNvPr>
          <p:cNvSpPr txBox="1"/>
          <p:nvPr/>
        </p:nvSpPr>
        <p:spPr>
          <a:xfrm>
            <a:off x="3162728" y="182444"/>
            <a:ext cx="2326278" cy="646331"/>
          </a:xfrm>
          <a:prstGeom prst="rect">
            <a:avLst/>
          </a:prstGeom>
          <a:noFill/>
        </p:spPr>
        <p:txBody>
          <a:bodyPr wrap="none" rtlCol="0">
            <a:spAutoFit/>
          </a:bodyPr>
          <a:lstStyle/>
          <a:p>
            <a:r>
              <a:rPr lang="en-GB" sz="3600" b="1" dirty="0" err="1">
                <a:solidFill>
                  <a:srgbClr val="EE6000"/>
                </a:solidFill>
              </a:rPr>
              <a:t>Réponses</a:t>
            </a:r>
            <a:endParaRPr lang="en-GB" sz="3600" b="1" dirty="0">
              <a:solidFill>
                <a:srgbClr val="EE6000"/>
              </a:solidFill>
            </a:endParaRPr>
          </a:p>
        </p:txBody>
      </p:sp>
      <p:sp>
        <p:nvSpPr>
          <p:cNvPr id="3" name="Title 2">
            <a:extLst>
              <a:ext uri="{FF2B5EF4-FFF2-40B4-BE49-F238E27FC236}">
                <a16:creationId xmlns:a16="http://schemas.microsoft.com/office/drawing/2014/main" id="{4D7DE85C-BC5E-48AA-96E8-1BE8EF79CF61}"/>
              </a:ext>
            </a:extLst>
          </p:cNvPr>
          <p:cNvSpPr>
            <a:spLocks noGrp="1"/>
          </p:cNvSpPr>
          <p:nvPr>
            <p:ph type="title"/>
          </p:nvPr>
        </p:nvSpPr>
        <p:spPr>
          <a:xfrm>
            <a:off x="0" y="213557"/>
            <a:ext cx="3411415" cy="647577"/>
          </a:xfrm>
        </p:spPr>
        <p:txBody>
          <a:bodyPr>
            <a:normAutofit/>
          </a:bodyPr>
          <a:lstStyle/>
          <a:p>
            <a:r>
              <a:rPr lang="fr-FR" dirty="0"/>
              <a:t>Qui fait quoi ?</a:t>
            </a:r>
          </a:p>
        </p:txBody>
      </p:sp>
      <p:sp>
        <p:nvSpPr>
          <p:cNvPr id="35" name="Rounded Rectangle 46">
            <a:extLst>
              <a:ext uri="{FF2B5EF4-FFF2-40B4-BE49-F238E27FC236}">
                <a16:creationId xmlns:a16="http://schemas.microsoft.com/office/drawing/2014/main" id="{3825F2C5-D1B4-430C-9894-AD8D23AA2E17}"/>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59164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5591908" cy="647577"/>
          </a:xfrm>
        </p:spPr>
        <p:txBody>
          <a:bodyPr>
            <a:normAutofit/>
          </a:bodyPr>
          <a:lstStyle/>
          <a:p>
            <a:r>
              <a:rPr lang="en-GB" sz="2800" b="1" dirty="0">
                <a:solidFill>
                  <a:schemeClr val="bg1"/>
                </a:solidFill>
              </a:rPr>
              <a:t>Révision de </a:t>
            </a:r>
            <a:r>
              <a:rPr lang="en-GB" sz="2800" b="1" dirty="0" err="1">
                <a:solidFill>
                  <a:schemeClr val="bg1"/>
                </a:solidFill>
              </a:rPr>
              <a:t>vocabulaire</a:t>
            </a:r>
            <a:endParaRPr lang="en-GB" sz="2800" b="1" dirty="0">
              <a:solidFill>
                <a:schemeClr val="bg1"/>
              </a:solidFill>
            </a:endParaRPr>
          </a:p>
        </p:txBody>
      </p:sp>
      <p:pic>
        <p:nvPicPr>
          <p:cNvPr id="17" name="Picture 16">
            <a:extLst>
              <a:ext uri="{FF2B5EF4-FFF2-40B4-BE49-F238E27FC236}">
                <a16:creationId xmlns:a16="http://schemas.microsoft.com/office/drawing/2014/main" id="{BC7A434B-09FE-584B-8B7B-BE1D27CD46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0475" y="215562"/>
            <a:ext cx="4218262" cy="5990641"/>
          </a:xfrm>
          <a:prstGeom prst="rect">
            <a:avLst/>
          </a:prstGeom>
          <a:ln w="28575">
            <a:solidFill>
              <a:schemeClr val="tx1"/>
            </a:solidFill>
          </a:ln>
        </p:spPr>
      </p:pic>
      <p:sp>
        <p:nvSpPr>
          <p:cNvPr id="3" name="TextBox 2"/>
          <p:cNvSpPr txBox="1"/>
          <p:nvPr/>
        </p:nvSpPr>
        <p:spPr>
          <a:xfrm>
            <a:off x="222636" y="1288111"/>
            <a:ext cx="6679095" cy="47859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How well </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do you know the words we have learned so far?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I have seen this word before.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I know what the word means.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I can read the word aloud.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I can spell the word correctly.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I can use the word in a sentence.</a:t>
            </a:r>
            <a:endPar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I know the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gender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of nouns.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All</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of these aspects will come up in the test!</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46865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6">
            <a:extLst>
              <a:ext uri="{FF2B5EF4-FFF2-40B4-BE49-F238E27FC236}">
                <a16:creationId xmlns:a16="http://schemas.microsoft.com/office/drawing/2014/main" id="{5A7D3ECF-3AFD-4C91-BCBB-3763B64FB703}"/>
              </a:ext>
            </a:extLst>
          </p:cNvPr>
          <p:cNvGraphicFramePr>
            <a:graphicFrameLocks noGrp="1"/>
          </p:cNvGraphicFramePr>
          <p:nvPr/>
        </p:nvGraphicFramePr>
        <p:xfrm>
          <a:off x="561041" y="4681222"/>
          <a:ext cx="10800000" cy="118872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3600000">
                  <a:extLst>
                    <a:ext uri="{9D8B030D-6E8A-4147-A177-3AD203B41FA5}">
                      <a16:colId xmlns:a16="http://schemas.microsoft.com/office/drawing/2014/main" val="1600817978"/>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gridCol w="2160000">
                  <a:extLst>
                    <a:ext uri="{9D8B030D-6E8A-4147-A177-3AD203B41FA5}">
                      <a16:colId xmlns:a16="http://schemas.microsoft.com/office/drawing/2014/main" val="1616836717"/>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dog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house</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a:solidFill>
                            <a:schemeClr val="lt1"/>
                          </a:solidFill>
                          <a:effectLst/>
                          <a:latin typeface="+mn-lt"/>
                          <a:ea typeface="+mn-ea"/>
                          <a:cs typeface="+mn-cs"/>
                        </a:rPr>
                        <a:t>could be either</a:t>
                      </a:r>
                      <a:endParaRPr lang="en-GB" sz="2400" b="0" dirty="0"/>
                    </a:p>
                  </a:txBody>
                  <a:tcPr anchor="ctr"/>
                </a:tc>
                <a:extLst>
                  <a:ext uri="{0D108BD9-81ED-4DB2-BD59-A6C34878D82A}">
                    <a16:rowId xmlns:a16="http://schemas.microsoft.com/office/drawing/2014/main" val="1153431983"/>
                  </a:ext>
                </a:extLst>
              </a:tr>
              <a:tr h="370840">
                <a:tc>
                  <a:txBody>
                    <a:bodyPr/>
                    <a:lstStyle/>
                    <a:p>
                      <a:pPr algn="ctr"/>
                      <a:r>
                        <a:rPr lang="en-GB" sz="2000" dirty="0">
                          <a:solidFill>
                            <a:schemeClr val="accent1">
                              <a:lumMod val="50000"/>
                            </a:schemeClr>
                          </a:solidFill>
                        </a:rPr>
                        <a:t>1.</a:t>
                      </a:r>
                    </a:p>
                  </a:txBody>
                  <a:tcPr/>
                </a:tc>
                <a:tc>
                  <a:txBody>
                    <a:bodyPr/>
                    <a:lstStyle/>
                    <a:p>
                      <a:r>
                        <a:rPr lang="en-GB" sz="2000" b="0" dirty="0">
                          <a:solidFill>
                            <a:schemeClr val="accent1">
                              <a:lumMod val="50000"/>
                            </a:schemeClr>
                          </a:solidFill>
                        </a:rPr>
                        <a:t>It’s my …</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accent1">
                              <a:lumMod val="50000"/>
                            </a:schemeClr>
                          </a:solidFill>
                        </a:rPr>
                        <a:t>It’s your …</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bl>
          </a:graphicData>
        </a:graphic>
      </p:graphicFrame>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729920" cy="461665"/>
          </a:xfrm>
          <a:prstGeom prst="rect">
            <a:avLst/>
          </a:prstGeom>
          <a:noFill/>
        </p:spPr>
        <p:txBody>
          <a:bodyPr wrap="square" rtlCol="0">
            <a:spAutoFit/>
          </a:bodyPr>
          <a:lstStyle/>
          <a:p>
            <a:pPr lvl="0">
              <a:defRPr/>
            </a:pPr>
            <a:r>
              <a:rPr lang="en-US" sz="2400" dirty="0">
                <a:solidFill>
                  <a:srgbClr val="4472C4">
                    <a:lumMod val="50000"/>
                  </a:srgbClr>
                </a:solidFill>
              </a:rPr>
              <a:t>In French, the </a:t>
            </a:r>
            <a:r>
              <a:rPr lang="en-US" sz="2400" b="1" dirty="0">
                <a:solidFill>
                  <a:srgbClr val="4472C4">
                    <a:lumMod val="50000"/>
                  </a:srgbClr>
                </a:solidFill>
              </a:rPr>
              <a:t>possessive adjective </a:t>
            </a:r>
            <a:r>
              <a:rPr lang="en-US" sz="2400" dirty="0">
                <a:solidFill>
                  <a:srgbClr val="4472C4">
                    <a:lumMod val="50000"/>
                  </a:srgbClr>
                </a:solidFill>
              </a:rPr>
              <a:t>tells us about the ‘</a:t>
            </a:r>
            <a:r>
              <a:rPr lang="en-US" sz="2400" b="1" dirty="0">
                <a:solidFill>
                  <a:srgbClr val="4472C4">
                    <a:lumMod val="50000"/>
                  </a:srgbClr>
                </a:solidFill>
              </a:rPr>
              <a:t>thing that is possessed</a:t>
            </a:r>
            <a:r>
              <a:rPr lang="en-US" sz="2400" dirty="0">
                <a:solidFill>
                  <a:srgbClr val="4472C4">
                    <a:lumMod val="50000"/>
                  </a:srgbClr>
                </a:solidFill>
              </a:rPr>
              <a:t>’:</a:t>
            </a:r>
            <a:endParaRPr lang="en-US" sz="2400" b="1" dirty="0">
              <a:solidFill>
                <a:srgbClr val="4472C4">
                  <a:lumMod val="50000"/>
                </a:srgbClr>
              </a:solidFill>
            </a:endParaRPr>
          </a:p>
        </p:txBody>
      </p:sp>
      <p:graphicFrame>
        <p:nvGraphicFramePr>
          <p:cNvPr id="9" name="Table 6">
            <a:extLst>
              <a:ext uri="{FF2B5EF4-FFF2-40B4-BE49-F238E27FC236}">
                <a16:creationId xmlns:a16="http://schemas.microsoft.com/office/drawing/2014/main" id="{9C994CA2-8AFC-4B7B-859B-DDCB1E1688D6}"/>
              </a:ext>
            </a:extLst>
          </p:cNvPr>
          <p:cNvGraphicFramePr>
            <a:graphicFrameLocks noGrp="1"/>
          </p:cNvGraphicFramePr>
          <p:nvPr/>
        </p:nvGraphicFramePr>
        <p:xfrm>
          <a:off x="561041" y="1757333"/>
          <a:ext cx="10800000" cy="198120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3600000">
                  <a:extLst>
                    <a:ext uri="{9D8B030D-6E8A-4147-A177-3AD203B41FA5}">
                      <a16:colId xmlns:a16="http://schemas.microsoft.com/office/drawing/2014/main" val="1600817978"/>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gridCol w="2160000">
                  <a:extLst>
                    <a:ext uri="{9D8B030D-6E8A-4147-A177-3AD203B41FA5}">
                      <a16:colId xmlns:a16="http://schemas.microsoft.com/office/drawing/2014/main" val="1616836717"/>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mn-lt"/>
                          <a:ea typeface="+mn-ea"/>
                          <a:cs typeface="+mn-cs"/>
                        </a:rPr>
                        <a:t>chien</a:t>
                      </a:r>
                      <a:endParaRPr kumimoji="0" lang="en-GB" sz="2000" b="1" i="0" u="none" strike="noStrike" kern="1200" cap="none" spc="0" normalizeH="0" baseline="0" noProof="0" dirty="0">
                        <a:ln>
                          <a:noFill/>
                        </a:ln>
                        <a:solidFill>
                          <a:prstClr val="white"/>
                        </a:solidFill>
                        <a:effectLst/>
                        <a:uLnTx/>
                        <a:uFillTx/>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maison</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a:solidFill>
                            <a:schemeClr val="lt1"/>
                          </a:solidFill>
                          <a:effectLst/>
                          <a:latin typeface="+mn-lt"/>
                          <a:ea typeface="+mn-ea"/>
                          <a:cs typeface="+mn-cs"/>
                        </a:rPr>
                        <a:t>could be either</a:t>
                      </a:r>
                      <a:endParaRPr lang="en-GB" sz="2400" b="0" dirty="0"/>
                    </a:p>
                  </a:txBody>
                  <a:tcPr anchor="ctr"/>
                </a:tc>
                <a:extLst>
                  <a:ext uri="{0D108BD9-81ED-4DB2-BD59-A6C34878D82A}">
                    <a16:rowId xmlns:a16="http://schemas.microsoft.com/office/drawing/2014/main" val="1153431983"/>
                  </a:ext>
                </a:extLst>
              </a:tr>
              <a:tr h="370840">
                <a:tc>
                  <a:txBody>
                    <a:bodyPr/>
                    <a:lstStyle/>
                    <a:p>
                      <a:pPr algn="ctr"/>
                      <a:r>
                        <a:rPr lang="en-GB" sz="2000" dirty="0">
                          <a:solidFill>
                            <a:schemeClr val="accent1">
                              <a:lumMod val="50000"/>
                            </a:schemeClr>
                          </a:solidFill>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C’est</a:t>
                      </a:r>
                      <a:r>
                        <a:rPr lang="en-GB" sz="2000" dirty="0">
                          <a:solidFill>
                            <a:schemeClr val="accent1">
                              <a:lumMod val="50000"/>
                            </a:schemeClr>
                          </a:solidFill>
                        </a:rPr>
                        <a:t> </a:t>
                      </a:r>
                      <a:r>
                        <a:rPr lang="en-GB" sz="2000" b="1" dirty="0">
                          <a:solidFill>
                            <a:schemeClr val="accent1">
                              <a:lumMod val="50000"/>
                            </a:schemeClr>
                          </a:solidFill>
                        </a:rPr>
                        <a:t>ton</a:t>
                      </a:r>
                      <a:r>
                        <a:rPr lang="en-GB" sz="2000" b="0" dirty="0">
                          <a:solidFill>
                            <a:schemeClr val="accent1">
                              <a:lumMod val="50000"/>
                            </a:schemeClr>
                          </a:solidFill>
                        </a:rPr>
                        <a:t> …</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C’est</a:t>
                      </a:r>
                      <a:r>
                        <a:rPr lang="en-GB" sz="2000" dirty="0">
                          <a:solidFill>
                            <a:schemeClr val="accent1">
                              <a:lumMod val="50000"/>
                            </a:schemeClr>
                          </a:solidFill>
                        </a:rPr>
                        <a:t> </a:t>
                      </a:r>
                      <a:r>
                        <a:rPr lang="en-GB" sz="2000" b="1" dirty="0">
                          <a:solidFill>
                            <a:schemeClr val="accent1">
                              <a:lumMod val="50000"/>
                            </a:schemeClr>
                          </a:solidFill>
                        </a:rPr>
                        <a:t>ma …</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C’est</a:t>
                      </a:r>
                      <a:r>
                        <a:rPr lang="en-GB" sz="2000" dirty="0">
                          <a:solidFill>
                            <a:schemeClr val="accent1">
                              <a:lumMod val="50000"/>
                            </a:schemeClr>
                          </a:solidFill>
                        </a:rPr>
                        <a:t> </a:t>
                      </a:r>
                      <a:r>
                        <a:rPr lang="en-GB" sz="2000" b="1" dirty="0">
                          <a:solidFill>
                            <a:schemeClr val="accent1">
                              <a:lumMod val="50000"/>
                            </a:schemeClr>
                          </a:solidFill>
                        </a:rPr>
                        <a:t>ta</a:t>
                      </a:r>
                      <a:r>
                        <a:rPr lang="en-GB" sz="2000" b="0" dirty="0">
                          <a:solidFill>
                            <a:schemeClr val="accent1">
                              <a:lumMod val="50000"/>
                            </a:schemeClr>
                          </a:solidFill>
                        </a:rPr>
                        <a:t> …</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C’est</a:t>
                      </a:r>
                      <a:r>
                        <a:rPr lang="en-GB" sz="2000" dirty="0">
                          <a:solidFill>
                            <a:schemeClr val="accent1">
                              <a:lumMod val="50000"/>
                            </a:schemeClr>
                          </a:solidFill>
                        </a:rPr>
                        <a:t> </a:t>
                      </a:r>
                      <a:r>
                        <a:rPr lang="en-GB" sz="2000" b="1" dirty="0">
                          <a:solidFill>
                            <a:schemeClr val="accent1">
                              <a:lumMod val="50000"/>
                            </a:schemeClr>
                          </a:solidFill>
                        </a:rPr>
                        <a:t>mon </a:t>
                      </a:r>
                      <a:r>
                        <a:rPr lang="en-GB" sz="2000" b="0" dirty="0">
                          <a:solidFill>
                            <a:schemeClr val="accent1">
                              <a:lumMod val="50000"/>
                            </a:schemeClr>
                          </a:solidFill>
                        </a:rPr>
                        <a:t>…</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pic>
        <p:nvPicPr>
          <p:cNvPr id="10" name="Picture 9" descr="green checkmark">
            <a:extLst>
              <a:ext uri="{FF2B5EF4-FFF2-40B4-BE49-F238E27FC236}">
                <a16:creationId xmlns:a16="http://schemas.microsoft.com/office/drawing/2014/main" id="{52953FF9-8FBA-48C6-857E-5E6C14D412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3478" y="2204089"/>
            <a:ext cx="282522" cy="294294"/>
          </a:xfrm>
          <a:prstGeom prst="rect">
            <a:avLst/>
          </a:prstGeom>
        </p:spPr>
      </p:pic>
      <p:pic>
        <p:nvPicPr>
          <p:cNvPr id="11" name="Picture 10" descr="green checkmark">
            <a:extLst>
              <a:ext uri="{FF2B5EF4-FFF2-40B4-BE49-F238E27FC236}">
                <a16:creationId xmlns:a16="http://schemas.microsoft.com/office/drawing/2014/main" id="{A7088C2A-7A46-4559-93DB-DAD7DE2A46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6073" y="2600786"/>
            <a:ext cx="282522" cy="294294"/>
          </a:xfrm>
          <a:prstGeom prst="rect">
            <a:avLst/>
          </a:prstGeom>
        </p:spPr>
      </p:pic>
      <p:pic>
        <p:nvPicPr>
          <p:cNvPr id="12" name="Picture 11" descr="green checkmark">
            <a:extLst>
              <a:ext uri="{FF2B5EF4-FFF2-40B4-BE49-F238E27FC236}">
                <a16:creationId xmlns:a16="http://schemas.microsoft.com/office/drawing/2014/main" id="{375986A8-083F-4B45-B448-5BD0E087A7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8996" y="3021452"/>
            <a:ext cx="282522" cy="294294"/>
          </a:xfrm>
          <a:prstGeom prst="rect">
            <a:avLst/>
          </a:prstGeom>
        </p:spPr>
      </p:pic>
      <p:pic>
        <p:nvPicPr>
          <p:cNvPr id="13" name="Picture 12" descr="green checkmark">
            <a:extLst>
              <a:ext uri="{FF2B5EF4-FFF2-40B4-BE49-F238E27FC236}">
                <a16:creationId xmlns:a16="http://schemas.microsoft.com/office/drawing/2014/main" id="{75CB52D2-FAE2-48CF-B44B-934FF14D4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3478" y="3406273"/>
            <a:ext cx="282522" cy="294294"/>
          </a:xfrm>
          <a:prstGeom prst="rect">
            <a:avLst/>
          </a:prstGeom>
        </p:spPr>
      </p:pic>
      <p:pic>
        <p:nvPicPr>
          <p:cNvPr id="15" name="Picture 14" descr="green checkmark">
            <a:extLst>
              <a:ext uri="{FF2B5EF4-FFF2-40B4-BE49-F238E27FC236}">
                <a16:creationId xmlns:a16="http://schemas.microsoft.com/office/drawing/2014/main" id="{356FDFAD-81AF-41AE-AA93-59E1369B7A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4383" y="5112238"/>
            <a:ext cx="282522" cy="294294"/>
          </a:xfrm>
          <a:prstGeom prst="rect">
            <a:avLst/>
          </a:prstGeom>
        </p:spPr>
      </p:pic>
      <p:pic>
        <p:nvPicPr>
          <p:cNvPr id="16" name="Picture 15" descr="green checkmark">
            <a:extLst>
              <a:ext uri="{FF2B5EF4-FFF2-40B4-BE49-F238E27FC236}">
                <a16:creationId xmlns:a16="http://schemas.microsoft.com/office/drawing/2014/main" id="{7CE03959-B3DD-4B9B-8028-1C998DB920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4383" y="5524675"/>
            <a:ext cx="282522" cy="294294"/>
          </a:xfrm>
          <a:prstGeom prst="rect">
            <a:avLst/>
          </a:prstGeom>
        </p:spPr>
      </p:pic>
      <p:sp>
        <p:nvSpPr>
          <p:cNvPr id="26" name="TextBox 25">
            <a:extLst>
              <a:ext uri="{FF2B5EF4-FFF2-40B4-BE49-F238E27FC236}">
                <a16:creationId xmlns:a16="http://schemas.microsoft.com/office/drawing/2014/main" id="{1CC1903A-23C7-4EFD-A37D-7856F2E3892E}"/>
              </a:ext>
            </a:extLst>
          </p:cNvPr>
          <p:cNvSpPr txBox="1"/>
          <p:nvPr/>
        </p:nvSpPr>
        <p:spPr>
          <a:xfrm>
            <a:off x="231040" y="4204233"/>
            <a:ext cx="11729920" cy="461665"/>
          </a:xfrm>
          <a:prstGeom prst="rect">
            <a:avLst/>
          </a:prstGeom>
          <a:noFill/>
        </p:spPr>
        <p:txBody>
          <a:bodyPr wrap="square" rtlCol="0">
            <a:spAutoFit/>
          </a:bodyPr>
          <a:lstStyle/>
          <a:p>
            <a:pPr lvl="0">
              <a:defRPr/>
            </a:pPr>
            <a:r>
              <a:rPr lang="en-US" sz="2400" dirty="0">
                <a:solidFill>
                  <a:srgbClr val="4472C4">
                    <a:lumMod val="50000"/>
                  </a:srgbClr>
                </a:solidFill>
              </a:rPr>
              <a:t>In English, </a:t>
            </a:r>
            <a:r>
              <a:rPr lang="en-US" sz="2400" b="1" dirty="0">
                <a:solidFill>
                  <a:srgbClr val="4472C4">
                    <a:lumMod val="50000"/>
                  </a:srgbClr>
                </a:solidFill>
              </a:rPr>
              <a:t>we don’t know </a:t>
            </a:r>
            <a:r>
              <a:rPr lang="en-US" sz="2400" dirty="0">
                <a:solidFill>
                  <a:srgbClr val="4472C4">
                    <a:lumMod val="50000"/>
                  </a:srgbClr>
                </a:solidFill>
              </a:rPr>
              <a:t>what or who the ‘thing that is possessed’ is:</a:t>
            </a:r>
            <a:endParaRPr lang="en-US" sz="2400" b="1" dirty="0">
              <a:solidFill>
                <a:srgbClr val="4472C4">
                  <a:lumMod val="50000"/>
                </a:srgbClr>
              </a:solidFill>
            </a:endParaRPr>
          </a:p>
        </p:txBody>
      </p:sp>
      <p:sp>
        <p:nvSpPr>
          <p:cNvPr id="3" name="Title 2">
            <a:extLst>
              <a:ext uri="{FF2B5EF4-FFF2-40B4-BE49-F238E27FC236}">
                <a16:creationId xmlns:a16="http://schemas.microsoft.com/office/drawing/2014/main" id="{549DF13B-0CBE-44CE-AE0B-3BBED1B93383}"/>
              </a:ext>
            </a:extLst>
          </p:cNvPr>
          <p:cNvSpPr>
            <a:spLocks noGrp="1"/>
          </p:cNvSpPr>
          <p:nvPr>
            <p:ph type="title"/>
          </p:nvPr>
        </p:nvSpPr>
        <p:spPr/>
        <p:txBody>
          <a:bodyPr>
            <a:normAutofit/>
          </a:bodyPr>
          <a:lstStyle/>
          <a:p>
            <a:r>
              <a:rPr lang="fr-FR" dirty="0"/>
              <a:t>Qui a quoi ?</a:t>
            </a:r>
          </a:p>
        </p:txBody>
      </p:sp>
      <p:sp>
        <p:nvSpPr>
          <p:cNvPr id="19" name="Rounded Rectangle 46">
            <a:extLst>
              <a:ext uri="{FF2B5EF4-FFF2-40B4-BE49-F238E27FC236}">
                <a16:creationId xmlns:a16="http://schemas.microsoft.com/office/drawing/2014/main" id="{C75CA1E4-36AD-4156-A504-8DC311F61C43}"/>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a:solidFill>
                  <a:schemeClr val="bg1"/>
                </a:solidFill>
              </a:rPr>
              <a:t>Devoirs</a:t>
            </a:r>
          </a:p>
        </p:txBody>
      </p:sp>
      <p:sp>
        <p:nvSpPr>
          <p:cNvPr id="3" name="TextBox 2">
            <a:extLst>
              <a:ext uri="{FF2B5EF4-FFF2-40B4-BE49-F238E27FC236}">
                <a16:creationId xmlns:a16="http://schemas.microsoft.com/office/drawing/2014/main" id="{460DF8D2-68FD-4381-BCA5-55DDF56097FA}"/>
              </a:ext>
            </a:extLst>
          </p:cNvPr>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2.1, Week 6)</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C2F989B0-2639-4C0E-9320-39BA801B533B}"/>
              </a:ext>
            </a:extLst>
          </p:cNvPr>
          <p:cNvSpPr/>
          <p:nvPr/>
        </p:nvSpPr>
        <p:spPr>
          <a:xfrm>
            <a:off x="235109" y="2071378"/>
            <a:ext cx="11066804"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Revisit all vocabulary from:</a:t>
            </a:r>
            <a:b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Term 1.1</a:t>
            </a:r>
            <a:b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Term 1.2</a:t>
            </a:r>
            <a:b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Term 2.1</a:t>
            </a:r>
            <a:endPar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2660245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F502EC-D87A-4B61-9748-BC8C62A841A8}"/>
              </a:ext>
            </a:extLst>
          </p:cNvPr>
          <p:cNvSpPr txBox="1"/>
          <p:nvPr/>
        </p:nvSpPr>
        <p:spPr>
          <a:xfrm>
            <a:off x="-1" y="1163992"/>
            <a:ext cx="1168941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des questions avec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qui</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quoi</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Donne des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réponses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comme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Amir.</a:t>
            </a:r>
          </a:p>
        </p:txBody>
      </p:sp>
      <p:sp>
        <p:nvSpPr>
          <p:cNvPr id="13" name="TextBox 12">
            <a:extLst>
              <a:ext uri="{FF2B5EF4-FFF2-40B4-BE49-F238E27FC236}">
                <a16:creationId xmlns:a16="http://schemas.microsoft.com/office/drawing/2014/main" id="{6BA12143-6215-4DC7-ADA5-DB87BEA18DE4}"/>
              </a:ext>
            </a:extLst>
          </p:cNvPr>
          <p:cNvSpPr txBox="1"/>
          <p:nvPr/>
        </p:nvSpPr>
        <p:spPr>
          <a:xfrm>
            <a:off x="188942" y="1773826"/>
            <a:ext cx="4730782" cy="1938992"/>
          </a:xfrm>
          <a:prstGeom prst="rect">
            <a:avLst/>
          </a:prstGeom>
          <a:no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Exemple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qui ta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personne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préférée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B : Ma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personne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préférée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Sophie.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quoi la raison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B : Elle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personne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ouverte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graphicFrame>
        <p:nvGraphicFramePr>
          <p:cNvPr id="24" name="Table 23">
            <a:extLst>
              <a:ext uri="{FF2B5EF4-FFF2-40B4-BE49-F238E27FC236}">
                <a16:creationId xmlns:a16="http://schemas.microsoft.com/office/drawing/2014/main" id="{BBD94193-9D22-48E4-A640-2C9DDFE21E6D}"/>
              </a:ext>
            </a:extLst>
          </p:cNvPr>
          <p:cNvGraphicFramePr>
            <a:graphicFrameLocks noGrp="1"/>
          </p:cNvGraphicFramePr>
          <p:nvPr/>
        </p:nvGraphicFramePr>
        <p:xfrm>
          <a:off x="5183434" y="2792492"/>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B</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rgbClr val="115076"/>
                          </a:solidFill>
                        </a:rPr>
                        <a:t>personne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Sophie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ouverte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graphicFrame>
        <p:nvGraphicFramePr>
          <p:cNvPr id="29" name="Table 28">
            <a:extLst>
              <a:ext uri="{FF2B5EF4-FFF2-40B4-BE49-F238E27FC236}">
                <a16:creationId xmlns:a16="http://schemas.microsoft.com/office/drawing/2014/main" id="{FB7EE05F-140B-49F9-8408-AA9735537A5F}"/>
              </a:ext>
            </a:extLst>
          </p:cNvPr>
          <p:cNvGraphicFramePr>
            <a:graphicFrameLocks noGrp="1"/>
          </p:cNvGraphicFramePr>
          <p:nvPr/>
        </p:nvGraphicFramePr>
        <p:xfrm>
          <a:off x="5183434" y="1773826"/>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rgbClr val="115076"/>
                          </a:solidFill>
                        </a:rPr>
                        <a:t>personne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sp>
        <p:nvSpPr>
          <p:cNvPr id="14" name="TextBox 13">
            <a:extLst>
              <a:ext uri="{FF2B5EF4-FFF2-40B4-BE49-F238E27FC236}">
                <a16:creationId xmlns:a16="http://schemas.microsoft.com/office/drawing/2014/main" id="{0ACAD66A-D1DA-47C7-BC81-4F88FDA4CE43}"/>
              </a:ext>
            </a:extLst>
          </p:cNvPr>
          <p:cNvSpPr txBox="1"/>
          <p:nvPr/>
        </p:nvSpPr>
        <p:spPr>
          <a:xfrm>
            <a:off x="7344412" y="2242902"/>
            <a:ext cx="1027845"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Sophie</a:t>
            </a:r>
          </a:p>
        </p:txBody>
      </p:sp>
      <p:sp>
        <p:nvSpPr>
          <p:cNvPr id="31" name="TextBox 30">
            <a:extLst>
              <a:ext uri="{FF2B5EF4-FFF2-40B4-BE49-F238E27FC236}">
                <a16:creationId xmlns:a16="http://schemas.microsoft.com/office/drawing/2014/main" id="{7585C4C3-0A6E-4EA7-990E-8F451B1C64F9}"/>
              </a:ext>
            </a:extLst>
          </p:cNvPr>
          <p:cNvSpPr txBox="1"/>
          <p:nvPr/>
        </p:nvSpPr>
        <p:spPr>
          <a:xfrm>
            <a:off x="8963662" y="2262607"/>
            <a:ext cx="1199367"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ouvert</a:t>
            </a:r>
            <a:r>
              <a:rPr kumimoji="0" lang="en-GB" sz="2400" b="1"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e</a:t>
            </a:r>
          </a:p>
        </p:txBody>
      </p:sp>
      <p:sp>
        <p:nvSpPr>
          <p:cNvPr id="32" name="TextBox 31">
            <a:extLst>
              <a:ext uri="{FF2B5EF4-FFF2-40B4-BE49-F238E27FC236}">
                <a16:creationId xmlns:a16="http://schemas.microsoft.com/office/drawing/2014/main" id="{68067FF7-8BAB-4CB3-824D-D96DF81B1561}"/>
              </a:ext>
            </a:extLst>
          </p:cNvPr>
          <p:cNvSpPr txBox="1"/>
          <p:nvPr/>
        </p:nvSpPr>
        <p:spPr>
          <a:xfrm>
            <a:off x="188941" y="4100536"/>
            <a:ext cx="4680000" cy="1938992"/>
          </a:xfrm>
          <a:prstGeom prst="rect">
            <a:avLst/>
          </a:prstGeom>
          <a:no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Exemple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B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quoi ton animal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préféré</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 : Mon animal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préféré</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le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chien</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B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quoi la raison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 :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un animal sage.</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aphicFrame>
        <p:nvGraphicFramePr>
          <p:cNvPr id="33" name="Table 32">
            <a:extLst>
              <a:ext uri="{FF2B5EF4-FFF2-40B4-BE49-F238E27FC236}">
                <a16:creationId xmlns:a16="http://schemas.microsoft.com/office/drawing/2014/main" id="{4C16E5AF-5B0E-4E53-87CE-3EE2D5CBC00E}"/>
              </a:ext>
            </a:extLst>
          </p:cNvPr>
          <p:cNvGraphicFramePr>
            <a:graphicFrameLocks noGrp="1"/>
          </p:cNvGraphicFramePr>
          <p:nvPr/>
        </p:nvGraphicFramePr>
        <p:xfrm>
          <a:off x="5183434" y="5119202"/>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animal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le </a:t>
                      </a:r>
                      <a:r>
                        <a:rPr lang="en-GB" sz="2000" dirty="0" err="1">
                          <a:solidFill>
                            <a:srgbClr val="115076"/>
                          </a:solidFill>
                        </a:rPr>
                        <a:t>chien</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sage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graphicFrame>
        <p:nvGraphicFramePr>
          <p:cNvPr id="34" name="Table 33">
            <a:extLst>
              <a:ext uri="{FF2B5EF4-FFF2-40B4-BE49-F238E27FC236}">
                <a16:creationId xmlns:a16="http://schemas.microsoft.com/office/drawing/2014/main" id="{4BE5F71F-52DB-4CD6-B0C2-C763A7B78515}"/>
              </a:ext>
            </a:extLst>
          </p:cNvPr>
          <p:cNvGraphicFramePr>
            <a:graphicFrameLocks noGrp="1"/>
          </p:cNvGraphicFramePr>
          <p:nvPr/>
        </p:nvGraphicFramePr>
        <p:xfrm>
          <a:off x="5183434" y="4100536"/>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B</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animal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sp>
        <p:nvSpPr>
          <p:cNvPr id="35" name="TextBox 34">
            <a:extLst>
              <a:ext uri="{FF2B5EF4-FFF2-40B4-BE49-F238E27FC236}">
                <a16:creationId xmlns:a16="http://schemas.microsoft.com/office/drawing/2014/main" id="{A7C63B65-6243-4C20-B2B5-96B4EBD16FE0}"/>
              </a:ext>
            </a:extLst>
          </p:cNvPr>
          <p:cNvSpPr txBox="1"/>
          <p:nvPr/>
        </p:nvSpPr>
        <p:spPr>
          <a:xfrm>
            <a:off x="7344412" y="4569612"/>
            <a:ext cx="1112805"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le </a:t>
            </a:r>
            <a:r>
              <a:rPr kumimoji="0" lang="en-GB" sz="2400" b="0" i="0" u="none" strike="noStrike" kern="1200" cap="none" spc="0" normalizeH="0" baseline="0" noProof="0" dirty="0" err="1">
                <a:ln>
                  <a:noFill/>
                </a:ln>
                <a:solidFill>
                  <a:srgbClr val="EE6000"/>
                </a:solidFill>
                <a:effectLst/>
                <a:uLnTx/>
                <a:uFillTx/>
                <a:latin typeface="Ink Free" panose="03080402000500000000" pitchFamily="66" charset="0"/>
                <a:ea typeface="+mn-ea"/>
                <a:cs typeface="+mn-cs"/>
              </a:rPr>
              <a:t>chien</a:t>
            </a:r>
            <a:endParaRPr kumimoji="0" lang="en-GB" sz="24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endParaRPr>
          </a:p>
        </p:txBody>
      </p:sp>
      <p:sp>
        <p:nvSpPr>
          <p:cNvPr id="36" name="TextBox 35">
            <a:extLst>
              <a:ext uri="{FF2B5EF4-FFF2-40B4-BE49-F238E27FC236}">
                <a16:creationId xmlns:a16="http://schemas.microsoft.com/office/drawing/2014/main" id="{477A6583-0914-41A2-8152-302D953D27D9}"/>
              </a:ext>
            </a:extLst>
          </p:cNvPr>
          <p:cNvSpPr txBox="1"/>
          <p:nvPr/>
        </p:nvSpPr>
        <p:spPr>
          <a:xfrm>
            <a:off x="8963662" y="4589317"/>
            <a:ext cx="793807"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sage</a:t>
            </a:r>
            <a:endParaRPr kumimoji="0" lang="en-GB" sz="2400" b="1" i="0" u="none" strike="noStrike" kern="1200" cap="none" spc="0" normalizeH="0" baseline="0" noProof="0" dirty="0">
              <a:ln>
                <a:noFill/>
              </a:ln>
              <a:solidFill>
                <a:srgbClr val="EE6000"/>
              </a:solidFill>
              <a:effectLst/>
              <a:uLnTx/>
              <a:uFillTx/>
              <a:latin typeface="Ink Free" panose="03080402000500000000" pitchFamily="66" charset="0"/>
              <a:ea typeface="+mn-ea"/>
              <a:cs typeface="+mn-cs"/>
            </a:endParaRPr>
          </a:p>
        </p:txBody>
      </p:sp>
      <p:sp>
        <p:nvSpPr>
          <p:cNvPr id="15" name="TextBox 14">
            <a:extLst>
              <a:ext uri="{FF2B5EF4-FFF2-40B4-BE49-F238E27FC236}">
                <a16:creationId xmlns:a16="http://schemas.microsoft.com/office/drawing/2014/main" id="{98987135-F6D8-4766-B1E0-C2E4EA25707D}"/>
              </a:ext>
            </a:extLst>
          </p:cNvPr>
          <p:cNvSpPr txBox="1"/>
          <p:nvPr/>
        </p:nvSpPr>
        <p:spPr>
          <a:xfrm>
            <a:off x="10288835" y="1768062"/>
            <a:ext cx="1828799" cy="2107763"/>
          </a:xfrm>
          <a:prstGeom prst="wedgeRoundRectCallout">
            <a:avLst>
              <a:gd name="adj1" fmla="val -60416"/>
              <a:gd name="adj2" fmla="val -21554"/>
              <a:gd name="adj3" fmla="val 16667"/>
            </a:avLst>
          </a:prstGeom>
          <a:solidFill>
            <a:srgbClr val="0055A5"/>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to make the adjective agree if needed!</a:t>
            </a:r>
          </a:p>
        </p:txBody>
      </p:sp>
      <p:sp>
        <p:nvSpPr>
          <p:cNvPr id="3" name="Title 2">
            <a:extLst>
              <a:ext uri="{FF2B5EF4-FFF2-40B4-BE49-F238E27FC236}">
                <a16:creationId xmlns:a16="http://schemas.microsoft.com/office/drawing/2014/main" id="{2D26C124-5EC3-473C-B12B-9D7D8A79D96B}"/>
              </a:ext>
            </a:extLst>
          </p:cNvPr>
          <p:cNvSpPr>
            <a:spLocks noGrp="1"/>
          </p:cNvSpPr>
          <p:nvPr>
            <p:ph type="title"/>
          </p:nvPr>
        </p:nvSpPr>
        <p:spPr/>
        <p:txBody>
          <a:bodyPr>
            <a:normAutofit/>
          </a:bodyPr>
          <a:lstStyle/>
          <a:p>
            <a:r>
              <a:rPr lang="fr-FR" dirty="0"/>
              <a:t>Fais une interview</a:t>
            </a:r>
          </a:p>
        </p:txBody>
      </p:sp>
      <p:sp>
        <p:nvSpPr>
          <p:cNvPr id="22" name="Rounded Rectangle 46">
            <a:extLst>
              <a:ext uri="{FF2B5EF4-FFF2-40B4-BE49-F238E27FC236}">
                <a16:creationId xmlns:a16="http://schemas.microsoft.com/office/drawing/2014/main" id="{03C1CFEE-1153-4591-84E8-2CE16CFAF4CA}"/>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5081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1" grpId="0"/>
      <p:bldP spid="32" grpId="0" animBg="1"/>
      <p:bldP spid="35" grpId="0"/>
      <p:bldP spid="36" grpId="0"/>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2F00789A-2237-44A7-ACF0-6BAD950CDF81}"/>
              </a:ext>
            </a:extLst>
          </p:cNvPr>
          <p:cNvGraphicFramePr>
            <a:graphicFrameLocks noGrp="1"/>
          </p:cNvGraphicFramePr>
          <p:nvPr/>
        </p:nvGraphicFramePr>
        <p:xfrm>
          <a:off x="3552000" y="3840285"/>
          <a:ext cx="864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720000">
                  <a:extLst>
                    <a:ext uri="{9D8B030D-6E8A-4147-A177-3AD203B41FA5}">
                      <a16:colId xmlns:a16="http://schemas.microsoft.com/office/drawing/2014/main" val="428262761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footballeur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rappeur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livre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film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graphicFrame>
        <p:nvGraphicFramePr>
          <p:cNvPr id="2" name="Table 1">
            <a:extLst>
              <a:ext uri="{FF2B5EF4-FFF2-40B4-BE49-F238E27FC236}">
                <a16:creationId xmlns:a16="http://schemas.microsoft.com/office/drawing/2014/main" id="{C4BF3E61-AFDC-4336-9217-91864FA81A7B}"/>
              </a:ext>
            </a:extLst>
          </p:cNvPr>
          <p:cNvGraphicFramePr>
            <a:graphicFrameLocks noGrp="1"/>
          </p:cNvGraphicFramePr>
          <p:nvPr/>
        </p:nvGraphicFramePr>
        <p:xfrm>
          <a:off x="3552000" y="1163992"/>
          <a:ext cx="864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720000">
                  <a:extLst>
                    <a:ext uri="{9D8B030D-6E8A-4147-A177-3AD203B41FA5}">
                      <a16:colId xmlns:a16="http://schemas.microsoft.com/office/drawing/2014/main" val="428262761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chanteuse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Suzane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intelligent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actrice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Audrey </a:t>
                      </a:r>
                      <a:r>
                        <a:rPr lang="en-GB" sz="2400" dirty="0" err="1">
                          <a:solidFill>
                            <a:srgbClr val="115076"/>
                          </a:solidFill>
                        </a:rPr>
                        <a:t>Tautou</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sympa</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magasin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Zara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moderne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numéro</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intéressant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sp>
        <p:nvSpPr>
          <p:cNvPr id="14" name="Action Button: Custom 66" descr="number 1">
            <a:hlinkClick r:id="" action="ppaction://noaction" highlightClick="1">
              <a:snd r:embed="rId3" name="ta chanteuse preferee.wav"/>
            </a:hlinkClick>
            <a:extLst>
              <a:ext uri="{FF2B5EF4-FFF2-40B4-BE49-F238E27FC236}">
                <a16:creationId xmlns:a16="http://schemas.microsoft.com/office/drawing/2014/main" id="{44B904CF-29BB-4678-A3A8-C672666A7CE5}"/>
              </a:ext>
            </a:extLst>
          </p:cNvPr>
          <p:cNvSpPr/>
          <p:nvPr/>
        </p:nvSpPr>
        <p:spPr>
          <a:xfrm>
            <a:off x="3645960" y="1680285"/>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1a</a:t>
            </a:r>
          </a:p>
        </p:txBody>
      </p:sp>
      <p:sp>
        <p:nvSpPr>
          <p:cNvPr id="15" name="Action Button: Custom 69" descr="number 2">
            <a:hlinkClick r:id="" action="ppaction://noaction" highlightClick="1">
              <a:snd r:embed="rId4" name="ton actrice preferee.wav"/>
            </a:hlinkClick>
            <a:extLst>
              <a:ext uri="{FF2B5EF4-FFF2-40B4-BE49-F238E27FC236}">
                <a16:creationId xmlns:a16="http://schemas.microsoft.com/office/drawing/2014/main" id="{58E0409C-A567-4546-A459-C3508F54997C}"/>
              </a:ext>
            </a:extLst>
          </p:cNvPr>
          <p:cNvSpPr/>
          <p:nvPr/>
        </p:nvSpPr>
        <p:spPr>
          <a:xfrm>
            <a:off x="3645960" y="2134399"/>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2a</a:t>
            </a:r>
          </a:p>
        </p:txBody>
      </p:sp>
      <p:sp>
        <p:nvSpPr>
          <p:cNvPr id="16" name="Action Button: Custom 72" descr="number 3">
            <a:hlinkClick r:id="" action="ppaction://noaction" highlightClick="1">
              <a:snd r:embed="rId5" name="ton magasin prefere.wav"/>
            </a:hlinkClick>
            <a:extLst>
              <a:ext uri="{FF2B5EF4-FFF2-40B4-BE49-F238E27FC236}">
                <a16:creationId xmlns:a16="http://schemas.microsoft.com/office/drawing/2014/main" id="{B22D80CE-24B9-42C8-87C6-83F2424CF039}"/>
              </a:ext>
            </a:extLst>
          </p:cNvPr>
          <p:cNvSpPr/>
          <p:nvPr/>
        </p:nvSpPr>
        <p:spPr>
          <a:xfrm>
            <a:off x="3645960" y="2588513"/>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3a</a:t>
            </a:r>
          </a:p>
        </p:txBody>
      </p:sp>
      <p:sp>
        <p:nvSpPr>
          <p:cNvPr id="17" name="Action Button: Custom 75" descr="number 4">
            <a:hlinkClick r:id="" action="ppaction://noaction" highlightClick="1">
              <a:snd r:embed="rId6" name="ton numero prefere.wav"/>
            </a:hlinkClick>
            <a:extLst>
              <a:ext uri="{FF2B5EF4-FFF2-40B4-BE49-F238E27FC236}">
                <a16:creationId xmlns:a16="http://schemas.microsoft.com/office/drawing/2014/main" id="{4D71168A-F044-4F31-884E-4C4CF59E8F75}"/>
              </a:ext>
            </a:extLst>
          </p:cNvPr>
          <p:cNvSpPr/>
          <p:nvPr/>
        </p:nvSpPr>
        <p:spPr>
          <a:xfrm>
            <a:off x="3645960" y="3042627"/>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4a</a:t>
            </a:r>
          </a:p>
        </p:txBody>
      </p:sp>
      <p:sp>
        <p:nvSpPr>
          <p:cNvPr id="18" name="Action Button: Custom 78" descr="number 5">
            <a:hlinkClick r:id="" action="ppaction://noaction" highlightClick="1">
              <a:snd r:embed="rId7" name="mon footballeur.wav"/>
            </a:hlinkClick>
            <a:extLst>
              <a:ext uri="{FF2B5EF4-FFF2-40B4-BE49-F238E27FC236}">
                <a16:creationId xmlns:a16="http://schemas.microsoft.com/office/drawing/2014/main" id="{157CCBE3-474F-4D7A-8995-3432579065E3}"/>
              </a:ext>
            </a:extLst>
          </p:cNvPr>
          <p:cNvSpPr/>
          <p:nvPr/>
        </p:nvSpPr>
        <p:spPr>
          <a:xfrm>
            <a:off x="3645960" y="4339882"/>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5a</a:t>
            </a:r>
          </a:p>
        </p:txBody>
      </p:sp>
      <p:sp>
        <p:nvSpPr>
          <p:cNvPr id="19" name="Action Button: Custom 81" descr="number 6">
            <a:hlinkClick r:id="" action="ppaction://noaction" highlightClick="1">
              <a:snd r:embed="rId8" name="mon rappeur.wav"/>
            </a:hlinkClick>
            <a:extLst>
              <a:ext uri="{FF2B5EF4-FFF2-40B4-BE49-F238E27FC236}">
                <a16:creationId xmlns:a16="http://schemas.microsoft.com/office/drawing/2014/main" id="{51D1A4AB-79E6-4536-B176-B5E0B9B6E894}"/>
              </a:ext>
            </a:extLst>
          </p:cNvPr>
          <p:cNvSpPr/>
          <p:nvPr/>
        </p:nvSpPr>
        <p:spPr>
          <a:xfrm>
            <a:off x="3645960" y="4780057"/>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6a</a:t>
            </a:r>
          </a:p>
        </p:txBody>
      </p:sp>
      <p:sp>
        <p:nvSpPr>
          <p:cNvPr id="20" name="Action Button: Custom 84" descr="number 7">
            <a:hlinkClick r:id="" action="ppaction://noaction" highlightClick="1">
              <a:snd r:embed="rId9" name="mon livre.wav"/>
            </a:hlinkClick>
            <a:extLst>
              <a:ext uri="{FF2B5EF4-FFF2-40B4-BE49-F238E27FC236}">
                <a16:creationId xmlns:a16="http://schemas.microsoft.com/office/drawing/2014/main" id="{337E0199-FC0C-4079-BA95-317B76BAA413}"/>
              </a:ext>
            </a:extLst>
          </p:cNvPr>
          <p:cNvSpPr/>
          <p:nvPr/>
        </p:nvSpPr>
        <p:spPr>
          <a:xfrm>
            <a:off x="3645960" y="5239200"/>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7a</a:t>
            </a:r>
          </a:p>
        </p:txBody>
      </p:sp>
      <p:sp>
        <p:nvSpPr>
          <p:cNvPr id="21" name="Action Button: Custom 87" descr="number 8">
            <a:hlinkClick r:id="" action="ppaction://noaction" highlightClick="1">
              <a:snd r:embed="rId10" name="mon film.wav"/>
            </a:hlinkClick>
            <a:extLst>
              <a:ext uri="{FF2B5EF4-FFF2-40B4-BE49-F238E27FC236}">
                <a16:creationId xmlns:a16="http://schemas.microsoft.com/office/drawing/2014/main" id="{49A58B0E-2ABB-4AB4-898D-68363B8A7759}"/>
              </a:ext>
            </a:extLst>
          </p:cNvPr>
          <p:cNvSpPr/>
          <p:nvPr/>
        </p:nvSpPr>
        <p:spPr>
          <a:xfrm>
            <a:off x="3645960" y="5703407"/>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8a</a:t>
            </a:r>
          </a:p>
        </p:txBody>
      </p:sp>
      <p:pic>
        <p:nvPicPr>
          <p:cNvPr id="7" name="Picture 6">
            <a:extLst>
              <a:ext uri="{FF2B5EF4-FFF2-40B4-BE49-F238E27FC236}">
                <a16:creationId xmlns:a16="http://schemas.microsoft.com/office/drawing/2014/main" id="{B207B401-6D1C-4381-B153-2302B568294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58055" y="1234399"/>
            <a:ext cx="2160000" cy="2160000"/>
          </a:xfrm>
          <a:prstGeom prst="rect">
            <a:avLst/>
          </a:prstGeom>
        </p:spPr>
      </p:pic>
      <p:pic>
        <p:nvPicPr>
          <p:cNvPr id="23" name="Picture 22">
            <a:extLst>
              <a:ext uri="{FF2B5EF4-FFF2-40B4-BE49-F238E27FC236}">
                <a16:creationId xmlns:a16="http://schemas.microsoft.com/office/drawing/2014/main" id="{415463C9-5BA3-4D50-B96D-0F2C57D06C7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4089" y="3981100"/>
            <a:ext cx="2160000" cy="2160000"/>
          </a:xfrm>
          <a:prstGeom prst="rect">
            <a:avLst/>
          </a:prstGeom>
        </p:spPr>
      </p:pic>
      <p:sp>
        <p:nvSpPr>
          <p:cNvPr id="26" name="TextBox 25">
            <a:extLst>
              <a:ext uri="{FF2B5EF4-FFF2-40B4-BE49-F238E27FC236}">
                <a16:creationId xmlns:a16="http://schemas.microsoft.com/office/drawing/2014/main" id="{078B0A91-1554-4A26-BB97-72B774FD5E02}"/>
              </a:ext>
            </a:extLst>
          </p:cNvPr>
          <p:cNvSpPr txBox="1"/>
          <p:nvPr/>
        </p:nvSpPr>
        <p:spPr>
          <a:xfrm>
            <a:off x="74020" y="1287529"/>
            <a:ext cx="1999628" cy="2145268"/>
          </a:xfrm>
          <a:prstGeom prst="wedgeRoundRectCallout">
            <a:avLst>
              <a:gd name="adj1" fmla="val 62282"/>
              <a:gd name="adj2" fmla="val 22758"/>
              <a:gd name="adj3" fmla="val 16667"/>
            </a:avLst>
          </a:prstGeom>
          <a:solidFill>
            <a:schemeClr val="bg1"/>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qui ton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footballeur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préféré</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quoi la raison ?</a:t>
            </a:r>
          </a:p>
        </p:txBody>
      </p:sp>
      <p:sp>
        <p:nvSpPr>
          <p:cNvPr id="22" name="Action Button: Custom 66" descr="number 1">
            <a:hlinkClick r:id="" action="ppaction://noaction" highlightClick="1">
              <a:snd r:embed="rId13" name="la raison.wav"/>
            </a:hlinkClick>
            <a:extLst>
              <a:ext uri="{FF2B5EF4-FFF2-40B4-BE49-F238E27FC236}">
                <a16:creationId xmlns:a16="http://schemas.microsoft.com/office/drawing/2014/main" id="{7CE02178-9BB5-41D7-9486-7EDA2584E72B}"/>
              </a:ext>
            </a:extLst>
          </p:cNvPr>
          <p:cNvSpPr/>
          <p:nvPr/>
        </p:nvSpPr>
        <p:spPr>
          <a:xfrm>
            <a:off x="4354110" y="1680197"/>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1b</a:t>
            </a:r>
          </a:p>
        </p:txBody>
      </p:sp>
      <p:sp>
        <p:nvSpPr>
          <p:cNvPr id="25" name="Action Button: Custom 69" descr="number 2">
            <a:hlinkClick r:id="" action="ppaction://noaction" highlightClick="1">
              <a:snd r:embed="rId13" name="la raison.wav"/>
            </a:hlinkClick>
            <a:extLst>
              <a:ext uri="{FF2B5EF4-FFF2-40B4-BE49-F238E27FC236}">
                <a16:creationId xmlns:a16="http://schemas.microsoft.com/office/drawing/2014/main" id="{6A5B7FC2-8F46-4464-91A7-1DFC2A756F63}"/>
              </a:ext>
            </a:extLst>
          </p:cNvPr>
          <p:cNvSpPr/>
          <p:nvPr/>
        </p:nvSpPr>
        <p:spPr>
          <a:xfrm>
            <a:off x="4354110" y="2134311"/>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2b</a:t>
            </a:r>
          </a:p>
        </p:txBody>
      </p:sp>
      <p:sp>
        <p:nvSpPr>
          <p:cNvPr id="27" name="Action Button: Custom 72" descr="number 3">
            <a:hlinkClick r:id="" action="ppaction://noaction" highlightClick="1">
              <a:snd r:embed="rId13" name="la raison.wav"/>
            </a:hlinkClick>
            <a:extLst>
              <a:ext uri="{FF2B5EF4-FFF2-40B4-BE49-F238E27FC236}">
                <a16:creationId xmlns:a16="http://schemas.microsoft.com/office/drawing/2014/main" id="{E0BF922A-E2A5-4BD0-8249-79BBE057E959}"/>
              </a:ext>
            </a:extLst>
          </p:cNvPr>
          <p:cNvSpPr/>
          <p:nvPr/>
        </p:nvSpPr>
        <p:spPr>
          <a:xfrm>
            <a:off x="4354110" y="2588425"/>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3b</a:t>
            </a:r>
          </a:p>
        </p:txBody>
      </p:sp>
      <p:sp>
        <p:nvSpPr>
          <p:cNvPr id="28" name="Action Button: Custom 75" descr="number 4">
            <a:hlinkClick r:id="" action="ppaction://noaction" highlightClick="1">
              <a:snd r:embed="rId13" name="la raison.wav"/>
            </a:hlinkClick>
            <a:extLst>
              <a:ext uri="{FF2B5EF4-FFF2-40B4-BE49-F238E27FC236}">
                <a16:creationId xmlns:a16="http://schemas.microsoft.com/office/drawing/2014/main" id="{734D8607-D440-441B-8789-510E77CB1990}"/>
              </a:ext>
            </a:extLst>
          </p:cNvPr>
          <p:cNvSpPr/>
          <p:nvPr/>
        </p:nvSpPr>
        <p:spPr>
          <a:xfrm>
            <a:off x="4354110" y="3042539"/>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4b</a:t>
            </a:r>
          </a:p>
        </p:txBody>
      </p:sp>
      <p:sp>
        <p:nvSpPr>
          <p:cNvPr id="30" name="Action Button: Custom 78" descr="number 5">
            <a:hlinkClick r:id="" action="ppaction://noaction" highlightClick="1">
              <a:snd r:embed="rId14" name="il est un footballeur francais.wav"/>
            </a:hlinkClick>
            <a:extLst>
              <a:ext uri="{FF2B5EF4-FFF2-40B4-BE49-F238E27FC236}">
                <a16:creationId xmlns:a16="http://schemas.microsoft.com/office/drawing/2014/main" id="{CBDEDEAC-EDDF-4147-B576-9D8DE91BA9A0}"/>
              </a:ext>
            </a:extLst>
          </p:cNvPr>
          <p:cNvSpPr/>
          <p:nvPr/>
        </p:nvSpPr>
        <p:spPr>
          <a:xfrm>
            <a:off x="4369860" y="4339882"/>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5b</a:t>
            </a:r>
          </a:p>
        </p:txBody>
      </p:sp>
      <p:sp>
        <p:nvSpPr>
          <p:cNvPr id="31" name="Action Button: Custom 81" descr="number 6">
            <a:hlinkClick r:id="" action="ppaction://noaction" highlightClick="1">
              <a:snd r:embed="rId15" name="il est un rappeur rapide.wav"/>
            </a:hlinkClick>
            <a:extLst>
              <a:ext uri="{FF2B5EF4-FFF2-40B4-BE49-F238E27FC236}">
                <a16:creationId xmlns:a16="http://schemas.microsoft.com/office/drawing/2014/main" id="{3D8AEE68-10F6-41EB-A0DF-18C9834B2950}"/>
              </a:ext>
            </a:extLst>
          </p:cNvPr>
          <p:cNvSpPr/>
          <p:nvPr/>
        </p:nvSpPr>
        <p:spPr>
          <a:xfrm>
            <a:off x="4369860" y="4780057"/>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6b</a:t>
            </a:r>
          </a:p>
        </p:txBody>
      </p:sp>
      <p:sp>
        <p:nvSpPr>
          <p:cNvPr id="32" name="Action Button: Custom 84" descr="number 7">
            <a:hlinkClick r:id="" action="ppaction://noaction" highlightClick="1">
              <a:snd r:embed="rId16" name="un livre excellent.wav"/>
            </a:hlinkClick>
            <a:extLst>
              <a:ext uri="{FF2B5EF4-FFF2-40B4-BE49-F238E27FC236}">
                <a16:creationId xmlns:a16="http://schemas.microsoft.com/office/drawing/2014/main" id="{39472A1E-69D2-45DF-B7C4-03FE0AAF127B}"/>
              </a:ext>
            </a:extLst>
          </p:cNvPr>
          <p:cNvSpPr/>
          <p:nvPr/>
        </p:nvSpPr>
        <p:spPr>
          <a:xfrm>
            <a:off x="4369860" y="5239200"/>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7b</a:t>
            </a:r>
          </a:p>
        </p:txBody>
      </p:sp>
      <p:sp>
        <p:nvSpPr>
          <p:cNvPr id="33" name="Action Button: Custom 87" descr="number 8">
            <a:hlinkClick r:id="" action="ppaction://noaction" highlightClick="1">
              <a:snd r:embed="rId17" name="un film amusant.wav"/>
            </a:hlinkClick>
            <a:extLst>
              <a:ext uri="{FF2B5EF4-FFF2-40B4-BE49-F238E27FC236}">
                <a16:creationId xmlns:a16="http://schemas.microsoft.com/office/drawing/2014/main" id="{53B4BCEE-0C8E-4032-83C8-688517846458}"/>
              </a:ext>
            </a:extLst>
          </p:cNvPr>
          <p:cNvSpPr/>
          <p:nvPr/>
        </p:nvSpPr>
        <p:spPr>
          <a:xfrm>
            <a:off x="4369860" y="5703407"/>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8b</a:t>
            </a:r>
          </a:p>
        </p:txBody>
      </p:sp>
      <p:sp>
        <p:nvSpPr>
          <p:cNvPr id="3" name="Rectangle 2">
            <a:extLst>
              <a:ext uri="{FF2B5EF4-FFF2-40B4-BE49-F238E27FC236}">
                <a16:creationId xmlns:a16="http://schemas.microsoft.com/office/drawing/2014/main" id="{B7774BFE-73C8-4164-975B-2F70CD6884DC}"/>
              </a:ext>
            </a:extLst>
          </p:cNvPr>
          <p:cNvSpPr/>
          <p:nvPr/>
        </p:nvSpPr>
        <p:spPr>
          <a:xfrm>
            <a:off x="7213600" y="1680197"/>
            <a:ext cx="27432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9" name="Title 8">
            <a:extLst>
              <a:ext uri="{FF2B5EF4-FFF2-40B4-BE49-F238E27FC236}">
                <a16:creationId xmlns:a16="http://schemas.microsoft.com/office/drawing/2014/main" id="{F6A90B2F-C9A1-4E2C-9FEB-B02E8F0E80FF}"/>
              </a:ext>
            </a:extLst>
          </p:cNvPr>
          <p:cNvSpPr>
            <a:spLocks noGrp="1"/>
          </p:cNvSpPr>
          <p:nvPr>
            <p:ph type="title"/>
          </p:nvPr>
        </p:nvSpPr>
        <p:spPr/>
        <p:txBody>
          <a:bodyPr>
            <a:normAutofit/>
          </a:bodyPr>
          <a:lstStyle/>
          <a:p>
            <a:r>
              <a:rPr lang="fr-FR" dirty="0"/>
              <a:t>Fais une interview</a:t>
            </a:r>
          </a:p>
        </p:txBody>
      </p:sp>
      <p:sp>
        <p:nvSpPr>
          <p:cNvPr id="37" name="Rounded Rectangle 46">
            <a:extLst>
              <a:ext uri="{FF2B5EF4-FFF2-40B4-BE49-F238E27FC236}">
                <a16:creationId xmlns:a16="http://schemas.microsoft.com/office/drawing/2014/main" id="{1C881516-8DBC-4044-8BFF-C9B000579915}"/>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18936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2F00789A-2237-44A7-ACF0-6BAD950CDF81}"/>
              </a:ext>
            </a:extLst>
          </p:cNvPr>
          <p:cNvGraphicFramePr>
            <a:graphicFrameLocks noGrp="1"/>
          </p:cNvGraphicFramePr>
          <p:nvPr/>
        </p:nvGraphicFramePr>
        <p:xfrm>
          <a:off x="3552000" y="3840285"/>
          <a:ext cx="864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720000">
                  <a:extLst>
                    <a:ext uri="{9D8B030D-6E8A-4147-A177-3AD203B41FA5}">
                      <a16:colId xmlns:a16="http://schemas.microsoft.com/office/drawing/2014/main" val="428262761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footballeur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Kylian</a:t>
                      </a:r>
                      <a:r>
                        <a:rPr lang="en-GB" sz="2400" dirty="0">
                          <a:solidFill>
                            <a:srgbClr val="115076"/>
                          </a:solidFill>
                        </a:rPr>
                        <a:t> </a:t>
                      </a:r>
                      <a:r>
                        <a:rPr lang="en-GB" sz="2400" dirty="0" err="1">
                          <a:solidFill>
                            <a:srgbClr val="115076"/>
                          </a:solidFill>
                        </a:rPr>
                        <a:t>Mbappé</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français</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rappeur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Sofiane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rapide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livre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i="1" dirty="0" err="1">
                          <a:solidFill>
                            <a:srgbClr val="115076"/>
                          </a:solidFill>
                        </a:rPr>
                        <a:t>Kiffe</a:t>
                      </a:r>
                      <a:r>
                        <a:rPr lang="en-GB" sz="2400" i="1" dirty="0">
                          <a:solidFill>
                            <a:srgbClr val="115076"/>
                          </a:solidFill>
                        </a:rPr>
                        <a:t> </a:t>
                      </a:r>
                      <a:r>
                        <a:rPr lang="en-GB" sz="2400" i="1" dirty="0" err="1">
                          <a:solidFill>
                            <a:srgbClr val="115076"/>
                          </a:solidFill>
                        </a:rPr>
                        <a:t>kiffe</a:t>
                      </a:r>
                      <a:r>
                        <a:rPr lang="en-GB" sz="2400" i="1" dirty="0">
                          <a:solidFill>
                            <a:srgbClr val="115076"/>
                          </a:solidFill>
                        </a:rPr>
                        <a:t> </a:t>
                      </a:r>
                      <a:r>
                        <a:rPr lang="en-GB" sz="2400" i="1" dirty="0" err="1">
                          <a:solidFill>
                            <a:srgbClr val="115076"/>
                          </a:solidFill>
                        </a:rPr>
                        <a:t>demain</a:t>
                      </a:r>
                      <a:endParaRPr lang="en-GB" sz="2400" i="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excellent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film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i="1" dirty="0">
                          <a:solidFill>
                            <a:srgbClr val="115076"/>
                          </a:solidFill>
                        </a:rPr>
                        <a:t>Moi, César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amusant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graphicFrame>
        <p:nvGraphicFramePr>
          <p:cNvPr id="2" name="Table 1">
            <a:extLst>
              <a:ext uri="{FF2B5EF4-FFF2-40B4-BE49-F238E27FC236}">
                <a16:creationId xmlns:a16="http://schemas.microsoft.com/office/drawing/2014/main" id="{C4BF3E61-AFDC-4336-9217-91864FA81A7B}"/>
              </a:ext>
            </a:extLst>
          </p:cNvPr>
          <p:cNvGraphicFramePr>
            <a:graphicFrameLocks noGrp="1"/>
          </p:cNvGraphicFramePr>
          <p:nvPr/>
        </p:nvGraphicFramePr>
        <p:xfrm>
          <a:off x="3552000" y="1163992"/>
          <a:ext cx="864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720000">
                  <a:extLst>
                    <a:ext uri="{9D8B030D-6E8A-4147-A177-3AD203B41FA5}">
                      <a16:colId xmlns:a16="http://schemas.microsoft.com/office/drawing/2014/main" val="428262761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chanteuse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Suzane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intelligent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actrice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Audrey </a:t>
                      </a:r>
                      <a:r>
                        <a:rPr lang="en-GB" sz="2400" dirty="0" err="1">
                          <a:solidFill>
                            <a:srgbClr val="115076"/>
                          </a:solidFill>
                        </a:rPr>
                        <a:t>Tautou</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sympa</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magasin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Zara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moderne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numéro</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intéressant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sp>
        <p:nvSpPr>
          <p:cNvPr id="14" name="Action Button: Custom 66" descr="number 1">
            <a:hlinkClick r:id="" action="ppaction://noaction" highlightClick="1">
              <a:snd r:embed="rId3" name="ma chanteuse.wav"/>
            </a:hlinkClick>
            <a:extLst>
              <a:ext uri="{FF2B5EF4-FFF2-40B4-BE49-F238E27FC236}">
                <a16:creationId xmlns:a16="http://schemas.microsoft.com/office/drawing/2014/main" id="{44B904CF-29BB-4678-A3A8-C672666A7CE5}"/>
              </a:ext>
            </a:extLst>
          </p:cNvPr>
          <p:cNvSpPr/>
          <p:nvPr/>
        </p:nvSpPr>
        <p:spPr>
          <a:xfrm>
            <a:off x="3645960" y="1680285"/>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1a</a:t>
            </a:r>
          </a:p>
        </p:txBody>
      </p:sp>
      <p:sp>
        <p:nvSpPr>
          <p:cNvPr id="15" name="Action Button: Custom 69" descr="number 2">
            <a:hlinkClick r:id="" action="ppaction://noaction" highlightClick="1">
              <a:snd r:embed="rId4" name="mon actrice.wav"/>
            </a:hlinkClick>
            <a:extLst>
              <a:ext uri="{FF2B5EF4-FFF2-40B4-BE49-F238E27FC236}">
                <a16:creationId xmlns:a16="http://schemas.microsoft.com/office/drawing/2014/main" id="{58E0409C-A567-4546-A459-C3508F54997C}"/>
              </a:ext>
            </a:extLst>
          </p:cNvPr>
          <p:cNvSpPr/>
          <p:nvPr/>
        </p:nvSpPr>
        <p:spPr>
          <a:xfrm>
            <a:off x="3645960" y="2134399"/>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2a</a:t>
            </a:r>
          </a:p>
        </p:txBody>
      </p:sp>
      <p:sp>
        <p:nvSpPr>
          <p:cNvPr id="16" name="Action Button: Custom 72" descr="number 3">
            <a:hlinkClick r:id="" action="ppaction://noaction" highlightClick="1">
              <a:snd r:embed="rId5" name="mon magasin.wav"/>
            </a:hlinkClick>
            <a:extLst>
              <a:ext uri="{FF2B5EF4-FFF2-40B4-BE49-F238E27FC236}">
                <a16:creationId xmlns:a16="http://schemas.microsoft.com/office/drawing/2014/main" id="{B22D80CE-24B9-42C8-87C6-83F2424CF039}"/>
              </a:ext>
            </a:extLst>
          </p:cNvPr>
          <p:cNvSpPr/>
          <p:nvPr/>
        </p:nvSpPr>
        <p:spPr>
          <a:xfrm>
            <a:off x="3645960" y="2588513"/>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3a</a:t>
            </a:r>
          </a:p>
        </p:txBody>
      </p:sp>
      <p:sp>
        <p:nvSpPr>
          <p:cNvPr id="17" name="Action Button: Custom 75" descr="number 4">
            <a:hlinkClick r:id="" action="ppaction://noaction" highlightClick="1">
              <a:snd r:embed="rId6" name="mon numero.wav"/>
            </a:hlinkClick>
            <a:extLst>
              <a:ext uri="{FF2B5EF4-FFF2-40B4-BE49-F238E27FC236}">
                <a16:creationId xmlns:a16="http://schemas.microsoft.com/office/drawing/2014/main" id="{4D71168A-F044-4F31-884E-4C4CF59E8F75}"/>
              </a:ext>
            </a:extLst>
          </p:cNvPr>
          <p:cNvSpPr/>
          <p:nvPr/>
        </p:nvSpPr>
        <p:spPr>
          <a:xfrm>
            <a:off x="3645960" y="3042627"/>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4a</a:t>
            </a:r>
          </a:p>
        </p:txBody>
      </p:sp>
      <p:sp>
        <p:nvSpPr>
          <p:cNvPr id="18" name="Action Button: Custom 78" descr="number 5">
            <a:hlinkClick r:id="" action="ppaction://noaction" highlightClick="1">
              <a:snd r:embed="rId7" name="ton footballeur prefere.wav"/>
            </a:hlinkClick>
            <a:extLst>
              <a:ext uri="{FF2B5EF4-FFF2-40B4-BE49-F238E27FC236}">
                <a16:creationId xmlns:a16="http://schemas.microsoft.com/office/drawing/2014/main" id="{157CCBE3-474F-4D7A-8995-3432579065E3}"/>
              </a:ext>
            </a:extLst>
          </p:cNvPr>
          <p:cNvSpPr/>
          <p:nvPr/>
        </p:nvSpPr>
        <p:spPr>
          <a:xfrm>
            <a:off x="3645960" y="4339882"/>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5a</a:t>
            </a:r>
          </a:p>
        </p:txBody>
      </p:sp>
      <p:sp>
        <p:nvSpPr>
          <p:cNvPr id="19" name="Action Button: Custom 81" descr="number 6">
            <a:hlinkClick r:id="" action="ppaction://noaction" highlightClick="1">
              <a:snd r:embed="rId8" name="ton rappeur prefere.wav"/>
            </a:hlinkClick>
            <a:extLst>
              <a:ext uri="{FF2B5EF4-FFF2-40B4-BE49-F238E27FC236}">
                <a16:creationId xmlns:a16="http://schemas.microsoft.com/office/drawing/2014/main" id="{51D1A4AB-79E6-4536-B176-B5E0B9B6E894}"/>
              </a:ext>
            </a:extLst>
          </p:cNvPr>
          <p:cNvSpPr/>
          <p:nvPr/>
        </p:nvSpPr>
        <p:spPr>
          <a:xfrm>
            <a:off x="3645960" y="4780057"/>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6a</a:t>
            </a:r>
          </a:p>
        </p:txBody>
      </p:sp>
      <p:sp>
        <p:nvSpPr>
          <p:cNvPr id="20" name="Action Button: Custom 84" descr="number 7">
            <a:hlinkClick r:id="" action="ppaction://noaction" highlightClick="1">
              <a:snd r:embed="rId9" name="ton livre prefere.wav"/>
            </a:hlinkClick>
            <a:extLst>
              <a:ext uri="{FF2B5EF4-FFF2-40B4-BE49-F238E27FC236}">
                <a16:creationId xmlns:a16="http://schemas.microsoft.com/office/drawing/2014/main" id="{337E0199-FC0C-4079-BA95-317B76BAA413}"/>
              </a:ext>
            </a:extLst>
          </p:cNvPr>
          <p:cNvSpPr/>
          <p:nvPr/>
        </p:nvSpPr>
        <p:spPr>
          <a:xfrm>
            <a:off x="3645960" y="5239200"/>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7a</a:t>
            </a:r>
          </a:p>
        </p:txBody>
      </p:sp>
      <p:sp>
        <p:nvSpPr>
          <p:cNvPr id="21" name="Action Button: Custom 87" descr="number 8">
            <a:hlinkClick r:id="" action="ppaction://noaction" highlightClick="1">
              <a:snd r:embed="rId10" name="ton film prefere.wav"/>
            </a:hlinkClick>
            <a:extLst>
              <a:ext uri="{FF2B5EF4-FFF2-40B4-BE49-F238E27FC236}">
                <a16:creationId xmlns:a16="http://schemas.microsoft.com/office/drawing/2014/main" id="{49A58B0E-2ABB-4AB4-898D-68363B8A7759}"/>
              </a:ext>
            </a:extLst>
          </p:cNvPr>
          <p:cNvSpPr/>
          <p:nvPr/>
        </p:nvSpPr>
        <p:spPr>
          <a:xfrm>
            <a:off x="3645960" y="5703407"/>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8a</a:t>
            </a:r>
          </a:p>
        </p:txBody>
      </p:sp>
      <p:pic>
        <p:nvPicPr>
          <p:cNvPr id="7" name="Picture 6">
            <a:extLst>
              <a:ext uri="{FF2B5EF4-FFF2-40B4-BE49-F238E27FC236}">
                <a16:creationId xmlns:a16="http://schemas.microsoft.com/office/drawing/2014/main" id="{B207B401-6D1C-4381-B153-2302B568294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58055" y="1234399"/>
            <a:ext cx="2160000" cy="2160000"/>
          </a:xfrm>
          <a:prstGeom prst="rect">
            <a:avLst/>
          </a:prstGeom>
        </p:spPr>
      </p:pic>
      <p:pic>
        <p:nvPicPr>
          <p:cNvPr id="23" name="Picture 22">
            <a:extLst>
              <a:ext uri="{FF2B5EF4-FFF2-40B4-BE49-F238E27FC236}">
                <a16:creationId xmlns:a16="http://schemas.microsoft.com/office/drawing/2014/main" id="{415463C9-5BA3-4D50-B96D-0F2C57D06C7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4089" y="3981100"/>
            <a:ext cx="2160000" cy="2160000"/>
          </a:xfrm>
          <a:prstGeom prst="rect">
            <a:avLst/>
          </a:prstGeom>
        </p:spPr>
      </p:pic>
      <p:sp>
        <p:nvSpPr>
          <p:cNvPr id="26" name="TextBox 25">
            <a:extLst>
              <a:ext uri="{FF2B5EF4-FFF2-40B4-BE49-F238E27FC236}">
                <a16:creationId xmlns:a16="http://schemas.microsoft.com/office/drawing/2014/main" id="{078B0A91-1554-4A26-BB97-72B774FD5E02}"/>
              </a:ext>
            </a:extLst>
          </p:cNvPr>
          <p:cNvSpPr txBox="1"/>
          <p:nvPr/>
        </p:nvSpPr>
        <p:spPr>
          <a:xfrm>
            <a:off x="74020" y="1287529"/>
            <a:ext cx="1999628" cy="2145268"/>
          </a:xfrm>
          <a:prstGeom prst="wedgeRoundRectCallout">
            <a:avLst>
              <a:gd name="adj1" fmla="val 62282"/>
              <a:gd name="adj2" fmla="val 22758"/>
              <a:gd name="adj3" fmla="val 16667"/>
            </a:avLst>
          </a:prstGeom>
          <a:solidFill>
            <a:schemeClr val="bg1"/>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qui ton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footballeur</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préféré</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quoi la raison ?</a:t>
            </a:r>
          </a:p>
        </p:txBody>
      </p:sp>
      <p:sp>
        <p:nvSpPr>
          <p:cNvPr id="22" name="Action Button: Custom 66" descr="number 1">
            <a:hlinkClick r:id="" action="ppaction://noaction" highlightClick="1">
              <a:snd r:embed="rId13" name="une chanteuse intelligente.wav"/>
            </a:hlinkClick>
            <a:extLst>
              <a:ext uri="{FF2B5EF4-FFF2-40B4-BE49-F238E27FC236}">
                <a16:creationId xmlns:a16="http://schemas.microsoft.com/office/drawing/2014/main" id="{7CE02178-9BB5-41D7-9486-7EDA2584E72B}"/>
              </a:ext>
            </a:extLst>
          </p:cNvPr>
          <p:cNvSpPr/>
          <p:nvPr/>
        </p:nvSpPr>
        <p:spPr>
          <a:xfrm>
            <a:off x="4354110" y="1680197"/>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1b</a:t>
            </a:r>
          </a:p>
        </p:txBody>
      </p:sp>
      <p:sp>
        <p:nvSpPr>
          <p:cNvPr id="25" name="Action Button: Custom 69" descr="number 2">
            <a:hlinkClick r:id="" action="ppaction://noaction" highlightClick="1">
              <a:snd r:embed="rId14" name="une actrice sympa.wav"/>
            </a:hlinkClick>
            <a:extLst>
              <a:ext uri="{FF2B5EF4-FFF2-40B4-BE49-F238E27FC236}">
                <a16:creationId xmlns:a16="http://schemas.microsoft.com/office/drawing/2014/main" id="{6A5B7FC2-8F46-4464-91A7-1DFC2A756F63}"/>
              </a:ext>
            </a:extLst>
          </p:cNvPr>
          <p:cNvSpPr/>
          <p:nvPr/>
        </p:nvSpPr>
        <p:spPr>
          <a:xfrm>
            <a:off x="4354110" y="2134311"/>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2b</a:t>
            </a:r>
          </a:p>
        </p:txBody>
      </p:sp>
      <p:sp>
        <p:nvSpPr>
          <p:cNvPr id="27" name="Action Button: Custom 72" descr="number 3">
            <a:hlinkClick r:id="" action="ppaction://noaction" highlightClick="1">
              <a:snd r:embed="rId15" name="un magasin modern.wav"/>
            </a:hlinkClick>
            <a:extLst>
              <a:ext uri="{FF2B5EF4-FFF2-40B4-BE49-F238E27FC236}">
                <a16:creationId xmlns:a16="http://schemas.microsoft.com/office/drawing/2014/main" id="{E0BF922A-E2A5-4BD0-8249-79BBE057E959}"/>
              </a:ext>
            </a:extLst>
          </p:cNvPr>
          <p:cNvSpPr/>
          <p:nvPr/>
        </p:nvSpPr>
        <p:spPr>
          <a:xfrm>
            <a:off x="4354110" y="2588425"/>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3b</a:t>
            </a:r>
          </a:p>
        </p:txBody>
      </p:sp>
      <p:sp>
        <p:nvSpPr>
          <p:cNvPr id="28" name="Action Button: Custom 75" descr="number 4">
            <a:hlinkClick r:id="" action="ppaction://noaction" highlightClick="1">
              <a:snd r:embed="rId16" name="un numero interessant.wav"/>
            </a:hlinkClick>
            <a:extLst>
              <a:ext uri="{FF2B5EF4-FFF2-40B4-BE49-F238E27FC236}">
                <a16:creationId xmlns:a16="http://schemas.microsoft.com/office/drawing/2014/main" id="{734D8607-D440-441B-8789-510E77CB1990}"/>
              </a:ext>
            </a:extLst>
          </p:cNvPr>
          <p:cNvSpPr/>
          <p:nvPr/>
        </p:nvSpPr>
        <p:spPr>
          <a:xfrm>
            <a:off x="4354110" y="3042539"/>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4b</a:t>
            </a:r>
          </a:p>
        </p:txBody>
      </p:sp>
      <p:sp>
        <p:nvSpPr>
          <p:cNvPr id="30" name="Action Button: Custom 78" descr="number 5">
            <a:hlinkClick r:id="" action="ppaction://noaction" highlightClick="1">
              <a:snd r:embed="rId17" name="la raison.wav"/>
            </a:hlinkClick>
            <a:extLst>
              <a:ext uri="{FF2B5EF4-FFF2-40B4-BE49-F238E27FC236}">
                <a16:creationId xmlns:a16="http://schemas.microsoft.com/office/drawing/2014/main" id="{CBDEDEAC-EDDF-4147-B576-9D8DE91BA9A0}"/>
              </a:ext>
            </a:extLst>
          </p:cNvPr>
          <p:cNvSpPr/>
          <p:nvPr/>
        </p:nvSpPr>
        <p:spPr>
          <a:xfrm>
            <a:off x="4369860" y="4339882"/>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5b</a:t>
            </a:r>
          </a:p>
        </p:txBody>
      </p:sp>
      <p:sp>
        <p:nvSpPr>
          <p:cNvPr id="31" name="Action Button: Custom 81" descr="number 6">
            <a:hlinkClick r:id="" action="ppaction://noaction" highlightClick="1">
              <a:snd r:embed="rId17" name="la raison.wav"/>
            </a:hlinkClick>
            <a:extLst>
              <a:ext uri="{FF2B5EF4-FFF2-40B4-BE49-F238E27FC236}">
                <a16:creationId xmlns:a16="http://schemas.microsoft.com/office/drawing/2014/main" id="{3D8AEE68-10F6-41EB-A0DF-18C9834B2950}"/>
              </a:ext>
            </a:extLst>
          </p:cNvPr>
          <p:cNvSpPr/>
          <p:nvPr/>
        </p:nvSpPr>
        <p:spPr>
          <a:xfrm>
            <a:off x="4369860" y="4780057"/>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6b</a:t>
            </a:r>
          </a:p>
        </p:txBody>
      </p:sp>
      <p:sp>
        <p:nvSpPr>
          <p:cNvPr id="32" name="Action Button: Custom 84" descr="number 7">
            <a:hlinkClick r:id="" action="ppaction://noaction" highlightClick="1">
              <a:snd r:embed="rId17" name="la raison.wav"/>
            </a:hlinkClick>
            <a:extLst>
              <a:ext uri="{FF2B5EF4-FFF2-40B4-BE49-F238E27FC236}">
                <a16:creationId xmlns:a16="http://schemas.microsoft.com/office/drawing/2014/main" id="{39472A1E-69D2-45DF-B7C4-03FE0AAF127B}"/>
              </a:ext>
            </a:extLst>
          </p:cNvPr>
          <p:cNvSpPr/>
          <p:nvPr/>
        </p:nvSpPr>
        <p:spPr>
          <a:xfrm>
            <a:off x="4369860" y="5239200"/>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7b</a:t>
            </a:r>
          </a:p>
        </p:txBody>
      </p:sp>
      <p:sp>
        <p:nvSpPr>
          <p:cNvPr id="33" name="Action Button: Custom 87" descr="number 8">
            <a:hlinkClick r:id="" action="ppaction://noaction" highlightClick="1">
              <a:snd r:embed="rId17" name="la raison.wav"/>
            </a:hlinkClick>
            <a:extLst>
              <a:ext uri="{FF2B5EF4-FFF2-40B4-BE49-F238E27FC236}">
                <a16:creationId xmlns:a16="http://schemas.microsoft.com/office/drawing/2014/main" id="{53B4BCEE-0C8E-4032-83C8-688517846458}"/>
              </a:ext>
            </a:extLst>
          </p:cNvPr>
          <p:cNvSpPr/>
          <p:nvPr/>
        </p:nvSpPr>
        <p:spPr>
          <a:xfrm>
            <a:off x="4369860" y="5703407"/>
            <a:ext cx="540000" cy="36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8b</a:t>
            </a:r>
          </a:p>
        </p:txBody>
      </p:sp>
      <p:sp>
        <p:nvSpPr>
          <p:cNvPr id="34" name="TextBox 33">
            <a:extLst>
              <a:ext uri="{FF2B5EF4-FFF2-40B4-BE49-F238E27FC236}">
                <a16:creationId xmlns:a16="http://schemas.microsoft.com/office/drawing/2014/main" id="{C45B6AE7-1DBC-4F05-BDBB-4931F807D959}"/>
              </a:ext>
            </a:extLst>
          </p:cNvPr>
          <p:cNvSpPr txBox="1"/>
          <p:nvPr/>
        </p:nvSpPr>
        <p:spPr>
          <a:xfrm>
            <a:off x="4354110" y="104835"/>
            <a:ext cx="23262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a:ea typeface="+mn-ea"/>
                <a:cs typeface="+mn-cs"/>
              </a:rPr>
              <a:t>Réponses</a:t>
            </a:r>
            <a:endParaRPr kumimoji="0" lang="en-GB" sz="3600" b="1" i="0" u="none" strike="noStrike" kern="1200" cap="none" spc="0" normalizeH="0" baseline="0" noProof="0" dirty="0">
              <a:ln>
                <a:noFill/>
              </a:ln>
              <a:solidFill>
                <a:srgbClr val="EE6000"/>
              </a:solidFill>
              <a:effectLst/>
              <a:uLnTx/>
              <a:uFillTx/>
              <a:latin typeface="Century Gothic"/>
              <a:ea typeface="+mn-ea"/>
              <a:cs typeface="+mn-cs"/>
            </a:endParaRPr>
          </a:p>
        </p:txBody>
      </p:sp>
      <p:sp>
        <p:nvSpPr>
          <p:cNvPr id="6" name="Title 5">
            <a:extLst>
              <a:ext uri="{FF2B5EF4-FFF2-40B4-BE49-F238E27FC236}">
                <a16:creationId xmlns:a16="http://schemas.microsoft.com/office/drawing/2014/main" id="{49A9D318-69D8-400F-9441-1EB93B278EAA}"/>
              </a:ext>
            </a:extLst>
          </p:cNvPr>
          <p:cNvSpPr>
            <a:spLocks noGrp="1"/>
          </p:cNvSpPr>
          <p:nvPr>
            <p:ph type="title"/>
          </p:nvPr>
        </p:nvSpPr>
        <p:spPr/>
        <p:txBody>
          <a:bodyPr>
            <a:normAutofit/>
          </a:bodyPr>
          <a:lstStyle/>
          <a:p>
            <a:r>
              <a:rPr lang="fr-FR" dirty="0"/>
              <a:t>Fais une interview</a:t>
            </a:r>
          </a:p>
        </p:txBody>
      </p:sp>
      <p:sp>
        <p:nvSpPr>
          <p:cNvPr id="38" name="Rounded Rectangle 46">
            <a:extLst>
              <a:ext uri="{FF2B5EF4-FFF2-40B4-BE49-F238E27FC236}">
                <a16:creationId xmlns:a16="http://schemas.microsoft.com/office/drawing/2014/main" id="{73279E68-31DE-4F0E-9CFE-6EE741CB769B}"/>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575277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6646188" y="191606"/>
            <a:ext cx="5233638" cy="132343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Amir has a domino with the word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aussi</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on it.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–et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aussi</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is the same SSC as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–é–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id</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é</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 He places the dominoes side by side, and scores a point.</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3" name="TextBox 82"/>
          <p:cNvSpPr txBox="1"/>
          <p:nvPr/>
        </p:nvSpPr>
        <p:spPr>
          <a:xfrm>
            <a:off x="6683403" y="204116"/>
            <a:ext cx="5259537" cy="132343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Léa</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has a domino with the word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on it.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is the same SSC as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-è-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fr</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è</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re. She places the dominoes side by side, and scores a point.</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 name="Title 3">
            <a:extLst>
              <a:ext uri="{FF2B5EF4-FFF2-40B4-BE49-F238E27FC236}">
                <a16:creationId xmlns:a16="http://schemas.microsoft.com/office/drawing/2014/main" id="{4787E37A-D6EE-42FB-8D4E-F714820C6296}"/>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Phonics dominoes</a:t>
            </a:r>
          </a:p>
        </p:txBody>
      </p:sp>
      <p:pic>
        <p:nvPicPr>
          <p:cNvPr id="10" name="Picture 9">
            <a:extLst>
              <a:ext uri="{FF2B5EF4-FFF2-40B4-BE49-F238E27FC236}">
                <a16:creationId xmlns:a16="http://schemas.microsoft.com/office/drawing/2014/main" id="{EE1D61B8-7E79-4E89-A78A-DF0B595F6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9825" y="1540065"/>
            <a:ext cx="1679696" cy="1679696"/>
          </a:xfrm>
          <a:prstGeom prst="rect">
            <a:avLst/>
          </a:prstGeom>
        </p:spPr>
      </p:pic>
      <p:grpSp>
        <p:nvGrpSpPr>
          <p:cNvPr id="189" name="Group 188">
            <a:extLst>
              <a:ext uri="{FF2B5EF4-FFF2-40B4-BE49-F238E27FC236}">
                <a16:creationId xmlns:a16="http://schemas.microsoft.com/office/drawing/2014/main" id="{1111BCDC-A460-4A59-8F89-9E769DBDA450}"/>
              </a:ext>
            </a:extLst>
          </p:cNvPr>
          <p:cNvGrpSpPr/>
          <p:nvPr/>
        </p:nvGrpSpPr>
        <p:grpSpPr>
          <a:xfrm>
            <a:off x="1698709" y="4139710"/>
            <a:ext cx="1448283" cy="2399956"/>
            <a:chOff x="2687782" y="171049"/>
            <a:chExt cx="1448283" cy="2399956"/>
          </a:xfrm>
        </p:grpSpPr>
        <p:grpSp>
          <p:nvGrpSpPr>
            <p:cNvPr id="190" name="Group 189">
              <a:extLst>
                <a:ext uri="{FF2B5EF4-FFF2-40B4-BE49-F238E27FC236}">
                  <a16:creationId xmlns:a16="http://schemas.microsoft.com/office/drawing/2014/main" id="{C8E99381-BA14-4B0A-9C15-5249702D8ED3}"/>
                </a:ext>
              </a:extLst>
            </p:cNvPr>
            <p:cNvGrpSpPr/>
            <p:nvPr/>
          </p:nvGrpSpPr>
          <p:grpSpPr>
            <a:xfrm>
              <a:off x="2687782" y="640027"/>
              <a:ext cx="1440000" cy="1440001"/>
              <a:chOff x="2687782" y="640027"/>
              <a:chExt cx="1440000" cy="1440001"/>
            </a:xfrm>
            <a:solidFill>
              <a:sysClr val="window" lastClr="FFFFFF"/>
            </a:solidFill>
          </p:grpSpPr>
          <p:sp>
            <p:nvSpPr>
              <p:cNvPr id="197" name="Rectangle 196">
                <a:extLst>
                  <a:ext uri="{FF2B5EF4-FFF2-40B4-BE49-F238E27FC236}">
                    <a16:creationId xmlns:a16="http://schemas.microsoft.com/office/drawing/2014/main" id="{FCA38259-1A90-4319-AA5B-B502D7FE97ED}"/>
                  </a:ext>
                </a:extLst>
              </p:cNvPr>
              <p:cNvSpPr/>
              <p:nvPr/>
            </p:nvSpPr>
            <p:spPr>
              <a:xfrm>
                <a:off x="2687782" y="640027"/>
                <a:ext cx="1440000" cy="1440000"/>
              </a:xfrm>
              <a:prstGeom prst="rect">
                <a:avLst/>
              </a:prstGeom>
              <a:grpFill/>
              <a:ln w="12700" cap="flat" cmpd="sng" algn="ctr">
                <a:solidFill>
                  <a:srgbClr val="4472C4">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98" name="Straight Connector 197">
                <a:extLst>
                  <a:ext uri="{FF2B5EF4-FFF2-40B4-BE49-F238E27FC236}">
                    <a16:creationId xmlns:a16="http://schemas.microsoft.com/office/drawing/2014/main" id="{CFE1ACD6-205B-42B1-8992-87EA3C42E8E4}"/>
                  </a:ext>
                </a:extLst>
              </p:cNvPr>
              <p:cNvCxnSpPr/>
              <p:nvPr/>
            </p:nvCxnSpPr>
            <p:spPr>
              <a:xfrm flipV="1">
                <a:off x="2690813" y="640027"/>
                <a:ext cx="1436969" cy="1440001"/>
              </a:xfrm>
              <a:prstGeom prst="line">
                <a:avLst/>
              </a:prstGeom>
              <a:grpFill/>
              <a:ln w="15875" cap="flat" cmpd="sng" algn="ctr">
                <a:solidFill>
                  <a:srgbClr val="4472C4">
                    <a:lumMod val="50000"/>
                  </a:srgbClr>
                </a:solidFill>
                <a:prstDash val="solid"/>
                <a:miter lim="800000"/>
              </a:ln>
              <a:effectLst/>
            </p:spPr>
          </p:cxnSp>
        </p:grpSp>
        <p:sp>
          <p:nvSpPr>
            <p:cNvPr id="191" name="Right Triangle 190">
              <a:extLst>
                <a:ext uri="{FF2B5EF4-FFF2-40B4-BE49-F238E27FC236}">
                  <a16:creationId xmlns:a16="http://schemas.microsoft.com/office/drawing/2014/main" id="{0FCEAF30-5C8A-4741-9269-91073299CB33}"/>
                </a:ext>
              </a:extLst>
            </p:cNvPr>
            <p:cNvSpPr/>
            <p:nvPr/>
          </p:nvSpPr>
          <p:spPr>
            <a:xfrm rot="8107641">
              <a:off x="2912456" y="1585613"/>
              <a:ext cx="996263" cy="985392"/>
            </a:xfrm>
            <a:prstGeom prst="rtTriangle">
              <a:avLst/>
            </a:prstGeom>
            <a:solidFill>
              <a:srgbClr val="4472C4">
                <a:lumMod val="50000"/>
              </a:srgbClr>
            </a:solidFill>
            <a:ln w="12700" cap="flat" cmpd="sng" algn="ctr">
              <a:solidFill>
                <a:srgbClr val="4472C4">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2" name="Right Triangle 191">
              <a:extLst>
                <a:ext uri="{FF2B5EF4-FFF2-40B4-BE49-F238E27FC236}">
                  <a16:creationId xmlns:a16="http://schemas.microsoft.com/office/drawing/2014/main" id="{8AC1DB49-A430-46F3-8AEC-3E2A86D49472}"/>
                </a:ext>
              </a:extLst>
            </p:cNvPr>
            <p:cNvSpPr/>
            <p:nvPr/>
          </p:nvSpPr>
          <p:spPr>
            <a:xfrm rot="18914296">
              <a:off x="2920742" y="171049"/>
              <a:ext cx="979473" cy="968863"/>
            </a:xfrm>
            <a:prstGeom prst="rtTriangle">
              <a:avLst/>
            </a:prstGeom>
            <a:solidFill>
              <a:srgbClr val="4472C4">
                <a:lumMod val="50000"/>
              </a:srgbClr>
            </a:solidFill>
            <a:ln w="12700" cap="flat" cmpd="sng" algn="ctr">
              <a:solidFill>
                <a:srgbClr val="4472C4">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3" name="TextBox 192">
              <a:extLst>
                <a:ext uri="{FF2B5EF4-FFF2-40B4-BE49-F238E27FC236}">
                  <a16:creationId xmlns:a16="http://schemas.microsoft.com/office/drawing/2014/main" id="{DB1C35EF-66C3-49EA-9E04-EBB9E4860B10}"/>
                </a:ext>
              </a:extLst>
            </p:cNvPr>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194" name="TextBox 193">
              <a:extLst>
                <a:ext uri="{FF2B5EF4-FFF2-40B4-BE49-F238E27FC236}">
                  <a16:creationId xmlns:a16="http://schemas.microsoft.com/office/drawing/2014/main" id="{82606A96-7002-4919-AF6C-DD3E7A88F165}"/>
                </a:ext>
              </a:extLst>
            </p:cNvPr>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a:ea typeface="+mn-ea"/>
                  <a:cs typeface="Arial"/>
                  <a:sym typeface="Arial"/>
                </a:rPr>
                <a:t>peu</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195" name="TextBox 194">
              <a:extLst>
                <a:ext uri="{FF2B5EF4-FFF2-40B4-BE49-F238E27FC236}">
                  <a16:creationId xmlns:a16="http://schemas.microsoft.com/office/drawing/2014/main" id="{C80286C8-0ED1-49E1-9357-77B6EA54C662}"/>
                </a:ext>
              </a:extLst>
            </p:cNvPr>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rPr>
                <a:t>frère</a:t>
              </a:r>
            </a:p>
          </p:txBody>
        </p:sp>
        <p:sp>
          <p:nvSpPr>
            <p:cNvPr id="196" name="TextBox 195">
              <a:extLst>
                <a:ext uri="{FF2B5EF4-FFF2-40B4-BE49-F238E27FC236}">
                  <a16:creationId xmlns:a16="http://schemas.microsoft.com/office/drawing/2014/main" id="{C0AC8504-0068-4B75-94F2-3CEC82759D73}"/>
                </a:ext>
              </a:extLst>
            </p:cNvPr>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a:ea typeface="+mn-ea"/>
                  <a:cs typeface="Arial"/>
                  <a:sym typeface="Arial"/>
                </a:rPr>
                <a:t>étudier</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grpSp>
      <p:grpSp>
        <p:nvGrpSpPr>
          <p:cNvPr id="199" name="Group 198">
            <a:extLst>
              <a:ext uri="{FF2B5EF4-FFF2-40B4-BE49-F238E27FC236}">
                <a16:creationId xmlns:a16="http://schemas.microsoft.com/office/drawing/2014/main" id="{79988194-880B-4C88-BCFC-0BEC7E3A3A3C}"/>
              </a:ext>
            </a:extLst>
          </p:cNvPr>
          <p:cNvGrpSpPr/>
          <p:nvPr/>
        </p:nvGrpSpPr>
        <p:grpSpPr>
          <a:xfrm>
            <a:off x="9313173" y="3096568"/>
            <a:ext cx="1448283" cy="2399956"/>
            <a:chOff x="2687782" y="171049"/>
            <a:chExt cx="1448283" cy="2399956"/>
          </a:xfrm>
        </p:grpSpPr>
        <p:grpSp>
          <p:nvGrpSpPr>
            <p:cNvPr id="200" name="Group 199">
              <a:extLst>
                <a:ext uri="{FF2B5EF4-FFF2-40B4-BE49-F238E27FC236}">
                  <a16:creationId xmlns:a16="http://schemas.microsoft.com/office/drawing/2014/main" id="{6ED9AE6E-6593-4C0D-9DC3-400E75274B0E}"/>
                </a:ext>
              </a:extLst>
            </p:cNvPr>
            <p:cNvGrpSpPr/>
            <p:nvPr/>
          </p:nvGrpSpPr>
          <p:grpSpPr>
            <a:xfrm>
              <a:off x="2687782" y="640027"/>
              <a:ext cx="1440000" cy="1440001"/>
              <a:chOff x="2687782" y="640027"/>
              <a:chExt cx="1440000" cy="1440001"/>
            </a:xfrm>
            <a:solidFill>
              <a:sysClr val="window" lastClr="FFFFFF"/>
            </a:solidFill>
          </p:grpSpPr>
          <p:sp>
            <p:nvSpPr>
              <p:cNvPr id="207" name="Rectangle 206">
                <a:extLst>
                  <a:ext uri="{FF2B5EF4-FFF2-40B4-BE49-F238E27FC236}">
                    <a16:creationId xmlns:a16="http://schemas.microsoft.com/office/drawing/2014/main" id="{699866A4-BD44-422F-A219-A8A482F83A1B}"/>
                  </a:ext>
                </a:extLst>
              </p:cNvPr>
              <p:cNvSpPr/>
              <p:nvPr/>
            </p:nvSpPr>
            <p:spPr>
              <a:xfrm>
                <a:off x="2687782" y="640027"/>
                <a:ext cx="1440000" cy="1440000"/>
              </a:xfrm>
              <a:prstGeom prst="rect">
                <a:avLst/>
              </a:prstGeom>
              <a:grpFill/>
              <a:ln w="12700" cap="flat" cmpd="sng" algn="ctr">
                <a:solidFill>
                  <a:srgbClr val="4472C4">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08" name="Straight Connector 207">
                <a:extLst>
                  <a:ext uri="{FF2B5EF4-FFF2-40B4-BE49-F238E27FC236}">
                    <a16:creationId xmlns:a16="http://schemas.microsoft.com/office/drawing/2014/main" id="{FE69AB57-7A64-4FE3-AB06-825AC6E211D7}"/>
                  </a:ext>
                </a:extLst>
              </p:cNvPr>
              <p:cNvCxnSpPr/>
              <p:nvPr/>
            </p:nvCxnSpPr>
            <p:spPr>
              <a:xfrm flipV="1">
                <a:off x="2690813" y="640027"/>
                <a:ext cx="1436969" cy="1440001"/>
              </a:xfrm>
              <a:prstGeom prst="line">
                <a:avLst/>
              </a:prstGeom>
              <a:grpFill/>
              <a:ln w="15875" cap="flat" cmpd="sng" algn="ctr">
                <a:solidFill>
                  <a:srgbClr val="4472C4">
                    <a:lumMod val="50000"/>
                  </a:srgbClr>
                </a:solidFill>
                <a:prstDash val="solid"/>
                <a:miter lim="800000"/>
              </a:ln>
              <a:effectLst/>
            </p:spPr>
          </p:cxnSp>
        </p:grpSp>
        <p:sp>
          <p:nvSpPr>
            <p:cNvPr id="201" name="Right Triangle 200">
              <a:extLst>
                <a:ext uri="{FF2B5EF4-FFF2-40B4-BE49-F238E27FC236}">
                  <a16:creationId xmlns:a16="http://schemas.microsoft.com/office/drawing/2014/main" id="{DD114CBC-82E6-436C-A4C6-20A2CBC65D95}"/>
                </a:ext>
              </a:extLst>
            </p:cNvPr>
            <p:cNvSpPr/>
            <p:nvPr/>
          </p:nvSpPr>
          <p:spPr>
            <a:xfrm rot="8107641">
              <a:off x="2912456" y="1585613"/>
              <a:ext cx="996263" cy="985392"/>
            </a:xfrm>
            <a:prstGeom prst="rtTriangle">
              <a:avLst/>
            </a:prstGeom>
            <a:solidFill>
              <a:srgbClr val="4472C4">
                <a:lumMod val="50000"/>
              </a:srgbClr>
            </a:solidFill>
            <a:ln w="12700" cap="flat" cmpd="sng" algn="ctr">
              <a:solidFill>
                <a:srgbClr val="4472C4">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2" name="Right Triangle 201">
              <a:extLst>
                <a:ext uri="{FF2B5EF4-FFF2-40B4-BE49-F238E27FC236}">
                  <a16:creationId xmlns:a16="http://schemas.microsoft.com/office/drawing/2014/main" id="{D5386287-7856-438B-8BFA-2DF5C4744A91}"/>
                </a:ext>
              </a:extLst>
            </p:cNvPr>
            <p:cNvSpPr/>
            <p:nvPr/>
          </p:nvSpPr>
          <p:spPr>
            <a:xfrm rot="18914296">
              <a:off x="2920742" y="171049"/>
              <a:ext cx="979473" cy="968863"/>
            </a:xfrm>
            <a:prstGeom prst="rtTriangle">
              <a:avLst/>
            </a:prstGeom>
            <a:solidFill>
              <a:srgbClr val="4472C4">
                <a:lumMod val="50000"/>
              </a:srgbClr>
            </a:solidFill>
            <a:ln w="12700" cap="flat" cmpd="sng" algn="ctr">
              <a:solidFill>
                <a:srgbClr val="4472C4">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3" name="TextBox 202">
              <a:extLst>
                <a:ext uri="{FF2B5EF4-FFF2-40B4-BE49-F238E27FC236}">
                  <a16:creationId xmlns:a16="http://schemas.microsoft.com/office/drawing/2014/main" id="{240389EA-330C-4DC6-803C-6AD1644B6365}"/>
                </a:ext>
              </a:extLst>
            </p:cNvPr>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mauvais</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204" name="TextBox 203">
              <a:extLst>
                <a:ext uri="{FF2B5EF4-FFF2-40B4-BE49-F238E27FC236}">
                  <a16:creationId xmlns:a16="http://schemas.microsoft.com/office/drawing/2014/main" id="{C7CB8C1A-08B0-4CC6-9043-098C035F9A68}"/>
                </a:ext>
              </a:extLst>
            </p:cNvPr>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a:ea typeface="+mn-ea"/>
                  <a:cs typeface="Arial"/>
                  <a:sym typeface="Arial"/>
                </a:rPr>
                <a:t>une</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205" name="TextBox 204">
              <a:extLst>
                <a:ext uri="{FF2B5EF4-FFF2-40B4-BE49-F238E27FC236}">
                  <a16:creationId xmlns:a16="http://schemas.microsoft.com/office/drawing/2014/main" id="{2767B96E-A125-48D7-9AA8-AD2CE6D19556}"/>
                </a:ext>
              </a:extLst>
            </p:cNvPr>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règle</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206" name="TextBox 205">
              <a:extLst>
                <a:ext uri="{FF2B5EF4-FFF2-40B4-BE49-F238E27FC236}">
                  <a16:creationId xmlns:a16="http://schemas.microsoft.com/office/drawing/2014/main" id="{F5B1EAB0-A8FB-478C-88C3-EEAEF1EA46D8}"/>
                </a:ext>
              </a:extLst>
            </p:cNvPr>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a:ea typeface="+mn-ea"/>
                  <a:cs typeface="Arial"/>
                  <a:sym typeface="Arial"/>
                </a:rPr>
                <a:t>avoir</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grpSp>
      <p:grpSp>
        <p:nvGrpSpPr>
          <p:cNvPr id="209" name="Group 208">
            <a:extLst>
              <a:ext uri="{FF2B5EF4-FFF2-40B4-BE49-F238E27FC236}">
                <a16:creationId xmlns:a16="http://schemas.microsoft.com/office/drawing/2014/main" id="{099F6979-986F-4984-B453-93D37655E2A0}"/>
              </a:ext>
            </a:extLst>
          </p:cNvPr>
          <p:cNvGrpSpPr/>
          <p:nvPr/>
        </p:nvGrpSpPr>
        <p:grpSpPr>
          <a:xfrm>
            <a:off x="5314442" y="2207014"/>
            <a:ext cx="1448283" cy="2399956"/>
            <a:chOff x="2687782" y="171049"/>
            <a:chExt cx="1448283" cy="2399956"/>
          </a:xfrm>
        </p:grpSpPr>
        <p:grpSp>
          <p:nvGrpSpPr>
            <p:cNvPr id="210" name="Group 209">
              <a:extLst>
                <a:ext uri="{FF2B5EF4-FFF2-40B4-BE49-F238E27FC236}">
                  <a16:creationId xmlns:a16="http://schemas.microsoft.com/office/drawing/2014/main" id="{C15AA12B-A247-4CC5-9589-1A78D56B33B5}"/>
                </a:ext>
              </a:extLst>
            </p:cNvPr>
            <p:cNvGrpSpPr/>
            <p:nvPr/>
          </p:nvGrpSpPr>
          <p:grpSpPr>
            <a:xfrm>
              <a:off x="2687782" y="640027"/>
              <a:ext cx="1440000" cy="1440001"/>
              <a:chOff x="2687782" y="640027"/>
              <a:chExt cx="1440000" cy="1440001"/>
            </a:xfrm>
            <a:solidFill>
              <a:sysClr val="window" lastClr="FFFFFF"/>
            </a:solidFill>
          </p:grpSpPr>
          <p:sp>
            <p:nvSpPr>
              <p:cNvPr id="217" name="Rectangle 216">
                <a:extLst>
                  <a:ext uri="{FF2B5EF4-FFF2-40B4-BE49-F238E27FC236}">
                    <a16:creationId xmlns:a16="http://schemas.microsoft.com/office/drawing/2014/main" id="{CFD19DAC-D460-45F1-B8B7-9FE802FF9438}"/>
                  </a:ext>
                </a:extLst>
              </p:cNvPr>
              <p:cNvSpPr/>
              <p:nvPr/>
            </p:nvSpPr>
            <p:spPr>
              <a:xfrm>
                <a:off x="2687782" y="640027"/>
                <a:ext cx="1440000" cy="1440000"/>
              </a:xfrm>
              <a:prstGeom prst="rect">
                <a:avLst/>
              </a:prstGeom>
              <a:grpFill/>
              <a:ln w="12700" cap="flat" cmpd="sng" algn="ctr">
                <a:solidFill>
                  <a:srgbClr val="4472C4">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18" name="Straight Connector 217">
                <a:extLst>
                  <a:ext uri="{FF2B5EF4-FFF2-40B4-BE49-F238E27FC236}">
                    <a16:creationId xmlns:a16="http://schemas.microsoft.com/office/drawing/2014/main" id="{5C860E1B-A789-4633-B66D-26BEE1CEB5E4}"/>
                  </a:ext>
                </a:extLst>
              </p:cNvPr>
              <p:cNvCxnSpPr/>
              <p:nvPr/>
            </p:nvCxnSpPr>
            <p:spPr>
              <a:xfrm flipV="1">
                <a:off x="2690813" y="640027"/>
                <a:ext cx="1436969" cy="1440001"/>
              </a:xfrm>
              <a:prstGeom prst="line">
                <a:avLst/>
              </a:prstGeom>
              <a:grpFill/>
              <a:ln w="15875" cap="flat" cmpd="sng" algn="ctr">
                <a:solidFill>
                  <a:srgbClr val="4472C4">
                    <a:lumMod val="50000"/>
                  </a:srgbClr>
                </a:solidFill>
                <a:prstDash val="solid"/>
                <a:miter lim="800000"/>
              </a:ln>
              <a:effectLst/>
            </p:spPr>
          </p:cxnSp>
        </p:grpSp>
        <p:sp>
          <p:nvSpPr>
            <p:cNvPr id="211" name="Right Triangle 210">
              <a:extLst>
                <a:ext uri="{FF2B5EF4-FFF2-40B4-BE49-F238E27FC236}">
                  <a16:creationId xmlns:a16="http://schemas.microsoft.com/office/drawing/2014/main" id="{D2E1D58D-4FC9-4E6F-8170-572138F4E6AF}"/>
                </a:ext>
              </a:extLst>
            </p:cNvPr>
            <p:cNvSpPr/>
            <p:nvPr/>
          </p:nvSpPr>
          <p:spPr>
            <a:xfrm rot="8107641">
              <a:off x="2912456" y="1585613"/>
              <a:ext cx="996263" cy="985392"/>
            </a:xfrm>
            <a:prstGeom prst="rtTriangle">
              <a:avLst/>
            </a:prstGeom>
            <a:solidFill>
              <a:srgbClr val="4472C4">
                <a:lumMod val="50000"/>
              </a:srgbClr>
            </a:solidFill>
            <a:ln w="12700" cap="flat" cmpd="sng" algn="ctr">
              <a:solidFill>
                <a:srgbClr val="4472C4">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2" name="Right Triangle 211">
              <a:extLst>
                <a:ext uri="{FF2B5EF4-FFF2-40B4-BE49-F238E27FC236}">
                  <a16:creationId xmlns:a16="http://schemas.microsoft.com/office/drawing/2014/main" id="{1339B80E-CB20-4CA0-A0AC-1FDA8E1AD032}"/>
                </a:ext>
              </a:extLst>
            </p:cNvPr>
            <p:cNvSpPr/>
            <p:nvPr/>
          </p:nvSpPr>
          <p:spPr>
            <a:xfrm rot="18914296">
              <a:off x="2920742" y="171049"/>
              <a:ext cx="979473" cy="968863"/>
            </a:xfrm>
            <a:prstGeom prst="rtTriangle">
              <a:avLst/>
            </a:prstGeom>
            <a:solidFill>
              <a:srgbClr val="4472C4">
                <a:lumMod val="50000"/>
              </a:srgbClr>
            </a:solidFill>
            <a:ln w="12700" cap="flat" cmpd="sng" algn="ctr">
              <a:solidFill>
                <a:srgbClr val="4472C4">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3" name="TextBox 212">
              <a:extLst>
                <a:ext uri="{FF2B5EF4-FFF2-40B4-BE49-F238E27FC236}">
                  <a16:creationId xmlns:a16="http://schemas.microsoft.com/office/drawing/2014/main" id="{D5CE80A2-E5B1-42EE-8374-9A6919A12D73}"/>
                </a:ext>
              </a:extLst>
            </p:cNvPr>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jaune</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214" name="TextBox 213">
              <a:extLst>
                <a:ext uri="{FF2B5EF4-FFF2-40B4-BE49-F238E27FC236}">
                  <a16:creationId xmlns:a16="http://schemas.microsoft.com/office/drawing/2014/main" id="{F899D869-CB7E-4ACC-A428-E39FB6FEBD92}"/>
                </a:ext>
              </a:extLst>
            </p:cNvPr>
            <p:cNvSpPr txBox="1"/>
            <p:nvPr/>
          </p:nvSpPr>
          <p:spPr>
            <a:xfrm rot="5400000">
              <a:off x="3216010" y="1189033"/>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rPr>
                <a:t>frère</a:t>
              </a:r>
            </a:p>
          </p:txBody>
        </p:sp>
        <p:sp>
          <p:nvSpPr>
            <p:cNvPr id="215" name="TextBox 214">
              <a:extLst>
                <a:ext uri="{FF2B5EF4-FFF2-40B4-BE49-F238E27FC236}">
                  <a16:creationId xmlns:a16="http://schemas.microsoft.com/office/drawing/2014/main" id="{7F545600-EFDB-42DD-9D58-285902BCF9DB}"/>
                </a:ext>
              </a:extLst>
            </p:cNvPr>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rPr>
                <a:t>idée</a:t>
              </a:r>
            </a:p>
          </p:txBody>
        </p:sp>
        <p:sp>
          <p:nvSpPr>
            <p:cNvPr id="216" name="TextBox 215">
              <a:extLst>
                <a:ext uri="{FF2B5EF4-FFF2-40B4-BE49-F238E27FC236}">
                  <a16:creationId xmlns:a16="http://schemas.microsoft.com/office/drawing/2014/main" id="{51A95E2C-9971-4276-9C07-BEB5B87D4EDB}"/>
                </a:ext>
              </a:extLst>
            </p:cNvPr>
            <p:cNvSpPr txBox="1"/>
            <p:nvPr/>
          </p:nvSpPr>
          <p:spPr>
            <a:xfrm rot="16200000">
              <a:off x="2144839" y="1210879"/>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a:ea typeface="+mn-ea"/>
                  <a:cs typeface="Arial"/>
                  <a:sym typeface="Arial"/>
                </a:rPr>
                <a:t>chaque</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grpSp>
      <p:grpSp>
        <p:nvGrpSpPr>
          <p:cNvPr id="219" name="Group 218">
            <a:extLst>
              <a:ext uri="{FF2B5EF4-FFF2-40B4-BE49-F238E27FC236}">
                <a16:creationId xmlns:a16="http://schemas.microsoft.com/office/drawing/2014/main" id="{FA84E210-2947-47FE-BE6B-B07B8C391CE9}"/>
              </a:ext>
            </a:extLst>
          </p:cNvPr>
          <p:cNvGrpSpPr/>
          <p:nvPr/>
        </p:nvGrpSpPr>
        <p:grpSpPr>
          <a:xfrm rot="5400000">
            <a:off x="10424684" y="4166437"/>
            <a:ext cx="1448283" cy="2399956"/>
            <a:chOff x="2687782" y="171049"/>
            <a:chExt cx="1448283" cy="2399956"/>
          </a:xfrm>
        </p:grpSpPr>
        <p:grpSp>
          <p:nvGrpSpPr>
            <p:cNvPr id="220" name="Group 219">
              <a:extLst>
                <a:ext uri="{FF2B5EF4-FFF2-40B4-BE49-F238E27FC236}">
                  <a16:creationId xmlns:a16="http://schemas.microsoft.com/office/drawing/2014/main" id="{A5511378-F644-4AF9-A102-ABC24CE0040C}"/>
                </a:ext>
              </a:extLst>
            </p:cNvPr>
            <p:cNvGrpSpPr/>
            <p:nvPr/>
          </p:nvGrpSpPr>
          <p:grpSpPr>
            <a:xfrm>
              <a:off x="2687782" y="640027"/>
              <a:ext cx="1440000" cy="1440001"/>
              <a:chOff x="2687782" y="640027"/>
              <a:chExt cx="1440000" cy="1440001"/>
            </a:xfrm>
            <a:solidFill>
              <a:sysClr val="window" lastClr="FFFFFF"/>
            </a:solidFill>
          </p:grpSpPr>
          <p:sp>
            <p:nvSpPr>
              <p:cNvPr id="227" name="Rectangle 226">
                <a:extLst>
                  <a:ext uri="{FF2B5EF4-FFF2-40B4-BE49-F238E27FC236}">
                    <a16:creationId xmlns:a16="http://schemas.microsoft.com/office/drawing/2014/main" id="{F51DB2E2-F87A-4EDF-8D8D-0AD4752846E1}"/>
                  </a:ext>
                </a:extLst>
              </p:cNvPr>
              <p:cNvSpPr/>
              <p:nvPr/>
            </p:nvSpPr>
            <p:spPr>
              <a:xfrm>
                <a:off x="2687782" y="640027"/>
                <a:ext cx="1440000" cy="1440000"/>
              </a:xfrm>
              <a:prstGeom prst="rect">
                <a:avLst/>
              </a:prstGeom>
              <a:grpFill/>
              <a:ln w="12700" cap="flat" cmpd="sng" algn="ctr">
                <a:solidFill>
                  <a:srgbClr val="4472C4">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28" name="Straight Connector 227">
                <a:extLst>
                  <a:ext uri="{FF2B5EF4-FFF2-40B4-BE49-F238E27FC236}">
                    <a16:creationId xmlns:a16="http://schemas.microsoft.com/office/drawing/2014/main" id="{51CA8CAF-1D73-46F4-BF59-B23D12925903}"/>
                  </a:ext>
                </a:extLst>
              </p:cNvPr>
              <p:cNvCxnSpPr/>
              <p:nvPr/>
            </p:nvCxnSpPr>
            <p:spPr>
              <a:xfrm flipV="1">
                <a:off x="2690813" y="640027"/>
                <a:ext cx="1436969" cy="1440001"/>
              </a:xfrm>
              <a:prstGeom prst="line">
                <a:avLst/>
              </a:prstGeom>
              <a:grpFill/>
              <a:ln w="15875" cap="flat" cmpd="sng" algn="ctr">
                <a:solidFill>
                  <a:srgbClr val="4472C4">
                    <a:lumMod val="50000"/>
                  </a:srgbClr>
                </a:solidFill>
                <a:prstDash val="solid"/>
                <a:miter lim="800000"/>
              </a:ln>
              <a:effectLst/>
            </p:spPr>
          </p:cxnSp>
        </p:grpSp>
        <p:sp>
          <p:nvSpPr>
            <p:cNvPr id="221" name="Right Triangle 220">
              <a:extLst>
                <a:ext uri="{FF2B5EF4-FFF2-40B4-BE49-F238E27FC236}">
                  <a16:creationId xmlns:a16="http://schemas.microsoft.com/office/drawing/2014/main" id="{4F77B363-ABB1-4188-85C4-A953A90F6B62}"/>
                </a:ext>
              </a:extLst>
            </p:cNvPr>
            <p:cNvSpPr/>
            <p:nvPr/>
          </p:nvSpPr>
          <p:spPr>
            <a:xfrm rot="8107641">
              <a:off x="2912456" y="1585613"/>
              <a:ext cx="996263" cy="985392"/>
            </a:xfrm>
            <a:prstGeom prst="rtTriangle">
              <a:avLst/>
            </a:prstGeom>
            <a:solidFill>
              <a:srgbClr val="4472C4">
                <a:lumMod val="50000"/>
              </a:srgbClr>
            </a:solidFill>
            <a:ln w="12700" cap="flat" cmpd="sng" algn="ctr">
              <a:solidFill>
                <a:srgbClr val="4472C4">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2" name="Right Triangle 221">
              <a:extLst>
                <a:ext uri="{FF2B5EF4-FFF2-40B4-BE49-F238E27FC236}">
                  <a16:creationId xmlns:a16="http://schemas.microsoft.com/office/drawing/2014/main" id="{4D74390B-DC72-44A5-AF61-9E7792458DAD}"/>
                </a:ext>
              </a:extLst>
            </p:cNvPr>
            <p:cNvSpPr/>
            <p:nvPr/>
          </p:nvSpPr>
          <p:spPr>
            <a:xfrm rot="18914296">
              <a:off x="2920742" y="171049"/>
              <a:ext cx="979473" cy="968863"/>
            </a:xfrm>
            <a:prstGeom prst="rtTriangle">
              <a:avLst/>
            </a:prstGeom>
            <a:solidFill>
              <a:srgbClr val="4472C4">
                <a:lumMod val="50000"/>
              </a:srgbClr>
            </a:solidFill>
            <a:ln w="12700" cap="flat" cmpd="sng" algn="ctr">
              <a:solidFill>
                <a:srgbClr val="4472C4">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3" name="TextBox 222">
              <a:extLst>
                <a:ext uri="{FF2B5EF4-FFF2-40B4-BE49-F238E27FC236}">
                  <a16:creationId xmlns:a16="http://schemas.microsoft.com/office/drawing/2014/main" id="{D0C29223-938F-4B44-B139-45869589887A}"/>
                </a:ext>
              </a:extLst>
            </p:cNvPr>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rPr>
                <a:t>histoire</a:t>
              </a:r>
            </a:p>
          </p:txBody>
        </p:sp>
        <p:sp>
          <p:nvSpPr>
            <p:cNvPr id="224" name="TextBox 223">
              <a:extLst>
                <a:ext uri="{FF2B5EF4-FFF2-40B4-BE49-F238E27FC236}">
                  <a16:creationId xmlns:a16="http://schemas.microsoft.com/office/drawing/2014/main" id="{5B9716F3-B34B-4B9E-9A81-BACD5D1759B6}"/>
                </a:ext>
              </a:extLst>
            </p:cNvPr>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rPr>
                <a:t>bleu</a:t>
              </a:r>
            </a:p>
          </p:txBody>
        </p:sp>
        <p:sp>
          <p:nvSpPr>
            <p:cNvPr id="225" name="TextBox 224">
              <a:extLst>
                <a:ext uri="{FF2B5EF4-FFF2-40B4-BE49-F238E27FC236}">
                  <a16:creationId xmlns:a16="http://schemas.microsoft.com/office/drawing/2014/main" id="{3D1634A2-6E72-45B1-B255-3A15CB1C8B73}"/>
                </a:ext>
              </a:extLst>
            </p:cNvPr>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mais</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226" name="TextBox 225">
              <a:extLst>
                <a:ext uri="{FF2B5EF4-FFF2-40B4-BE49-F238E27FC236}">
                  <a16:creationId xmlns:a16="http://schemas.microsoft.com/office/drawing/2014/main" id="{F8B6E674-357A-4026-A3BE-B923EE2C9F24}"/>
                </a:ext>
              </a:extLst>
            </p:cNvPr>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rPr>
                <a:t>devoirs</a:t>
              </a:r>
            </a:p>
          </p:txBody>
        </p:sp>
      </p:grpSp>
      <p:grpSp>
        <p:nvGrpSpPr>
          <p:cNvPr id="229" name="Group 228">
            <a:extLst>
              <a:ext uri="{FF2B5EF4-FFF2-40B4-BE49-F238E27FC236}">
                <a16:creationId xmlns:a16="http://schemas.microsoft.com/office/drawing/2014/main" id="{CB0D5A59-1F12-4C32-9E23-73DAE23FDD04}"/>
              </a:ext>
            </a:extLst>
          </p:cNvPr>
          <p:cNvGrpSpPr/>
          <p:nvPr/>
        </p:nvGrpSpPr>
        <p:grpSpPr>
          <a:xfrm>
            <a:off x="1357839" y="2310746"/>
            <a:ext cx="1448283" cy="2399956"/>
            <a:chOff x="2687782" y="171049"/>
            <a:chExt cx="1448283" cy="2399956"/>
          </a:xfrm>
        </p:grpSpPr>
        <p:grpSp>
          <p:nvGrpSpPr>
            <p:cNvPr id="230" name="Group 229">
              <a:extLst>
                <a:ext uri="{FF2B5EF4-FFF2-40B4-BE49-F238E27FC236}">
                  <a16:creationId xmlns:a16="http://schemas.microsoft.com/office/drawing/2014/main" id="{77136632-FFE7-4AAB-B527-5257D291711F}"/>
                </a:ext>
              </a:extLst>
            </p:cNvPr>
            <p:cNvGrpSpPr/>
            <p:nvPr/>
          </p:nvGrpSpPr>
          <p:grpSpPr>
            <a:xfrm>
              <a:off x="2687782" y="640027"/>
              <a:ext cx="1440000" cy="1440001"/>
              <a:chOff x="2687782" y="640027"/>
              <a:chExt cx="1440000" cy="1440001"/>
            </a:xfrm>
            <a:solidFill>
              <a:sysClr val="window" lastClr="FFFFFF"/>
            </a:solidFill>
          </p:grpSpPr>
          <p:sp>
            <p:nvSpPr>
              <p:cNvPr id="237" name="Rectangle 236">
                <a:extLst>
                  <a:ext uri="{FF2B5EF4-FFF2-40B4-BE49-F238E27FC236}">
                    <a16:creationId xmlns:a16="http://schemas.microsoft.com/office/drawing/2014/main" id="{E198DB8C-0B37-4846-A06F-4E4D5C683A4A}"/>
                  </a:ext>
                </a:extLst>
              </p:cNvPr>
              <p:cNvSpPr/>
              <p:nvPr/>
            </p:nvSpPr>
            <p:spPr>
              <a:xfrm>
                <a:off x="2687782" y="640027"/>
                <a:ext cx="1440000" cy="1440000"/>
              </a:xfrm>
              <a:prstGeom prst="rect">
                <a:avLst/>
              </a:prstGeom>
              <a:grpFill/>
              <a:ln w="12700" cap="flat" cmpd="sng" algn="ctr">
                <a:solidFill>
                  <a:srgbClr val="4472C4">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38" name="Straight Connector 237">
                <a:extLst>
                  <a:ext uri="{FF2B5EF4-FFF2-40B4-BE49-F238E27FC236}">
                    <a16:creationId xmlns:a16="http://schemas.microsoft.com/office/drawing/2014/main" id="{D6ACB7E6-CEAD-4C2B-A911-7585B68BC44B}"/>
                  </a:ext>
                </a:extLst>
              </p:cNvPr>
              <p:cNvCxnSpPr/>
              <p:nvPr/>
            </p:nvCxnSpPr>
            <p:spPr>
              <a:xfrm flipV="1">
                <a:off x="2690813" y="640027"/>
                <a:ext cx="1436969" cy="1440001"/>
              </a:xfrm>
              <a:prstGeom prst="line">
                <a:avLst/>
              </a:prstGeom>
              <a:grpFill/>
              <a:ln w="15875" cap="flat" cmpd="sng" algn="ctr">
                <a:solidFill>
                  <a:srgbClr val="4472C4">
                    <a:lumMod val="50000"/>
                  </a:srgbClr>
                </a:solidFill>
                <a:prstDash val="solid"/>
                <a:miter lim="800000"/>
              </a:ln>
              <a:effectLst/>
            </p:spPr>
          </p:cxnSp>
        </p:grpSp>
        <p:sp>
          <p:nvSpPr>
            <p:cNvPr id="231" name="Right Triangle 230">
              <a:extLst>
                <a:ext uri="{FF2B5EF4-FFF2-40B4-BE49-F238E27FC236}">
                  <a16:creationId xmlns:a16="http://schemas.microsoft.com/office/drawing/2014/main" id="{CACE4020-4A97-4392-AC06-ED15A9F41BA9}"/>
                </a:ext>
              </a:extLst>
            </p:cNvPr>
            <p:cNvSpPr/>
            <p:nvPr/>
          </p:nvSpPr>
          <p:spPr>
            <a:xfrm rot="8107641">
              <a:off x="2912456" y="1585613"/>
              <a:ext cx="996263" cy="985392"/>
            </a:xfrm>
            <a:prstGeom prst="rtTriangle">
              <a:avLst/>
            </a:prstGeom>
            <a:solidFill>
              <a:srgbClr val="4472C4">
                <a:lumMod val="50000"/>
              </a:srgbClr>
            </a:solidFill>
            <a:ln w="12700" cap="flat" cmpd="sng" algn="ctr">
              <a:solidFill>
                <a:srgbClr val="4472C4">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2" name="Right Triangle 231">
              <a:extLst>
                <a:ext uri="{FF2B5EF4-FFF2-40B4-BE49-F238E27FC236}">
                  <a16:creationId xmlns:a16="http://schemas.microsoft.com/office/drawing/2014/main" id="{BFB22832-7488-43C8-874C-BA58F5D300C8}"/>
                </a:ext>
              </a:extLst>
            </p:cNvPr>
            <p:cNvSpPr/>
            <p:nvPr/>
          </p:nvSpPr>
          <p:spPr>
            <a:xfrm rot="18914296">
              <a:off x="2920742" y="171049"/>
              <a:ext cx="979473" cy="968863"/>
            </a:xfrm>
            <a:prstGeom prst="rtTriangle">
              <a:avLst/>
            </a:prstGeom>
            <a:solidFill>
              <a:srgbClr val="4472C4">
                <a:lumMod val="50000"/>
              </a:srgbClr>
            </a:solidFill>
            <a:ln w="12700" cap="flat" cmpd="sng" algn="ctr">
              <a:solidFill>
                <a:srgbClr val="4472C4">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3" name="TextBox 232">
              <a:extLst>
                <a:ext uri="{FF2B5EF4-FFF2-40B4-BE49-F238E27FC236}">
                  <a16:creationId xmlns:a16="http://schemas.microsoft.com/office/drawing/2014/main" id="{8F09BC47-CE8E-40B4-A271-1E5FAD7085A5}"/>
                </a:ext>
              </a:extLst>
            </p:cNvPr>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rêve</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234" name="TextBox 233">
              <a:extLst>
                <a:ext uri="{FF2B5EF4-FFF2-40B4-BE49-F238E27FC236}">
                  <a16:creationId xmlns:a16="http://schemas.microsoft.com/office/drawing/2014/main" id="{73710A81-9B5E-4BDE-A65F-C620638A7D4D}"/>
                </a:ext>
              </a:extLst>
            </p:cNvPr>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a:ea typeface="+mn-ea"/>
                  <a:cs typeface="Arial"/>
                  <a:sym typeface="Arial"/>
                </a:rPr>
                <a:t>deux</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235" name="TextBox 234">
              <a:extLst>
                <a:ext uri="{FF2B5EF4-FFF2-40B4-BE49-F238E27FC236}">
                  <a16:creationId xmlns:a16="http://schemas.microsoft.com/office/drawing/2014/main" id="{42132225-297A-44E9-AC0E-DC9352949D4E}"/>
                </a:ext>
              </a:extLst>
            </p:cNvPr>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rPr>
                <a:t>histoire</a:t>
              </a:r>
            </a:p>
          </p:txBody>
        </p:sp>
        <p:sp>
          <p:nvSpPr>
            <p:cNvPr id="236" name="TextBox 235">
              <a:extLst>
                <a:ext uri="{FF2B5EF4-FFF2-40B4-BE49-F238E27FC236}">
                  <a16:creationId xmlns:a16="http://schemas.microsoft.com/office/drawing/2014/main" id="{CE6E743A-0072-45C7-AA0D-097ADC3D099E}"/>
                </a:ext>
              </a:extLst>
            </p:cNvPr>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sng" strike="noStrike" kern="0" cap="none" spc="0" normalizeH="0" baseline="0" noProof="0" dirty="0" err="1">
                  <a:ln>
                    <a:noFill/>
                  </a:ln>
                  <a:solidFill>
                    <a:srgbClr val="4472C4">
                      <a:lumMod val="50000"/>
                    </a:srgbClr>
                  </a:solidFill>
                  <a:effectLst/>
                  <a:uLnTx/>
                  <a:uFillTx/>
                  <a:latin typeface="Century Gothic"/>
                  <a:ea typeface="+mn-ea"/>
                  <a:cs typeface="Arial"/>
                  <a:sym typeface="Arial"/>
                </a:rPr>
                <a:t>de</a:t>
              </a:r>
              <a:r>
                <a:rPr kumimoji="0" lang="en-GB" sz="1600" b="0" i="0" u="none" strike="noStrike" kern="0" cap="none" spc="0" normalizeH="0" baseline="0" noProof="0" dirty="0" err="1">
                  <a:ln>
                    <a:noFill/>
                  </a:ln>
                  <a:solidFill>
                    <a:srgbClr val="4472C4">
                      <a:lumMod val="50000"/>
                    </a:srgbClr>
                  </a:solidFill>
                  <a:effectLst/>
                  <a:uLnTx/>
                  <a:uFillTx/>
                  <a:latin typeface="Century Gothic"/>
                  <a:ea typeface="+mn-ea"/>
                  <a:cs typeface="Arial"/>
                  <a:sym typeface="Arial"/>
                </a:rPr>
                <a:t>hors</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grpSp>
      <p:grpSp>
        <p:nvGrpSpPr>
          <p:cNvPr id="239" name="Group 238">
            <a:extLst>
              <a:ext uri="{FF2B5EF4-FFF2-40B4-BE49-F238E27FC236}">
                <a16:creationId xmlns:a16="http://schemas.microsoft.com/office/drawing/2014/main" id="{FA9A5BA7-6BEA-4E22-88FE-5B10D63B3C61}"/>
              </a:ext>
            </a:extLst>
          </p:cNvPr>
          <p:cNvGrpSpPr/>
          <p:nvPr/>
        </p:nvGrpSpPr>
        <p:grpSpPr>
          <a:xfrm>
            <a:off x="8278621" y="4199418"/>
            <a:ext cx="1448283" cy="2399956"/>
            <a:chOff x="2687782" y="171049"/>
            <a:chExt cx="1448283" cy="2399956"/>
          </a:xfrm>
        </p:grpSpPr>
        <p:grpSp>
          <p:nvGrpSpPr>
            <p:cNvPr id="240" name="Group 239">
              <a:extLst>
                <a:ext uri="{FF2B5EF4-FFF2-40B4-BE49-F238E27FC236}">
                  <a16:creationId xmlns:a16="http://schemas.microsoft.com/office/drawing/2014/main" id="{B28E6FCA-8124-44DF-BF51-3383F29CDFF8}"/>
                </a:ext>
              </a:extLst>
            </p:cNvPr>
            <p:cNvGrpSpPr/>
            <p:nvPr/>
          </p:nvGrpSpPr>
          <p:grpSpPr>
            <a:xfrm>
              <a:off x="2687782" y="640027"/>
              <a:ext cx="1440000" cy="1440001"/>
              <a:chOff x="2687782" y="640027"/>
              <a:chExt cx="1440000" cy="1440001"/>
            </a:xfrm>
            <a:solidFill>
              <a:sysClr val="window" lastClr="FFFFFF"/>
            </a:solidFill>
          </p:grpSpPr>
          <p:sp>
            <p:nvSpPr>
              <p:cNvPr id="247" name="Rectangle 246">
                <a:extLst>
                  <a:ext uri="{FF2B5EF4-FFF2-40B4-BE49-F238E27FC236}">
                    <a16:creationId xmlns:a16="http://schemas.microsoft.com/office/drawing/2014/main" id="{0FAB4839-9B4C-49D5-8980-F56E0E2A58B8}"/>
                  </a:ext>
                </a:extLst>
              </p:cNvPr>
              <p:cNvSpPr/>
              <p:nvPr/>
            </p:nvSpPr>
            <p:spPr>
              <a:xfrm>
                <a:off x="2687782" y="640027"/>
                <a:ext cx="1440000" cy="1440000"/>
              </a:xfrm>
              <a:prstGeom prst="rect">
                <a:avLst/>
              </a:prstGeom>
              <a:grpFill/>
              <a:ln w="12700" cap="flat" cmpd="sng" algn="ctr">
                <a:solidFill>
                  <a:srgbClr val="4472C4">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48" name="Straight Connector 247">
                <a:extLst>
                  <a:ext uri="{FF2B5EF4-FFF2-40B4-BE49-F238E27FC236}">
                    <a16:creationId xmlns:a16="http://schemas.microsoft.com/office/drawing/2014/main" id="{022EA5FE-4FF1-46EC-972D-51285BDF04B2}"/>
                  </a:ext>
                </a:extLst>
              </p:cNvPr>
              <p:cNvCxnSpPr/>
              <p:nvPr/>
            </p:nvCxnSpPr>
            <p:spPr>
              <a:xfrm flipV="1">
                <a:off x="2690813" y="640027"/>
                <a:ext cx="1436969" cy="1440001"/>
              </a:xfrm>
              <a:prstGeom prst="line">
                <a:avLst/>
              </a:prstGeom>
              <a:grpFill/>
              <a:ln w="15875" cap="flat" cmpd="sng" algn="ctr">
                <a:solidFill>
                  <a:srgbClr val="4472C4">
                    <a:lumMod val="50000"/>
                  </a:srgbClr>
                </a:solidFill>
                <a:prstDash val="solid"/>
                <a:miter lim="800000"/>
              </a:ln>
              <a:effectLst/>
            </p:spPr>
          </p:cxnSp>
        </p:grpSp>
        <p:sp>
          <p:nvSpPr>
            <p:cNvPr id="241" name="Right Triangle 240">
              <a:extLst>
                <a:ext uri="{FF2B5EF4-FFF2-40B4-BE49-F238E27FC236}">
                  <a16:creationId xmlns:a16="http://schemas.microsoft.com/office/drawing/2014/main" id="{278CBF34-117E-44F8-9CC7-D35AE955624A}"/>
                </a:ext>
              </a:extLst>
            </p:cNvPr>
            <p:cNvSpPr/>
            <p:nvPr/>
          </p:nvSpPr>
          <p:spPr>
            <a:xfrm rot="8107641">
              <a:off x="2912456" y="1585613"/>
              <a:ext cx="996263" cy="985392"/>
            </a:xfrm>
            <a:prstGeom prst="rtTriangle">
              <a:avLst/>
            </a:prstGeom>
            <a:solidFill>
              <a:srgbClr val="4472C4">
                <a:lumMod val="50000"/>
              </a:srgbClr>
            </a:solidFill>
            <a:ln w="12700" cap="flat" cmpd="sng" algn="ctr">
              <a:solidFill>
                <a:srgbClr val="4472C4">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2" name="Right Triangle 241">
              <a:extLst>
                <a:ext uri="{FF2B5EF4-FFF2-40B4-BE49-F238E27FC236}">
                  <a16:creationId xmlns:a16="http://schemas.microsoft.com/office/drawing/2014/main" id="{15FCA4DC-031D-4371-A3E9-4703D52420EB}"/>
                </a:ext>
              </a:extLst>
            </p:cNvPr>
            <p:cNvSpPr/>
            <p:nvPr/>
          </p:nvSpPr>
          <p:spPr>
            <a:xfrm rot="18914296">
              <a:off x="2920742" y="171049"/>
              <a:ext cx="979473" cy="968863"/>
            </a:xfrm>
            <a:prstGeom prst="rtTriangle">
              <a:avLst/>
            </a:prstGeom>
            <a:solidFill>
              <a:srgbClr val="4472C4">
                <a:lumMod val="50000"/>
              </a:srgbClr>
            </a:solidFill>
            <a:ln w="12700" cap="flat" cmpd="sng" algn="ctr">
              <a:solidFill>
                <a:srgbClr val="4472C4">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3" name="TextBox 242">
              <a:extLst>
                <a:ext uri="{FF2B5EF4-FFF2-40B4-BE49-F238E27FC236}">
                  <a16:creationId xmlns:a16="http://schemas.microsoft.com/office/drawing/2014/main" id="{97253F90-DD65-45B2-88E0-6BF0B1BB8900}"/>
                </a:ext>
              </a:extLst>
            </p:cNvPr>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rPr>
                <a:t>histoire</a:t>
              </a:r>
            </a:p>
          </p:txBody>
        </p:sp>
        <p:sp>
          <p:nvSpPr>
            <p:cNvPr id="244" name="TextBox 243">
              <a:extLst>
                <a:ext uri="{FF2B5EF4-FFF2-40B4-BE49-F238E27FC236}">
                  <a16:creationId xmlns:a16="http://schemas.microsoft.com/office/drawing/2014/main" id="{BFD913BC-8095-42CA-A97D-53CEB1453CA8}"/>
                </a:ext>
              </a:extLst>
            </p:cNvPr>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rPr>
                <a:t>feu</a:t>
              </a:r>
            </a:p>
          </p:txBody>
        </p:sp>
        <p:sp>
          <p:nvSpPr>
            <p:cNvPr id="245" name="TextBox 244">
              <a:extLst>
                <a:ext uri="{FF2B5EF4-FFF2-40B4-BE49-F238E27FC236}">
                  <a16:creationId xmlns:a16="http://schemas.microsoft.com/office/drawing/2014/main" id="{B09BE42C-CB99-4285-8052-EDD852FDC795}"/>
                </a:ext>
              </a:extLst>
            </p:cNvPr>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rPr>
                <a:t>petit</a:t>
              </a:r>
            </a:p>
          </p:txBody>
        </p:sp>
        <p:sp>
          <p:nvSpPr>
            <p:cNvPr id="246" name="TextBox 245">
              <a:extLst>
                <a:ext uri="{FF2B5EF4-FFF2-40B4-BE49-F238E27FC236}">
                  <a16:creationId xmlns:a16="http://schemas.microsoft.com/office/drawing/2014/main" id="{57B225DB-0741-48B0-B6E7-21697E8D4A7B}"/>
                </a:ext>
              </a:extLst>
            </p:cNvPr>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a:ea typeface="+mn-ea"/>
                  <a:cs typeface="Arial"/>
                  <a:sym typeface="Arial"/>
                </a:rPr>
                <a:t>avoir</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grpSp>
      <p:sp>
        <p:nvSpPr>
          <p:cNvPr id="249" name="TextBox 248">
            <a:extLst>
              <a:ext uri="{FF2B5EF4-FFF2-40B4-BE49-F238E27FC236}">
                <a16:creationId xmlns:a16="http://schemas.microsoft.com/office/drawing/2014/main" id="{BA1E499D-22DC-414D-B00B-904FC857F4CA}"/>
              </a:ext>
            </a:extLst>
          </p:cNvPr>
          <p:cNvSpPr txBox="1"/>
          <p:nvPr/>
        </p:nvSpPr>
        <p:spPr>
          <a:xfrm>
            <a:off x="4896108" y="1939224"/>
            <a:ext cx="2276668" cy="369332"/>
          </a:xfrm>
          <a:prstGeom prst="rect">
            <a:avLst/>
          </a:prstGeom>
          <a:solidFill>
            <a:sysClr val="window" lastClr="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B9BD5">
                    <a:lumMod val="50000"/>
                  </a:srgbClr>
                </a:solidFill>
                <a:effectLst/>
                <a:uLnTx/>
                <a:uFillTx/>
                <a:latin typeface="Century Gothic"/>
                <a:ea typeface="+mn-ea"/>
                <a:cs typeface="+mn-cs"/>
              </a:rPr>
              <a:t>Amir </a:t>
            </a:r>
            <a:r>
              <a:rPr kumimoji="0" lang="en-GB" sz="1800" b="1" i="0" u="none" strike="noStrike" kern="0" cap="none" spc="0" normalizeH="0" baseline="0" noProof="0" dirty="0">
                <a:ln>
                  <a:noFill/>
                </a:ln>
                <a:solidFill>
                  <a:srgbClr val="5B9BD5">
                    <a:lumMod val="50000"/>
                  </a:srgbClr>
                </a:solidFill>
                <a:effectLst/>
                <a:uLnTx/>
                <a:uFillTx/>
                <a:latin typeface="Century Gothic"/>
                <a:ea typeface="+mn-ea"/>
                <a:cs typeface="+mn-cs"/>
              </a:rPr>
              <a:t>0</a:t>
            </a:r>
            <a:r>
              <a:rPr kumimoji="0" lang="en-GB" sz="1800" b="0" i="0" u="none" strike="noStrike" kern="0" cap="none" spc="0" normalizeH="0" baseline="0" noProof="0" dirty="0">
                <a:ln>
                  <a:noFill/>
                </a:ln>
                <a:solidFill>
                  <a:srgbClr val="5B9BD5">
                    <a:lumMod val="50000"/>
                  </a:srgbClr>
                </a:solidFill>
                <a:effectLst/>
                <a:uLnTx/>
                <a:uFillTx/>
                <a:latin typeface="Century Gothic"/>
                <a:ea typeface="+mn-ea"/>
                <a:cs typeface="+mn-cs"/>
              </a:rPr>
              <a:t> vs </a:t>
            </a:r>
            <a:r>
              <a:rPr kumimoji="0" lang="en-GB" sz="1800" b="1" i="0" u="none" strike="noStrike" kern="0" cap="none" spc="0" normalizeH="0" baseline="0" noProof="0" dirty="0">
                <a:ln>
                  <a:noFill/>
                </a:ln>
                <a:solidFill>
                  <a:srgbClr val="5B9BD5">
                    <a:lumMod val="50000"/>
                  </a:srgbClr>
                </a:solidFill>
                <a:effectLst/>
                <a:uLnTx/>
                <a:uFillTx/>
                <a:latin typeface="Century Gothic"/>
                <a:ea typeface="+mn-ea"/>
                <a:cs typeface="+mn-cs"/>
              </a:rPr>
              <a:t>0</a:t>
            </a:r>
            <a:r>
              <a:rPr kumimoji="0" lang="en-GB" sz="18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1800" b="0" i="0" u="none" strike="noStrike" kern="0" cap="none" spc="0" normalizeH="0" baseline="0" noProof="0" dirty="0" err="1">
                <a:ln>
                  <a:noFill/>
                </a:ln>
                <a:solidFill>
                  <a:srgbClr val="5B9BD5">
                    <a:lumMod val="50000"/>
                  </a:srgbClr>
                </a:solidFill>
                <a:effectLst/>
                <a:uLnTx/>
                <a:uFillTx/>
                <a:latin typeface="Century Gothic"/>
                <a:ea typeface="+mn-ea"/>
                <a:cs typeface="+mn-cs"/>
              </a:rPr>
              <a:t>Léa</a:t>
            </a:r>
            <a:endParaRPr kumimoji="0" lang="en-GB" sz="1800" b="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250" name="TextBox 249">
            <a:extLst>
              <a:ext uri="{FF2B5EF4-FFF2-40B4-BE49-F238E27FC236}">
                <a16:creationId xmlns:a16="http://schemas.microsoft.com/office/drawing/2014/main" id="{CABEB59D-CE11-433C-BF6D-7F90F9F2BDEE}"/>
              </a:ext>
            </a:extLst>
          </p:cNvPr>
          <p:cNvSpPr txBox="1"/>
          <p:nvPr/>
        </p:nvSpPr>
        <p:spPr>
          <a:xfrm>
            <a:off x="4904390" y="1955496"/>
            <a:ext cx="2276668" cy="369332"/>
          </a:xfrm>
          <a:prstGeom prst="rect">
            <a:avLst/>
          </a:prstGeom>
          <a:solidFill>
            <a:sysClr val="window" lastClr="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B9BD5">
                    <a:lumMod val="50000"/>
                  </a:srgbClr>
                </a:solidFill>
                <a:effectLst/>
                <a:uLnTx/>
                <a:uFillTx/>
                <a:latin typeface="Century Gothic"/>
                <a:ea typeface="+mn-ea"/>
                <a:cs typeface="+mn-cs"/>
              </a:rPr>
              <a:t>Amir </a:t>
            </a:r>
            <a:r>
              <a:rPr kumimoji="0" lang="en-GB" sz="1800" b="1" i="0" u="none" strike="noStrike" kern="0" cap="none" spc="0" normalizeH="0" baseline="0" noProof="0" dirty="0">
                <a:ln>
                  <a:noFill/>
                </a:ln>
                <a:solidFill>
                  <a:srgbClr val="ED7D31">
                    <a:lumMod val="75000"/>
                  </a:srgbClr>
                </a:solidFill>
                <a:effectLst/>
                <a:uLnTx/>
                <a:uFillTx/>
                <a:latin typeface="Century Gothic"/>
                <a:ea typeface="+mn-ea"/>
                <a:cs typeface="+mn-cs"/>
              </a:rPr>
              <a:t>1</a:t>
            </a:r>
            <a:r>
              <a:rPr kumimoji="0" lang="en-GB" sz="1800" b="0" i="0" u="none" strike="noStrike" kern="0" cap="none" spc="0" normalizeH="0" baseline="0" noProof="0" dirty="0">
                <a:ln>
                  <a:noFill/>
                </a:ln>
                <a:solidFill>
                  <a:srgbClr val="5B9BD5">
                    <a:lumMod val="50000"/>
                  </a:srgbClr>
                </a:solidFill>
                <a:effectLst/>
                <a:uLnTx/>
                <a:uFillTx/>
                <a:latin typeface="Century Gothic"/>
                <a:ea typeface="+mn-ea"/>
                <a:cs typeface="+mn-cs"/>
              </a:rPr>
              <a:t> vs </a:t>
            </a:r>
            <a:r>
              <a:rPr kumimoji="0" lang="en-GB" sz="1800" b="1" i="0" u="none" strike="noStrike" kern="0" cap="none" spc="0" normalizeH="0" baseline="0" noProof="0" dirty="0">
                <a:ln>
                  <a:noFill/>
                </a:ln>
                <a:solidFill>
                  <a:srgbClr val="5B9BD5">
                    <a:lumMod val="50000"/>
                  </a:srgbClr>
                </a:solidFill>
                <a:effectLst/>
                <a:uLnTx/>
                <a:uFillTx/>
                <a:latin typeface="Century Gothic"/>
                <a:ea typeface="+mn-ea"/>
                <a:cs typeface="+mn-cs"/>
              </a:rPr>
              <a:t>0</a:t>
            </a:r>
            <a:r>
              <a:rPr kumimoji="0" lang="en-GB" sz="18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1800" b="0" i="0" u="none" strike="noStrike" kern="0" cap="none" spc="0" normalizeH="0" baseline="0" noProof="0" dirty="0" err="1">
                <a:ln>
                  <a:noFill/>
                </a:ln>
                <a:solidFill>
                  <a:srgbClr val="5B9BD5">
                    <a:lumMod val="50000"/>
                  </a:srgbClr>
                </a:solidFill>
                <a:effectLst/>
                <a:uLnTx/>
                <a:uFillTx/>
                <a:latin typeface="Century Gothic"/>
                <a:ea typeface="+mn-ea"/>
                <a:cs typeface="+mn-cs"/>
              </a:rPr>
              <a:t>Léa</a:t>
            </a:r>
            <a:endParaRPr kumimoji="0" lang="en-GB" sz="1800" b="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251" name="TextBox 250">
            <a:extLst>
              <a:ext uri="{FF2B5EF4-FFF2-40B4-BE49-F238E27FC236}">
                <a16:creationId xmlns:a16="http://schemas.microsoft.com/office/drawing/2014/main" id="{878762A1-4C68-4D0E-9632-806602E42146}"/>
              </a:ext>
            </a:extLst>
          </p:cNvPr>
          <p:cNvSpPr txBox="1"/>
          <p:nvPr/>
        </p:nvSpPr>
        <p:spPr>
          <a:xfrm>
            <a:off x="4904390" y="1960334"/>
            <a:ext cx="2276668" cy="369332"/>
          </a:xfrm>
          <a:prstGeom prst="rect">
            <a:avLst/>
          </a:prstGeom>
          <a:solidFill>
            <a:sysClr val="window" lastClr="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5B9BD5">
                    <a:lumMod val="50000"/>
                  </a:srgbClr>
                </a:solidFill>
                <a:effectLst/>
                <a:uLnTx/>
                <a:uFillTx/>
                <a:latin typeface="Century Gothic"/>
                <a:ea typeface="+mn-ea"/>
                <a:cs typeface="+mn-cs"/>
              </a:rPr>
              <a:t>Amir </a:t>
            </a:r>
            <a:r>
              <a:rPr kumimoji="0" lang="en-GB" sz="1800" b="1" i="0" u="none" strike="noStrike" kern="0" cap="none" spc="0" normalizeH="0" baseline="0" noProof="0" dirty="0">
                <a:ln>
                  <a:noFill/>
                </a:ln>
                <a:solidFill>
                  <a:srgbClr val="5B9BD5">
                    <a:lumMod val="50000"/>
                  </a:srgbClr>
                </a:solidFill>
                <a:effectLst/>
                <a:uLnTx/>
                <a:uFillTx/>
                <a:latin typeface="Century Gothic"/>
                <a:ea typeface="+mn-ea"/>
                <a:cs typeface="+mn-cs"/>
              </a:rPr>
              <a:t>1</a:t>
            </a:r>
            <a:r>
              <a:rPr kumimoji="0" lang="en-GB" sz="1800" b="0" i="0" u="none" strike="noStrike" kern="0" cap="none" spc="0" normalizeH="0" baseline="0" noProof="0" dirty="0">
                <a:ln>
                  <a:noFill/>
                </a:ln>
                <a:solidFill>
                  <a:srgbClr val="5B9BD5">
                    <a:lumMod val="50000"/>
                  </a:srgbClr>
                </a:solidFill>
                <a:effectLst/>
                <a:uLnTx/>
                <a:uFillTx/>
                <a:latin typeface="Century Gothic"/>
                <a:ea typeface="+mn-ea"/>
                <a:cs typeface="+mn-cs"/>
              </a:rPr>
              <a:t> vs </a:t>
            </a:r>
            <a:r>
              <a:rPr kumimoji="0" lang="en-GB" sz="1800" b="1" i="0" u="none" strike="noStrike" kern="0" cap="none" spc="0" normalizeH="0" baseline="0" noProof="0" dirty="0">
                <a:ln>
                  <a:noFill/>
                </a:ln>
                <a:solidFill>
                  <a:srgbClr val="ED7D31">
                    <a:lumMod val="75000"/>
                  </a:srgbClr>
                </a:solidFill>
                <a:effectLst/>
                <a:uLnTx/>
                <a:uFillTx/>
                <a:latin typeface="Century Gothic"/>
                <a:ea typeface="+mn-ea"/>
                <a:cs typeface="+mn-cs"/>
              </a:rPr>
              <a:t>1</a:t>
            </a:r>
            <a:r>
              <a:rPr kumimoji="0" lang="en-GB" sz="18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1800" b="0" i="0" u="none" strike="noStrike" kern="0" cap="none" spc="0" normalizeH="0" baseline="0" noProof="0" dirty="0" err="1">
                <a:ln>
                  <a:noFill/>
                </a:ln>
                <a:solidFill>
                  <a:srgbClr val="5B9BD5">
                    <a:lumMod val="50000"/>
                  </a:srgbClr>
                </a:solidFill>
                <a:effectLst/>
                <a:uLnTx/>
                <a:uFillTx/>
                <a:latin typeface="Century Gothic"/>
                <a:ea typeface="+mn-ea"/>
                <a:cs typeface="+mn-cs"/>
              </a:rPr>
              <a:t>Léa</a:t>
            </a:r>
            <a:endParaRPr kumimoji="0" lang="en-GB" sz="1800" b="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pic>
        <p:nvPicPr>
          <p:cNvPr id="253" name="Picture 252">
            <a:extLst>
              <a:ext uri="{FF2B5EF4-FFF2-40B4-BE49-F238E27FC236}">
                <a16:creationId xmlns:a16="http://schemas.microsoft.com/office/drawing/2014/main" id="{05974E84-DC5E-4E37-BECD-E8E6FF5A54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9085" y="4361533"/>
            <a:ext cx="1715353" cy="1715353"/>
          </a:xfrm>
          <a:prstGeom prst="rect">
            <a:avLst/>
          </a:prstGeom>
        </p:spPr>
      </p:pic>
      <p:sp>
        <p:nvSpPr>
          <p:cNvPr id="2" name="Title 1">
            <a:extLst>
              <a:ext uri="{FF2B5EF4-FFF2-40B4-BE49-F238E27FC236}">
                <a16:creationId xmlns:a16="http://schemas.microsoft.com/office/drawing/2014/main" id="{D1DBB97D-9881-4591-83CD-F1ACD0B785B8}"/>
              </a:ext>
            </a:extLst>
          </p:cNvPr>
          <p:cNvSpPr>
            <a:spLocks noGrp="1"/>
          </p:cNvSpPr>
          <p:nvPr>
            <p:ph type="title"/>
          </p:nvPr>
        </p:nvSpPr>
        <p:spPr>
          <a:xfrm>
            <a:off x="0" y="160803"/>
            <a:ext cx="4427580" cy="647577"/>
          </a:xfrm>
        </p:spPr>
        <p:txBody>
          <a:bodyPr/>
          <a:lstStyle/>
          <a:p>
            <a:r>
              <a:rPr lang="en-GB" dirty="0"/>
              <a:t>Phonics dominoes</a:t>
            </a:r>
          </a:p>
        </p:txBody>
      </p:sp>
    </p:spTree>
    <p:extLst>
      <p:ext uri="{BB962C8B-B14F-4D97-AF65-F5344CB8AC3E}">
        <p14:creationId xmlns:p14="http://schemas.microsoft.com/office/powerpoint/2010/main" val="389706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3.125E-6 2.59259E-6 L -0.29583 -0.28472 " pathEditMode="relative" rAng="0" ptsTypes="AA">
                                      <p:cBhvr>
                                        <p:cTn id="20" dur="2000" fill="hold"/>
                                        <p:tgtEl>
                                          <p:spTgt spid="219"/>
                                        </p:tgtEl>
                                        <p:attrNameLst>
                                          <p:attrName>ppt_x</p:attrName>
                                          <p:attrName>ppt_y</p:attrName>
                                        </p:attrNameLst>
                                      </p:cBhvr>
                                      <p:rCtr x="-14792" y="-14236"/>
                                    </p:animMotion>
                                  </p:childTnLst>
                                </p:cTn>
                              </p:par>
                              <p:par>
                                <p:cTn id="21" presetID="1" presetClass="entr" presetSubtype="0" fill="hold" grpId="0" nodeType="withEffect">
                                  <p:stCondLst>
                                    <p:cond delay="0"/>
                                  </p:stCondLst>
                                  <p:childTnLst>
                                    <p:set>
                                      <p:cBhvr>
                                        <p:cTn id="22" dur="1" fill="hold">
                                          <p:stCondLst>
                                            <p:cond delay="0"/>
                                          </p:stCondLst>
                                        </p:cTn>
                                        <p:tgtEl>
                                          <p:spTgt spid="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83" grpId="0" animBg="1"/>
      <p:bldP spid="250" grpId="0" animBg="1"/>
      <p:bldP spid="25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sp>
        <p:nvSpPr>
          <p:cNvPr id="209" name="TextBox 208"/>
          <p:cNvSpPr txBox="1"/>
          <p:nvPr/>
        </p:nvSpPr>
        <p:spPr>
          <a:xfrm>
            <a:off x="204410" y="283840"/>
            <a:ext cx="390579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6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Phonics Dominoes</a:t>
            </a:r>
          </a:p>
        </p:txBody>
      </p:sp>
      <p:grpSp>
        <p:nvGrpSpPr>
          <p:cNvPr id="210" name="Group 209">
            <a:extLst>
              <a:ext uri="{FF2B5EF4-FFF2-40B4-BE49-F238E27FC236}">
                <a16:creationId xmlns:a16="http://schemas.microsoft.com/office/drawing/2014/main" id="{D77E8DFE-3766-496E-9387-4CC3F92E2487}"/>
              </a:ext>
            </a:extLst>
          </p:cNvPr>
          <p:cNvGrpSpPr/>
          <p:nvPr/>
        </p:nvGrpSpPr>
        <p:grpSpPr>
          <a:xfrm>
            <a:off x="10577947" y="-283988"/>
            <a:ext cx="1481415" cy="7004204"/>
            <a:chOff x="7245289" y="-313229"/>
            <a:chExt cx="1481415" cy="7004204"/>
          </a:xfrm>
        </p:grpSpPr>
        <p:grpSp>
          <p:nvGrpSpPr>
            <p:cNvPr id="211" name="Group 210">
              <a:extLst>
                <a:ext uri="{FF2B5EF4-FFF2-40B4-BE49-F238E27FC236}">
                  <a16:creationId xmlns:a16="http://schemas.microsoft.com/office/drawing/2014/main" id="{8BEF1FAE-4778-4005-B44D-92D45E0F95FE}"/>
                </a:ext>
              </a:extLst>
            </p:cNvPr>
            <p:cNvGrpSpPr/>
            <p:nvPr/>
          </p:nvGrpSpPr>
          <p:grpSpPr>
            <a:xfrm>
              <a:off x="7245289" y="-313229"/>
              <a:ext cx="1448283" cy="2399956"/>
              <a:chOff x="2687782" y="171049"/>
              <a:chExt cx="1448283" cy="2399956"/>
            </a:xfrm>
          </p:grpSpPr>
          <p:grpSp>
            <p:nvGrpSpPr>
              <p:cNvPr id="242" name="Group 241">
                <a:extLst>
                  <a:ext uri="{FF2B5EF4-FFF2-40B4-BE49-F238E27FC236}">
                    <a16:creationId xmlns:a16="http://schemas.microsoft.com/office/drawing/2014/main" id="{64F929FE-489D-492D-87B8-0E01CDCCE64F}"/>
                  </a:ext>
                </a:extLst>
              </p:cNvPr>
              <p:cNvGrpSpPr/>
              <p:nvPr/>
            </p:nvGrpSpPr>
            <p:grpSpPr>
              <a:xfrm>
                <a:off x="2687782" y="640027"/>
                <a:ext cx="1440000" cy="1440001"/>
                <a:chOff x="2687782" y="640027"/>
                <a:chExt cx="1440000" cy="1440001"/>
              </a:xfrm>
              <a:solidFill>
                <a:srgbClr val="FFFFFF"/>
              </a:solidFill>
            </p:grpSpPr>
            <p:sp>
              <p:nvSpPr>
                <p:cNvPr id="249" name="Rectangle 248">
                  <a:extLst>
                    <a:ext uri="{FF2B5EF4-FFF2-40B4-BE49-F238E27FC236}">
                      <a16:creationId xmlns:a16="http://schemas.microsoft.com/office/drawing/2014/main" id="{F9997AEA-37CD-4AC0-B1E6-BDA71AC05840}"/>
                    </a:ext>
                  </a:extLst>
                </p:cNvPr>
                <p:cNvSpPr/>
                <p:nvPr/>
              </p:nvSpPr>
              <p:spPr>
                <a:xfrm>
                  <a:off x="2687782" y="640027"/>
                  <a:ext cx="1440000" cy="1440000"/>
                </a:xfrm>
                <a:prstGeom prst="rect">
                  <a:avLst/>
                </a:prstGeom>
                <a:grp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50" name="Straight Connector 249">
                  <a:extLst>
                    <a:ext uri="{FF2B5EF4-FFF2-40B4-BE49-F238E27FC236}">
                      <a16:creationId xmlns:a16="http://schemas.microsoft.com/office/drawing/2014/main" id="{3176702E-29A5-4C75-A4AB-2CD139A07C38}"/>
                    </a:ext>
                  </a:extLst>
                </p:cNvPr>
                <p:cNvCxnSpPr/>
                <p:nvPr/>
              </p:nvCxnSpPr>
              <p:spPr>
                <a:xfrm flipV="1">
                  <a:off x="2690813" y="640027"/>
                  <a:ext cx="1436969" cy="1440001"/>
                </a:xfrm>
                <a:prstGeom prst="line">
                  <a:avLst/>
                </a:prstGeom>
                <a:grpFill/>
                <a:ln w="15875" cap="flat" cmpd="sng" algn="ctr">
                  <a:solidFill>
                    <a:srgbClr val="4472C4">
                      <a:lumMod val="50000"/>
                    </a:srgbClr>
                  </a:solidFill>
                  <a:prstDash val="solid"/>
                </a:ln>
                <a:effectLst/>
              </p:spPr>
            </p:cxnSp>
          </p:grpSp>
          <p:sp>
            <p:nvSpPr>
              <p:cNvPr id="243" name="Right Triangle 242">
                <a:extLst>
                  <a:ext uri="{FF2B5EF4-FFF2-40B4-BE49-F238E27FC236}">
                    <a16:creationId xmlns:a16="http://schemas.microsoft.com/office/drawing/2014/main" id="{323582EC-AA72-4958-8088-27058596D476}"/>
                  </a:ext>
                </a:extLst>
              </p:cNvPr>
              <p:cNvSpPr/>
              <p:nvPr/>
            </p:nvSpPr>
            <p:spPr>
              <a:xfrm rot="8107641">
                <a:off x="2912456" y="1585613"/>
                <a:ext cx="996263" cy="985392"/>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4" name="Right Triangle 243">
                <a:extLst>
                  <a:ext uri="{FF2B5EF4-FFF2-40B4-BE49-F238E27FC236}">
                    <a16:creationId xmlns:a16="http://schemas.microsoft.com/office/drawing/2014/main" id="{57BE3733-7559-439D-9C79-377311A2B7A8}"/>
                  </a:ext>
                </a:extLst>
              </p:cNvPr>
              <p:cNvSpPr/>
              <p:nvPr/>
            </p:nvSpPr>
            <p:spPr>
              <a:xfrm rot="18914296">
                <a:off x="2920742" y="171049"/>
                <a:ext cx="979473" cy="968863"/>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5" name="TextBox 244">
                <a:extLst>
                  <a:ext uri="{FF2B5EF4-FFF2-40B4-BE49-F238E27FC236}">
                    <a16:creationId xmlns:a16="http://schemas.microsoft.com/office/drawing/2014/main" id="{48286878-CEC6-49AB-94A6-DA8C617532FF}"/>
                  </a:ext>
                </a:extLst>
              </p:cNvPr>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FFFFFF"/>
                    </a:solidFill>
                    <a:effectLst/>
                    <a:uLnTx/>
                    <a:uFillTx/>
                    <a:latin typeface="Century Gothic"/>
                    <a:ea typeface="+mn-ea"/>
                    <a:cs typeface="Arial"/>
                    <a:sym typeface="Arial"/>
                  </a:rPr>
                  <a:t>oui</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246" name="TextBox 245">
                <a:extLst>
                  <a:ext uri="{FF2B5EF4-FFF2-40B4-BE49-F238E27FC236}">
                    <a16:creationId xmlns:a16="http://schemas.microsoft.com/office/drawing/2014/main" id="{04075D80-1A50-4116-8B02-8F6525AE0B2C}"/>
                  </a:ext>
                </a:extLst>
              </p:cNvPr>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rPr>
                  <a:t>quoi</a:t>
                </a:r>
              </a:p>
            </p:txBody>
          </p:sp>
          <p:sp>
            <p:nvSpPr>
              <p:cNvPr id="247" name="TextBox 246">
                <a:extLst>
                  <a:ext uri="{FF2B5EF4-FFF2-40B4-BE49-F238E27FC236}">
                    <a16:creationId xmlns:a16="http://schemas.microsoft.com/office/drawing/2014/main" id="{055906DE-759B-4074-8186-A1E01ACA87A5}"/>
                  </a:ext>
                </a:extLst>
              </p:cNvPr>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rPr>
                  <a:t>beau</a:t>
                </a:r>
              </a:p>
            </p:txBody>
          </p:sp>
          <p:sp>
            <p:nvSpPr>
              <p:cNvPr id="248" name="TextBox 247">
                <a:extLst>
                  <a:ext uri="{FF2B5EF4-FFF2-40B4-BE49-F238E27FC236}">
                    <a16:creationId xmlns:a16="http://schemas.microsoft.com/office/drawing/2014/main" id="{506BB2BA-1EB7-46ED-9978-A554224373F8}"/>
                  </a:ext>
                </a:extLst>
              </p:cNvPr>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a:ea typeface="+mn-ea"/>
                    <a:cs typeface="Arial"/>
                    <a:sym typeface="Arial"/>
                  </a:rPr>
                  <a:t>malade</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grpSp>
        <p:grpSp>
          <p:nvGrpSpPr>
            <p:cNvPr id="212" name="Group 211">
              <a:extLst>
                <a:ext uri="{FF2B5EF4-FFF2-40B4-BE49-F238E27FC236}">
                  <a16:creationId xmlns:a16="http://schemas.microsoft.com/office/drawing/2014/main" id="{93318C6D-DAE7-41A1-AAEF-4FFBE0FB82AB}"/>
                </a:ext>
              </a:extLst>
            </p:cNvPr>
            <p:cNvGrpSpPr/>
            <p:nvPr/>
          </p:nvGrpSpPr>
          <p:grpSpPr>
            <a:xfrm>
              <a:off x="7253572" y="1221520"/>
              <a:ext cx="1448283" cy="2399956"/>
              <a:chOff x="2687782" y="171049"/>
              <a:chExt cx="1448283" cy="2399956"/>
            </a:xfrm>
          </p:grpSpPr>
          <p:grpSp>
            <p:nvGrpSpPr>
              <p:cNvPr id="233" name="Group 232">
                <a:extLst>
                  <a:ext uri="{FF2B5EF4-FFF2-40B4-BE49-F238E27FC236}">
                    <a16:creationId xmlns:a16="http://schemas.microsoft.com/office/drawing/2014/main" id="{1B33FA9A-9077-47F6-802C-8071826D0D2B}"/>
                  </a:ext>
                </a:extLst>
              </p:cNvPr>
              <p:cNvGrpSpPr/>
              <p:nvPr/>
            </p:nvGrpSpPr>
            <p:grpSpPr>
              <a:xfrm>
                <a:off x="2687782" y="640027"/>
                <a:ext cx="1440000" cy="1440001"/>
                <a:chOff x="2687782" y="640027"/>
                <a:chExt cx="1440000" cy="1440001"/>
              </a:xfrm>
              <a:solidFill>
                <a:srgbClr val="FFFFFF"/>
              </a:solidFill>
            </p:grpSpPr>
            <p:sp>
              <p:nvSpPr>
                <p:cNvPr id="240" name="Rectangle 239">
                  <a:extLst>
                    <a:ext uri="{FF2B5EF4-FFF2-40B4-BE49-F238E27FC236}">
                      <a16:creationId xmlns:a16="http://schemas.microsoft.com/office/drawing/2014/main" id="{48E3DED3-28EA-4BB9-ADDD-2C606A6B0917}"/>
                    </a:ext>
                  </a:extLst>
                </p:cNvPr>
                <p:cNvSpPr/>
                <p:nvPr/>
              </p:nvSpPr>
              <p:spPr>
                <a:xfrm>
                  <a:off x="2687782" y="640027"/>
                  <a:ext cx="1440000" cy="1440000"/>
                </a:xfrm>
                <a:prstGeom prst="rect">
                  <a:avLst/>
                </a:prstGeom>
                <a:grp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41" name="Straight Connector 240">
                  <a:extLst>
                    <a:ext uri="{FF2B5EF4-FFF2-40B4-BE49-F238E27FC236}">
                      <a16:creationId xmlns:a16="http://schemas.microsoft.com/office/drawing/2014/main" id="{EE797549-939F-4E4C-B36C-3F576757C9A6}"/>
                    </a:ext>
                  </a:extLst>
                </p:cNvPr>
                <p:cNvCxnSpPr/>
                <p:nvPr/>
              </p:nvCxnSpPr>
              <p:spPr>
                <a:xfrm flipV="1">
                  <a:off x="2690813" y="640027"/>
                  <a:ext cx="1436969" cy="1440001"/>
                </a:xfrm>
                <a:prstGeom prst="line">
                  <a:avLst/>
                </a:prstGeom>
                <a:grpFill/>
                <a:ln w="15875" cap="flat" cmpd="sng" algn="ctr">
                  <a:solidFill>
                    <a:srgbClr val="4472C4">
                      <a:lumMod val="50000"/>
                    </a:srgbClr>
                  </a:solidFill>
                  <a:prstDash val="solid"/>
                </a:ln>
                <a:effectLst/>
              </p:spPr>
            </p:cxnSp>
          </p:grpSp>
          <p:sp>
            <p:nvSpPr>
              <p:cNvPr id="234" name="Right Triangle 233">
                <a:extLst>
                  <a:ext uri="{FF2B5EF4-FFF2-40B4-BE49-F238E27FC236}">
                    <a16:creationId xmlns:a16="http://schemas.microsoft.com/office/drawing/2014/main" id="{90DAFE11-ACF2-42E8-8DC7-BAD42E2E738E}"/>
                  </a:ext>
                </a:extLst>
              </p:cNvPr>
              <p:cNvSpPr/>
              <p:nvPr/>
            </p:nvSpPr>
            <p:spPr>
              <a:xfrm rot="8107641">
                <a:off x="2912456" y="1585613"/>
                <a:ext cx="996263" cy="985392"/>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5" name="Right Triangle 234">
                <a:extLst>
                  <a:ext uri="{FF2B5EF4-FFF2-40B4-BE49-F238E27FC236}">
                    <a16:creationId xmlns:a16="http://schemas.microsoft.com/office/drawing/2014/main" id="{A4B43A51-DDF0-4AC0-B4A2-811BC5353E62}"/>
                  </a:ext>
                </a:extLst>
              </p:cNvPr>
              <p:cNvSpPr/>
              <p:nvPr/>
            </p:nvSpPr>
            <p:spPr>
              <a:xfrm rot="18914296">
                <a:off x="2920742" y="171049"/>
                <a:ext cx="979473" cy="968863"/>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6" name="TextBox 235">
                <a:extLst>
                  <a:ext uri="{FF2B5EF4-FFF2-40B4-BE49-F238E27FC236}">
                    <a16:creationId xmlns:a16="http://schemas.microsoft.com/office/drawing/2014/main" id="{DAFFA2F1-DAF5-4341-97BC-D48B94C09324}"/>
                  </a:ext>
                </a:extLst>
              </p:cNvPr>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mauvais</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237" name="TextBox 236">
                <a:extLst>
                  <a:ext uri="{FF2B5EF4-FFF2-40B4-BE49-F238E27FC236}">
                    <a16:creationId xmlns:a16="http://schemas.microsoft.com/office/drawing/2014/main" id="{3A3C9BF8-C237-4AD2-9177-4562E0271483}"/>
                  </a:ext>
                </a:extLst>
              </p:cNvPr>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a:ea typeface="+mn-ea"/>
                    <a:cs typeface="Arial"/>
                    <a:sym typeface="Arial"/>
                  </a:rPr>
                  <a:t>regarder</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238" name="TextBox 237">
                <a:extLst>
                  <a:ext uri="{FF2B5EF4-FFF2-40B4-BE49-F238E27FC236}">
                    <a16:creationId xmlns:a16="http://schemas.microsoft.com/office/drawing/2014/main" id="{864424AF-0467-43CE-967C-B5E68BC3E6A3}"/>
                  </a:ext>
                </a:extLst>
              </p:cNvPr>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rPr>
                  <a:t>bonjour</a:t>
                </a:r>
              </a:p>
            </p:txBody>
          </p:sp>
          <p:sp>
            <p:nvSpPr>
              <p:cNvPr id="239" name="TextBox 238">
                <a:extLst>
                  <a:ext uri="{FF2B5EF4-FFF2-40B4-BE49-F238E27FC236}">
                    <a16:creationId xmlns:a16="http://schemas.microsoft.com/office/drawing/2014/main" id="{5859704C-17DA-42C0-ABC6-54BAC17B8A8C}"/>
                  </a:ext>
                </a:extLst>
              </p:cNvPr>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a:ea typeface="+mn-ea"/>
                    <a:cs typeface="Arial"/>
                    <a:sym typeface="Arial"/>
                  </a:rPr>
                  <a:t>cadeau</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grpSp>
        <p:grpSp>
          <p:nvGrpSpPr>
            <p:cNvPr id="213" name="Group 212">
              <a:extLst>
                <a:ext uri="{FF2B5EF4-FFF2-40B4-BE49-F238E27FC236}">
                  <a16:creationId xmlns:a16="http://schemas.microsoft.com/office/drawing/2014/main" id="{A76975B9-6B7D-4D6A-9E1F-B672E3EA7EF5}"/>
                </a:ext>
              </a:extLst>
            </p:cNvPr>
            <p:cNvGrpSpPr/>
            <p:nvPr/>
          </p:nvGrpSpPr>
          <p:grpSpPr>
            <a:xfrm>
              <a:off x="7270138" y="2756269"/>
              <a:ext cx="1448283" cy="2399956"/>
              <a:chOff x="2687782" y="171049"/>
              <a:chExt cx="1448283" cy="2399956"/>
            </a:xfrm>
          </p:grpSpPr>
          <p:grpSp>
            <p:nvGrpSpPr>
              <p:cNvPr id="224" name="Group 223">
                <a:extLst>
                  <a:ext uri="{FF2B5EF4-FFF2-40B4-BE49-F238E27FC236}">
                    <a16:creationId xmlns:a16="http://schemas.microsoft.com/office/drawing/2014/main" id="{91374E68-56A4-4516-8C1F-742BE091A294}"/>
                  </a:ext>
                </a:extLst>
              </p:cNvPr>
              <p:cNvGrpSpPr/>
              <p:nvPr/>
            </p:nvGrpSpPr>
            <p:grpSpPr>
              <a:xfrm>
                <a:off x="2687782" y="640027"/>
                <a:ext cx="1440000" cy="1440001"/>
                <a:chOff x="2687782" y="640027"/>
                <a:chExt cx="1440000" cy="1440001"/>
              </a:xfrm>
              <a:solidFill>
                <a:srgbClr val="FFFFFF"/>
              </a:solidFill>
            </p:grpSpPr>
            <p:sp>
              <p:nvSpPr>
                <p:cNvPr id="231" name="Rectangle 230">
                  <a:extLst>
                    <a:ext uri="{FF2B5EF4-FFF2-40B4-BE49-F238E27FC236}">
                      <a16:creationId xmlns:a16="http://schemas.microsoft.com/office/drawing/2014/main" id="{92A76C14-018C-414F-9DDC-9A3D8ECEB27E}"/>
                    </a:ext>
                  </a:extLst>
                </p:cNvPr>
                <p:cNvSpPr/>
                <p:nvPr/>
              </p:nvSpPr>
              <p:spPr>
                <a:xfrm>
                  <a:off x="2687782" y="640027"/>
                  <a:ext cx="1440000" cy="1440000"/>
                </a:xfrm>
                <a:prstGeom prst="rect">
                  <a:avLst/>
                </a:prstGeom>
                <a:grp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32" name="Straight Connector 231">
                  <a:extLst>
                    <a:ext uri="{FF2B5EF4-FFF2-40B4-BE49-F238E27FC236}">
                      <a16:creationId xmlns:a16="http://schemas.microsoft.com/office/drawing/2014/main" id="{AE2B791A-1C2D-4A68-9CB4-0E0597CFA80C}"/>
                    </a:ext>
                  </a:extLst>
                </p:cNvPr>
                <p:cNvCxnSpPr/>
                <p:nvPr/>
              </p:nvCxnSpPr>
              <p:spPr>
                <a:xfrm flipV="1">
                  <a:off x="2690813" y="640027"/>
                  <a:ext cx="1436969" cy="1440001"/>
                </a:xfrm>
                <a:prstGeom prst="line">
                  <a:avLst/>
                </a:prstGeom>
                <a:grpFill/>
                <a:ln w="15875" cap="flat" cmpd="sng" algn="ctr">
                  <a:solidFill>
                    <a:srgbClr val="4472C4">
                      <a:lumMod val="50000"/>
                    </a:srgbClr>
                  </a:solidFill>
                  <a:prstDash val="solid"/>
                </a:ln>
                <a:effectLst/>
              </p:spPr>
            </p:cxnSp>
          </p:grpSp>
          <p:sp>
            <p:nvSpPr>
              <p:cNvPr id="225" name="Right Triangle 224">
                <a:extLst>
                  <a:ext uri="{FF2B5EF4-FFF2-40B4-BE49-F238E27FC236}">
                    <a16:creationId xmlns:a16="http://schemas.microsoft.com/office/drawing/2014/main" id="{112B557D-E788-422B-AD8A-B6D8374A9EE4}"/>
                  </a:ext>
                </a:extLst>
              </p:cNvPr>
              <p:cNvSpPr/>
              <p:nvPr/>
            </p:nvSpPr>
            <p:spPr>
              <a:xfrm rot="8107641">
                <a:off x="2912456" y="1585613"/>
                <a:ext cx="996263" cy="985392"/>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6" name="Right Triangle 225">
                <a:extLst>
                  <a:ext uri="{FF2B5EF4-FFF2-40B4-BE49-F238E27FC236}">
                    <a16:creationId xmlns:a16="http://schemas.microsoft.com/office/drawing/2014/main" id="{810AFD0C-607F-48AC-98B9-33589355F4F2}"/>
                  </a:ext>
                </a:extLst>
              </p:cNvPr>
              <p:cNvSpPr/>
              <p:nvPr/>
            </p:nvSpPr>
            <p:spPr>
              <a:xfrm rot="18914296">
                <a:off x="2920742" y="171049"/>
                <a:ext cx="979473" cy="968863"/>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7" name="TextBox 226">
                <a:extLst>
                  <a:ext uri="{FF2B5EF4-FFF2-40B4-BE49-F238E27FC236}">
                    <a16:creationId xmlns:a16="http://schemas.microsoft.com/office/drawing/2014/main" id="{B3E5518E-6A9A-429F-AAF9-FB2B1DBBB9A5}"/>
                  </a:ext>
                </a:extLst>
              </p:cNvPr>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rPr>
                  <a:t>sur</a:t>
                </a:r>
              </a:p>
            </p:txBody>
          </p:sp>
          <p:sp>
            <p:nvSpPr>
              <p:cNvPr id="228" name="TextBox 227">
                <a:extLst>
                  <a:ext uri="{FF2B5EF4-FFF2-40B4-BE49-F238E27FC236}">
                    <a16:creationId xmlns:a16="http://schemas.microsoft.com/office/drawing/2014/main" id="{DDF4A7E4-1D18-4A07-9DCA-346B21935B18}"/>
                  </a:ext>
                </a:extLst>
              </p:cNvPr>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rPr>
                  <a:t>lieu</a:t>
                </a:r>
              </a:p>
            </p:txBody>
          </p:sp>
          <p:sp>
            <p:nvSpPr>
              <p:cNvPr id="229" name="TextBox 228">
                <a:extLst>
                  <a:ext uri="{FF2B5EF4-FFF2-40B4-BE49-F238E27FC236}">
                    <a16:creationId xmlns:a16="http://schemas.microsoft.com/office/drawing/2014/main" id="{632E32DB-14BF-47A2-AC49-B2515FEA35A0}"/>
                  </a:ext>
                </a:extLst>
              </p:cNvPr>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regarder</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230" name="TextBox 229">
                <a:extLst>
                  <a:ext uri="{FF2B5EF4-FFF2-40B4-BE49-F238E27FC236}">
                    <a16:creationId xmlns:a16="http://schemas.microsoft.com/office/drawing/2014/main" id="{EDB92036-0F52-416E-BDF5-EBD7D103765C}"/>
                  </a:ext>
                </a:extLst>
              </p:cNvPr>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rPr>
                  <a:t>petit</a:t>
                </a:r>
              </a:p>
            </p:txBody>
          </p:sp>
        </p:grpSp>
        <p:grpSp>
          <p:nvGrpSpPr>
            <p:cNvPr id="214" name="Group 213">
              <a:extLst>
                <a:ext uri="{FF2B5EF4-FFF2-40B4-BE49-F238E27FC236}">
                  <a16:creationId xmlns:a16="http://schemas.microsoft.com/office/drawing/2014/main" id="{F4F8DA54-ED15-416F-AB9E-CDBF29FCD333}"/>
                </a:ext>
              </a:extLst>
            </p:cNvPr>
            <p:cNvGrpSpPr/>
            <p:nvPr/>
          </p:nvGrpSpPr>
          <p:grpSpPr>
            <a:xfrm>
              <a:off x="7278421" y="4291019"/>
              <a:ext cx="1448283" cy="2399956"/>
              <a:chOff x="2687782" y="171049"/>
              <a:chExt cx="1448283" cy="2399956"/>
            </a:xfrm>
          </p:grpSpPr>
          <p:grpSp>
            <p:nvGrpSpPr>
              <p:cNvPr id="215" name="Group 214">
                <a:extLst>
                  <a:ext uri="{FF2B5EF4-FFF2-40B4-BE49-F238E27FC236}">
                    <a16:creationId xmlns:a16="http://schemas.microsoft.com/office/drawing/2014/main" id="{5A30AF08-E3B1-438D-89BB-62A81A115B13}"/>
                  </a:ext>
                </a:extLst>
              </p:cNvPr>
              <p:cNvGrpSpPr/>
              <p:nvPr/>
            </p:nvGrpSpPr>
            <p:grpSpPr>
              <a:xfrm>
                <a:off x="2687782" y="640027"/>
                <a:ext cx="1440000" cy="1440001"/>
                <a:chOff x="2687782" y="640027"/>
                <a:chExt cx="1440000" cy="1440001"/>
              </a:xfrm>
              <a:solidFill>
                <a:srgbClr val="FFFFFF"/>
              </a:solidFill>
            </p:grpSpPr>
            <p:sp>
              <p:nvSpPr>
                <p:cNvPr id="222" name="Rectangle 221">
                  <a:extLst>
                    <a:ext uri="{FF2B5EF4-FFF2-40B4-BE49-F238E27FC236}">
                      <a16:creationId xmlns:a16="http://schemas.microsoft.com/office/drawing/2014/main" id="{D0C97E16-07D7-48C7-8A23-AEA3CE17B1BA}"/>
                    </a:ext>
                  </a:extLst>
                </p:cNvPr>
                <p:cNvSpPr/>
                <p:nvPr/>
              </p:nvSpPr>
              <p:spPr>
                <a:xfrm>
                  <a:off x="2687782" y="640027"/>
                  <a:ext cx="1440000" cy="1440000"/>
                </a:xfrm>
                <a:prstGeom prst="rect">
                  <a:avLst/>
                </a:prstGeom>
                <a:grp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23" name="Straight Connector 222">
                  <a:extLst>
                    <a:ext uri="{FF2B5EF4-FFF2-40B4-BE49-F238E27FC236}">
                      <a16:creationId xmlns:a16="http://schemas.microsoft.com/office/drawing/2014/main" id="{F1916EB0-77B8-4352-B5D0-888934265777}"/>
                    </a:ext>
                  </a:extLst>
                </p:cNvPr>
                <p:cNvCxnSpPr/>
                <p:nvPr/>
              </p:nvCxnSpPr>
              <p:spPr>
                <a:xfrm flipV="1">
                  <a:off x="2690813" y="640027"/>
                  <a:ext cx="1436969" cy="1440001"/>
                </a:xfrm>
                <a:prstGeom prst="line">
                  <a:avLst/>
                </a:prstGeom>
                <a:grpFill/>
                <a:ln w="15875" cap="flat" cmpd="sng" algn="ctr">
                  <a:solidFill>
                    <a:srgbClr val="4472C4">
                      <a:lumMod val="50000"/>
                    </a:srgbClr>
                  </a:solidFill>
                  <a:prstDash val="solid"/>
                </a:ln>
                <a:effectLst/>
              </p:spPr>
            </p:cxnSp>
          </p:grpSp>
          <p:sp>
            <p:nvSpPr>
              <p:cNvPr id="216" name="Right Triangle 215">
                <a:extLst>
                  <a:ext uri="{FF2B5EF4-FFF2-40B4-BE49-F238E27FC236}">
                    <a16:creationId xmlns:a16="http://schemas.microsoft.com/office/drawing/2014/main" id="{A77C3B08-1198-45FE-B978-033F9616272B}"/>
                  </a:ext>
                </a:extLst>
              </p:cNvPr>
              <p:cNvSpPr/>
              <p:nvPr/>
            </p:nvSpPr>
            <p:spPr>
              <a:xfrm rot="8107641">
                <a:off x="2912456" y="1585613"/>
                <a:ext cx="996263" cy="985392"/>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7" name="Right Triangle 216">
                <a:extLst>
                  <a:ext uri="{FF2B5EF4-FFF2-40B4-BE49-F238E27FC236}">
                    <a16:creationId xmlns:a16="http://schemas.microsoft.com/office/drawing/2014/main" id="{2A252C21-E664-4165-BEA5-9DA185139CAF}"/>
                  </a:ext>
                </a:extLst>
              </p:cNvPr>
              <p:cNvSpPr/>
              <p:nvPr/>
            </p:nvSpPr>
            <p:spPr>
              <a:xfrm rot="18914296">
                <a:off x="2920742" y="171049"/>
                <a:ext cx="979473" cy="968863"/>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8" name="TextBox 217">
                <a:extLst>
                  <a:ext uri="{FF2B5EF4-FFF2-40B4-BE49-F238E27FC236}">
                    <a16:creationId xmlns:a16="http://schemas.microsoft.com/office/drawing/2014/main" id="{164F0DD9-C887-4E96-ACCF-D6E661832BCA}"/>
                  </a:ext>
                </a:extLst>
              </p:cNvPr>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rPr>
                  <a:t>et</a:t>
                </a:r>
              </a:p>
            </p:txBody>
          </p:sp>
          <p:sp>
            <p:nvSpPr>
              <p:cNvPr id="219" name="TextBox 218">
                <a:extLst>
                  <a:ext uri="{FF2B5EF4-FFF2-40B4-BE49-F238E27FC236}">
                    <a16:creationId xmlns:a16="http://schemas.microsoft.com/office/drawing/2014/main" id="{3831265C-450E-4502-B68B-2DD8CA6C512B}"/>
                  </a:ext>
                </a:extLst>
              </p:cNvPr>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a:ea typeface="+mn-ea"/>
                    <a:cs typeface="Arial"/>
                    <a:sym typeface="Arial"/>
                  </a:rPr>
                  <a:t>voiture</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220" name="TextBox 219">
                <a:extLst>
                  <a:ext uri="{FF2B5EF4-FFF2-40B4-BE49-F238E27FC236}">
                    <a16:creationId xmlns:a16="http://schemas.microsoft.com/office/drawing/2014/main" id="{A809618B-6FD9-4059-91A2-5570AF2E773A}"/>
                  </a:ext>
                </a:extLst>
              </p:cNvPr>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rPr>
                  <a:t>je</a:t>
                </a:r>
              </a:p>
            </p:txBody>
          </p:sp>
          <p:sp>
            <p:nvSpPr>
              <p:cNvPr id="221" name="TextBox 220">
                <a:extLst>
                  <a:ext uri="{FF2B5EF4-FFF2-40B4-BE49-F238E27FC236}">
                    <a16:creationId xmlns:a16="http://schemas.microsoft.com/office/drawing/2014/main" id="{4A395A3B-9B43-409F-B141-3FB252180644}"/>
                  </a:ext>
                </a:extLst>
              </p:cNvPr>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a:ea typeface="+mn-ea"/>
                    <a:cs typeface="Arial"/>
                    <a:sym typeface="Arial"/>
                  </a:rPr>
                  <a:t>regarder</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grpSp>
      </p:grpSp>
      <p:grpSp>
        <p:nvGrpSpPr>
          <p:cNvPr id="251" name="Group 250">
            <a:extLst>
              <a:ext uri="{FF2B5EF4-FFF2-40B4-BE49-F238E27FC236}">
                <a16:creationId xmlns:a16="http://schemas.microsoft.com/office/drawing/2014/main" id="{91D4856F-B387-4824-91ED-5FDB1EF929B9}"/>
              </a:ext>
            </a:extLst>
          </p:cNvPr>
          <p:cNvGrpSpPr/>
          <p:nvPr/>
        </p:nvGrpSpPr>
        <p:grpSpPr>
          <a:xfrm>
            <a:off x="4454335" y="-332068"/>
            <a:ext cx="1481415" cy="7030330"/>
            <a:chOff x="1332244" y="-332684"/>
            <a:chExt cx="1481415" cy="7030330"/>
          </a:xfrm>
        </p:grpSpPr>
        <p:grpSp>
          <p:nvGrpSpPr>
            <p:cNvPr id="252" name="Group 251">
              <a:extLst>
                <a:ext uri="{FF2B5EF4-FFF2-40B4-BE49-F238E27FC236}">
                  <a16:creationId xmlns:a16="http://schemas.microsoft.com/office/drawing/2014/main" id="{C2A5CABF-E12D-4AD7-8604-32FE90173942}"/>
                </a:ext>
              </a:extLst>
            </p:cNvPr>
            <p:cNvGrpSpPr/>
            <p:nvPr/>
          </p:nvGrpSpPr>
          <p:grpSpPr>
            <a:xfrm>
              <a:off x="1332244" y="-332684"/>
              <a:ext cx="1448283" cy="2399956"/>
              <a:chOff x="2687782" y="171049"/>
              <a:chExt cx="1448283" cy="2399956"/>
            </a:xfrm>
          </p:grpSpPr>
          <p:grpSp>
            <p:nvGrpSpPr>
              <p:cNvPr id="283" name="Group 282">
                <a:extLst>
                  <a:ext uri="{FF2B5EF4-FFF2-40B4-BE49-F238E27FC236}">
                    <a16:creationId xmlns:a16="http://schemas.microsoft.com/office/drawing/2014/main" id="{74235ECF-CE98-4BEF-9C12-C552F80C8558}"/>
                  </a:ext>
                </a:extLst>
              </p:cNvPr>
              <p:cNvGrpSpPr/>
              <p:nvPr/>
            </p:nvGrpSpPr>
            <p:grpSpPr>
              <a:xfrm>
                <a:off x="2687782" y="640027"/>
                <a:ext cx="1440000" cy="1440001"/>
                <a:chOff x="2687782" y="640027"/>
                <a:chExt cx="1440000" cy="1440001"/>
              </a:xfrm>
              <a:solidFill>
                <a:srgbClr val="FFFFFF"/>
              </a:solidFill>
            </p:grpSpPr>
            <p:sp>
              <p:nvSpPr>
                <p:cNvPr id="290" name="Rectangle 289">
                  <a:extLst>
                    <a:ext uri="{FF2B5EF4-FFF2-40B4-BE49-F238E27FC236}">
                      <a16:creationId xmlns:a16="http://schemas.microsoft.com/office/drawing/2014/main" id="{3175219F-6569-420C-90DE-17688F8A753B}"/>
                    </a:ext>
                  </a:extLst>
                </p:cNvPr>
                <p:cNvSpPr/>
                <p:nvPr/>
              </p:nvSpPr>
              <p:spPr>
                <a:xfrm>
                  <a:off x="2687782" y="640027"/>
                  <a:ext cx="1440000" cy="1440000"/>
                </a:xfrm>
                <a:prstGeom prst="rect">
                  <a:avLst/>
                </a:prstGeom>
                <a:grp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91" name="Straight Connector 290">
                  <a:extLst>
                    <a:ext uri="{FF2B5EF4-FFF2-40B4-BE49-F238E27FC236}">
                      <a16:creationId xmlns:a16="http://schemas.microsoft.com/office/drawing/2014/main" id="{A7485E47-3921-454D-9E71-8511CB873338}"/>
                    </a:ext>
                  </a:extLst>
                </p:cNvPr>
                <p:cNvCxnSpPr/>
                <p:nvPr/>
              </p:nvCxnSpPr>
              <p:spPr>
                <a:xfrm flipV="1">
                  <a:off x="2690813" y="640027"/>
                  <a:ext cx="1436969" cy="1440001"/>
                </a:xfrm>
                <a:prstGeom prst="line">
                  <a:avLst/>
                </a:prstGeom>
                <a:grpFill/>
                <a:ln w="15875" cap="flat" cmpd="sng" algn="ctr">
                  <a:solidFill>
                    <a:srgbClr val="4472C4">
                      <a:lumMod val="50000"/>
                    </a:srgbClr>
                  </a:solidFill>
                  <a:prstDash val="solid"/>
                </a:ln>
                <a:effectLst/>
              </p:spPr>
            </p:cxnSp>
          </p:grpSp>
          <p:sp>
            <p:nvSpPr>
              <p:cNvPr id="284" name="Right Triangle 283">
                <a:extLst>
                  <a:ext uri="{FF2B5EF4-FFF2-40B4-BE49-F238E27FC236}">
                    <a16:creationId xmlns:a16="http://schemas.microsoft.com/office/drawing/2014/main" id="{A2F5F5CB-36DC-46DF-9107-DD87CBD2EF55}"/>
                  </a:ext>
                </a:extLst>
              </p:cNvPr>
              <p:cNvSpPr/>
              <p:nvPr/>
            </p:nvSpPr>
            <p:spPr>
              <a:xfrm rot="8107641">
                <a:off x="2912456" y="1585613"/>
                <a:ext cx="996263" cy="985392"/>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5" name="Right Triangle 284">
                <a:extLst>
                  <a:ext uri="{FF2B5EF4-FFF2-40B4-BE49-F238E27FC236}">
                    <a16:creationId xmlns:a16="http://schemas.microsoft.com/office/drawing/2014/main" id="{AA29727C-97BA-4E2C-94B9-5CB976B0F1A4}"/>
                  </a:ext>
                </a:extLst>
              </p:cNvPr>
              <p:cNvSpPr/>
              <p:nvPr/>
            </p:nvSpPr>
            <p:spPr>
              <a:xfrm rot="18914296">
                <a:off x="2920742" y="171049"/>
                <a:ext cx="979473" cy="968863"/>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86" name="TextBox 285">
                <a:extLst>
                  <a:ext uri="{FF2B5EF4-FFF2-40B4-BE49-F238E27FC236}">
                    <a16:creationId xmlns:a16="http://schemas.microsoft.com/office/drawing/2014/main" id="{3CF83CD1-721E-4550-93A2-84E89A2E0613}"/>
                  </a:ext>
                </a:extLst>
              </p:cNvPr>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jaune</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287" name="TextBox 286">
                <a:extLst>
                  <a:ext uri="{FF2B5EF4-FFF2-40B4-BE49-F238E27FC236}">
                    <a16:creationId xmlns:a16="http://schemas.microsoft.com/office/drawing/2014/main" id="{31177394-452A-48BA-8819-84D8778BF96D}"/>
                  </a:ext>
                </a:extLst>
              </p:cNvPr>
              <p:cNvSpPr txBox="1"/>
              <p:nvPr/>
            </p:nvSpPr>
            <p:spPr>
              <a:xfrm rot="5400000">
                <a:off x="3216010" y="1189033"/>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a:ea typeface="+mn-ea"/>
                    <a:cs typeface="Arial"/>
                    <a:sym typeface="Arial"/>
                  </a:rPr>
                  <a:t>voiture</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288" name="TextBox 287">
                <a:extLst>
                  <a:ext uri="{FF2B5EF4-FFF2-40B4-BE49-F238E27FC236}">
                    <a16:creationId xmlns:a16="http://schemas.microsoft.com/office/drawing/2014/main" id="{C788F06C-99A4-4716-97E5-4144A4D14B90}"/>
                  </a:ext>
                </a:extLst>
              </p:cNvPr>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rPr>
                  <a:t>idée</a:t>
                </a:r>
              </a:p>
            </p:txBody>
          </p:sp>
          <p:sp>
            <p:nvSpPr>
              <p:cNvPr id="289" name="TextBox 288">
                <a:extLst>
                  <a:ext uri="{FF2B5EF4-FFF2-40B4-BE49-F238E27FC236}">
                    <a16:creationId xmlns:a16="http://schemas.microsoft.com/office/drawing/2014/main" id="{860956F0-BB79-4B27-8646-1D7E792C292E}"/>
                  </a:ext>
                </a:extLst>
              </p:cNvPr>
              <p:cNvSpPr txBox="1"/>
              <p:nvPr/>
            </p:nvSpPr>
            <p:spPr>
              <a:xfrm rot="16200000">
                <a:off x="2144839" y="1210879"/>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a:ea typeface="+mn-ea"/>
                    <a:cs typeface="Arial"/>
                    <a:sym typeface="Arial"/>
                  </a:rPr>
                  <a:t>chaque</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grpSp>
        <p:grpSp>
          <p:nvGrpSpPr>
            <p:cNvPr id="253" name="Group 252">
              <a:extLst>
                <a:ext uri="{FF2B5EF4-FFF2-40B4-BE49-F238E27FC236}">
                  <a16:creationId xmlns:a16="http://schemas.microsoft.com/office/drawing/2014/main" id="{CA5012CF-9693-45CF-8E02-2D6FE532F03A}"/>
                </a:ext>
              </a:extLst>
            </p:cNvPr>
            <p:cNvGrpSpPr/>
            <p:nvPr/>
          </p:nvGrpSpPr>
          <p:grpSpPr>
            <a:xfrm>
              <a:off x="1340527" y="1202065"/>
              <a:ext cx="1448283" cy="2399956"/>
              <a:chOff x="2687782" y="171049"/>
              <a:chExt cx="1448283" cy="2399956"/>
            </a:xfrm>
          </p:grpSpPr>
          <p:grpSp>
            <p:nvGrpSpPr>
              <p:cNvPr id="274" name="Group 273">
                <a:extLst>
                  <a:ext uri="{FF2B5EF4-FFF2-40B4-BE49-F238E27FC236}">
                    <a16:creationId xmlns:a16="http://schemas.microsoft.com/office/drawing/2014/main" id="{C724075D-984B-4976-BF90-9C78C174EB26}"/>
                  </a:ext>
                </a:extLst>
              </p:cNvPr>
              <p:cNvGrpSpPr/>
              <p:nvPr/>
            </p:nvGrpSpPr>
            <p:grpSpPr>
              <a:xfrm>
                <a:off x="2687782" y="640027"/>
                <a:ext cx="1440000" cy="1440001"/>
                <a:chOff x="2687782" y="640027"/>
                <a:chExt cx="1440000" cy="1440001"/>
              </a:xfrm>
              <a:solidFill>
                <a:srgbClr val="FFFFFF"/>
              </a:solidFill>
            </p:grpSpPr>
            <p:sp>
              <p:nvSpPr>
                <p:cNvPr id="281" name="Rectangle 280">
                  <a:extLst>
                    <a:ext uri="{FF2B5EF4-FFF2-40B4-BE49-F238E27FC236}">
                      <a16:creationId xmlns:a16="http://schemas.microsoft.com/office/drawing/2014/main" id="{3DAF4284-C1C5-46FE-B1FB-295842A63349}"/>
                    </a:ext>
                  </a:extLst>
                </p:cNvPr>
                <p:cNvSpPr/>
                <p:nvPr/>
              </p:nvSpPr>
              <p:spPr>
                <a:xfrm>
                  <a:off x="2687782" y="640027"/>
                  <a:ext cx="1440000" cy="1440000"/>
                </a:xfrm>
                <a:prstGeom prst="rect">
                  <a:avLst/>
                </a:prstGeom>
                <a:grp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82" name="Straight Connector 281">
                  <a:extLst>
                    <a:ext uri="{FF2B5EF4-FFF2-40B4-BE49-F238E27FC236}">
                      <a16:creationId xmlns:a16="http://schemas.microsoft.com/office/drawing/2014/main" id="{A1D6D215-81C5-4099-B12C-115B674D1EF5}"/>
                    </a:ext>
                  </a:extLst>
                </p:cNvPr>
                <p:cNvCxnSpPr/>
                <p:nvPr/>
              </p:nvCxnSpPr>
              <p:spPr>
                <a:xfrm flipV="1">
                  <a:off x="2690813" y="640027"/>
                  <a:ext cx="1436969" cy="1440001"/>
                </a:xfrm>
                <a:prstGeom prst="line">
                  <a:avLst/>
                </a:prstGeom>
                <a:grpFill/>
                <a:ln w="15875" cap="flat" cmpd="sng" algn="ctr">
                  <a:solidFill>
                    <a:srgbClr val="4472C4">
                      <a:lumMod val="50000"/>
                    </a:srgbClr>
                  </a:solidFill>
                  <a:prstDash val="solid"/>
                </a:ln>
                <a:effectLst/>
              </p:spPr>
            </p:cxnSp>
          </p:grpSp>
          <p:sp>
            <p:nvSpPr>
              <p:cNvPr id="275" name="Right Triangle 274">
                <a:extLst>
                  <a:ext uri="{FF2B5EF4-FFF2-40B4-BE49-F238E27FC236}">
                    <a16:creationId xmlns:a16="http://schemas.microsoft.com/office/drawing/2014/main" id="{938F87CC-6B5B-4067-ABA5-AB19433EC589}"/>
                  </a:ext>
                </a:extLst>
              </p:cNvPr>
              <p:cNvSpPr/>
              <p:nvPr/>
            </p:nvSpPr>
            <p:spPr>
              <a:xfrm rot="8107641">
                <a:off x="2912456" y="1585613"/>
                <a:ext cx="996263" cy="985392"/>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6" name="Right Triangle 275">
                <a:extLst>
                  <a:ext uri="{FF2B5EF4-FFF2-40B4-BE49-F238E27FC236}">
                    <a16:creationId xmlns:a16="http://schemas.microsoft.com/office/drawing/2014/main" id="{12E15D3D-6AAB-46B6-B282-7023C4BA9C8C}"/>
                  </a:ext>
                </a:extLst>
              </p:cNvPr>
              <p:cNvSpPr/>
              <p:nvPr/>
            </p:nvSpPr>
            <p:spPr>
              <a:xfrm rot="18914296">
                <a:off x="2920742" y="171049"/>
                <a:ext cx="979473" cy="968863"/>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7" name="TextBox 276">
                <a:extLst>
                  <a:ext uri="{FF2B5EF4-FFF2-40B4-BE49-F238E27FC236}">
                    <a16:creationId xmlns:a16="http://schemas.microsoft.com/office/drawing/2014/main" id="{39DAA8E6-837E-4593-950F-368E93165C5A}"/>
                  </a:ext>
                </a:extLst>
              </p:cNvPr>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joy</a:t>
                </a:r>
                <a:r>
                  <a:rPr kumimoji="0" lang="en-GB" sz="1600" b="0" i="0" u="sng" strike="noStrike" kern="0" cap="none" spc="0" normalizeH="0" baseline="0" noProof="0" dirty="0" err="1">
                    <a:ln>
                      <a:noFill/>
                    </a:ln>
                    <a:solidFill>
                      <a:srgbClr val="FFFFFF"/>
                    </a:solidFill>
                    <a:effectLst/>
                    <a:uLnTx/>
                    <a:uFillTx/>
                    <a:latin typeface="Century Gothic"/>
                    <a:ea typeface="+mn-ea"/>
                    <a:cs typeface="Arial"/>
                    <a:sym typeface="Arial"/>
                  </a:rPr>
                  <a:t>eu</a:t>
                </a: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x</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278" name="TextBox 277">
                <a:extLst>
                  <a:ext uri="{FF2B5EF4-FFF2-40B4-BE49-F238E27FC236}">
                    <a16:creationId xmlns:a16="http://schemas.microsoft.com/office/drawing/2014/main" id="{62B6A2C8-C511-488A-B2B5-FE8470D17B09}"/>
                  </a:ext>
                </a:extLst>
              </p:cNvPr>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a:ea typeface="+mn-ea"/>
                    <a:cs typeface="Arial"/>
                    <a:sym typeface="Arial"/>
                  </a:rPr>
                  <a:t>aussi</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279" name="TextBox 278">
                <a:extLst>
                  <a:ext uri="{FF2B5EF4-FFF2-40B4-BE49-F238E27FC236}">
                    <a16:creationId xmlns:a16="http://schemas.microsoft.com/office/drawing/2014/main" id="{1B81031A-28F9-4411-9664-A8B0D1C4B7A6}"/>
                  </a:ext>
                </a:extLst>
              </p:cNvPr>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rPr>
                  <a:t>rouge</a:t>
                </a:r>
              </a:p>
            </p:txBody>
          </p:sp>
          <p:sp>
            <p:nvSpPr>
              <p:cNvPr id="280" name="TextBox 279">
                <a:extLst>
                  <a:ext uri="{FF2B5EF4-FFF2-40B4-BE49-F238E27FC236}">
                    <a16:creationId xmlns:a16="http://schemas.microsoft.com/office/drawing/2014/main" id="{ADD48D9C-1863-4616-BA5E-0D3A27E3C641}"/>
                  </a:ext>
                </a:extLst>
              </p:cNvPr>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rPr>
                  <a:t>ménage</a:t>
                </a:r>
              </a:p>
            </p:txBody>
          </p:sp>
        </p:grpSp>
        <p:grpSp>
          <p:nvGrpSpPr>
            <p:cNvPr id="254" name="Group 253">
              <a:extLst>
                <a:ext uri="{FF2B5EF4-FFF2-40B4-BE49-F238E27FC236}">
                  <a16:creationId xmlns:a16="http://schemas.microsoft.com/office/drawing/2014/main" id="{FF760C92-5058-4931-A2E2-A6F405EA4CCD}"/>
                </a:ext>
              </a:extLst>
            </p:cNvPr>
            <p:cNvGrpSpPr/>
            <p:nvPr/>
          </p:nvGrpSpPr>
          <p:grpSpPr>
            <a:xfrm>
              <a:off x="1357093" y="2762940"/>
              <a:ext cx="1448283" cy="2399956"/>
              <a:chOff x="2687782" y="171049"/>
              <a:chExt cx="1448283" cy="2399956"/>
            </a:xfrm>
          </p:grpSpPr>
          <p:grpSp>
            <p:nvGrpSpPr>
              <p:cNvPr id="265" name="Group 264">
                <a:extLst>
                  <a:ext uri="{FF2B5EF4-FFF2-40B4-BE49-F238E27FC236}">
                    <a16:creationId xmlns:a16="http://schemas.microsoft.com/office/drawing/2014/main" id="{DEABF1B5-8497-4DC9-B108-A0F70D17EE57}"/>
                  </a:ext>
                </a:extLst>
              </p:cNvPr>
              <p:cNvGrpSpPr/>
              <p:nvPr/>
            </p:nvGrpSpPr>
            <p:grpSpPr>
              <a:xfrm>
                <a:off x="2687782" y="640027"/>
                <a:ext cx="1440000" cy="1440001"/>
                <a:chOff x="2687782" y="640027"/>
                <a:chExt cx="1440000" cy="1440001"/>
              </a:xfrm>
              <a:solidFill>
                <a:srgbClr val="FFFFFF"/>
              </a:solidFill>
            </p:grpSpPr>
            <p:sp>
              <p:nvSpPr>
                <p:cNvPr id="272" name="Rectangle 271">
                  <a:extLst>
                    <a:ext uri="{FF2B5EF4-FFF2-40B4-BE49-F238E27FC236}">
                      <a16:creationId xmlns:a16="http://schemas.microsoft.com/office/drawing/2014/main" id="{CE8E477F-D5E6-4F14-A01C-6C5524376C2F}"/>
                    </a:ext>
                  </a:extLst>
                </p:cNvPr>
                <p:cNvSpPr/>
                <p:nvPr/>
              </p:nvSpPr>
              <p:spPr>
                <a:xfrm>
                  <a:off x="2687782" y="640027"/>
                  <a:ext cx="1440000" cy="1440000"/>
                </a:xfrm>
                <a:prstGeom prst="rect">
                  <a:avLst/>
                </a:prstGeom>
                <a:grp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73" name="Straight Connector 272">
                  <a:extLst>
                    <a:ext uri="{FF2B5EF4-FFF2-40B4-BE49-F238E27FC236}">
                      <a16:creationId xmlns:a16="http://schemas.microsoft.com/office/drawing/2014/main" id="{AEAEAFF7-1C04-49DC-8B5A-89491DF4E939}"/>
                    </a:ext>
                  </a:extLst>
                </p:cNvPr>
                <p:cNvCxnSpPr/>
                <p:nvPr/>
              </p:nvCxnSpPr>
              <p:spPr>
                <a:xfrm flipV="1">
                  <a:off x="2690813" y="640027"/>
                  <a:ext cx="1436969" cy="1440001"/>
                </a:xfrm>
                <a:prstGeom prst="line">
                  <a:avLst/>
                </a:prstGeom>
                <a:grpFill/>
                <a:ln w="15875" cap="flat" cmpd="sng" algn="ctr">
                  <a:solidFill>
                    <a:srgbClr val="4472C4">
                      <a:lumMod val="50000"/>
                    </a:srgbClr>
                  </a:solidFill>
                  <a:prstDash val="solid"/>
                </a:ln>
                <a:effectLst/>
              </p:spPr>
            </p:cxnSp>
          </p:grpSp>
          <p:sp>
            <p:nvSpPr>
              <p:cNvPr id="266" name="Right Triangle 265">
                <a:extLst>
                  <a:ext uri="{FF2B5EF4-FFF2-40B4-BE49-F238E27FC236}">
                    <a16:creationId xmlns:a16="http://schemas.microsoft.com/office/drawing/2014/main" id="{348A0A3C-7A92-4395-BD2E-8DE9E032FDE2}"/>
                  </a:ext>
                </a:extLst>
              </p:cNvPr>
              <p:cNvSpPr/>
              <p:nvPr/>
            </p:nvSpPr>
            <p:spPr>
              <a:xfrm rot="8107641">
                <a:off x="2912456" y="1585613"/>
                <a:ext cx="996263" cy="985392"/>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7" name="Right Triangle 266">
                <a:extLst>
                  <a:ext uri="{FF2B5EF4-FFF2-40B4-BE49-F238E27FC236}">
                    <a16:creationId xmlns:a16="http://schemas.microsoft.com/office/drawing/2014/main" id="{EFD73174-67FF-41DE-AF62-14C105EAED26}"/>
                  </a:ext>
                </a:extLst>
              </p:cNvPr>
              <p:cNvSpPr/>
              <p:nvPr/>
            </p:nvSpPr>
            <p:spPr>
              <a:xfrm rot="18914296">
                <a:off x="2920742" y="171049"/>
                <a:ext cx="979473" cy="968863"/>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8" name="TextBox 267">
                <a:extLst>
                  <a:ext uri="{FF2B5EF4-FFF2-40B4-BE49-F238E27FC236}">
                    <a16:creationId xmlns:a16="http://schemas.microsoft.com/office/drawing/2014/main" id="{851AE169-2EAA-4ECA-B7CA-2B55B349B62C}"/>
                  </a:ext>
                </a:extLst>
              </p:cNvPr>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aussi</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269" name="TextBox 268">
                <a:extLst>
                  <a:ext uri="{FF2B5EF4-FFF2-40B4-BE49-F238E27FC236}">
                    <a16:creationId xmlns:a16="http://schemas.microsoft.com/office/drawing/2014/main" id="{BE76EA7E-2EF0-493C-AA84-DC2811A5E661}"/>
                  </a:ext>
                </a:extLst>
              </p:cNvPr>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a:ea typeface="+mn-ea"/>
                    <a:cs typeface="Arial"/>
                    <a:sym typeface="Arial"/>
                  </a:rPr>
                  <a:t>droite</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270" name="TextBox 269">
                <a:extLst>
                  <a:ext uri="{FF2B5EF4-FFF2-40B4-BE49-F238E27FC236}">
                    <a16:creationId xmlns:a16="http://schemas.microsoft.com/office/drawing/2014/main" id="{173F0CD0-B15D-4514-A999-B5B5ECB3707C}"/>
                  </a:ext>
                </a:extLst>
              </p:cNvPr>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rPr>
                  <a:t>ménage</a:t>
                </a:r>
              </a:p>
            </p:txBody>
          </p:sp>
          <p:sp>
            <p:nvSpPr>
              <p:cNvPr id="271" name="TextBox 270">
                <a:extLst>
                  <a:ext uri="{FF2B5EF4-FFF2-40B4-BE49-F238E27FC236}">
                    <a16:creationId xmlns:a16="http://schemas.microsoft.com/office/drawing/2014/main" id="{28B80E5D-B725-4DCA-8CBE-A59252496F5E}"/>
                  </a:ext>
                </a:extLst>
              </p:cNvPr>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a:ln>
                      <a:noFill/>
                    </a:ln>
                    <a:solidFill>
                      <a:srgbClr val="1F4E79"/>
                    </a:solidFill>
                    <a:effectLst/>
                    <a:uLnTx/>
                    <a:uFillTx/>
                    <a:latin typeface="Century Gothic"/>
                    <a:ea typeface="+mn-ea"/>
                    <a:cs typeface="Arial"/>
                    <a:sym typeface="Arial"/>
                  </a:rPr>
                  <a:t>oui</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grpSp>
        <p:grpSp>
          <p:nvGrpSpPr>
            <p:cNvPr id="255" name="Group 254">
              <a:extLst>
                <a:ext uri="{FF2B5EF4-FFF2-40B4-BE49-F238E27FC236}">
                  <a16:creationId xmlns:a16="http://schemas.microsoft.com/office/drawing/2014/main" id="{B47D8528-8B1F-4036-A954-504658320E5C}"/>
                </a:ext>
              </a:extLst>
            </p:cNvPr>
            <p:cNvGrpSpPr/>
            <p:nvPr/>
          </p:nvGrpSpPr>
          <p:grpSpPr>
            <a:xfrm>
              <a:off x="1365376" y="4297690"/>
              <a:ext cx="1448283" cy="2399956"/>
              <a:chOff x="2687782" y="171049"/>
              <a:chExt cx="1448283" cy="2399956"/>
            </a:xfrm>
          </p:grpSpPr>
          <p:grpSp>
            <p:nvGrpSpPr>
              <p:cNvPr id="256" name="Group 255">
                <a:extLst>
                  <a:ext uri="{FF2B5EF4-FFF2-40B4-BE49-F238E27FC236}">
                    <a16:creationId xmlns:a16="http://schemas.microsoft.com/office/drawing/2014/main" id="{47D2812B-6A77-4555-9BE7-05B3CB9292A5}"/>
                  </a:ext>
                </a:extLst>
              </p:cNvPr>
              <p:cNvGrpSpPr/>
              <p:nvPr/>
            </p:nvGrpSpPr>
            <p:grpSpPr>
              <a:xfrm>
                <a:off x="2687782" y="640027"/>
                <a:ext cx="1440000" cy="1440001"/>
                <a:chOff x="2687782" y="640027"/>
                <a:chExt cx="1440000" cy="1440001"/>
              </a:xfrm>
              <a:solidFill>
                <a:srgbClr val="FFFFFF"/>
              </a:solidFill>
            </p:grpSpPr>
            <p:sp>
              <p:nvSpPr>
                <p:cNvPr id="263" name="Rectangle 262">
                  <a:extLst>
                    <a:ext uri="{FF2B5EF4-FFF2-40B4-BE49-F238E27FC236}">
                      <a16:creationId xmlns:a16="http://schemas.microsoft.com/office/drawing/2014/main" id="{46FC4306-7104-4455-8412-B9EF2049A1FA}"/>
                    </a:ext>
                  </a:extLst>
                </p:cNvPr>
                <p:cNvSpPr/>
                <p:nvPr/>
              </p:nvSpPr>
              <p:spPr>
                <a:xfrm>
                  <a:off x="2687782" y="640027"/>
                  <a:ext cx="1440000" cy="1440000"/>
                </a:xfrm>
                <a:prstGeom prst="rect">
                  <a:avLst/>
                </a:prstGeom>
                <a:grp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64" name="Straight Connector 263">
                  <a:extLst>
                    <a:ext uri="{FF2B5EF4-FFF2-40B4-BE49-F238E27FC236}">
                      <a16:creationId xmlns:a16="http://schemas.microsoft.com/office/drawing/2014/main" id="{2205479F-2F64-4BC5-9C64-1ECEEED9F89B}"/>
                    </a:ext>
                  </a:extLst>
                </p:cNvPr>
                <p:cNvCxnSpPr/>
                <p:nvPr/>
              </p:nvCxnSpPr>
              <p:spPr>
                <a:xfrm flipV="1">
                  <a:off x="2690813" y="640027"/>
                  <a:ext cx="1436969" cy="1440001"/>
                </a:xfrm>
                <a:prstGeom prst="line">
                  <a:avLst/>
                </a:prstGeom>
                <a:grpFill/>
                <a:ln w="15875" cap="flat" cmpd="sng" algn="ctr">
                  <a:solidFill>
                    <a:srgbClr val="4472C4">
                      <a:lumMod val="50000"/>
                    </a:srgbClr>
                  </a:solidFill>
                  <a:prstDash val="solid"/>
                </a:ln>
                <a:effectLst/>
              </p:spPr>
            </p:cxnSp>
          </p:grpSp>
          <p:sp>
            <p:nvSpPr>
              <p:cNvPr id="257" name="Right Triangle 256">
                <a:extLst>
                  <a:ext uri="{FF2B5EF4-FFF2-40B4-BE49-F238E27FC236}">
                    <a16:creationId xmlns:a16="http://schemas.microsoft.com/office/drawing/2014/main" id="{D37DF4E3-1ECD-49BC-B411-A16EE9DA718D}"/>
                  </a:ext>
                </a:extLst>
              </p:cNvPr>
              <p:cNvSpPr/>
              <p:nvPr/>
            </p:nvSpPr>
            <p:spPr>
              <a:xfrm rot="8107641">
                <a:off x="2912456" y="1585613"/>
                <a:ext cx="996263" cy="985392"/>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8" name="Right Triangle 257">
                <a:extLst>
                  <a:ext uri="{FF2B5EF4-FFF2-40B4-BE49-F238E27FC236}">
                    <a16:creationId xmlns:a16="http://schemas.microsoft.com/office/drawing/2014/main" id="{718D8990-BCD1-4FAC-A523-4194A58B7F2F}"/>
                  </a:ext>
                </a:extLst>
              </p:cNvPr>
              <p:cNvSpPr/>
              <p:nvPr/>
            </p:nvSpPr>
            <p:spPr>
              <a:xfrm rot="18914296">
                <a:off x="2920742" y="171049"/>
                <a:ext cx="979473" cy="968863"/>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9" name="TextBox 258">
                <a:extLst>
                  <a:ext uri="{FF2B5EF4-FFF2-40B4-BE49-F238E27FC236}">
                    <a16:creationId xmlns:a16="http://schemas.microsoft.com/office/drawing/2014/main" id="{7B220EDD-DBB1-4E35-B325-639BC3D9695A}"/>
                  </a:ext>
                </a:extLst>
              </p:cNvPr>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rPr>
                  <a:t>histoire</a:t>
                </a:r>
              </a:p>
            </p:txBody>
          </p:sp>
          <p:sp>
            <p:nvSpPr>
              <p:cNvPr id="260" name="TextBox 259">
                <a:extLst>
                  <a:ext uri="{FF2B5EF4-FFF2-40B4-BE49-F238E27FC236}">
                    <a16:creationId xmlns:a16="http://schemas.microsoft.com/office/drawing/2014/main" id="{96016EEC-EE85-431F-AB99-AABD98020CEB}"/>
                  </a:ext>
                </a:extLst>
              </p:cNvPr>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rPr>
                  <a:t>feu</a:t>
                </a:r>
              </a:p>
            </p:txBody>
          </p:sp>
          <p:sp>
            <p:nvSpPr>
              <p:cNvPr id="261" name="TextBox 260">
                <a:extLst>
                  <a:ext uri="{FF2B5EF4-FFF2-40B4-BE49-F238E27FC236}">
                    <a16:creationId xmlns:a16="http://schemas.microsoft.com/office/drawing/2014/main" id="{D56B62A6-3870-424C-AF51-5B9AD5B6E698}"/>
                  </a:ext>
                </a:extLst>
              </p:cNvPr>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rPr>
                  <a:t>petit</a:t>
                </a:r>
              </a:p>
            </p:txBody>
          </p:sp>
          <p:sp>
            <p:nvSpPr>
              <p:cNvPr id="262" name="TextBox 261">
                <a:extLst>
                  <a:ext uri="{FF2B5EF4-FFF2-40B4-BE49-F238E27FC236}">
                    <a16:creationId xmlns:a16="http://schemas.microsoft.com/office/drawing/2014/main" id="{E769D90C-6C74-442F-B54F-456C7A8A6CC2}"/>
                  </a:ext>
                </a:extLst>
              </p:cNvPr>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a:ea typeface="+mn-ea"/>
                    <a:cs typeface="Arial"/>
                    <a:sym typeface="Arial"/>
                  </a:rPr>
                  <a:t>avoir</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grpSp>
      </p:grpSp>
      <p:grpSp>
        <p:nvGrpSpPr>
          <p:cNvPr id="292" name="Group 291">
            <a:extLst>
              <a:ext uri="{FF2B5EF4-FFF2-40B4-BE49-F238E27FC236}">
                <a16:creationId xmlns:a16="http://schemas.microsoft.com/office/drawing/2014/main" id="{8BC6606D-2041-4104-BB6D-704E9EFD77DB}"/>
              </a:ext>
            </a:extLst>
          </p:cNvPr>
          <p:cNvGrpSpPr/>
          <p:nvPr/>
        </p:nvGrpSpPr>
        <p:grpSpPr>
          <a:xfrm>
            <a:off x="5985103" y="-331707"/>
            <a:ext cx="1482389" cy="7030330"/>
            <a:chOff x="3766401" y="-339355"/>
            <a:chExt cx="1482389" cy="7030330"/>
          </a:xfrm>
        </p:grpSpPr>
        <p:grpSp>
          <p:nvGrpSpPr>
            <p:cNvPr id="293" name="Group 292">
              <a:extLst>
                <a:ext uri="{FF2B5EF4-FFF2-40B4-BE49-F238E27FC236}">
                  <a16:creationId xmlns:a16="http://schemas.microsoft.com/office/drawing/2014/main" id="{9CE134AB-8A56-4D04-981B-8318E77894A6}"/>
                </a:ext>
              </a:extLst>
            </p:cNvPr>
            <p:cNvGrpSpPr/>
            <p:nvPr/>
          </p:nvGrpSpPr>
          <p:grpSpPr>
            <a:xfrm>
              <a:off x="3766401" y="-339355"/>
              <a:ext cx="1448283" cy="2399956"/>
              <a:chOff x="2687782" y="171049"/>
              <a:chExt cx="1448283" cy="2399956"/>
            </a:xfrm>
          </p:grpSpPr>
          <p:grpSp>
            <p:nvGrpSpPr>
              <p:cNvPr id="324" name="Group 323">
                <a:extLst>
                  <a:ext uri="{FF2B5EF4-FFF2-40B4-BE49-F238E27FC236}">
                    <a16:creationId xmlns:a16="http://schemas.microsoft.com/office/drawing/2014/main" id="{C6F260E1-1001-4B8B-B46B-924AEC2F6D1B}"/>
                  </a:ext>
                </a:extLst>
              </p:cNvPr>
              <p:cNvGrpSpPr/>
              <p:nvPr/>
            </p:nvGrpSpPr>
            <p:grpSpPr>
              <a:xfrm>
                <a:off x="2687782" y="640027"/>
                <a:ext cx="1440000" cy="1440001"/>
                <a:chOff x="2687782" y="640027"/>
                <a:chExt cx="1440000" cy="1440001"/>
              </a:xfrm>
              <a:solidFill>
                <a:srgbClr val="FFFFFF"/>
              </a:solidFill>
            </p:grpSpPr>
            <p:sp>
              <p:nvSpPr>
                <p:cNvPr id="331" name="Rectangle 330">
                  <a:extLst>
                    <a:ext uri="{FF2B5EF4-FFF2-40B4-BE49-F238E27FC236}">
                      <a16:creationId xmlns:a16="http://schemas.microsoft.com/office/drawing/2014/main" id="{769DEEF9-2F33-4E77-963D-D5DD97C137F6}"/>
                    </a:ext>
                  </a:extLst>
                </p:cNvPr>
                <p:cNvSpPr/>
                <p:nvPr/>
              </p:nvSpPr>
              <p:spPr>
                <a:xfrm>
                  <a:off x="2687782" y="640027"/>
                  <a:ext cx="1440000" cy="1440000"/>
                </a:xfrm>
                <a:prstGeom prst="rect">
                  <a:avLst/>
                </a:prstGeom>
                <a:grp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32" name="Straight Connector 331">
                  <a:extLst>
                    <a:ext uri="{FF2B5EF4-FFF2-40B4-BE49-F238E27FC236}">
                      <a16:creationId xmlns:a16="http://schemas.microsoft.com/office/drawing/2014/main" id="{7F864BCF-57F5-4AB0-9149-E10E55E12EF5}"/>
                    </a:ext>
                  </a:extLst>
                </p:cNvPr>
                <p:cNvCxnSpPr/>
                <p:nvPr/>
              </p:nvCxnSpPr>
              <p:spPr>
                <a:xfrm flipV="1">
                  <a:off x="2690813" y="640027"/>
                  <a:ext cx="1436969" cy="1440001"/>
                </a:xfrm>
                <a:prstGeom prst="line">
                  <a:avLst/>
                </a:prstGeom>
                <a:grpFill/>
                <a:ln w="15875" cap="flat" cmpd="sng" algn="ctr">
                  <a:solidFill>
                    <a:srgbClr val="4472C4">
                      <a:lumMod val="50000"/>
                    </a:srgbClr>
                  </a:solidFill>
                  <a:prstDash val="solid"/>
                </a:ln>
                <a:effectLst/>
              </p:spPr>
            </p:cxnSp>
          </p:grpSp>
          <p:sp>
            <p:nvSpPr>
              <p:cNvPr id="325" name="Right Triangle 324">
                <a:extLst>
                  <a:ext uri="{FF2B5EF4-FFF2-40B4-BE49-F238E27FC236}">
                    <a16:creationId xmlns:a16="http://schemas.microsoft.com/office/drawing/2014/main" id="{2D071892-A6EB-44CB-A8DB-FB123EF3148F}"/>
                  </a:ext>
                </a:extLst>
              </p:cNvPr>
              <p:cNvSpPr/>
              <p:nvPr/>
            </p:nvSpPr>
            <p:spPr>
              <a:xfrm rot="8107641">
                <a:off x="2912456" y="1585613"/>
                <a:ext cx="996263" cy="985392"/>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6" name="Right Triangle 325">
                <a:extLst>
                  <a:ext uri="{FF2B5EF4-FFF2-40B4-BE49-F238E27FC236}">
                    <a16:creationId xmlns:a16="http://schemas.microsoft.com/office/drawing/2014/main" id="{0F12FB0F-FED3-471C-AFD0-229799254982}"/>
                  </a:ext>
                </a:extLst>
              </p:cNvPr>
              <p:cNvSpPr/>
              <p:nvPr/>
            </p:nvSpPr>
            <p:spPr>
              <a:xfrm rot="18914296">
                <a:off x="2920742" y="171049"/>
                <a:ext cx="979473" cy="968863"/>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7" name="TextBox 326">
                <a:extLst>
                  <a:ext uri="{FF2B5EF4-FFF2-40B4-BE49-F238E27FC236}">
                    <a16:creationId xmlns:a16="http://schemas.microsoft.com/office/drawing/2014/main" id="{6CC0CBCC-3AA9-49D5-A324-73A8D4892B81}"/>
                  </a:ext>
                </a:extLst>
              </p:cNvPr>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aussi</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328" name="TextBox 327">
                <a:extLst>
                  <a:ext uri="{FF2B5EF4-FFF2-40B4-BE49-F238E27FC236}">
                    <a16:creationId xmlns:a16="http://schemas.microsoft.com/office/drawing/2014/main" id="{4AC9AED9-7627-4C38-AA6A-93F5B4B5000A}"/>
                  </a:ext>
                </a:extLst>
              </p:cNvPr>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rPr>
                  <a:t>fête</a:t>
                </a:r>
              </a:p>
            </p:txBody>
          </p:sp>
          <p:sp>
            <p:nvSpPr>
              <p:cNvPr id="329" name="TextBox 328">
                <a:extLst>
                  <a:ext uri="{FF2B5EF4-FFF2-40B4-BE49-F238E27FC236}">
                    <a16:creationId xmlns:a16="http://schemas.microsoft.com/office/drawing/2014/main" id="{6B596540-82C3-48D4-AAF1-C49D52772D63}"/>
                  </a:ext>
                </a:extLst>
              </p:cNvPr>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vous</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330" name="TextBox 329">
                <a:extLst>
                  <a:ext uri="{FF2B5EF4-FFF2-40B4-BE49-F238E27FC236}">
                    <a16:creationId xmlns:a16="http://schemas.microsoft.com/office/drawing/2014/main" id="{DB3927B1-A369-4F0B-8C16-35461F883DD1}"/>
                  </a:ext>
                </a:extLst>
              </p:cNvPr>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a:ea typeface="+mn-ea"/>
                    <a:cs typeface="Arial"/>
                    <a:sym typeface="Arial"/>
                  </a:rPr>
                  <a:t>uniforme</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grpSp>
        <p:grpSp>
          <p:nvGrpSpPr>
            <p:cNvPr id="294" name="Group 293">
              <a:extLst>
                <a:ext uri="{FF2B5EF4-FFF2-40B4-BE49-F238E27FC236}">
                  <a16:creationId xmlns:a16="http://schemas.microsoft.com/office/drawing/2014/main" id="{793BC353-876C-4869-A309-003702580C3E}"/>
                </a:ext>
              </a:extLst>
            </p:cNvPr>
            <p:cNvGrpSpPr/>
            <p:nvPr/>
          </p:nvGrpSpPr>
          <p:grpSpPr>
            <a:xfrm>
              <a:off x="3774684" y="1221520"/>
              <a:ext cx="1448283" cy="2399956"/>
              <a:chOff x="2687782" y="171049"/>
              <a:chExt cx="1448283" cy="2399956"/>
            </a:xfrm>
          </p:grpSpPr>
          <p:grpSp>
            <p:nvGrpSpPr>
              <p:cNvPr id="315" name="Group 314">
                <a:extLst>
                  <a:ext uri="{FF2B5EF4-FFF2-40B4-BE49-F238E27FC236}">
                    <a16:creationId xmlns:a16="http://schemas.microsoft.com/office/drawing/2014/main" id="{F860142F-03BE-4CA8-8687-4E67DA62E08C}"/>
                  </a:ext>
                </a:extLst>
              </p:cNvPr>
              <p:cNvGrpSpPr/>
              <p:nvPr/>
            </p:nvGrpSpPr>
            <p:grpSpPr>
              <a:xfrm>
                <a:off x="2687782" y="640027"/>
                <a:ext cx="1440000" cy="1440001"/>
                <a:chOff x="2687782" y="640027"/>
                <a:chExt cx="1440000" cy="1440001"/>
              </a:xfrm>
              <a:solidFill>
                <a:srgbClr val="FFFFFF"/>
              </a:solidFill>
            </p:grpSpPr>
            <p:sp>
              <p:nvSpPr>
                <p:cNvPr id="322" name="Rectangle 321">
                  <a:extLst>
                    <a:ext uri="{FF2B5EF4-FFF2-40B4-BE49-F238E27FC236}">
                      <a16:creationId xmlns:a16="http://schemas.microsoft.com/office/drawing/2014/main" id="{62DDF9A6-A19F-4691-8D01-C69E4CCCE160}"/>
                    </a:ext>
                  </a:extLst>
                </p:cNvPr>
                <p:cNvSpPr/>
                <p:nvPr/>
              </p:nvSpPr>
              <p:spPr>
                <a:xfrm>
                  <a:off x="2687782" y="640027"/>
                  <a:ext cx="1440000" cy="1440000"/>
                </a:xfrm>
                <a:prstGeom prst="rect">
                  <a:avLst/>
                </a:prstGeom>
                <a:grp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23" name="Straight Connector 322">
                  <a:extLst>
                    <a:ext uri="{FF2B5EF4-FFF2-40B4-BE49-F238E27FC236}">
                      <a16:creationId xmlns:a16="http://schemas.microsoft.com/office/drawing/2014/main" id="{70B30D76-6FB5-43FA-93FE-3BDAD8536ADC}"/>
                    </a:ext>
                  </a:extLst>
                </p:cNvPr>
                <p:cNvCxnSpPr/>
                <p:nvPr/>
              </p:nvCxnSpPr>
              <p:spPr>
                <a:xfrm flipV="1">
                  <a:off x="2690813" y="640027"/>
                  <a:ext cx="1436969" cy="1440001"/>
                </a:xfrm>
                <a:prstGeom prst="line">
                  <a:avLst/>
                </a:prstGeom>
                <a:grpFill/>
                <a:ln w="15875" cap="flat" cmpd="sng" algn="ctr">
                  <a:solidFill>
                    <a:srgbClr val="4472C4">
                      <a:lumMod val="50000"/>
                    </a:srgbClr>
                  </a:solidFill>
                  <a:prstDash val="solid"/>
                </a:ln>
                <a:effectLst/>
              </p:spPr>
            </p:cxnSp>
          </p:grpSp>
          <p:sp>
            <p:nvSpPr>
              <p:cNvPr id="316" name="Right Triangle 315">
                <a:extLst>
                  <a:ext uri="{FF2B5EF4-FFF2-40B4-BE49-F238E27FC236}">
                    <a16:creationId xmlns:a16="http://schemas.microsoft.com/office/drawing/2014/main" id="{148B536E-FA6D-4198-8080-D885C3D7EE3C}"/>
                  </a:ext>
                </a:extLst>
              </p:cNvPr>
              <p:cNvSpPr/>
              <p:nvPr/>
            </p:nvSpPr>
            <p:spPr>
              <a:xfrm rot="8107641">
                <a:off x="2912456" y="1585613"/>
                <a:ext cx="996263" cy="985392"/>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7" name="Right Triangle 316">
                <a:extLst>
                  <a:ext uri="{FF2B5EF4-FFF2-40B4-BE49-F238E27FC236}">
                    <a16:creationId xmlns:a16="http://schemas.microsoft.com/office/drawing/2014/main" id="{123DDA9B-8643-43A3-AC3B-06AF27E5F264}"/>
                  </a:ext>
                </a:extLst>
              </p:cNvPr>
              <p:cNvSpPr/>
              <p:nvPr/>
            </p:nvSpPr>
            <p:spPr>
              <a:xfrm rot="18914296">
                <a:off x="2920742" y="171049"/>
                <a:ext cx="979473" cy="968863"/>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8" name="TextBox 317">
                <a:extLst>
                  <a:ext uri="{FF2B5EF4-FFF2-40B4-BE49-F238E27FC236}">
                    <a16:creationId xmlns:a16="http://schemas.microsoft.com/office/drawing/2014/main" id="{1443CE86-D115-4D85-ABD5-93FEB4174FD6}"/>
                  </a:ext>
                </a:extLst>
              </p:cNvPr>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mauvais</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319" name="TextBox 318">
                <a:extLst>
                  <a:ext uri="{FF2B5EF4-FFF2-40B4-BE49-F238E27FC236}">
                    <a16:creationId xmlns:a16="http://schemas.microsoft.com/office/drawing/2014/main" id="{4496C0CD-A6DA-476D-BB49-751CA79DC2FB}"/>
                  </a:ext>
                </a:extLst>
              </p:cNvPr>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a:ea typeface="+mn-ea"/>
                    <a:cs typeface="Arial"/>
                    <a:sym typeface="Arial"/>
                  </a:rPr>
                  <a:t>une</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320" name="TextBox 319">
                <a:extLst>
                  <a:ext uri="{FF2B5EF4-FFF2-40B4-BE49-F238E27FC236}">
                    <a16:creationId xmlns:a16="http://schemas.microsoft.com/office/drawing/2014/main" id="{57B7DE4C-4C39-4E7D-8535-49CEE4E98F9C}"/>
                  </a:ext>
                </a:extLst>
              </p:cNvPr>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règle</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321" name="TextBox 320">
                <a:extLst>
                  <a:ext uri="{FF2B5EF4-FFF2-40B4-BE49-F238E27FC236}">
                    <a16:creationId xmlns:a16="http://schemas.microsoft.com/office/drawing/2014/main" id="{5BA2B421-2D25-4E85-BDC0-B22053191B9D}"/>
                  </a:ext>
                </a:extLst>
              </p:cNvPr>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a:ea typeface="+mn-ea"/>
                    <a:cs typeface="Arial"/>
                    <a:sym typeface="Arial"/>
                  </a:rPr>
                  <a:t>avoir</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grpSp>
        <p:grpSp>
          <p:nvGrpSpPr>
            <p:cNvPr id="295" name="Group 294">
              <a:extLst>
                <a:ext uri="{FF2B5EF4-FFF2-40B4-BE49-F238E27FC236}">
                  <a16:creationId xmlns:a16="http://schemas.microsoft.com/office/drawing/2014/main" id="{8EAD1DBE-856E-48E9-A4D7-605F8C731186}"/>
                </a:ext>
              </a:extLst>
            </p:cNvPr>
            <p:cNvGrpSpPr/>
            <p:nvPr/>
          </p:nvGrpSpPr>
          <p:grpSpPr>
            <a:xfrm>
              <a:off x="3791250" y="2756269"/>
              <a:ext cx="1448283" cy="2399956"/>
              <a:chOff x="2687782" y="171049"/>
              <a:chExt cx="1448283" cy="2399956"/>
            </a:xfrm>
          </p:grpSpPr>
          <p:grpSp>
            <p:nvGrpSpPr>
              <p:cNvPr id="306" name="Group 305">
                <a:extLst>
                  <a:ext uri="{FF2B5EF4-FFF2-40B4-BE49-F238E27FC236}">
                    <a16:creationId xmlns:a16="http://schemas.microsoft.com/office/drawing/2014/main" id="{DA007066-5233-4583-872D-60EE4CB7E22C}"/>
                  </a:ext>
                </a:extLst>
              </p:cNvPr>
              <p:cNvGrpSpPr/>
              <p:nvPr/>
            </p:nvGrpSpPr>
            <p:grpSpPr>
              <a:xfrm>
                <a:off x="2687782" y="640027"/>
                <a:ext cx="1440000" cy="1440001"/>
                <a:chOff x="2687782" y="640027"/>
                <a:chExt cx="1440000" cy="1440001"/>
              </a:xfrm>
              <a:solidFill>
                <a:srgbClr val="FFFFFF"/>
              </a:solidFill>
            </p:grpSpPr>
            <p:sp>
              <p:nvSpPr>
                <p:cNvPr id="313" name="Rectangle 312">
                  <a:extLst>
                    <a:ext uri="{FF2B5EF4-FFF2-40B4-BE49-F238E27FC236}">
                      <a16:creationId xmlns:a16="http://schemas.microsoft.com/office/drawing/2014/main" id="{90F14158-D7BA-415A-B855-9E774E4FB7F2}"/>
                    </a:ext>
                  </a:extLst>
                </p:cNvPr>
                <p:cNvSpPr/>
                <p:nvPr/>
              </p:nvSpPr>
              <p:spPr>
                <a:xfrm>
                  <a:off x="2687782" y="640027"/>
                  <a:ext cx="1440000" cy="1440000"/>
                </a:xfrm>
                <a:prstGeom prst="rect">
                  <a:avLst/>
                </a:prstGeom>
                <a:grp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14" name="Straight Connector 313">
                  <a:extLst>
                    <a:ext uri="{FF2B5EF4-FFF2-40B4-BE49-F238E27FC236}">
                      <a16:creationId xmlns:a16="http://schemas.microsoft.com/office/drawing/2014/main" id="{F2725007-A66E-4556-8D23-93B76D03DCE5}"/>
                    </a:ext>
                  </a:extLst>
                </p:cNvPr>
                <p:cNvCxnSpPr/>
                <p:nvPr/>
              </p:nvCxnSpPr>
              <p:spPr>
                <a:xfrm flipV="1">
                  <a:off x="2690813" y="640027"/>
                  <a:ext cx="1436969" cy="1440001"/>
                </a:xfrm>
                <a:prstGeom prst="line">
                  <a:avLst/>
                </a:prstGeom>
                <a:grpFill/>
                <a:ln w="15875" cap="flat" cmpd="sng" algn="ctr">
                  <a:solidFill>
                    <a:srgbClr val="4472C4">
                      <a:lumMod val="50000"/>
                    </a:srgbClr>
                  </a:solidFill>
                  <a:prstDash val="solid"/>
                </a:ln>
                <a:effectLst/>
              </p:spPr>
            </p:cxnSp>
          </p:grpSp>
          <p:sp>
            <p:nvSpPr>
              <p:cNvPr id="307" name="Right Triangle 306">
                <a:extLst>
                  <a:ext uri="{FF2B5EF4-FFF2-40B4-BE49-F238E27FC236}">
                    <a16:creationId xmlns:a16="http://schemas.microsoft.com/office/drawing/2014/main" id="{4B9730DA-3270-44B1-8302-7458355B4BAF}"/>
                  </a:ext>
                </a:extLst>
              </p:cNvPr>
              <p:cNvSpPr/>
              <p:nvPr/>
            </p:nvSpPr>
            <p:spPr>
              <a:xfrm rot="8107641">
                <a:off x="2912456" y="1585613"/>
                <a:ext cx="996263" cy="985392"/>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8" name="Right Triangle 307">
                <a:extLst>
                  <a:ext uri="{FF2B5EF4-FFF2-40B4-BE49-F238E27FC236}">
                    <a16:creationId xmlns:a16="http://schemas.microsoft.com/office/drawing/2014/main" id="{1496ABCE-7C45-4B37-BF5D-4531F50D2554}"/>
                  </a:ext>
                </a:extLst>
              </p:cNvPr>
              <p:cNvSpPr/>
              <p:nvPr/>
            </p:nvSpPr>
            <p:spPr>
              <a:xfrm rot="18914296">
                <a:off x="2920742" y="171049"/>
                <a:ext cx="979473" cy="968863"/>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9" name="TextBox 308">
                <a:extLst>
                  <a:ext uri="{FF2B5EF4-FFF2-40B4-BE49-F238E27FC236}">
                    <a16:creationId xmlns:a16="http://schemas.microsoft.com/office/drawing/2014/main" id="{EEED3D77-6FEB-4310-972C-4A8781012188}"/>
                  </a:ext>
                </a:extLst>
              </p:cNvPr>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rêve</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310" name="TextBox 309">
                <a:extLst>
                  <a:ext uri="{FF2B5EF4-FFF2-40B4-BE49-F238E27FC236}">
                    <a16:creationId xmlns:a16="http://schemas.microsoft.com/office/drawing/2014/main" id="{68FD719B-3DE0-4DEF-A77E-9BBBACE986E3}"/>
                  </a:ext>
                </a:extLst>
              </p:cNvPr>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a:ea typeface="+mn-ea"/>
                    <a:cs typeface="Arial"/>
                    <a:sym typeface="Arial"/>
                  </a:rPr>
                  <a:t>deux</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311" name="TextBox 310">
                <a:extLst>
                  <a:ext uri="{FF2B5EF4-FFF2-40B4-BE49-F238E27FC236}">
                    <a16:creationId xmlns:a16="http://schemas.microsoft.com/office/drawing/2014/main" id="{CF345B3C-E2B9-4FC1-9CED-467D6FDEE607}"/>
                  </a:ext>
                </a:extLst>
              </p:cNvPr>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rPr>
                  <a:t>histoire</a:t>
                </a:r>
              </a:p>
            </p:txBody>
          </p:sp>
          <p:sp>
            <p:nvSpPr>
              <p:cNvPr id="312" name="TextBox 311">
                <a:extLst>
                  <a:ext uri="{FF2B5EF4-FFF2-40B4-BE49-F238E27FC236}">
                    <a16:creationId xmlns:a16="http://schemas.microsoft.com/office/drawing/2014/main" id="{88C417EE-4B1E-44BD-A6ED-A8A1B38CFEF5}"/>
                  </a:ext>
                </a:extLst>
              </p:cNvPr>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sng" strike="noStrike" kern="0" cap="none" spc="0" normalizeH="0" baseline="0" noProof="0" dirty="0" err="1">
                    <a:ln>
                      <a:noFill/>
                    </a:ln>
                    <a:solidFill>
                      <a:srgbClr val="4472C4">
                        <a:lumMod val="50000"/>
                      </a:srgbClr>
                    </a:solidFill>
                    <a:effectLst/>
                    <a:uLnTx/>
                    <a:uFillTx/>
                    <a:latin typeface="Century Gothic"/>
                    <a:ea typeface="+mn-ea"/>
                    <a:cs typeface="Arial"/>
                    <a:sym typeface="Arial"/>
                  </a:rPr>
                  <a:t>de</a:t>
                </a:r>
                <a:r>
                  <a:rPr kumimoji="0" lang="en-GB" sz="1600" b="0" i="0" u="none" strike="noStrike" kern="0" cap="none" spc="0" normalizeH="0" baseline="0" noProof="0" dirty="0" err="1">
                    <a:ln>
                      <a:noFill/>
                    </a:ln>
                    <a:solidFill>
                      <a:srgbClr val="4472C4">
                        <a:lumMod val="50000"/>
                      </a:srgbClr>
                    </a:solidFill>
                    <a:effectLst/>
                    <a:uLnTx/>
                    <a:uFillTx/>
                    <a:latin typeface="Century Gothic"/>
                    <a:ea typeface="+mn-ea"/>
                    <a:cs typeface="Arial"/>
                    <a:sym typeface="Arial"/>
                  </a:rPr>
                  <a:t>hors</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grpSp>
        <p:grpSp>
          <p:nvGrpSpPr>
            <p:cNvPr id="296" name="Group 295">
              <a:extLst>
                <a:ext uri="{FF2B5EF4-FFF2-40B4-BE49-F238E27FC236}">
                  <a16:creationId xmlns:a16="http://schemas.microsoft.com/office/drawing/2014/main" id="{B32CB2A3-033B-4EFF-B12B-83FDDF0E74CD}"/>
                </a:ext>
              </a:extLst>
            </p:cNvPr>
            <p:cNvGrpSpPr/>
            <p:nvPr/>
          </p:nvGrpSpPr>
          <p:grpSpPr>
            <a:xfrm>
              <a:off x="3799533" y="4291019"/>
              <a:ext cx="1449257" cy="2399956"/>
              <a:chOff x="2687782" y="171049"/>
              <a:chExt cx="1449257" cy="2399956"/>
            </a:xfrm>
          </p:grpSpPr>
          <p:grpSp>
            <p:nvGrpSpPr>
              <p:cNvPr id="297" name="Group 296">
                <a:extLst>
                  <a:ext uri="{FF2B5EF4-FFF2-40B4-BE49-F238E27FC236}">
                    <a16:creationId xmlns:a16="http://schemas.microsoft.com/office/drawing/2014/main" id="{F1A2921E-D0A6-4E70-974B-7A51A3CCEC15}"/>
                  </a:ext>
                </a:extLst>
              </p:cNvPr>
              <p:cNvGrpSpPr/>
              <p:nvPr/>
            </p:nvGrpSpPr>
            <p:grpSpPr>
              <a:xfrm>
                <a:off x="2687782" y="640027"/>
                <a:ext cx="1440000" cy="1440001"/>
                <a:chOff x="2687782" y="640027"/>
                <a:chExt cx="1440000" cy="1440001"/>
              </a:xfrm>
              <a:solidFill>
                <a:srgbClr val="FFFFFF"/>
              </a:solidFill>
            </p:grpSpPr>
            <p:sp>
              <p:nvSpPr>
                <p:cNvPr id="304" name="Rectangle 303">
                  <a:extLst>
                    <a:ext uri="{FF2B5EF4-FFF2-40B4-BE49-F238E27FC236}">
                      <a16:creationId xmlns:a16="http://schemas.microsoft.com/office/drawing/2014/main" id="{1A0CECDF-7B84-44B8-8ED3-8C1A4B52F38F}"/>
                    </a:ext>
                  </a:extLst>
                </p:cNvPr>
                <p:cNvSpPr/>
                <p:nvPr/>
              </p:nvSpPr>
              <p:spPr>
                <a:xfrm>
                  <a:off x="2687782" y="640027"/>
                  <a:ext cx="1440000" cy="1440000"/>
                </a:xfrm>
                <a:prstGeom prst="rect">
                  <a:avLst/>
                </a:prstGeom>
                <a:grp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05" name="Straight Connector 304">
                  <a:extLst>
                    <a:ext uri="{FF2B5EF4-FFF2-40B4-BE49-F238E27FC236}">
                      <a16:creationId xmlns:a16="http://schemas.microsoft.com/office/drawing/2014/main" id="{7FB9BFBC-317C-4E5D-87C7-1373AC7B92E3}"/>
                    </a:ext>
                  </a:extLst>
                </p:cNvPr>
                <p:cNvCxnSpPr/>
                <p:nvPr/>
              </p:nvCxnSpPr>
              <p:spPr>
                <a:xfrm flipV="1">
                  <a:off x="2690813" y="640027"/>
                  <a:ext cx="1436969" cy="1440001"/>
                </a:xfrm>
                <a:prstGeom prst="line">
                  <a:avLst/>
                </a:prstGeom>
                <a:grpFill/>
                <a:ln w="15875" cap="flat" cmpd="sng" algn="ctr">
                  <a:solidFill>
                    <a:srgbClr val="4472C4">
                      <a:lumMod val="50000"/>
                    </a:srgbClr>
                  </a:solidFill>
                  <a:prstDash val="solid"/>
                </a:ln>
                <a:effectLst/>
              </p:spPr>
            </p:cxnSp>
          </p:grpSp>
          <p:sp>
            <p:nvSpPr>
              <p:cNvPr id="298" name="Right Triangle 297">
                <a:extLst>
                  <a:ext uri="{FF2B5EF4-FFF2-40B4-BE49-F238E27FC236}">
                    <a16:creationId xmlns:a16="http://schemas.microsoft.com/office/drawing/2014/main" id="{C1632C31-B7D3-4464-A0B1-FAA0FFBAC6E0}"/>
                  </a:ext>
                </a:extLst>
              </p:cNvPr>
              <p:cNvSpPr/>
              <p:nvPr/>
            </p:nvSpPr>
            <p:spPr>
              <a:xfrm rot="8107641">
                <a:off x="2912456" y="1585613"/>
                <a:ext cx="996263" cy="985392"/>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99" name="Right Triangle 298">
                <a:extLst>
                  <a:ext uri="{FF2B5EF4-FFF2-40B4-BE49-F238E27FC236}">
                    <a16:creationId xmlns:a16="http://schemas.microsoft.com/office/drawing/2014/main" id="{3EA9EF84-C27B-4500-9CB7-CA974BF18A13}"/>
                  </a:ext>
                </a:extLst>
              </p:cNvPr>
              <p:cNvSpPr/>
              <p:nvPr/>
            </p:nvSpPr>
            <p:spPr>
              <a:xfrm rot="18914296">
                <a:off x="2920742" y="171049"/>
                <a:ext cx="979473" cy="968863"/>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00" name="TextBox 299">
                <a:extLst>
                  <a:ext uri="{FF2B5EF4-FFF2-40B4-BE49-F238E27FC236}">
                    <a16:creationId xmlns:a16="http://schemas.microsoft.com/office/drawing/2014/main" id="{8327170F-8C57-4613-AF7A-9C21CA8378E9}"/>
                  </a:ext>
                </a:extLst>
              </p:cNvPr>
              <p:cNvSpPr txBox="1"/>
              <p:nvPr/>
            </p:nvSpPr>
            <p:spPr>
              <a:xfrm>
                <a:off x="2697039" y="554451"/>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partenaire</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301" name="TextBox 300">
                <a:extLst>
                  <a:ext uri="{FF2B5EF4-FFF2-40B4-BE49-F238E27FC236}">
                    <a16:creationId xmlns:a16="http://schemas.microsoft.com/office/drawing/2014/main" id="{C0FD7506-0C67-41BC-A06C-211D6D86D983}"/>
                  </a:ext>
                </a:extLst>
              </p:cNvPr>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a:ea typeface="+mn-ea"/>
                    <a:cs typeface="Arial"/>
                    <a:sym typeface="Arial"/>
                  </a:rPr>
                  <a:t>peu</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302" name="TextBox 301">
                <a:extLst>
                  <a:ext uri="{FF2B5EF4-FFF2-40B4-BE49-F238E27FC236}">
                    <a16:creationId xmlns:a16="http://schemas.microsoft.com/office/drawing/2014/main" id="{ECE9F422-718C-46CA-B4FF-99D66EFA5EFA}"/>
                  </a:ext>
                </a:extLst>
              </p:cNvPr>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rPr>
                  <a:t>frère</a:t>
                </a:r>
              </a:p>
            </p:txBody>
          </p:sp>
          <p:sp>
            <p:nvSpPr>
              <p:cNvPr id="303" name="TextBox 302">
                <a:extLst>
                  <a:ext uri="{FF2B5EF4-FFF2-40B4-BE49-F238E27FC236}">
                    <a16:creationId xmlns:a16="http://schemas.microsoft.com/office/drawing/2014/main" id="{BE4B4BAA-4BE5-4A89-807A-1D0E94B25217}"/>
                  </a:ext>
                </a:extLst>
              </p:cNvPr>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1F4E79"/>
                    </a:solidFill>
                    <a:effectLst/>
                    <a:uLnTx/>
                    <a:uFillTx/>
                    <a:latin typeface="Century Gothic"/>
                    <a:ea typeface="+mn-ea"/>
                    <a:cs typeface="Arial"/>
                    <a:sym typeface="Arial"/>
                  </a:rPr>
                  <a:t>étudier</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grpSp>
      </p:grpSp>
      <p:grpSp>
        <p:nvGrpSpPr>
          <p:cNvPr id="333" name="Group 332">
            <a:extLst>
              <a:ext uri="{FF2B5EF4-FFF2-40B4-BE49-F238E27FC236}">
                <a16:creationId xmlns:a16="http://schemas.microsoft.com/office/drawing/2014/main" id="{3709FFD8-5750-4875-836A-E1BE95D56F0B}"/>
              </a:ext>
            </a:extLst>
          </p:cNvPr>
          <p:cNvGrpSpPr/>
          <p:nvPr/>
        </p:nvGrpSpPr>
        <p:grpSpPr>
          <a:xfrm>
            <a:off x="9044620" y="-314536"/>
            <a:ext cx="1481415" cy="7030329"/>
            <a:chOff x="5534517" y="-332683"/>
            <a:chExt cx="1481415" cy="7030329"/>
          </a:xfrm>
        </p:grpSpPr>
        <p:grpSp>
          <p:nvGrpSpPr>
            <p:cNvPr id="334" name="Group 333">
              <a:extLst>
                <a:ext uri="{FF2B5EF4-FFF2-40B4-BE49-F238E27FC236}">
                  <a16:creationId xmlns:a16="http://schemas.microsoft.com/office/drawing/2014/main" id="{01AF3E69-7DC1-4497-B05B-ACD0CDDABC01}"/>
                </a:ext>
              </a:extLst>
            </p:cNvPr>
            <p:cNvGrpSpPr/>
            <p:nvPr/>
          </p:nvGrpSpPr>
          <p:grpSpPr>
            <a:xfrm>
              <a:off x="5534517" y="-332683"/>
              <a:ext cx="1448283" cy="2399956"/>
              <a:chOff x="2687782" y="171049"/>
              <a:chExt cx="1448283" cy="2399956"/>
            </a:xfrm>
          </p:grpSpPr>
          <p:grpSp>
            <p:nvGrpSpPr>
              <p:cNvPr id="365" name="Group 364">
                <a:extLst>
                  <a:ext uri="{FF2B5EF4-FFF2-40B4-BE49-F238E27FC236}">
                    <a16:creationId xmlns:a16="http://schemas.microsoft.com/office/drawing/2014/main" id="{164E7AF5-EB2E-4FA8-BF46-E3054E80378B}"/>
                  </a:ext>
                </a:extLst>
              </p:cNvPr>
              <p:cNvGrpSpPr/>
              <p:nvPr/>
            </p:nvGrpSpPr>
            <p:grpSpPr>
              <a:xfrm>
                <a:off x="2687782" y="640027"/>
                <a:ext cx="1440000" cy="1440001"/>
                <a:chOff x="2687782" y="640027"/>
                <a:chExt cx="1440000" cy="1440001"/>
              </a:xfrm>
              <a:solidFill>
                <a:srgbClr val="FFFFFF"/>
              </a:solidFill>
            </p:grpSpPr>
            <p:sp>
              <p:nvSpPr>
                <p:cNvPr id="372" name="Rectangle 371">
                  <a:extLst>
                    <a:ext uri="{FF2B5EF4-FFF2-40B4-BE49-F238E27FC236}">
                      <a16:creationId xmlns:a16="http://schemas.microsoft.com/office/drawing/2014/main" id="{2C3DEBB7-7098-4572-A2FB-DE017F3DBDB7}"/>
                    </a:ext>
                  </a:extLst>
                </p:cNvPr>
                <p:cNvSpPr/>
                <p:nvPr/>
              </p:nvSpPr>
              <p:spPr>
                <a:xfrm>
                  <a:off x="2687782" y="640027"/>
                  <a:ext cx="1440000" cy="1440000"/>
                </a:xfrm>
                <a:prstGeom prst="rect">
                  <a:avLst/>
                </a:prstGeom>
                <a:grp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73" name="Straight Connector 372">
                  <a:extLst>
                    <a:ext uri="{FF2B5EF4-FFF2-40B4-BE49-F238E27FC236}">
                      <a16:creationId xmlns:a16="http://schemas.microsoft.com/office/drawing/2014/main" id="{530929A1-7854-42E6-A114-9A52880B55FC}"/>
                    </a:ext>
                  </a:extLst>
                </p:cNvPr>
                <p:cNvCxnSpPr/>
                <p:nvPr/>
              </p:nvCxnSpPr>
              <p:spPr>
                <a:xfrm flipV="1">
                  <a:off x="2690813" y="640027"/>
                  <a:ext cx="1436969" cy="1440001"/>
                </a:xfrm>
                <a:prstGeom prst="line">
                  <a:avLst/>
                </a:prstGeom>
                <a:grpFill/>
                <a:ln w="15875" cap="flat" cmpd="sng" algn="ctr">
                  <a:solidFill>
                    <a:srgbClr val="4472C4">
                      <a:lumMod val="50000"/>
                    </a:srgbClr>
                  </a:solidFill>
                  <a:prstDash val="solid"/>
                </a:ln>
                <a:effectLst/>
              </p:spPr>
            </p:cxnSp>
          </p:grpSp>
          <p:sp>
            <p:nvSpPr>
              <p:cNvPr id="366" name="Right Triangle 365">
                <a:extLst>
                  <a:ext uri="{FF2B5EF4-FFF2-40B4-BE49-F238E27FC236}">
                    <a16:creationId xmlns:a16="http://schemas.microsoft.com/office/drawing/2014/main" id="{7ADD5118-C0CB-428B-8C82-48F1A47529D5}"/>
                  </a:ext>
                </a:extLst>
              </p:cNvPr>
              <p:cNvSpPr/>
              <p:nvPr/>
            </p:nvSpPr>
            <p:spPr>
              <a:xfrm rot="8107641">
                <a:off x="2912456" y="1585613"/>
                <a:ext cx="996263" cy="985392"/>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7" name="Right Triangle 366">
                <a:extLst>
                  <a:ext uri="{FF2B5EF4-FFF2-40B4-BE49-F238E27FC236}">
                    <a16:creationId xmlns:a16="http://schemas.microsoft.com/office/drawing/2014/main" id="{D5C43FD1-89D5-4B16-9F26-2AB3067D46F8}"/>
                  </a:ext>
                </a:extLst>
              </p:cNvPr>
              <p:cNvSpPr/>
              <p:nvPr/>
            </p:nvSpPr>
            <p:spPr>
              <a:xfrm rot="18914296">
                <a:off x="2920742" y="171049"/>
                <a:ext cx="979473" cy="968863"/>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8" name="TextBox 367">
                <a:extLst>
                  <a:ext uri="{FF2B5EF4-FFF2-40B4-BE49-F238E27FC236}">
                    <a16:creationId xmlns:a16="http://schemas.microsoft.com/office/drawing/2014/main" id="{8DD82EE1-AE70-4060-82F9-681BF5AC64EB}"/>
                  </a:ext>
                </a:extLst>
              </p:cNvPr>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rPr>
                  <a:t>strict</a:t>
                </a:r>
              </a:p>
            </p:txBody>
          </p:sp>
          <p:sp>
            <p:nvSpPr>
              <p:cNvPr id="369" name="TextBox 368">
                <a:extLst>
                  <a:ext uri="{FF2B5EF4-FFF2-40B4-BE49-F238E27FC236}">
                    <a16:creationId xmlns:a16="http://schemas.microsoft.com/office/drawing/2014/main" id="{8A132E6D-CA1B-407F-A29F-6A8BE5EB9CA0}"/>
                  </a:ext>
                </a:extLst>
              </p:cNvPr>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rPr>
                  <a:t>au revoir</a:t>
                </a:r>
              </a:p>
            </p:txBody>
          </p:sp>
          <p:sp>
            <p:nvSpPr>
              <p:cNvPr id="370" name="TextBox 369">
                <a:extLst>
                  <a:ext uri="{FF2B5EF4-FFF2-40B4-BE49-F238E27FC236}">
                    <a16:creationId xmlns:a16="http://schemas.microsoft.com/office/drawing/2014/main" id="{4CBEE195-3A27-495F-A275-3258CFFF92C8}"/>
                  </a:ext>
                </a:extLst>
              </p:cNvPr>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rPr>
                  <a:t>prudent</a:t>
                </a:r>
              </a:p>
            </p:txBody>
          </p:sp>
          <p:sp>
            <p:nvSpPr>
              <p:cNvPr id="371" name="TextBox 370">
                <a:extLst>
                  <a:ext uri="{FF2B5EF4-FFF2-40B4-BE49-F238E27FC236}">
                    <a16:creationId xmlns:a16="http://schemas.microsoft.com/office/drawing/2014/main" id="{1FD879CA-7583-47B2-8C0D-5295575D1244}"/>
                  </a:ext>
                </a:extLst>
              </p:cNvPr>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rPr>
                  <a:t>jouer</a:t>
                </a:r>
              </a:p>
            </p:txBody>
          </p:sp>
        </p:grpSp>
        <p:grpSp>
          <p:nvGrpSpPr>
            <p:cNvPr id="335" name="Group 334">
              <a:extLst>
                <a:ext uri="{FF2B5EF4-FFF2-40B4-BE49-F238E27FC236}">
                  <a16:creationId xmlns:a16="http://schemas.microsoft.com/office/drawing/2014/main" id="{AD72409A-0F24-4FE2-9081-6728533D09BB}"/>
                </a:ext>
              </a:extLst>
            </p:cNvPr>
            <p:cNvGrpSpPr/>
            <p:nvPr/>
          </p:nvGrpSpPr>
          <p:grpSpPr>
            <a:xfrm>
              <a:off x="5542800" y="1228191"/>
              <a:ext cx="1448283" cy="2399956"/>
              <a:chOff x="2687782" y="171049"/>
              <a:chExt cx="1448283" cy="2399956"/>
            </a:xfrm>
          </p:grpSpPr>
          <p:grpSp>
            <p:nvGrpSpPr>
              <p:cNvPr id="356" name="Group 355">
                <a:extLst>
                  <a:ext uri="{FF2B5EF4-FFF2-40B4-BE49-F238E27FC236}">
                    <a16:creationId xmlns:a16="http://schemas.microsoft.com/office/drawing/2014/main" id="{73359E98-6A96-401C-A7B4-073754B02420}"/>
                  </a:ext>
                </a:extLst>
              </p:cNvPr>
              <p:cNvGrpSpPr/>
              <p:nvPr/>
            </p:nvGrpSpPr>
            <p:grpSpPr>
              <a:xfrm>
                <a:off x="2687782" y="640027"/>
                <a:ext cx="1440000" cy="1440001"/>
                <a:chOff x="2687782" y="640027"/>
                <a:chExt cx="1440000" cy="1440001"/>
              </a:xfrm>
              <a:solidFill>
                <a:srgbClr val="FFFFFF"/>
              </a:solidFill>
            </p:grpSpPr>
            <p:sp>
              <p:nvSpPr>
                <p:cNvPr id="363" name="Rectangle 362">
                  <a:extLst>
                    <a:ext uri="{FF2B5EF4-FFF2-40B4-BE49-F238E27FC236}">
                      <a16:creationId xmlns:a16="http://schemas.microsoft.com/office/drawing/2014/main" id="{2309DCBD-732A-4E2E-B085-DC5E242C9380}"/>
                    </a:ext>
                  </a:extLst>
                </p:cNvPr>
                <p:cNvSpPr/>
                <p:nvPr/>
              </p:nvSpPr>
              <p:spPr>
                <a:xfrm>
                  <a:off x="2687782" y="640027"/>
                  <a:ext cx="1440000" cy="1440000"/>
                </a:xfrm>
                <a:prstGeom prst="rect">
                  <a:avLst/>
                </a:prstGeom>
                <a:grp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64" name="Straight Connector 363">
                  <a:extLst>
                    <a:ext uri="{FF2B5EF4-FFF2-40B4-BE49-F238E27FC236}">
                      <a16:creationId xmlns:a16="http://schemas.microsoft.com/office/drawing/2014/main" id="{09E5E55B-7BA4-4826-BBF7-9F957CDAE896}"/>
                    </a:ext>
                  </a:extLst>
                </p:cNvPr>
                <p:cNvCxnSpPr/>
                <p:nvPr/>
              </p:nvCxnSpPr>
              <p:spPr>
                <a:xfrm flipV="1">
                  <a:off x="2690813" y="640027"/>
                  <a:ext cx="1436969" cy="1440001"/>
                </a:xfrm>
                <a:prstGeom prst="line">
                  <a:avLst/>
                </a:prstGeom>
                <a:grpFill/>
                <a:ln w="15875" cap="flat" cmpd="sng" algn="ctr">
                  <a:solidFill>
                    <a:srgbClr val="4472C4">
                      <a:lumMod val="50000"/>
                    </a:srgbClr>
                  </a:solidFill>
                  <a:prstDash val="solid"/>
                </a:ln>
                <a:effectLst/>
              </p:spPr>
            </p:cxnSp>
          </p:grpSp>
          <p:sp>
            <p:nvSpPr>
              <p:cNvPr id="357" name="Right Triangle 356">
                <a:extLst>
                  <a:ext uri="{FF2B5EF4-FFF2-40B4-BE49-F238E27FC236}">
                    <a16:creationId xmlns:a16="http://schemas.microsoft.com/office/drawing/2014/main" id="{C9C4D1C5-2A64-4F39-9449-A8975845B734}"/>
                  </a:ext>
                </a:extLst>
              </p:cNvPr>
              <p:cNvSpPr/>
              <p:nvPr/>
            </p:nvSpPr>
            <p:spPr>
              <a:xfrm rot="8107641">
                <a:off x="2912456" y="1585613"/>
                <a:ext cx="996263" cy="985392"/>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8" name="Right Triangle 357">
                <a:extLst>
                  <a:ext uri="{FF2B5EF4-FFF2-40B4-BE49-F238E27FC236}">
                    <a16:creationId xmlns:a16="http://schemas.microsoft.com/office/drawing/2014/main" id="{2D3EFCBA-E62C-4557-9915-AA61AAF671F0}"/>
                  </a:ext>
                </a:extLst>
              </p:cNvPr>
              <p:cNvSpPr/>
              <p:nvPr/>
            </p:nvSpPr>
            <p:spPr>
              <a:xfrm rot="18914296">
                <a:off x="2920742" y="171049"/>
                <a:ext cx="979473" cy="968863"/>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9" name="TextBox 358">
                <a:extLst>
                  <a:ext uri="{FF2B5EF4-FFF2-40B4-BE49-F238E27FC236}">
                    <a16:creationId xmlns:a16="http://schemas.microsoft.com/office/drawing/2014/main" id="{F19CD066-67E5-4DAD-AE09-1E3A133ED998}"/>
                  </a:ext>
                </a:extLst>
              </p:cNvPr>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rPr>
                  <a:t>faire</a:t>
                </a:r>
              </a:p>
            </p:txBody>
          </p:sp>
          <p:sp>
            <p:nvSpPr>
              <p:cNvPr id="360" name="TextBox 359">
                <a:extLst>
                  <a:ext uri="{FF2B5EF4-FFF2-40B4-BE49-F238E27FC236}">
                    <a16:creationId xmlns:a16="http://schemas.microsoft.com/office/drawing/2014/main" id="{6CDADBEC-E4FA-4677-A402-EF7391BB00B4}"/>
                  </a:ext>
                </a:extLst>
              </p:cNvPr>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a:ea typeface="+mn-ea"/>
                    <a:cs typeface="Arial"/>
                    <a:sym typeface="Arial"/>
                  </a:rPr>
                  <a:t>douze</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361" name="TextBox 360">
                <a:extLst>
                  <a:ext uri="{FF2B5EF4-FFF2-40B4-BE49-F238E27FC236}">
                    <a16:creationId xmlns:a16="http://schemas.microsoft.com/office/drawing/2014/main" id="{D7F0931B-C6EE-46B1-B202-CD5E87F2E153}"/>
                  </a:ext>
                </a:extLst>
              </p:cNvPr>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vue</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362" name="TextBox 361">
                <a:extLst>
                  <a:ext uri="{FF2B5EF4-FFF2-40B4-BE49-F238E27FC236}">
                    <a16:creationId xmlns:a16="http://schemas.microsoft.com/office/drawing/2014/main" id="{659382E0-DEFB-4B82-9379-FE61D368B055}"/>
                  </a:ext>
                </a:extLst>
              </p:cNvPr>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rPr>
                  <a:t>au revoir </a:t>
                </a:r>
              </a:p>
            </p:txBody>
          </p:sp>
        </p:grpSp>
        <p:grpSp>
          <p:nvGrpSpPr>
            <p:cNvPr id="336" name="Group 335">
              <a:extLst>
                <a:ext uri="{FF2B5EF4-FFF2-40B4-BE49-F238E27FC236}">
                  <a16:creationId xmlns:a16="http://schemas.microsoft.com/office/drawing/2014/main" id="{2C3F50AF-3E2D-43EA-A390-6705716D4A64}"/>
                </a:ext>
              </a:extLst>
            </p:cNvPr>
            <p:cNvGrpSpPr/>
            <p:nvPr/>
          </p:nvGrpSpPr>
          <p:grpSpPr>
            <a:xfrm>
              <a:off x="5559366" y="2762940"/>
              <a:ext cx="1448283" cy="2399956"/>
              <a:chOff x="2687782" y="171049"/>
              <a:chExt cx="1448283" cy="2399956"/>
            </a:xfrm>
          </p:grpSpPr>
          <p:grpSp>
            <p:nvGrpSpPr>
              <p:cNvPr id="347" name="Group 346">
                <a:extLst>
                  <a:ext uri="{FF2B5EF4-FFF2-40B4-BE49-F238E27FC236}">
                    <a16:creationId xmlns:a16="http://schemas.microsoft.com/office/drawing/2014/main" id="{D483EF9D-A5C7-4DDE-9656-28C7EF4D8F99}"/>
                  </a:ext>
                </a:extLst>
              </p:cNvPr>
              <p:cNvGrpSpPr/>
              <p:nvPr/>
            </p:nvGrpSpPr>
            <p:grpSpPr>
              <a:xfrm>
                <a:off x="2687782" y="640027"/>
                <a:ext cx="1440000" cy="1440001"/>
                <a:chOff x="2687782" y="640027"/>
                <a:chExt cx="1440000" cy="1440001"/>
              </a:xfrm>
              <a:solidFill>
                <a:srgbClr val="FFFFFF"/>
              </a:solidFill>
            </p:grpSpPr>
            <p:sp>
              <p:nvSpPr>
                <p:cNvPr id="354" name="Rectangle 353">
                  <a:extLst>
                    <a:ext uri="{FF2B5EF4-FFF2-40B4-BE49-F238E27FC236}">
                      <a16:creationId xmlns:a16="http://schemas.microsoft.com/office/drawing/2014/main" id="{B1E6D281-C422-4E72-BD53-7C0BBA33E5B1}"/>
                    </a:ext>
                  </a:extLst>
                </p:cNvPr>
                <p:cNvSpPr/>
                <p:nvPr/>
              </p:nvSpPr>
              <p:spPr>
                <a:xfrm>
                  <a:off x="2687782" y="640027"/>
                  <a:ext cx="1440000" cy="1440000"/>
                </a:xfrm>
                <a:prstGeom prst="rect">
                  <a:avLst/>
                </a:prstGeom>
                <a:grp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55" name="Straight Connector 354">
                  <a:extLst>
                    <a:ext uri="{FF2B5EF4-FFF2-40B4-BE49-F238E27FC236}">
                      <a16:creationId xmlns:a16="http://schemas.microsoft.com/office/drawing/2014/main" id="{9740FDC0-AF37-42AB-B89D-4476EE303DEB}"/>
                    </a:ext>
                  </a:extLst>
                </p:cNvPr>
                <p:cNvCxnSpPr/>
                <p:nvPr/>
              </p:nvCxnSpPr>
              <p:spPr>
                <a:xfrm flipV="1">
                  <a:off x="2690813" y="640027"/>
                  <a:ext cx="1436969" cy="1440001"/>
                </a:xfrm>
                <a:prstGeom prst="line">
                  <a:avLst/>
                </a:prstGeom>
                <a:grpFill/>
                <a:ln w="15875" cap="flat" cmpd="sng" algn="ctr">
                  <a:solidFill>
                    <a:srgbClr val="4472C4">
                      <a:lumMod val="50000"/>
                    </a:srgbClr>
                  </a:solidFill>
                  <a:prstDash val="solid"/>
                </a:ln>
                <a:effectLst/>
              </p:spPr>
            </p:cxnSp>
          </p:grpSp>
          <p:sp>
            <p:nvSpPr>
              <p:cNvPr id="348" name="Right Triangle 347">
                <a:extLst>
                  <a:ext uri="{FF2B5EF4-FFF2-40B4-BE49-F238E27FC236}">
                    <a16:creationId xmlns:a16="http://schemas.microsoft.com/office/drawing/2014/main" id="{E7B5C1E7-3FF1-4BEB-8FB3-0F5221A09854}"/>
                  </a:ext>
                </a:extLst>
              </p:cNvPr>
              <p:cNvSpPr/>
              <p:nvPr/>
            </p:nvSpPr>
            <p:spPr>
              <a:xfrm rot="8107641">
                <a:off x="2912456" y="1585613"/>
                <a:ext cx="996263" cy="985392"/>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9" name="Right Triangle 348">
                <a:extLst>
                  <a:ext uri="{FF2B5EF4-FFF2-40B4-BE49-F238E27FC236}">
                    <a16:creationId xmlns:a16="http://schemas.microsoft.com/office/drawing/2014/main" id="{13DE3E95-A59C-43B4-B272-78ECFA21E9D3}"/>
                  </a:ext>
                </a:extLst>
              </p:cNvPr>
              <p:cNvSpPr/>
              <p:nvPr/>
            </p:nvSpPr>
            <p:spPr>
              <a:xfrm rot="18914296">
                <a:off x="2920742" y="171049"/>
                <a:ext cx="979473" cy="968863"/>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0" name="TextBox 349">
                <a:extLst>
                  <a:ext uri="{FF2B5EF4-FFF2-40B4-BE49-F238E27FC236}">
                    <a16:creationId xmlns:a16="http://schemas.microsoft.com/office/drawing/2014/main" id="{E9382279-E85B-42A9-9DEA-F4C4BB396D06}"/>
                  </a:ext>
                </a:extLst>
              </p:cNvPr>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trois</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351" name="TextBox 350">
                <a:extLst>
                  <a:ext uri="{FF2B5EF4-FFF2-40B4-BE49-F238E27FC236}">
                    <a16:creationId xmlns:a16="http://schemas.microsoft.com/office/drawing/2014/main" id="{56FE4271-C4EC-4FF0-9A31-0DA34510655D}"/>
                  </a:ext>
                </a:extLst>
              </p:cNvPr>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rPr>
                  <a:t>chemise</a:t>
                </a:r>
              </a:p>
            </p:txBody>
          </p:sp>
          <p:sp>
            <p:nvSpPr>
              <p:cNvPr id="352" name="TextBox 351">
                <a:extLst>
                  <a:ext uri="{FF2B5EF4-FFF2-40B4-BE49-F238E27FC236}">
                    <a16:creationId xmlns:a16="http://schemas.microsoft.com/office/drawing/2014/main" id="{C1C1B61D-C624-4D03-9A39-2A493CDD5860}"/>
                  </a:ext>
                </a:extLst>
              </p:cNvPr>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jeu</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353" name="TextBox 352">
                <a:extLst>
                  <a:ext uri="{FF2B5EF4-FFF2-40B4-BE49-F238E27FC236}">
                    <a16:creationId xmlns:a16="http://schemas.microsoft.com/office/drawing/2014/main" id="{63D5669D-A6E6-4C6C-9587-4DAC13EE3118}"/>
                  </a:ext>
                </a:extLst>
              </p:cNvPr>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a:ea typeface="Calibri"/>
                    <a:cs typeface="Calibri"/>
                    <a:sym typeface="Calibri"/>
                  </a:rPr>
                  <a:t>être</a:t>
                </a:r>
                <a:r>
                  <a:rPr kumimoji="0" lang="en-GB" sz="1600" b="0" i="0" u="none" strike="noStrike" kern="0" cap="none" spc="0" normalizeH="0" baseline="0" noProof="0" dirty="0">
                    <a:ln>
                      <a:noFill/>
                    </a:ln>
                    <a:solidFill>
                      <a:srgbClr val="4472C4">
                        <a:lumMod val="50000"/>
                      </a:srgbClr>
                    </a:solidFill>
                    <a:effectLst/>
                    <a:uLnTx/>
                    <a:uFillTx/>
                    <a:latin typeface="Century Gothic"/>
                    <a:ea typeface="Calibri"/>
                    <a:cs typeface="Calibri"/>
                    <a:sym typeface="Calibri"/>
                  </a:rPr>
                  <a:t> </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grpSp>
        <p:grpSp>
          <p:nvGrpSpPr>
            <p:cNvPr id="337" name="Group 336">
              <a:extLst>
                <a:ext uri="{FF2B5EF4-FFF2-40B4-BE49-F238E27FC236}">
                  <a16:creationId xmlns:a16="http://schemas.microsoft.com/office/drawing/2014/main" id="{F25CA273-4BC6-470D-AD8F-9C14001202A7}"/>
                </a:ext>
              </a:extLst>
            </p:cNvPr>
            <p:cNvGrpSpPr/>
            <p:nvPr/>
          </p:nvGrpSpPr>
          <p:grpSpPr>
            <a:xfrm>
              <a:off x="5567649" y="4297690"/>
              <a:ext cx="1448283" cy="2399956"/>
              <a:chOff x="2687782" y="171049"/>
              <a:chExt cx="1448283" cy="2399956"/>
            </a:xfrm>
          </p:grpSpPr>
          <p:grpSp>
            <p:nvGrpSpPr>
              <p:cNvPr id="338" name="Group 337">
                <a:extLst>
                  <a:ext uri="{FF2B5EF4-FFF2-40B4-BE49-F238E27FC236}">
                    <a16:creationId xmlns:a16="http://schemas.microsoft.com/office/drawing/2014/main" id="{DD396B3A-AA1C-421A-BDE9-2F4EDDD719C5}"/>
                  </a:ext>
                </a:extLst>
              </p:cNvPr>
              <p:cNvGrpSpPr/>
              <p:nvPr/>
            </p:nvGrpSpPr>
            <p:grpSpPr>
              <a:xfrm>
                <a:off x="2687782" y="640027"/>
                <a:ext cx="1440000" cy="1440001"/>
                <a:chOff x="2687782" y="640027"/>
                <a:chExt cx="1440000" cy="1440001"/>
              </a:xfrm>
              <a:solidFill>
                <a:srgbClr val="FFFFFF"/>
              </a:solidFill>
            </p:grpSpPr>
            <p:sp>
              <p:nvSpPr>
                <p:cNvPr id="345" name="Rectangle 344">
                  <a:extLst>
                    <a:ext uri="{FF2B5EF4-FFF2-40B4-BE49-F238E27FC236}">
                      <a16:creationId xmlns:a16="http://schemas.microsoft.com/office/drawing/2014/main" id="{BAB479B0-27C1-4A6A-BF81-BAA761BA0A4E}"/>
                    </a:ext>
                  </a:extLst>
                </p:cNvPr>
                <p:cNvSpPr/>
                <p:nvPr/>
              </p:nvSpPr>
              <p:spPr>
                <a:xfrm>
                  <a:off x="2687782" y="640027"/>
                  <a:ext cx="1440000" cy="1440000"/>
                </a:xfrm>
                <a:prstGeom prst="rect">
                  <a:avLst/>
                </a:prstGeom>
                <a:grp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46" name="Straight Connector 345">
                  <a:extLst>
                    <a:ext uri="{FF2B5EF4-FFF2-40B4-BE49-F238E27FC236}">
                      <a16:creationId xmlns:a16="http://schemas.microsoft.com/office/drawing/2014/main" id="{9B9315F0-D04A-42DB-B750-510EE178051A}"/>
                    </a:ext>
                  </a:extLst>
                </p:cNvPr>
                <p:cNvCxnSpPr/>
                <p:nvPr/>
              </p:nvCxnSpPr>
              <p:spPr>
                <a:xfrm flipV="1">
                  <a:off x="2690813" y="640027"/>
                  <a:ext cx="1436969" cy="1440001"/>
                </a:xfrm>
                <a:prstGeom prst="line">
                  <a:avLst/>
                </a:prstGeom>
                <a:grpFill/>
                <a:ln w="15875" cap="flat" cmpd="sng" algn="ctr">
                  <a:solidFill>
                    <a:srgbClr val="4472C4">
                      <a:lumMod val="50000"/>
                    </a:srgbClr>
                  </a:solidFill>
                  <a:prstDash val="solid"/>
                </a:ln>
                <a:effectLst/>
              </p:spPr>
            </p:cxnSp>
          </p:grpSp>
          <p:sp>
            <p:nvSpPr>
              <p:cNvPr id="339" name="Right Triangle 338">
                <a:extLst>
                  <a:ext uri="{FF2B5EF4-FFF2-40B4-BE49-F238E27FC236}">
                    <a16:creationId xmlns:a16="http://schemas.microsoft.com/office/drawing/2014/main" id="{4989787F-EEF1-4E61-9CB7-6952A60071B9}"/>
                  </a:ext>
                </a:extLst>
              </p:cNvPr>
              <p:cNvSpPr/>
              <p:nvPr/>
            </p:nvSpPr>
            <p:spPr>
              <a:xfrm rot="8107641">
                <a:off x="2912456" y="1585613"/>
                <a:ext cx="996263" cy="985392"/>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0" name="Right Triangle 339">
                <a:extLst>
                  <a:ext uri="{FF2B5EF4-FFF2-40B4-BE49-F238E27FC236}">
                    <a16:creationId xmlns:a16="http://schemas.microsoft.com/office/drawing/2014/main" id="{FBB269FB-A1D0-43DC-8BEF-A9E62A6ABE05}"/>
                  </a:ext>
                </a:extLst>
              </p:cNvPr>
              <p:cNvSpPr/>
              <p:nvPr/>
            </p:nvSpPr>
            <p:spPr>
              <a:xfrm rot="18914296">
                <a:off x="2920742" y="171049"/>
                <a:ext cx="979473" cy="968863"/>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1" name="TextBox 340">
                <a:extLst>
                  <a:ext uri="{FF2B5EF4-FFF2-40B4-BE49-F238E27FC236}">
                    <a16:creationId xmlns:a16="http://schemas.microsoft.com/office/drawing/2014/main" id="{3041441E-6C72-4442-AC04-93A762E661E3}"/>
                  </a:ext>
                </a:extLst>
              </p:cNvPr>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cadeau</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342" name="TextBox 341">
                <a:extLst>
                  <a:ext uri="{FF2B5EF4-FFF2-40B4-BE49-F238E27FC236}">
                    <a16:creationId xmlns:a16="http://schemas.microsoft.com/office/drawing/2014/main" id="{87A500FC-84D7-44E3-83D3-FFF31AAAE08D}"/>
                  </a:ext>
                </a:extLst>
              </p:cNvPr>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rPr>
                  <a:t>jouer</a:t>
                </a:r>
              </a:p>
            </p:txBody>
          </p:sp>
          <p:sp>
            <p:nvSpPr>
              <p:cNvPr id="343" name="TextBox 342">
                <a:extLst>
                  <a:ext uri="{FF2B5EF4-FFF2-40B4-BE49-F238E27FC236}">
                    <a16:creationId xmlns:a16="http://schemas.microsoft.com/office/drawing/2014/main" id="{1F9C0379-D5A1-43F8-9AB6-7372E81AB87F}"/>
                  </a:ext>
                </a:extLst>
              </p:cNvPr>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ce</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344" name="TextBox 343">
                <a:extLst>
                  <a:ext uri="{FF2B5EF4-FFF2-40B4-BE49-F238E27FC236}">
                    <a16:creationId xmlns:a16="http://schemas.microsoft.com/office/drawing/2014/main" id="{803421C8-E14B-41F4-A186-6FA2087D31E6}"/>
                  </a:ext>
                </a:extLst>
              </p:cNvPr>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rPr>
                  <a:t>chemise</a:t>
                </a:r>
              </a:p>
            </p:txBody>
          </p:sp>
        </p:grpSp>
      </p:grpSp>
      <p:grpSp>
        <p:nvGrpSpPr>
          <p:cNvPr id="374" name="Group 373">
            <a:extLst>
              <a:ext uri="{FF2B5EF4-FFF2-40B4-BE49-F238E27FC236}">
                <a16:creationId xmlns:a16="http://schemas.microsoft.com/office/drawing/2014/main" id="{B6D14245-9B05-4923-81B3-A3099720C42E}"/>
              </a:ext>
            </a:extLst>
          </p:cNvPr>
          <p:cNvGrpSpPr/>
          <p:nvPr/>
        </p:nvGrpSpPr>
        <p:grpSpPr>
          <a:xfrm>
            <a:off x="7502437" y="-318644"/>
            <a:ext cx="1481415" cy="7004204"/>
            <a:chOff x="9497069" y="-346627"/>
            <a:chExt cx="1481415" cy="7004204"/>
          </a:xfrm>
        </p:grpSpPr>
        <p:grpSp>
          <p:nvGrpSpPr>
            <p:cNvPr id="375" name="Group 374">
              <a:extLst>
                <a:ext uri="{FF2B5EF4-FFF2-40B4-BE49-F238E27FC236}">
                  <a16:creationId xmlns:a16="http://schemas.microsoft.com/office/drawing/2014/main" id="{25E6736B-766D-4ED1-A59E-82B22AE447FA}"/>
                </a:ext>
              </a:extLst>
            </p:cNvPr>
            <p:cNvGrpSpPr/>
            <p:nvPr/>
          </p:nvGrpSpPr>
          <p:grpSpPr>
            <a:xfrm>
              <a:off x="9497069" y="-346627"/>
              <a:ext cx="1448283" cy="2399956"/>
              <a:chOff x="2687782" y="171049"/>
              <a:chExt cx="1448283" cy="2399956"/>
            </a:xfrm>
          </p:grpSpPr>
          <p:grpSp>
            <p:nvGrpSpPr>
              <p:cNvPr id="406" name="Group 405">
                <a:extLst>
                  <a:ext uri="{FF2B5EF4-FFF2-40B4-BE49-F238E27FC236}">
                    <a16:creationId xmlns:a16="http://schemas.microsoft.com/office/drawing/2014/main" id="{1D8C6FE2-F55A-434E-AA6E-9DCD266F40E1}"/>
                  </a:ext>
                </a:extLst>
              </p:cNvPr>
              <p:cNvGrpSpPr/>
              <p:nvPr/>
            </p:nvGrpSpPr>
            <p:grpSpPr>
              <a:xfrm>
                <a:off x="2687782" y="640027"/>
                <a:ext cx="1440000" cy="1440001"/>
                <a:chOff x="2687782" y="640027"/>
                <a:chExt cx="1440000" cy="1440001"/>
              </a:xfrm>
              <a:solidFill>
                <a:srgbClr val="FFFFFF"/>
              </a:solidFill>
            </p:grpSpPr>
            <p:sp>
              <p:nvSpPr>
                <p:cNvPr id="413" name="Rectangle 412">
                  <a:extLst>
                    <a:ext uri="{FF2B5EF4-FFF2-40B4-BE49-F238E27FC236}">
                      <a16:creationId xmlns:a16="http://schemas.microsoft.com/office/drawing/2014/main" id="{43199038-25F7-4DAF-A30E-D12B9BC59688}"/>
                    </a:ext>
                  </a:extLst>
                </p:cNvPr>
                <p:cNvSpPr/>
                <p:nvPr/>
              </p:nvSpPr>
              <p:spPr>
                <a:xfrm>
                  <a:off x="2687782" y="640027"/>
                  <a:ext cx="1440000" cy="1440000"/>
                </a:xfrm>
                <a:prstGeom prst="rect">
                  <a:avLst/>
                </a:prstGeom>
                <a:grp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414" name="Straight Connector 413">
                  <a:extLst>
                    <a:ext uri="{FF2B5EF4-FFF2-40B4-BE49-F238E27FC236}">
                      <a16:creationId xmlns:a16="http://schemas.microsoft.com/office/drawing/2014/main" id="{1C37942E-871D-4B36-A209-F302A590CE0F}"/>
                    </a:ext>
                  </a:extLst>
                </p:cNvPr>
                <p:cNvCxnSpPr/>
                <p:nvPr/>
              </p:nvCxnSpPr>
              <p:spPr>
                <a:xfrm flipV="1">
                  <a:off x="2690813" y="640027"/>
                  <a:ext cx="1436969" cy="1440001"/>
                </a:xfrm>
                <a:prstGeom prst="line">
                  <a:avLst/>
                </a:prstGeom>
                <a:grpFill/>
                <a:ln w="15875" cap="flat" cmpd="sng" algn="ctr">
                  <a:solidFill>
                    <a:srgbClr val="4472C4">
                      <a:lumMod val="50000"/>
                    </a:srgbClr>
                  </a:solidFill>
                  <a:prstDash val="solid"/>
                </a:ln>
                <a:effectLst/>
              </p:spPr>
            </p:cxnSp>
          </p:grpSp>
          <p:sp>
            <p:nvSpPr>
              <p:cNvPr id="407" name="Right Triangle 406">
                <a:extLst>
                  <a:ext uri="{FF2B5EF4-FFF2-40B4-BE49-F238E27FC236}">
                    <a16:creationId xmlns:a16="http://schemas.microsoft.com/office/drawing/2014/main" id="{F8E1AF43-9056-4F02-94A1-7F08DFE2B366}"/>
                  </a:ext>
                </a:extLst>
              </p:cNvPr>
              <p:cNvSpPr/>
              <p:nvPr/>
            </p:nvSpPr>
            <p:spPr>
              <a:xfrm rot="8107641">
                <a:off x="2912456" y="1585613"/>
                <a:ext cx="996263" cy="985392"/>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8" name="Right Triangle 407">
                <a:extLst>
                  <a:ext uri="{FF2B5EF4-FFF2-40B4-BE49-F238E27FC236}">
                    <a16:creationId xmlns:a16="http://schemas.microsoft.com/office/drawing/2014/main" id="{EC1A3E35-4CDB-451E-BBF6-D7215819684D}"/>
                  </a:ext>
                </a:extLst>
              </p:cNvPr>
              <p:cNvSpPr/>
              <p:nvPr/>
            </p:nvSpPr>
            <p:spPr>
              <a:xfrm rot="18914296">
                <a:off x="2920742" y="171049"/>
                <a:ext cx="979473" cy="968863"/>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9" name="TextBox 408">
                <a:extLst>
                  <a:ext uri="{FF2B5EF4-FFF2-40B4-BE49-F238E27FC236}">
                    <a16:creationId xmlns:a16="http://schemas.microsoft.com/office/drawing/2014/main" id="{8AC32DD2-5875-44D1-9097-ED384CACE452}"/>
                  </a:ext>
                </a:extLst>
              </p:cNvPr>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rPr>
                  <a:t>bateau</a:t>
                </a:r>
              </a:p>
            </p:txBody>
          </p:sp>
          <p:sp>
            <p:nvSpPr>
              <p:cNvPr id="410" name="TextBox 409">
                <a:extLst>
                  <a:ext uri="{FF2B5EF4-FFF2-40B4-BE49-F238E27FC236}">
                    <a16:creationId xmlns:a16="http://schemas.microsoft.com/office/drawing/2014/main" id="{586ED56B-564C-4C82-A9AE-236507CD2229}"/>
                  </a:ext>
                </a:extLst>
              </p:cNvPr>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rPr>
                  <a:t>tableau</a:t>
                </a:r>
              </a:p>
            </p:txBody>
          </p:sp>
          <p:sp>
            <p:nvSpPr>
              <p:cNvPr id="411" name="TextBox 410">
                <a:extLst>
                  <a:ext uri="{FF2B5EF4-FFF2-40B4-BE49-F238E27FC236}">
                    <a16:creationId xmlns:a16="http://schemas.microsoft.com/office/drawing/2014/main" id="{7BF91AE9-7622-403B-B5CD-F97990296521}"/>
                  </a:ext>
                </a:extLst>
              </p:cNvPr>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étudier</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412" name="TextBox 411">
                <a:extLst>
                  <a:ext uri="{FF2B5EF4-FFF2-40B4-BE49-F238E27FC236}">
                    <a16:creationId xmlns:a16="http://schemas.microsoft.com/office/drawing/2014/main" id="{55BD54AD-FA10-420E-93D4-76A19F5569DE}"/>
                  </a:ext>
                </a:extLst>
              </p:cNvPr>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rPr>
                  <a:t>devoirs</a:t>
                </a:r>
              </a:p>
            </p:txBody>
          </p:sp>
        </p:grpSp>
        <p:grpSp>
          <p:nvGrpSpPr>
            <p:cNvPr id="376" name="Group 375">
              <a:extLst>
                <a:ext uri="{FF2B5EF4-FFF2-40B4-BE49-F238E27FC236}">
                  <a16:creationId xmlns:a16="http://schemas.microsoft.com/office/drawing/2014/main" id="{E2DA42F3-C3F3-4FAA-BA4B-05BC8B2EEF04}"/>
                </a:ext>
              </a:extLst>
            </p:cNvPr>
            <p:cNvGrpSpPr/>
            <p:nvPr/>
          </p:nvGrpSpPr>
          <p:grpSpPr>
            <a:xfrm>
              <a:off x="9505352" y="1188122"/>
              <a:ext cx="1472785" cy="2399956"/>
              <a:chOff x="2687782" y="171049"/>
              <a:chExt cx="1472785" cy="2399956"/>
            </a:xfrm>
          </p:grpSpPr>
          <p:grpSp>
            <p:nvGrpSpPr>
              <p:cNvPr id="397" name="Group 396">
                <a:extLst>
                  <a:ext uri="{FF2B5EF4-FFF2-40B4-BE49-F238E27FC236}">
                    <a16:creationId xmlns:a16="http://schemas.microsoft.com/office/drawing/2014/main" id="{4E28765C-0164-45F3-A2EF-771E34D6D4CC}"/>
                  </a:ext>
                </a:extLst>
              </p:cNvPr>
              <p:cNvGrpSpPr/>
              <p:nvPr/>
            </p:nvGrpSpPr>
            <p:grpSpPr>
              <a:xfrm>
                <a:off x="2687782" y="640027"/>
                <a:ext cx="1440000" cy="1440001"/>
                <a:chOff x="2687782" y="640027"/>
                <a:chExt cx="1440000" cy="1440001"/>
              </a:xfrm>
              <a:solidFill>
                <a:srgbClr val="FFFFFF"/>
              </a:solidFill>
            </p:grpSpPr>
            <p:sp>
              <p:nvSpPr>
                <p:cNvPr id="404" name="Rectangle 403">
                  <a:extLst>
                    <a:ext uri="{FF2B5EF4-FFF2-40B4-BE49-F238E27FC236}">
                      <a16:creationId xmlns:a16="http://schemas.microsoft.com/office/drawing/2014/main" id="{62B912FB-995F-4971-BDDA-15BDC44E9462}"/>
                    </a:ext>
                  </a:extLst>
                </p:cNvPr>
                <p:cNvSpPr/>
                <p:nvPr/>
              </p:nvSpPr>
              <p:spPr>
                <a:xfrm>
                  <a:off x="2687782" y="640027"/>
                  <a:ext cx="1440000" cy="1440000"/>
                </a:xfrm>
                <a:prstGeom prst="rect">
                  <a:avLst/>
                </a:prstGeom>
                <a:grp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405" name="Straight Connector 404">
                  <a:extLst>
                    <a:ext uri="{FF2B5EF4-FFF2-40B4-BE49-F238E27FC236}">
                      <a16:creationId xmlns:a16="http://schemas.microsoft.com/office/drawing/2014/main" id="{10244107-1DF9-45A9-A1B3-EF9D17481F65}"/>
                    </a:ext>
                  </a:extLst>
                </p:cNvPr>
                <p:cNvCxnSpPr/>
                <p:nvPr/>
              </p:nvCxnSpPr>
              <p:spPr>
                <a:xfrm flipV="1">
                  <a:off x="2690813" y="640027"/>
                  <a:ext cx="1436969" cy="1440001"/>
                </a:xfrm>
                <a:prstGeom prst="line">
                  <a:avLst/>
                </a:prstGeom>
                <a:grpFill/>
                <a:ln w="15875" cap="flat" cmpd="sng" algn="ctr">
                  <a:solidFill>
                    <a:srgbClr val="4472C4">
                      <a:lumMod val="50000"/>
                    </a:srgbClr>
                  </a:solidFill>
                  <a:prstDash val="solid"/>
                </a:ln>
                <a:effectLst/>
              </p:spPr>
            </p:cxnSp>
          </p:grpSp>
          <p:sp>
            <p:nvSpPr>
              <p:cNvPr id="398" name="Right Triangle 397">
                <a:extLst>
                  <a:ext uri="{FF2B5EF4-FFF2-40B4-BE49-F238E27FC236}">
                    <a16:creationId xmlns:a16="http://schemas.microsoft.com/office/drawing/2014/main" id="{619F5BBD-E173-431E-984F-6408D3DC6543}"/>
                  </a:ext>
                </a:extLst>
              </p:cNvPr>
              <p:cNvSpPr/>
              <p:nvPr/>
            </p:nvSpPr>
            <p:spPr>
              <a:xfrm rot="8107641">
                <a:off x="2912456" y="1585613"/>
                <a:ext cx="996263" cy="985392"/>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9" name="Right Triangle 398">
                <a:extLst>
                  <a:ext uri="{FF2B5EF4-FFF2-40B4-BE49-F238E27FC236}">
                    <a16:creationId xmlns:a16="http://schemas.microsoft.com/office/drawing/2014/main" id="{6E07DAA5-E303-44BC-BBB0-FAE02641A210}"/>
                  </a:ext>
                </a:extLst>
              </p:cNvPr>
              <p:cNvSpPr/>
              <p:nvPr/>
            </p:nvSpPr>
            <p:spPr>
              <a:xfrm rot="18914296">
                <a:off x="2920742" y="171049"/>
                <a:ext cx="979473" cy="968863"/>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00" name="TextBox 399">
                <a:extLst>
                  <a:ext uri="{FF2B5EF4-FFF2-40B4-BE49-F238E27FC236}">
                    <a16:creationId xmlns:a16="http://schemas.microsoft.com/office/drawing/2014/main" id="{30D7726E-FE82-4D39-B8CF-9579645900F9}"/>
                  </a:ext>
                </a:extLst>
              </p:cNvPr>
              <p:cNvSpPr txBox="1"/>
              <p:nvPr/>
            </p:nvSpPr>
            <p:spPr>
              <a:xfrm>
                <a:off x="2720567" y="561001"/>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partenaire</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401" name="TextBox 400">
                <a:extLst>
                  <a:ext uri="{FF2B5EF4-FFF2-40B4-BE49-F238E27FC236}">
                    <a16:creationId xmlns:a16="http://schemas.microsoft.com/office/drawing/2014/main" id="{98106E6E-6D4F-4C6E-9C6C-6D22C6A4908A}"/>
                  </a:ext>
                </a:extLst>
              </p:cNvPr>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4472C4">
                        <a:lumMod val="50000"/>
                      </a:srgbClr>
                    </a:solidFill>
                    <a:effectLst/>
                    <a:uLnTx/>
                    <a:uFillTx/>
                    <a:latin typeface="Century Gothic"/>
                    <a:ea typeface="+mn-ea"/>
                    <a:cs typeface="Arial"/>
                    <a:sym typeface="Arial"/>
                  </a:rPr>
                  <a:t>trouver</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402" name="TextBox 401">
                <a:extLst>
                  <a:ext uri="{FF2B5EF4-FFF2-40B4-BE49-F238E27FC236}">
                    <a16:creationId xmlns:a16="http://schemas.microsoft.com/office/drawing/2014/main" id="{F3ECE2D5-67D3-45B8-ACF8-0A9288EF867E}"/>
                  </a:ext>
                </a:extLst>
              </p:cNvPr>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tu</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403" name="TextBox 402">
                <a:extLst>
                  <a:ext uri="{FF2B5EF4-FFF2-40B4-BE49-F238E27FC236}">
                    <a16:creationId xmlns:a16="http://schemas.microsoft.com/office/drawing/2014/main" id="{F4B4D9BA-B0D0-4ED7-ACFC-CC3D237EFC5E}"/>
                  </a:ext>
                </a:extLst>
              </p:cNvPr>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rPr>
                  <a:t>tour</a:t>
                </a:r>
              </a:p>
            </p:txBody>
          </p:sp>
        </p:grpSp>
        <p:grpSp>
          <p:nvGrpSpPr>
            <p:cNvPr id="377" name="Group 376">
              <a:extLst>
                <a:ext uri="{FF2B5EF4-FFF2-40B4-BE49-F238E27FC236}">
                  <a16:creationId xmlns:a16="http://schemas.microsoft.com/office/drawing/2014/main" id="{3292190F-D997-45BB-921C-2C97ADEE4D77}"/>
                </a:ext>
              </a:extLst>
            </p:cNvPr>
            <p:cNvGrpSpPr/>
            <p:nvPr/>
          </p:nvGrpSpPr>
          <p:grpSpPr>
            <a:xfrm>
              <a:off x="9521918" y="2722871"/>
              <a:ext cx="1448283" cy="2399956"/>
              <a:chOff x="2687782" y="171049"/>
              <a:chExt cx="1448283" cy="2399956"/>
            </a:xfrm>
          </p:grpSpPr>
          <p:grpSp>
            <p:nvGrpSpPr>
              <p:cNvPr id="388" name="Group 387">
                <a:extLst>
                  <a:ext uri="{FF2B5EF4-FFF2-40B4-BE49-F238E27FC236}">
                    <a16:creationId xmlns:a16="http://schemas.microsoft.com/office/drawing/2014/main" id="{E04424E4-EDE5-4A82-A7D4-1D8B1447368F}"/>
                  </a:ext>
                </a:extLst>
              </p:cNvPr>
              <p:cNvGrpSpPr/>
              <p:nvPr/>
            </p:nvGrpSpPr>
            <p:grpSpPr>
              <a:xfrm>
                <a:off x="2687782" y="640027"/>
                <a:ext cx="1440000" cy="1440001"/>
                <a:chOff x="2687782" y="640027"/>
                <a:chExt cx="1440000" cy="1440001"/>
              </a:xfrm>
              <a:solidFill>
                <a:srgbClr val="FFFFFF"/>
              </a:solidFill>
            </p:grpSpPr>
            <p:sp>
              <p:nvSpPr>
                <p:cNvPr id="395" name="Rectangle 394">
                  <a:extLst>
                    <a:ext uri="{FF2B5EF4-FFF2-40B4-BE49-F238E27FC236}">
                      <a16:creationId xmlns:a16="http://schemas.microsoft.com/office/drawing/2014/main" id="{C28DB400-2FB9-4E6E-8614-53CA1A5BEAFA}"/>
                    </a:ext>
                  </a:extLst>
                </p:cNvPr>
                <p:cNvSpPr/>
                <p:nvPr/>
              </p:nvSpPr>
              <p:spPr>
                <a:xfrm>
                  <a:off x="2687782" y="640027"/>
                  <a:ext cx="1440000" cy="1440000"/>
                </a:xfrm>
                <a:prstGeom prst="rect">
                  <a:avLst/>
                </a:prstGeom>
                <a:grp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96" name="Straight Connector 395">
                  <a:extLst>
                    <a:ext uri="{FF2B5EF4-FFF2-40B4-BE49-F238E27FC236}">
                      <a16:creationId xmlns:a16="http://schemas.microsoft.com/office/drawing/2014/main" id="{3A5EA3B4-522F-4932-B958-4D1B2A8E14AA}"/>
                    </a:ext>
                  </a:extLst>
                </p:cNvPr>
                <p:cNvCxnSpPr/>
                <p:nvPr/>
              </p:nvCxnSpPr>
              <p:spPr>
                <a:xfrm flipV="1">
                  <a:off x="2690813" y="640027"/>
                  <a:ext cx="1436969" cy="1440001"/>
                </a:xfrm>
                <a:prstGeom prst="line">
                  <a:avLst/>
                </a:prstGeom>
                <a:grpFill/>
                <a:ln w="15875" cap="flat" cmpd="sng" algn="ctr">
                  <a:solidFill>
                    <a:srgbClr val="4472C4">
                      <a:lumMod val="50000"/>
                    </a:srgbClr>
                  </a:solidFill>
                  <a:prstDash val="solid"/>
                </a:ln>
                <a:effectLst/>
              </p:spPr>
            </p:cxnSp>
          </p:grpSp>
          <p:sp>
            <p:nvSpPr>
              <p:cNvPr id="389" name="Right Triangle 388">
                <a:extLst>
                  <a:ext uri="{FF2B5EF4-FFF2-40B4-BE49-F238E27FC236}">
                    <a16:creationId xmlns:a16="http://schemas.microsoft.com/office/drawing/2014/main" id="{11454E83-93F1-4A41-B533-8D0C74FD7D8C}"/>
                  </a:ext>
                </a:extLst>
              </p:cNvPr>
              <p:cNvSpPr/>
              <p:nvPr/>
            </p:nvSpPr>
            <p:spPr>
              <a:xfrm rot="8107641">
                <a:off x="2912456" y="1585613"/>
                <a:ext cx="996263" cy="985392"/>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0" name="Right Triangle 389">
                <a:extLst>
                  <a:ext uri="{FF2B5EF4-FFF2-40B4-BE49-F238E27FC236}">
                    <a16:creationId xmlns:a16="http://schemas.microsoft.com/office/drawing/2014/main" id="{BDC5DAEF-B4B5-4A7E-A15B-36430D6677CB}"/>
                  </a:ext>
                </a:extLst>
              </p:cNvPr>
              <p:cNvSpPr/>
              <p:nvPr/>
            </p:nvSpPr>
            <p:spPr>
              <a:xfrm rot="18914296">
                <a:off x="2920742" y="171049"/>
                <a:ext cx="979473" cy="968863"/>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1" name="TextBox 390">
                <a:extLst>
                  <a:ext uri="{FF2B5EF4-FFF2-40B4-BE49-F238E27FC236}">
                    <a16:creationId xmlns:a16="http://schemas.microsoft.com/office/drawing/2014/main" id="{44428CFA-8D5F-4EC9-A2FA-7F1CB79D4FCD}"/>
                  </a:ext>
                </a:extLst>
              </p:cNvPr>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rPr>
                  <a:t>difficile</a:t>
                </a:r>
              </a:p>
            </p:txBody>
          </p:sp>
          <p:sp>
            <p:nvSpPr>
              <p:cNvPr id="392" name="TextBox 391">
                <a:extLst>
                  <a:ext uri="{FF2B5EF4-FFF2-40B4-BE49-F238E27FC236}">
                    <a16:creationId xmlns:a16="http://schemas.microsoft.com/office/drawing/2014/main" id="{363FA96B-65B9-4B23-BE87-61796E3D887D}"/>
                  </a:ext>
                </a:extLst>
              </p:cNvPr>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rPr>
                  <a:t>id</a:t>
                </a:r>
                <a:r>
                  <a:rPr kumimoji="0" lang="en-GB" sz="1600" b="0" i="0" u="none" strike="noStrike" kern="0" cap="none" spc="0" normalizeH="0" baseline="0" noProof="0" dirty="0">
                    <a:ln>
                      <a:noFill/>
                    </a:ln>
                    <a:solidFill>
                      <a:srgbClr val="4472C4">
                        <a:lumMod val="50000"/>
                      </a:srgbClr>
                    </a:solidFill>
                    <a:effectLst/>
                    <a:uLnTx/>
                    <a:uFillTx/>
                    <a:latin typeface="Century Gothic"/>
                    <a:ea typeface="Calibri"/>
                    <a:cs typeface="Calibri"/>
                    <a:sym typeface="Calibri"/>
                  </a:rPr>
                  <a:t>ée</a:t>
                </a:r>
                <a:endPar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393" name="TextBox 392">
                <a:extLst>
                  <a:ext uri="{FF2B5EF4-FFF2-40B4-BE49-F238E27FC236}">
                    <a16:creationId xmlns:a16="http://schemas.microsoft.com/office/drawing/2014/main" id="{CA085149-B066-4592-826E-9095F7F0DB33}"/>
                  </a:ext>
                </a:extLst>
              </p:cNvPr>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jeudi</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394" name="TextBox 393">
                <a:extLst>
                  <a:ext uri="{FF2B5EF4-FFF2-40B4-BE49-F238E27FC236}">
                    <a16:creationId xmlns:a16="http://schemas.microsoft.com/office/drawing/2014/main" id="{CC55FAA7-30E8-4A4C-BF57-0A36B2CA9E67}"/>
                  </a:ext>
                </a:extLst>
              </p:cNvPr>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rPr>
                  <a:t>bateau</a:t>
                </a:r>
              </a:p>
            </p:txBody>
          </p:sp>
        </p:grpSp>
        <p:grpSp>
          <p:nvGrpSpPr>
            <p:cNvPr id="378" name="Group 377">
              <a:extLst>
                <a:ext uri="{FF2B5EF4-FFF2-40B4-BE49-F238E27FC236}">
                  <a16:creationId xmlns:a16="http://schemas.microsoft.com/office/drawing/2014/main" id="{CF3FAE98-2988-46B5-9CC5-A5EE0D28E893}"/>
                </a:ext>
              </a:extLst>
            </p:cNvPr>
            <p:cNvGrpSpPr/>
            <p:nvPr/>
          </p:nvGrpSpPr>
          <p:grpSpPr>
            <a:xfrm>
              <a:off x="9530201" y="4257621"/>
              <a:ext cx="1448283" cy="2399956"/>
              <a:chOff x="2687782" y="171049"/>
              <a:chExt cx="1448283" cy="2399956"/>
            </a:xfrm>
          </p:grpSpPr>
          <p:grpSp>
            <p:nvGrpSpPr>
              <p:cNvPr id="379" name="Group 378">
                <a:extLst>
                  <a:ext uri="{FF2B5EF4-FFF2-40B4-BE49-F238E27FC236}">
                    <a16:creationId xmlns:a16="http://schemas.microsoft.com/office/drawing/2014/main" id="{32F39CC2-EA96-4BAF-A016-227FAE370306}"/>
                  </a:ext>
                </a:extLst>
              </p:cNvPr>
              <p:cNvGrpSpPr/>
              <p:nvPr/>
            </p:nvGrpSpPr>
            <p:grpSpPr>
              <a:xfrm>
                <a:off x="2687782" y="640027"/>
                <a:ext cx="1440000" cy="1440001"/>
                <a:chOff x="2687782" y="640027"/>
                <a:chExt cx="1440000" cy="1440001"/>
              </a:xfrm>
              <a:solidFill>
                <a:srgbClr val="FFFFFF"/>
              </a:solidFill>
            </p:grpSpPr>
            <p:sp>
              <p:nvSpPr>
                <p:cNvPr id="386" name="Rectangle 385">
                  <a:extLst>
                    <a:ext uri="{FF2B5EF4-FFF2-40B4-BE49-F238E27FC236}">
                      <a16:creationId xmlns:a16="http://schemas.microsoft.com/office/drawing/2014/main" id="{0C8CBC5C-D43F-4085-947D-F88C5ECD2CFB}"/>
                    </a:ext>
                  </a:extLst>
                </p:cNvPr>
                <p:cNvSpPr/>
                <p:nvPr/>
              </p:nvSpPr>
              <p:spPr>
                <a:xfrm>
                  <a:off x="2687782" y="640027"/>
                  <a:ext cx="1440000" cy="1440000"/>
                </a:xfrm>
                <a:prstGeom prst="rect">
                  <a:avLst/>
                </a:prstGeom>
                <a:grp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387" name="Straight Connector 386">
                  <a:extLst>
                    <a:ext uri="{FF2B5EF4-FFF2-40B4-BE49-F238E27FC236}">
                      <a16:creationId xmlns:a16="http://schemas.microsoft.com/office/drawing/2014/main" id="{30FBEBB8-7537-45A2-8F4F-C8CD97CF9137}"/>
                    </a:ext>
                  </a:extLst>
                </p:cNvPr>
                <p:cNvCxnSpPr/>
                <p:nvPr/>
              </p:nvCxnSpPr>
              <p:spPr>
                <a:xfrm flipV="1">
                  <a:off x="2690813" y="640027"/>
                  <a:ext cx="1436969" cy="1440001"/>
                </a:xfrm>
                <a:prstGeom prst="line">
                  <a:avLst/>
                </a:prstGeom>
                <a:grpFill/>
                <a:ln w="15875" cap="flat" cmpd="sng" algn="ctr">
                  <a:solidFill>
                    <a:srgbClr val="4472C4">
                      <a:lumMod val="50000"/>
                    </a:srgbClr>
                  </a:solidFill>
                  <a:prstDash val="solid"/>
                </a:ln>
                <a:effectLst/>
              </p:spPr>
            </p:cxnSp>
          </p:grpSp>
          <p:sp>
            <p:nvSpPr>
              <p:cNvPr id="380" name="Right Triangle 379">
                <a:extLst>
                  <a:ext uri="{FF2B5EF4-FFF2-40B4-BE49-F238E27FC236}">
                    <a16:creationId xmlns:a16="http://schemas.microsoft.com/office/drawing/2014/main" id="{64DA3504-F760-4EEF-8708-D3FBCDE1E437}"/>
                  </a:ext>
                </a:extLst>
              </p:cNvPr>
              <p:cNvSpPr/>
              <p:nvPr/>
            </p:nvSpPr>
            <p:spPr>
              <a:xfrm rot="8107641">
                <a:off x="2912456" y="1585613"/>
                <a:ext cx="996263" cy="985392"/>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1" name="Right Triangle 380">
                <a:extLst>
                  <a:ext uri="{FF2B5EF4-FFF2-40B4-BE49-F238E27FC236}">
                    <a16:creationId xmlns:a16="http://schemas.microsoft.com/office/drawing/2014/main" id="{AA41ADC5-4216-4388-BE5F-1465335B3589}"/>
                  </a:ext>
                </a:extLst>
              </p:cNvPr>
              <p:cNvSpPr/>
              <p:nvPr/>
            </p:nvSpPr>
            <p:spPr>
              <a:xfrm rot="18914296">
                <a:off x="2920742" y="171049"/>
                <a:ext cx="979473" cy="968863"/>
              </a:xfrm>
              <a:prstGeom prst="rtTriangle">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2" name="TextBox 381">
                <a:extLst>
                  <a:ext uri="{FF2B5EF4-FFF2-40B4-BE49-F238E27FC236}">
                    <a16:creationId xmlns:a16="http://schemas.microsoft.com/office/drawing/2014/main" id="{1F64B6A6-20FE-4D6D-AC86-8C8993F6411A}"/>
                  </a:ext>
                </a:extLst>
              </p:cNvPr>
              <p:cNvSpPr txBox="1"/>
              <p:nvPr/>
            </p:nvSpPr>
            <p:spPr>
              <a:xfrm>
                <a:off x="2687782" y="64002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rPr>
                  <a:t>histoire</a:t>
                </a:r>
              </a:p>
            </p:txBody>
          </p:sp>
          <p:sp>
            <p:nvSpPr>
              <p:cNvPr id="383" name="TextBox 382">
                <a:extLst>
                  <a:ext uri="{FF2B5EF4-FFF2-40B4-BE49-F238E27FC236}">
                    <a16:creationId xmlns:a16="http://schemas.microsoft.com/office/drawing/2014/main" id="{27D5FB5C-90C0-4426-BBBD-0AC621D9D847}"/>
                  </a:ext>
                </a:extLst>
              </p:cNvPr>
              <p:cNvSpPr txBox="1"/>
              <p:nvPr/>
            </p:nvSpPr>
            <p:spPr>
              <a:xfrm rot="5400000">
                <a:off x="3216010"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rPr>
                  <a:t>bleu</a:t>
                </a:r>
              </a:p>
            </p:txBody>
          </p:sp>
          <p:sp>
            <p:nvSpPr>
              <p:cNvPr id="384" name="TextBox 383">
                <a:extLst>
                  <a:ext uri="{FF2B5EF4-FFF2-40B4-BE49-F238E27FC236}">
                    <a16:creationId xmlns:a16="http://schemas.microsoft.com/office/drawing/2014/main" id="{8FCC2E37-4494-4A02-98F4-DD9840F8C6E5}"/>
                  </a:ext>
                </a:extLst>
              </p:cNvPr>
              <p:cNvSpPr txBox="1"/>
              <p:nvPr/>
            </p:nvSpPr>
            <p:spPr>
              <a:xfrm rot="10800000">
                <a:off x="2696065" y="1721167"/>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err="1">
                    <a:ln>
                      <a:noFill/>
                    </a:ln>
                    <a:solidFill>
                      <a:srgbClr val="FFFFFF"/>
                    </a:solidFill>
                    <a:effectLst/>
                    <a:uLnTx/>
                    <a:uFillTx/>
                    <a:latin typeface="Century Gothic"/>
                    <a:ea typeface="+mn-ea"/>
                    <a:cs typeface="Arial"/>
                    <a:sym typeface="Arial"/>
                  </a:rPr>
                  <a:t>mais</a:t>
                </a:r>
                <a:endParaRPr kumimoji="0" lang="en-GB" sz="1600" b="0" i="0" u="none" strike="noStrike" kern="0" cap="none" spc="0" normalizeH="0" baseline="0" noProof="0" dirty="0">
                  <a:ln>
                    <a:noFill/>
                  </a:ln>
                  <a:solidFill>
                    <a:srgbClr val="FFFFFF"/>
                  </a:solidFill>
                  <a:effectLst/>
                  <a:uLnTx/>
                  <a:uFillTx/>
                  <a:latin typeface="Century Gothic"/>
                  <a:ea typeface="+mn-ea"/>
                  <a:cs typeface="Arial"/>
                  <a:sym typeface="Arial"/>
                </a:endParaRPr>
              </a:p>
            </p:txBody>
          </p:sp>
          <p:sp>
            <p:nvSpPr>
              <p:cNvPr id="385" name="TextBox 384">
                <a:extLst>
                  <a:ext uri="{FF2B5EF4-FFF2-40B4-BE49-F238E27FC236}">
                    <a16:creationId xmlns:a16="http://schemas.microsoft.com/office/drawing/2014/main" id="{BC98531A-A0E6-474D-8B09-AAEF6F73986A}"/>
                  </a:ext>
                </a:extLst>
              </p:cNvPr>
              <p:cNvSpPr txBox="1"/>
              <p:nvPr/>
            </p:nvSpPr>
            <p:spPr>
              <a:xfrm rot="16200000">
                <a:off x="2159554" y="1189032"/>
                <a:ext cx="1440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72C4">
                        <a:lumMod val="50000"/>
                      </a:srgbClr>
                    </a:solidFill>
                    <a:effectLst/>
                    <a:uLnTx/>
                    <a:uFillTx/>
                    <a:latin typeface="Century Gothic"/>
                    <a:ea typeface="+mn-ea"/>
                    <a:cs typeface="Arial"/>
                    <a:sym typeface="Arial"/>
                  </a:rPr>
                  <a:t>devoirs</a:t>
                </a:r>
              </a:p>
            </p:txBody>
          </p:sp>
        </p:grpSp>
      </p:grpSp>
    </p:spTree>
    <p:extLst>
      <p:ext uri="{BB962C8B-B14F-4D97-AF65-F5344CB8AC3E}">
        <p14:creationId xmlns:p14="http://schemas.microsoft.com/office/powerpoint/2010/main" val="996767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0C8883E-AA3C-48DF-BD85-E1A0405FC2F2}"/>
              </a:ext>
            </a:extLst>
          </p:cNvPr>
          <p:cNvGraphicFramePr>
            <a:graphicFrameLocks noGrp="1"/>
          </p:cNvGraphicFramePr>
          <p:nvPr/>
        </p:nvGraphicFramePr>
        <p:xfrm>
          <a:off x="188942" y="2607836"/>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895738227"/>
                    </a:ext>
                  </a:extLst>
                </a:gridCol>
                <a:gridCol w="2160000">
                  <a:extLst>
                    <a:ext uri="{9D8B030D-6E8A-4147-A177-3AD203B41FA5}">
                      <a16:colId xmlns:a16="http://schemas.microsoft.com/office/drawing/2014/main" val="2434363533"/>
                    </a:ext>
                  </a:extLst>
                </a:gridCol>
                <a:gridCol w="1800000">
                  <a:extLst>
                    <a:ext uri="{9D8B030D-6E8A-4147-A177-3AD203B41FA5}">
                      <a16:colId xmlns:a16="http://schemas.microsoft.com/office/drawing/2014/main" val="3089528113"/>
                    </a:ext>
                  </a:extLst>
                </a:gridCol>
                <a:gridCol w="1080000">
                  <a:extLst>
                    <a:ext uri="{9D8B030D-6E8A-4147-A177-3AD203B41FA5}">
                      <a16:colId xmlns:a16="http://schemas.microsoft.com/office/drawing/2014/main" val="4288693092"/>
                    </a:ext>
                  </a:extLst>
                </a:gridCol>
              </a:tblGrid>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je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porte</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06850506"/>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err="1">
                          <a:solidFill>
                            <a:srgbClr val="115076"/>
                          </a:solidFill>
                        </a:rPr>
                        <a:t>tu</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(faire)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280597444"/>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mon frère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regarder</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66765409"/>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ma </a:t>
                      </a:r>
                      <a:r>
                        <a:rPr lang="en-GB" sz="2400" b="1" dirty="0" err="1">
                          <a:solidFill>
                            <a:srgbClr val="115076"/>
                          </a:solidFill>
                        </a:rPr>
                        <a:t>sœur</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fermer</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62000820"/>
                  </a:ext>
                </a:extLst>
              </a:tr>
            </a:tbl>
          </a:graphicData>
        </a:graphic>
      </p:graphicFrame>
      <p:graphicFrame>
        <p:nvGraphicFramePr>
          <p:cNvPr id="61" name="Table 60">
            <a:extLst>
              <a:ext uri="{FF2B5EF4-FFF2-40B4-BE49-F238E27FC236}">
                <a16:creationId xmlns:a16="http://schemas.microsoft.com/office/drawing/2014/main" id="{A43B5D6A-C1A6-4ACB-8E2E-5DCF5F1EA47D}"/>
              </a:ext>
            </a:extLst>
          </p:cNvPr>
          <p:cNvGraphicFramePr>
            <a:graphicFrameLocks noGrp="1"/>
          </p:cNvGraphicFramePr>
          <p:nvPr/>
        </p:nvGraphicFramePr>
        <p:xfrm>
          <a:off x="6243061" y="2607836"/>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895738227"/>
                    </a:ext>
                  </a:extLst>
                </a:gridCol>
                <a:gridCol w="2160000">
                  <a:extLst>
                    <a:ext uri="{9D8B030D-6E8A-4147-A177-3AD203B41FA5}">
                      <a16:colId xmlns:a16="http://schemas.microsoft.com/office/drawing/2014/main" val="2434363533"/>
                    </a:ext>
                  </a:extLst>
                </a:gridCol>
                <a:gridCol w="1800000">
                  <a:extLst>
                    <a:ext uri="{9D8B030D-6E8A-4147-A177-3AD203B41FA5}">
                      <a16:colId xmlns:a16="http://schemas.microsoft.com/office/drawing/2014/main" val="3089528113"/>
                    </a:ext>
                  </a:extLst>
                </a:gridCol>
                <a:gridCol w="1080000">
                  <a:extLst>
                    <a:ext uri="{9D8B030D-6E8A-4147-A177-3AD203B41FA5}">
                      <a16:colId xmlns:a16="http://schemas.microsoft.com/office/drawing/2014/main" val="4288693092"/>
                    </a:ext>
                  </a:extLst>
                </a:gridCol>
              </a:tblGrid>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nous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(faire)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674849190"/>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err="1">
                          <a:solidFill>
                            <a:srgbClr val="115076"/>
                          </a:solidFill>
                        </a:rPr>
                        <a:t>vous</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parler</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98208961"/>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err="1">
                          <a:solidFill>
                            <a:srgbClr val="115076"/>
                          </a:solidFill>
                        </a:rPr>
                        <a:t>mes</a:t>
                      </a:r>
                      <a:r>
                        <a:rPr lang="en-GB" sz="2400" b="1" dirty="0">
                          <a:solidFill>
                            <a:srgbClr val="115076"/>
                          </a:solidFill>
                        </a:rPr>
                        <a:t> parents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(faire)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08690721"/>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err="1">
                          <a:solidFill>
                            <a:srgbClr val="115076"/>
                          </a:solidFill>
                        </a:rPr>
                        <a:t>mes</a:t>
                      </a:r>
                      <a:r>
                        <a:rPr lang="en-GB" sz="2400" b="1" dirty="0">
                          <a:solidFill>
                            <a:srgbClr val="115076"/>
                          </a:solidFill>
                        </a:rPr>
                        <a:t> </a:t>
                      </a:r>
                      <a:r>
                        <a:rPr lang="en-GB" sz="2400" b="1" dirty="0" err="1">
                          <a:solidFill>
                            <a:srgbClr val="115076"/>
                          </a:solidFill>
                        </a:rPr>
                        <a:t>amies</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0" dirty="0">
                          <a:solidFill>
                            <a:srgbClr val="115076"/>
                          </a:solidFill>
                        </a:rPr>
                        <a:t>(</a:t>
                      </a:r>
                      <a:r>
                        <a:rPr lang="en-GB" sz="2400" b="0" dirty="0" err="1">
                          <a:solidFill>
                            <a:srgbClr val="115076"/>
                          </a:solidFill>
                        </a:rPr>
                        <a:t>écouter</a:t>
                      </a:r>
                      <a:r>
                        <a:rPr lang="en-GB" sz="2400" b="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9737756"/>
                  </a:ext>
                </a:extLst>
              </a:tr>
            </a:tbl>
          </a:graphicData>
        </a:graphic>
      </p:graphicFrame>
      <p:pic>
        <p:nvPicPr>
          <p:cNvPr id="62" name="Picture 6" descr="School uniform Student Clip art - student png download - 800*686 ...">
            <a:extLst>
              <a:ext uri="{FF2B5EF4-FFF2-40B4-BE49-F238E27FC236}">
                <a16:creationId xmlns:a16="http://schemas.microsoft.com/office/drawing/2014/main" id="{09C3F794-1906-4400-9D8E-AC96A103B7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6402" y="2684036"/>
            <a:ext cx="83965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4" descr="kid bed clip art - Clip Art Library">
            <a:extLst>
              <a:ext uri="{FF2B5EF4-FFF2-40B4-BE49-F238E27FC236}">
                <a16:creationId xmlns:a16="http://schemas.microsoft.com/office/drawing/2014/main" id="{841F028A-D642-4CB5-9676-50D613099B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8534" y="3717386"/>
            <a:ext cx="955385" cy="540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8" descr="Movie film strip clip art free clipart image image - Clip Art Library">
            <a:extLst>
              <a:ext uri="{FF2B5EF4-FFF2-40B4-BE49-F238E27FC236}">
                <a16:creationId xmlns:a16="http://schemas.microsoft.com/office/drawing/2014/main" id="{020E0DFA-8B16-4E96-9168-8377EFAA3941}"/>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4342" y="4476694"/>
            <a:ext cx="705667" cy="72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Window clipart free clipart images 3 - Clip Art Library">
            <a:extLst>
              <a:ext uri="{FF2B5EF4-FFF2-40B4-BE49-F238E27FC236}">
                <a16:creationId xmlns:a16="http://schemas.microsoft.com/office/drawing/2014/main" id="{5F996A7C-E7AF-42C8-9D35-55BE64765C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30078" y="5392586"/>
            <a:ext cx="534194" cy="72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34" descr="road trip clipart - Clip Art Library">
            <a:extLst>
              <a:ext uri="{FF2B5EF4-FFF2-40B4-BE49-F238E27FC236}">
                <a16:creationId xmlns:a16="http://schemas.microsoft.com/office/drawing/2014/main" id="{40A4C343-F0BE-4F7A-8359-A0743D25CDD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42971" y="2684036"/>
            <a:ext cx="6336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8" descr="Free Britain Cliparts, Download Free Clip Art, Free Clip Art on ...">
            <a:extLst>
              <a:ext uri="{FF2B5EF4-FFF2-40B4-BE49-F238E27FC236}">
                <a16:creationId xmlns:a16="http://schemas.microsoft.com/office/drawing/2014/main" id="{5ECEB543-404A-4231-840B-745F48FEAD8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95384" y="3669994"/>
            <a:ext cx="911445" cy="54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4" descr="Free Free Cleaning Images, Download Free Clip Art, Free Clip Art ...">
            <a:extLst>
              <a:ext uri="{FF2B5EF4-FFF2-40B4-BE49-F238E27FC236}">
                <a16:creationId xmlns:a16="http://schemas.microsoft.com/office/drawing/2014/main" id="{A480F514-E1BD-483A-B877-51459FAC4D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30165" y="4493794"/>
            <a:ext cx="641881" cy="72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descr="Teacher Cartoon Blackboard - Blackboard cartoon Teachers png ...">
            <a:extLst>
              <a:ext uri="{FF2B5EF4-FFF2-40B4-BE49-F238E27FC236}">
                <a16:creationId xmlns:a16="http://schemas.microsoft.com/office/drawing/2014/main" id="{3C84579F-4A1E-470C-B367-96CC8A383FA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42971" y="5394773"/>
            <a:ext cx="675000" cy="720000"/>
          </a:xfrm>
          <a:prstGeom prst="rect">
            <a:avLst/>
          </a:prstGeom>
          <a:noFill/>
          <a:extLst>
            <a:ext uri="{909E8E84-426E-40DD-AFC4-6F175D3DCCD1}">
              <a14:hiddenFill xmlns:a14="http://schemas.microsoft.com/office/drawing/2010/main">
                <a:solidFill>
                  <a:srgbClr val="FFFFFF"/>
                </a:solidFill>
              </a14:hiddenFill>
            </a:ext>
          </a:extLst>
        </p:spPr>
      </p:pic>
      <p:sp>
        <p:nvSpPr>
          <p:cNvPr id="70" name="Action Button: Custom 66" descr="number 1">
            <a:hlinkClick r:id="" action="ppaction://noaction" highlightClick="1"/>
            <a:extLst>
              <a:ext uri="{FF2B5EF4-FFF2-40B4-BE49-F238E27FC236}">
                <a16:creationId xmlns:a16="http://schemas.microsoft.com/office/drawing/2014/main" id="{48FA08E1-0458-41A7-AF19-AA5EB739AA8F}"/>
              </a:ext>
            </a:extLst>
          </p:cNvPr>
          <p:cNvSpPr/>
          <p:nvPr/>
        </p:nvSpPr>
        <p:spPr>
          <a:xfrm>
            <a:off x="270183" y="277403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71" name="Action Button: Custom 69" descr="number 2">
            <a:hlinkClick r:id="" action="ppaction://noaction" highlightClick="1"/>
            <a:extLst>
              <a:ext uri="{FF2B5EF4-FFF2-40B4-BE49-F238E27FC236}">
                <a16:creationId xmlns:a16="http://schemas.microsoft.com/office/drawing/2014/main" id="{9D757BFD-9EF5-410D-AB3A-39380744CD13}"/>
              </a:ext>
            </a:extLst>
          </p:cNvPr>
          <p:cNvSpPr/>
          <p:nvPr/>
        </p:nvSpPr>
        <p:spPr>
          <a:xfrm>
            <a:off x="270183" y="368380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80" name="Action Button: Custom 72" descr="number 3">
            <a:hlinkClick r:id="" action="ppaction://noaction" highlightClick="1"/>
            <a:extLst>
              <a:ext uri="{FF2B5EF4-FFF2-40B4-BE49-F238E27FC236}">
                <a16:creationId xmlns:a16="http://schemas.microsoft.com/office/drawing/2014/main" id="{9434468D-19C8-48A2-8E26-A366BF0BC620}"/>
              </a:ext>
            </a:extLst>
          </p:cNvPr>
          <p:cNvSpPr/>
          <p:nvPr/>
        </p:nvSpPr>
        <p:spPr>
          <a:xfrm>
            <a:off x="270183" y="4583794"/>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84" name="Action Button: Custom 75" descr="number 4">
            <a:hlinkClick r:id="" action="ppaction://noaction" highlightClick="1"/>
            <a:extLst>
              <a:ext uri="{FF2B5EF4-FFF2-40B4-BE49-F238E27FC236}">
                <a16:creationId xmlns:a16="http://schemas.microsoft.com/office/drawing/2014/main" id="{EE1DC050-F6AD-4329-A59B-CF9F76FA2F83}"/>
              </a:ext>
            </a:extLst>
          </p:cNvPr>
          <p:cNvSpPr/>
          <p:nvPr/>
        </p:nvSpPr>
        <p:spPr>
          <a:xfrm>
            <a:off x="270183" y="548258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85" name="Action Button: Custom 78" descr="number 5">
            <a:hlinkClick r:id="" action="ppaction://noaction" highlightClick="1"/>
            <a:extLst>
              <a:ext uri="{FF2B5EF4-FFF2-40B4-BE49-F238E27FC236}">
                <a16:creationId xmlns:a16="http://schemas.microsoft.com/office/drawing/2014/main" id="{D6C428AF-6449-4424-8A57-D4931810296B}"/>
              </a:ext>
            </a:extLst>
          </p:cNvPr>
          <p:cNvSpPr/>
          <p:nvPr/>
        </p:nvSpPr>
        <p:spPr>
          <a:xfrm>
            <a:off x="6323844" y="277403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86" name="Action Button: Custom 81" descr="number 6">
            <a:hlinkClick r:id="" action="ppaction://noaction" highlightClick="1"/>
            <a:extLst>
              <a:ext uri="{FF2B5EF4-FFF2-40B4-BE49-F238E27FC236}">
                <a16:creationId xmlns:a16="http://schemas.microsoft.com/office/drawing/2014/main" id="{181B8CF2-82E4-40A9-B2FE-036877C9091A}"/>
              </a:ext>
            </a:extLst>
          </p:cNvPr>
          <p:cNvSpPr/>
          <p:nvPr/>
        </p:nvSpPr>
        <p:spPr>
          <a:xfrm>
            <a:off x="6323844" y="3683808"/>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sp>
        <p:nvSpPr>
          <p:cNvPr id="87" name="Action Button: Custom 84" descr="number 7">
            <a:hlinkClick r:id="" action="ppaction://noaction" highlightClick="1"/>
            <a:extLst>
              <a:ext uri="{FF2B5EF4-FFF2-40B4-BE49-F238E27FC236}">
                <a16:creationId xmlns:a16="http://schemas.microsoft.com/office/drawing/2014/main" id="{AB65D33B-22DF-498C-8278-EA6A31F3ECAE}"/>
              </a:ext>
            </a:extLst>
          </p:cNvPr>
          <p:cNvSpPr/>
          <p:nvPr/>
        </p:nvSpPr>
        <p:spPr>
          <a:xfrm>
            <a:off x="6323844" y="4583794"/>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7</a:t>
            </a:r>
          </a:p>
        </p:txBody>
      </p:sp>
      <p:sp>
        <p:nvSpPr>
          <p:cNvPr id="88" name="Action Button: Custom 87" descr="number 8">
            <a:hlinkClick r:id="" action="ppaction://noaction" highlightClick="1"/>
            <a:extLst>
              <a:ext uri="{FF2B5EF4-FFF2-40B4-BE49-F238E27FC236}">
                <a16:creationId xmlns:a16="http://schemas.microsoft.com/office/drawing/2014/main" id="{B5718F44-4FB5-425A-9511-4E53D6C0CB78}"/>
              </a:ext>
            </a:extLst>
          </p:cNvPr>
          <p:cNvSpPr/>
          <p:nvPr/>
        </p:nvSpPr>
        <p:spPr>
          <a:xfrm>
            <a:off x="6323844" y="5482586"/>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8</a:t>
            </a:r>
          </a:p>
        </p:txBody>
      </p:sp>
      <p:sp>
        <p:nvSpPr>
          <p:cNvPr id="89" name="TextBox 88">
            <a:extLst>
              <a:ext uri="{FF2B5EF4-FFF2-40B4-BE49-F238E27FC236}">
                <a16:creationId xmlns:a16="http://schemas.microsoft.com/office/drawing/2014/main" id="{2BFBFBC5-F013-4E87-A17E-D86E547124B0}"/>
              </a:ext>
            </a:extLst>
          </p:cNvPr>
          <p:cNvSpPr txBox="1"/>
          <p:nvPr/>
        </p:nvSpPr>
        <p:spPr>
          <a:xfrm>
            <a:off x="0" y="1161985"/>
            <a:ext cx="45704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Écris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des phrases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8140156A-2932-448D-99A3-47AD831DBA09}"/>
              </a:ext>
            </a:extLst>
          </p:cNvPr>
          <p:cNvSpPr txBox="1"/>
          <p:nvPr/>
        </p:nvSpPr>
        <p:spPr>
          <a:xfrm>
            <a:off x="113743" y="1666972"/>
            <a:ext cx="4819127" cy="783193"/>
          </a:xfrm>
          <a:prstGeom prst="wedgeRoundRectCallout">
            <a:avLst>
              <a:gd name="adj1" fmla="val -19647"/>
              <a:gd name="adj2" fmla="val -61550"/>
              <a:gd name="adj3" fmla="val 16667"/>
            </a:avLst>
          </a:prstGeom>
          <a:solidFill>
            <a:srgbClr val="0055A5"/>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Include the word for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the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What sounds best in each sentence?</a:t>
            </a:r>
          </a:p>
        </p:txBody>
      </p:sp>
      <p:sp>
        <p:nvSpPr>
          <p:cNvPr id="91" name="TextBox 90">
            <a:extLst>
              <a:ext uri="{FF2B5EF4-FFF2-40B4-BE49-F238E27FC236}">
                <a16:creationId xmlns:a16="http://schemas.microsoft.com/office/drawing/2014/main" id="{71F4E728-A30C-438B-926C-B733B4C52EDC}"/>
              </a:ext>
            </a:extLst>
          </p:cNvPr>
          <p:cNvSpPr txBox="1"/>
          <p:nvPr/>
        </p:nvSpPr>
        <p:spPr>
          <a:xfrm>
            <a:off x="6457245" y="359525"/>
            <a:ext cx="293381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mn-cs"/>
              </a:rPr>
              <a:t>Partenaire</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 A</a:t>
            </a:r>
          </a:p>
        </p:txBody>
      </p:sp>
      <p:sp>
        <p:nvSpPr>
          <p:cNvPr id="3" name="Title 2">
            <a:extLst>
              <a:ext uri="{FF2B5EF4-FFF2-40B4-BE49-F238E27FC236}">
                <a16:creationId xmlns:a16="http://schemas.microsoft.com/office/drawing/2014/main" id="{1408EC02-1311-4098-9B8A-1BCCDFBEA726}"/>
              </a:ext>
            </a:extLst>
          </p:cNvPr>
          <p:cNvSpPr>
            <a:spLocks noGrp="1"/>
          </p:cNvSpPr>
          <p:nvPr>
            <p:ph type="title"/>
          </p:nvPr>
        </p:nvSpPr>
        <p:spPr/>
        <p:txBody>
          <a:bodyPr>
            <a:normAutofit/>
          </a:bodyPr>
          <a:lstStyle/>
          <a:p>
            <a:r>
              <a:rPr lang="fr-FR" dirty="0"/>
              <a:t>Qui fait quoi ?</a:t>
            </a:r>
          </a:p>
        </p:txBody>
      </p:sp>
      <p:sp>
        <p:nvSpPr>
          <p:cNvPr id="30" name="Rounded Rectangle 46">
            <a:extLst>
              <a:ext uri="{FF2B5EF4-FFF2-40B4-BE49-F238E27FC236}">
                <a16:creationId xmlns:a16="http://schemas.microsoft.com/office/drawing/2014/main" id="{2E129233-B85B-42E6-8E8F-CF037F16090C}"/>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8370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0C8883E-AA3C-48DF-BD85-E1A0405FC2F2}"/>
              </a:ext>
            </a:extLst>
          </p:cNvPr>
          <p:cNvGraphicFramePr>
            <a:graphicFrameLocks noGrp="1"/>
          </p:cNvGraphicFramePr>
          <p:nvPr/>
        </p:nvGraphicFramePr>
        <p:xfrm>
          <a:off x="177844" y="2610194"/>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895738227"/>
                    </a:ext>
                  </a:extLst>
                </a:gridCol>
                <a:gridCol w="3960000">
                  <a:extLst>
                    <a:ext uri="{9D8B030D-6E8A-4147-A177-3AD203B41FA5}">
                      <a16:colId xmlns:a16="http://schemas.microsoft.com/office/drawing/2014/main" val="2434363533"/>
                    </a:ext>
                  </a:extLst>
                </a:gridCol>
                <a:gridCol w="1080000">
                  <a:extLst>
                    <a:ext uri="{9D8B030D-6E8A-4147-A177-3AD203B41FA5}">
                      <a16:colId xmlns:a16="http://schemas.microsoft.com/office/drawing/2014/main" val="4288693092"/>
                    </a:ext>
                  </a:extLst>
                </a:gridCol>
              </a:tblGrid>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06850506"/>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280597444"/>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66765409"/>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62000820"/>
                  </a:ext>
                </a:extLst>
              </a:tr>
            </a:tbl>
          </a:graphicData>
        </a:graphic>
      </p:graphicFrame>
      <p:graphicFrame>
        <p:nvGraphicFramePr>
          <p:cNvPr id="61" name="Table 60">
            <a:extLst>
              <a:ext uri="{FF2B5EF4-FFF2-40B4-BE49-F238E27FC236}">
                <a16:creationId xmlns:a16="http://schemas.microsoft.com/office/drawing/2014/main" id="{A43B5D6A-C1A6-4ACB-8E2E-5DCF5F1EA47D}"/>
              </a:ext>
            </a:extLst>
          </p:cNvPr>
          <p:cNvGraphicFramePr>
            <a:graphicFrameLocks noGrp="1"/>
          </p:cNvGraphicFramePr>
          <p:nvPr/>
        </p:nvGraphicFramePr>
        <p:xfrm>
          <a:off x="6231963" y="2610194"/>
          <a:ext cx="5760000" cy="360000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895738227"/>
                    </a:ext>
                  </a:extLst>
                </a:gridCol>
                <a:gridCol w="3960000">
                  <a:extLst>
                    <a:ext uri="{9D8B030D-6E8A-4147-A177-3AD203B41FA5}">
                      <a16:colId xmlns:a16="http://schemas.microsoft.com/office/drawing/2014/main" val="2434363533"/>
                    </a:ext>
                  </a:extLst>
                </a:gridCol>
                <a:gridCol w="1080000">
                  <a:extLst>
                    <a:ext uri="{9D8B030D-6E8A-4147-A177-3AD203B41FA5}">
                      <a16:colId xmlns:a16="http://schemas.microsoft.com/office/drawing/2014/main" val="4288693092"/>
                    </a:ext>
                  </a:extLst>
                </a:gridCol>
              </a:tblGrid>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674849190"/>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98208961"/>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08690721"/>
                  </a:ext>
                </a:extLst>
              </a:tr>
              <a:tr h="900000">
                <a:tc>
                  <a:txBody>
                    <a:bodyPr/>
                    <a:lstStyle/>
                    <a:p>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49737756"/>
                  </a:ext>
                </a:extLst>
              </a:tr>
            </a:tbl>
          </a:graphicData>
        </a:graphic>
      </p:graphicFrame>
      <p:sp>
        <p:nvSpPr>
          <p:cNvPr id="70" name="Action Button: Custom 66" descr="number 1">
            <a:hlinkClick r:id="" action="ppaction://noaction" highlightClick="1">
              <a:snd r:embed="rId3" name="je fais une promenade.wav"/>
            </a:hlinkClick>
            <a:extLst>
              <a:ext uri="{FF2B5EF4-FFF2-40B4-BE49-F238E27FC236}">
                <a16:creationId xmlns:a16="http://schemas.microsoft.com/office/drawing/2014/main" id="{48FA08E1-0458-41A7-AF19-AA5EB739AA8F}"/>
              </a:ext>
            </a:extLst>
          </p:cNvPr>
          <p:cNvSpPr/>
          <p:nvPr/>
        </p:nvSpPr>
        <p:spPr>
          <a:xfrm>
            <a:off x="259085" y="2776394"/>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1</a:t>
            </a:r>
          </a:p>
        </p:txBody>
      </p:sp>
      <p:sp>
        <p:nvSpPr>
          <p:cNvPr id="71" name="Action Button: Custom 69" descr="number 2">
            <a:hlinkClick r:id="" action="ppaction://noaction" highlightClick="1">
              <a:snd r:embed="rId4" name="tu ecoutes la radio.wav"/>
            </a:hlinkClick>
            <a:extLst>
              <a:ext uri="{FF2B5EF4-FFF2-40B4-BE49-F238E27FC236}">
                <a16:creationId xmlns:a16="http://schemas.microsoft.com/office/drawing/2014/main" id="{9D757BFD-9EF5-410D-AB3A-39380744CD13}"/>
              </a:ext>
            </a:extLst>
          </p:cNvPr>
          <p:cNvSpPr/>
          <p:nvPr/>
        </p:nvSpPr>
        <p:spPr>
          <a:xfrm>
            <a:off x="259085" y="3686166"/>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2</a:t>
            </a:r>
          </a:p>
        </p:txBody>
      </p:sp>
      <p:sp>
        <p:nvSpPr>
          <p:cNvPr id="80" name="Action Button: Custom 72" descr="number 3">
            <a:hlinkClick r:id="" action="ppaction://noaction" highlightClick="1">
              <a:snd r:embed="rId5" name="mon frere porte une chemise.wav"/>
            </a:hlinkClick>
            <a:extLst>
              <a:ext uri="{FF2B5EF4-FFF2-40B4-BE49-F238E27FC236}">
                <a16:creationId xmlns:a16="http://schemas.microsoft.com/office/drawing/2014/main" id="{9434468D-19C8-48A2-8E26-A366BF0BC620}"/>
              </a:ext>
            </a:extLst>
          </p:cNvPr>
          <p:cNvSpPr/>
          <p:nvPr/>
        </p:nvSpPr>
        <p:spPr>
          <a:xfrm>
            <a:off x="259085" y="4586152"/>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3</a:t>
            </a:r>
          </a:p>
        </p:txBody>
      </p:sp>
      <p:sp>
        <p:nvSpPr>
          <p:cNvPr id="84" name="Action Button: Custom 75" descr="number 4">
            <a:hlinkClick r:id="" action="ppaction://noaction" highlightClick="1">
              <a:snd r:embed="rId6" name="ma soeur parle francais.wav"/>
            </a:hlinkClick>
            <a:extLst>
              <a:ext uri="{FF2B5EF4-FFF2-40B4-BE49-F238E27FC236}">
                <a16:creationId xmlns:a16="http://schemas.microsoft.com/office/drawing/2014/main" id="{EE1DC050-F6AD-4329-A59B-CF9F76FA2F83}"/>
              </a:ext>
            </a:extLst>
          </p:cNvPr>
          <p:cNvSpPr/>
          <p:nvPr/>
        </p:nvSpPr>
        <p:spPr>
          <a:xfrm>
            <a:off x="259085" y="5484944"/>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4</a:t>
            </a:r>
          </a:p>
        </p:txBody>
      </p:sp>
      <p:sp>
        <p:nvSpPr>
          <p:cNvPr id="85" name="Action Button: Custom 78" descr="number 5">
            <a:hlinkClick r:id="" action="ppaction://noaction" highlightClick="1">
              <a:snd r:embed="rId7" name="nous faisons les courses.wav"/>
            </a:hlinkClick>
            <a:extLst>
              <a:ext uri="{FF2B5EF4-FFF2-40B4-BE49-F238E27FC236}">
                <a16:creationId xmlns:a16="http://schemas.microsoft.com/office/drawing/2014/main" id="{D6C428AF-6449-4424-8A57-D4931810296B}"/>
              </a:ext>
            </a:extLst>
          </p:cNvPr>
          <p:cNvSpPr/>
          <p:nvPr/>
        </p:nvSpPr>
        <p:spPr>
          <a:xfrm>
            <a:off x="6312746" y="2776394"/>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5</a:t>
            </a:r>
          </a:p>
        </p:txBody>
      </p:sp>
      <p:sp>
        <p:nvSpPr>
          <p:cNvPr id="86" name="Action Button: Custom 81" descr="number 6">
            <a:hlinkClick r:id="" action="ppaction://noaction" highlightClick="1">
              <a:snd r:embed="rId8" name="vous regardez la tele.wav"/>
            </a:hlinkClick>
            <a:extLst>
              <a:ext uri="{FF2B5EF4-FFF2-40B4-BE49-F238E27FC236}">
                <a16:creationId xmlns:a16="http://schemas.microsoft.com/office/drawing/2014/main" id="{181B8CF2-82E4-40A9-B2FE-036877C9091A}"/>
              </a:ext>
            </a:extLst>
          </p:cNvPr>
          <p:cNvSpPr/>
          <p:nvPr/>
        </p:nvSpPr>
        <p:spPr>
          <a:xfrm>
            <a:off x="6312746" y="3686166"/>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6</a:t>
            </a:r>
          </a:p>
        </p:txBody>
      </p:sp>
      <p:sp>
        <p:nvSpPr>
          <p:cNvPr id="87" name="Action Button: Custom 84" descr="number 7">
            <a:hlinkClick r:id="" action="ppaction://noaction" highlightClick="1">
              <a:snd r:embed="rId9" name="mes parents ferment la porte.wav"/>
            </a:hlinkClick>
            <a:extLst>
              <a:ext uri="{FF2B5EF4-FFF2-40B4-BE49-F238E27FC236}">
                <a16:creationId xmlns:a16="http://schemas.microsoft.com/office/drawing/2014/main" id="{AB65D33B-22DF-498C-8278-EA6A31F3ECAE}"/>
              </a:ext>
            </a:extLst>
          </p:cNvPr>
          <p:cNvSpPr/>
          <p:nvPr/>
        </p:nvSpPr>
        <p:spPr>
          <a:xfrm>
            <a:off x="6312746" y="4586152"/>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7</a:t>
            </a:r>
          </a:p>
        </p:txBody>
      </p:sp>
      <p:sp>
        <p:nvSpPr>
          <p:cNvPr id="88" name="Action Button: Custom 87" descr="number 8">
            <a:hlinkClick r:id="" action="ppaction://noaction" highlightClick="1">
              <a:snd r:embed="rId10" name="mes amies font un modele.wav"/>
            </a:hlinkClick>
            <a:extLst>
              <a:ext uri="{FF2B5EF4-FFF2-40B4-BE49-F238E27FC236}">
                <a16:creationId xmlns:a16="http://schemas.microsoft.com/office/drawing/2014/main" id="{B5718F44-4FB5-425A-9511-4E53D6C0CB78}"/>
              </a:ext>
            </a:extLst>
          </p:cNvPr>
          <p:cNvSpPr/>
          <p:nvPr/>
        </p:nvSpPr>
        <p:spPr>
          <a:xfrm>
            <a:off x="6312746" y="5484944"/>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8</a:t>
            </a:r>
          </a:p>
        </p:txBody>
      </p:sp>
      <p:sp>
        <p:nvSpPr>
          <p:cNvPr id="30" name="Action Button: Custom 66" descr="number 1">
            <a:hlinkClick r:id="" action="ppaction://noaction" highlightClick="1">
              <a:snd r:embed="rId11" name="tu fais quoi.wav"/>
            </a:hlinkClick>
            <a:extLst>
              <a:ext uri="{FF2B5EF4-FFF2-40B4-BE49-F238E27FC236}">
                <a16:creationId xmlns:a16="http://schemas.microsoft.com/office/drawing/2014/main" id="{23D9B42C-BABD-4BA3-92E1-11FA911DE070}"/>
              </a:ext>
            </a:extLst>
          </p:cNvPr>
          <p:cNvSpPr/>
          <p:nvPr/>
        </p:nvSpPr>
        <p:spPr>
          <a:xfrm>
            <a:off x="5116079" y="2776394"/>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F0302020204030204"/>
              </a:rPr>
              <a:t>Q</a:t>
            </a:r>
            <a:endPar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31" name="Action Button: Custom 69" descr="number 2">
            <a:hlinkClick r:id="" action="ppaction://noaction" highlightClick="1">
              <a:snd r:embed="rId12" name="je fais quoi.wav"/>
            </a:hlinkClick>
            <a:extLst>
              <a:ext uri="{FF2B5EF4-FFF2-40B4-BE49-F238E27FC236}">
                <a16:creationId xmlns:a16="http://schemas.microsoft.com/office/drawing/2014/main" id="{EBB2DCB2-5F47-4BAB-ACB7-905C92A95C9C}"/>
              </a:ext>
            </a:extLst>
          </p:cNvPr>
          <p:cNvSpPr/>
          <p:nvPr/>
        </p:nvSpPr>
        <p:spPr>
          <a:xfrm>
            <a:off x="5116079" y="3686166"/>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Q</a:t>
            </a:r>
          </a:p>
        </p:txBody>
      </p:sp>
      <p:sp>
        <p:nvSpPr>
          <p:cNvPr id="32" name="Action Button: Custom 72" descr="number 3">
            <a:hlinkClick r:id="" action="ppaction://noaction" highlightClick="1">
              <a:snd r:embed="rId13" name="ton frere fait quoi.wav"/>
            </a:hlinkClick>
            <a:extLst>
              <a:ext uri="{FF2B5EF4-FFF2-40B4-BE49-F238E27FC236}">
                <a16:creationId xmlns:a16="http://schemas.microsoft.com/office/drawing/2014/main" id="{CCBD9F84-B025-4174-A81C-EF4FB7C9CF4A}"/>
              </a:ext>
            </a:extLst>
          </p:cNvPr>
          <p:cNvSpPr/>
          <p:nvPr/>
        </p:nvSpPr>
        <p:spPr>
          <a:xfrm>
            <a:off x="5116079" y="4586152"/>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Q</a:t>
            </a:r>
          </a:p>
        </p:txBody>
      </p:sp>
      <p:sp>
        <p:nvSpPr>
          <p:cNvPr id="33" name="Action Button: Custom 75" descr="number 4">
            <a:hlinkClick r:id="" action="ppaction://noaction" highlightClick="1">
              <a:snd r:embed="rId14" name="ta soeur fait quoi.wav"/>
            </a:hlinkClick>
            <a:extLst>
              <a:ext uri="{FF2B5EF4-FFF2-40B4-BE49-F238E27FC236}">
                <a16:creationId xmlns:a16="http://schemas.microsoft.com/office/drawing/2014/main" id="{A0551EFB-10F1-471A-A8E8-E910A37A6080}"/>
              </a:ext>
            </a:extLst>
          </p:cNvPr>
          <p:cNvSpPr/>
          <p:nvPr/>
        </p:nvSpPr>
        <p:spPr>
          <a:xfrm>
            <a:off x="5116079" y="5484944"/>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Q</a:t>
            </a:r>
          </a:p>
        </p:txBody>
      </p:sp>
      <p:sp>
        <p:nvSpPr>
          <p:cNvPr id="34" name="Action Button: Custom 66" descr="number 1">
            <a:hlinkClick r:id="" action="ppaction://noaction" highlightClick="1">
              <a:snd r:embed="rId15" name="vous faites quoi.wav"/>
            </a:hlinkClick>
            <a:extLst>
              <a:ext uri="{FF2B5EF4-FFF2-40B4-BE49-F238E27FC236}">
                <a16:creationId xmlns:a16="http://schemas.microsoft.com/office/drawing/2014/main" id="{5066E3D4-FD4B-4001-8E19-0B64372132F6}"/>
              </a:ext>
            </a:extLst>
          </p:cNvPr>
          <p:cNvSpPr/>
          <p:nvPr/>
        </p:nvSpPr>
        <p:spPr>
          <a:xfrm>
            <a:off x="11173979" y="2776394"/>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F0302020204030204"/>
              </a:rPr>
              <a:t>Q</a:t>
            </a:r>
            <a:endPar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
        <p:nvSpPr>
          <p:cNvPr id="35" name="Action Button: Custom 69" descr="number 2">
            <a:hlinkClick r:id="" action="ppaction://noaction" highlightClick="1">
              <a:snd r:embed="rId16" name="nous faisons quoi.wav"/>
            </a:hlinkClick>
            <a:extLst>
              <a:ext uri="{FF2B5EF4-FFF2-40B4-BE49-F238E27FC236}">
                <a16:creationId xmlns:a16="http://schemas.microsoft.com/office/drawing/2014/main" id="{E67D2199-0BF7-40DD-8CA5-1FF8C5739F36}"/>
              </a:ext>
            </a:extLst>
          </p:cNvPr>
          <p:cNvSpPr/>
          <p:nvPr/>
        </p:nvSpPr>
        <p:spPr>
          <a:xfrm>
            <a:off x="11173979" y="3686166"/>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Q</a:t>
            </a:r>
          </a:p>
        </p:txBody>
      </p:sp>
      <p:sp>
        <p:nvSpPr>
          <p:cNvPr id="36" name="Action Button: Custom 72" descr="number 3">
            <a:hlinkClick r:id="" action="ppaction://noaction" highlightClick="1">
              <a:snd r:embed="rId17" name="tes parents font quoi.wav"/>
            </a:hlinkClick>
            <a:extLst>
              <a:ext uri="{FF2B5EF4-FFF2-40B4-BE49-F238E27FC236}">
                <a16:creationId xmlns:a16="http://schemas.microsoft.com/office/drawing/2014/main" id="{FAFEF4E6-F760-498E-8307-BFC85EE47221}"/>
              </a:ext>
            </a:extLst>
          </p:cNvPr>
          <p:cNvSpPr/>
          <p:nvPr/>
        </p:nvSpPr>
        <p:spPr>
          <a:xfrm>
            <a:off x="11173979" y="4586152"/>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Q</a:t>
            </a:r>
          </a:p>
        </p:txBody>
      </p:sp>
      <p:sp>
        <p:nvSpPr>
          <p:cNvPr id="37" name="Action Button: Custom 75" descr="number 4">
            <a:hlinkClick r:id="" action="ppaction://noaction" highlightClick="1">
              <a:snd r:embed="rId18" name="tes amies font quoi.wav"/>
            </a:hlinkClick>
            <a:extLst>
              <a:ext uri="{FF2B5EF4-FFF2-40B4-BE49-F238E27FC236}">
                <a16:creationId xmlns:a16="http://schemas.microsoft.com/office/drawing/2014/main" id="{520EE168-D555-4CD9-97AD-72AB2F347C5F}"/>
              </a:ext>
            </a:extLst>
          </p:cNvPr>
          <p:cNvSpPr/>
          <p:nvPr/>
        </p:nvSpPr>
        <p:spPr>
          <a:xfrm>
            <a:off x="11173979" y="5484944"/>
            <a:ext cx="540000" cy="540000"/>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F0302020204030204"/>
                <a:ea typeface="+mn-ea"/>
                <a:cs typeface="+mn-cs"/>
              </a:rPr>
              <a:t>Q</a:t>
            </a:r>
          </a:p>
        </p:txBody>
      </p:sp>
      <p:sp>
        <p:nvSpPr>
          <p:cNvPr id="38" name="TextBox 37">
            <a:extLst>
              <a:ext uri="{FF2B5EF4-FFF2-40B4-BE49-F238E27FC236}">
                <a16:creationId xmlns:a16="http://schemas.microsoft.com/office/drawing/2014/main" id="{E0610D92-DE88-4C6E-9664-52A66A4A09EB}"/>
              </a:ext>
            </a:extLst>
          </p:cNvPr>
          <p:cNvSpPr txBox="1"/>
          <p:nvPr/>
        </p:nvSpPr>
        <p:spPr>
          <a:xfrm>
            <a:off x="0" y="1161986"/>
            <a:ext cx="1190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des questions </a:t>
            </a:r>
            <a:r>
              <a:rPr lang="en-GB" sz="2400" dirty="0">
                <a:solidFill>
                  <a:srgbClr val="115076"/>
                </a:solidFill>
                <a:latin typeface="Century Gothic" panose="020F0302020204030204"/>
              </a:rPr>
              <a:t>avec </a:t>
            </a:r>
            <a:r>
              <a:rPr lang="en-GB" sz="2400" b="1" dirty="0">
                <a:solidFill>
                  <a:srgbClr val="115076"/>
                </a:solidFill>
                <a:latin typeface="Century Gothic" panose="020F0302020204030204"/>
              </a:rPr>
              <a:t>faire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écris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réponses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40" name="TextBox 39">
            <a:extLst>
              <a:ext uri="{FF2B5EF4-FFF2-40B4-BE49-F238E27FC236}">
                <a16:creationId xmlns:a16="http://schemas.microsoft.com/office/drawing/2014/main" id="{E28010E0-2202-4C89-966E-3BD820B6C80B}"/>
              </a:ext>
            </a:extLst>
          </p:cNvPr>
          <p:cNvSpPr txBox="1"/>
          <p:nvPr/>
        </p:nvSpPr>
        <p:spPr>
          <a:xfrm>
            <a:off x="6457245" y="359525"/>
            <a:ext cx="2933816" cy="646331"/>
          </a:xfrm>
          <a:prstGeom prst="rect">
            <a:avLst/>
          </a:prstGeom>
          <a:noFill/>
        </p:spPr>
        <p:txBody>
          <a:bodyPr wrap="none" rtlCol="0">
            <a:spAutoFit/>
          </a:bodyPr>
          <a:lstStyle/>
          <a:p>
            <a:r>
              <a:rPr lang="en-GB" sz="3600" b="1" dirty="0" err="1">
                <a:solidFill>
                  <a:srgbClr val="115076"/>
                </a:solidFill>
              </a:rPr>
              <a:t>Partenaire</a:t>
            </a:r>
            <a:r>
              <a:rPr lang="en-GB" sz="3600" b="1" dirty="0">
                <a:solidFill>
                  <a:srgbClr val="115076"/>
                </a:solidFill>
              </a:rPr>
              <a:t> B</a:t>
            </a:r>
          </a:p>
        </p:txBody>
      </p:sp>
      <p:sp>
        <p:nvSpPr>
          <p:cNvPr id="41" name="TextBox 40">
            <a:extLst>
              <a:ext uri="{FF2B5EF4-FFF2-40B4-BE49-F238E27FC236}">
                <a16:creationId xmlns:a16="http://schemas.microsoft.com/office/drawing/2014/main" id="{DFBBBFD5-1268-4809-A9A3-0298CA13BA63}"/>
              </a:ext>
            </a:extLst>
          </p:cNvPr>
          <p:cNvSpPr txBox="1"/>
          <p:nvPr/>
        </p:nvSpPr>
        <p:spPr>
          <a:xfrm>
            <a:off x="177844" y="1672575"/>
            <a:ext cx="4953362" cy="783193"/>
          </a:xfrm>
          <a:prstGeom prst="wedgeRoundRectCallout">
            <a:avLst>
              <a:gd name="adj1" fmla="val -19647"/>
              <a:gd name="adj2" fmla="val -61550"/>
              <a:gd name="adj3" fmla="val 16667"/>
            </a:avLst>
          </a:prstGeom>
          <a:solidFill>
            <a:srgbClr val="0055A5"/>
          </a:solidFill>
          <a:ln>
            <a:solidFill>
              <a:srgbClr val="EE6000"/>
            </a:solidFill>
          </a:ln>
        </p:spPr>
        <p:txBody>
          <a:bodyPr wrap="square" rtlCol="0">
            <a:spAutoFit/>
          </a:bodyPr>
          <a:lstStyle/>
          <a:p>
            <a:r>
              <a:rPr lang="en-GB" sz="2000" dirty="0">
                <a:solidFill>
                  <a:schemeClr val="bg1"/>
                </a:solidFill>
              </a:rPr>
              <a:t>Remember to swap the subject each time, </a:t>
            </a:r>
            <a:r>
              <a:rPr lang="en-GB" sz="2000" dirty="0" err="1">
                <a:solidFill>
                  <a:schemeClr val="bg1"/>
                </a:solidFill>
              </a:rPr>
              <a:t>eg.</a:t>
            </a:r>
            <a:r>
              <a:rPr lang="en-GB" sz="2000" dirty="0">
                <a:solidFill>
                  <a:schemeClr val="bg1"/>
                </a:solidFill>
              </a:rPr>
              <a:t> </a:t>
            </a:r>
            <a:r>
              <a:rPr lang="en-GB" sz="2000" b="1" dirty="0">
                <a:solidFill>
                  <a:schemeClr val="bg1"/>
                </a:solidFill>
              </a:rPr>
              <a:t>ma </a:t>
            </a:r>
            <a:r>
              <a:rPr lang="en-GB" sz="2000" b="1" dirty="0" err="1">
                <a:solidFill>
                  <a:schemeClr val="bg1"/>
                </a:solidFill>
              </a:rPr>
              <a:t>famille</a:t>
            </a:r>
            <a:r>
              <a:rPr lang="en-GB" sz="2000" b="1" dirty="0">
                <a:solidFill>
                  <a:schemeClr val="bg1"/>
                </a:solidFill>
              </a:rPr>
              <a:t> </a:t>
            </a:r>
            <a:r>
              <a:rPr lang="en-GB" sz="2000" dirty="0">
                <a:solidFill>
                  <a:schemeClr val="bg1"/>
                </a:solidFill>
                <a:sym typeface="Wingdings" panose="05000000000000000000" pitchFamily="2" charset="2"/>
              </a:rPr>
              <a:t> </a:t>
            </a:r>
            <a:r>
              <a:rPr lang="en-GB" sz="2000" b="1" dirty="0">
                <a:solidFill>
                  <a:schemeClr val="bg1"/>
                </a:solidFill>
                <a:sym typeface="Wingdings" panose="05000000000000000000" pitchFamily="2" charset="2"/>
              </a:rPr>
              <a:t>ta </a:t>
            </a:r>
            <a:r>
              <a:rPr lang="en-GB" sz="2000" b="1" dirty="0" err="1">
                <a:solidFill>
                  <a:schemeClr val="bg1"/>
                </a:solidFill>
                <a:sym typeface="Wingdings" panose="05000000000000000000" pitchFamily="2" charset="2"/>
              </a:rPr>
              <a:t>famille</a:t>
            </a:r>
            <a:r>
              <a:rPr lang="en-GB" sz="2000" dirty="0">
                <a:solidFill>
                  <a:schemeClr val="bg1"/>
                </a:solidFill>
                <a:sym typeface="Wingdings" panose="05000000000000000000" pitchFamily="2" charset="2"/>
              </a:rPr>
              <a:t>.</a:t>
            </a:r>
            <a:endParaRPr lang="en-GB" sz="2000" dirty="0">
              <a:solidFill>
                <a:schemeClr val="bg1"/>
              </a:solidFill>
            </a:endParaRPr>
          </a:p>
        </p:txBody>
      </p:sp>
      <p:sp>
        <p:nvSpPr>
          <p:cNvPr id="27" name="TextBox 26">
            <a:extLst>
              <a:ext uri="{FF2B5EF4-FFF2-40B4-BE49-F238E27FC236}">
                <a16:creationId xmlns:a16="http://schemas.microsoft.com/office/drawing/2014/main" id="{914B32EF-3692-4CDF-93CA-6EC933652293}"/>
              </a:ext>
            </a:extLst>
          </p:cNvPr>
          <p:cNvSpPr txBox="1"/>
          <p:nvPr/>
        </p:nvSpPr>
        <p:spPr>
          <a:xfrm>
            <a:off x="7633361" y="1280978"/>
            <a:ext cx="4352693" cy="783193"/>
          </a:xfrm>
          <a:prstGeom prst="wedgeRoundRectCallout">
            <a:avLst>
              <a:gd name="adj1" fmla="val -19929"/>
              <a:gd name="adj2" fmla="val 72606"/>
              <a:gd name="adj3" fmla="val 16667"/>
            </a:avLst>
          </a:prstGeom>
          <a:solidFill>
            <a:srgbClr val="0055A5"/>
          </a:solidFill>
          <a:ln>
            <a:solidFill>
              <a:srgbClr val="EE6000"/>
            </a:solidFill>
          </a:ln>
        </p:spPr>
        <p:txBody>
          <a:bodyPr wrap="square" rtlCol="0">
            <a:spAutoFit/>
          </a:bodyPr>
          <a:lstStyle/>
          <a:p>
            <a:r>
              <a:rPr lang="en-GB" sz="2000" dirty="0">
                <a:solidFill>
                  <a:schemeClr val="bg1"/>
                </a:solidFill>
              </a:rPr>
              <a:t>Click on ‘</a:t>
            </a:r>
            <a:r>
              <a:rPr lang="en-GB" sz="2000" b="1" dirty="0">
                <a:solidFill>
                  <a:schemeClr val="bg1"/>
                </a:solidFill>
              </a:rPr>
              <a:t>Q</a:t>
            </a:r>
            <a:r>
              <a:rPr lang="en-GB" sz="2000" dirty="0">
                <a:solidFill>
                  <a:schemeClr val="bg1"/>
                </a:solidFill>
              </a:rPr>
              <a:t>’ to hear a suggested solution.</a:t>
            </a:r>
          </a:p>
        </p:txBody>
      </p:sp>
      <p:sp>
        <p:nvSpPr>
          <p:cNvPr id="3" name="Title 2">
            <a:extLst>
              <a:ext uri="{FF2B5EF4-FFF2-40B4-BE49-F238E27FC236}">
                <a16:creationId xmlns:a16="http://schemas.microsoft.com/office/drawing/2014/main" id="{F1143866-25A6-4C19-BE4D-8EF925B5846E}"/>
              </a:ext>
            </a:extLst>
          </p:cNvPr>
          <p:cNvSpPr>
            <a:spLocks noGrp="1"/>
          </p:cNvSpPr>
          <p:nvPr>
            <p:ph type="title"/>
          </p:nvPr>
        </p:nvSpPr>
        <p:spPr/>
        <p:txBody>
          <a:bodyPr>
            <a:normAutofit/>
          </a:bodyPr>
          <a:lstStyle/>
          <a:p>
            <a:r>
              <a:rPr lang="fr-FR" dirty="0"/>
              <a:t>Qui fait quoi ?</a:t>
            </a:r>
          </a:p>
        </p:txBody>
      </p:sp>
      <p:sp>
        <p:nvSpPr>
          <p:cNvPr id="42" name="Rounded Rectangle 46">
            <a:extLst>
              <a:ext uri="{FF2B5EF4-FFF2-40B4-BE49-F238E27FC236}">
                <a16:creationId xmlns:a16="http://schemas.microsoft.com/office/drawing/2014/main" id="{310CA219-5537-44DF-8E36-39CB4B5CDF51}"/>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69399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0495C3-F071-42B3-B43B-9CF1031B1575}"/>
              </a:ext>
            </a:extLst>
          </p:cNvPr>
          <p:cNvSpPr txBox="1"/>
          <p:nvPr/>
        </p:nvSpPr>
        <p:spPr>
          <a:xfrm>
            <a:off x="0" y="1163992"/>
            <a:ext cx="9055684" cy="461665"/>
          </a:xfrm>
          <a:prstGeom prst="rect">
            <a:avLst/>
          </a:prstGeom>
          <a:noFill/>
        </p:spPr>
        <p:txBody>
          <a:bodyPr wrap="none" rtlCol="0">
            <a:spAutoFit/>
          </a:bodyPr>
          <a:lstStyle/>
          <a:p>
            <a:r>
              <a:rPr lang="en-GB" sz="2400" dirty="0" err="1">
                <a:solidFill>
                  <a:srgbClr val="115076"/>
                </a:solidFill>
              </a:rPr>
              <a:t>Léa</a:t>
            </a:r>
            <a:r>
              <a:rPr lang="en-GB" sz="2400" dirty="0">
                <a:solidFill>
                  <a:srgbClr val="115076"/>
                </a:solidFill>
              </a:rPr>
              <a:t> </a:t>
            </a:r>
            <a:r>
              <a:rPr lang="en-GB" sz="2400" dirty="0" err="1">
                <a:solidFill>
                  <a:srgbClr val="115076"/>
                </a:solidFill>
              </a:rPr>
              <a:t>écrit</a:t>
            </a:r>
            <a:r>
              <a:rPr lang="en-GB" sz="2400" dirty="0">
                <a:solidFill>
                  <a:srgbClr val="115076"/>
                </a:solidFill>
              </a:rPr>
              <a:t> à Amir. Lis les phrases. Coche la </a:t>
            </a:r>
            <a:r>
              <a:rPr lang="en-GB" sz="2400" dirty="0" err="1">
                <a:solidFill>
                  <a:srgbClr val="115076"/>
                </a:solidFill>
              </a:rPr>
              <a:t>réponse</a:t>
            </a:r>
            <a:r>
              <a:rPr lang="en-GB" sz="2400" dirty="0">
                <a:solidFill>
                  <a:srgbClr val="115076"/>
                </a:solidFill>
              </a:rPr>
              <a:t> </a:t>
            </a:r>
            <a:r>
              <a:rPr lang="en-GB" sz="2400" dirty="0" err="1">
                <a:solidFill>
                  <a:srgbClr val="115076"/>
                </a:solidFill>
              </a:rPr>
              <a:t>correcte</a:t>
            </a:r>
            <a:r>
              <a:rPr lang="en-GB" sz="2400" dirty="0">
                <a:solidFill>
                  <a:srgbClr val="115076"/>
                </a:solidFill>
              </a:rPr>
              <a:t>.</a:t>
            </a:r>
          </a:p>
        </p:txBody>
      </p:sp>
      <p:graphicFrame>
        <p:nvGraphicFramePr>
          <p:cNvPr id="7" name="Table 6">
            <a:extLst>
              <a:ext uri="{FF2B5EF4-FFF2-40B4-BE49-F238E27FC236}">
                <a16:creationId xmlns:a16="http://schemas.microsoft.com/office/drawing/2014/main" id="{F8C07644-4E48-48D3-A0D1-68643BFF1416}"/>
              </a:ext>
            </a:extLst>
          </p:cNvPr>
          <p:cNvGraphicFramePr>
            <a:graphicFrameLocks noGrp="1"/>
          </p:cNvGraphicFramePr>
          <p:nvPr>
            <p:extLst>
              <p:ext uri="{D42A27DB-BD31-4B8C-83A1-F6EECF244321}">
                <p14:modId xmlns:p14="http://schemas.microsoft.com/office/powerpoint/2010/main" val="2218869352"/>
              </p:ext>
            </p:extLst>
          </p:nvPr>
        </p:nvGraphicFramePr>
        <p:xfrm>
          <a:off x="6274311" y="2874608"/>
          <a:ext cx="5400000" cy="249936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295186543"/>
                    </a:ext>
                  </a:extLst>
                </a:gridCol>
                <a:gridCol w="2520000">
                  <a:extLst>
                    <a:ext uri="{9D8B030D-6E8A-4147-A177-3AD203B41FA5}">
                      <a16:colId xmlns:a16="http://schemas.microsoft.com/office/drawing/2014/main" val="1568984457"/>
                    </a:ext>
                  </a:extLst>
                </a:gridCol>
                <a:gridCol w="1080000">
                  <a:extLst>
                    <a:ext uri="{9D8B030D-6E8A-4147-A177-3AD203B41FA5}">
                      <a16:colId xmlns:a16="http://schemas.microsoft.com/office/drawing/2014/main" val="2730091144"/>
                    </a:ext>
                  </a:extLst>
                </a:gridCol>
                <a:gridCol w="1080000">
                  <a:extLst>
                    <a:ext uri="{9D8B030D-6E8A-4147-A177-3AD203B41FA5}">
                      <a16:colId xmlns:a16="http://schemas.microsoft.com/office/drawing/2014/main" val="2425537960"/>
                    </a:ext>
                  </a:extLst>
                </a:gridCol>
              </a:tblGrid>
              <a:tr h="370840">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err="1">
                          <a:solidFill>
                            <a:srgbClr val="115076"/>
                          </a:solidFill>
                        </a:rPr>
                        <a:t>sœur</a:t>
                      </a:r>
                      <a:endParaRPr lang="en-GB" sz="20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err="1">
                          <a:solidFill>
                            <a:srgbClr val="115076"/>
                          </a:solidFill>
                        </a:rPr>
                        <a:t>chien</a:t>
                      </a:r>
                      <a:endParaRPr lang="en-GB" sz="20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72251695"/>
                  </a:ext>
                </a:extLst>
              </a:tr>
              <a:tr h="370840">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Ta </a:t>
                      </a:r>
                      <a:r>
                        <a:rPr lang="en-GB" sz="2000" dirty="0" err="1">
                          <a:solidFill>
                            <a:srgbClr val="115076"/>
                          </a:solidFill>
                        </a:rPr>
                        <a:t>sœur</a:t>
                      </a:r>
                      <a:r>
                        <a:rPr lang="en-GB" sz="2000" dirty="0">
                          <a:solidFill>
                            <a:srgbClr val="115076"/>
                          </a:solidFill>
                        </a:rPr>
                        <a:t>   </a:t>
                      </a:r>
                      <a:r>
                        <a:rPr lang="en-GB" sz="2000" dirty="0" err="1">
                          <a:solidFill>
                            <a:srgbClr val="115076"/>
                          </a:solidFill>
                        </a:rPr>
                        <a:t>est</a:t>
                      </a:r>
                      <a:r>
                        <a:rPr lang="en-GB" sz="2000" dirty="0">
                          <a:solidFill>
                            <a:srgbClr val="115076"/>
                          </a:solidFill>
                        </a:rPr>
                        <a:t> </a:t>
                      </a:r>
                      <a:r>
                        <a:rPr lang="en-GB" sz="2000" dirty="0" err="1">
                          <a:solidFill>
                            <a:srgbClr val="115076"/>
                          </a:solidFill>
                        </a:rPr>
                        <a:t>sympa</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45228117"/>
                  </a:ext>
                </a:extLst>
              </a:tr>
              <a:tr h="370840">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Ton </a:t>
                      </a:r>
                      <a:r>
                        <a:rPr lang="en-GB" sz="2000" dirty="0" err="1">
                          <a:solidFill>
                            <a:srgbClr val="115076"/>
                          </a:solidFill>
                        </a:rPr>
                        <a:t>chien</a:t>
                      </a:r>
                      <a:r>
                        <a:rPr lang="en-GB" sz="2000" dirty="0">
                          <a:solidFill>
                            <a:srgbClr val="115076"/>
                          </a:solidFill>
                        </a:rPr>
                        <a:t>  </a:t>
                      </a:r>
                      <a:r>
                        <a:rPr lang="en-GB" sz="2000" dirty="0" err="1">
                          <a:solidFill>
                            <a:srgbClr val="115076"/>
                          </a:solidFill>
                        </a:rPr>
                        <a:t>joue</a:t>
                      </a:r>
                      <a:r>
                        <a:rPr lang="en-GB" sz="2000" dirty="0">
                          <a:solidFill>
                            <a:srgbClr val="115076"/>
                          </a:solidFill>
                        </a:rPr>
                        <a:t> dehors.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71593383"/>
                  </a:ext>
                </a:extLst>
              </a:tr>
              <a:tr h="370840">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Ta </a:t>
                      </a:r>
                      <a:r>
                        <a:rPr lang="en-GB" sz="2000" dirty="0" err="1">
                          <a:solidFill>
                            <a:srgbClr val="115076"/>
                          </a:solidFill>
                        </a:rPr>
                        <a:t>sœur</a:t>
                      </a:r>
                      <a:r>
                        <a:rPr lang="ja-JP" altLang="en-US" sz="2000" dirty="0">
                          <a:solidFill>
                            <a:srgbClr val="115076"/>
                          </a:solidFill>
                        </a:rPr>
                        <a:t>   </a:t>
                      </a:r>
                      <a:r>
                        <a:rPr lang="en-GB" altLang="ja-JP" sz="2000" dirty="0">
                          <a:solidFill>
                            <a:srgbClr val="115076"/>
                          </a:solidFill>
                        </a:rPr>
                        <a:t>fait</a:t>
                      </a:r>
                      <a:r>
                        <a:rPr lang="ja-JP" altLang="en-US" sz="2000" dirty="0">
                          <a:solidFill>
                            <a:srgbClr val="115076"/>
                          </a:solidFill>
                        </a:rPr>
                        <a:t> </a:t>
                      </a:r>
                      <a:r>
                        <a:rPr lang="en-GB" altLang="ja-JP" sz="2000" dirty="0">
                          <a:solidFill>
                            <a:srgbClr val="115076"/>
                          </a:solidFill>
                        </a:rPr>
                        <a:t>des</a:t>
                      </a:r>
                      <a:r>
                        <a:rPr lang="ja-JP" altLang="en-US" sz="2000" dirty="0">
                          <a:solidFill>
                            <a:srgbClr val="115076"/>
                          </a:solidFill>
                        </a:rPr>
                        <a:t> </a:t>
                      </a:r>
                      <a:r>
                        <a:rPr lang="en-GB" altLang="ja-JP" sz="2000" dirty="0">
                          <a:solidFill>
                            <a:srgbClr val="115076"/>
                          </a:solidFill>
                        </a:rPr>
                        <a:t>promenades.</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47052491"/>
                  </a:ext>
                </a:extLst>
              </a:tr>
            </a:tbl>
          </a:graphicData>
        </a:graphic>
      </p:graphicFrame>
      <p:graphicFrame>
        <p:nvGraphicFramePr>
          <p:cNvPr id="26" name="Table 25">
            <a:extLst>
              <a:ext uri="{FF2B5EF4-FFF2-40B4-BE49-F238E27FC236}">
                <a16:creationId xmlns:a16="http://schemas.microsoft.com/office/drawing/2014/main" id="{6DBD1A89-63F3-4C94-B18A-46F111FA5BCC}"/>
              </a:ext>
            </a:extLst>
          </p:cNvPr>
          <p:cNvGraphicFramePr>
            <a:graphicFrameLocks noGrp="1"/>
          </p:cNvGraphicFramePr>
          <p:nvPr>
            <p:extLst>
              <p:ext uri="{D42A27DB-BD31-4B8C-83A1-F6EECF244321}">
                <p14:modId xmlns:p14="http://schemas.microsoft.com/office/powerpoint/2010/main" val="1252952134"/>
              </p:ext>
            </p:extLst>
          </p:nvPr>
        </p:nvGraphicFramePr>
        <p:xfrm>
          <a:off x="517689" y="2874608"/>
          <a:ext cx="5400000" cy="249936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295186543"/>
                    </a:ext>
                  </a:extLst>
                </a:gridCol>
                <a:gridCol w="2520000">
                  <a:extLst>
                    <a:ext uri="{9D8B030D-6E8A-4147-A177-3AD203B41FA5}">
                      <a16:colId xmlns:a16="http://schemas.microsoft.com/office/drawing/2014/main" val="1568984457"/>
                    </a:ext>
                  </a:extLst>
                </a:gridCol>
                <a:gridCol w="1080000">
                  <a:extLst>
                    <a:ext uri="{9D8B030D-6E8A-4147-A177-3AD203B41FA5}">
                      <a16:colId xmlns:a16="http://schemas.microsoft.com/office/drawing/2014/main" val="2730091144"/>
                    </a:ext>
                  </a:extLst>
                </a:gridCol>
                <a:gridCol w="1080000">
                  <a:extLst>
                    <a:ext uri="{9D8B030D-6E8A-4147-A177-3AD203B41FA5}">
                      <a16:colId xmlns:a16="http://schemas.microsoft.com/office/drawing/2014/main" val="2425537960"/>
                    </a:ext>
                  </a:extLst>
                </a:gridCol>
              </a:tblGrid>
              <a:tr h="370840">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err="1">
                          <a:solidFill>
                            <a:srgbClr val="115076"/>
                          </a:solidFill>
                        </a:rPr>
                        <a:t>sœur</a:t>
                      </a:r>
                      <a:endParaRPr lang="en-GB" sz="2000" b="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115076"/>
                          </a:solidFill>
                        </a:rPr>
                        <a:t>frère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72251695"/>
                  </a:ext>
                </a:extLst>
              </a:tr>
              <a:tr h="370840">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Mon frère    </a:t>
                      </a:r>
                      <a:r>
                        <a:rPr lang="en-GB" sz="2000" dirty="0" err="1">
                          <a:solidFill>
                            <a:srgbClr val="115076"/>
                          </a:solidFill>
                        </a:rPr>
                        <a:t>est</a:t>
                      </a:r>
                      <a:r>
                        <a:rPr lang="en-GB" sz="2000" dirty="0">
                          <a:solidFill>
                            <a:srgbClr val="115076"/>
                          </a:solidFill>
                        </a:rPr>
                        <a:t> </a:t>
                      </a:r>
                      <a:r>
                        <a:rPr lang="en-GB" sz="2000" dirty="0" err="1">
                          <a:solidFill>
                            <a:srgbClr val="115076"/>
                          </a:solidFill>
                        </a:rPr>
                        <a:t>calme</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45228117"/>
                  </a:ext>
                </a:extLst>
              </a:tr>
              <a:tr h="370840">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Mon frère    fait des </a:t>
                      </a:r>
                      <a:r>
                        <a:rPr lang="en-GB" sz="2000" dirty="0" err="1">
                          <a:solidFill>
                            <a:srgbClr val="115076"/>
                          </a:solidFill>
                        </a:rPr>
                        <a:t>modèles</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71593383"/>
                  </a:ext>
                </a:extLst>
              </a:tr>
              <a:tr h="370840">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Ma </a:t>
                      </a:r>
                      <a:r>
                        <a:rPr lang="en-GB" sz="2000" dirty="0" err="1">
                          <a:solidFill>
                            <a:srgbClr val="115076"/>
                          </a:solidFill>
                        </a:rPr>
                        <a:t>sœur</a:t>
                      </a:r>
                      <a:r>
                        <a:rPr lang="en-GB" sz="2000" dirty="0">
                          <a:solidFill>
                            <a:srgbClr val="115076"/>
                          </a:solidFill>
                        </a:rPr>
                        <a:t>   </a:t>
                      </a:r>
                      <a:r>
                        <a:rPr lang="en-GB" sz="2000" dirty="0" err="1">
                          <a:solidFill>
                            <a:srgbClr val="115076"/>
                          </a:solidFill>
                        </a:rPr>
                        <a:t>aime</a:t>
                      </a:r>
                      <a:r>
                        <a:rPr lang="en-GB" sz="2000" dirty="0">
                          <a:solidFill>
                            <a:srgbClr val="115076"/>
                          </a:solidFill>
                        </a:rPr>
                        <a:t> les </a:t>
                      </a:r>
                      <a:r>
                        <a:rPr lang="en-GB" sz="2000" dirty="0" err="1">
                          <a:solidFill>
                            <a:srgbClr val="115076"/>
                          </a:solidFill>
                        </a:rPr>
                        <a:t>poèmes</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47052491"/>
                  </a:ext>
                </a:extLst>
              </a:tr>
            </a:tbl>
          </a:graphicData>
        </a:graphic>
      </p:graphicFrame>
      <p:pic>
        <p:nvPicPr>
          <p:cNvPr id="31" name="Picture 30">
            <a:extLst>
              <a:ext uri="{FF2B5EF4-FFF2-40B4-BE49-F238E27FC236}">
                <a16:creationId xmlns:a16="http://schemas.microsoft.com/office/drawing/2014/main" id="{CF179D0E-AC6D-4F17-99BD-5D3FBD2E11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990" y="1463856"/>
            <a:ext cx="1800000" cy="1800000"/>
          </a:xfrm>
          <a:prstGeom prst="rect">
            <a:avLst/>
          </a:prstGeom>
        </p:spPr>
      </p:pic>
      <p:pic>
        <p:nvPicPr>
          <p:cNvPr id="33" name="Picture 32">
            <a:extLst>
              <a:ext uri="{FF2B5EF4-FFF2-40B4-BE49-F238E27FC236}">
                <a16:creationId xmlns:a16="http://schemas.microsoft.com/office/drawing/2014/main" id="{E6B63598-4DE7-43E0-8865-191B4397EB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2787" y="1463856"/>
            <a:ext cx="1800000" cy="1800000"/>
          </a:xfrm>
          <a:prstGeom prst="rect">
            <a:avLst/>
          </a:prstGeom>
        </p:spPr>
      </p:pic>
      <p:sp>
        <p:nvSpPr>
          <p:cNvPr id="9" name="TextBox 8">
            <a:extLst>
              <a:ext uri="{FF2B5EF4-FFF2-40B4-BE49-F238E27FC236}">
                <a16:creationId xmlns:a16="http://schemas.microsoft.com/office/drawing/2014/main" id="{FE8F7FCB-EF67-4A15-8CBB-5D6EDCD6040F}"/>
              </a:ext>
            </a:extLst>
          </p:cNvPr>
          <p:cNvSpPr txBox="1"/>
          <p:nvPr/>
        </p:nvSpPr>
        <p:spPr>
          <a:xfrm>
            <a:off x="2418785" y="2760098"/>
            <a:ext cx="809837" cy="523220"/>
          </a:xfrm>
          <a:prstGeom prst="rect">
            <a:avLst/>
          </a:prstGeom>
          <a:noFill/>
        </p:spPr>
        <p:txBody>
          <a:bodyPr wrap="none" rtlCol="0">
            <a:spAutoFit/>
          </a:bodyPr>
          <a:lstStyle/>
          <a:p>
            <a:r>
              <a:rPr lang="en-GB" sz="2800" b="1" dirty="0" err="1">
                <a:solidFill>
                  <a:srgbClr val="115076"/>
                </a:solidFill>
              </a:rPr>
              <a:t>Léa</a:t>
            </a:r>
            <a:endParaRPr lang="en-GB" sz="2800" b="1" dirty="0">
              <a:solidFill>
                <a:srgbClr val="115076"/>
              </a:solidFill>
            </a:endParaRPr>
          </a:p>
        </p:txBody>
      </p:sp>
      <p:sp>
        <p:nvSpPr>
          <p:cNvPr id="35" name="TextBox 34">
            <a:extLst>
              <a:ext uri="{FF2B5EF4-FFF2-40B4-BE49-F238E27FC236}">
                <a16:creationId xmlns:a16="http://schemas.microsoft.com/office/drawing/2014/main" id="{39419D5F-8F45-4AFB-810D-810D92FC4AC7}"/>
              </a:ext>
            </a:extLst>
          </p:cNvPr>
          <p:cNvSpPr txBox="1"/>
          <p:nvPr/>
        </p:nvSpPr>
        <p:spPr>
          <a:xfrm>
            <a:off x="8172083" y="2757534"/>
            <a:ext cx="990977" cy="523220"/>
          </a:xfrm>
          <a:prstGeom prst="rect">
            <a:avLst/>
          </a:prstGeom>
          <a:noFill/>
        </p:spPr>
        <p:txBody>
          <a:bodyPr wrap="none" rtlCol="0">
            <a:spAutoFit/>
          </a:bodyPr>
          <a:lstStyle/>
          <a:p>
            <a:r>
              <a:rPr lang="en-GB" sz="2800" b="1" dirty="0">
                <a:solidFill>
                  <a:srgbClr val="115076"/>
                </a:solidFill>
              </a:rPr>
              <a:t>Amir</a:t>
            </a:r>
          </a:p>
        </p:txBody>
      </p:sp>
      <p:sp>
        <p:nvSpPr>
          <p:cNvPr id="36" name="Action Button: Custom 66" descr="number 1">
            <a:hlinkClick r:id="" action="ppaction://noaction" highlightClick="1"/>
            <a:extLst>
              <a:ext uri="{FF2B5EF4-FFF2-40B4-BE49-F238E27FC236}">
                <a16:creationId xmlns:a16="http://schemas.microsoft.com/office/drawing/2014/main" id="{06829F83-CA00-4B94-9BEA-7CCDF53BF0D2}"/>
              </a:ext>
            </a:extLst>
          </p:cNvPr>
          <p:cNvSpPr/>
          <p:nvPr/>
        </p:nvSpPr>
        <p:spPr>
          <a:xfrm>
            <a:off x="601940" y="3350870"/>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a:t>
            </a:r>
          </a:p>
        </p:txBody>
      </p:sp>
      <p:sp>
        <p:nvSpPr>
          <p:cNvPr id="38" name="Action Button: Custom 72" descr="number 3">
            <a:hlinkClick r:id="" action="ppaction://noaction" highlightClick="1"/>
            <a:extLst>
              <a:ext uri="{FF2B5EF4-FFF2-40B4-BE49-F238E27FC236}">
                <a16:creationId xmlns:a16="http://schemas.microsoft.com/office/drawing/2014/main" id="{C5D4CF0D-6F85-4CC6-BB0D-7930470C6AB3}"/>
              </a:ext>
            </a:extLst>
          </p:cNvPr>
          <p:cNvSpPr/>
          <p:nvPr/>
        </p:nvSpPr>
        <p:spPr>
          <a:xfrm>
            <a:off x="585438" y="4016070"/>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2</a:t>
            </a:r>
          </a:p>
        </p:txBody>
      </p:sp>
      <p:sp>
        <p:nvSpPr>
          <p:cNvPr id="39" name="Action Button: Custom 75" descr="number 4">
            <a:hlinkClick r:id="" action="ppaction://noaction" highlightClick="1"/>
            <a:extLst>
              <a:ext uri="{FF2B5EF4-FFF2-40B4-BE49-F238E27FC236}">
                <a16:creationId xmlns:a16="http://schemas.microsoft.com/office/drawing/2014/main" id="{929F3228-CE25-4848-9F94-08C16F9A3873}"/>
              </a:ext>
            </a:extLst>
          </p:cNvPr>
          <p:cNvSpPr/>
          <p:nvPr/>
        </p:nvSpPr>
        <p:spPr>
          <a:xfrm>
            <a:off x="585438" y="4721821"/>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2</a:t>
            </a:r>
          </a:p>
        </p:txBody>
      </p:sp>
      <p:sp>
        <p:nvSpPr>
          <p:cNvPr id="40" name="Action Button: Custom 78" descr="number 5">
            <a:hlinkClick r:id="" action="ppaction://noaction" highlightClick="1"/>
            <a:extLst>
              <a:ext uri="{FF2B5EF4-FFF2-40B4-BE49-F238E27FC236}">
                <a16:creationId xmlns:a16="http://schemas.microsoft.com/office/drawing/2014/main" id="{847D5A3F-F7D6-4E57-8A46-692A6B2326AB}"/>
              </a:ext>
            </a:extLst>
          </p:cNvPr>
          <p:cNvSpPr/>
          <p:nvPr/>
        </p:nvSpPr>
        <p:spPr>
          <a:xfrm>
            <a:off x="6372787" y="3374282"/>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4</a:t>
            </a:r>
          </a:p>
        </p:txBody>
      </p:sp>
      <p:sp>
        <p:nvSpPr>
          <p:cNvPr id="42" name="Action Button: Custom 84" descr="number 7">
            <a:hlinkClick r:id="" action="ppaction://noaction" highlightClick="1"/>
            <a:extLst>
              <a:ext uri="{FF2B5EF4-FFF2-40B4-BE49-F238E27FC236}">
                <a16:creationId xmlns:a16="http://schemas.microsoft.com/office/drawing/2014/main" id="{8D6794C3-8069-422D-B8D4-AC36CB10AE36}"/>
              </a:ext>
            </a:extLst>
          </p:cNvPr>
          <p:cNvSpPr/>
          <p:nvPr/>
        </p:nvSpPr>
        <p:spPr>
          <a:xfrm>
            <a:off x="6372787" y="4058642"/>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5</a:t>
            </a:r>
          </a:p>
        </p:txBody>
      </p:sp>
      <p:sp>
        <p:nvSpPr>
          <p:cNvPr id="43" name="Action Button: Custom 87" descr="number 8">
            <a:hlinkClick r:id="" action="ppaction://noaction" highlightClick="1"/>
            <a:extLst>
              <a:ext uri="{FF2B5EF4-FFF2-40B4-BE49-F238E27FC236}">
                <a16:creationId xmlns:a16="http://schemas.microsoft.com/office/drawing/2014/main" id="{A09C18FE-2942-41FB-87C3-3769DE0EF63E}"/>
              </a:ext>
            </a:extLst>
          </p:cNvPr>
          <p:cNvSpPr/>
          <p:nvPr/>
        </p:nvSpPr>
        <p:spPr>
          <a:xfrm>
            <a:off x="6372787" y="4735400"/>
            <a:ext cx="540000" cy="54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6</a:t>
            </a:r>
          </a:p>
        </p:txBody>
      </p:sp>
      <p:sp>
        <p:nvSpPr>
          <p:cNvPr id="52" name="Rectangle: Rounded Corners 51">
            <a:extLst>
              <a:ext uri="{FF2B5EF4-FFF2-40B4-BE49-F238E27FC236}">
                <a16:creationId xmlns:a16="http://schemas.microsoft.com/office/drawing/2014/main" id="{4E713352-2091-4CDA-8DDA-A4B481990DC9}"/>
              </a:ext>
            </a:extLst>
          </p:cNvPr>
          <p:cNvSpPr/>
          <p:nvPr/>
        </p:nvSpPr>
        <p:spPr>
          <a:xfrm>
            <a:off x="1939133" y="3322499"/>
            <a:ext cx="774544" cy="302733"/>
          </a:xfrm>
          <a:prstGeom prst="roundRect">
            <a:avLst/>
          </a:prstGeom>
          <a:solidFill>
            <a:srgbClr val="0055A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DB2FD818-33B8-4532-A98A-92192BFFCD35}"/>
              </a:ext>
            </a:extLst>
          </p:cNvPr>
          <p:cNvSpPr/>
          <p:nvPr/>
        </p:nvSpPr>
        <p:spPr>
          <a:xfrm>
            <a:off x="1916446" y="4025909"/>
            <a:ext cx="774544" cy="302733"/>
          </a:xfrm>
          <a:prstGeom prst="roundRect">
            <a:avLst/>
          </a:prstGeom>
          <a:solidFill>
            <a:srgbClr val="0055A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2DF2CA62-5328-4FD4-A6DD-245010A5AD38}"/>
              </a:ext>
            </a:extLst>
          </p:cNvPr>
          <p:cNvSpPr/>
          <p:nvPr/>
        </p:nvSpPr>
        <p:spPr>
          <a:xfrm>
            <a:off x="1762116" y="4736747"/>
            <a:ext cx="774544" cy="302733"/>
          </a:xfrm>
          <a:prstGeom prst="roundRect">
            <a:avLst/>
          </a:prstGeom>
          <a:solidFill>
            <a:srgbClr val="0055A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A7280E14-5911-480F-A23C-A1897BFA9D57}"/>
              </a:ext>
            </a:extLst>
          </p:cNvPr>
          <p:cNvSpPr/>
          <p:nvPr/>
        </p:nvSpPr>
        <p:spPr>
          <a:xfrm>
            <a:off x="7406827" y="3322498"/>
            <a:ext cx="774544" cy="302733"/>
          </a:xfrm>
          <a:prstGeom prst="roundRect">
            <a:avLst/>
          </a:prstGeom>
          <a:solidFill>
            <a:srgbClr val="0055A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9EC0205C-9B1F-4F5E-936C-8ED8C905EDAA}"/>
              </a:ext>
            </a:extLst>
          </p:cNvPr>
          <p:cNvSpPr/>
          <p:nvPr/>
        </p:nvSpPr>
        <p:spPr>
          <a:xfrm>
            <a:off x="7537986" y="4007729"/>
            <a:ext cx="774544" cy="302733"/>
          </a:xfrm>
          <a:prstGeom prst="roundRect">
            <a:avLst/>
          </a:prstGeom>
          <a:solidFill>
            <a:srgbClr val="0055A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860E86E9-06E5-485A-93FD-E5022234AE4F}"/>
              </a:ext>
            </a:extLst>
          </p:cNvPr>
          <p:cNvSpPr/>
          <p:nvPr/>
        </p:nvSpPr>
        <p:spPr>
          <a:xfrm>
            <a:off x="7406827" y="4702667"/>
            <a:ext cx="774544" cy="302733"/>
          </a:xfrm>
          <a:prstGeom prst="roundRect">
            <a:avLst/>
          </a:prstGeom>
          <a:solidFill>
            <a:srgbClr val="0055A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97BDE5E0-B0B4-483B-AA93-A2D77241FF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3314" y="3355232"/>
            <a:ext cx="518400" cy="540000"/>
          </a:xfrm>
          <a:prstGeom prst="rect">
            <a:avLst/>
          </a:prstGeom>
        </p:spPr>
      </p:pic>
      <p:pic>
        <p:nvPicPr>
          <p:cNvPr id="65" name="Picture 64">
            <a:extLst>
              <a:ext uri="{FF2B5EF4-FFF2-40B4-BE49-F238E27FC236}">
                <a16:creationId xmlns:a16="http://schemas.microsoft.com/office/drawing/2014/main" id="{4F7B76E5-0DFB-4959-A772-387147D98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0576" y="3996453"/>
            <a:ext cx="518400" cy="540000"/>
          </a:xfrm>
          <a:prstGeom prst="rect">
            <a:avLst/>
          </a:prstGeom>
        </p:spPr>
      </p:pic>
      <p:pic>
        <p:nvPicPr>
          <p:cNvPr id="66" name="Picture 65">
            <a:extLst>
              <a:ext uri="{FF2B5EF4-FFF2-40B4-BE49-F238E27FC236}">
                <a16:creationId xmlns:a16="http://schemas.microsoft.com/office/drawing/2014/main" id="{323B780B-8B27-40F4-8556-0AB87F84A1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7755" y="4762764"/>
            <a:ext cx="518400" cy="540000"/>
          </a:xfrm>
          <a:prstGeom prst="rect">
            <a:avLst/>
          </a:prstGeom>
        </p:spPr>
      </p:pic>
      <p:pic>
        <p:nvPicPr>
          <p:cNvPr id="67" name="Picture 66">
            <a:extLst>
              <a:ext uri="{FF2B5EF4-FFF2-40B4-BE49-F238E27FC236}">
                <a16:creationId xmlns:a16="http://schemas.microsoft.com/office/drawing/2014/main" id="{CC87D425-58FB-4AAF-8C66-084A38DA2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08412" y="3355232"/>
            <a:ext cx="518400" cy="540000"/>
          </a:xfrm>
          <a:prstGeom prst="rect">
            <a:avLst/>
          </a:prstGeom>
        </p:spPr>
      </p:pic>
      <p:pic>
        <p:nvPicPr>
          <p:cNvPr id="69" name="Picture 68">
            <a:extLst>
              <a:ext uri="{FF2B5EF4-FFF2-40B4-BE49-F238E27FC236}">
                <a16:creationId xmlns:a16="http://schemas.microsoft.com/office/drawing/2014/main" id="{A0B68240-3437-4295-B7EA-865BE8BDE3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5258" y="3987266"/>
            <a:ext cx="518400" cy="540000"/>
          </a:xfrm>
          <a:prstGeom prst="rect">
            <a:avLst/>
          </a:prstGeom>
        </p:spPr>
      </p:pic>
      <p:pic>
        <p:nvPicPr>
          <p:cNvPr id="70" name="Picture 69">
            <a:extLst>
              <a:ext uri="{FF2B5EF4-FFF2-40B4-BE49-F238E27FC236}">
                <a16:creationId xmlns:a16="http://schemas.microsoft.com/office/drawing/2014/main" id="{BF07F0EA-268B-429D-B626-AECEA5FF62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08412" y="4694576"/>
            <a:ext cx="518400" cy="540000"/>
          </a:xfrm>
          <a:prstGeom prst="rect">
            <a:avLst/>
          </a:prstGeom>
        </p:spPr>
      </p:pic>
      <p:pic>
        <p:nvPicPr>
          <p:cNvPr id="6" name="Picture 5" descr="A picture containing food, clock, light&#10;&#10;Description automatically generated">
            <a:extLst>
              <a:ext uri="{FF2B5EF4-FFF2-40B4-BE49-F238E27FC236}">
                <a16:creationId xmlns:a16="http://schemas.microsoft.com/office/drawing/2014/main" id="{57B4A375-BD10-4A7A-8AE4-3DDF14E1BA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8211" y="1781266"/>
            <a:ext cx="1093342" cy="1093342"/>
          </a:xfrm>
          <a:prstGeom prst="rect">
            <a:avLst/>
          </a:prstGeom>
        </p:spPr>
      </p:pic>
      <p:pic>
        <p:nvPicPr>
          <p:cNvPr id="11" name="Picture 10" descr="A picture containing shirt&#10;&#10;Description automatically generated">
            <a:extLst>
              <a:ext uri="{FF2B5EF4-FFF2-40B4-BE49-F238E27FC236}">
                <a16:creationId xmlns:a16="http://schemas.microsoft.com/office/drawing/2014/main" id="{E7D2336A-13A0-42E0-BE44-CB1BF59F22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5322" y="1694019"/>
            <a:ext cx="1171115" cy="1171115"/>
          </a:xfrm>
          <a:prstGeom prst="rect">
            <a:avLst/>
          </a:prstGeom>
        </p:spPr>
      </p:pic>
      <p:pic>
        <p:nvPicPr>
          <p:cNvPr id="14" name="Picture 13" descr="A picture containing toy, doll&#10;&#10;Description automatically generated">
            <a:extLst>
              <a:ext uri="{FF2B5EF4-FFF2-40B4-BE49-F238E27FC236}">
                <a16:creationId xmlns:a16="http://schemas.microsoft.com/office/drawing/2014/main" id="{4AEF4E43-6E92-4BBE-BE06-D14157595F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03100" y="1781266"/>
            <a:ext cx="1091211" cy="1091211"/>
          </a:xfrm>
          <a:prstGeom prst="rect">
            <a:avLst/>
          </a:prstGeom>
        </p:spPr>
      </p:pic>
      <p:pic>
        <p:nvPicPr>
          <p:cNvPr id="16" name="Picture 15" descr="A close up of a stuffed animal&#10;&#10;Description automatically generated">
            <a:extLst>
              <a:ext uri="{FF2B5EF4-FFF2-40B4-BE49-F238E27FC236}">
                <a16:creationId xmlns:a16="http://schemas.microsoft.com/office/drawing/2014/main" id="{05B51E27-1577-4AA5-BC3A-4ED30C32525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42197" y="1959914"/>
            <a:ext cx="893474" cy="893474"/>
          </a:xfrm>
          <a:prstGeom prst="rect">
            <a:avLst/>
          </a:prstGeom>
        </p:spPr>
      </p:pic>
      <p:sp>
        <p:nvSpPr>
          <p:cNvPr id="10" name="Title 9">
            <a:extLst>
              <a:ext uri="{FF2B5EF4-FFF2-40B4-BE49-F238E27FC236}">
                <a16:creationId xmlns:a16="http://schemas.microsoft.com/office/drawing/2014/main" id="{3DD9A4EA-ED97-456C-9067-71B9CA6C4A7D}"/>
              </a:ext>
            </a:extLst>
          </p:cNvPr>
          <p:cNvSpPr>
            <a:spLocks noGrp="1"/>
          </p:cNvSpPr>
          <p:nvPr>
            <p:ph type="title"/>
          </p:nvPr>
        </p:nvSpPr>
        <p:spPr/>
        <p:txBody>
          <a:bodyPr>
            <a:normAutofit/>
          </a:bodyPr>
          <a:lstStyle/>
          <a:p>
            <a:r>
              <a:rPr lang="fr-FR" dirty="0"/>
              <a:t>C’est qui ?</a:t>
            </a:r>
          </a:p>
        </p:txBody>
      </p:sp>
      <p:sp>
        <p:nvSpPr>
          <p:cNvPr id="46" name="Rounded Rectangle 46">
            <a:extLst>
              <a:ext uri="{FF2B5EF4-FFF2-40B4-BE49-F238E27FC236}">
                <a16:creationId xmlns:a16="http://schemas.microsoft.com/office/drawing/2014/main" id="{EAF5C545-2D3B-4FD9-A7D2-D0C6B34EA1B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55054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5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8"/>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 grpId="0" animBg="1"/>
      <p:bldP spid="55" grpId="0" animBg="1"/>
      <p:bldP spid="56" grpId="0" animBg="1"/>
      <p:bldP spid="57" grpId="0" animBg="1"/>
      <p:bldP spid="5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956128-450B-41B7-A1F6-5E6E4693EF22}"/>
              </a:ext>
            </a:extLst>
          </p:cNvPr>
          <p:cNvSpPr txBox="1"/>
          <p:nvPr/>
        </p:nvSpPr>
        <p:spPr>
          <a:xfrm>
            <a:off x="188942" y="1449741"/>
            <a:ext cx="1215749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If a noun begins with a </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vowel </a:t>
            </a:r>
            <a:r>
              <a:rPr kumimoji="0" lang="en-GB" sz="2200" i="0" u="none" strike="noStrike" kern="1200" cap="none" spc="0" normalizeH="0" baseline="0" noProof="0" dirty="0">
                <a:ln>
                  <a:noFill/>
                </a:ln>
                <a:solidFill>
                  <a:srgbClr val="115076"/>
                </a:solidFill>
                <a:effectLst/>
                <a:uLnTx/>
                <a:uFillTx/>
                <a:latin typeface="Century Gothic" panose="020F0302020204030204"/>
                <a:ea typeface="+mn-ea"/>
                <a:cs typeface="+mn-cs"/>
              </a:rPr>
              <a:t>or </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we use </a:t>
            </a:r>
            <a:r>
              <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rPr>
              <a:t>mon</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i="0" u="none" strike="noStrike" kern="1200" cap="none" spc="0" normalizeH="0" baseline="0" noProof="0" dirty="0">
                <a:ln>
                  <a:noFill/>
                </a:ln>
                <a:solidFill>
                  <a:srgbClr val="115076"/>
                </a:solidFill>
                <a:effectLst/>
                <a:uLnTx/>
                <a:uFillTx/>
                <a:latin typeface="Century Gothic" panose="020F0302020204030204"/>
                <a:ea typeface="+mn-ea"/>
                <a:cs typeface="+mn-cs"/>
              </a:rPr>
              <a:t>or </a:t>
            </a:r>
            <a:r>
              <a:rPr kumimoji="0" lang="en-GB" sz="2200" b="1" i="0" u="none" strike="noStrike" kern="1200" cap="none" spc="0" normalizeH="0" baseline="0" noProof="0" dirty="0">
                <a:ln>
                  <a:noFill/>
                </a:ln>
                <a:solidFill>
                  <a:srgbClr val="EE6000"/>
                </a:solidFill>
                <a:effectLst/>
                <a:uLnTx/>
                <a:uFillTx/>
                <a:latin typeface="Century Gothic" panose="020F0302020204030204"/>
                <a:ea typeface="+mn-ea"/>
                <a:cs typeface="+mn-cs"/>
              </a:rPr>
              <a:t>ton</a:t>
            </a:r>
            <a:r>
              <a:rPr kumimoji="0" lang="en-GB" sz="2200" i="0" u="none" strike="noStrike" kern="1200" cap="none" spc="0" normalizeH="0" baseline="0" noProof="0" dirty="0">
                <a:ln>
                  <a:noFill/>
                </a:ln>
                <a:solidFill>
                  <a:srgbClr val="115076"/>
                </a:solidFill>
                <a:effectLst/>
                <a:uLnTx/>
                <a:uFillTx/>
                <a:latin typeface="Century Gothic" panose="020F0302020204030204"/>
                <a:ea typeface="+mn-ea"/>
                <a:cs typeface="+mn-cs"/>
              </a:rPr>
              <a:t> for both </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masculine</a:t>
            </a:r>
            <a:r>
              <a:rPr kumimoji="0" lang="en-GB" sz="22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1" i="0" u="none" strike="noStrike" kern="1200" cap="none" spc="0" normalizeH="0" baseline="0" noProof="0" dirty="0">
                <a:ln>
                  <a:noFill/>
                </a:ln>
                <a:solidFill>
                  <a:srgbClr val="115076"/>
                </a:solidFill>
                <a:effectLst/>
                <a:uLnTx/>
                <a:uFillTx/>
                <a:latin typeface="Century Gothic" panose="020F0302020204030204"/>
                <a:ea typeface="+mn-ea"/>
                <a:cs typeface="+mn-cs"/>
              </a:rPr>
              <a:t>and feminine</a:t>
            </a:r>
            <a:r>
              <a:rPr lang="en-GB" sz="2200" dirty="0">
                <a:solidFill>
                  <a:srgbClr val="115076"/>
                </a:solidFill>
                <a:latin typeface="Century Gothic" panose="020F0302020204030204"/>
              </a:rPr>
              <a:t>:</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F4FF4F3E-9CBB-490F-A32D-AE0CA125AEA2}"/>
              </a:ext>
            </a:extLst>
          </p:cNvPr>
          <p:cNvSpPr txBox="1"/>
          <p:nvPr/>
        </p:nvSpPr>
        <p:spPr>
          <a:xfrm>
            <a:off x="1322793" y="2070686"/>
            <a:ext cx="1951175"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mon</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ami</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5" name="TextBox 74">
            <a:extLst>
              <a:ext uri="{FF2B5EF4-FFF2-40B4-BE49-F238E27FC236}">
                <a16:creationId xmlns:a16="http://schemas.microsoft.com/office/drawing/2014/main" id="{B2CD1207-840F-4EAE-9EEE-4BB48E7F1918}"/>
              </a:ext>
            </a:extLst>
          </p:cNvPr>
          <p:cNvSpPr txBox="1"/>
          <p:nvPr/>
        </p:nvSpPr>
        <p:spPr>
          <a:xfrm>
            <a:off x="795404" y="2655461"/>
            <a:ext cx="2478564"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3200" b="1" dirty="0">
                <a:solidFill>
                  <a:srgbClr val="EE6000"/>
                </a:solidFill>
                <a:latin typeface="Century Gothic" panose="020F0302020204030204"/>
              </a:rPr>
              <a:t>ton</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homme</a:t>
            </a:r>
          </a:p>
        </p:txBody>
      </p:sp>
      <p:sp>
        <p:nvSpPr>
          <p:cNvPr id="76" name="TextBox 75">
            <a:extLst>
              <a:ext uri="{FF2B5EF4-FFF2-40B4-BE49-F238E27FC236}">
                <a16:creationId xmlns:a16="http://schemas.microsoft.com/office/drawing/2014/main" id="{5854BA7B-C394-4164-A943-7BEC90355DD7}"/>
              </a:ext>
            </a:extLst>
          </p:cNvPr>
          <p:cNvSpPr txBox="1"/>
          <p:nvPr/>
        </p:nvSpPr>
        <p:spPr>
          <a:xfrm>
            <a:off x="6526325" y="2070685"/>
            <a:ext cx="2214069"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mon</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amie</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7" name="TextBox 76">
            <a:extLst>
              <a:ext uri="{FF2B5EF4-FFF2-40B4-BE49-F238E27FC236}">
                <a16:creationId xmlns:a16="http://schemas.microsoft.com/office/drawing/2014/main" id="{5F1030CD-20CC-42BB-AC9B-CE6B287674CB}"/>
              </a:ext>
            </a:extLst>
          </p:cNvPr>
          <p:cNvSpPr txBox="1"/>
          <p:nvPr/>
        </p:nvSpPr>
        <p:spPr>
          <a:xfrm>
            <a:off x="6862957" y="2655460"/>
            <a:ext cx="1877437" cy="584775"/>
          </a:xfrm>
          <a:prstGeom prst="rect">
            <a:avLst/>
          </a:prstGeom>
          <a:noFill/>
        </p:spPr>
        <p:txBody>
          <a:bodyPr wrap="none" rtlCol="0">
            <a:spAutoFit/>
          </a:bodyPr>
          <a:lstStyle/>
          <a:p>
            <a:pPr lvl="0" algn="r">
              <a:defRPr/>
            </a:pPr>
            <a:r>
              <a:rPr kumimoji="0" lang="en-GB" sz="3200" b="1" i="0" u="none" strike="noStrike" kern="1200" cap="none" spc="0" normalizeH="0" baseline="0" noProof="0" dirty="0">
                <a:ln>
                  <a:noFill/>
                </a:ln>
                <a:solidFill>
                  <a:srgbClr val="EE6000"/>
                </a:solidFill>
                <a:effectLst/>
                <a:uLnTx/>
                <a:uFillTx/>
                <a:latin typeface="Century Gothic" panose="020F0302020204030204"/>
                <a:ea typeface="+mn-ea"/>
                <a:cs typeface="+mn-cs"/>
              </a:rPr>
              <a:t>ton</a:t>
            </a:r>
            <a:r>
              <a:rPr lang="en-GB" sz="3200" b="1" dirty="0">
                <a:solidFill>
                  <a:srgbClr val="115076"/>
                </a:solidFill>
                <a:latin typeface="Century Gothic" panose="020F0302020204030204"/>
              </a:rPr>
              <a:t> </a:t>
            </a:r>
            <a:r>
              <a:rPr lang="en-GB" sz="3200" b="1" dirty="0">
                <a:solidFill>
                  <a:srgbClr val="115076"/>
                </a:solidFill>
              </a:rPr>
              <a:t>idée</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8" name="TextBox 77">
            <a:extLst>
              <a:ext uri="{FF2B5EF4-FFF2-40B4-BE49-F238E27FC236}">
                <a16:creationId xmlns:a16="http://schemas.microsoft.com/office/drawing/2014/main" id="{E966781E-3E6F-428F-8ED2-A9C30CF05FB9}"/>
              </a:ext>
            </a:extLst>
          </p:cNvPr>
          <p:cNvSpPr txBox="1"/>
          <p:nvPr/>
        </p:nvSpPr>
        <p:spPr>
          <a:xfrm>
            <a:off x="3505235" y="2070686"/>
            <a:ext cx="28360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my friend (m)</a:t>
            </a:r>
          </a:p>
        </p:txBody>
      </p:sp>
      <p:sp>
        <p:nvSpPr>
          <p:cNvPr id="79" name="TextBox 78">
            <a:extLst>
              <a:ext uri="{FF2B5EF4-FFF2-40B4-BE49-F238E27FC236}">
                <a16:creationId xmlns:a16="http://schemas.microsoft.com/office/drawing/2014/main" id="{0C42FA08-B67F-4B99-83D2-67F4846E7173}"/>
              </a:ext>
            </a:extLst>
          </p:cNvPr>
          <p:cNvSpPr txBox="1"/>
          <p:nvPr/>
        </p:nvSpPr>
        <p:spPr>
          <a:xfrm>
            <a:off x="3505235" y="2655460"/>
            <a:ext cx="207620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your man</a:t>
            </a:r>
          </a:p>
        </p:txBody>
      </p:sp>
      <p:sp>
        <p:nvSpPr>
          <p:cNvPr id="80" name="TextBox 79">
            <a:extLst>
              <a:ext uri="{FF2B5EF4-FFF2-40B4-BE49-F238E27FC236}">
                <a16:creationId xmlns:a16="http://schemas.microsoft.com/office/drawing/2014/main" id="{2AF3112C-8489-4A67-A257-4B60ED2AF4E4}"/>
              </a:ext>
            </a:extLst>
          </p:cNvPr>
          <p:cNvSpPr txBox="1"/>
          <p:nvPr/>
        </p:nvSpPr>
        <p:spPr>
          <a:xfrm>
            <a:off x="8974432" y="2076521"/>
            <a:ext cx="257955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my friend (f)</a:t>
            </a:r>
          </a:p>
        </p:txBody>
      </p:sp>
      <p:sp>
        <p:nvSpPr>
          <p:cNvPr id="82" name="TextBox 81">
            <a:extLst>
              <a:ext uri="{FF2B5EF4-FFF2-40B4-BE49-F238E27FC236}">
                <a16:creationId xmlns:a16="http://schemas.microsoft.com/office/drawing/2014/main" id="{8EA845F6-BA4B-4964-B783-6C4A6F6BEC6A}"/>
              </a:ext>
            </a:extLst>
          </p:cNvPr>
          <p:cNvSpPr txBox="1"/>
          <p:nvPr/>
        </p:nvSpPr>
        <p:spPr>
          <a:xfrm>
            <a:off x="8974431" y="2655460"/>
            <a:ext cx="206979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your idea</a:t>
            </a:r>
          </a:p>
        </p:txBody>
      </p:sp>
      <p:sp>
        <p:nvSpPr>
          <p:cNvPr id="83" name="TextBox 82">
            <a:extLst>
              <a:ext uri="{FF2B5EF4-FFF2-40B4-BE49-F238E27FC236}">
                <a16:creationId xmlns:a16="http://schemas.microsoft.com/office/drawing/2014/main" id="{FB7B99B6-5F37-45B8-A529-2B6C52E3BE8E}"/>
              </a:ext>
            </a:extLst>
          </p:cNvPr>
          <p:cNvSpPr txBox="1"/>
          <p:nvPr/>
        </p:nvSpPr>
        <p:spPr>
          <a:xfrm>
            <a:off x="188942" y="3522624"/>
            <a:ext cx="893545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F0302020204030204"/>
              </a:rPr>
              <a:t>If a noun is </a:t>
            </a:r>
            <a:r>
              <a:rPr kumimoji="0" lang="en-GB" sz="2200" b="1" i="0" u="none" strike="noStrike" kern="1200" cap="none" spc="0" normalizeH="0" baseline="0" noProof="0" dirty="0">
                <a:ln>
                  <a:noFill/>
                </a:ln>
                <a:solidFill>
                  <a:srgbClr val="115076"/>
                </a:solidFill>
                <a:effectLst/>
                <a:uLnTx/>
                <a:uFillTx/>
                <a:latin typeface="Century Gothic" panose="020F0302020204030204"/>
              </a:rPr>
              <a:t>plural</a:t>
            </a:r>
            <a:r>
              <a:rPr kumimoji="0" lang="en-GB" sz="2200" i="0" u="none" strike="noStrike" kern="1200" cap="none" spc="0" normalizeH="0" baseline="0" noProof="0" dirty="0">
                <a:ln>
                  <a:noFill/>
                </a:ln>
                <a:solidFill>
                  <a:srgbClr val="115076"/>
                </a:solidFill>
                <a:effectLst/>
                <a:uLnTx/>
                <a:uFillTx/>
                <a:latin typeface="Century Gothic" panose="020F0302020204030204"/>
              </a:rPr>
              <a:t>, we use </a:t>
            </a:r>
            <a:r>
              <a:rPr kumimoji="0" lang="en-GB" sz="2200" b="1" i="0" u="none" strike="noStrike" kern="1200" cap="none" spc="0" normalizeH="0" baseline="0" noProof="0" dirty="0" err="1">
                <a:ln>
                  <a:noFill/>
                </a:ln>
                <a:solidFill>
                  <a:srgbClr val="EE6000"/>
                </a:solidFill>
                <a:effectLst/>
                <a:uLnTx/>
                <a:uFillTx/>
                <a:latin typeface="Century Gothic" panose="020F0302020204030204"/>
              </a:rPr>
              <a:t>mes</a:t>
            </a:r>
            <a:r>
              <a:rPr kumimoji="0" lang="en-GB" sz="2200" b="1" i="0" u="none" strike="noStrike" kern="1200" cap="none" spc="0" normalizeH="0" baseline="0" noProof="0" dirty="0">
                <a:ln>
                  <a:noFill/>
                </a:ln>
                <a:solidFill>
                  <a:srgbClr val="115076"/>
                </a:solidFill>
                <a:effectLst/>
                <a:uLnTx/>
                <a:uFillTx/>
                <a:latin typeface="Century Gothic" panose="020F0302020204030204"/>
              </a:rPr>
              <a:t> </a:t>
            </a:r>
            <a:r>
              <a:rPr lang="en-GB" sz="2200" dirty="0">
                <a:solidFill>
                  <a:srgbClr val="115076"/>
                </a:solidFill>
                <a:latin typeface="Century Gothic" panose="020F0302020204030204"/>
              </a:rPr>
              <a:t>or </a:t>
            </a:r>
            <a:r>
              <a:rPr lang="en-GB" sz="2200" b="1" dirty="0" err="1">
                <a:solidFill>
                  <a:srgbClr val="EE6000"/>
                </a:solidFill>
                <a:latin typeface="Century Gothic" panose="020F0302020204030204"/>
              </a:rPr>
              <a:t>tes</a:t>
            </a:r>
            <a:r>
              <a:rPr lang="en-GB" sz="2200" dirty="0">
                <a:solidFill>
                  <a:srgbClr val="115076"/>
                </a:solidFill>
                <a:latin typeface="Century Gothic" panose="020F0302020204030204"/>
              </a:rPr>
              <a:t> for </a:t>
            </a:r>
            <a:r>
              <a:rPr lang="en-GB" sz="2200" b="1" dirty="0">
                <a:solidFill>
                  <a:srgbClr val="115076"/>
                </a:solidFill>
                <a:latin typeface="Century Gothic" panose="020F0302020204030204"/>
              </a:rPr>
              <a:t>masculine and feminine</a:t>
            </a:r>
            <a:r>
              <a:rPr lang="en-GB" sz="2200" dirty="0">
                <a:solidFill>
                  <a:srgbClr val="115076"/>
                </a:solidFill>
                <a:latin typeface="Century Gothic" panose="020F0302020204030204"/>
              </a:rPr>
              <a:t>:</a:t>
            </a:r>
            <a:endParaRPr kumimoji="0" lang="en-GB" sz="2200" b="0" i="0" u="none" strike="noStrike" kern="1200" cap="none" spc="0" normalizeH="0" baseline="0" noProof="0" dirty="0">
              <a:ln>
                <a:noFill/>
              </a:ln>
              <a:solidFill>
                <a:srgbClr val="115076"/>
              </a:solidFill>
              <a:effectLst/>
              <a:uLnTx/>
              <a:uFillTx/>
              <a:latin typeface="Century Gothic" panose="020F0302020204030204"/>
            </a:endParaRPr>
          </a:p>
        </p:txBody>
      </p:sp>
      <p:sp>
        <p:nvSpPr>
          <p:cNvPr id="84" name="TextBox 83">
            <a:extLst>
              <a:ext uri="{FF2B5EF4-FFF2-40B4-BE49-F238E27FC236}">
                <a16:creationId xmlns:a16="http://schemas.microsoft.com/office/drawing/2014/main" id="{9327594D-01D6-4CDE-89FB-CE5C28258BE3}"/>
              </a:ext>
            </a:extLst>
          </p:cNvPr>
          <p:cNvSpPr txBox="1"/>
          <p:nvPr/>
        </p:nvSpPr>
        <p:spPr>
          <a:xfrm>
            <a:off x="1268173" y="4183428"/>
            <a:ext cx="2066591"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mes</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amis</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5" name="TextBox 84">
            <a:extLst>
              <a:ext uri="{FF2B5EF4-FFF2-40B4-BE49-F238E27FC236}">
                <a16:creationId xmlns:a16="http://schemas.microsoft.com/office/drawing/2014/main" id="{73C484BC-2155-41DC-B34A-668C6DEFF3CE}"/>
              </a:ext>
            </a:extLst>
          </p:cNvPr>
          <p:cNvSpPr txBox="1"/>
          <p:nvPr/>
        </p:nvSpPr>
        <p:spPr>
          <a:xfrm>
            <a:off x="915130" y="4768201"/>
            <a:ext cx="2355132"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tes</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parents</a:t>
            </a:r>
          </a:p>
        </p:txBody>
      </p:sp>
      <p:sp>
        <p:nvSpPr>
          <p:cNvPr id="86" name="TextBox 85">
            <a:extLst>
              <a:ext uri="{FF2B5EF4-FFF2-40B4-BE49-F238E27FC236}">
                <a16:creationId xmlns:a16="http://schemas.microsoft.com/office/drawing/2014/main" id="{7DE38AA8-F510-48E2-83D5-3FA2BCECE18B}"/>
              </a:ext>
            </a:extLst>
          </p:cNvPr>
          <p:cNvSpPr txBox="1"/>
          <p:nvPr/>
        </p:nvSpPr>
        <p:spPr>
          <a:xfrm>
            <a:off x="6410910" y="4183428"/>
            <a:ext cx="2329484"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mes</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amies</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7" name="TextBox 86">
            <a:extLst>
              <a:ext uri="{FF2B5EF4-FFF2-40B4-BE49-F238E27FC236}">
                <a16:creationId xmlns:a16="http://schemas.microsoft.com/office/drawing/2014/main" id="{100BCEA2-AE35-4072-8F4E-CD6DA3CF556C}"/>
              </a:ext>
            </a:extLst>
          </p:cNvPr>
          <p:cNvSpPr txBox="1"/>
          <p:nvPr/>
        </p:nvSpPr>
        <p:spPr>
          <a:xfrm>
            <a:off x="7020051" y="4768203"/>
            <a:ext cx="1720343" cy="58477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E6000"/>
                </a:solidFill>
                <a:effectLst/>
                <a:uLnTx/>
                <a:uFillTx/>
                <a:latin typeface="Century Gothic" panose="020F0302020204030204"/>
                <a:ea typeface="+mn-ea"/>
                <a:cs typeface="+mn-cs"/>
              </a:rPr>
              <a:t>tes</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filles</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88" name="TextBox 87">
            <a:extLst>
              <a:ext uri="{FF2B5EF4-FFF2-40B4-BE49-F238E27FC236}">
                <a16:creationId xmlns:a16="http://schemas.microsoft.com/office/drawing/2014/main" id="{82D77AD7-B225-43DC-B92D-5D8370DAC51A}"/>
              </a:ext>
            </a:extLst>
          </p:cNvPr>
          <p:cNvSpPr txBox="1"/>
          <p:nvPr/>
        </p:nvSpPr>
        <p:spPr>
          <a:xfrm>
            <a:off x="3505235" y="4183428"/>
            <a:ext cx="219162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my friends</a:t>
            </a:r>
          </a:p>
        </p:txBody>
      </p:sp>
      <p:sp>
        <p:nvSpPr>
          <p:cNvPr id="89" name="TextBox 88">
            <a:extLst>
              <a:ext uri="{FF2B5EF4-FFF2-40B4-BE49-F238E27FC236}">
                <a16:creationId xmlns:a16="http://schemas.microsoft.com/office/drawing/2014/main" id="{B50C5CA1-9647-4A9C-A2A5-2A754236E505}"/>
              </a:ext>
            </a:extLst>
          </p:cNvPr>
          <p:cNvSpPr txBox="1"/>
          <p:nvPr/>
        </p:nvSpPr>
        <p:spPr>
          <a:xfrm>
            <a:off x="3505235" y="4768203"/>
            <a:ext cx="265970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your parents</a:t>
            </a:r>
          </a:p>
        </p:txBody>
      </p:sp>
      <p:sp>
        <p:nvSpPr>
          <p:cNvPr id="90" name="TextBox 89">
            <a:extLst>
              <a:ext uri="{FF2B5EF4-FFF2-40B4-BE49-F238E27FC236}">
                <a16:creationId xmlns:a16="http://schemas.microsoft.com/office/drawing/2014/main" id="{3DD695A8-AC70-4519-A526-46B883BA8DFC}"/>
              </a:ext>
            </a:extLst>
          </p:cNvPr>
          <p:cNvSpPr txBox="1"/>
          <p:nvPr/>
        </p:nvSpPr>
        <p:spPr>
          <a:xfrm>
            <a:off x="9000080" y="4187115"/>
            <a:ext cx="27382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my friends (f)</a:t>
            </a:r>
          </a:p>
        </p:txBody>
      </p:sp>
      <p:sp>
        <p:nvSpPr>
          <p:cNvPr id="91" name="TextBox 90">
            <a:extLst>
              <a:ext uri="{FF2B5EF4-FFF2-40B4-BE49-F238E27FC236}">
                <a16:creationId xmlns:a16="http://schemas.microsoft.com/office/drawing/2014/main" id="{AE165A46-BD1A-4200-A31D-7507C56D7981}"/>
              </a:ext>
            </a:extLst>
          </p:cNvPr>
          <p:cNvSpPr txBox="1"/>
          <p:nvPr/>
        </p:nvSpPr>
        <p:spPr>
          <a:xfrm>
            <a:off x="8974431" y="4768201"/>
            <a:ext cx="18822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F0302020204030204"/>
                <a:ea typeface="+mn-ea"/>
                <a:cs typeface="+mn-cs"/>
              </a:rPr>
              <a:t>your girls</a:t>
            </a:r>
          </a:p>
        </p:txBody>
      </p:sp>
      <p:sp>
        <p:nvSpPr>
          <p:cNvPr id="24" name="TextBox 23">
            <a:extLst>
              <a:ext uri="{FF2B5EF4-FFF2-40B4-BE49-F238E27FC236}">
                <a16:creationId xmlns:a16="http://schemas.microsoft.com/office/drawing/2014/main" id="{B4791AED-EDB9-4019-94DA-8F6E974C20C5}"/>
              </a:ext>
            </a:extLst>
          </p:cNvPr>
          <p:cNvSpPr txBox="1"/>
          <p:nvPr/>
        </p:nvSpPr>
        <p:spPr>
          <a:xfrm>
            <a:off x="188942" y="5595507"/>
            <a:ext cx="936185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If a noun </a:t>
            </a:r>
            <a:r>
              <a:rPr kumimoji="0" lang="en-GB" sz="2200" i="0" u="none" strike="noStrike" kern="1200" cap="none" spc="0" normalizeH="0" baseline="0" noProof="0" dirty="0">
                <a:ln>
                  <a:noFill/>
                </a:ln>
                <a:solidFill>
                  <a:srgbClr val="115076"/>
                </a:solidFill>
                <a:effectLst/>
                <a:uLnTx/>
                <a:uFillTx/>
                <a:latin typeface="Century Gothic" panose="020F0302020204030204"/>
                <a:ea typeface="+mn-ea"/>
                <a:cs typeface="+mn-cs"/>
              </a:rPr>
              <a:t>begins</a:t>
            </a:r>
            <a:r>
              <a:rPr kumimoji="0" lang="en-GB" sz="2200" i="0" u="none" strike="noStrike" kern="1200" cap="none" spc="0" normalizeH="0" noProof="0" dirty="0">
                <a:ln>
                  <a:noFill/>
                </a:ln>
                <a:solidFill>
                  <a:srgbClr val="115076"/>
                </a:solidFill>
                <a:effectLst/>
                <a:uLnTx/>
                <a:uFillTx/>
                <a:latin typeface="Century Gothic" panose="020F0302020204030204"/>
                <a:ea typeface="+mn-ea"/>
                <a:cs typeface="+mn-cs"/>
              </a:rPr>
              <a:t> with a </a:t>
            </a:r>
            <a:r>
              <a:rPr kumimoji="0" lang="en-GB" sz="2200" b="1" i="0" u="none" strike="noStrike" kern="1200" cap="none" spc="0" normalizeH="0" noProof="0" dirty="0">
                <a:ln>
                  <a:noFill/>
                </a:ln>
                <a:solidFill>
                  <a:srgbClr val="115076"/>
                </a:solidFill>
                <a:effectLst/>
                <a:uLnTx/>
                <a:uFillTx/>
                <a:latin typeface="Century Gothic" panose="020F0302020204030204"/>
                <a:ea typeface="+mn-ea"/>
                <a:cs typeface="+mn-cs"/>
              </a:rPr>
              <a:t>vowel </a:t>
            </a:r>
            <a:r>
              <a:rPr kumimoji="0" lang="en-GB" sz="2200" i="0" u="none" strike="noStrike" kern="1200" cap="none" spc="0" normalizeH="0" noProof="0" dirty="0">
                <a:ln>
                  <a:noFill/>
                </a:ln>
                <a:solidFill>
                  <a:srgbClr val="115076"/>
                </a:solidFill>
                <a:effectLst/>
                <a:uLnTx/>
                <a:uFillTx/>
                <a:latin typeface="Century Gothic" panose="020F0302020204030204"/>
                <a:ea typeface="+mn-ea"/>
                <a:cs typeface="+mn-cs"/>
              </a:rPr>
              <a:t>or </a:t>
            </a:r>
            <a:r>
              <a:rPr kumimoji="0" lang="en-GB" sz="2200" b="1" i="0" u="none" strike="noStrike" kern="1200" cap="none" spc="0" normalizeH="0" noProof="0" dirty="0">
                <a:ln>
                  <a:noFill/>
                </a:ln>
                <a:solidFill>
                  <a:srgbClr val="115076"/>
                </a:solidFill>
                <a:effectLst/>
                <a:uLnTx/>
                <a:uFillTx/>
                <a:latin typeface="Century Gothic" panose="020F0302020204030204"/>
                <a:ea typeface="+mn-ea"/>
                <a:cs typeface="+mn-cs"/>
              </a:rPr>
              <a:t>h</a:t>
            </a:r>
            <a:r>
              <a:rPr kumimoji="0" lang="en-GB" sz="2200" i="0" u="none" strike="noStrike" kern="1200" cap="none" spc="0" normalizeH="0" noProof="0" dirty="0">
                <a:ln>
                  <a:noFill/>
                </a:ln>
                <a:solidFill>
                  <a:srgbClr val="115076"/>
                </a:solidFill>
                <a:effectLst/>
                <a:uLnTx/>
                <a:uFillTx/>
                <a:latin typeface="Century Gothic" panose="020F0302020204030204"/>
                <a:ea typeface="+mn-ea"/>
                <a:cs typeface="+mn-cs"/>
              </a:rPr>
              <a:t>, make the liaison when speaking.</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8" name="Arc 27">
            <a:extLst>
              <a:ext uri="{FF2B5EF4-FFF2-40B4-BE49-F238E27FC236}">
                <a16:creationId xmlns:a16="http://schemas.microsoft.com/office/drawing/2014/main" id="{284C76F0-42EA-4383-9921-40FF54B0A744}"/>
              </a:ext>
            </a:extLst>
          </p:cNvPr>
          <p:cNvSpPr/>
          <p:nvPr/>
        </p:nvSpPr>
        <p:spPr>
          <a:xfrm rot="8310518">
            <a:off x="7216222" y="4426655"/>
            <a:ext cx="384578" cy="358976"/>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Arc 28">
            <a:extLst>
              <a:ext uri="{FF2B5EF4-FFF2-40B4-BE49-F238E27FC236}">
                <a16:creationId xmlns:a16="http://schemas.microsoft.com/office/drawing/2014/main" id="{CACE2DD9-BC36-4512-9303-0E707ED8A5FA}"/>
              </a:ext>
            </a:extLst>
          </p:cNvPr>
          <p:cNvSpPr/>
          <p:nvPr/>
        </p:nvSpPr>
        <p:spPr>
          <a:xfrm rot="8310518">
            <a:off x="2100345" y="4408624"/>
            <a:ext cx="384578" cy="358976"/>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Arc 29">
            <a:extLst>
              <a:ext uri="{FF2B5EF4-FFF2-40B4-BE49-F238E27FC236}">
                <a16:creationId xmlns:a16="http://schemas.microsoft.com/office/drawing/2014/main" id="{D37ABC94-DB69-4D26-A6E5-1719D3672EC9}"/>
              </a:ext>
            </a:extLst>
          </p:cNvPr>
          <p:cNvSpPr/>
          <p:nvPr/>
        </p:nvSpPr>
        <p:spPr>
          <a:xfrm rot="8310518">
            <a:off x="7441070" y="2869346"/>
            <a:ext cx="384578" cy="358976"/>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Arc 30">
            <a:extLst>
              <a:ext uri="{FF2B5EF4-FFF2-40B4-BE49-F238E27FC236}">
                <a16:creationId xmlns:a16="http://schemas.microsoft.com/office/drawing/2014/main" id="{E85383BF-5373-4326-9C1D-6F1E86167037}"/>
              </a:ext>
            </a:extLst>
          </p:cNvPr>
          <p:cNvSpPr/>
          <p:nvPr/>
        </p:nvSpPr>
        <p:spPr>
          <a:xfrm rot="8310518">
            <a:off x="7357400" y="2256186"/>
            <a:ext cx="384578" cy="358976"/>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Arc 31">
            <a:extLst>
              <a:ext uri="{FF2B5EF4-FFF2-40B4-BE49-F238E27FC236}">
                <a16:creationId xmlns:a16="http://schemas.microsoft.com/office/drawing/2014/main" id="{0AD3E12C-B6C3-4682-8310-F0AB70B8134F}"/>
              </a:ext>
            </a:extLst>
          </p:cNvPr>
          <p:cNvSpPr/>
          <p:nvPr/>
        </p:nvSpPr>
        <p:spPr>
          <a:xfrm rot="8310518">
            <a:off x="2184373" y="2295305"/>
            <a:ext cx="384578" cy="358976"/>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Arc 32">
            <a:extLst>
              <a:ext uri="{FF2B5EF4-FFF2-40B4-BE49-F238E27FC236}">
                <a16:creationId xmlns:a16="http://schemas.microsoft.com/office/drawing/2014/main" id="{CE131767-EF11-4CD4-8358-CE2A488A4BDC}"/>
              </a:ext>
            </a:extLst>
          </p:cNvPr>
          <p:cNvSpPr/>
          <p:nvPr/>
        </p:nvSpPr>
        <p:spPr>
          <a:xfrm rot="8310518">
            <a:off x="1393452" y="2885691"/>
            <a:ext cx="384578" cy="358976"/>
          </a:xfrm>
          <a:prstGeom prst="arc">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Title 6">
            <a:extLst>
              <a:ext uri="{FF2B5EF4-FFF2-40B4-BE49-F238E27FC236}">
                <a16:creationId xmlns:a16="http://schemas.microsoft.com/office/drawing/2014/main" id="{5775305E-487C-4114-90E7-86DB3955D12C}"/>
              </a:ext>
            </a:extLst>
          </p:cNvPr>
          <p:cNvSpPr>
            <a:spLocks noGrp="1"/>
          </p:cNvSpPr>
          <p:nvPr>
            <p:ph type="title"/>
          </p:nvPr>
        </p:nvSpPr>
        <p:spPr>
          <a:xfrm>
            <a:off x="-1" y="213557"/>
            <a:ext cx="4589253" cy="647577"/>
          </a:xfrm>
        </p:spPr>
        <p:txBody>
          <a:bodyPr>
            <a:normAutofit/>
          </a:bodyPr>
          <a:lstStyle/>
          <a:p>
            <a:r>
              <a:rPr lang="fr-FR" sz="2800" dirty="0" err="1"/>
              <a:t>Saying</a:t>
            </a:r>
            <a:r>
              <a:rPr lang="fr-FR" sz="2800" dirty="0"/>
              <a:t> ‘</a:t>
            </a:r>
            <a:r>
              <a:rPr lang="fr-FR" sz="2800" dirty="0" err="1"/>
              <a:t>my</a:t>
            </a:r>
            <a:r>
              <a:rPr lang="fr-FR" sz="2800" dirty="0"/>
              <a:t>’ and ‘</a:t>
            </a:r>
            <a:r>
              <a:rPr lang="fr-FR" sz="2800" dirty="0" err="1"/>
              <a:t>your</a:t>
            </a:r>
            <a:r>
              <a:rPr lang="fr-FR" sz="2800" dirty="0"/>
              <a:t>’</a:t>
            </a:r>
          </a:p>
        </p:txBody>
      </p:sp>
      <p:sp>
        <p:nvSpPr>
          <p:cNvPr id="36" name="Rounded Rectangle 46">
            <a:extLst>
              <a:ext uri="{FF2B5EF4-FFF2-40B4-BE49-F238E27FC236}">
                <a16:creationId xmlns:a16="http://schemas.microsoft.com/office/drawing/2014/main" id="{91B43209-08A5-4BC5-B45B-AE78C1148A06}"/>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1673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5" grpId="0"/>
      <p:bldP spid="76" grpId="0"/>
      <p:bldP spid="77" grpId="0"/>
      <p:bldP spid="78" grpId="0"/>
      <p:bldP spid="79" grpId="0"/>
      <p:bldP spid="80" grpId="0"/>
      <p:bldP spid="82" grpId="0"/>
      <p:bldP spid="83" grpId="0"/>
      <p:bldP spid="84" grpId="0"/>
      <p:bldP spid="85" grpId="0"/>
      <p:bldP spid="86" grpId="0"/>
      <p:bldP spid="87" grpId="0"/>
      <p:bldP spid="88" grpId="0"/>
      <p:bldP spid="89" grpId="0"/>
      <p:bldP spid="90" grpId="0"/>
      <p:bldP spid="91" grpId="0"/>
      <p:bldP spid="24" grpId="0"/>
      <p:bldP spid="28" grpId="0" animBg="1"/>
      <p:bldP spid="29" grpId="0" animBg="1"/>
      <p:bldP spid="30" grpId="0" animBg="1"/>
      <p:bldP spid="31" grpId="0" animBg="1"/>
      <p:bldP spid="32"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C6E6F825-EEF7-4739-AEA2-B3D4908A346F}"/>
              </a:ext>
            </a:extLst>
          </p:cNvPr>
          <p:cNvSpPr txBox="1"/>
          <p:nvPr/>
        </p:nvSpPr>
        <p:spPr>
          <a:xfrm>
            <a:off x="1851163" y="2228671"/>
            <a:ext cx="84896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Tu es</a:t>
            </a:r>
            <a:r>
              <a:rPr kumimoji="0" lang="en-GB" sz="7200" b="1"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mon cousin.</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tu est mon cousin.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448674" y="3429000"/>
            <a:ext cx="72946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You are my cousin.</a:t>
            </a:r>
          </a:p>
        </p:txBody>
      </p:sp>
      <p:grpSp>
        <p:nvGrpSpPr>
          <p:cNvPr id="3" name="Group 2">
            <a:extLst>
              <a:ext uri="{FF2B5EF4-FFF2-40B4-BE49-F238E27FC236}">
                <a16:creationId xmlns:a16="http://schemas.microsoft.com/office/drawing/2014/main" id="{72927194-6C21-42EE-951C-9CD519FA42E2}"/>
              </a:ext>
            </a:extLst>
          </p:cNvPr>
          <p:cNvGrpSpPr/>
          <p:nvPr/>
        </p:nvGrpSpPr>
        <p:grpSpPr>
          <a:xfrm>
            <a:off x="8649383" y="4354388"/>
            <a:ext cx="3063328" cy="1800000"/>
            <a:chOff x="8649383" y="4354388"/>
            <a:chExt cx="3063328" cy="1800000"/>
          </a:xfrm>
        </p:grpSpPr>
        <p:pic>
          <p:nvPicPr>
            <p:cNvPr id="40" name="Picture 39">
              <a:extLst>
                <a:ext uri="{FF2B5EF4-FFF2-40B4-BE49-F238E27FC236}">
                  <a16:creationId xmlns:a16="http://schemas.microsoft.com/office/drawing/2014/main" id="{D9B1FFB4-6D4E-408D-B35E-3634505026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2711" y="4354388"/>
              <a:ext cx="1800000" cy="1800000"/>
            </a:xfrm>
            <a:prstGeom prst="rect">
              <a:avLst/>
            </a:prstGeom>
          </p:spPr>
        </p:pic>
        <p:pic>
          <p:nvPicPr>
            <p:cNvPr id="2" name="Picture 1">
              <a:extLst>
                <a:ext uri="{FF2B5EF4-FFF2-40B4-BE49-F238E27FC236}">
                  <a16:creationId xmlns:a16="http://schemas.microsoft.com/office/drawing/2014/main" id="{85408AFB-573C-4D0E-9829-A33FD18996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9383" y="4354388"/>
              <a:ext cx="1800000" cy="1800000"/>
            </a:xfrm>
            <a:prstGeom prst="rect">
              <a:avLst/>
            </a:prstGeom>
          </p:spPr>
        </p:pic>
      </p:grpSp>
      <p:sp>
        <p:nvSpPr>
          <p:cNvPr id="15" name="Rounded Rectangle 46">
            <a:extLst>
              <a:ext uri="{FF2B5EF4-FFF2-40B4-BE49-F238E27FC236}">
                <a16:creationId xmlns:a16="http://schemas.microsoft.com/office/drawing/2014/main" id="{80D36FE6-C0C7-41BA-843C-305C19D42C6F}"/>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itle 3">
            <a:extLst>
              <a:ext uri="{FF2B5EF4-FFF2-40B4-BE49-F238E27FC236}">
                <a16:creationId xmlns:a16="http://schemas.microsoft.com/office/drawing/2014/main" id="{112AEF9C-F5FB-4C0D-9E96-E3C52EA21374}"/>
              </a:ext>
            </a:extLst>
          </p:cNvPr>
          <p:cNvSpPr>
            <a:spLocks noGrp="1"/>
          </p:cNvSpPr>
          <p:nvPr>
            <p:ph type="title"/>
          </p:nvPr>
        </p:nvSpPr>
        <p:spPr/>
        <p:txBody>
          <a:bodyPr>
            <a:noAutofit/>
          </a:bodyPr>
          <a:lstStyle/>
          <a:p>
            <a:r>
              <a:rPr lang="en-GB" sz="2800" b="1" dirty="0">
                <a:solidFill>
                  <a:schemeClr val="bg1"/>
                </a:solidFill>
              </a:rPr>
              <a:t>Saying ‘my’ and ‘your’</a:t>
            </a:r>
            <a:br>
              <a:rPr lang="en-GB" sz="2800" b="1" dirty="0">
                <a:solidFill>
                  <a:schemeClr val="bg1"/>
                </a:solidFill>
              </a:rPr>
            </a:br>
            <a:endParaRPr lang="en-GB" sz="2800" dirty="0"/>
          </a:p>
        </p:txBody>
      </p:sp>
    </p:spTree>
    <p:extLst>
      <p:ext uri="{BB962C8B-B14F-4D97-AF65-F5344CB8AC3E}">
        <p14:creationId xmlns:p14="http://schemas.microsoft.com/office/powerpoint/2010/main" val="398546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u est mon cousi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C6E6F825-EEF7-4739-AEA2-B3D4908A346F}"/>
              </a:ext>
            </a:extLst>
          </p:cNvPr>
          <p:cNvSpPr txBox="1"/>
          <p:nvPr/>
        </p:nvSpPr>
        <p:spPr>
          <a:xfrm>
            <a:off x="1133475" y="2228671"/>
            <a:ext cx="9925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Sophie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est</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mo</a:t>
            </a:r>
            <a:r>
              <a:rPr kumimoji="0" lang="en-GB" sz="72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n</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72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mn-cs"/>
              </a:rPr>
              <a:t>a</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mie</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sophie est mon amie.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448674" y="3429000"/>
            <a:ext cx="72946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Sophie is my friend.</a:t>
            </a:r>
          </a:p>
        </p:txBody>
      </p:sp>
      <p:sp>
        <p:nvSpPr>
          <p:cNvPr id="11" name="Arc 10">
            <a:extLst>
              <a:ext uri="{FF2B5EF4-FFF2-40B4-BE49-F238E27FC236}">
                <a16:creationId xmlns:a16="http://schemas.microsoft.com/office/drawing/2014/main" id="{051228E5-C2DA-473E-9D79-FF57DFD4BB42}"/>
              </a:ext>
            </a:extLst>
          </p:cNvPr>
          <p:cNvSpPr/>
          <p:nvPr/>
        </p:nvSpPr>
        <p:spPr>
          <a:xfrm rot="7739528">
            <a:off x="7705473" y="2401665"/>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227B2140-69FA-4103-82A5-64774FE14170}"/>
              </a:ext>
            </a:extLst>
          </p:cNvPr>
          <p:cNvGrpSpPr/>
          <p:nvPr/>
        </p:nvGrpSpPr>
        <p:grpSpPr>
          <a:xfrm>
            <a:off x="8649383" y="4354388"/>
            <a:ext cx="3260538" cy="1800000"/>
            <a:chOff x="8649383" y="4354388"/>
            <a:chExt cx="3260538" cy="1800000"/>
          </a:xfrm>
        </p:grpSpPr>
        <p:pic>
          <p:nvPicPr>
            <p:cNvPr id="3" name="Picture 2">
              <a:extLst>
                <a:ext uri="{FF2B5EF4-FFF2-40B4-BE49-F238E27FC236}">
                  <a16:creationId xmlns:a16="http://schemas.microsoft.com/office/drawing/2014/main" id="{C61BAEE0-F792-426D-9D46-9A933ADC1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9921" y="4354388"/>
              <a:ext cx="1800000" cy="1800000"/>
            </a:xfrm>
            <a:prstGeom prst="rect">
              <a:avLst/>
            </a:prstGeom>
          </p:spPr>
        </p:pic>
        <p:pic>
          <p:nvPicPr>
            <p:cNvPr id="2" name="Picture 1">
              <a:extLst>
                <a:ext uri="{FF2B5EF4-FFF2-40B4-BE49-F238E27FC236}">
                  <a16:creationId xmlns:a16="http://schemas.microsoft.com/office/drawing/2014/main" id="{FE2FDD37-B1A7-40B7-8B6D-35AAE77600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9383" y="4354388"/>
              <a:ext cx="1800000" cy="1800000"/>
            </a:xfrm>
            <a:prstGeom prst="rect">
              <a:avLst/>
            </a:prstGeom>
          </p:spPr>
        </p:pic>
      </p:grpSp>
      <p:sp>
        <p:nvSpPr>
          <p:cNvPr id="16" name="Rounded Rectangle 46">
            <a:extLst>
              <a:ext uri="{FF2B5EF4-FFF2-40B4-BE49-F238E27FC236}">
                <a16:creationId xmlns:a16="http://schemas.microsoft.com/office/drawing/2014/main" id="{172E10A4-065E-4CB9-AB8D-D1836D0603CC}"/>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9CC0AD75-25FB-41E9-B70C-8FE5A45E1FD2}"/>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Saying ‘my’ and ‘your’</a:t>
            </a:r>
          </a:p>
        </p:txBody>
      </p:sp>
      <p:sp>
        <p:nvSpPr>
          <p:cNvPr id="4" name="Title 3">
            <a:extLst>
              <a:ext uri="{FF2B5EF4-FFF2-40B4-BE49-F238E27FC236}">
                <a16:creationId xmlns:a16="http://schemas.microsoft.com/office/drawing/2014/main" id="{AE0EBA19-ED78-406D-BF34-F80E6A67703F}"/>
              </a:ext>
            </a:extLst>
          </p:cNvPr>
          <p:cNvSpPr>
            <a:spLocks noGrp="1"/>
          </p:cNvSpPr>
          <p:nvPr>
            <p:ph type="title"/>
          </p:nvPr>
        </p:nvSpPr>
        <p:spPr/>
        <p:txBody>
          <a:bodyPr>
            <a:normAutofit/>
          </a:bodyPr>
          <a:lstStyle/>
          <a:p>
            <a:r>
              <a:rPr lang="en-GB" sz="2800" b="1" dirty="0">
                <a:solidFill>
                  <a:schemeClr val="bg1"/>
                </a:solidFill>
              </a:rPr>
              <a:t>Saying ‘my’ and ‘your</a:t>
            </a:r>
            <a:endParaRPr lang="en-GB" sz="2800" dirty="0"/>
          </a:p>
        </p:txBody>
      </p:sp>
    </p:spTree>
    <p:extLst>
      <p:ext uri="{BB962C8B-B14F-4D97-AF65-F5344CB8AC3E}">
        <p14:creationId xmlns:p14="http://schemas.microsoft.com/office/powerpoint/2010/main" val="83078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ophie est mon ami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C6E6F825-EEF7-4739-AEA2-B3D4908A346F}"/>
              </a:ext>
            </a:extLst>
          </p:cNvPr>
          <p:cNvSpPr txBox="1"/>
          <p:nvPr/>
        </p:nvSpPr>
        <p:spPr>
          <a:xfrm>
            <a:off x="1128854" y="2228671"/>
            <a:ext cx="99342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Apollon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est</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ton </a:t>
            </a:r>
            <a:r>
              <a:rPr kumimoji="0" lang="en-GB" sz="7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chien</a:t>
            </a:r>
            <a:r>
              <a:rPr kumimoji="0" lang="en-GB" sz="7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Apollon est ton chien.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448674" y="3429000"/>
            <a:ext cx="72946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Apollon is your dog.</a:t>
            </a:r>
          </a:p>
        </p:txBody>
      </p:sp>
      <p:grpSp>
        <p:nvGrpSpPr>
          <p:cNvPr id="11" name="Group 10">
            <a:extLst>
              <a:ext uri="{FF2B5EF4-FFF2-40B4-BE49-F238E27FC236}">
                <a16:creationId xmlns:a16="http://schemas.microsoft.com/office/drawing/2014/main" id="{53DFBAB4-7C3D-4386-998C-AA85D472E084}"/>
              </a:ext>
            </a:extLst>
          </p:cNvPr>
          <p:cNvGrpSpPr/>
          <p:nvPr/>
        </p:nvGrpSpPr>
        <p:grpSpPr>
          <a:xfrm>
            <a:off x="8363144" y="3842795"/>
            <a:ext cx="3704174" cy="2311593"/>
            <a:chOff x="8363144" y="3842795"/>
            <a:chExt cx="3704174" cy="2311593"/>
          </a:xfrm>
        </p:grpSpPr>
        <p:pic>
          <p:nvPicPr>
            <p:cNvPr id="12" name="Picture 11">
              <a:extLst>
                <a:ext uri="{FF2B5EF4-FFF2-40B4-BE49-F238E27FC236}">
                  <a16:creationId xmlns:a16="http://schemas.microsoft.com/office/drawing/2014/main" id="{F77C90B7-1EA7-45A4-A5BC-6E1E2EB5F32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267318" y="4354388"/>
              <a:ext cx="1800000" cy="1800000"/>
            </a:xfrm>
            <a:prstGeom prst="rect">
              <a:avLst/>
            </a:prstGeom>
          </p:spPr>
        </p:pic>
        <p:pic>
          <p:nvPicPr>
            <p:cNvPr id="13" name="Picture 12">
              <a:extLst>
                <a:ext uri="{FF2B5EF4-FFF2-40B4-BE49-F238E27FC236}">
                  <a16:creationId xmlns:a16="http://schemas.microsoft.com/office/drawing/2014/main" id="{824DA231-2AA8-48BD-B68D-4D9687E32C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3144" y="3842795"/>
              <a:ext cx="2311593" cy="2311593"/>
            </a:xfrm>
            <a:prstGeom prst="rect">
              <a:avLst/>
            </a:prstGeom>
          </p:spPr>
        </p:pic>
      </p:grpSp>
      <p:sp>
        <p:nvSpPr>
          <p:cNvPr id="17" name="Rounded Rectangle 46">
            <a:extLst>
              <a:ext uri="{FF2B5EF4-FFF2-40B4-BE49-F238E27FC236}">
                <a16:creationId xmlns:a16="http://schemas.microsoft.com/office/drawing/2014/main" id="{B7EBA343-9982-4924-94CD-F69121235DB6}"/>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3">
            <a:extLst>
              <a:ext uri="{FF2B5EF4-FFF2-40B4-BE49-F238E27FC236}">
                <a16:creationId xmlns:a16="http://schemas.microsoft.com/office/drawing/2014/main" id="{BB9BD71F-FA9F-4DF0-9D15-BB354901B1F6}"/>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Saying ‘my’ and ‘your’</a:t>
            </a:r>
          </a:p>
        </p:txBody>
      </p:sp>
      <p:sp>
        <p:nvSpPr>
          <p:cNvPr id="2" name="Title 1">
            <a:extLst>
              <a:ext uri="{FF2B5EF4-FFF2-40B4-BE49-F238E27FC236}">
                <a16:creationId xmlns:a16="http://schemas.microsoft.com/office/drawing/2014/main" id="{D932A743-0C5A-4A14-BDEB-0A5C6DD402D2}"/>
              </a:ext>
            </a:extLst>
          </p:cNvPr>
          <p:cNvSpPr>
            <a:spLocks noGrp="1"/>
          </p:cNvSpPr>
          <p:nvPr>
            <p:ph type="title"/>
          </p:nvPr>
        </p:nvSpPr>
        <p:spPr/>
        <p:txBody>
          <a:bodyPr>
            <a:noAutofit/>
          </a:bodyPr>
          <a:lstStyle/>
          <a:p>
            <a:r>
              <a:rPr lang="en-GB" sz="2800" b="1" dirty="0">
                <a:solidFill>
                  <a:schemeClr val="bg1"/>
                </a:solidFill>
              </a:rPr>
              <a:t>Saying ‘my’ and ‘your’</a:t>
            </a:r>
            <a:br>
              <a:rPr lang="en-GB" sz="2800" b="1" dirty="0">
                <a:solidFill>
                  <a:schemeClr val="bg1"/>
                </a:solidFill>
              </a:rPr>
            </a:br>
            <a:endParaRPr lang="en-GB" sz="2800" dirty="0"/>
          </a:p>
        </p:txBody>
      </p:sp>
    </p:spTree>
    <p:extLst>
      <p:ext uri="{BB962C8B-B14F-4D97-AF65-F5344CB8AC3E}">
        <p14:creationId xmlns:p14="http://schemas.microsoft.com/office/powerpoint/2010/main" val="22758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pollon est ton chie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722</TotalTime>
  <Words>8205</Words>
  <Application>Microsoft Office PowerPoint</Application>
  <PresentationFormat>Widescreen</PresentationFormat>
  <Paragraphs>1506</Paragraphs>
  <Slides>47</Slides>
  <Notes>47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5" baseType="lpstr">
      <vt:lpstr>Arial</vt:lpstr>
      <vt:lpstr>Calibri</vt:lpstr>
      <vt:lpstr>Century Gothic</vt:lpstr>
      <vt:lpstr>Ink Free</vt:lpstr>
      <vt:lpstr>Rockwell</vt:lpstr>
      <vt:lpstr>Segoe UI</vt:lpstr>
      <vt:lpstr>NCELP_German_2022</vt:lpstr>
      <vt:lpstr>Bitmap Image</vt:lpstr>
      <vt:lpstr>PowerPoint Presentation</vt:lpstr>
      <vt:lpstr>La famille</vt:lpstr>
      <vt:lpstr>Saying ‘my’ and ‘your’</vt:lpstr>
      <vt:lpstr>Qui a quoi ?</vt:lpstr>
      <vt:lpstr>C’est qui ?</vt:lpstr>
      <vt:lpstr>Saying ‘my’ and ‘your’</vt:lpstr>
      <vt:lpstr>Saying ‘my’ and ‘your’ </vt:lpstr>
      <vt:lpstr>Saying ‘my’ and ‘your</vt:lpstr>
      <vt:lpstr>Saying ‘my’ and ‘your’ </vt:lpstr>
      <vt:lpstr>Saying ‘my’ and ‘your</vt:lpstr>
      <vt:lpstr>Saying ‘my’ and ‘your’ </vt:lpstr>
      <vt:lpstr>Saying ‘my’ and ‘your</vt:lpstr>
      <vt:lpstr>Saying ‘my’ and ‘your’ </vt:lpstr>
      <vt:lpstr>Saying ‘my’ and ‘your’</vt:lpstr>
      <vt:lpstr>C’est qui ?</vt:lpstr>
      <vt:lpstr>C’est qui ?</vt:lpstr>
      <vt:lpstr>Mon, ma, ou mes ?</vt:lpstr>
      <vt:lpstr>Écris en français</vt:lpstr>
      <vt:lpstr>Écris en français</vt:lpstr>
      <vt:lpstr>Écris en français</vt:lpstr>
      <vt:lpstr>Écris en français</vt:lpstr>
      <vt:lpstr>Fais une interview</vt:lpstr>
      <vt:lpstr>Fais une interview</vt:lpstr>
      <vt:lpstr>Fais une interview</vt:lpstr>
      <vt:lpstr>PowerPoint Presentation</vt:lpstr>
      <vt:lpstr>Mes artistes préférés</vt:lpstr>
      <vt:lpstr>Mes artistes préférés</vt:lpstr>
      <vt:lpstr>Mes quiz préférés</vt:lpstr>
      <vt:lpstr>Mes quiz préférés</vt:lpstr>
      <vt:lpstr>Qui fait quoi ?</vt:lpstr>
      <vt:lpstr>Qui fait quoi ?</vt:lpstr>
      <vt:lpstr>Amir fait quoi ?</vt:lpstr>
      <vt:lpstr>Il y a, a ou est ?</vt:lpstr>
      <vt:lpstr>Mes quiz préférés</vt:lpstr>
      <vt:lpstr>Qui fait quoi ?</vt:lpstr>
      <vt:lpstr>Qui fait quoi ?</vt:lpstr>
      <vt:lpstr>Qui fait quoi ?</vt:lpstr>
      <vt:lpstr>Qui fait quoi ?</vt:lpstr>
      <vt:lpstr>Révision de vocabulaire</vt:lpstr>
      <vt:lpstr>Devoirs</vt:lpstr>
      <vt:lpstr>Fais une interview</vt:lpstr>
      <vt:lpstr>Fais une interview</vt:lpstr>
      <vt:lpstr>Fais une interview</vt:lpstr>
      <vt:lpstr>Phonics dominoes</vt:lpstr>
      <vt:lpstr>Vocabulaire</vt:lpstr>
      <vt:lpstr>Qui fait quoi ?</vt:lpstr>
      <vt:lpstr>Qui fait quoi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12</cp:revision>
  <dcterms:created xsi:type="dcterms:W3CDTF">2024-01-13T17:13:33Z</dcterms:created>
  <dcterms:modified xsi:type="dcterms:W3CDTF">2024-01-14T05:15:46Z</dcterms:modified>
</cp:coreProperties>
</file>