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42"/>
  </p:notesMasterIdLst>
  <p:sldIdLst>
    <p:sldId id="264" r:id="rId3"/>
    <p:sldId id="449" r:id="rId4"/>
    <p:sldId id="451" r:id="rId5"/>
    <p:sldId id="452" r:id="rId6"/>
    <p:sldId id="453" r:id="rId7"/>
    <p:sldId id="364" r:id="rId8"/>
    <p:sldId id="367" r:id="rId9"/>
    <p:sldId id="368" r:id="rId10"/>
    <p:sldId id="285" r:id="rId11"/>
    <p:sldId id="372" r:id="rId12"/>
    <p:sldId id="403" r:id="rId13"/>
    <p:sldId id="357" r:id="rId14"/>
    <p:sldId id="358" r:id="rId15"/>
    <p:sldId id="359" r:id="rId16"/>
    <p:sldId id="360" r:id="rId17"/>
    <p:sldId id="393" r:id="rId18"/>
    <p:sldId id="540" r:id="rId19"/>
    <p:sldId id="365" r:id="rId20"/>
    <p:sldId id="542" r:id="rId21"/>
    <p:sldId id="328" r:id="rId22"/>
    <p:sldId id="395" r:id="rId23"/>
    <p:sldId id="329" r:id="rId24"/>
    <p:sldId id="383" r:id="rId25"/>
    <p:sldId id="389" r:id="rId26"/>
    <p:sldId id="386" r:id="rId27"/>
    <p:sldId id="387" r:id="rId28"/>
    <p:sldId id="388" r:id="rId29"/>
    <p:sldId id="541" r:id="rId30"/>
    <p:sldId id="404" r:id="rId31"/>
    <p:sldId id="373" r:id="rId32"/>
    <p:sldId id="362" r:id="rId33"/>
    <p:sldId id="363" r:id="rId34"/>
    <p:sldId id="374" r:id="rId35"/>
    <p:sldId id="539" r:id="rId36"/>
    <p:sldId id="256" r:id="rId37"/>
    <p:sldId id="257" r:id="rId38"/>
    <p:sldId id="258" r:id="rId39"/>
    <p:sldId id="259" r:id="rId40"/>
    <p:sldId id="2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59812" autoAdjust="0"/>
  </p:normalViewPr>
  <p:slideViewPr>
    <p:cSldViewPr snapToGrid="0">
      <p:cViewPr varScale="1">
        <p:scale>
          <a:sx n="64" d="100"/>
          <a:sy n="64" d="100"/>
        </p:scale>
        <p:origin x="219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73145-2F14-4B60-99F9-15A754FA2662}" type="datetimeFigureOut">
              <a:rPr lang="en-GB" smtClean="0"/>
              <a:t>13/01/2024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4961A-FC4F-44CE-922F-7FB6B5A1FDD8}" type="slidenum">
              <a:rPr lang="en-GB" smtClean="0"/>
              <a:t>‹#›</a:t>
            </a:fld>
            <a:endParaRPr lang="en-GB"/>
          </a:p>
        </p:txBody>
      </p:sp>
    </p:spTree>
    <p:extLst>
      <p:ext uri="{BB962C8B-B14F-4D97-AF65-F5344CB8AC3E}">
        <p14:creationId xmlns:p14="http://schemas.microsoft.com/office/powerpoint/2010/main" val="4069258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AQA, </a:t>
            </a:r>
            <a:r>
              <a:rPr lang="en-GB" b="1" dirty="0" err="1">
                <a:solidFill>
                  <a:srgbClr val="FF0000"/>
                </a:solidFill>
              </a:rPr>
              <a:t>Eduqas</a:t>
            </a:r>
            <a:r>
              <a:rPr lang="en-GB" b="1" dirty="0">
                <a:solidFill>
                  <a:srgbClr val="FF0000"/>
                </a:solidFill>
              </a:rPr>
              <a:t> and Edexcel lists do not have </a:t>
            </a:r>
            <a:r>
              <a:rPr lang="en-GB" b="1" u="sng" dirty="0" err="1">
                <a:solidFill>
                  <a:srgbClr val="FF0000"/>
                </a:solidFill>
              </a:rPr>
              <a:t>cocher</a:t>
            </a:r>
            <a:r>
              <a:rPr lang="en-GB" b="1" u="sng" dirty="0">
                <a:solidFill>
                  <a:srgbClr val="FF0000"/>
                </a:solidFill>
              </a:rPr>
              <a:t>.</a:t>
            </a:r>
            <a:br>
              <a:rPr lang="en-GB" b="1" u="sng" dirty="0">
                <a:solidFill>
                  <a:srgbClr val="FF0000"/>
                </a:solidFill>
              </a:rPr>
            </a:br>
            <a:br>
              <a:rPr lang="en-GB" b="1" u="none" dirty="0">
                <a:solidFill>
                  <a:srgbClr val="FF0000"/>
                </a:solidFill>
              </a:rPr>
            </a:b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first and second person plural forms of </a:t>
            </a:r>
            <a:r>
              <a:rPr lang="en-GB" b="0" i="1" dirty="0"/>
              <a:t>faire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 SSC [u]</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fr-FR" sz="1200" b="0" i="0" u="none" strike="noStrike" cap="none" dirty="0">
                <a:solidFill>
                  <a:schemeClr val="dk1"/>
                </a:solidFill>
                <a:effectLst/>
                <a:latin typeface="Calibri"/>
                <a:ea typeface="Calibri"/>
                <a:cs typeface="Calibri"/>
                <a:sym typeface="Calibri"/>
              </a:rPr>
              <a:t>faisons [25], faites [25], font [25], attention [482], effort [388], exercice</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[1290], fête [1490], liste [924], d'accord [736]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cinq [288], deux [41], dix [372], douze (1664), huit [877], neuf [787], onze (2447), quatre [253], sept [905], six [450], trois [115], des [2 - 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aimer [242], cocher [&gt;5000], passer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[90], porter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[105], rester [100], trouver [83], école [477], moment [148], semaine [245], solution [608], uniforme [1801], chaque [151], à</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[4], avec [23]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a:endParaRPr lang="en-CA" sz="1200" b="0" i="0" u="none" strike="noStrike" kern="1200" dirty="0">
              <a:solidFill>
                <a:schemeClr val="tx1"/>
              </a:solidFill>
              <a:effectLst/>
              <a:latin typeface="+mn-lt"/>
              <a:ea typeface="+mn-ea"/>
              <a:cs typeface="+mn-cs"/>
            </a:endParaRPr>
          </a:p>
          <a:p>
            <a:pPr marL="0"/>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attention, </a:t>
            </a:r>
            <a:r>
              <a:rPr lang="en-US" b="0" i="1" dirty="0">
                <a:solidFill>
                  <a:srgbClr val="000000"/>
                </a:solidFill>
                <a:effectLst/>
                <a:latin typeface="Arial" panose="020B0604020202020204" pitchFamily="34" charset="0"/>
              </a:rPr>
              <a:t>faire attention (à + noun): </a:t>
            </a:r>
            <a:r>
              <a:rPr lang="en-US" b="0" i="0" dirty="0">
                <a:solidFill>
                  <a:srgbClr val="000000"/>
                </a:solidFill>
                <a:effectLst/>
                <a:latin typeface="Arial" panose="020B0604020202020204" pitchFamily="34" charset="0"/>
              </a:rPr>
              <a:t>watch out! </a:t>
            </a:r>
            <a:r>
              <a:rPr lang="en-US" b="0" i="1" dirty="0">
                <a:solidFill>
                  <a:srgbClr val="000000"/>
                </a:solidFill>
                <a:effectLst/>
                <a:latin typeface="Arial" panose="020B0604020202020204" pitchFamily="34" charset="0"/>
              </a:rPr>
              <a:t>(to) watch out (for + noun)| watching out (for + noun)</a:t>
            </a:r>
            <a:endParaRPr lang="en-CA" sz="1200" b="0" i="1"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10 minutes </a:t>
            </a:r>
            <a:r>
              <a:rPr lang="en-GB" b="0" i="0" dirty="0"/>
              <a:t>for 2 slides.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dirty="0"/>
              <a:t>Written recognition of the 1</a:t>
            </a:r>
            <a:r>
              <a:rPr lang="en-GB" b="0" baseline="30000" dirty="0"/>
              <a:t>st </a:t>
            </a:r>
            <a:r>
              <a:rPr lang="en-GB" b="0" dirty="0"/>
              <a:t>and 2</a:t>
            </a:r>
            <a:r>
              <a:rPr lang="en-GB" b="0" baseline="30000" dirty="0"/>
              <a:t>nd </a:t>
            </a:r>
            <a:r>
              <a:rPr lang="en-GB" b="0" dirty="0"/>
              <a:t>person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Frist, students fill the blanks with the appropriate pronoun (</a:t>
            </a:r>
            <a:r>
              <a:rPr lang="en-GB" b="0" i="1" dirty="0"/>
              <a:t>nous</a:t>
            </a:r>
            <a:r>
              <a:rPr lang="en-GB" b="0" i="0" dirty="0"/>
              <a:t> or </a:t>
            </a:r>
            <a:r>
              <a:rPr lang="en-GB" b="0" i="1" dirty="0" err="1"/>
              <a:t>vous</a:t>
            </a:r>
            <a:r>
              <a:rPr lang="en-GB" b="0" i="0" dirty="0"/>
              <a:t>), using their knowledge </a:t>
            </a:r>
            <a:r>
              <a:rPr lang="en-GB" b="0" dirty="0"/>
              <a:t>of the 1</a:t>
            </a:r>
            <a:r>
              <a:rPr lang="en-GB" b="0" baseline="30000" dirty="0"/>
              <a:t>st </a:t>
            </a:r>
            <a:r>
              <a:rPr lang="en-GB" b="0" dirty="0"/>
              <a:t>and 2</a:t>
            </a:r>
            <a:r>
              <a:rPr lang="en-GB" b="0" baseline="30000" dirty="0"/>
              <a:t>nd </a:t>
            </a:r>
            <a:r>
              <a:rPr lang="en-GB" b="0" dirty="0"/>
              <a:t>person plural forms of </a:t>
            </a:r>
            <a:r>
              <a:rPr lang="en-GB" b="0" i="1" dirty="0"/>
              <a:t>faire</a:t>
            </a:r>
            <a:r>
              <a:rPr lang="en-GB" b="0" i="0" dirty="0"/>
              <a:t> to inform their choices.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Next, students make lists (in English) recording what students in </a:t>
            </a:r>
            <a:r>
              <a:rPr lang="en-GB" sz="1200" dirty="0">
                <a:solidFill>
                  <a:schemeClr val="accent1">
                    <a:lumMod val="50000"/>
                  </a:schemeClr>
                </a:solidFill>
                <a:latin typeface="Century Gothic" panose="020B0502020202020204" pitchFamily="34" charset="0"/>
              </a:rPr>
              <a:t>Léa’s class and Amir’s class are doing at school.</a:t>
            </a:r>
            <a:endParaRPr lang="en-GB" sz="1200"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Teacher elicits responses by asking e.g. </a:t>
            </a:r>
            <a:r>
              <a:rPr lang="en-GB" b="0" i="1" dirty="0"/>
              <a:t>Qui fait des </a:t>
            </a:r>
            <a:r>
              <a:rPr lang="en-GB" b="0" i="1" dirty="0" err="1"/>
              <a:t>exercices</a:t>
            </a:r>
            <a:r>
              <a:rPr lang="en-GB" b="0" i="1" dirty="0"/>
              <a:t> de maths? </a:t>
            </a:r>
            <a:r>
              <a:rPr lang="en-GB" b="0" i="0" dirty="0"/>
              <a:t>Students respond chorally, e.g. </a:t>
            </a:r>
            <a:r>
              <a:rPr lang="en-GB" b="0" i="1" dirty="0"/>
              <a:t>La </a:t>
            </a:r>
            <a:r>
              <a:rPr lang="en-GB" b="0" i="1" dirty="0" err="1"/>
              <a:t>classe</a:t>
            </a:r>
            <a:r>
              <a:rPr lang="en-GB" b="0" i="1" dirty="0"/>
              <a:t> de </a:t>
            </a:r>
            <a:r>
              <a:rPr lang="en-GB" b="0" i="1" dirty="0" err="1"/>
              <a:t>Léa</a:t>
            </a:r>
            <a:r>
              <a:rPr lang="en-GB" b="0" i="1" dirty="0"/>
              <a:t> fait des </a:t>
            </a:r>
            <a:r>
              <a:rPr lang="en-GB" b="0" i="1" dirty="0" err="1"/>
              <a:t>exercices</a:t>
            </a:r>
            <a:r>
              <a:rPr lang="en-GB" b="0" i="1" dirty="0"/>
              <a:t> de maths. (</a:t>
            </a:r>
            <a:r>
              <a:rPr lang="en-GB" b="1" i="0" dirty="0"/>
              <a:t>NB </a:t>
            </a:r>
            <a:r>
              <a:rPr lang="en-GB" b="0" i="0" dirty="0"/>
              <a:t>– point out to students that </a:t>
            </a:r>
            <a:r>
              <a:rPr lang="en-GB" b="0" i="1" dirty="0"/>
              <a:t>la </a:t>
            </a:r>
            <a:r>
              <a:rPr lang="en-GB" b="0" i="1" dirty="0" err="1"/>
              <a:t>classe</a:t>
            </a:r>
            <a:r>
              <a:rPr lang="en-GB" b="0" i="1" dirty="0"/>
              <a:t> </a:t>
            </a:r>
            <a:r>
              <a:rPr lang="en-GB" b="0" i="0" dirty="0"/>
              <a:t>takes the third person singular form </a:t>
            </a:r>
            <a:r>
              <a:rPr lang="en-GB" b="0" i="1" dirty="0"/>
              <a:t>fait</a:t>
            </a:r>
            <a:r>
              <a:rPr lang="en-GB" b="0" i="0" dirty="0"/>
              <a:t>).</a:t>
            </a:r>
            <a:endParaRPr lang="en-GB"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Pronouns revealed on clicks. Lists of activities (in English) are found on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5. After revealing the answer, teaching to draw attention to the usage of </a:t>
            </a:r>
            <a:r>
              <a:rPr lang="en-GB" b="0" i="1" dirty="0"/>
              <a:t>quoi</a:t>
            </a:r>
            <a:r>
              <a:rPr lang="en-GB" b="0" i="0" dirty="0"/>
              <a:t> (after the verb).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6. The speech bubble draws explicit attention to the word order here, and teacher should continue to point it out throughout the sequence, whenever it occurs. Students will use the construction in oral activities later in this sequence.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Word frequency of cognates used (1 is the most frequent word in French): </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maths [3438], </a:t>
            </a:r>
            <a:r>
              <a:rPr lang="fr-FR" sz="1200" i="0" dirty="0">
                <a:solidFill>
                  <a:schemeClr val="accent1">
                    <a:lumMod val="50000"/>
                  </a:schemeClr>
                </a:solidFill>
                <a:latin typeface="Century Gothic" panose="020B0502020202020204" pitchFamily="34" charset="0"/>
              </a:rPr>
              <a:t>compliqué [3324], scolaire [1993], injuste [2575], comparaison [2244], fin [111], cours [169], bisous [&gt;5000]</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i="0" dirty="0" err="1">
                <a:solidFill>
                  <a:schemeClr val="accent1">
                    <a:lumMod val="50000"/>
                  </a:schemeClr>
                </a:solidFill>
                <a:latin typeface="Century Gothic" panose="020B0502020202020204" pitchFamily="34" charset="0"/>
              </a:rPr>
              <a:t>Students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may</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need</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some</a:t>
            </a:r>
            <a:r>
              <a:rPr lang="fr-FR" sz="1200" i="0" dirty="0">
                <a:solidFill>
                  <a:schemeClr val="accent1">
                    <a:lumMod val="50000"/>
                  </a:schemeClr>
                </a:solidFill>
                <a:latin typeface="Century Gothic" panose="020B0502020202020204" pitchFamily="34" charset="0"/>
              </a:rPr>
              <a:t> extra help </a:t>
            </a:r>
            <a:r>
              <a:rPr lang="fr-FR" sz="1200" i="0" dirty="0" err="1">
                <a:solidFill>
                  <a:schemeClr val="accent1">
                    <a:lumMod val="50000"/>
                  </a:schemeClr>
                </a:solidFill>
                <a:latin typeface="Century Gothic" panose="020B0502020202020204" pitchFamily="34" charset="0"/>
              </a:rPr>
              <a:t>working</a:t>
            </a:r>
            <a:r>
              <a:rPr lang="fr-FR" sz="1200" i="0" dirty="0">
                <a:solidFill>
                  <a:schemeClr val="accent1">
                    <a:lumMod val="50000"/>
                  </a:schemeClr>
                </a:solidFill>
                <a:latin typeface="Century Gothic" panose="020B0502020202020204" pitchFamily="34" charset="0"/>
              </a:rPr>
              <a:t> out the </a:t>
            </a:r>
            <a:r>
              <a:rPr lang="fr-FR" sz="1200" i="0" dirty="0" err="1">
                <a:solidFill>
                  <a:schemeClr val="accent1">
                    <a:lumMod val="50000"/>
                  </a:schemeClr>
                </a:solidFill>
                <a:latin typeface="Century Gothic" panose="020B0502020202020204" pitchFamily="34" charset="0"/>
              </a:rPr>
              <a:t>meaning</a:t>
            </a:r>
            <a:r>
              <a:rPr lang="fr-FR" sz="1200" i="0" dirty="0">
                <a:solidFill>
                  <a:schemeClr val="accent1">
                    <a:lumMod val="50000"/>
                  </a:schemeClr>
                </a:solidFill>
                <a:latin typeface="Century Gothic" panose="020B0502020202020204" pitchFamily="34" charset="0"/>
              </a:rPr>
              <a:t> of </a:t>
            </a:r>
            <a:r>
              <a:rPr lang="fr-FR" sz="1200" i="1" dirty="0">
                <a:solidFill>
                  <a:schemeClr val="accent1">
                    <a:lumMod val="50000"/>
                  </a:schemeClr>
                </a:solidFill>
                <a:latin typeface="Century Gothic" panose="020B0502020202020204" pitchFamily="34" charset="0"/>
              </a:rPr>
              <a:t>les fêtes de fin des cours. </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4612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dirty="0">
                <a:solidFill>
                  <a:schemeClr val="accent1">
                    <a:lumMod val="50000"/>
                  </a:schemeClr>
                </a:solidFill>
                <a:latin typeface="Century Gothic" panose="020B0502020202020204" pitchFamily="34" charset="0"/>
              </a:rPr>
              <a:t>Answers to the activity on the previous slide. Activities on each list appear on clicks in the order they are mentioned in the text.</a:t>
            </a:r>
            <a:endParaRPr lang="fr-FR" sz="1200" i="0" dirty="0">
              <a:solidFill>
                <a:schemeClr val="accent1">
                  <a:lumMod val="50000"/>
                </a:schemeClr>
              </a:solidFill>
              <a:latin typeface="Century Gothic" panose="020B0502020202020204" pitchFamily="34" charset="0"/>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7513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a:t>
            </a:r>
            <a:r>
              <a:rPr lang="en-GB" b="0" i="0" dirty="0"/>
              <a:t> </a:t>
            </a:r>
            <a:r>
              <a:rPr lang="en-GB" b="1" i="0" dirty="0"/>
              <a:t>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Aural recognition of 3</a:t>
            </a:r>
            <a:r>
              <a:rPr lang="en-GB" b="0" i="0" baseline="30000" dirty="0"/>
              <a:t>rd</a:t>
            </a:r>
            <a:r>
              <a:rPr lang="en-GB" b="0" i="0" dirty="0"/>
              <a:t> person singular and 2</a:t>
            </a:r>
            <a:r>
              <a:rPr lang="en-GB" b="0" i="0" baseline="30000" dirty="0"/>
              <a:t>nd</a:t>
            </a:r>
            <a:r>
              <a:rPr lang="en-GB" b="0" i="0" dirty="0"/>
              <a:t> person plural forms of </a:t>
            </a:r>
            <a:r>
              <a:rPr lang="en-GB" b="0" i="1" dirty="0"/>
              <a:t>faire.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Click numbers to hear sentences with the pronoun omitted.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Students decide whether they think Antoine or his parents are doing the activity, using their knowledge of person singular and 2</a:t>
            </a:r>
            <a:r>
              <a:rPr lang="en-GB" b="0" i="0" baseline="30000" dirty="0"/>
              <a:t>nd</a:t>
            </a:r>
            <a:r>
              <a:rPr lang="en-GB" b="0" i="0" dirty="0"/>
              <a:t> person plural forms of </a:t>
            </a:r>
            <a:r>
              <a:rPr lang="en-GB" b="0" i="1" dirty="0"/>
              <a:t>faire </a:t>
            </a:r>
            <a:r>
              <a:rPr lang="en-GB" b="0" i="0" dirty="0"/>
              <a:t>to guide them. </a:t>
            </a:r>
            <a:r>
              <a:rPr lang="en-GB" b="1" i="0" dirty="0"/>
              <a:t>NB: </a:t>
            </a:r>
            <a:r>
              <a:rPr lang="en-GB" b="0" i="0" dirty="0"/>
              <a:t>question items are chosen to avoid use of </a:t>
            </a:r>
            <a:r>
              <a:rPr lang="en-GB" b="0" i="1" dirty="0"/>
              <a:t>fait</a:t>
            </a:r>
            <a:r>
              <a:rPr lang="en-GB" b="0" i="0" dirty="0"/>
              <a:t> + indefinite article as the liaison which may occur as a result (</a:t>
            </a:r>
            <a:r>
              <a:rPr lang="en-GB" b="0" i="1" dirty="0"/>
              <a:t>fai</a:t>
            </a:r>
            <a:r>
              <a:rPr lang="en-GB" b="1" i="1" dirty="0"/>
              <a:t>t</a:t>
            </a:r>
            <a:r>
              <a:rPr lang="en-GB" b="0" i="1" dirty="0"/>
              <a:t> </a:t>
            </a:r>
            <a:r>
              <a:rPr lang="en-GB" b="1" i="1" dirty="0"/>
              <a:t>u</a:t>
            </a:r>
            <a:r>
              <a:rPr lang="en-GB" b="0" i="1" dirty="0"/>
              <a:t>n</a:t>
            </a:r>
            <a:r>
              <a:rPr lang="en-GB" b="0" i="0" dirty="0"/>
              <a:t> and </a:t>
            </a:r>
            <a:r>
              <a:rPr lang="en-GB" b="0" i="1" dirty="0" err="1"/>
              <a:t>fai</a:t>
            </a:r>
            <a:r>
              <a:rPr lang="en-GB" b="1" i="1" dirty="0" err="1"/>
              <a:t>tes</a:t>
            </a:r>
            <a:r>
              <a:rPr lang="en-GB" b="0" i="1" dirty="0"/>
              <a:t> </a:t>
            </a:r>
            <a:r>
              <a:rPr lang="en-GB" b="1" i="1" dirty="0"/>
              <a:t>u</a:t>
            </a:r>
            <a:r>
              <a:rPr lang="en-GB" b="0" i="1" dirty="0"/>
              <a:t>n</a:t>
            </a:r>
            <a:r>
              <a:rPr lang="en-GB" b="0" i="0" dirty="0"/>
              <a:t>) would make the forms of </a:t>
            </a:r>
            <a:r>
              <a:rPr lang="en-GB" b="0" i="1" dirty="0"/>
              <a:t>faire</a:t>
            </a:r>
            <a:r>
              <a:rPr lang="en-GB" b="0" i="0" dirty="0"/>
              <a:t> very hard to distinguish in a listening exercise.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Teacher to elicit answers by asking e.g. ‘</a:t>
            </a:r>
            <a:r>
              <a:rPr lang="en-GB" b="0" i="1" dirty="0"/>
              <a:t>Qui fait la </a:t>
            </a:r>
            <a:r>
              <a:rPr lang="en-GB" b="0" i="1" dirty="0" err="1"/>
              <a:t>liste</a:t>
            </a:r>
            <a:r>
              <a:rPr lang="en-GB" b="0" i="1" dirty="0"/>
              <a:t> </a:t>
            </a:r>
            <a:r>
              <a:rPr lang="en-GB" b="0" i="0" dirty="0"/>
              <a:t>?’ Students respond e.g. ‘</a:t>
            </a:r>
            <a:r>
              <a:rPr lang="en-GB" b="0" i="1" dirty="0"/>
              <a:t>Antoine fait la </a:t>
            </a:r>
            <a:r>
              <a:rPr lang="en-GB" b="0" i="1"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Answers revealed on clicks. Full audio, with pronouns included, may be found on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[Antoine] fait la </a:t>
            </a:r>
            <a:r>
              <a:rPr lang="en-GB" b="0" i="0"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[Antoine] fait les </a:t>
            </a:r>
            <a:r>
              <a:rPr lang="en-GB" b="0" i="0" dirty="0" err="1"/>
              <a:t>magasins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t>
            </a:r>
            <a:r>
              <a:rPr lang="en-GB" b="0" i="0" dirty="0" err="1"/>
              <a:t>Vous</a:t>
            </a:r>
            <a:r>
              <a:rPr lang="en-GB" b="0" i="0" dirty="0"/>
              <a:t>] </a:t>
            </a:r>
            <a:r>
              <a:rPr lang="en-GB" b="0" i="0" dirty="0" err="1"/>
              <a:t>faites</a:t>
            </a:r>
            <a:r>
              <a:rPr lang="en-GB" b="0" i="0" dirty="0"/>
              <a:t> la cuisine.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t>
            </a:r>
            <a:r>
              <a:rPr lang="en-GB" b="0" i="0" dirty="0" err="1"/>
              <a:t>Vous</a:t>
            </a:r>
            <a:r>
              <a:rPr lang="en-GB" b="0" i="0" dirty="0"/>
              <a:t>] </a:t>
            </a:r>
            <a:r>
              <a:rPr lang="en-GB" b="0" i="0" dirty="0" err="1"/>
              <a:t>faites</a:t>
            </a:r>
            <a:r>
              <a:rPr lang="en-GB" b="0" i="0" dirty="0"/>
              <a:t> le ménage.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[Antoine] fait le </a:t>
            </a:r>
            <a:r>
              <a:rPr lang="en-GB" sz="1200" b="0" i="0" u="none" strike="noStrike" cap="none" dirty="0">
                <a:solidFill>
                  <a:schemeClr val="dk1"/>
                </a:solidFill>
                <a:effectLst/>
                <a:latin typeface="Calibri"/>
                <a:ea typeface="Calibri"/>
                <a:cs typeface="Calibri"/>
                <a:sym typeface="Calibri"/>
              </a:rPr>
              <a:t>gâteau.</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a:t>
            </a:r>
            <a:r>
              <a:rPr lang="en-GB" sz="1200" b="0" i="0" u="none" strike="noStrike" cap="none" dirty="0" err="1">
                <a:solidFill>
                  <a:schemeClr val="dk1"/>
                </a:solidFill>
                <a:effectLst/>
                <a:latin typeface="Calibri"/>
                <a:cs typeface="Calibri"/>
                <a:sym typeface="Calibri"/>
              </a:rPr>
              <a:t>Vous</a:t>
            </a:r>
            <a:r>
              <a:rPr lang="en-GB" sz="1200" b="0" i="0" u="none" strike="noStrike" cap="none" dirty="0">
                <a:solidFill>
                  <a:schemeClr val="dk1"/>
                </a:solidFill>
                <a:effectLst/>
                <a:latin typeface="Calibri"/>
                <a:cs typeface="Calibri"/>
                <a:sym typeface="Calibri"/>
              </a:rPr>
              <a:t>] </a:t>
            </a:r>
            <a:r>
              <a:rPr lang="en-GB" sz="1200" b="0" i="0" u="none" strike="noStrike" cap="none" dirty="0" err="1">
                <a:solidFill>
                  <a:schemeClr val="dk1"/>
                </a:solidFill>
                <a:effectLst/>
                <a:latin typeface="Calibri"/>
                <a:cs typeface="Calibri"/>
                <a:sym typeface="Calibri"/>
              </a:rPr>
              <a:t>faites</a:t>
            </a:r>
            <a:r>
              <a:rPr lang="en-GB" sz="1200" b="0" i="0" u="none" strike="noStrike" cap="none" dirty="0">
                <a:solidFill>
                  <a:schemeClr val="dk1"/>
                </a:solidFill>
                <a:effectLst/>
                <a:latin typeface="Calibri"/>
                <a:cs typeface="Calibri"/>
                <a:sym typeface="Calibri"/>
              </a:rPr>
              <a:t> </a:t>
            </a:r>
            <a:r>
              <a:rPr lang="en-GB" b="0" i="0" dirty="0"/>
              <a:t>les </a:t>
            </a:r>
            <a:r>
              <a:rPr lang="en-GB" b="0" i="0" dirty="0" err="1"/>
              <a:t>sandwichs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0" i="0" dirty="0" err="1"/>
              <a:t>anniversaire</a:t>
            </a:r>
            <a:r>
              <a:rPr lang="en-GB" b="0" i="0" dirty="0"/>
              <a:t> [2043]; </a:t>
            </a:r>
            <a:r>
              <a:rPr lang="en-GB" sz="1200" b="0" i="0" u="none" strike="noStrike" cap="none" dirty="0">
                <a:solidFill>
                  <a:schemeClr val="dk1"/>
                </a:solidFill>
                <a:effectLst/>
                <a:latin typeface="Calibri"/>
                <a:ea typeface="Calibri"/>
                <a:cs typeface="Calibri"/>
                <a:sym typeface="Calibri"/>
              </a:rPr>
              <a:t>gâteau [4845]; sandwich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258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Answers to the listening activity on the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Full audio (including pronoun) plays on clicking individual numbers.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Teacher to lead </a:t>
            </a:r>
            <a:r>
              <a:rPr lang="en-GB" b="1" i="0" dirty="0"/>
              <a:t>pronunciation practice</a:t>
            </a:r>
            <a:r>
              <a:rPr lang="en-GB" b="0" i="0" dirty="0"/>
              <a:t> so students practise the difference between </a:t>
            </a:r>
            <a:r>
              <a:rPr lang="en-GB" b="0" i="1" dirty="0"/>
              <a:t>fait</a:t>
            </a:r>
            <a:r>
              <a:rPr lang="en-GB" b="0" i="0" dirty="0"/>
              <a:t> and </a:t>
            </a:r>
            <a:r>
              <a:rPr lang="en-GB" b="0" i="1" dirty="0" err="1"/>
              <a:t>faites</a:t>
            </a:r>
            <a:r>
              <a:rPr lang="en-GB" b="0" i="0" dirty="0"/>
              <a:t>.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accent1">
                    <a:lumMod val="50000"/>
                  </a:schemeClr>
                </a:solidFill>
              </a:rPr>
              <a:t>Antoine </a:t>
            </a:r>
            <a:r>
              <a:rPr lang="en-GB" b="0" i="0" dirty="0"/>
              <a:t>fait la </a:t>
            </a:r>
            <a:r>
              <a:rPr lang="en-GB" b="0" i="0"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accent1">
                    <a:lumMod val="50000"/>
                  </a:schemeClr>
                </a:solidFill>
              </a:rPr>
              <a:t>Antoine</a:t>
            </a:r>
            <a:r>
              <a:rPr lang="en-GB" b="0" i="0" dirty="0"/>
              <a:t> fait les </a:t>
            </a:r>
            <a:r>
              <a:rPr lang="en-GB" b="0" i="0" dirty="0" err="1"/>
              <a:t>magasins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Vous</a:t>
            </a:r>
            <a:r>
              <a:rPr lang="en-GB" b="0" i="0" dirty="0"/>
              <a:t> </a:t>
            </a:r>
            <a:r>
              <a:rPr lang="en-GB" b="0" i="0" dirty="0" err="1"/>
              <a:t>faites</a:t>
            </a:r>
            <a:r>
              <a:rPr lang="en-GB" b="0" i="0" dirty="0"/>
              <a:t> la cuisine.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Vous</a:t>
            </a:r>
            <a:r>
              <a:rPr lang="en-GB" b="0" i="0" dirty="0"/>
              <a:t> </a:t>
            </a:r>
            <a:r>
              <a:rPr lang="en-GB" b="0" i="0" dirty="0" err="1"/>
              <a:t>faites</a:t>
            </a:r>
            <a:r>
              <a:rPr lang="en-GB" b="0" i="0" dirty="0"/>
              <a:t> le ménage.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accent1">
                    <a:lumMod val="50000"/>
                  </a:schemeClr>
                </a:solidFill>
              </a:rPr>
              <a:t>Antoine</a:t>
            </a:r>
            <a:r>
              <a:rPr lang="en-GB" b="0" i="0" dirty="0"/>
              <a:t> fait le </a:t>
            </a:r>
            <a:r>
              <a:rPr lang="en-GB" sz="1200" b="0" i="0" u="none" strike="noStrike" cap="none" dirty="0">
                <a:solidFill>
                  <a:schemeClr val="dk1"/>
                </a:solidFill>
                <a:effectLst/>
                <a:latin typeface="Calibri"/>
                <a:ea typeface="Calibri"/>
                <a:cs typeface="Calibri"/>
                <a:sym typeface="Calibri"/>
              </a:rPr>
              <a:t>gâteau.</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a:solidFill>
                  <a:schemeClr val="dk1"/>
                </a:solidFill>
                <a:effectLst/>
                <a:latin typeface="Calibri"/>
                <a:cs typeface="Calibri"/>
                <a:sym typeface="Calibri"/>
              </a:rPr>
              <a:t>Vous</a:t>
            </a:r>
            <a:r>
              <a:rPr lang="en-GB" sz="1200" b="0" i="0" u="none" strike="noStrike" cap="none" dirty="0">
                <a:solidFill>
                  <a:schemeClr val="dk1"/>
                </a:solidFill>
                <a:effectLst/>
                <a:latin typeface="Calibri"/>
                <a:cs typeface="Calibri"/>
                <a:sym typeface="Calibri"/>
              </a:rPr>
              <a:t> </a:t>
            </a:r>
            <a:r>
              <a:rPr lang="en-GB" sz="1200" b="0" i="0" u="none" strike="noStrike" cap="none" dirty="0" err="1">
                <a:solidFill>
                  <a:schemeClr val="dk1"/>
                </a:solidFill>
                <a:effectLst/>
                <a:latin typeface="Calibri"/>
                <a:cs typeface="Calibri"/>
                <a:sym typeface="Calibri"/>
              </a:rPr>
              <a:t>faites</a:t>
            </a:r>
            <a:r>
              <a:rPr lang="en-GB" sz="1200" b="0" i="0" u="none" strike="noStrike" cap="none" dirty="0">
                <a:solidFill>
                  <a:schemeClr val="dk1"/>
                </a:solidFill>
                <a:effectLst/>
                <a:latin typeface="Calibri"/>
                <a:cs typeface="Calibri"/>
                <a:sym typeface="Calibri"/>
              </a:rPr>
              <a:t> </a:t>
            </a:r>
            <a:r>
              <a:rPr lang="en-GB" b="0" i="0" dirty="0"/>
              <a:t>les </a:t>
            </a:r>
            <a:r>
              <a:rPr lang="en-GB" b="0" i="0" dirty="0" err="1"/>
              <a:t>sandwichs</a:t>
            </a:r>
            <a:r>
              <a:rPr lang="en-GB" b="0" i="0" dirty="0"/>
              <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2497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Aural recognition of 2</a:t>
            </a:r>
            <a:r>
              <a:rPr lang="en-GB" b="0" i="0" baseline="30000" dirty="0"/>
              <a:t>nd</a:t>
            </a:r>
            <a:r>
              <a:rPr lang="en-GB" b="0" i="0" dirty="0"/>
              <a:t> person singular and 1</a:t>
            </a:r>
            <a:r>
              <a:rPr lang="en-GB" b="0" i="0" baseline="30000" dirty="0"/>
              <a:t>st</a:t>
            </a:r>
            <a:r>
              <a:rPr lang="en-GB" b="0" i="0" dirty="0"/>
              <a:t> person plural forms of </a:t>
            </a:r>
            <a:r>
              <a:rPr lang="en-GB" b="0" i="1" dirty="0"/>
              <a:t>faire.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See procedure for slide 14.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un effort.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les </a:t>
            </a:r>
            <a:r>
              <a:rPr lang="en-GB" b="0" i="0" dirty="0" err="1"/>
              <a:t>décorations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la cuisine</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 lit.</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[Nous] </a:t>
            </a:r>
            <a:r>
              <a:rPr lang="en-GB" sz="1200" b="0" i="0" u="none" strike="noStrike" cap="none" dirty="0" err="1">
                <a:solidFill>
                  <a:schemeClr val="dk1"/>
                </a:solidFill>
                <a:effectLst/>
                <a:latin typeface="Calibri"/>
                <a:cs typeface="Calibri"/>
                <a:sym typeface="Calibri"/>
              </a:rPr>
              <a:t>faisons</a:t>
            </a:r>
            <a:r>
              <a:rPr lang="en-GB" sz="1200" b="0" i="0" u="none" strike="noStrike" cap="none" dirty="0">
                <a:solidFill>
                  <a:schemeClr val="dk1"/>
                </a:solidFill>
                <a:effectLst/>
                <a:latin typeface="Calibri"/>
                <a:cs typeface="Calibri"/>
                <a:sym typeface="Calibri"/>
              </a:rPr>
              <a:t> </a:t>
            </a:r>
            <a:r>
              <a:rPr lang="en-GB" b="0" i="0" dirty="0" err="1"/>
              <a:t>une</a:t>
            </a:r>
            <a:r>
              <a:rPr lang="en-GB" b="0" i="0" dirty="0"/>
              <a:t> pause!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a:t>
            </a:r>
            <a:r>
              <a:rPr lang="en-GB" b="0" i="0" dirty="0" err="1"/>
              <a:t>une</a:t>
            </a:r>
            <a:r>
              <a:rPr lang="en-GB" b="0" i="0" dirty="0"/>
              <a:t> </a:t>
            </a:r>
            <a:r>
              <a:rPr lang="en-GB" sz="1200" b="0" i="0" u="none" strike="noStrike" cap="none" dirty="0">
                <a:solidFill>
                  <a:schemeClr val="dk1"/>
                </a:solidFill>
                <a:effectLst/>
                <a:latin typeface="Calibri"/>
                <a:ea typeface="Calibri"/>
                <a:cs typeface="Calibri"/>
                <a:sym typeface="Calibri"/>
              </a:rPr>
              <a:t>promenade.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i="0" dirty="0" err="1"/>
              <a:t>décoration</a:t>
            </a:r>
            <a:r>
              <a:rPr lang="en-GB" b="0" i="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13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Answers to the listening activity on the previous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Full audio (including pronoun) plays on clicking individual numbers.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Teacher to lead pronunciation practice.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un effort.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les </a:t>
            </a:r>
            <a:r>
              <a:rPr lang="en-GB" b="0" i="0" dirty="0" err="1"/>
              <a:t>décorations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la cuisine</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 lit.</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Nous </a:t>
            </a:r>
            <a:r>
              <a:rPr lang="en-GB" sz="1200" b="0" i="0" u="none" strike="noStrike" cap="none" dirty="0" err="1">
                <a:solidFill>
                  <a:schemeClr val="dk1"/>
                </a:solidFill>
                <a:effectLst/>
                <a:latin typeface="Calibri"/>
                <a:cs typeface="Calibri"/>
                <a:sym typeface="Calibri"/>
              </a:rPr>
              <a:t>faisons</a:t>
            </a:r>
            <a:r>
              <a:rPr lang="en-GB" sz="1200" b="0" i="0" u="none" strike="noStrike" cap="none" dirty="0">
                <a:solidFill>
                  <a:schemeClr val="dk1"/>
                </a:solidFill>
                <a:effectLst/>
                <a:latin typeface="Calibri"/>
                <a:cs typeface="Calibri"/>
                <a:sym typeface="Calibri"/>
              </a:rPr>
              <a:t> </a:t>
            </a:r>
            <a:r>
              <a:rPr lang="en-GB" b="0" i="0" dirty="0" err="1"/>
              <a:t>une</a:t>
            </a:r>
            <a:r>
              <a:rPr lang="en-GB" b="0" i="0" dirty="0"/>
              <a:t> pause!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a:t>
            </a:r>
            <a:r>
              <a:rPr lang="en-GB" b="0" i="0" dirty="0" err="1"/>
              <a:t>une</a:t>
            </a:r>
            <a:r>
              <a:rPr lang="en-GB" b="0" i="0" dirty="0"/>
              <a:t> </a:t>
            </a:r>
            <a:r>
              <a:rPr lang="en-GB" sz="1200" b="0" i="0" u="none" strike="noStrike" cap="none" dirty="0">
                <a:solidFill>
                  <a:schemeClr val="dk1"/>
                </a:solidFill>
                <a:effectLst/>
                <a:latin typeface="Calibri"/>
                <a:ea typeface="Calibri"/>
                <a:cs typeface="Calibri"/>
                <a:sym typeface="Calibri"/>
              </a:rPr>
              <a:t>promenade.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9394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1" i="0" dirty="0"/>
              <a:t>Timing: 5 minutes</a:t>
            </a:r>
          </a:p>
          <a:p>
            <a:pPr marL="0"/>
            <a:endParaRPr lang="en-GB" b="1" i="0" dirty="0"/>
          </a:p>
          <a:p>
            <a:pPr marL="0"/>
            <a:r>
              <a:rPr lang="en-GB" b="1" i="0" dirty="0"/>
              <a:t>Aim: </a:t>
            </a:r>
            <a:r>
              <a:rPr lang="en-GB" i="0" dirty="0"/>
              <a:t>Revisit vocabulary introduced in </a:t>
            </a:r>
            <a:r>
              <a:rPr lang="en-GB" b="1" i="0" dirty="0"/>
              <a:t>1.2.3 </a:t>
            </a:r>
            <a:r>
              <a:rPr lang="en-GB" i="0" dirty="0"/>
              <a:t>and encourage students to think about </a:t>
            </a:r>
            <a:r>
              <a:rPr lang="en-GB" b="0" i="0" dirty="0"/>
              <a:t>collocation by matching verbs with the nouns and adjectives with which they frequently occur with.</a:t>
            </a:r>
          </a:p>
          <a:p>
            <a:pPr marL="0"/>
            <a:endParaRPr lang="en-GB" b="0" i="0" dirty="0"/>
          </a:p>
          <a:p>
            <a:pPr marL="0"/>
            <a:r>
              <a:rPr lang="en-GB" b="1" i="0" dirty="0"/>
              <a:t>Procedure:</a:t>
            </a:r>
          </a:p>
          <a:p>
            <a:pPr marL="0" indent="0">
              <a:buNone/>
            </a:pPr>
            <a:r>
              <a:rPr lang="en-GB" b="0" i="0" dirty="0"/>
              <a:t>1. Teacher to explain to students that although there are several possible matches, some pairings occur more frequently than others in everyday language use, and they should used this principle (with reference to English) to guide them. For example, although it may grammatically correct to say </a:t>
            </a:r>
            <a:r>
              <a:rPr lang="en-GB" b="0" i="1" dirty="0" err="1"/>
              <a:t>cocher</a:t>
            </a:r>
            <a:r>
              <a:rPr lang="en-GB" b="0" i="1" dirty="0"/>
              <a:t> </a:t>
            </a:r>
            <a:r>
              <a:rPr lang="en-GB" b="0" i="1" dirty="0" err="1"/>
              <a:t>une</a:t>
            </a:r>
            <a:r>
              <a:rPr lang="en-GB" b="0" i="1" dirty="0"/>
              <a:t> solution</a:t>
            </a:r>
            <a:r>
              <a:rPr lang="en-GB" b="0" i="0" dirty="0"/>
              <a:t>/tick a solution, you are more likely to hear </a:t>
            </a:r>
            <a:r>
              <a:rPr lang="en-GB" b="0" i="1" dirty="0" err="1"/>
              <a:t>Cocher</a:t>
            </a:r>
            <a:r>
              <a:rPr lang="en-GB" b="0" i="1" dirty="0"/>
              <a:t> la </a:t>
            </a:r>
            <a:r>
              <a:rPr lang="en-GB" b="0" i="1" dirty="0" err="1"/>
              <a:t>réponse</a:t>
            </a:r>
            <a:r>
              <a:rPr lang="en-GB" b="0" i="0" dirty="0"/>
              <a:t>/tick the answer. </a:t>
            </a:r>
          </a:p>
          <a:p>
            <a:pPr marL="0" indent="0">
              <a:buNone/>
            </a:pPr>
            <a:r>
              <a:rPr lang="en-GB" b="0" i="0" dirty="0"/>
              <a:t>2. The teacher should also advise students that they may only use each verb once, which will limit the number of possible combinations.</a:t>
            </a:r>
          </a:p>
          <a:p>
            <a:pPr marL="0" indent="0">
              <a:buNone/>
            </a:pPr>
            <a:r>
              <a:rPr lang="en-GB" b="0" i="0" dirty="0"/>
              <a:t>3. Before beginning the activity, the teacher may wish to recap the difference between the definite article, the indefinite article and ‘</a:t>
            </a:r>
            <a:r>
              <a:rPr lang="en-GB" b="0" i="0" dirty="0" err="1"/>
              <a:t>chaque</a:t>
            </a:r>
            <a:r>
              <a:rPr lang="en-GB" b="0" i="0" dirty="0"/>
              <a:t>’, highlight that these differences in meaning will affect the verbs with which the nouns can be used. For example, </a:t>
            </a:r>
            <a:r>
              <a:rPr lang="en-GB" b="0" i="1" dirty="0"/>
              <a:t>je </a:t>
            </a:r>
            <a:r>
              <a:rPr lang="en-GB" b="0" i="1" dirty="0" err="1"/>
              <a:t>travaille</a:t>
            </a:r>
            <a:r>
              <a:rPr lang="en-GB" b="0" i="1" dirty="0"/>
              <a:t> </a:t>
            </a:r>
            <a:r>
              <a:rPr lang="en-GB" b="0" i="1" dirty="0" err="1"/>
              <a:t>chaque</a:t>
            </a:r>
            <a:r>
              <a:rPr lang="en-GB" b="0" i="1" dirty="0"/>
              <a:t> </a:t>
            </a:r>
            <a:r>
              <a:rPr lang="en-GB" b="0" i="1" dirty="0" err="1"/>
              <a:t>semaine</a:t>
            </a:r>
            <a:r>
              <a:rPr lang="en-GB" b="0" i="1" dirty="0"/>
              <a:t>/</a:t>
            </a:r>
            <a:r>
              <a:rPr lang="en-GB" b="0" i="0" dirty="0"/>
              <a:t>I work every week is a highly frequent collocation; </a:t>
            </a:r>
            <a:r>
              <a:rPr lang="en-GB" b="0" i="1" dirty="0"/>
              <a:t>je </a:t>
            </a:r>
            <a:r>
              <a:rPr lang="en-GB" b="0" i="1" dirty="0" err="1"/>
              <a:t>travaille</a:t>
            </a:r>
            <a:r>
              <a:rPr lang="en-GB" b="0" i="1" dirty="0"/>
              <a:t> </a:t>
            </a:r>
            <a:r>
              <a:rPr lang="en-GB" b="0" i="1" dirty="0" err="1"/>
              <a:t>une</a:t>
            </a:r>
            <a:r>
              <a:rPr lang="en-GB" b="0" i="1" dirty="0"/>
              <a:t> </a:t>
            </a:r>
            <a:r>
              <a:rPr lang="en-GB" b="0" i="1" dirty="0" err="1"/>
              <a:t>semaine</a:t>
            </a:r>
            <a:r>
              <a:rPr lang="en-GB" b="0" i="0" dirty="0"/>
              <a:t>/I work (for) a week is less frequent (though not impossible)).</a:t>
            </a:r>
            <a:endParaRPr lang="en-GB" b="1" i="0" dirty="0"/>
          </a:p>
          <a:p>
            <a:pPr marL="0" indent="0">
              <a:buNone/>
            </a:pPr>
            <a:r>
              <a:rPr lang="en-GB" b="0" i="0" dirty="0"/>
              <a:t>4. Suggested answers appear on clicks, though there is room for some variation (e.g. </a:t>
            </a:r>
            <a:r>
              <a:rPr lang="en-GB" b="0" i="1" dirty="0"/>
              <a:t>donner </a:t>
            </a:r>
            <a:r>
              <a:rPr lang="en-GB" b="0" i="0" dirty="0"/>
              <a:t>works equally well with</a:t>
            </a:r>
            <a:r>
              <a:rPr lang="en-GB" b="0" i="1" dirty="0"/>
              <a:t> la </a:t>
            </a:r>
            <a:r>
              <a:rPr lang="en-GB" b="0" i="1" dirty="0" err="1"/>
              <a:t>réponse</a:t>
            </a:r>
            <a:r>
              <a:rPr lang="en-GB" b="0" i="1" dirty="0"/>
              <a:t>, la solution </a:t>
            </a:r>
            <a:r>
              <a:rPr lang="en-GB" b="0" i="0" dirty="0"/>
              <a:t>and </a:t>
            </a:r>
            <a:r>
              <a:rPr lang="en-GB" b="0" i="1" dirty="0"/>
              <a:t>le </a:t>
            </a:r>
            <a:r>
              <a:rPr lang="en-GB" b="0" i="1" dirty="0" err="1"/>
              <a:t>cadeau</a:t>
            </a:r>
            <a:r>
              <a:rPr lang="en-GB" b="0" i="0" dirty="0"/>
              <a:t>).</a:t>
            </a:r>
            <a:r>
              <a:rPr lang="en-GB" b="0" i="1" dirty="0"/>
              <a:t> </a:t>
            </a:r>
            <a:r>
              <a:rPr lang="en-GB" b="0" i="0" dirty="0"/>
              <a:t>Multiple answers may be accepted at the teacher’s discretion, provided that students can provide accurate translations!</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57389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AQA, </a:t>
            </a:r>
            <a:r>
              <a:rPr lang="en-GB" b="1" dirty="0" err="1">
                <a:solidFill>
                  <a:srgbClr val="FF0000"/>
                </a:solidFill>
              </a:rPr>
              <a:t>Eduqas</a:t>
            </a:r>
            <a:r>
              <a:rPr lang="en-GB" b="1" dirty="0">
                <a:solidFill>
                  <a:srgbClr val="FF0000"/>
                </a:solidFill>
              </a:rPr>
              <a:t> and Edexcel lists do not have </a:t>
            </a:r>
            <a:r>
              <a:rPr lang="en-GB" b="1" u="sng" dirty="0" err="1">
                <a:solidFill>
                  <a:srgbClr val="FF0000"/>
                </a:solidFill>
              </a:rPr>
              <a:t>cocher</a:t>
            </a:r>
            <a:r>
              <a:rPr lang="en-GB" b="1" u="sng" dirty="0">
                <a:solidFill>
                  <a:srgbClr val="FF0000"/>
                </a:solidFill>
              </a:rPr>
              <a:t>.</a:t>
            </a:r>
            <a:br>
              <a:rPr lang="en-GB" b="1" u="sng" dirty="0">
                <a:solidFill>
                  <a:srgbClr val="FF0000"/>
                </a:solidFill>
              </a:rPr>
            </a:br>
            <a:br>
              <a:rPr lang="en-GB" b="1" u="none" dirty="0">
                <a:solidFill>
                  <a:srgbClr val="FF0000"/>
                </a:solidFill>
              </a:rPr>
            </a:b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third person plural form of </a:t>
            </a:r>
            <a:r>
              <a:rPr lang="en-GB" b="0" i="1" dirty="0"/>
              <a:t>faire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 SSC [u]</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7.2.1.4 (introduce) </a:t>
            </a:r>
            <a:r>
              <a:rPr lang="fr-FR" sz="1200" b="0" i="0" u="none" strike="noStrike" cap="none" dirty="0">
                <a:solidFill>
                  <a:schemeClr val="dk1"/>
                </a:solidFill>
                <a:effectLst/>
                <a:latin typeface="Calibri"/>
                <a:ea typeface="Calibri"/>
                <a:cs typeface="Calibri"/>
                <a:sym typeface="Calibri"/>
              </a:rPr>
              <a:t>faisons [25], faites [25], font [25], attention [482], effort [388], exercice</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[1290], fête [1490], liste [924], d'accord [736]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cinq [288], deux [41], dix [372], douze (1664), huit [877], neuf [787], onze (2447), quatre [253], sept [905], six [450], trois [115], des [2 - 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7.1.2.3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aimer [242], cocher [&gt;5000], passer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[90], porter</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[105], rester [100], trouver [83], école [477], moment [148], semaine [245], solution [608], uniforme [1801], chaque [151], à</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[4], avec [23]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a:endParaRPr lang="en-CA" sz="1200" b="0" i="0" u="none" strike="noStrike" kern="1200" dirty="0">
              <a:solidFill>
                <a:schemeClr val="tx1"/>
              </a:solidFill>
              <a:effectLst/>
              <a:latin typeface="+mn-lt"/>
              <a:ea typeface="+mn-ea"/>
              <a:cs typeface="+mn-cs"/>
            </a:endParaRPr>
          </a:p>
          <a:p>
            <a:pPr marL="0"/>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attention, </a:t>
            </a:r>
            <a:r>
              <a:rPr lang="en-US" b="0" i="1" dirty="0">
                <a:solidFill>
                  <a:srgbClr val="000000"/>
                </a:solidFill>
                <a:effectLst/>
                <a:latin typeface="Arial" panose="020B0604020202020204" pitchFamily="34" charset="0"/>
              </a:rPr>
              <a:t>faire attention (à + noun): </a:t>
            </a:r>
            <a:r>
              <a:rPr lang="en-US" b="0" i="0" dirty="0">
                <a:solidFill>
                  <a:srgbClr val="000000"/>
                </a:solidFill>
                <a:effectLst/>
                <a:latin typeface="Arial" panose="020B0604020202020204" pitchFamily="34" charset="0"/>
              </a:rPr>
              <a:t>watch out! </a:t>
            </a:r>
            <a:r>
              <a:rPr lang="en-US" b="0" i="1" dirty="0">
                <a:solidFill>
                  <a:srgbClr val="000000"/>
                </a:solidFill>
                <a:effectLst/>
                <a:latin typeface="Arial" panose="020B0604020202020204" pitchFamily="34" charset="0"/>
              </a:rPr>
              <a:t>(to) watch out (for + noun)| watching out (for + noun)</a:t>
            </a:r>
            <a:endParaRPr lang="en-CA" sz="1200" b="0" i="1"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730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Oral production of SSC [u]</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Using this colour-coded version of the related reading activity in lesson 1, teachers should revise the following points: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 </a:t>
            </a:r>
            <a:r>
              <a:rPr lang="en-GB" b="1" i="0" dirty="0"/>
              <a:t>Four</a:t>
            </a:r>
            <a:r>
              <a:rPr lang="en-GB" b="0" i="0" dirty="0"/>
              <a:t> sounds are represented by the letter ‘u’ in English: </a:t>
            </a:r>
            <a:r>
              <a:rPr lang="en-GB" b="0" i="1" dirty="0"/>
              <a:t>pl</a:t>
            </a:r>
            <a:r>
              <a:rPr lang="en-GB" b="1" i="1" dirty="0"/>
              <a:t>u</a:t>
            </a:r>
            <a:r>
              <a:rPr lang="en-GB" b="0" i="1" dirty="0"/>
              <a:t>s/b</a:t>
            </a:r>
            <a:r>
              <a:rPr lang="en-GB" b="1" i="1" dirty="0"/>
              <a:t>u</a:t>
            </a:r>
            <a:r>
              <a:rPr lang="en-GB" b="0" i="1" dirty="0"/>
              <a:t>dget/m</a:t>
            </a:r>
            <a:r>
              <a:rPr lang="en-GB" b="1" i="1" dirty="0"/>
              <a:t>u</a:t>
            </a:r>
            <a:r>
              <a:rPr lang="en-GB" b="0" i="1" dirty="0"/>
              <a:t>ltiple; m</a:t>
            </a:r>
            <a:r>
              <a:rPr lang="en-GB" b="1" i="1" dirty="0"/>
              <a:t>u</a:t>
            </a:r>
            <a:r>
              <a:rPr lang="en-GB" b="0" i="1" dirty="0"/>
              <a:t>seum/</a:t>
            </a:r>
            <a:r>
              <a:rPr lang="en-GB" b="1" i="1" dirty="0"/>
              <a:t>u</a:t>
            </a:r>
            <a:r>
              <a:rPr lang="en-GB" b="0" i="1" dirty="0"/>
              <a:t>niversity/</a:t>
            </a:r>
            <a:r>
              <a:rPr lang="en-GB" b="1" i="1" dirty="0"/>
              <a:t>u</a:t>
            </a:r>
            <a:r>
              <a:rPr lang="en-GB" b="0" i="1" dirty="0"/>
              <a:t>sage; poll</a:t>
            </a:r>
            <a:r>
              <a:rPr lang="en-GB" b="1" i="1" dirty="0"/>
              <a:t>u</a:t>
            </a:r>
            <a:r>
              <a:rPr lang="en-GB" b="0" i="1" dirty="0"/>
              <a:t>tion/revol</a:t>
            </a:r>
            <a:r>
              <a:rPr lang="en-GB" b="1" i="1" dirty="0"/>
              <a:t>u</a:t>
            </a:r>
            <a:r>
              <a:rPr lang="en-GB" b="0" i="1" dirty="0"/>
              <a:t>tion; temperat</a:t>
            </a:r>
            <a:r>
              <a:rPr lang="en-GB" b="1" i="1" dirty="0"/>
              <a:t>u</a:t>
            </a:r>
            <a:r>
              <a:rPr lang="en-GB" b="0" i="1" dirty="0"/>
              <a:t>re/cult</a:t>
            </a:r>
            <a:r>
              <a:rPr lang="en-GB" b="1" i="1" dirty="0"/>
              <a:t>u</a:t>
            </a:r>
            <a:r>
              <a:rPr lang="en-GB" b="0" i="1" dirty="0"/>
              <a:t>re. </a:t>
            </a:r>
            <a:r>
              <a:rPr lang="en-GB" b="0" i="0" dirty="0"/>
              <a:t>In the French cognates, the ‘u’ is pronounced the same way in each case.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b/ Several of the words in blue, which contain SSC [u] in English, do not in French (</a:t>
            </a:r>
            <a:r>
              <a:rPr lang="en-GB" b="0" i="1" dirty="0"/>
              <a:t>routine, boutique, </a:t>
            </a:r>
            <a:r>
              <a:rPr lang="en-GB" b="0" i="1" dirty="0" err="1"/>
              <a:t>tourisme</a:t>
            </a:r>
            <a:r>
              <a:rPr lang="en-GB" b="0" i="0" dirty="0"/>
              <a:t>, </a:t>
            </a:r>
            <a:r>
              <a:rPr lang="en-GB" b="0" i="1" dirty="0"/>
              <a:t>troupe</a:t>
            </a:r>
            <a:r>
              <a:rPr lang="en-GB" b="0" i="0" dirty="0"/>
              <a:t>). Teachers to highlight the fact that students must therefore look at the </a:t>
            </a:r>
            <a:r>
              <a:rPr lang="en-GB" b="1" i="0" dirty="0"/>
              <a:t>spelling</a:t>
            </a:r>
            <a:r>
              <a:rPr lang="en-GB" b="0" i="0" dirty="0"/>
              <a:t>, rather than English pronunciation, to work out the correct sound. (NB: SSC [</a:t>
            </a:r>
            <a:r>
              <a:rPr lang="en-GB" b="0" i="0" dirty="0" err="1"/>
              <a:t>ou</a:t>
            </a:r>
            <a:r>
              <a:rPr lang="en-GB" b="0" i="0" dirty="0"/>
              <a:t>] is revisited in next week’s sequence).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Teacher elicits pronunciation by pointing at a word, and asking </a:t>
            </a:r>
            <a:r>
              <a:rPr lang="en-GB" b="0" i="1" dirty="0"/>
              <a:t>Comment </a:t>
            </a:r>
            <a:r>
              <a:rPr lang="en-GB" b="0" i="1" dirty="0" err="1"/>
              <a:t>dit</a:t>
            </a:r>
            <a:r>
              <a:rPr lang="en-GB" b="0" i="1" dirty="0"/>
              <a:t>-on? </a:t>
            </a:r>
            <a:r>
              <a:rPr lang="en-GB" b="0" i="0" dirty="0"/>
              <a:t>Students answer chorally.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check their pronunciation by listening to recordings, played on clicking individual words.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plus [19], routine [4120], </a:t>
            </a:r>
            <a:r>
              <a:rPr lang="en-GB" baseline="0" dirty="0" err="1"/>
              <a:t>retourner</a:t>
            </a:r>
            <a:r>
              <a:rPr lang="en-GB" baseline="0" dirty="0"/>
              <a:t> [999], pollution [3073], boutique [3791], </a:t>
            </a:r>
            <a:r>
              <a:rPr lang="en-GB" baseline="0" dirty="0" err="1"/>
              <a:t>musée</a:t>
            </a:r>
            <a:r>
              <a:rPr lang="en-GB" baseline="0" dirty="0"/>
              <a:t> [2216], revolution [1617], culture [913], usage [863], </a:t>
            </a:r>
            <a:r>
              <a:rPr lang="en-GB" baseline="0" dirty="0" err="1"/>
              <a:t>université</a:t>
            </a:r>
            <a:r>
              <a:rPr lang="en-GB" baseline="0" dirty="0"/>
              <a:t> [1192], </a:t>
            </a:r>
            <a:r>
              <a:rPr lang="en-GB" baseline="0" dirty="0" err="1"/>
              <a:t>journaliste</a:t>
            </a:r>
            <a:r>
              <a:rPr lang="en-GB" baseline="0" dirty="0"/>
              <a:t> [1337], budget [962], </a:t>
            </a:r>
            <a:r>
              <a:rPr lang="en-GB" baseline="0" dirty="0" err="1"/>
              <a:t>température</a:t>
            </a:r>
            <a:r>
              <a:rPr lang="en-GB" baseline="0" dirty="0"/>
              <a:t> [2924], </a:t>
            </a:r>
            <a:r>
              <a:rPr lang="en-GB" baseline="0" dirty="0" err="1"/>
              <a:t>tourisme</a:t>
            </a:r>
            <a:r>
              <a:rPr lang="en-GB" baseline="0" dirty="0"/>
              <a:t> [2955], troupe [1282], multiple [2072], couple [1167], 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54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5 minutes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 </a:t>
            </a:r>
            <a:r>
              <a:rPr lang="en-GB" b="0" i="0" dirty="0"/>
              <a:t>to practise productive spoken recall of </a:t>
            </a:r>
            <a:r>
              <a:rPr lang="en-GB" i="0" dirty="0"/>
              <a:t>uses of </a:t>
            </a:r>
            <a:r>
              <a:rPr lang="en-GB" i="1" dirty="0"/>
              <a:t>faire, </a:t>
            </a:r>
            <a:r>
              <a:rPr lang="en-GB" i="0" dirty="0"/>
              <a:t>including new and previously taught vocabulary. 5 are from this week’s new vocabulary set: </a:t>
            </a:r>
            <a:r>
              <a:rPr lang="fr-FR" sz="1200" b="0" i="0" u="none" strike="noStrike" cap="none" dirty="0">
                <a:solidFill>
                  <a:schemeClr val="dk1"/>
                </a:solidFill>
                <a:effectLst/>
                <a:latin typeface="Calibri"/>
                <a:ea typeface="Calibri"/>
                <a:cs typeface="Calibri"/>
                <a:sym typeface="Calibri"/>
              </a:rPr>
              <a:t>attention [482], effort [388], exercice</a:t>
            </a:r>
            <a:r>
              <a:rPr lang="fr-FR" sz="1200" b="0"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[1290], fête [1490], liste [924].</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Teachers elicit a phrase with </a:t>
            </a:r>
            <a:r>
              <a:rPr lang="en-GB" i="1" dirty="0"/>
              <a:t>faire </a:t>
            </a:r>
            <a:r>
              <a:rPr lang="en-GB" i="0" dirty="0"/>
              <a:t>for each picture. prompting as necessary  -  e.g. </a:t>
            </a:r>
            <a:r>
              <a:rPr lang="en-GB" i="1" dirty="0"/>
              <a:t>Comment </a:t>
            </a:r>
            <a:r>
              <a:rPr lang="en-GB" i="1" dirty="0" err="1"/>
              <a:t>dit</a:t>
            </a:r>
            <a:r>
              <a:rPr lang="en-GB" i="1" dirty="0"/>
              <a:t>-on ‘going shopping’ </a:t>
            </a:r>
            <a:r>
              <a:rPr lang="en-GB" i="1" dirty="0" err="1"/>
              <a:t>en</a:t>
            </a:r>
            <a:r>
              <a:rPr lang="en-GB" i="1" dirty="0"/>
              <a:t> </a:t>
            </a:r>
            <a:r>
              <a:rPr lang="en-GB" i="1" dirty="0" err="1"/>
              <a:t>français</a:t>
            </a:r>
            <a:r>
              <a:rPr lang="en-GB" i="1" dirty="0"/>
              <a:t>?</a:t>
            </a:r>
            <a:endParaRPr lang="en-GB" i="0" dirty="0"/>
          </a:p>
          <a:p>
            <a:pPr marL="0" lvl="0" indent="0" algn="l" rtl="0">
              <a:spcBef>
                <a:spcPts val="0"/>
              </a:spcBef>
              <a:spcAft>
                <a:spcPts val="0"/>
              </a:spcAft>
              <a:buNone/>
            </a:pPr>
            <a:r>
              <a:rPr lang="en-GB" i="0" dirty="0"/>
              <a:t>2. Teacher to elicit oral responses and click to reveal written answers.</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3485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16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To introduce the 3</a:t>
            </a:r>
            <a:r>
              <a:rPr lang="en-GB" b="0" baseline="30000" dirty="0"/>
              <a:t>rd</a:t>
            </a:r>
            <a:r>
              <a:rPr lang="en-GB" b="0" dirty="0"/>
              <a:t> person plural form of </a:t>
            </a:r>
            <a:r>
              <a:rPr lang="en-GB" b="0" i="1" dirty="0"/>
              <a:t>faire</a:t>
            </a:r>
            <a:r>
              <a:rPr lang="en-GB" b="0" i="0" dirty="0"/>
              <a:t>.</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i="0" baseline="0" dirty="0"/>
              <a:t>1. Teacher begins by recapping the meaning of pronouns </a:t>
            </a:r>
            <a:r>
              <a:rPr lang="en-GB" i="1" baseline="0" dirty="0" err="1"/>
              <a:t>ils</a:t>
            </a:r>
            <a:r>
              <a:rPr lang="en-GB" i="0" baseline="0" dirty="0"/>
              <a:t> and </a:t>
            </a:r>
            <a:r>
              <a:rPr lang="en-GB" i="1" baseline="0" dirty="0" err="1"/>
              <a:t>elles</a:t>
            </a:r>
            <a:r>
              <a:rPr lang="en-GB" i="0" baseline="0" dirty="0"/>
              <a:t>.</a:t>
            </a:r>
          </a:p>
          <a:p>
            <a:pPr marL="0" lvl="0" indent="0" algn="l" rtl="0">
              <a:spcBef>
                <a:spcPts val="0"/>
              </a:spcBef>
              <a:spcAft>
                <a:spcPts val="0"/>
              </a:spcAft>
              <a:buNone/>
            </a:pPr>
            <a:r>
              <a:rPr lang="en-GB" i="0" baseline="0" dirty="0"/>
              <a:t>2. Teacher to highlight that groups of named people (e.g. </a:t>
            </a:r>
            <a:r>
              <a:rPr lang="en-GB" sz="1200" dirty="0">
                <a:solidFill>
                  <a:schemeClr val="accent5">
                    <a:lumMod val="50000"/>
                  </a:schemeClr>
                </a:solidFill>
                <a:latin typeface="Century Gothic" panose="020B0502020202020204" pitchFamily="34" charset="0"/>
              </a:rPr>
              <a:t>Amir and </a:t>
            </a:r>
            <a:r>
              <a:rPr lang="en-GB" sz="120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latin typeface="Century Gothic" panose="020B0502020202020204" pitchFamily="34" charset="0"/>
              </a:rPr>
              <a:t>) also need the 3</a:t>
            </a:r>
            <a:r>
              <a:rPr lang="en-GB" sz="1200" baseline="30000" dirty="0">
                <a:solidFill>
                  <a:schemeClr val="accent5">
                    <a:lumMod val="50000"/>
                  </a:schemeClr>
                </a:solidFill>
                <a:latin typeface="Century Gothic" panose="020B0502020202020204" pitchFamily="34" charset="0"/>
              </a:rPr>
              <a:t>rd</a:t>
            </a:r>
            <a:r>
              <a:rPr lang="en-GB" sz="1200" dirty="0">
                <a:solidFill>
                  <a:schemeClr val="accent5">
                    <a:lumMod val="50000"/>
                  </a:schemeClr>
                </a:solidFill>
                <a:latin typeface="Century Gothic" panose="020B0502020202020204" pitchFamily="34" charset="0"/>
              </a:rPr>
              <a:t> person plural form.</a:t>
            </a:r>
            <a:endParaRPr lang="en-GB" sz="1200" i="0" baseline="0" dirty="0">
              <a:solidFill>
                <a:schemeClr val="accent5">
                  <a:lumMod val="50000"/>
                </a:schemeClr>
              </a:solidFill>
              <a:latin typeface="Century Gothic" panose="020B0502020202020204" pitchFamily="34" charset="0"/>
            </a:endParaRPr>
          </a:p>
          <a:p>
            <a:pPr marL="0" lvl="0" indent="0" algn="l" rtl="0">
              <a:spcBef>
                <a:spcPts val="0"/>
              </a:spcBef>
              <a:spcAft>
                <a:spcPts val="0"/>
              </a:spcAft>
              <a:buNone/>
            </a:pPr>
            <a:r>
              <a:rPr lang="en-GB" dirty="0"/>
              <a:t>3. Teacher</a:t>
            </a:r>
            <a:r>
              <a:rPr lang="en-GB" baseline="0" dirty="0"/>
              <a:t> to remind students that </a:t>
            </a:r>
            <a:r>
              <a:rPr lang="en-GB" i="1" baseline="0" dirty="0"/>
              <a:t>faire</a:t>
            </a:r>
            <a:r>
              <a:rPr lang="en-GB" i="0" baseline="0" dirty="0"/>
              <a:t> is </a:t>
            </a:r>
            <a:r>
              <a:rPr lang="en-GB" b="1" i="0" baseline="0" dirty="0"/>
              <a:t>highly 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r>
              <a:rPr lang="en-GB" dirty="0"/>
              <a:t>4. Teacher to draw attention to the SFC in </a:t>
            </a:r>
            <a:r>
              <a:rPr lang="en-GB" i="1" dirty="0"/>
              <a:t>fon</a:t>
            </a:r>
            <a:r>
              <a:rPr lang="en-GB" b="1" i="1" dirty="0"/>
              <a:t>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Word frequency (1 is the most frequent word in French): </a:t>
            </a:r>
            <a:br>
              <a:rPr lang="en-GB" baseline="0" dirty="0"/>
            </a:br>
            <a:r>
              <a:rPr lang="en-GB" b="0" i="1" dirty="0" err="1"/>
              <a:t>promesse</a:t>
            </a:r>
            <a:r>
              <a:rPr lang="en-GB" b="0" i="1" dirty="0"/>
              <a:t> </a:t>
            </a:r>
            <a:r>
              <a:rPr lang="en-GB" b="0" i="0" dirty="0"/>
              <a:t>[1184], </a:t>
            </a:r>
            <a:r>
              <a:rPr lang="en-GB" b="0" i="1" dirty="0"/>
              <a:t>queue </a:t>
            </a:r>
            <a:r>
              <a:rPr lang="en-GB" b="0" i="0" dirty="0"/>
              <a:t>[3255]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1101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baseline="0" dirty="0"/>
              <a:t>Timing: 2 minutes</a:t>
            </a:r>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1" baseline="0" dirty="0"/>
              <a:t>Aim: </a:t>
            </a:r>
            <a:r>
              <a:rPr lang="en-GB" b="0" baseline="0" dirty="0"/>
              <a:t>Revisiting t-liaison (this was previously introduced with </a:t>
            </a:r>
            <a:r>
              <a:rPr lang="en-GB" b="0" i="1" baseline="0" dirty="0" err="1"/>
              <a:t>c’est</a:t>
            </a:r>
            <a:r>
              <a:rPr lang="en-GB" b="0" i="0" baseline="0" dirty="0"/>
              <a:t> + indefinite article only in week 1.1.3).</a:t>
            </a:r>
            <a:endParaRPr lang="en-GB" b="1" baseline="0" dirty="0"/>
          </a:p>
          <a:p>
            <a:pPr marL="0" lvl="0" indent="0" algn="l" rtl="0">
              <a:spcBef>
                <a:spcPts val="0"/>
              </a:spcBef>
              <a:spcAft>
                <a:spcPts val="0"/>
              </a:spcAft>
              <a:buNone/>
            </a:pPr>
            <a:endParaRPr lang="en-GB" b="1" baseline="0" dirty="0"/>
          </a:p>
          <a:p>
            <a:pPr marL="0" lvl="0" indent="0" algn="l" rtl="0">
              <a:spcBef>
                <a:spcPts val="0"/>
              </a:spcBef>
              <a:spcAft>
                <a:spcPts val="0"/>
              </a:spcAft>
              <a:buNone/>
            </a:pPr>
            <a:r>
              <a:rPr lang="en-GB" baseline="0" dirty="0"/>
              <a:t>Pronunciation practice of </a:t>
            </a:r>
            <a:r>
              <a:rPr lang="en-GB" i="1" baseline="0" dirty="0"/>
              <a:t>font </a:t>
            </a:r>
            <a:r>
              <a:rPr lang="en-GB" i="0" baseline="0" dirty="0"/>
              <a:t>with and without liaison appears in the slides that follow.</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4169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a:t>
            </a:r>
            <a:r>
              <a:rPr lang="en-GB" b="0" i="0" dirty="0"/>
              <a:t>for 6 slides.</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the SSC </a:t>
            </a:r>
            <a:r>
              <a:rPr lang="en-GB" i="1" baseline="0" dirty="0"/>
              <a:t>in fon</a:t>
            </a:r>
            <a:r>
              <a:rPr lang="en-GB" b="1" i="1" baseline="0" dirty="0"/>
              <a:t>t</a:t>
            </a:r>
            <a:r>
              <a:rPr lang="en-GB" i="0" baseline="0" dirty="0"/>
              <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err="1"/>
              <a:t>Ils</a:t>
            </a:r>
            <a:r>
              <a:rPr lang="en-GB" b="0" i="0" baseline="0" dirty="0"/>
              <a:t> font</a:t>
            </a: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438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the SSC </a:t>
            </a:r>
            <a:r>
              <a:rPr lang="en-GB" i="1" baseline="0" dirty="0"/>
              <a:t>in fon</a:t>
            </a:r>
            <a:r>
              <a:rPr lang="en-GB" b="1" i="1" baseline="0" dirty="0"/>
              <a:t>t</a:t>
            </a:r>
            <a:r>
              <a:rPr lang="en-GB" i="0" baseline="0" dirty="0"/>
              <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err="1"/>
              <a:t>Elles</a:t>
            </a:r>
            <a:r>
              <a:rPr lang="en-GB" b="0" i="0" baseline="0" dirty="0"/>
              <a:t> font</a:t>
            </a: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3642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err="1"/>
              <a:t>Ils</a:t>
            </a:r>
            <a:r>
              <a:rPr lang="en-GB" b="0" i="0" baseline="0" dirty="0"/>
              <a:t> font la cuisine</a:t>
            </a:r>
            <a:endParaRPr lang="en-GB" b="0"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4038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Ils</a:t>
            </a:r>
            <a:r>
              <a:rPr lang="en-GB" b="0" dirty="0"/>
              <a:t> fon</a:t>
            </a:r>
            <a:r>
              <a:rPr lang="en-GB" b="0" u="sng" dirty="0"/>
              <a:t>t </a:t>
            </a:r>
            <a:r>
              <a:rPr lang="en-GB" b="0" u="sng" dirty="0" err="1"/>
              <a:t>u</a:t>
            </a:r>
            <a:r>
              <a:rPr lang="en-GB" b="0" u="none" dirty="0" err="1"/>
              <a:t>ne</a:t>
            </a:r>
            <a:r>
              <a:rPr lang="en-GB" b="0" u="none" dirty="0"/>
              <a:t> fête</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1953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br>
              <a:rPr lang="en-GB" b="1" dirty="0"/>
            </a:br>
            <a:r>
              <a:rPr lang="en-GB" b="0" dirty="0" err="1"/>
              <a:t>Elles</a:t>
            </a:r>
            <a:r>
              <a:rPr lang="en-GB" b="0" dirty="0"/>
              <a:t> font des </a:t>
            </a:r>
            <a:r>
              <a:rPr lang="en-GB" b="0" dirty="0" err="1"/>
              <a:t>exercices</a:t>
            </a:r>
            <a:r>
              <a:rPr lang="en-GB" b="0" dirty="0"/>
              <a:t> de </a:t>
            </a:r>
            <a:r>
              <a:rPr lang="en-GB" b="0" dirty="0" err="1"/>
              <a:t>français</a:t>
            </a:r>
            <a:endParaRPr b="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3362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b="0" dirty="0" err="1"/>
              <a:t>Elles</a:t>
            </a:r>
            <a:r>
              <a:rPr lang="en-GB" b="0" dirty="0"/>
              <a:t> fon</a:t>
            </a:r>
            <a:r>
              <a:rPr lang="en-GB" b="0" u="sng" dirty="0"/>
              <a:t>t u</a:t>
            </a:r>
            <a:r>
              <a:rPr lang="en-GB" b="0" dirty="0"/>
              <a:t>n effort</a:t>
            </a:r>
            <a:endParaRPr b="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9788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10 minutes </a:t>
            </a:r>
            <a:r>
              <a:rPr lang="en-GB" b="0" i="0" dirty="0"/>
              <a:t>for 2 slides.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dirty="0"/>
              <a:t>Written recognition of the 3</a:t>
            </a:r>
            <a:r>
              <a:rPr lang="en-GB" b="0" baseline="30000" dirty="0"/>
              <a:t>rd</a:t>
            </a:r>
            <a:r>
              <a:rPr lang="en-GB" b="0" dirty="0"/>
              <a:t> person singular and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Frist, students fill the blanks with the appropriate </a:t>
            </a:r>
            <a:r>
              <a:rPr lang="en-GB" b="0" i="0" dirty="0" err="1"/>
              <a:t>sbject</a:t>
            </a:r>
            <a:r>
              <a:rPr lang="en-GB" b="0" i="0" dirty="0"/>
              <a:t> (</a:t>
            </a:r>
            <a:r>
              <a:rPr lang="en-GB" b="0" i="1" dirty="0" err="1"/>
              <a:t>Noura</a:t>
            </a:r>
            <a:r>
              <a:rPr lang="en-GB" b="0" i="0" dirty="0"/>
              <a:t> or </a:t>
            </a:r>
            <a:r>
              <a:rPr lang="en-GB" b="0" i="1" dirty="0"/>
              <a:t>Maman et Papa</a:t>
            </a:r>
            <a:r>
              <a:rPr lang="en-GB" b="0" i="0" dirty="0"/>
              <a:t>), using their knowledge </a:t>
            </a:r>
            <a:r>
              <a:rPr lang="en-GB" b="0" dirty="0"/>
              <a:t>of the 3</a:t>
            </a:r>
            <a:r>
              <a:rPr lang="en-GB" b="0" baseline="30000" dirty="0"/>
              <a:t>rd</a:t>
            </a:r>
            <a:r>
              <a:rPr lang="en-GB" b="0" dirty="0"/>
              <a:t> person singular and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of </a:t>
            </a:r>
            <a:r>
              <a:rPr lang="en-GB" b="0" i="1" dirty="0"/>
              <a:t>faire</a:t>
            </a:r>
            <a:r>
              <a:rPr lang="en-GB" b="0" i="0" dirty="0"/>
              <a:t> to inform their choices.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Next, students make lists (in English) recording what Amir, </a:t>
            </a:r>
            <a:r>
              <a:rPr lang="en-GB" b="0" i="0" dirty="0" err="1"/>
              <a:t>Noura</a:t>
            </a:r>
            <a:r>
              <a:rPr lang="en-GB" b="0" i="0" dirty="0"/>
              <a:t> and their parents are doing.</a:t>
            </a:r>
            <a:endParaRPr lang="en-GB" sz="1200"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Teacher elicits responses by asking e.g. </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Qui font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visite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1100" i="1" dirty="0">
                <a:solidFill>
                  <a:srgbClr val="4472C4">
                    <a:lumMod val="50000"/>
                  </a:srgbClr>
                </a:solidFill>
                <a:latin typeface="Century Gothic" panose="020B0502020202020204" pitchFamily="34" charset="0"/>
              </a:rPr>
              <a:t>de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Cannes </a:t>
            </a:r>
            <a:r>
              <a:rPr lang="en-GB" b="0" i="1" dirty="0"/>
              <a:t>? </a:t>
            </a:r>
            <a:r>
              <a:rPr lang="en-GB" b="0" i="0" dirty="0"/>
              <a:t>Students respond chorally, e.g. </a:t>
            </a:r>
            <a:r>
              <a:rPr lang="en-GB" b="0" i="1" dirty="0"/>
              <a:t>Les parents </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200" b="0" i="1"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visite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1100" i="1" dirty="0">
                <a:solidFill>
                  <a:srgbClr val="4472C4">
                    <a:lumMod val="50000"/>
                  </a:srgbClr>
                </a:solidFill>
                <a:latin typeface="Century Gothic" panose="020B0502020202020204" pitchFamily="34" charset="0"/>
              </a:rPr>
              <a:t>de</a:t>
            </a:r>
            <a:r>
              <a:rPr kumimoji="0" lang="en-GB" sz="12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Cannes</a:t>
            </a:r>
            <a:r>
              <a:rPr lang="en-GB" b="0" i="1"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4. Subjects revealed on clicks. Lists of activities (in English) are found on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Word frequency of cognates used (1 is the most frequent word in French): </a:t>
            </a:r>
            <a:br>
              <a:rPr lang="en-GB" sz="1200" baseline="0" dirty="0"/>
            </a:br>
            <a:r>
              <a:rPr lang="en-GB" sz="1200" dirty="0">
                <a:solidFill>
                  <a:srgbClr val="5B9BD5">
                    <a:lumMod val="50000"/>
                  </a:srgbClr>
                </a:solidFill>
                <a:latin typeface="Century Gothic" panose="020B0502020202020204" pitchFamily="34" charset="0"/>
                <a:ea typeface="+mn-ea"/>
              </a:rPr>
              <a:t>week-end [2475], </a:t>
            </a:r>
            <a:r>
              <a:rPr kumimoji="0" lang="en-GB" sz="1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réponse</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[456], super [2993], gâteau [4845], gras [4018], </a:t>
            </a:r>
            <a:r>
              <a:rPr lang="fr-FR" sz="1800" b="0" i="0" u="none" strike="noStrike" dirty="0">
                <a:solidFill>
                  <a:srgbClr val="000000"/>
                </a:solidFill>
                <a:effectLst/>
                <a:latin typeface="Calibri" panose="020F0502020204030204" pitchFamily="34" charset="0"/>
              </a:rPr>
              <a:t>matinée</a:t>
            </a:r>
            <a:r>
              <a:rPr lang="fr-FR" dirty="0"/>
              <a:t> [3029],</a:t>
            </a:r>
            <a:r>
              <a:rPr kumimoji="0" lang="en-GB" sz="1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1200" dirty="0">
                <a:solidFill>
                  <a:srgbClr val="5B9BD5">
                    <a:lumMod val="50000"/>
                  </a:srgbClr>
                </a:solidFill>
                <a:latin typeface="Century Gothic" panose="020B0502020202020204" pitchFamily="34" charset="0"/>
                <a:ea typeface="+mn-ea"/>
              </a:rPr>
              <a:t>fantastique [4107]</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0054961A-FC4F-44CE-922F-7FB6B5A1FDD8}" type="slidenum">
              <a:rPr lang="en-GB" smtClean="0"/>
              <a:t>28</a:t>
            </a:fld>
            <a:endParaRPr lang="en-GB"/>
          </a:p>
        </p:txBody>
      </p:sp>
    </p:spTree>
    <p:extLst>
      <p:ext uri="{BB962C8B-B14F-4D97-AF65-F5344CB8AC3E}">
        <p14:creationId xmlns:p14="http://schemas.microsoft.com/office/powerpoint/2010/main" val="273853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dirty="0">
                <a:solidFill>
                  <a:schemeClr val="accent1">
                    <a:lumMod val="50000"/>
                  </a:schemeClr>
                </a:solidFill>
                <a:latin typeface="Century Gothic" panose="020B0502020202020204" pitchFamily="34" charset="0"/>
              </a:rPr>
              <a:t>Answers to the activity on the previous slide. Activities on each list appear on clicks in the order they are mentioned in the text.</a:t>
            </a:r>
            <a:endParaRPr lang="fr-FR" sz="1200" i="0" dirty="0">
              <a:solidFill>
                <a:schemeClr val="accent1">
                  <a:lumMod val="50000"/>
                </a:schemeClr>
              </a:solidFill>
              <a:latin typeface="Century Gothic" panose="020B0502020202020204" pitchFamily="34" charset="0"/>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8030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5073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Aural recognition of 3</a:t>
            </a:r>
            <a:r>
              <a:rPr lang="en-GB" b="0" i="0" baseline="30000" dirty="0"/>
              <a:t>rd</a:t>
            </a:r>
            <a:r>
              <a:rPr lang="en-GB" b="0" i="0" dirty="0"/>
              <a:t> person singular and plural forms of </a:t>
            </a:r>
            <a:r>
              <a:rPr lang="en-GB" b="0" i="1" dirty="0"/>
              <a:t>faire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Remind students that </a:t>
            </a:r>
            <a:r>
              <a:rPr lang="en-GB" b="0" i="1" dirty="0"/>
              <a:t>il/</a:t>
            </a:r>
            <a:r>
              <a:rPr lang="en-GB" b="0" i="1" dirty="0" err="1"/>
              <a:t>ils</a:t>
            </a:r>
            <a:r>
              <a:rPr lang="en-GB" b="0" i="1" dirty="0"/>
              <a:t> </a:t>
            </a:r>
            <a:r>
              <a:rPr lang="en-GB" b="0" i="0" dirty="0"/>
              <a:t>and </a:t>
            </a:r>
            <a:r>
              <a:rPr lang="en-GB" b="0" i="1" dirty="0" err="1"/>
              <a:t>elle</a:t>
            </a:r>
            <a:r>
              <a:rPr lang="en-GB" b="0" i="1" dirty="0"/>
              <a:t>/</a:t>
            </a:r>
            <a:r>
              <a:rPr lang="en-GB" b="0" i="1" dirty="0" err="1"/>
              <a:t>elles</a:t>
            </a:r>
            <a:r>
              <a:rPr lang="en-GB" b="0" i="1" dirty="0"/>
              <a:t> </a:t>
            </a:r>
            <a:r>
              <a:rPr lang="en-GB" b="0" i="0" dirty="0"/>
              <a:t>sound identical (for this reason, they are not obscured in the audio - indefinite articles after </a:t>
            </a:r>
            <a:r>
              <a:rPr lang="en-GB" b="0" i="1" dirty="0" err="1"/>
              <a:t>ils</a:t>
            </a:r>
            <a:r>
              <a:rPr lang="en-GB" b="0" i="1" dirty="0"/>
              <a:t>/</a:t>
            </a:r>
            <a:r>
              <a:rPr lang="en-GB" b="0" i="1" dirty="0" err="1"/>
              <a:t>elles</a:t>
            </a:r>
            <a:r>
              <a:rPr lang="en-GB" b="0" i="1" dirty="0"/>
              <a:t> </a:t>
            </a:r>
            <a:r>
              <a:rPr lang="en-GB" b="0" i="0" dirty="0"/>
              <a:t>are avoided so as not to trigger a liaison) and that they must listen to the verb form to understand the meaning. </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Audio plays on clicking buttons A and B.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Il fait le lit. </a:t>
            </a:r>
            <a:r>
              <a:rPr lang="en-GB" b="0" i="0" dirty="0" err="1"/>
              <a:t>Ils</a:t>
            </a:r>
            <a:r>
              <a:rPr lang="en-GB" b="0" i="0" dirty="0"/>
              <a:t> font la cuisine. </a:t>
            </a:r>
            <a:r>
              <a:rPr lang="en-GB" b="0" i="0" dirty="0" err="1"/>
              <a:t>Ils</a:t>
            </a:r>
            <a:r>
              <a:rPr lang="en-GB" b="0" i="0" dirty="0"/>
              <a:t> font </a:t>
            </a:r>
            <a:r>
              <a:rPr lang="en-GB" b="0" i="0" dirty="0" err="1"/>
              <a:t>une</a:t>
            </a:r>
            <a:r>
              <a:rPr lang="en-GB" b="0" i="0" dirty="0"/>
              <a:t> </a:t>
            </a:r>
            <a:r>
              <a:rPr lang="en-GB" b="0" i="0" dirty="0" err="1"/>
              <a:t>liste</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Ils</a:t>
            </a:r>
            <a:r>
              <a:rPr lang="en-GB" sz="1200" b="0" i="0" u="none" strike="noStrike" cap="none" dirty="0">
                <a:solidFill>
                  <a:schemeClr val="dk1"/>
                </a:solidFill>
                <a:effectLst/>
                <a:latin typeface="Calibri"/>
                <a:ea typeface="Calibri"/>
                <a:cs typeface="Calibri"/>
                <a:sym typeface="Calibri"/>
              </a:rPr>
              <a:t> font les devoirs. Il font les </a:t>
            </a:r>
            <a:r>
              <a:rPr lang="en-GB" sz="1200" b="0" i="0" u="none" strike="noStrike" cap="none" dirty="0" err="1">
                <a:solidFill>
                  <a:schemeClr val="dk1"/>
                </a:solidFill>
                <a:effectLst/>
                <a:latin typeface="Calibri"/>
                <a:ea typeface="Calibri"/>
                <a:cs typeface="Calibri"/>
                <a:sym typeface="Calibri"/>
              </a:rPr>
              <a:t>exercices</a:t>
            </a:r>
            <a:r>
              <a:rPr lang="en-GB" sz="1200" b="0" i="0" u="none" strike="noStrike" cap="none" dirty="0">
                <a:solidFill>
                  <a:schemeClr val="dk1"/>
                </a:solidFill>
                <a:effectLst/>
                <a:latin typeface="Calibri"/>
                <a:ea typeface="Calibri"/>
                <a:cs typeface="Calibri"/>
                <a:sym typeface="Calibri"/>
              </a:rPr>
              <a:t> de maths.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Elles</a:t>
            </a:r>
            <a:r>
              <a:rPr lang="en-GB" b="0" i="0" dirty="0"/>
              <a:t> font les </a:t>
            </a:r>
            <a:r>
              <a:rPr lang="en-GB" b="0" i="0" dirty="0" err="1"/>
              <a:t>magasins</a:t>
            </a:r>
            <a:r>
              <a:rPr lang="en-GB" b="0" i="0" dirty="0"/>
              <a:t>. Elle fait attention. Elle fait le ménage. </a:t>
            </a:r>
            <a:r>
              <a:rPr lang="en-GB" b="0" i="0" dirty="0" err="1"/>
              <a:t>Elles</a:t>
            </a:r>
            <a:r>
              <a:rPr lang="en-GB" b="0" i="0" dirty="0"/>
              <a:t> font les </a:t>
            </a:r>
            <a:r>
              <a:rPr lang="en-GB" b="0" i="0" dirty="0" err="1"/>
              <a:t>sandwichs</a:t>
            </a:r>
            <a:r>
              <a:rPr lang="en-GB" b="0" i="0" dirty="0"/>
              <a:t>. </a:t>
            </a:r>
            <a:r>
              <a:rPr lang="en-GB" b="0" i="0" dirty="0" err="1"/>
              <a:t>Elles</a:t>
            </a:r>
            <a:r>
              <a:rPr lang="en-GB" b="0" i="0" dirty="0"/>
              <a:t> font la queue.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5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7 minutes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 </a:t>
            </a:r>
            <a:r>
              <a:rPr lang="en-GB" b="0" i="0" dirty="0"/>
              <a:t>Written recall of </a:t>
            </a:r>
            <a:r>
              <a:rPr lang="en-GB" i="0" dirty="0"/>
              <a:t>uses of </a:t>
            </a:r>
            <a:r>
              <a:rPr lang="en-GB" i="1" dirty="0"/>
              <a:t>faire</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Students write a phrase with </a:t>
            </a:r>
            <a:r>
              <a:rPr lang="en-GB" i="1" dirty="0"/>
              <a:t>faire </a:t>
            </a:r>
            <a:r>
              <a:rPr lang="en-GB" i="0" dirty="0"/>
              <a:t>for each picture.</a:t>
            </a:r>
          </a:p>
          <a:p>
            <a:pPr marL="0" lvl="0" indent="0" algn="l" rtl="0">
              <a:spcBef>
                <a:spcPts val="0"/>
              </a:spcBef>
              <a:spcAft>
                <a:spcPts val="0"/>
              </a:spcAft>
              <a:buNone/>
            </a:pPr>
            <a:r>
              <a:rPr lang="en-GB" i="0" dirty="0"/>
              <a:t>2. Teacher to elicit pronunciation and revise definitions by pointing at each picture and asking e.g. </a:t>
            </a:r>
            <a:r>
              <a:rPr lang="en-GB" i="1" dirty="0"/>
              <a:t>Comment </a:t>
            </a:r>
            <a:r>
              <a:rPr lang="en-GB" i="1" dirty="0" err="1"/>
              <a:t>dit</a:t>
            </a:r>
            <a:r>
              <a:rPr lang="en-GB" i="1" dirty="0"/>
              <a:t>-on ‘going shopping’ </a:t>
            </a:r>
            <a:r>
              <a:rPr lang="en-GB" i="1" dirty="0" err="1"/>
              <a:t>en</a:t>
            </a:r>
            <a:r>
              <a:rPr lang="en-GB" i="1" dirty="0"/>
              <a:t> </a:t>
            </a:r>
            <a:r>
              <a:rPr lang="en-GB" i="1" dirty="0" err="1"/>
              <a:t>français</a:t>
            </a:r>
            <a:r>
              <a:rPr lang="en-GB" i="1" dirty="0"/>
              <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77851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10 minutes</a:t>
            </a:r>
          </a:p>
          <a:p>
            <a:pPr marL="0" lvl="0" indent="0" algn="l" rtl="0">
              <a:spcBef>
                <a:spcPts val="0"/>
              </a:spcBef>
              <a:spcAft>
                <a:spcPts val="0"/>
              </a:spcAft>
              <a:buNone/>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S</a:t>
            </a:r>
            <a:r>
              <a:rPr lang="en-GB" i="0" dirty="0"/>
              <a:t>poken and written production of all three new forms of </a:t>
            </a:r>
            <a:r>
              <a:rPr lang="en-GB" i="1" dirty="0"/>
              <a:t>faire</a:t>
            </a:r>
            <a:r>
              <a:rPr lang="en-GB" i="0" dirty="0"/>
              <a:t> learned this week.</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endParaRPr lang="en-GB" i="0" dirty="0"/>
          </a:p>
          <a:p>
            <a:pPr marL="0" lvl="0" indent="0" algn="l" rtl="0">
              <a:spcBef>
                <a:spcPts val="0"/>
              </a:spcBef>
              <a:spcAft>
                <a:spcPts val="0"/>
              </a:spcAft>
              <a:buNone/>
            </a:pPr>
            <a:r>
              <a:rPr lang="en-GB" i="0" dirty="0"/>
              <a:t>1. In preparation for the exercise, teacher should work through the example here, drawing attention to question formation with </a:t>
            </a:r>
            <a:r>
              <a:rPr lang="en-GB" i="1" dirty="0"/>
              <a:t>quoi</a:t>
            </a:r>
            <a:r>
              <a:rPr lang="en-GB" i="0" dirty="0"/>
              <a:t>.</a:t>
            </a:r>
          </a:p>
          <a:p>
            <a:pPr marL="0" lvl="0" indent="0" algn="l" rtl="0">
              <a:spcBef>
                <a:spcPts val="0"/>
              </a:spcBef>
              <a:spcAft>
                <a:spcPts val="0"/>
              </a:spcAft>
              <a:buNone/>
            </a:pPr>
            <a:r>
              <a:rPr lang="en-GB" i="0" dirty="0"/>
              <a:t>2. Students write an example sentence in the third person plural using the information given. Teacher to remind students that names of two or more people (e.g. Sophie et Michel here) also require the third person plural form.</a:t>
            </a:r>
          </a:p>
          <a:p>
            <a:pPr marL="0" lvl="0" indent="0" algn="l" rtl="0">
              <a:spcBef>
                <a:spcPts val="0"/>
              </a:spcBef>
              <a:spcAft>
                <a:spcPts val="0"/>
              </a:spcAft>
              <a:buNone/>
            </a:pPr>
            <a:r>
              <a:rPr lang="en-GB" i="0" dirty="0"/>
              <a:t>3. Teacher reveals the answer, and practises pronunciation.</a:t>
            </a:r>
          </a:p>
          <a:p>
            <a:pPr marL="0" lvl="0" indent="0" algn="l" rtl="0">
              <a:spcBef>
                <a:spcPts val="0"/>
              </a:spcBef>
              <a:spcAft>
                <a:spcPts val="0"/>
              </a:spcAft>
              <a:buNone/>
            </a:pPr>
            <a:r>
              <a:rPr lang="en-GB" i="0" dirty="0"/>
              <a:t>4. Working in pairs, students choose three activities from the previous slide that they will do at the weekend, and prepare sentences with </a:t>
            </a:r>
            <a:r>
              <a:rPr lang="en-GB" i="1" dirty="0"/>
              <a:t>nous</a:t>
            </a:r>
            <a:r>
              <a:rPr lang="en-GB" i="0" dirty="0"/>
              <a:t>.</a:t>
            </a:r>
          </a:p>
          <a:p>
            <a:pPr marL="0" lvl="0" indent="0" algn="l" rtl="0">
              <a:spcBef>
                <a:spcPts val="0"/>
              </a:spcBef>
              <a:spcAft>
                <a:spcPts val="0"/>
              </a:spcAft>
              <a:buNone/>
            </a:pPr>
            <a:r>
              <a:rPr lang="en-GB" i="0" dirty="0"/>
              <a:t>5. Students then ask three other pairs, using the </a:t>
            </a:r>
            <a:r>
              <a:rPr lang="en-GB" i="1" dirty="0" err="1"/>
              <a:t>vous</a:t>
            </a:r>
            <a:r>
              <a:rPr lang="en-GB" i="1" dirty="0"/>
              <a:t> </a:t>
            </a:r>
            <a:r>
              <a:rPr lang="en-GB" i="0" dirty="0"/>
              <a:t>form, about their weekend plans.</a:t>
            </a:r>
          </a:p>
          <a:p>
            <a:pPr marL="0" lvl="0" indent="0" algn="l" rtl="0">
              <a:spcBef>
                <a:spcPts val="0"/>
              </a:spcBef>
              <a:spcAft>
                <a:spcPts val="0"/>
              </a:spcAft>
              <a:buNone/>
            </a:pPr>
            <a:r>
              <a:rPr lang="en-GB" i="0" dirty="0"/>
              <a:t>6. Students write sentences in the third person plural describing what their classmates are doing at the weekend.</a:t>
            </a:r>
          </a:p>
          <a:p>
            <a:pPr marL="0" lvl="0" indent="0" algn="l" rtl="0">
              <a:spcBef>
                <a:spcPts val="0"/>
              </a:spcBef>
              <a:spcAft>
                <a:spcPts val="0"/>
              </a:spcAft>
              <a:buNone/>
            </a:pPr>
            <a:r>
              <a:rPr lang="en-GB" i="0" dirty="0"/>
              <a:t>7. Teacher to elicit examples from the class, by choosing a pair and asking e.g. </a:t>
            </a:r>
            <a:r>
              <a:rPr lang="en-GB" i="1" dirty="0"/>
              <a:t>Sophie et Michael font quoi le week-end</a:t>
            </a:r>
            <a:r>
              <a:rPr lang="en-GB" i="0" dirty="0"/>
              <a:t>? The next slide provides a blank template for the teacher to gather class responses.</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2200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Blank slide for teacher to write class examples from the previous exercise.</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0516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1" i="0" dirty="0">
                <a:latin typeface="Calibri"/>
                <a:ea typeface="Calibri"/>
                <a:cs typeface="Calibri"/>
                <a:sym typeface="Calibri"/>
              </a:rPr>
              <a:t>Timing: </a:t>
            </a:r>
            <a:r>
              <a:rPr lang="en-GB" sz="1200" b="0" i="0" dirty="0">
                <a:latin typeface="Calibri"/>
                <a:ea typeface="Calibri"/>
                <a:cs typeface="Calibri"/>
                <a:sym typeface="Calibri"/>
              </a:rPr>
              <a:t>4 minutes</a:t>
            </a:r>
            <a:br>
              <a:rPr lang="en-GB" sz="1200" b="0" i="0" dirty="0">
                <a:latin typeface="Calibri"/>
                <a:ea typeface="Calibri"/>
                <a:cs typeface="Calibri"/>
                <a:sym typeface="Calibri"/>
              </a:rPr>
            </a:b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br>
              <a:rPr lang="en-GB" sz="1200" b="0" i="0" dirty="0">
                <a:latin typeface="Calibri"/>
                <a:ea typeface="Calibri"/>
                <a:cs typeface="Calibri"/>
                <a:sym typeface="Calibri"/>
              </a:rPr>
            </a:br>
            <a:r>
              <a:rPr lang="en-GB" sz="1200" b="0" i="0" dirty="0">
                <a:latin typeface="Calibri"/>
                <a:ea typeface="Calibri"/>
                <a:cs typeface="Calibri"/>
                <a:sym typeface="Calibri"/>
              </a:rPr>
              <a:t>However, this week the homework is to revise vocabulary sets from: Term 1.1, Term 1.2 and Term 2.1.</a:t>
            </a:r>
            <a:br>
              <a:rPr lang="en-GB" sz="1200" b="0" i="0" dirty="0">
                <a:latin typeface="Calibri"/>
                <a:ea typeface="Calibri"/>
                <a:cs typeface="Calibri"/>
                <a:sym typeface="Calibri"/>
              </a:rPr>
            </a:br>
            <a:r>
              <a:rPr lang="en-GB" sz="1200" b="0" i="0" dirty="0">
                <a:latin typeface="Calibri"/>
                <a:ea typeface="Calibri"/>
                <a:cs typeface="Calibri"/>
                <a:sym typeface="Calibri"/>
              </a:rPr>
              <a:t>The full list of vocabulary is on this Quizlet link:</a:t>
            </a:r>
            <a:br>
              <a:rPr lang="en-GB" sz="1200" b="0" i="0" dirty="0">
                <a:latin typeface="Calibri"/>
                <a:ea typeface="Calibri"/>
                <a:cs typeface="Calibri"/>
                <a:sym typeface="Calibri"/>
              </a:rPr>
            </a:br>
            <a:r>
              <a:rPr lang="en-GB" sz="1200" b="0" i="0" dirty="0">
                <a:latin typeface="Calibri"/>
                <a:ea typeface="Calibri"/>
                <a:cs typeface="Calibri"/>
                <a:sym typeface="Calibri"/>
              </a:rPr>
              <a:t>https://quizlet.com/gb/511134586/year-7-french-term-21-week-5-vocabulary-revision-mash-up-flash-cards/</a:t>
            </a:r>
            <a:br>
              <a:rPr lang="en-GB" sz="1200" b="0" i="0" dirty="0">
                <a:latin typeface="Calibri"/>
                <a:ea typeface="Calibri"/>
                <a:cs typeface="Calibri"/>
                <a:sym typeface="Calibri"/>
              </a:rPr>
            </a:br>
            <a:r>
              <a:rPr lang="en-GB" sz="1200" b="0" i="0" dirty="0">
                <a:latin typeface="Calibri"/>
                <a:ea typeface="Calibri"/>
                <a:cs typeface="Calibri"/>
                <a:sym typeface="Calibri"/>
              </a:rPr>
              <a:t>Teachers can select the relevant vocabulary sets from the SOW document – there is a full list of vocabulary on one of the excel tabs – and create a revision homework in an app of their choice.  See further ideas, below.</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Prepositions (to the): Gender (Prepositions)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Lesson 1 Lotto cards x 30  </a:t>
            </a:r>
            <a:br>
              <a:rPr lang="en-GB" b="1" dirty="0"/>
            </a:br>
            <a:r>
              <a:rPr lang="en-GB" b="1" dirty="0"/>
              <a:t>To be folded (by students) after printing to have French on one side, English on the other.</a:t>
            </a:r>
          </a:p>
        </p:txBody>
      </p:sp>
      <p:sp>
        <p:nvSpPr>
          <p:cNvPr id="4" name="Slide Number Placeholder 3"/>
          <p:cNvSpPr>
            <a:spLocks noGrp="1"/>
          </p:cNvSpPr>
          <p:nvPr>
            <p:ph type="sldNum" sz="quarter" idx="5"/>
          </p:nvPr>
        </p:nvSpPr>
        <p:spPr/>
        <p:txBody>
          <a:bodyPr/>
          <a:lstStyle/>
          <a:p>
            <a:fld id="{0054961A-FC4F-44CE-922F-7FB6B5A1FDD8}" type="slidenum">
              <a:rPr lang="en-GB" smtClean="0"/>
              <a:t>35</a:t>
            </a:fld>
            <a:endParaRPr lang="en-GB"/>
          </a:p>
        </p:txBody>
      </p:sp>
    </p:spTree>
    <p:extLst>
      <p:ext uri="{BB962C8B-B14F-4D97-AF65-F5344CB8AC3E}">
        <p14:creationId xmlns:p14="http://schemas.microsoft.com/office/powerpoint/2010/main" val="125257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695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2419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3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a:t>
            </a:r>
            <a:r>
              <a:rPr lang="en-GB" b="0" i="0" dirty="0"/>
              <a:t> Raising awareness of cross-linguistic differences in the pronunciation of [u] between French and English</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Before beginning the task, the teacher should make students aware that their knowledge of English will not help them here. Ask them how many different </a:t>
            </a:r>
            <a:r>
              <a:rPr lang="en-GB" b="1" i="0" dirty="0"/>
              <a:t>English</a:t>
            </a:r>
            <a:r>
              <a:rPr lang="en-GB" b="0" i="0" dirty="0"/>
              <a:t> pronunciations of [u] they can think of, using the cognates on the board as prompts (at least four ways - </a:t>
            </a:r>
            <a:r>
              <a:rPr lang="en-GB" b="0" i="1" dirty="0"/>
              <a:t>pl</a:t>
            </a:r>
            <a:r>
              <a:rPr lang="en-GB" b="1" i="1" dirty="0"/>
              <a:t>u</a:t>
            </a:r>
            <a:r>
              <a:rPr lang="en-GB" b="0" i="1" dirty="0"/>
              <a:t>s, </a:t>
            </a:r>
            <a:r>
              <a:rPr lang="en-GB" b="1" i="1" dirty="0"/>
              <a:t>u</a:t>
            </a:r>
            <a:r>
              <a:rPr lang="en-GB" b="0" i="1" dirty="0"/>
              <a:t>niversity, poll</a:t>
            </a:r>
            <a:r>
              <a:rPr lang="en-GB" b="1" i="1" dirty="0"/>
              <a:t>u</a:t>
            </a:r>
            <a:r>
              <a:rPr lang="en-GB" b="0" i="1" dirty="0"/>
              <a:t>tion, temperat</a:t>
            </a:r>
            <a:r>
              <a:rPr lang="en-GB" b="1" i="1" dirty="0"/>
              <a:t>u</a:t>
            </a:r>
            <a:r>
              <a:rPr lang="en-GB" b="0" i="1" dirty="0"/>
              <a:t>re</a:t>
            </a:r>
            <a:r>
              <a:rPr lang="en-GB" b="0" i="0" dirty="0"/>
              <a:t>). Highlight that French is more consistent – the [u] is pronounced the same way each time.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To complete the task, students must look for words in which the letter ‘u’ stands alone as a vowel, (i.e. is not combined with another vowel as in e.g. </a:t>
            </a:r>
            <a:r>
              <a:rPr lang="en-GB" b="0" i="1" dirty="0"/>
              <a:t>r</a:t>
            </a:r>
            <a:r>
              <a:rPr lang="en-GB" b="1" i="1" dirty="0"/>
              <a:t>ou</a:t>
            </a:r>
            <a:r>
              <a:rPr lang="en-GB" b="0" i="1" dirty="0"/>
              <a:t>tine, </a:t>
            </a:r>
            <a:r>
              <a:rPr lang="en-GB" b="0" i="0" dirty="0"/>
              <a:t>even though that combination of letters in this word sounds the same in English!) The presence of a single letter ‘u’ in French indicates that SSC </a:t>
            </a:r>
            <a:r>
              <a:rPr lang="en-GB" b="1" i="0" dirty="0"/>
              <a:t>[u] </a:t>
            </a:r>
            <a:r>
              <a:rPr lang="en-GB" b="0" i="0" dirty="0"/>
              <a:t>is needed (</a:t>
            </a:r>
            <a:r>
              <a:rPr lang="en-GB" b="1" i="0" dirty="0"/>
              <a:t>NB: </a:t>
            </a:r>
            <a:r>
              <a:rPr lang="en-GB" b="0" i="0" dirty="0"/>
              <a:t>there are a few exceptions to this when letter ‘u’ is combined with a nasal –n, as in </a:t>
            </a:r>
            <a:r>
              <a:rPr lang="en-GB" b="0" i="1" dirty="0"/>
              <a:t>un, </a:t>
            </a:r>
            <a:r>
              <a:rPr lang="en-GB" b="0" i="1" dirty="0" err="1"/>
              <a:t>lundi</a:t>
            </a:r>
            <a:r>
              <a:rPr lang="en-GB" b="0" i="0" dirty="0"/>
              <a:t> etc which are avoided here).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Using this information, students should be able to locate the 10 words containing SSC </a:t>
            </a:r>
            <a:r>
              <a:rPr lang="en-GB" b="1" i="0" dirty="0"/>
              <a:t>[u] </a:t>
            </a:r>
            <a:r>
              <a:rPr lang="en-GB" b="0" i="0" dirty="0"/>
              <a:t>(on a click, the distractor words disappear).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plus [19], routine [4120], </a:t>
            </a:r>
            <a:r>
              <a:rPr lang="en-GB" baseline="0" dirty="0" err="1"/>
              <a:t>retourner</a:t>
            </a:r>
            <a:r>
              <a:rPr lang="en-GB" baseline="0" dirty="0"/>
              <a:t> [999], pollution [3073], boutique [3791], </a:t>
            </a:r>
            <a:r>
              <a:rPr lang="en-GB" baseline="0" dirty="0" err="1"/>
              <a:t>musée</a:t>
            </a:r>
            <a:r>
              <a:rPr lang="en-GB" baseline="0" dirty="0"/>
              <a:t> [2216], revolution [1617], culture [913], usage [863], </a:t>
            </a:r>
            <a:r>
              <a:rPr lang="en-GB" baseline="0" dirty="0" err="1"/>
              <a:t>université</a:t>
            </a:r>
            <a:r>
              <a:rPr lang="en-GB" baseline="0" dirty="0"/>
              <a:t> [1192], </a:t>
            </a:r>
            <a:r>
              <a:rPr lang="en-GB" baseline="0" dirty="0" err="1"/>
              <a:t>journaliste</a:t>
            </a:r>
            <a:r>
              <a:rPr lang="en-GB" baseline="0" dirty="0"/>
              <a:t> [1337], budget [962], </a:t>
            </a:r>
            <a:r>
              <a:rPr lang="en-GB" baseline="0" dirty="0" err="1"/>
              <a:t>température</a:t>
            </a:r>
            <a:r>
              <a:rPr lang="en-GB" baseline="0" dirty="0"/>
              <a:t> [2924], </a:t>
            </a:r>
            <a:r>
              <a:rPr lang="en-GB" baseline="0" dirty="0" err="1"/>
              <a:t>tourisme</a:t>
            </a:r>
            <a:r>
              <a:rPr lang="en-GB" baseline="0" dirty="0"/>
              <a:t> [2955], troupe [1282], multiple [2072], couple [1167], cousin [3387]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0696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 </a:t>
            </a:r>
            <a:r>
              <a:rPr lang="en-GB" b="0" dirty="0"/>
              <a:t>for 2 slides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Aural and written recognition and pronunciation of this week’s vocabulary items.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Teacher distributes the </a:t>
            </a:r>
            <a:r>
              <a:rPr lang="en-GB" b="1" dirty="0"/>
              <a:t>bingo cards </a:t>
            </a:r>
            <a:r>
              <a:rPr lang="en-GB" b="0" dirty="0"/>
              <a:t>included as supplementary materials this week (see slides on end of this slide deck). (The cards are double-sided, and there are six cards per page. Ensure students have both grids (English and French) for each numbered set – they can fold them themselves. Explain that ‘lotto’ is the French name for Bingo.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If</a:t>
            </a:r>
            <a:r>
              <a:rPr lang="en-GB" b="0" baseline="0" dirty="0"/>
              <a:t> teachers prefer, </a:t>
            </a:r>
            <a:r>
              <a:rPr lang="en-GB" b="1" baseline="0" dirty="0"/>
              <a:t>they can give students scrap paper</a:t>
            </a:r>
            <a:r>
              <a:rPr lang="en-GB" b="0" baseline="0" dirty="0"/>
              <a:t>, they can draw three 3x2 tables (for 3 rounds of the game) and select their own words from the vocabulary set, writing the English on one side and replicating the 3 x 2 tables with French words on the reverse.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Tell students to begin with the </a:t>
            </a:r>
            <a:r>
              <a:rPr lang="en-GB" b="1" dirty="0"/>
              <a:t>French side up. </a:t>
            </a:r>
            <a:r>
              <a:rPr lang="en-GB" b="0" dirty="0"/>
              <a:t>The teacher reads </a:t>
            </a:r>
            <a:r>
              <a:rPr lang="en-GB" b="1" dirty="0"/>
              <a:t>English words</a:t>
            </a:r>
            <a:r>
              <a:rPr lang="en-GB" b="0" dirty="0"/>
              <a:t> at random from this week’s vocabulary list. Students cross off the words they hear. When a student has crossed of all of his/her words, they say ‘Lotto!’ to indicate that they have won. </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As there are only 10 words on this week’s vocabulary list, the game will not last very long! It is highly like that one or more students will win after only six words have been called. For that reason, it is suggested that at least three rounds are played for additional practice.</a:t>
            </a:r>
          </a:p>
          <a:p>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71458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time, students to begin with the </a:t>
            </a:r>
            <a:r>
              <a:rPr lang="en-GB" b="1" dirty="0"/>
              <a:t>English side up. </a:t>
            </a:r>
            <a:r>
              <a:rPr lang="en-GB" b="0" dirty="0"/>
              <a:t>The teacher reads </a:t>
            </a:r>
            <a:r>
              <a:rPr lang="en-GB" b="1" dirty="0"/>
              <a:t>French words</a:t>
            </a:r>
            <a:r>
              <a:rPr lang="en-GB" b="0" dirty="0"/>
              <a:t> at random from this week’s vocabulary list. Students cross off the words they hear. When a student has crossed of all of his/her words, they say ‘Lotto!’ to indicate that they have won.</a:t>
            </a:r>
            <a:br>
              <a:rPr lang="en-GB" b="0" dirty="0"/>
            </a:br>
            <a:endParaRPr lang="en-GB" b="0"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60416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To introduce the 1</a:t>
            </a:r>
            <a:r>
              <a:rPr lang="en-GB" b="0" baseline="30000" dirty="0"/>
              <a:t>st </a:t>
            </a:r>
            <a:r>
              <a:rPr lang="en-GB" b="0" dirty="0"/>
              <a:t>and 2</a:t>
            </a:r>
            <a:r>
              <a:rPr lang="en-GB" b="0" baseline="30000" dirty="0"/>
              <a:t>nd </a:t>
            </a:r>
            <a:r>
              <a:rPr lang="en-GB" b="0" dirty="0"/>
              <a:t>person plural forms of </a:t>
            </a:r>
            <a:r>
              <a:rPr lang="en-GB" b="0" i="1" dirty="0"/>
              <a:t>faire</a:t>
            </a:r>
            <a:r>
              <a:rPr lang="en-GB" b="0" i="0" dirty="0"/>
              <a:t>.</a:t>
            </a: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Procedure: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Teacher to remind students of the meaning of the pronouns.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Teacher</a:t>
            </a:r>
            <a:r>
              <a:rPr lang="en-GB" baseline="0" dirty="0"/>
              <a:t> to remind students that </a:t>
            </a:r>
            <a:r>
              <a:rPr lang="en-GB" i="1" baseline="0" dirty="0"/>
              <a:t>faire</a:t>
            </a:r>
            <a:r>
              <a:rPr lang="en-GB" i="0" baseline="0" dirty="0"/>
              <a:t> is </a:t>
            </a:r>
            <a:r>
              <a:rPr lang="en-GB" b="1" i="0" baseline="0" dirty="0"/>
              <a:t>irregular</a:t>
            </a:r>
            <a:r>
              <a:rPr lang="en-GB" b="0" i="0" baseline="0" dirty="0"/>
              <a:t>. As with </a:t>
            </a:r>
            <a:r>
              <a:rPr lang="en-GB" sz="1200" i="1" noProof="0" dirty="0" err="1">
                <a:solidFill>
                  <a:srgbClr val="EE6000"/>
                </a:solidFill>
                <a:cs typeface="Calibri" panose="020F0502020204030204" pitchFamily="34" charset="0"/>
              </a:rPr>
              <a:t>être</a:t>
            </a:r>
            <a:r>
              <a:rPr lang="en-GB" sz="1200" i="1" noProof="0" dirty="0">
                <a:solidFill>
                  <a:srgbClr val="EE6000"/>
                </a:solidFill>
                <a:cs typeface="Calibri" panose="020F0502020204030204" pitchFamily="34" charset="0"/>
              </a:rPr>
              <a:t> </a:t>
            </a:r>
            <a:r>
              <a:rPr lang="en-GB" sz="1200" i="0" noProof="0" dirty="0">
                <a:solidFill>
                  <a:srgbClr val="EE6000"/>
                </a:solidFill>
                <a:cs typeface="Calibri" panose="020F0502020204030204" pitchFamily="34" charset="0"/>
              </a:rPr>
              <a:t>and </a:t>
            </a:r>
            <a:r>
              <a:rPr lang="en-GB" sz="1200" i="1" noProof="0" dirty="0" err="1">
                <a:solidFill>
                  <a:srgbClr val="EE6000"/>
                </a:solidFill>
                <a:cs typeface="Calibri" panose="020F0502020204030204" pitchFamily="34" charset="0"/>
              </a:rPr>
              <a:t>avoir</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3. Teacher to draw attention to the liaison in </a:t>
            </a:r>
            <a:r>
              <a:rPr lang="en-GB" i="1" dirty="0" err="1"/>
              <a:t>faison</a:t>
            </a:r>
            <a:r>
              <a:rPr lang="en-GB" b="1" i="1" dirty="0" err="1"/>
              <a:t>s</a:t>
            </a:r>
            <a:r>
              <a:rPr lang="en-GB" i="1" dirty="0"/>
              <a:t> </a:t>
            </a:r>
            <a:r>
              <a:rPr lang="en-GB" b="1" i="1" dirty="0" err="1"/>
              <a:t>u</a:t>
            </a:r>
            <a:r>
              <a:rPr lang="en-GB" i="1" dirty="0" err="1"/>
              <a:t>ne</a:t>
            </a:r>
            <a:r>
              <a:rPr lang="en-GB" i="1" dirty="0"/>
              <a:t> </a:t>
            </a:r>
            <a:r>
              <a:rPr lang="en-GB" sz="1200" i="1" dirty="0">
                <a:solidFill>
                  <a:srgbClr val="4472C4">
                    <a:lumMod val="50000"/>
                  </a:srgbClr>
                </a:solidFill>
                <a:latin typeface="Century Gothic" panose="020B0502020202020204" pitchFamily="34" charset="0"/>
              </a:rPr>
              <a:t>fête </a:t>
            </a:r>
            <a:r>
              <a:rPr lang="en-GB" sz="1200" i="0" dirty="0">
                <a:solidFill>
                  <a:srgbClr val="4472C4">
                    <a:lumMod val="50000"/>
                  </a:srgbClr>
                </a:solidFill>
                <a:latin typeface="Century Gothic" panose="020B0502020202020204" pitchFamily="34" charset="0"/>
              </a:rPr>
              <a:t>and practise pronunciation.</a:t>
            </a:r>
            <a:endParaRPr lang="en-GB" b="1" i="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35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91358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658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5719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23253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60645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163029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56390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73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C06FA-5313-4D20-AA08-F81499DD86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0B1D189-5695-489E-B97B-4EFF69C32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97B267D-1320-4B28-956E-F25AD381A2DD}"/>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5" name="Footer Placeholder 4">
            <a:extLst>
              <a:ext uri="{FF2B5EF4-FFF2-40B4-BE49-F238E27FC236}">
                <a16:creationId xmlns:a16="http://schemas.microsoft.com/office/drawing/2014/main" id="{1B39DCE2-64DD-42B5-B4CE-26A39A711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C75B5A-6C14-48DC-A9B8-DDD249E049C6}"/>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297822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E902-9F0B-49F7-8289-AF3DBF637A1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22D4A4C-9627-482F-B876-D287F74CFA0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1CC942C-53BB-4795-8363-C490D4660A48}"/>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5" name="Footer Placeholder 4">
            <a:extLst>
              <a:ext uri="{FF2B5EF4-FFF2-40B4-BE49-F238E27FC236}">
                <a16:creationId xmlns:a16="http://schemas.microsoft.com/office/drawing/2014/main" id="{9FE944F1-0F20-4390-AD60-724C9F5DD3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5A1407-5A96-410C-A588-1A12104849AD}"/>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3420674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1163-19D9-4BAE-B434-5DD1A21EEC6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7DA25C9-77D7-43F5-A260-CA50A1901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96A4C9-2E91-4217-B735-3834C9EA81F4}"/>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5" name="Footer Placeholder 4">
            <a:extLst>
              <a:ext uri="{FF2B5EF4-FFF2-40B4-BE49-F238E27FC236}">
                <a16:creationId xmlns:a16="http://schemas.microsoft.com/office/drawing/2014/main" id="{B5563C82-40B1-4DF8-AE71-207438AB3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3C8C11-E6FE-41B3-97BB-478D7B6B182E}"/>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31461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106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9FE2C-4148-4832-A217-A9AE5CB5394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2B6233-FDB0-4BB8-9691-87B7A29A88C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469E586-EFBC-43B4-9F00-26F8F7B0C1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D94EAAC-7376-446E-B5CA-1DC238DDE5E9}"/>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6" name="Footer Placeholder 5">
            <a:extLst>
              <a:ext uri="{FF2B5EF4-FFF2-40B4-BE49-F238E27FC236}">
                <a16:creationId xmlns:a16="http://schemas.microsoft.com/office/drawing/2014/main" id="{F9493A5C-35FC-4D7D-B040-70F398BED8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B129AD-6197-4E9F-ABAB-C08D23D3C779}"/>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245127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3F2E-60CD-4D18-BB57-FB827C62ACA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200FF9C-5BE0-415F-B1D6-A5ABA05BC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88FC9E-9C10-4FF6-8348-4CA8F3CE5C7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11E97D8-3115-4EC9-8F37-C625589644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DAB14A3-9945-4503-ADEF-0133E7AFF4E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1F8C367-D0C8-407A-95DE-C4E9F0384B9A}"/>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8" name="Footer Placeholder 7">
            <a:extLst>
              <a:ext uri="{FF2B5EF4-FFF2-40B4-BE49-F238E27FC236}">
                <a16:creationId xmlns:a16="http://schemas.microsoft.com/office/drawing/2014/main" id="{71896A9E-E147-422F-A273-CBDD5B79B0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2BC0B2-0129-4D2E-AC9B-7476C2B13966}"/>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1197590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6EF4-F4C2-4E61-BF9D-0E17D651AAB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051DE34-57ED-47A7-9157-FE3A1DC9425E}"/>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4" name="Footer Placeholder 3">
            <a:extLst>
              <a:ext uri="{FF2B5EF4-FFF2-40B4-BE49-F238E27FC236}">
                <a16:creationId xmlns:a16="http://schemas.microsoft.com/office/drawing/2014/main" id="{0CDCB660-B4C1-41B3-A219-545105D17F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115641-D5FA-43DA-9CFC-1FD8836A9439}"/>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1933350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92A9E9-1A1F-4DAC-AE8E-6FFE2D620CD3}"/>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3" name="Footer Placeholder 2">
            <a:extLst>
              <a:ext uri="{FF2B5EF4-FFF2-40B4-BE49-F238E27FC236}">
                <a16:creationId xmlns:a16="http://schemas.microsoft.com/office/drawing/2014/main" id="{13834318-2BCE-4A15-B499-7AA5EDB1EC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93D2FB-4147-4AE5-A0AB-4ED06A3308CA}"/>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3989075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A23D-EF18-4C14-845B-DF9C0D80B0C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DD04713-F7B8-413B-B1BF-1315BE8BB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F260DC0-0989-403A-A69F-0AF05F5D5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04FD31-4FF4-41F6-99E3-28ADF9A198A4}"/>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6" name="Footer Placeholder 5">
            <a:extLst>
              <a:ext uri="{FF2B5EF4-FFF2-40B4-BE49-F238E27FC236}">
                <a16:creationId xmlns:a16="http://schemas.microsoft.com/office/drawing/2014/main" id="{BBB7198C-3F70-4385-91E9-C0CB994D50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71123A-7E8E-4380-B593-B35F13754F28}"/>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1723723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F43A-506F-4670-AAD3-ADD6BECE70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92428A5-DAA6-4644-BDD2-4427D2D68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FA74EE-74AC-4259-9A73-528C84171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E90714-5067-4E26-A63C-070845E0DB7D}"/>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6" name="Footer Placeholder 5">
            <a:extLst>
              <a:ext uri="{FF2B5EF4-FFF2-40B4-BE49-F238E27FC236}">
                <a16:creationId xmlns:a16="http://schemas.microsoft.com/office/drawing/2014/main" id="{BDD3FF53-F0C7-4686-92EB-21B509CDAB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8D395C-CCD3-403E-B663-4673C053AEF5}"/>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4030810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C24EE-3CD6-41E8-B624-9608F243250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943C5EE-9D89-421E-817D-D5564961438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565654-5C3E-4D6B-A3E8-059521661FB8}"/>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5" name="Footer Placeholder 4">
            <a:extLst>
              <a:ext uri="{FF2B5EF4-FFF2-40B4-BE49-F238E27FC236}">
                <a16:creationId xmlns:a16="http://schemas.microsoft.com/office/drawing/2014/main" id="{33EFE560-BA3C-4EB6-8833-B2F495796A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C8D710-6630-46FD-83C9-672A133CF970}"/>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2314599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664C54-9F40-4F4A-9FDF-512EBF969F1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76C7A05-3265-4EC0-BD45-FE99C9155E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542DD1F-5C78-484E-86AD-D8F36C2E5EE6}"/>
              </a:ext>
            </a:extLst>
          </p:cNvPr>
          <p:cNvSpPr>
            <a:spLocks noGrp="1"/>
          </p:cNvSpPr>
          <p:nvPr>
            <p:ph type="dt" sz="half" idx="10"/>
          </p:nvPr>
        </p:nvSpPr>
        <p:spPr/>
        <p:txBody>
          <a:bodyPr/>
          <a:lstStyle/>
          <a:p>
            <a:fld id="{69414411-7775-465C-9EDF-96313FC2D29C}" type="datetimeFigureOut">
              <a:rPr lang="en-GB" smtClean="0"/>
              <a:t>13/01/2024</a:t>
            </a:fld>
            <a:endParaRPr lang="en-GB"/>
          </a:p>
        </p:txBody>
      </p:sp>
      <p:sp>
        <p:nvSpPr>
          <p:cNvPr id="5" name="Footer Placeholder 4">
            <a:extLst>
              <a:ext uri="{FF2B5EF4-FFF2-40B4-BE49-F238E27FC236}">
                <a16:creationId xmlns:a16="http://schemas.microsoft.com/office/drawing/2014/main" id="{A094863E-E4CE-47F9-B7CC-14559AD4BD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A8F9A6-DB3A-4D3F-B891-9BBD6BD483FF}"/>
              </a:ext>
            </a:extLst>
          </p:cNvPr>
          <p:cNvSpPr>
            <a:spLocks noGrp="1"/>
          </p:cNvSpPr>
          <p:nvPr>
            <p:ph type="sldNum" sz="quarter" idx="12"/>
          </p:nvPr>
        </p:nvSpPr>
        <p:spPr/>
        <p:txBody>
          <a:bodyPr/>
          <a:lstStyle/>
          <a:p>
            <a:fld id="{9E501AC4-73B6-4447-A737-8487F6811418}" type="slidenum">
              <a:rPr lang="en-GB" smtClean="0"/>
              <a:t>‹#›</a:t>
            </a:fld>
            <a:endParaRPr lang="en-GB"/>
          </a:p>
        </p:txBody>
      </p:sp>
    </p:spTree>
    <p:extLst>
      <p:ext uri="{BB962C8B-B14F-4D97-AF65-F5344CB8AC3E}">
        <p14:creationId xmlns:p14="http://schemas.microsoft.com/office/powerpoint/2010/main" val="120411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95433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2277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9879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712022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42506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1032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4852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30261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13E93-783B-4D17-A27A-5C727DCCE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0966C7F-C35A-45F1-B248-C9D7AC5AA5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CFE5C4-D684-4C4E-911D-A630EE7ACD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14411-7775-465C-9EDF-96313FC2D29C}" type="datetimeFigureOut">
              <a:rPr lang="en-GB" smtClean="0"/>
              <a:t>13/01/2024</a:t>
            </a:fld>
            <a:endParaRPr lang="en-GB"/>
          </a:p>
        </p:txBody>
      </p:sp>
      <p:sp>
        <p:nvSpPr>
          <p:cNvPr id="5" name="Footer Placeholder 4">
            <a:extLst>
              <a:ext uri="{FF2B5EF4-FFF2-40B4-BE49-F238E27FC236}">
                <a16:creationId xmlns:a16="http://schemas.microsoft.com/office/drawing/2014/main" id="{252A637D-4AC2-4898-A867-C5C7772F4E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E86D564-CC98-4EC7-B09B-2D0919A8A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01AC4-73B6-4447-A737-8487F6811418}" type="slidenum">
              <a:rPr lang="en-GB" smtClean="0"/>
              <a:t>‹#›</a:t>
            </a:fld>
            <a:endParaRPr lang="en-GB"/>
          </a:p>
        </p:txBody>
      </p:sp>
    </p:spTree>
    <p:extLst>
      <p:ext uri="{BB962C8B-B14F-4D97-AF65-F5344CB8AC3E}">
        <p14:creationId xmlns:p14="http://schemas.microsoft.com/office/powerpoint/2010/main" val="31195397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2.wav"/><Relationship Id="rId1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audio" Target="../media/audio11.wav"/><Relationship Id="rId17" Type="http://schemas.openxmlformats.org/officeDocument/2006/relationships/image" Target="../media/image23.png"/><Relationship Id="rId2" Type="http://schemas.openxmlformats.org/officeDocument/2006/relationships/notesSlide" Target="../notesSlides/notesSlide12.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audio" Target="../media/audio10.wav"/><Relationship Id="rId5" Type="http://schemas.openxmlformats.org/officeDocument/2006/relationships/image" Target="../media/image17.png"/><Relationship Id="rId15" Type="http://schemas.openxmlformats.org/officeDocument/2006/relationships/audio" Target="../media/audio14.wav"/><Relationship Id="rId10" Type="http://schemas.openxmlformats.org/officeDocument/2006/relationships/audio" Target="../media/audio9.wav"/><Relationship Id="rId19"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audio" Target="../media/audio13.wav"/></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7.wav"/><Relationship Id="rId1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audio" Target="../media/audio16.wav"/><Relationship Id="rId17" Type="http://schemas.openxmlformats.org/officeDocument/2006/relationships/image" Target="../media/image22.png"/><Relationship Id="rId2" Type="http://schemas.openxmlformats.org/officeDocument/2006/relationships/notesSlide" Target="../notesSlides/notesSlide13.xml"/><Relationship Id="rId16" Type="http://schemas.openxmlformats.org/officeDocument/2006/relationships/audio" Target="../media/audio20.wav"/><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audio" Target="../media/audio15.wav"/><Relationship Id="rId5" Type="http://schemas.openxmlformats.org/officeDocument/2006/relationships/image" Target="../media/image17.png"/><Relationship Id="rId15" Type="http://schemas.openxmlformats.org/officeDocument/2006/relationships/audio" Target="../media/audio19.wav"/><Relationship Id="rId10" Type="http://schemas.openxmlformats.org/officeDocument/2006/relationships/image" Target="../media/image25.png"/><Relationship Id="rId19"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1.png"/><Relationship Id="rId14" Type="http://schemas.openxmlformats.org/officeDocument/2006/relationships/audio" Target="../media/audio18.wav"/></Relationships>
</file>

<file path=ppt/slides/_rels/slide1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audio" Target="../media/audio25.wav"/><Relationship Id="rId17" Type="http://schemas.openxmlformats.org/officeDocument/2006/relationships/image" Target="../media/image24.png"/><Relationship Id="rId2" Type="http://schemas.openxmlformats.org/officeDocument/2006/relationships/notesSlide" Target="../notesSlides/notesSlide14.xml"/><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audio" Target="../media/audio24.wav"/><Relationship Id="rId5" Type="http://schemas.openxmlformats.org/officeDocument/2006/relationships/image" Target="../media/image18.png"/><Relationship Id="rId15" Type="http://schemas.openxmlformats.org/officeDocument/2006/relationships/image" Target="../media/image30.png"/><Relationship Id="rId10" Type="http://schemas.openxmlformats.org/officeDocument/2006/relationships/audio" Target="../media/audio23.wav"/><Relationship Id="rId19"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audio" Target="../media/audio22.wav"/><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audio" Target="../media/audio31.wav"/><Relationship Id="rId17" Type="http://schemas.openxmlformats.org/officeDocument/2006/relationships/image" Target="../media/image23.png"/><Relationship Id="rId2" Type="http://schemas.openxmlformats.org/officeDocument/2006/relationships/notesSlide" Target="../notesSlides/notesSlide15.xml"/><Relationship Id="rId16"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audio" Target="../media/audio30.wav"/><Relationship Id="rId5" Type="http://schemas.openxmlformats.org/officeDocument/2006/relationships/image" Target="../media/image18.png"/><Relationship Id="rId15" Type="http://schemas.openxmlformats.org/officeDocument/2006/relationships/image" Target="../media/image29.png"/><Relationship Id="rId10" Type="http://schemas.openxmlformats.org/officeDocument/2006/relationships/audio" Target="../media/audio29.wav"/><Relationship Id="rId19"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audio" Target="../media/audio28.wav"/><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image" Target="../media/image32.gi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audio" Target="../media/audio35.wav"/><Relationship Id="rId10" Type="http://schemas.openxmlformats.org/officeDocument/2006/relationships/audio" Target="../media/audio40.wav"/><Relationship Id="rId4" Type="http://schemas.openxmlformats.org/officeDocument/2006/relationships/audio" Target="../media/audio34.wav"/><Relationship Id="rId9" Type="http://schemas.openxmlformats.org/officeDocument/2006/relationships/audio" Target="../media/audio39.wav"/></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34.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7.png"/><Relationship Id="rId18" Type="http://schemas.openxmlformats.org/officeDocument/2006/relationships/image" Target="../media/image43.png"/><Relationship Id="rId3" Type="http://schemas.openxmlformats.org/officeDocument/2006/relationships/audio" Target="../media/audio49.wav"/><Relationship Id="rId7" Type="http://schemas.openxmlformats.org/officeDocument/2006/relationships/image" Target="../media/image34.png"/><Relationship Id="rId12" Type="http://schemas.openxmlformats.org/officeDocument/2006/relationships/image" Target="../media/image25.png"/><Relationship Id="rId17" Type="http://schemas.openxmlformats.org/officeDocument/2006/relationships/image" Target="../media/image42.png"/><Relationship Id="rId2" Type="http://schemas.openxmlformats.org/officeDocument/2006/relationships/notesSlide" Target="../notesSlides/notesSlide30.xml"/><Relationship Id="rId16"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45.png"/><Relationship Id="rId5" Type="http://schemas.openxmlformats.org/officeDocument/2006/relationships/audio" Target="../media/audio50.wav"/><Relationship Id="rId15" Type="http://schemas.openxmlformats.org/officeDocument/2006/relationships/image" Target="../media/image21.png"/><Relationship Id="rId10" Type="http://schemas.openxmlformats.org/officeDocument/2006/relationships/image" Target="../media/image20.png"/><Relationship Id="rId19" Type="http://schemas.openxmlformats.org/officeDocument/2006/relationships/image" Target="../media/image44.png"/><Relationship Id="rId4" Type="http://schemas.openxmlformats.org/officeDocument/2006/relationships/image" Target="../media/image18.png"/><Relationship Id="rId9" Type="http://schemas.openxmlformats.org/officeDocument/2006/relationships/image" Target="../media/image33.png"/><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34.png"/><Relationship Id="rId1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4</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35</a:t>
            </a:r>
            <a:br>
              <a:rPr lang="en-GB" sz="2900" dirty="0">
                <a:solidFill>
                  <a:prstClr val="white"/>
                </a:solidFill>
                <a:ea typeface="+mj-ea"/>
                <a:cs typeface="+mj-cs"/>
              </a:rPr>
            </a:br>
            <a:r>
              <a:rPr lang="en-GB" sz="1200" dirty="0">
                <a:solidFill>
                  <a:prstClr val="white"/>
                </a:solidFill>
                <a:latin typeface="Century Gothic" panose="020B0502020202020204" pitchFamily="34" charset="0"/>
              </a:rPr>
              <a:t>Natalie Finlayson / Emma Marsden /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a:t>
            </a:r>
            <a:r>
              <a:rPr lang="en-GB" sz="1200" dirty="0" err="1">
                <a:solidFill>
                  <a:prstClr val="white"/>
                </a:solidFill>
                <a:latin typeface="Century Gothic" panose="020B0502020202020204" pitchFamily="34" charset="0"/>
              </a:rPr>
              <a:t>wkes</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13.01.24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dirty="0">
                <a:solidFill>
                  <a:prstClr val="white"/>
                </a:solidFill>
              </a:rPr>
              <a:t>faire (nous, </a:t>
            </a:r>
            <a:r>
              <a:rPr lang="en-GB" sz="2400" dirty="0" err="1">
                <a:solidFill>
                  <a:prstClr val="white"/>
                </a:solidFill>
              </a:rPr>
              <a:t>vous</a:t>
            </a:r>
            <a:r>
              <a:rPr lang="en-GB" sz="2400" dirty="0">
                <a:solidFill>
                  <a:prstClr val="white"/>
                </a:solidFill>
              </a:rPr>
              <a:t>)</a:t>
            </a:r>
          </a:p>
          <a:p>
            <a:pPr algn="l"/>
            <a:r>
              <a:rPr lang="en-GB" sz="2400" dirty="0">
                <a:solidFill>
                  <a:prstClr val="white"/>
                </a:solidFill>
              </a:rPr>
              <a:t>SSC [u]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Everyday situations</a:t>
            </a:r>
            <a:br>
              <a:rPr lang="en-GB" sz="4400" dirty="0">
                <a:solidFill>
                  <a:prstClr val="white"/>
                </a:solidFill>
              </a:rPr>
            </a:br>
            <a:r>
              <a:rPr lang="en-GB" sz="3900" b="1" i="1" dirty="0">
                <a:solidFill>
                  <a:prstClr val="white"/>
                </a:solidFill>
              </a:rPr>
              <a:t>Saying what people do</a:t>
            </a:r>
            <a:endParaRPr lang="en-GB" sz="4400" i="1" dirty="0"/>
          </a:p>
        </p:txBody>
      </p:sp>
      <p:pic>
        <p:nvPicPr>
          <p:cNvPr id="10" name="Picture 4" descr="Balloons Clip Art">
            <a:extLst>
              <a:ext uri="{FF2B5EF4-FFF2-40B4-BE49-F238E27FC236}">
                <a16:creationId xmlns:a16="http://schemas.microsoft.com/office/drawing/2014/main" id="{F3CAADBE-F522-41E5-93B9-C8F493FC8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8859" y="2746167"/>
            <a:ext cx="2537412" cy="263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769555"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Lis </a:t>
            </a:r>
            <a:r>
              <a:rPr lang="en-GB" sz="2100" dirty="0" err="1">
                <a:solidFill>
                  <a:schemeClr val="accent1">
                    <a:lumMod val="50000"/>
                  </a:schemeClr>
                </a:solidFill>
                <a:latin typeface="Century Gothic" panose="020B0502020202020204" pitchFamily="34" charset="0"/>
              </a:rPr>
              <a:t>l’email</a:t>
            </a:r>
            <a:r>
              <a:rPr lang="en-GB" sz="2100" dirty="0">
                <a:solidFill>
                  <a:schemeClr val="accent1">
                    <a:lumMod val="50000"/>
                  </a:schemeClr>
                </a:solidFill>
                <a:latin typeface="Century Gothic" panose="020B0502020202020204" pitchFamily="34" charset="0"/>
              </a:rPr>
              <a:t>. Qui fait quoi? La </a:t>
            </a:r>
            <a:r>
              <a:rPr lang="en-GB" sz="2100" dirty="0" err="1">
                <a:solidFill>
                  <a:schemeClr val="accent1">
                    <a:lumMod val="50000"/>
                  </a:schemeClr>
                </a:solidFill>
                <a:latin typeface="Century Gothic" panose="020B0502020202020204" pitchFamily="34" charset="0"/>
              </a:rPr>
              <a:t>classe</a:t>
            </a:r>
            <a:r>
              <a:rPr lang="en-GB" sz="2100" dirty="0">
                <a:solidFill>
                  <a:schemeClr val="accent1">
                    <a:lumMod val="50000"/>
                  </a:schemeClr>
                </a:solidFill>
                <a:latin typeface="Century Gothic" panose="020B0502020202020204" pitchFamily="34" charset="0"/>
              </a:rPr>
              <a:t> de </a:t>
            </a:r>
            <a:r>
              <a:rPr lang="en-GB" sz="2000" dirty="0" err="1">
                <a:solidFill>
                  <a:schemeClr val="accent1">
                    <a:lumMod val="50000"/>
                  </a:schemeClr>
                </a:solidFill>
                <a:latin typeface="Century Gothic" panose="020B0502020202020204" pitchFamily="34" charset="0"/>
              </a:rPr>
              <a:t>Léa</a:t>
            </a:r>
            <a:r>
              <a:rPr lang="en-GB" sz="2000" dirty="0">
                <a:solidFill>
                  <a:schemeClr val="accent1">
                    <a:lumMod val="50000"/>
                  </a:schemeClr>
                </a:solidFill>
                <a:latin typeface="Century Gothic" panose="020B0502020202020204" pitchFamily="34" charset="0"/>
              </a:rPr>
              <a:t> (nous) </a:t>
            </a:r>
            <a:r>
              <a:rPr lang="en-GB" sz="2000" dirty="0" err="1">
                <a:solidFill>
                  <a:schemeClr val="accent1">
                    <a:lumMod val="50000"/>
                  </a:schemeClr>
                </a:solidFill>
                <a:latin typeface="Century Gothic" panose="020B0502020202020204" pitchFamily="34" charset="0"/>
              </a:rPr>
              <a:t>ou</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classe</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d’Amir</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Écris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liste</a:t>
            </a:r>
            <a:r>
              <a:rPr lang="en-GB" sz="2100" dirty="0">
                <a:solidFill>
                  <a:schemeClr val="accent1">
                    <a:lumMod val="50000"/>
                  </a:schemeClr>
                </a:solidFill>
                <a:latin typeface="Century Gothic" panose="020B0502020202020204" pitchFamily="34" charset="0"/>
              </a:rPr>
              <a:t>.</a:t>
            </a:r>
            <a:endParaRPr lang="en-GB" sz="2100" b="1" dirty="0">
              <a:solidFill>
                <a:schemeClr val="accent1">
                  <a:lumMod val="50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7D1231E3-29BE-461C-B0AF-4631BD4F1E1A}"/>
              </a:ext>
            </a:extLst>
          </p:cNvPr>
          <p:cNvSpPr/>
          <p:nvPr/>
        </p:nvSpPr>
        <p:spPr>
          <a:xfrm>
            <a:off x="939632" y="1940205"/>
            <a:ext cx="10312736" cy="4202688"/>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C2081D-5D08-45E9-9F40-AB5E9E3B7777}"/>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De: </a:t>
            </a:r>
            <a:r>
              <a:rPr lang="en-GB" sz="2200" dirty="0" err="1">
                <a:solidFill>
                  <a:schemeClr val="accent1">
                    <a:lumMod val="50000"/>
                  </a:schemeClr>
                </a:solidFill>
                <a:latin typeface="Century Gothic" panose="020B0502020202020204" pitchFamily="34" charset="0"/>
              </a:rPr>
              <a:t>Léa</a:t>
            </a:r>
            <a:endParaRPr lang="en-GB" sz="2200" dirty="0">
              <a:solidFill>
                <a:schemeClr val="accent1">
                  <a:lumMod val="5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CE2E9862-D649-4F06-8B03-8F99472F5D5D}"/>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r>
              <a:rPr lang="en-GB" sz="2200" b="1" dirty="0" err="1">
                <a:solidFill>
                  <a:schemeClr val="accent1">
                    <a:lumMod val="50000"/>
                  </a:schemeClr>
                </a:solidFill>
                <a:latin typeface="Century Gothic" panose="020B0502020202020204" pitchFamily="34" charset="0"/>
              </a:rPr>
              <a:t>Objet</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L’école</a:t>
            </a:r>
            <a:r>
              <a:rPr lang="en-GB" sz="2200" dirty="0">
                <a:solidFill>
                  <a:schemeClr val="accent1">
                    <a:lumMod val="50000"/>
                  </a:schemeClr>
                </a:solidFill>
                <a:latin typeface="Century Gothic" panose="020B0502020202020204" pitchFamily="34" charset="0"/>
              </a:rPr>
              <a:t> </a:t>
            </a:r>
          </a:p>
        </p:txBody>
      </p:sp>
      <p:sp>
        <p:nvSpPr>
          <p:cNvPr id="26" name="TextBox 25">
            <a:extLst>
              <a:ext uri="{FF2B5EF4-FFF2-40B4-BE49-F238E27FC236}">
                <a16:creationId xmlns:a16="http://schemas.microsoft.com/office/drawing/2014/main" id="{053D2FB8-0D78-4B35-86FD-0C9B8455FC93}"/>
              </a:ext>
            </a:extLst>
          </p:cNvPr>
          <p:cNvSpPr txBox="1"/>
          <p:nvPr/>
        </p:nvSpPr>
        <p:spPr>
          <a:xfrm>
            <a:off x="1140982" y="3187583"/>
            <a:ext cx="9901962" cy="2800767"/>
          </a:xfrm>
          <a:prstGeom prst="rect">
            <a:avLst/>
          </a:prstGeom>
          <a:noFill/>
          <a:ln w="19050">
            <a:solidFill>
              <a:schemeClr val="accent1">
                <a:lumMod val="50000"/>
              </a:schemeClr>
            </a:solidFill>
          </a:ln>
        </p:spPr>
        <p:txBody>
          <a:bodyPr wrap="square" rtlCol="0">
            <a:spAutoFit/>
          </a:bodyPr>
          <a:lstStyle/>
          <a:p>
            <a:r>
              <a:rPr lang="en-GB" sz="2200" dirty="0">
                <a:solidFill>
                  <a:schemeClr val="accent1">
                    <a:lumMod val="50000"/>
                  </a:schemeClr>
                </a:solidFill>
                <a:latin typeface="Century Gothic" panose="020B0502020202020204" pitchFamily="34" charset="0"/>
              </a:rPr>
              <a:t>Bonjour Amir ! Tu </a:t>
            </a:r>
            <a:r>
              <a:rPr lang="en-GB" sz="2200" dirty="0" err="1">
                <a:solidFill>
                  <a:schemeClr val="accent1">
                    <a:lumMod val="50000"/>
                  </a:schemeClr>
                </a:solidFill>
                <a:latin typeface="Century Gothic" panose="020B0502020202020204" pitchFamily="34" charset="0"/>
              </a:rPr>
              <a:t>fais</a:t>
            </a:r>
            <a:r>
              <a:rPr lang="en-GB" sz="2200" dirty="0">
                <a:solidFill>
                  <a:schemeClr val="accent1">
                    <a:lumMod val="50000"/>
                  </a:schemeClr>
                </a:solidFill>
                <a:latin typeface="Century Gothic" panose="020B0502020202020204" pitchFamily="34" charset="0"/>
              </a:rPr>
              <a:t> quoi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ce</a:t>
            </a:r>
            <a:r>
              <a:rPr lang="en-GB" sz="2200" dirty="0">
                <a:solidFill>
                  <a:schemeClr val="accent1">
                    <a:lumMod val="50000"/>
                  </a:schemeClr>
                </a:solidFill>
                <a:latin typeface="Century Gothic" panose="020B0502020202020204" pitchFamily="34" charset="0"/>
              </a:rPr>
              <a:t> moment ?</a:t>
            </a:r>
          </a:p>
          <a:p>
            <a:endParaRPr lang="en-GB" sz="2200" dirty="0">
              <a:solidFill>
                <a:schemeClr val="accent1">
                  <a:lumMod val="50000"/>
                </a:schemeClr>
              </a:solidFill>
              <a:latin typeface="Century Gothic" panose="020B0502020202020204" pitchFamily="34" charset="0"/>
            </a:endParaRPr>
          </a:p>
          <a:p>
            <a:pPr algn="just"/>
            <a:r>
              <a:rPr lang="fr-FR" sz="2200" dirty="0">
                <a:solidFill>
                  <a:schemeClr val="accent1">
                    <a:lumMod val="50000"/>
                  </a:schemeClr>
                </a:solidFill>
                <a:latin typeface="Century Gothic" panose="020B0502020202020204" pitchFamily="34" charset="0"/>
              </a:rPr>
              <a:t>C’est une semaine difficile à l’école ici !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exercices en anglais et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problèmes de maths compliqués.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efforts mais c’est très difficile. </a:t>
            </a:r>
            <a:r>
              <a:rPr lang="fr-FR" sz="2200" b="1" dirty="0">
                <a:solidFill>
                  <a:srgbClr val="EE6000"/>
                </a:solidFill>
                <a:latin typeface="Century Gothic" panose="020B0502020202020204" pitchFamily="34" charset="0"/>
              </a:rPr>
              <a:t>Vous</a:t>
            </a:r>
            <a:r>
              <a:rPr lang="fr-FR" sz="2200" dirty="0">
                <a:solidFill>
                  <a:schemeClr val="accent1">
                    <a:lumMod val="50000"/>
                  </a:schemeClr>
                </a:solidFill>
                <a:latin typeface="Century Gothic" panose="020B0502020202020204" pitchFamily="34" charset="0"/>
              </a:rPr>
              <a:t> faites la cuisine et </a:t>
            </a:r>
            <a:r>
              <a:rPr lang="fr-FR" sz="2200" b="1" dirty="0">
                <a:solidFill>
                  <a:srgbClr val="EE6000"/>
                </a:solidFill>
                <a:latin typeface="Century Gothic" panose="020B0502020202020204" pitchFamily="34" charset="0"/>
              </a:rPr>
              <a:t>vous</a:t>
            </a:r>
            <a:r>
              <a:rPr lang="fr-FR" sz="2200" dirty="0">
                <a:solidFill>
                  <a:schemeClr val="accent1">
                    <a:lumMod val="50000"/>
                  </a:schemeClr>
                </a:solidFill>
                <a:latin typeface="Century Gothic" panose="020B0502020202020204" pitchFamily="34" charset="0"/>
              </a:rPr>
              <a:t> faites un voyage scolaire. C’est injuste ! </a:t>
            </a:r>
            <a:r>
              <a:rPr lang="fr-FR" sz="2200" b="1" dirty="0">
                <a:solidFill>
                  <a:srgbClr val="EE6000"/>
                </a:solidFill>
                <a:latin typeface="Century Gothic" panose="020B0502020202020204" pitchFamily="34" charset="0"/>
              </a:rPr>
              <a:t>Nous</a:t>
            </a:r>
            <a:r>
              <a:rPr lang="fr-FR" sz="2200" dirty="0">
                <a:solidFill>
                  <a:schemeClr val="accent1">
                    <a:lumMod val="50000"/>
                  </a:schemeClr>
                </a:solidFill>
                <a:latin typeface="Century Gothic" panose="020B0502020202020204" pitchFamily="34" charset="0"/>
              </a:rPr>
              <a:t> faisons des exercices et </a:t>
            </a:r>
            <a:r>
              <a:rPr lang="fr-FR" sz="2200" b="1" dirty="0">
                <a:solidFill>
                  <a:srgbClr val="EE6000"/>
                </a:solidFill>
                <a:latin typeface="Century Gothic" panose="020B0502020202020204" pitchFamily="34" charset="0"/>
              </a:rPr>
              <a:t>vous</a:t>
            </a:r>
            <a:r>
              <a:rPr lang="fr-FR" sz="2200" dirty="0">
                <a:solidFill>
                  <a:schemeClr val="accent1">
                    <a:lumMod val="50000"/>
                  </a:schemeClr>
                </a:solidFill>
                <a:latin typeface="Century Gothic" panose="020B0502020202020204" pitchFamily="34" charset="0"/>
              </a:rPr>
              <a:t> faites les fêtes de fin des cours. Je ne suis pas d’accord avec ça ! </a:t>
            </a:r>
            <a:r>
              <a:rPr lang="en-GB" sz="2200" dirty="0">
                <a:solidFill>
                  <a:schemeClr val="accent1">
                    <a:lumMod val="50000"/>
                  </a:schemeClr>
                </a:solidFill>
                <a:latin typeface="Century Gothic" panose="020B0502020202020204" pitchFamily="34" charset="0"/>
              </a:rPr>
              <a:t>Bon … </a:t>
            </a:r>
            <a:r>
              <a:rPr lang="en-GB" sz="2200" dirty="0" err="1">
                <a:solidFill>
                  <a:schemeClr val="accent1">
                    <a:lumMod val="50000"/>
                  </a:schemeClr>
                </a:solidFill>
                <a:latin typeface="Century Gothic" panose="020B0502020202020204" pitchFamily="34" charset="0"/>
              </a:rPr>
              <a:t>tu</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fais</a:t>
            </a:r>
            <a:r>
              <a:rPr lang="en-GB" sz="2200" dirty="0">
                <a:solidFill>
                  <a:schemeClr val="accent1">
                    <a:lumMod val="50000"/>
                  </a:schemeClr>
                </a:solidFill>
                <a:latin typeface="Century Gothic" panose="020B0502020202020204" pitchFamily="34" charset="0"/>
              </a:rPr>
              <a:t> quoi </a:t>
            </a:r>
            <a:r>
              <a:rPr lang="en-GB" sz="2200" dirty="0" err="1">
                <a:solidFill>
                  <a:schemeClr val="accent1">
                    <a:lumMod val="50000"/>
                  </a:schemeClr>
                </a:solidFill>
                <a:latin typeface="Century Gothic" panose="020B0502020202020204" pitchFamily="34" charset="0"/>
              </a:rPr>
              <a:t>ce</a:t>
            </a:r>
            <a:r>
              <a:rPr lang="en-GB" sz="2200" dirty="0">
                <a:solidFill>
                  <a:schemeClr val="accent1">
                    <a:lumMod val="50000"/>
                  </a:schemeClr>
                </a:solidFill>
                <a:latin typeface="Century Gothic" panose="020B0502020202020204" pitchFamily="34" charset="0"/>
              </a:rPr>
              <a:t> week-end ? Il y a quoi à Nice ? </a:t>
            </a:r>
            <a:r>
              <a:rPr lang="en-GB" sz="2200" dirty="0" err="1">
                <a:solidFill>
                  <a:schemeClr val="accent1">
                    <a:lumMod val="50000"/>
                  </a:schemeClr>
                </a:solidFill>
                <a:latin typeface="Century Gothic" panose="020B0502020202020204" pitchFamily="34" charset="0"/>
              </a:rPr>
              <a:t>Bisous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endParaRPr lang="en-GB" sz="2200" dirty="0">
              <a:solidFill>
                <a:srgbClr val="EE6000"/>
              </a:solidFill>
              <a:latin typeface="Century Gothic" panose="020B0502020202020204" pitchFamily="34" charset="0"/>
            </a:endParaRPr>
          </a:p>
        </p:txBody>
      </p:sp>
      <p:sp>
        <p:nvSpPr>
          <p:cNvPr id="27" name="TextBox 26">
            <a:extLst>
              <a:ext uri="{FF2B5EF4-FFF2-40B4-BE49-F238E27FC236}">
                <a16:creationId xmlns:a16="http://schemas.microsoft.com/office/drawing/2014/main" id="{CBF439BD-0BB4-4BC2-AEF7-6354ADC78560}"/>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À: </a:t>
            </a:r>
            <a:r>
              <a:rPr lang="en-GB" sz="2200" dirty="0">
                <a:solidFill>
                  <a:schemeClr val="accent1">
                    <a:lumMod val="50000"/>
                  </a:schemeClr>
                </a:solidFill>
                <a:latin typeface="Century Gothic" panose="020B0502020202020204" pitchFamily="34" charset="0"/>
              </a:rPr>
              <a:t>Amir</a:t>
            </a:r>
          </a:p>
        </p:txBody>
      </p:sp>
      <p:sp>
        <p:nvSpPr>
          <p:cNvPr id="22" name="TextBox 21">
            <a:extLst>
              <a:ext uri="{FF2B5EF4-FFF2-40B4-BE49-F238E27FC236}">
                <a16:creationId xmlns:a16="http://schemas.microsoft.com/office/drawing/2014/main" id="{4F864FA6-763D-4FB0-AF0B-6ECBC3BEE6FA}"/>
              </a:ext>
            </a:extLst>
          </p:cNvPr>
          <p:cNvSpPr txBox="1"/>
          <p:nvPr/>
        </p:nvSpPr>
        <p:spPr>
          <a:xfrm>
            <a:off x="6814289" y="3828047"/>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23" name="TextBox 22">
            <a:extLst>
              <a:ext uri="{FF2B5EF4-FFF2-40B4-BE49-F238E27FC236}">
                <a16:creationId xmlns:a16="http://schemas.microsoft.com/office/drawing/2014/main" id="{77DE4156-B88F-424E-A394-B72B44D96EE4}"/>
              </a:ext>
            </a:extLst>
          </p:cNvPr>
          <p:cNvSpPr txBox="1"/>
          <p:nvPr/>
        </p:nvSpPr>
        <p:spPr>
          <a:xfrm>
            <a:off x="2680787" y="4197206"/>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25" name="TextBox 24">
            <a:extLst>
              <a:ext uri="{FF2B5EF4-FFF2-40B4-BE49-F238E27FC236}">
                <a16:creationId xmlns:a16="http://schemas.microsoft.com/office/drawing/2014/main" id="{EED0DE0C-C90D-4E6F-BF99-5A57F2AB004D}"/>
              </a:ext>
            </a:extLst>
          </p:cNvPr>
          <p:cNvSpPr txBox="1"/>
          <p:nvPr/>
        </p:nvSpPr>
        <p:spPr>
          <a:xfrm>
            <a:off x="10276228" y="4193948"/>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28" name="TextBox 27">
            <a:extLst>
              <a:ext uri="{FF2B5EF4-FFF2-40B4-BE49-F238E27FC236}">
                <a16:creationId xmlns:a16="http://schemas.microsoft.com/office/drawing/2014/main" id="{A7E3C1FE-7336-4D29-9187-E20BA5A8CE1D}"/>
              </a:ext>
            </a:extLst>
          </p:cNvPr>
          <p:cNvSpPr txBox="1"/>
          <p:nvPr/>
        </p:nvSpPr>
        <p:spPr>
          <a:xfrm>
            <a:off x="6919001" y="4532999"/>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31" name="TextBox 30">
            <a:extLst>
              <a:ext uri="{FF2B5EF4-FFF2-40B4-BE49-F238E27FC236}">
                <a16:creationId xmlns:a16="http://schemas.microsoft.com/office/drawing/2014/main" id="{31434F54-6A91-4E66-B1A9-1B40F5561946}"/>
              </a:ext>
            </a:extLst>
          </p:cNvPr>
          <p:cNvSpPr txBox="1"/>
          <p:nvPr/>
        </p:nvSpPr>
        <p:spPr>
          <a:xfrm>
            <a:off x="10285816" y="4579166"/>
            <a:ext cx="757128" cy="338554"/>
          </a:xfrm>
          <a:prstGeom prst="rect">
            <a:avLst/>
          </a:prstGeom>
          <a:solidFill>
            <a:schemeClr val="bg1"/>
          </a:solidFill>
        </p:spPr>
        <p:txBody>
          <a:bodyPr wrap="square" tIns="0" bIns="0"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32" name="TextBox 31">
            <a:extLst>
              <a:ext uri="{FF2B5EF4-FFF2-40B4-BE49-F238E27FC236}">
                <a16:creationId xmlns:a16="http://schemas.microsoft.com/office/drawing/2014/main" id="{A721BCEA-9978-478C-8EB6-6846BE2051E3}"/>
              </a:ext>
            </a:extLst>
          </p:cNvPr>
          <p:cNvSpPr txBox="1"/>
          <p:nvPr/>
        </p:nvSpPr>
        <p:spPr>
          <a:xfrm>
            <a:off x="6854998" y="4917720"/>
            <a:ext cx="757128" cy="430887"/>
          </a:xfrm>
          <a:prstGeom prst="rect">
            <a:avLst/>
          </a:prstGeom>
          <a:solidFill>
            <a:schemeClr val="bg1"/>
          </a:solid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33" name="TextBox 32">
            <a:extLst>
              <a:ext uri="{FF2B5EF4-FFF2-40B4-BE49-F238E27FC236}">
                <a16:creationId xmlns:a16="http://schemas.microsoft.com/office/drawing/2014/main" id="{ED0995B2-80C0-497D-A71F-68900EC385A8}"/>
              </a:ext>
            </a:extLst>
          </p:cNvPr>
          <p:cNvSpPr txBox="1"/>
          <p:nvPr/>
        </p:nvSpPr>
        <p:spPr>
          <a:xfrm>
            <a:off x="1193800" y="5248843"/>
            <a:ext cx="757128" cy="338554"/>
          </a:xfrm>
          <a:prstGeom prst="rect">
            <a:avLst/>
          </a:prstGeom>
          <a:solidFill>
            <a:schemeClr val="bg1"/>
          </a:solidFill>
        </p:spPr>
        <p:txBody>
          <a:bodyPr wrap="square" tIns="0" bIns="0" rtlCol="0">
            <a:spAutoFit/>
          </a:bodyPr>
          <a:lstStyle/>
          <a:p>
            <a:pPr algn="ctr"/>
            <a:r>
              <a:rPr lang="en-GB" sz="2200" dirty="0">
                <a:solidFill>
                  <a:schemeClr val="accent1">
                    <a:lumMod val="50000"/>
                  </a:schemeClr>
                </a:solidFill>
                <a:latin typeface="Century Gothic" panose="020B0502020202020204" pitchFamily="34" charset="0"/>
              </a:rPr>
              <a:t>____</a:t>
            </a:r>
          </a:p>
        </p:txBody>
      </p:sp>
      <p:sp>
        <p:nvSpPr>
          <p:cNvPr id="5" name="Speech Bubble: Rectangle with Corners Rounded 4">
            <a:extLst>
              <a:ext uri="{FF2B5EF4-FFF2-40B4-BE49-F238E27FC236}">
                <a16:creationId xmlns:a16="http://schemas.microsoft.com/office/drawing/2014/main" id="{341CE863-EF7C-43A1-9314-7DFE5AA67B44}"/>
              </a:ext>
            </a:extLst>
          </p:cNvPr>
          <p:cNvSpPr/>
          <p:nvPr/>
        </p:nvSpPr>
        <p:spPr>
          <a:xfrm>
            <a:off x="7571417" y="1388991"/>
            <a:ext cx="4310073" cy="2420236"/>
          </a:xfrm>
          <a:prstGeom prst="wedgeRoundRectCallout">
            <a:avLst>
              <a:gd name="adj1" fmla="val -59139"/>
              <a:gd name="adj2" fmla="val 19471"/>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Remember! </a:t>
            </a:r>
          </a:p>
          <a:p>
            <a:pPr algn="ctr"/>
            <a:r>
              <a:rPr lang="en-GB" sz="2200" dirty="0">
                <a:latin typeface="Century Gothic" panose="020B0502020202020204" pitchFamily="34" charset="0"/>
              </a:rPr>
              <a:t>To form a question with </a:t>
            </a:r>
            <a:r>
              <a:rPr lang="en-GB" sz="2200" b="1" i="1" dirty="0">
                <a:latin typeface="Century Gothic" panose="020B0502020202020204" pitchFamily="34" charset="0"/>
              </a:rPr>
              <a:t>quoi</a:t>
            </a:r>
            <a:r>
              <a:rPr lang="en-GB" sz="2200" b="1" dirty="0">
                <a:latin typeface="Century Gothic" panose="020B0502020202020204" pitchFamily="34" charset="0"/>
              </a:rPr>
              <a:t> </a:t>
            </a:r>
            <a:r>
              <a:rPr lang="en-GB" sz="2200" dirty="0">
                <a:latin typeface="Century Gothic" panose="020B0502020202020204" pitchFamily="34" charset="0"/>
              </a:rPr>
              <a:t>(what), put it </a:t>
            </a:r>
            <a:r>
              <a:rPr lang="en-GB" sz="2200" b="1" dirty="0">
                <a:latin typeface="Century Gothic" panose="020B0502020202020204" pitchFamily="34" charset="0"/>
              </a:rPr>
              <a:t>after</a:t>
            </a:r>
            <a:r>
              <a:rPr lang="en-GB" sz="2200" dirty="0">
                <a:latin typeface="Century Gothic" panose="020B0502020202020204" pitchFamily="34" charset="0"/>
              </a:rPr>
              <a:t> the verb. This is </a:t>
            </a:r>
            <a:r>
              <a:rPr lang="en-GB" sz="2200" b="1" dirty="0">
                <a:latin typeface="Century Gothic" panose="020B0502020202020204" pitchFamily="34" charset="0"/>
              </a:rPr>
              <a:t>different </a:t>
            </a:r>
            <a:r>
              <a:rPr lang="en-GB" sz="2200" dirty="0">
                <a:latin typeface="Century Gothic" panose="020B0502020202020204" pitchFamily="34" charset="0"/>
              </a:rPr>
              <a:t>from English.</a:t>
            </a:r>
          </a:p>
          <a:p>
            <a:pPr algn="ctr"/>
            <a:endParaRPr lang="en-GB" sz="2200" dirty="0">
              <a:latin typeface="Century Gothic" panose="020B0502020202020204" pitchFamily="34" charset="0"/>
            </a:endParaRPr>
          </a:p>
          <a:p>
            <a:pPr algn="ctr"/>
            <a:r>
              <a:rPr lang="en-GB" sz="2200" b="1" dirty="0">
                <a:latin typeface="Century Gothic" panose="020B0502020202020204" pitchFamily="34" charset="0"/>
              </a:rPr>
              <a:t>What</a:t>
            </a:r>
            <a:r>
              <a:rPr lang="en-GB" sz="2200" dirty="0">
                <a:latin typeface="Century Gothic" panose="020B0502020202020204" pitchFamily="34" charset="0"/>
              </a:rPr>
              <a:t> are you doing? </a:t>
            </a:r>
          </a:p>
          <a:p>
            <a:pPr algn="ctr"/>
            <a:r>
              <a:rPr lang="en-GB" sz="2200" dirty="0">
                <a:latin typeface="Century Gothic" panose="020B0502020202020204" pitchFamily="34" charset="0"/>
              </a:rPr>
              <a:t>Tu </a:t>
            </a:r>
            <a:r>
              <a:rPr lang="en-GB" sz="2200" dirty="0" err="1">
                <a:latin typeface="Century Gothic" panose="020B0502020202020204" pitchFamily="34" charset="0"/>
              </a:rPr>
              <a:t>fais</a:t>
            </a:r>
            <a:r>
              <a:rPr lang="en-GB" sz="2200" dirty="0">
                <a:latin typeface="Century Gothic" panose="020B0502020202020204" pitchFamily="34" charset="0"/>
              </a:rPr>
              <a:t> </a:t>
            </a:r>
            <a:r>
              <a:rPr lang="en-GB" sz="2200" b="1" dirty="0">
                <a:latin typeface="Century Gothic" panose="020B0502020202020204" pitchFamily="34" charset="0"/>
              </a:rPr>
              <a:t>quoi</a:t>
            </a:r>
            <a:r>
              <a:rPr lang="en-GB" sz="2200" dirty="0">
                <a:latin typeface="Century Gothic" panose="020B0502020202020204" pitchFamily="34" charset="0"/>
              </a:rPr>
              <a:t>?</a:t>
            </a:r>
            <a:endParaRPr lang="en-GB" sz="2200" b="1" dirty="0">
              <a:latin typeface="Century Gothic" panose="020B0502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B365E7C4-8401-4E1B-8483-3836E4F402F6}"/>
              </a:ext>
            </a:extLst>
          </p:cNvPr>
          <p:cNvPicPr>
            <a:picLocks noChangeAspect="1"/>
          </p:cNvPicPr>
          <p:nvPr/>
        </p:nvPicPr>
        <p:blipFill>
          <a:blip r:embed="rId3"/>
          <a:stretch>
            <a:fillRect/>
          </a:stretch>
        </p:blipFill>
        <p:spPr>
          <a:xfrm>
            <a:off x="9237984" y="-58934"/>
            <a:ext cx="1449582" cy="1449582"/>
          </a:xfrm>
          <a:prstGeom prst="rect">
            <a:avLst/>
          </a:prstGeom>
        </p:spPr>
      </p:pic>
      <p:sp>
        <p:nvSpPr>
          <p:cNvPr id="8" name="Title 7">
            <a:extLst>
              <a:ext uri="{FF2B5EF4-FFF2-40B4-BE49-F238E27FC236}">
                <a16:creationId xmlns:a16="http://schemas.microsoft.com/office/drawing/2014/main" id="{58F1E4B1-5F3A-47C0-8282-63D7ECA3413E}"/>
              </a:ext>
            </a:extLst>
          </p:cNvPr>
          <p:cNvSpPr>
            <a:spLocks noGrp="1"/>
          </p:cNvSpPr>
          <p:nvPr>
            <p:ph type="title"/>
          </p:nvPr>
        </p:nvSpPr>
        <p:spPr/>
        <p:txBody>
          <a:bodyPr>
            <a:normAutofit/>
          </a:bodyPr>
          <a:lstStyle/>
          <a:p>
            <a:r>
              <a:rPr lang="fr-FR" sz="2800" dirty="0"/>
              <a:t>Une semaine difficile</a:t>
            </a:r>
          </a:p>
        </p:txBody>
      </p:sp>
      <p:sp>
        <p:nvSpPr>
          <p:cNvPr id="9" name="Rounded Rectangle 46">
            <a:extLst>
              <a:ext uri="{FF2B5EF4-FFF2-40B4-BE49-F238E27FC236}">
                <a16:creationId xmlns:a16="http://schemas.microsoft.com/office/drawing/2014/main" id="{5E66AD82-5B9F-4D7F-9576-1DF284ADA36B}"/>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1" name="Speech Bubble: Rectangle with Corners Rounded 20">
            <a:extLst>
              <a:ext uri="{FF2B5EF4-FFF2-40B4-BE49-F238E27FC236}">
                <a16:creationId xmlns:a16="http://schemas.microsoft.com/office/drawing/2014/main" id="{EE6EF45B-BD9D-4CED-A1F1-346B9D6C74C0}"/>
              </a:ext>
            </a:extLst>
          </p:cNvPr>
          <p:cNvSpPr/>
          <p:nvPr/>
        </p:nvSpPr>
        <p:spPr>
          <a:xfrm>
            <a:off x="6574836" y="287274"/>
            <a:ext cx="2551763" cy="561640"/>
          </a:xfrm>
          <a:prstGeom prst="wedgeRoundRectCallout">
            <a:avLst>
              <a:gd name="adj1" fmla="val 56626"/>
              <a:gd name="adj2" fmla="val 22302"/>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 le </a:t>
            </a:r>
            <a:r>
              <a:rPr lang="en-GB" sz="2200" b="1" dirty="0" err="1">
                <a:latin typeface="Century Gothic" panose="020B0502020202020204" pitchFamily="34" charset="0"/>
              </a:rPr>
              <a:t>bisou</a:t>
            </a:r>
            <a:r>
              <a:rPr lang="en-GB" sz="2200" b="1" dirty="0">
                <a:latin typeface="Century Gothic" panose="020B0502020202020204" pitchFamily="34" charset="0"/>
              </a:rPr>
              <a:t> </a:t>
            </a:r>
            <a:r>
              <a:rPr lang="en-GB" sz="2200" dirty="0">
                <a:latin typeface="Century Gothic" panose="020B0502020202020204" pitchFamily="34" charset="0"/>
              </a:rPr>
              <a:t>= a kiss</a:t>
            </a:r>
            <a:endParaRPr lang="en-GB" sz="2200" b="1" dirty="0">
              <a:latin typeface="Century Gothic" panose="020B0502020202020204" pitchFamily="34" charset="0"/>
            </a:endParaRPr>
          </a:p>
        </p:txBody>
      </p:sp>
    </p:spTree>
    <p:extLst>
      <p:ext uri="{BB962C8B-B14F-4D97-AF65-F5344CB8AC3E}">
        <p14:creationId xmlns:p14="http://schemas.microsoft.com/office/powerpoint/2010/main" val="364024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8" grpId="0" animBg="1"/>
      <p:bldP spid="31" grpId="0" animBg="1"/>
      <p:bldP spid="32" grpId="0" animBg="1"/>
      <p:bldP spid="3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itle 7">
            <a:extLst>
              <a:ext uri="{FF2B5EF4-FFF2-40B4-BE49-F238E27FC236}">
                <a16:creationId xmlns:a16="http://schemas.microsoft.com/office/drawing/2014/main" id="{58F1E4B1-5F3A-47C0-8282-63D7ECA3413E}"/>
              </a:ext>
            </a:extLst>
          </p:cNvPr>
          <p:cNvSpPr>
            <a:spLocks noGrp="1"/>
          </p:cNvSpPr>
          <p:nvPr>
            <p:ph type="title"/>
          </p:nvPr>
        </p:nvSpPr>
        <p:spPr/>
        <p:txBody>
          <a:bodyPr>
            <a:normAutofit/>
          </a:bodyPr>
          <a:lstStyle/>
          <a:p>
            <a:r>
              <a:rPr lang="fr-FR" sz="2800" dirty="0"/>
              <a:t>Une semaine difficile</a:t>
            </a:r>
          </a:p>
        </p:txBody>
      </p:sp>
      <p:sp>
        <p:nvSpPr>
          <p:cNvPr id="9" name="Rounded Rectangle 46">
            <a:extLst>
              <a:ext uri="{FF2B5EF4-FFF2-40B4-BE49-F238E27FC236}">
                <a16:creationId xmlns:a16="http://schemas.microsoft.com/office/drawing/2014/main" id="{5E66AD82-5B9F-4D7F-9576-1DF284ADA36B}"/>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6" name="TextBox 5">
            <a:extLst>
              <a:ext uri="{FF2B5EF4-FFF2-40B4-BE49-F238E27FC236}">
                <a16:creationId xmlns:a16="http://schemas.microsoft.com/office/drawing/2014/main" id="{D47138B2-3C4D-4E94-89C0-0901848339E7}"/>
              </a:ext>
            </a:extLst>
          </p:cNvPr>
          <p:cNvSpPr txBox="1"/>
          <p:nvPr/>
        </p:nvSpPr>
        <p:spPr>
          <a:xfrm>
            <a:off x="452930" y="1514147"/>
            <a:ext cx="5065986" cy="2985433"/>
          </a:xfrm>
          <a:prstGeom prst="rect">
            <a:avLst/>
          </a:prstGeom>
          <a:noFill/>
          <a:ln w="19050">
            <a:solidFill>
              <a:schemeClr val="accent1">
                <a:lumMod val="50000"/>
              </a:schemeClr>
            </a:solidFill>
          </a:ln>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La </a:t>
            </a:r>
            <a:r>
              <a:rPr lang="en-GB" sz="2400" b="1" dirty="0" err="1">
                <a:solidFill>
                  <a:schemeClr val="accent1">
                    <a:lumMod val="50000"/>
                  </a:schemeClr>
                </a:solidFill>
                <a:latin typeface="Century Gothic" panose="020B0502020202020204" pitchFamily="34" charset="0"/>
              </a:rPr>
              <a:t>classe</a:t>
            </a:r>
            <a:r>
              <a:rPr lang="en-GB" sz="2400" b="1" dirty="0">
                <a:solidFill>
                  <a:schemeClr val="accent1">
                    <a:lumMod val="50000"/>
                  </a:schemeClr>
                </a:solidFill>
                <a:latin typeface="Century Gothic" panose="020B0502020202020204" pitchFamily="34" charset="0"/>
              </a:rPr>
              <a:t> de </a:t>
            </a:r>
            <a:r>
              <a:rPr lang="en-GB" sz="2400" b="1" dirty="0" err="1">
                <a:solidFill>
                  <a:schemeClr val="accent1">
                    <a:lumMod val="50000"/>
                  </a:schemeClr>
                </a:solidFill>
                <a:latin typeface="Century Gothic" panose="020B0502020202020204" pitchFamily="34" charset="0"/>
              </a:rPr>
              <a:t>Léa</a:t>
            </a: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GB" sz="2000" dirty="0">
                <a:solidFill>
                  <a:schemeClr val="accent1">
                    <a:lumMod val="50000"/>
                  </a:schemeClr>
                </a:solidFill>
                <a:latin typeface="Century Gothic" panose="020B0502020202020204" pitchFamily="34" charset="0"/>
              </a:rPr>
              <a:t>doing English exercises</a:t>
            </a:r>
          </a:p>
          <a:p>
            <a:endParaRPr lang="en-GB"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doing</a:t>
            </a:r>
            <a:r>
              <a:rPr lang="fr-FR" sz="2000" dirty="0">
                <a:solidFill>
                  <a:schemeClr val="accent1">
                    <a:lumMod val="50000"/>
                  </a:schemeClr>
                </a:solidFill>
                <a:latin typeface="Century Gothic" panose="020B0502020202020204" pitchFamily="34" charset="0"/>
              </a:rPr>
              <a:t> </a:t>
            </a:r>
            <a:r>
              <a:rPr lang="fr-FR" sz="2000" dirty="0" err="1">
                <a:solidFill>
                  <a:schemeClr val="accent1">
                    <a:lumMod val="50000"/>
                  </a:schemeClr>
                </a:solidFill>
                <a:latin typeface="Century Gothic" panose="020B0502020202020204" pitchFamily="34" charset="0"/>
              </a:rPr>
              <a:t>complex</a:t>
            </a:r>
            <a:r>
              <a:rPr lang="fr-FR" sz="2000" dirty="0">
                <a:solidFill>
                  <a:schemeClr val="accent1">
                    <a:lumMod val="50000"/>
                  </a:schemeClr>
                </a:solidFill>
                <a:latin typeface="Century Gothic" panose="020B0502020202020204" pitchFamily="34" charset="0"/>
              </a:rPr>
              <a:t> maths </a:t>
            </a:r>
            <a:r>
              <a:rPr lang="fr-FR" sz="2000" dirty="0" err="1">
                <a:solidFill>
                  <a:schemeClr val="accent1">
                    <a:lumMod val="50000"/>
                  </a:schemeClr>
                </a:solidFill>
                <a:latin typeface="Century Gothic" panose="020B0502020202020204" pitchFamily="34" charset="0"/>
              </a:rPr>
              <a:t>problems</a:t>
            </a: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making</a:t>
            </a:r>
            <a:r>
              <a:rPr lang="fr-FR" sz="2000" dirty="0">
                <a:solidFill>
                  <a:schemeClr val="accent1">
                    <a:lumMod val="50000"/>
                  </a:schemeClr>
                </a:solidFill>
                <a:latin typeface="Century Gothic" panose="020B0502020202020204" pitchFamily="34" charset="0"/>
              </a:rPr>
              <a:t> an effort</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242988D6-812F-4471-B590-2EE28FE539A2}"/>
              </a:ext>
            </a:extLst>
          </p:cNvPr>
          <p:cNvSpPr txBox="1"/>
          <p:nvPr/>
        </p:nvSpPr>
        <p:spPr>
          <a:xfrm>
            <a:off x="6457245" y="1514146"/>
            <a:ext cx="5065986" cy="2985433"/>
          </a:xfrm>
          <a:prstGeom prst="rect">
            <a:avLst/>
          </a:prstGeom>
          <a:noFill/>
          <a:ln w="19050">
            <a:solidFill>
              <a:schemeClr val="accent1">
                <a:lumMod val="50000"/>
              </a:schemeClr>
            </a:solidFill>
          </a:ln>
        </p:spPr>
        <p:txBody>
          <a:bodyPr wrap="square" rtlCol="0">
            <a:spAutoFit/>
          </a:bodyPr>
          <a:lstStyle/>
          <a:p>
            <a:pPr algn="ctr"/>
            <a:r>
              <a:rPr lang="en-GB" sz="2400" b="1" dirty="0">
                <a:solidFill>
                  <a:schemeClr val="accent1">
                    <a:lumMod val="50000"/>
                  </a:schemeClr>
                </a:solidFill>
                <a:latin typeface="Century Gothic" panose="020B0502020202020204" pitchFamily="34" charset="0"/>
              </a:rPr>
              <a:t>La </a:t>
            </a:r>
            <a:r>
              <a:rPr lang="en-GB" sz="2400" b="1" dirty="0" err="1">
                <a:solidFill>
                  <a:schemeClr val="accent1">
                    <a:lumMod val="50000"/>
                  </a:schemeClr>
                </a:solidFill>
                <a:latin typeface="Century Gothic" panose="020B0502020202020204" pitchFamily="34" charset="0"/>
              </a:rPr>
              <a:t>classe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d’Amir</a:t>
            </a: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en-GB" sz="2000" dirty="0">
                <a:solidFill>
                  <a:schemeClr val="accent1">
                    <a:lumMod val="50000"/>
                  </a:schemeClr>
                </a:solidFill>
                <a:latin typeface="Century Gothic" panose="020B0502020202020204" pitchFamily="34" charset="0"/>
              </a:rPr>
              <a:t>cooking</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going</a:t>
            </a:r>
            <a:r>
              <a:rPr lang="fr-FR" sz="2000" dirty="0">
                <a:solidFill>
                  <a:schemeClr val="accent1">
                    <a:lumMod val="50000"/>
                  </a:schemeClr>
                </a:solidFill>
                <a:latin typeface="Century Gothic" panose="020B0502020202020204" pitchFamily="34" charset="0"/>
              </a:rPr>
              <a:t> on a </a:t>
            </a:r>
            <a:r>
              <a:rPr lang="fr-FR" sz="2000" dirty="0" err="1">
                <a:solidFill>
                  <a:schemeClr val="accent1">
                    <a:lumMod val="50000"/>
                  </a:schemeClr>
                </a:solidFill>
                <a:latin typeface="Century Gothic" panose="020B0502020202020204" pitchFamily="34" charset="0"/>
              </a:rPr>
              <a:t>school</a:t>
            </a:r>
            <a:r>
              <a:rPr lang="fr-FR" sz="2000" dirty="0">
                <a:solidFill>
                  <a:schemeClr val="accent1">
                    <a:lumMod val="50000"/>
                  </a:schemeClr>
                </a:solidFill>
                <a:latin typeface="Century Gothic" panose="020B0502020202020204" pitchFamily="34" charset="0"/>
              </a:rPr>
              <a:t> trip</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pPr marL="342900" indent="-342900">
              <a:buFont typeface="Arial" panose="020B0604020202020204" pitchFamily="34" charset="0"/>
              <a:buChar char="•"/>
            </a:pPr>
            <a:r>
              <a:rPr lang="fr-FR" sz="2000" dirty="0" err="1">
                <a:solidFill>
                  <a:schemeClr val="accent1">
                    <a:lumMod val="50000"/>
                  </a:schemeClr>
                </a:solidFill>
                <a:latin typeface="Century Gothic" panose="020B0502020202020204" pitchFamily="34" charset="0"/>
              </a:rPr>
              <a:t>having</a:t>
            </a:r>
            <a:r>
              <a:rPr lang="fr-FR" sz="2000" dirty="0">
                <a:solidFill>
                  <a:schemeClr val="accent1">
                    <a:lumMod val="50000"/>
                  </a:schemeClr>
                </a:solidFill>
                <a:latin typeface="Century Gothic" panose="020B0502020202020204" pitchFamily="34" charset="0"/>
              </a:rPr>
              <a:t> an end of </a:t>
            </a:r>
            <a:r>
              <a:rPr lang="fr-FR" sz="2000" dirty="0" err="1">
                <a:solidFill>
                  <a:schemeClr val="accent1">
                    <a:lumMod val="50000"/>
                  </a:schemeClr>
                </a:solidFill>
                <a:latin typeface="Century Gothic" panose="020B0502020202020204" pitchFamily="34" charset="0"/>
              </a:rPr>
              <a:t>term</a:t>
            </a:r>
            <a:r>
              <a:rPr lang="fr-FR" sz="2000" dirty="0">
                <a:solidFill>
                  <a:schemeClr val="accent1">
                    <a:lumMod val="50000"/>
                  </a:schemeClr>
                </a:solidFill>
                <a:latin typeface="Century Gothic" panose="020B0502020202020204" pitchFamily="34" charset="0"/>
              </a:rPr>
              <a:t> party</a:t>
            </a:r>
          </a:p>
          <a:p>
            <a:pPr marL="342900" indent="-342900">
              <a:buFont typeface="Arial" panose="020B0604020202020204" pitchFamily="34" charset="0"/>
              <a:buChar char="•"/>
            </a:pPr>
            <a:endParaRPr lang="fr-FR" sz="2000" dirty="0">
              <a:solidFill>
                <a:schemeClr val="accent1">
                  <a:lumMod val="50000"/>
                </a:schemeClr>
              </a:solidFill>
              <a:latin typeface="Century Gothic" panose="020B0502020202020204" pitchFamily="34" charset="0"/>
            </a:endParaRPr>
          </a:p>
          <a:p>
            <a:endParaRPr lang="fr-FR" sz="2000" dirty="0">
              <a:solidFill>
                <a:schemeClr val="accent1">
                  <a:lumMod val="50000"/>
                </a:schemeClr>
              </a:solidFill>
              <a:latin typeface="Century Gothic" panose="020B0502020202020204" pitchFamily="34" charset="0"/>
            </a:endParaRPr>
          </a:p>
        </p:txBody>
      </p:sp>
      <p:pic>
        <p:nvPicPr>
          <p:cNvPr id="12" name="Picture 11" descr="A picture containing toy, sign&#10;&#10;Description automatically generated">
            <a:extLst>
              <a:ext uri="{FF2B5EF4-FFF2-40B4-BE49-F238E27FC236}">
                <a16:creationId xmlns:a16="http://schemas.microsoft.com/office/drawing/2014/main" id="{DBAA91CC-D088-4441-AAE3-9D50D2835957}"/>
              </a:ext>
            </a:extLst>
          </p:cNvPr>
          <p:cNvPicPr>
            <a:picLocks noChangeAspect="1"/>
          </p:cNvPicPr>
          <p:nvPr/>
        </p:nvPicPr>
        <p:blipFill>
          <a:blip r:embed="rId3"/>
          <a:stretch>
            <a:fillRect/>
          </a:stretch>
        </p:blipFill>
        <p:spPr>
          <a:xfrm>
            <a:off x="3883054" y="4038597"/>
            <a:ext cx="2038351" cy="2038351"/>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5528D170-9206-4FF2-9CB6-D5DB15F0B37C}"/>
              </a:ext>
            </a:extLst>
          </p:cNvPr>
          <p:cNvPicPr>
            <a:picLocks noChangeAspect="1"/>
          </p:cNvPicPr>
          <p:nvPr/>
        </p:nvPicPr>
        <p:blipFill>
          <a:blip r:embed="rId4"/>
          <a:stretch>
            <a:fillRect/>
          </a:stretch>
        </p:blipFill>
        <p:spPr>
          <a:xfrm>
            <a:off x="9792986" y="4038597"/>
            <a:ext cx="2038351" cy="2038351"/>
          </a:xfrm>
          <a:prstGeom prst="rect">
            <a:avLst/>
          </a:prstGeom>
        </p:spPr>
      </p:pic>
    </p:spTree>
    <p:extLst>
      <p:ext uri="{BB962C8B-B14F-4D97-AF65-F5344CB8AC3E}">
        <p14:creationId xmlns:p14="http://schemas.microsoft.com/office/powerpoint/2010/main" val="362833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769456" cy="1446550"/>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La </a:t>
            </a:r>
            <a:r>
              <a:rPr lang="en-GB" sz="2200" dirty="0" err="1">
                <a:solidFill>
                  <a:schemeClr val="accent1">
                    <a:lumMod val="50000"/>
                  </a:schemeClr>
                </a:solidFill>
                <a:latin typeface="Century Gothic" panose="020B0502020202020204" pitchFamily="34" charset="0"/>
              </a:rPr>
              <a:t>famille</a:t>
            </a:r>
            <a:r>
              <a:rPr lang="en-GB" sz="2200" dirty="0">
                <a:solidFill>
                  <a:schemeClr val="accent1">
                    <a:lumMod val="50000"/>
                  </a:schemeClr>
                </a:solidFill>
                <a:latin typeface="Century Gothic" panose="020B0502020202020204" pitchFamily="34" charset="0"/>
              </a:rPr>
              <a:t>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organise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fête </a:t>
            </a:r>
            <a:r>
              <a:rPr lang="en-GB" sz="2200" dirty="0" err="1">
                <a:solidFill>
                  <a:schemeClr val="accent1">
                    <a:lumMod val="50000"/>
                  </a:schemeClr>
                </a:solidFill>
                <a:latin typeface="Century Gothic" panose="020B0502020202020204" pitchFamily="34" charset="0"/>
              </a:rPr>
              <a:t>d'anniversaire</a:t>
            </a:r>
            <a:r>
              <a:rPr lang="en-GB" sz="2200" dirty="0">
                <a:solidFill>
                  <a:schemeClr val="accent1">
                    <a:lumMod val="50000"/>
                  </a:schemeClr>
                </a:solidFill>
                <a:latin typeface="Century Gothic" panose="020B0502020202020204" pitchFamily="34" charset="0"/>
              </a:rPr>
              <a:t>.</a:t>
            </a:r>
          </a:p>
          <a:p>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donne</a:t>
            </a:r>
            <a:r>
              <a:rPr lang="en-GB" sz="2200" dirty="0">
                <a:solidFill>
                  <a:schemeClr val="accent1">
                    <a:lumMod val="50000"/>
                  </a:schemeClr>
                </a:solidFill>
                <a:latin typeface="Century Gothic" panose="020B0502020202020204" pitchFamily="34" charset="0"/>
              </a:rPr>
              <a:t> des instructions.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nvGraphicFramePr>
        <p:xfrm>
          <a:off x="4770474" y="1892596"/>
          <a:ext cx="6663375" cy="4319234"/>
        </p:xfrm>
        <a:graphic>
          <a:graphicData uri="http://schemas.openxmlformats.org/drawingml/2006/table">
            <a:tbl>
              <a:tblPr firstRow="1" bandRow="1"/>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Antoine</a:t>
                      </a:r>
                    </a:p>
                    <a:p>
                      <a:pPr algn="ctr"/>
                      <a:r>
                        <a:rPr lang="en-GB" sz="2000" dirty="0">
                          <a:solidFill>
                            <a:schemeClr val="accent1">
                              <a:lumMod val="50000"/>
                            </a:schemeClr>
                          </a:solidFill>
                        </a:rPr>
                        <a:t>(</a:t>
                      </a:r>
                      <a:r>
                        <a:rPr lang="en-GB" sz="2000" b="1" dirty="0" err="1">
                          <a:solidFill>
                            <a:schemeClr val="accent1">
                              <a:lumMod val="50000"/>
                            </a:schemeClr>
                          </a:solidFill>
                        </a:rPr>
                        <a:t>il</a:t>
                      </a:r>
                      <a:r>
                        <a:rPr lang="en-GB" sz="2000" b="1" dirty="0">
                          <a:solidFill>
                            <a:schemeClr val="accent1">
                              <a:lumMod val="50000"/>
                            </a:schemeClr>
                          </a:solidFill>
                        </a:rPr>
                        <a:t> </a:t>
                      </a:r>
                      <a:r>
                        <a:rPr lang="en-GB" sz="2000" dirty="0">
                          <a:solidFill>
                            <a:schemeClr val="accent1">
                              <a:lumMod val="50000"/>
                            </a:schemeClr>
                          </a:solidFill>
                        </a:rPr>
                        <a:t>- he)</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6" name="Picture 2" descr="Birthday Cake 2 Clip Art">
            <a:extLst>
              <a:ext uri="{FF2B5EF4-FFF2-40B4-BE49-F238E27FC236}">
                <a16:creationId xmlns:a16="http://schemas.microsoft.com/office/drawing/2014/main" id="{3A789F7E-742B-4D3A-80B5-F1FDFFD9D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686" y="5046921"/>
            <a:ext cx="538554" cy="52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angle Sandwich Clip Art">
            <a:extLst>
              <a:ext uri="{FF2B5EF4-FFF2-40B4-BE49-F238E27FC236}">
                <a16:creationId xmlns:a16="http://schemas.microsoft.com/office/drawing/2014/main" id="{6A0AC6A6-AF88-48CC-9934-963D8D9CB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182" y="5664411"/>
            <a:ext cx="495561"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oking Pans Glove Clip Art">
            <a:extLst>
              <a:ext uri="{FF2B5EF4-FFF2-40B4-BE49-F238E27FC236}">
                <a16:creationId xmlns:a16="http://schemas.microsoft.com/office/drawing/2014/main" id="{6308637D-2891-4AA5-9231-43B2DD0E4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316" y="3865003"/>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pping Cart Clip Art">
            <a:extLst>
              <a:ext uri="{FF2B5EF4-FFF2-40B4-BE49-F238E27FC236}">
                <a16:creationId xmlns:a16="http://schemas.microsoft.com/office/drawing/2014/main" id="{61E1FA51-598B-4585-AF0E-911D38518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932" y="3302036"/>
            <a:ext cx="549066" cy="4465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eaning Tools Clip Art">
            <a:extLst>
              <a:ext uri="{FF2B5EF4-FFF2-40B4-BE49-F238E27FC236}">
                <a16:creationId xmlns:a16="http://schemas.microsoft.com/office/drawing/2014/main" id="{575FEFA1-61F8-480E-80B8-45A7A25D6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6085" y="4471521"/>
            <a:ext cx="479913" cy="455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heikh Tuhin To Do List Clip Art">
            <a:extLst>
              <a:ext uri="{FF2B5EF4-FFF2-40B4-BE49-F238E27FC236}">
                <a16:creationId xmlns:a16="http://schemas.microsoft.com/office/drawing/2014/main" id="{2389EF1A-C987-4C54-8184-DCD474EDAF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922" y="2685078"/>
            <a:ext cx="373085" cy="4663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10" name="2.1.4 Lesson - Q2 Question - 5.wav"/>
            </a:hlinkClick>
            <a:extLst>
              <a:ext uri="{FF2B5EF4-FFF2-40B4-BE49-F238E27FC236}">
                <a16:creationId xmlns:a16="http://schemas.microsoft.com/office/drawing/2014/main" id="{6EC22E2A-2190-4AC6-BA03-064ED28BEE1A}"/>
              </a:ext>
            </a:extLst>
          </p:cNvPr>
          <p:cNvSpPr txBox="1"/>
          <p:nvPr/>
        </p:nvSpPr>
        <p:spPr>
          <a:xfrm>
            <a:off x="4080594" y="5096915"/>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5</a:t>
            </a:r>
          </a:p>
        </p:txBody>
      </p:sp>
      <p:sp>
        <p:nvSpPr>
          <p:cNvPr id="17" name="TextBox 16">
            <a:hlinkClick r:id="" action="ppaction://noaction">
              <a:snd r:embed="rId11" name="2.1.4 Lesson - Q2 Question - 6.wav"/>
            </a:hlinkClick>
            <a:extLst>
              <a:ext uri="{FF2B5EF4-FFF2-40B4-BE49-F238E27FC236}">
                <a16:creationId xmlns:a16="http://schemas.microsoft.com/office/drawing/2014/main" id="{460A2E0B-C73A-479B-8CF3-F930C560883D}"/>
              </a:ext>
            </a:extLst>
          </p:cNvPr>
          <p:cNvSpPr txBox="1"/>
          <p:nvPr/>
        </p:nvSpPr>
        <p:spPr>
          <a:xfrm>
            <a:off x="4080594" y="569494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6</a:t>
            </a:r>
          </a:p>
        </p:txBody>
      </p:sp>
      <p:sp>
        <p:nvSpPr>
          <p:cNvPr id="18" name="TextBox 17">
            <a:hlinkClick r:id="" action="ppaction://noaction">
              <a:snd r:embed="rId12" name="2.1.4 Lesson - Q2 Question - 4.wav"/>
            </a:hlinkClick>
            <a:extLst>
              <a:ext uri="{FF2B5EF4-FFF2-40B4-BE49-F238E27FC236}">
                <a16:creationId xmlns:a16="http://schemas.microsoft.com/office/drawing/2014/main" id="{A8163FCB-35FE-4085-B0C9-75AD750F0525}"/>
              </a:ext>
            </a:extLst>
          </p:cNvPr>
          <p:cNvSpPr txBox="1"/>
          <p:nvPr/>
        </p:nvSpPr>
        <p:spPr>
          <a:xfrm>
            <a:off x="4080594" y="4498882"/>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4</a:t>
            </a:r>
          </a:p>
        </p:txBody>
      </p:sp>
      <p:sp>
        <p:nvSpPr>
          <p:cNvPr id="19" name="TextBox 18">
            <a:hlinkClick r:id="" action="ppaction://noaction">
              <a:snd r:embed="rId13" name="2.1.4 Lesson - Q2 Question - 3.wav"/>
            </a:hlinkClick>
            <a:extLst>
              <a:ext uri="{FF2B5EF4-FFF2-40B4-BE49-F238E27FC236}">
                <a16:creationId xmlns:a16="http://schemas.microsoft.com/office/drawing/2014/main" id="{AB8E7FA6-2B0D-444A-827A-366CB4AE9E54}"/>
              </a:ext>
            </a:extLst>
          </p:cNvPr>
          <p:cNvSpPr txBox="1"/>
          <p:nvPr/>
        </p:nvSpPr>
        <p:spPr>
          <a:xfrm>
            <a:off x="4089862" y="3900849"/>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3</a:t>
            </a:r>
          </a:p>
        </p:txBody>
      </p:sp>
      <p:sp>
        <p:nvSpPr>
          <p:cNvPr id="20" name="TextBox 19">
            <a:hlinkClick r:id="" action="ppaction://noaction">
              <a:snd r:embed="rId14" name="2.1.4 Lesson - Q2 Question - 2.wav"/>
            </a:hlinkClick>
            <a:extLst>
              <a:ext uri="{FF2B5EF4-FFF2-40B4-BE49-F238E27FC236}">
                <a16:creationId xmlns:a16="http://schemas.microsoft.com/office/drawing/2014/main" id="{FBC76422-087C-45B3-AE75-09A6D50D1904}"/>
              </a:ext>
            </a:extLst>
          </p:cNvPr>
          <p:cNvSpPr txBox="1"/>
          <p:nvPr/>
        </p:nvSpPr>
        <p:spPr>
          <a:xfrm>
            <a:off x="4089862" y="330281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2</a:t>
            </a:r>
          </a:p>
        </p:txBody>
      </p:sp>
      <p:sp>
        <p:nvSpPr>
          <p:cNvPr id="21" name="TextBox 20">
            <a:hlinkClick r:id="" action="ppaction://noaction">
              <a:snd r:embed="rId15" name="2.1.4 Lesson - Q2 Question - 1.wav"/>
            </a:hlinkClick>
            <a:extLst>
              <a:ext uri="{FF2B5EF4-FFF2-40B4-BE49-F238E27FC236}">
                <a16:creationId xmlns:a16="http://schemas.microsoft.com/office/drawing/2014/main" id="{4DF0E6E1-EC79-4E61-8CB5-BFCF4C6678C0}"/>
              </a:ext>
            </a:extLst>
          </p:cNvPr>
          <p:cNvSpPr txBox="1"/>
          <p:nvPr/>
        </p:nvSpPr>
        <p:spPr>
          <a:xfrm>
            <a:off x="4080594" y="2704783"/>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a:t>
            </a:r>
          </a:p>
        </p:txBody>
      </p:sp>
      <p:sp>
        <p:nvSpPr>
          <p:cNvPr id="3" name="Title 2">
            <a:extLst>
              <a:ext uri="{FF2B5EF4-FFF2-40B4-BE49-F238E27FC236}">
                <a16:creationId xmlns:a16="http://schemas.microsoft.com/office/drawing/2014/main" id="{1D6B73A8-14DD-4956-88A4-E94C550FD4E3}"/>
              </a:ext>
            </a:extLst>
          </p:cNvPr>
          <p:cNvSpPr>
            <a:spLocks noGrp="1"/>
          </p:cNvSpPr>
          <p:nvPr>
            <p:ph type="title"/>
          </p:nvPr>
        </p:nvSpPr>
        <p:spPr>
          <a:xfrm>
            <a:off x="0" y="213557"/>
            <a:ext cx="4635992" cy="647577"/>
          </a:xfrm>
        </p:spPr>
        <p:txBody>
          <a:bodyPr>
            <a:normAutofit/>
          </a:bodyPr>
          <a:lstStyle/>
          <a:p>
            <a:r>
              <a:rPr lang="fr-FR" sz="2800" dirty="0"/>
              <a:t>Une fête d’anniversaire</a:t>
            </a:r>
          </a:p>
        </p:txBody>
      </p:sp>
      <p:sp>
        <p:nvSpPr>
          <p:cNvPr id="25" name="Rounded Rectangle 46">
            <a:extLst>
              <a:ext uri="{FF2B5EF4-FFF2-40B4-BE49-F238E27FC236}">
                <a16:creationId xmlns:a16="http://schemas.microsoft.com/office/drawing/2014/main" id="{2A07CDF3-A3C9-426E-A8CE-C75DDC59E156}"/>
              </a:ext>
            </a:extLst>
          </p:cNvPr>
          <p:cNvSpPr/>
          <p:nvPr/>
        </p:nvSpPr>
        <p:spPr>
          <a:xfrm>
            <a:off x="10117454" y="249869"/>
            <a:ext cx="1800000"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1/2</a:t>
            </a:r>
          </a:p>
        </p:txBody>
      </p:sp>
      <p:pic>
        <p:nvPicPr>
          <p:cNvPr id="6" name="Picture 5" descr="A picture containing shirt&#10;&#10;Description automatically generated">
            <a:extLst>
              <a:ext uri="{FF2B5EF4-FFF2-40B4-BE49-F238E27FC236}">
                <a16:creationId xmlns:a16="http://schemas.microsoft.com/office/drawing/2014/main" id="{39BBB5B8-8450-4BF9-B50E-1A9F2080CD02}"/>
              </a:ext>
            </a:extLst>
          </p:cNvPr>
          <p:cNvPicPr>
            <a:picLocks noChangeAspect="1"/>
          </p:cNvPicPr>
          <p:nvPr/>
        </p:nvPicPr>
        <p:blipFill>
          <a:blip r:embed="rId16"/>
          <a:stretch>
            <a:fillRect/>
          </a:stretch>
        </p:blipFill>
        <p:spPr>
          <a:xfrm>
            <a:off x="6939951" y="624981"/>
            <a:ext cx="1267615" cy="1267615"/>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EA53FB79-7475-418C-A666-9310F3D9F06D}"/>
              </a:ext>
            </a:extLst>
          </p:cNvPr>
          <p:cNvPicPr>
            <a:picLocks noChangeAspect="1"/>
          </p:cNvPicPr>
          <p:nvPr/>
        </p:nvPicPr>
        <p:blipFill>
          <a:blip r:embed="rId17"/>
          <a:stretch>
            <a:fillRect/>
          </a:stretch>
        </p:blipFill>
        <p:spPr>
          <a:xfrm>
            <a:off x="9072066" y="818451"/>
            <a:ext cx="1074145" cy="1074145"/>
          </a:xfrm>
          <a:prstGeom prst="rect">
            <a:avLst/>
          </a:prstGeom>
        </p:spPr>
      </p:pic>
      <p:pic>
        <p:nvPicPr>
          <p:cNvPr id="10" name="Picture 9" descr="A picture containing shirt&#10;&#10;Description automatically generated">
            <a:extLst>
              <a:ext uri="{FF2B5EF4-FFF2-40B4-BE49-F238E27FC236}">
                <a16:creationId xmlns:a16="http://schemas.microsoft.com/office/drawing/2014/main" id="{204A7F02-6A71-485C-B755-ED75D190FF16}"/>
              </a:ext>
            </a:extLst>
          </p:cNvPr>
          <p:cNvPicPr>
            <a:picLocks noChangeAspect="1"/>
          </p:cNvPicPr>
          <p:nvPr/>
        </p:nvPicPr>
        <p:blipFill>
          <a:blip r:embed="rId18"/>
          <a:stretch>
            <a:fillRect/>
          </a:stretch>
        </p:blipFill>
        <p:spPr>
          <a:xfrm>
            <a:off x="9943308" y="799815"/>
            <a:ext cx="1074145" cy="1074145"/>
          </a:xfrm>
          <a:prstGeom prst="rect">
            <a:avLst/>
          </a:prstGeom>
        </p:spPr>
      </p:pic>
      <p:pic>
        <p:nvPicPr>
          <p:cNvPr id="29" name="Picture 28">
            <a:extLst>
              <a:ext uri="{FF2B5EF4-FFF2-40B4-BE49-F238E27FC236}">
                <a16:creationId xmlns:a16="http://schemas.microsoft.com/office/drawing/2014/main" id="{B334A04A-D45D-46C1-AB30-61D2353D5F5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30" name="Picture 29">
            <a:extLst>
              <a:ext uri="{FF2B5EF4-FFF2-40B4-BE49-F238E27FC236}">
                <a16:creationId xmlns:a16="http://schemas.microsoft.com/office/drawing/2014/main" id="{6613D0DB-B355-4D18-BF4A-F601C2D0DAB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7370450" y="3323948"/>
            <a:ext cx="346161" cy="360584"/>
          </a:xfrm>
          <a:prstGeom prst="rect">
            <a:avLst/>
          </a:prstGeom>
        </p:spPr>
      </p:pic>
      <p:pic>
        <p:nvPicPr>
          <p:cNvPr id="31" name="Picture 30">
            <a:extLst>
              <a:ext uri="{FF2B5EF4-FFF2-40B4-BE49-F238E27FC236}">
                <a16:creationId xmlns:a16="http://schemas.microsoft.com/office/drawing/2014/main" id="{080DC987-F2FD-4F2B-BFB7-A28D1E790E6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10090036" y="3952536"/>
            <a:ext cx="346161" cy="360584"/>
          </a:xfrm>
          <a:prstGeom prst="rect">
            <a:avLst/>
          </a:prstGeom>
        </p:spPr>
      </p:pic>
      <p:pic>
        <p:nvPicPr>
          <p:cNvPr id="32" name="Picture 31">
            <a:extLst>
              <a:ext uri="{FF2B5EF4-FFF2-40B4-BE49-F238E27FC236}">
                <a16:creationId xmlns:a16="http://schemas.microsoft.com/office/drawing/2014/main" id="{618E3934-AE41-4E76-B583-833FAFE0824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10090034" y="4565870"/>
            <a:ext cx="346161" cy="360584"/>
          </a:xfrm>
          <a:prstGeom prst="rect">
            <a:avLst/>
          </a:prstGeom>
        </p:spPr>
      </p:pic>
      <p:pic>
        <p:nvPicPr>
          <p:cNvPr id="33" name="Picture 32">
            <a:extLst>
              <a:ext uri="{FF2B5EF4-FFF2-40B4-BE49-F238E27FC236}">
                <a16:creationId xmlns:a16="http://schemas.microsoft.com/office/drawing/2014/main" id="{BC5E12C1-00E4-450E-9AAE-E022C64D2F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7370450" y="5129623"/>
            <a:ext cx="346161" cy="360584"/>
          </a:xfrm>
          <a:prstGeom prst="rect">
            <a:avLst/>
          </a:prstGeom>
        </p:spPr>
      </p:pic>
      <p:pic>
        <p:nvPicPr>
          <p:cNvPr id="34" name="Picture 33">
            <a:extLst>
              <a:ext uri="{FF2B5EF4-FFF2-40B4-BE49-F238E27FC236}">
                <a16:creationId xmlns:a16="http://schemas.microsoft.com/office/drawing/2014/main" id="{705C8AA6-3569-4A15-AF32-E130E004978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spTree>
    <p:extLst>
      <p:ext uri="{BB962C8B-B14F-4D97-AF65-F5344CB8AC3E}">
        <p14:creationId xmlns:p14="http://schemas.microsoft.com/office/powerpoint/2010/main" val="32593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446550"/>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La </a:t>
            </a:r>
            <a:r>
              <a:rPr lang="en-GB" sz="2200" dirty="0" err="1">
                <a:solidFill>
                  <a:schemeClr val="accent1">
                    <a:lumMod val="50000"/>
                  </a:schemeClr>
                </a:solidFill>
                <a:latin typeface="Century Gothic" panose="020B0502020202020204" pitchFamily="34" charset="0"/>
              </a:rPr>
              <a:t>famille</a:t>
            </a:r>
            <a:r>
              <a:rPr lang="en-GB" sz="2200" dirty="0">
                <a:solidFill>
                  <a:schemeClr val="accent1">
                    <a:lumMod val="50000"/>
                  </a:schemeClr>
                </a:solidFill>
                <a:latin typeface="Century Gothic" panose="020B0502020202020204" pitchFamily="34" charset="0"/>
              </a:rPr>
              <a:t>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organise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fête </a:t>
            </a:r>
            <a:r>
              <a:rPr lang="en-GB" sz="2200" dirty="0" err="1">
                <a:solidFill>
                  <a:schemeClr val="accent1">
                    <a:lumMod val="50000"/>
                  </a:schemeClr>
                </a:solidFill>
                <a:latin typeface="Century Gothic" panose="020B0502020202020204" pitchFamily="34" charset="0"/>
              </a:rPr>
              <a:t>d'anniversaire</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donne</a:t>
            </a:r>
            <a:r>
              <a:rPr lang="en-GB" sz="2200" dirty="0">
                <a:solidFill>
                  <a:schemeClr val="accent1">
                    <a:lumMod val="50000"/>
                  </a:schemeClr>
                </a:solidFill>
                <a:latin typeface="Century Gothic" panose="020B0502020202020204" pitchFamily="34" charset="0"/>
              </a:rPr>
              <a:t> des instructions.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nvGraphicFramePr>
        <p:xfrm>
          <a:off x="4770474" y="1892596"/>
          <a:ext cx="6663375" cy="4319234"/>
        </p:xfrm>
        <a:graphic>
          <a:graphicData uri="http://schemas.openxmlformats.org/drawingml/2006/table">
            <a:tbl>
              <a:tblPr firstRow="1" bandRow="1"/>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Antoine</a:t>
                      </a:r>
                    </a:p>
                    <a:p>
                      <a:pPr algn="ctr"/>
                      <a:r>
                        <a:rPr lang="en-GB" sz="2000" dirty="0">
                          <a:solidFill>
                            <a:schemeClr val="accent1">
                              <a:lumMod val="50000"/>
                            </a:schemeClr>
                          </a:solidFill>
                        </a:rPr>
                        <a:t>(</a:t>
                      </a:r>
                      <a:r>
                        <a:rPr lang="en-GB" sz="2000" b="1" dirty="0">
                          <a:solidFill>
                            <a:schemeClr val="accent1">
                              <a:lumMod val="50000"/>
                            </a:schemeClr>
                          </a:solidFill>
                        </a:rPr>
                        <a:t>il</a:t>
                      </a:r>
                      <a:r>
                        <a:rPr lang="en-GB" sz="2000" dirty="0">
                          <a:solidFill>
                            <a:schemeClr val="accent1">
                              <a:lumMod val="50000"/>
                            </a:schemeClr>
                          </a:solidFill>
                        </a:rPr>
                        <a:t> - he)</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6" name="Picture 2" descr="Birthday Cake 2 Clip Art">
            <a:extLst>
              <a:ext uri="{FF2B5EF4-FFF2-40B4-BE49-F238E27FC236}">
                <a16:creationId xmlns:a16="http://schemas.microsoft.com/office/drawing/2014/main" id="{3A789F7E-742B-4D3A-80B5-F1FDFFD9D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686" y="5046921"/>
            <a:ext cx="538554" cy="52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angle Sandwich Clip Art">
            <a:extLst>
              <a:ext uri="{FF2B5EF4-FFF2-40B4-BE49-F238E27FC236}">
                <a16:creationId xmlns:a16="http://schemas.microsoft.com/office/drawing/2014/main" id="{6A0AC6A6-AF88-48CC-9934-963D8D9CB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182" y="5664411"/>
            <a:ext cx="495561"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oking Pans Glove Clip Art">
            <a:extLst>
              <a:ext uri="{FF2B5EF4-FFF2-40B4-BE49-F238E27FC236}">
                <a16:creationId xmlns:a16="http://schemas.microsoft.com/office/drawing/2014/main" id="{6308637D-2891-4AA5-9231-43B2DD0E4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6316" y="3865003"/>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pping Cart Clip Art">
            <a:extLst>
              <a:ext uri="{FF2B5EF4-FFF2-40B4-BE49-F238E27FC236}">
                <a16:creationId xmlns:a16="http://schemas.microsoft.com/office/drawing/2014/main" id="{61E1FA51-598B-4585-AF0E-911D38518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932" y="3302036"/>
            <a:ext cx="549066" cy="4465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eaning Tools Clip Art">
            <a:extLst>
              <a:ext uri="{FF2B5EF4-FFF2-40B4-BE49-F238E27FC236}">
                <a16:creationId xmlns:a16="http://schemas.microsoft.com/office/drawing/2014/main" id="{575FEFA1-61F8-480E-80B8-45A7A25D6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6085" y="4471521"/>
            <a:ext cx="479913" cy="455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heikh Tuhin To Do List Clip Art">
            <a:extLst>
              <a:ext uri="{FF2B5EF4-FFF2-40B4-BE49-F238E27FC236}">
                <a16:creationId xmlns:a16="http://schemas.microsoft.com/office/drawing/2014/main" id="{2389EF1A-C987-4C54-8184-DCD474EDAF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922" y="2685078"/>
            <a:ext cx="373085" cy="4663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22435ED-C15B-4419-9D85-77F28091FD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17" name="Picture 16">
            <a:extLst>
              <a:ext uri="{FF2B5EF4-FFF2-40B4-BE49-F238E27FC236}">
                <a16:creationId xmlns:a16="http://schemas.microsoft.com/office/drawing/2014/main" id="{88E177D3-0FE8-4581-BA36-70FA08B69A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7370450" y="3323948"/>
            <a:ext cx="346161" cy="360584"/>
          </a:xfrm>
          <a:prstGeom prst="rect">
            <a:avLst/>
          </a:prstGeom>
        </p:spPr>
      </p:pic>
      <p:pic>
        <p:nvPicPr>
          <p:cNvPr id="18" name="Picture 17">
            <a:extLst>
              <a:ext uri="{FF2B5EF4-FFF2-40B4-BE49-F238E27FC236}">
                <a16:creationId xmlns:a16="http://schemas.microsoft.com/office/drawing/2014/main" id="{D947BD32-FA57-4D28-8E7C-51E7C4B5AA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10090036" y="3952536"/>
            <a:ext cx="346161" cy="360584"/>
          </a:xfrm>
          <a:prstGeom prst="rect">
            <a:avLst/>
          </a:prstGeom>
        </p:spPr>
      </p:pic>
      <p:pic>
        <p:nvPicPr>
          <p:cNvPr id="19" name="Picture 18">
            <a:extLst>
              <a:ext uri="{FF2B5EF4-FFF2-40B4-BE49-F238E27FC236}">
                <a16:creationId xmlns:a16="http://schemas.microsoft.com/office/drawing/2014/main" id="{B4B162CF-EDCF-4B24-8A13-D7C2E4A03A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10090034" y="4565870"/>
            <a:ext cx="346161" cy="360584"/>
          </a:xfrm>
          <a:prstGeom prst="rect">
            <a:avLst/>
          </a:prstGeom>
        </p:spPr>
      </p:pic>
      <p:pic>
        <p:nvPicPr>
          <p:cNvPr id="20" name="Picture 19">
            <a:extLst>
              <a:ext uri="{FF2B5EF4-FFF2-40B4-BE49-F238E27FC236}">
                <a16:creationId xmlns:a16="http://schemas.microsoft.com/office/drawing/2014/main" id="{FB285BC4-5C44-479A-BAAF-C9C9C5F35A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7370450" y="5129623"/>
            <a:ext cx="346161" cy="360584"/>
          </a:xfrm>
          <a:prstGeom prst="rect">
            <a:avLst/>
          </a:prstGeom>
        </p:spPr>
      </p:pic>
      <p:pic>
        <p:nvPicPr>
          <p:cNvPr id="21" name="Picture 20">
            <a:extLst>
              <a:ext uri="{FF2B5EF4-FFF2-40B4-BE49-F238E27FC236}">
                <a16:creationId xmlns:a16="http://schemas.microsoft.com/office/drawing/2014/main" id="{2516B6E3-46D8-4E26-ABFC-CF2B3F73B8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sp>
        <p:nvSpPr>
          <p:cNvPr id="22" name="TextBox 21">
            <a:hlinkClick r:id="" action="ppaction://noaction">
              <a:snd r:embed="rId11" name="2.1.4 Lesson - Q2 Answer - 5.1.wav"/>
            </a:hlinkClick>
            <a:extLst>
              <a:ext uri="{FF2B5EF4-FFF2-40B4-BE49-F238E27FC236}">
                <a16:creationId xmlns:a16="http://schemas.microsoft.com/office/drawing/2014/main" id="{D46F533A-86BD-4CF8-8DDB-B5E736F4987E}"/>
              </a:ext>
            </a:extLst>
          </p:cNvPr>
          <p:cNvSpPr txBox="1"/>
          <p:nvPr/>
        </p:nvSpPr>
        <p:spPr>
          <a:xfrm>
            <a:off x="4080594" y="5096915"/>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5</a:t>
            </a:r>
          </a:p>
        </p:txBody>
      </p:sp>
      <p:sp>
        <p:nvSpPr>
          <p:cNvPr id="23" name="TextBox 22">
            <a:hlinkClick r:id="" action="ppaction://noaction">
              <a:snd r:embed="rId12" name="2.1.4 Lesson - Q2 Answer - 6.wav"/>
            </a:hlinkClick>
            <a:extLst>
              <a:ext uri="{FF2B5EF4-FFF2-40B4-BE49-F238E27FC236}">
                <a16:creationId xmlns:a16="http://schemas.microsoft.com/office/drawing/2014/main" id="{F9251B50-D795-4844-9FCA-66DAE99F0760}"/>
              </a:ext>
            </a:extLst>
          </p:cNvPr>
          <p:cNvSpPr txBox="1"/>
          <p:nvPr/>
        </p:nvSpPr>
        <p:spPr>
          <a:xfrm>
            <a:off x="4080594" y="569494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6</a:t>
            </a:r>
          </a:p>
        </p:txBody>
      </p:sp>
      <p:sp>
        <p:nvSpPr>
          <p:cNvPr id="24" name="TextBox 23">
            <a:hlinkClick r:id="" action="ppaction://noaction">
              <a:snd r:embed="rId13" name="2.1.4 Lesson - Q2 Answer - 4.wav"/>
            </a:hlinkClick>
            <a:extLst>
              <a:ext uri="{FF2B5EF4-FFF2-40B4-BE49-F238E27FC236}">
                <a16:creationId xmlns:a16="http://schemas.microsoft.com/office/drawing/2014/main" id="{150F4CB8-CB4A-40DF-B4E7-BBC49D6FF9DB}"/>
              </a:ext>
            </a:extLst>
          </p:cNvPr>
          <p:cNvSpPr txBox="1"/>
          <p:nvPr/>
        </p:nvSpPr>
        <p:spPr>
          <a:xfrm>
            <a:off x="4080594" y="4498882"/>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4</a:t>
            </a:r>
          </a:p>
        </p:txBody>
      </p:sp>
      <p:sp>
        <p:nvSpPr>
          <p:cNvPr id="25" name="TextBox 24">
            <a:hlinkClick r:id="" action="ppaction://noaction">
              <a:snd r:embed="rId14" name="2.1.4 Lesson - Q2 Answer - 3.wav"/>
            </a:hlinkClick>
            <a:extLst>
              <a:ext uri="{FF2B5EF4-FFF2-40B4-BE49-F238E27FC236}">
                <a16:creationId xmlns:a16="http://schemas.microsoft.com/office/drawing/2014/main" id="{776E24EB-00C7-44A2-B4DC-1D95E7736F6C}"/>
              </a:ext>
            </a:extLst>
          </p:cNvPr>
          <p:cNvSpPr txBox="1"/>
          <p:nvPr/>
        </p:nvSpPr>
        <p:spPr>
          <a:xfrm>
            <a:off x="4089862" y="3900849"/>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3</a:t>
            </a:r>
          </a:p>
        </p:txBody>
      </p:sp>
      <p:sp>
        <p:nvSpPr>
          <p:cNvPr id="26" name="TextBox 25">
            <a:hlinkClick r:id="" action="ppaction://noaction">
              <a:snd r:embed="rId15" name="2.1.4 Lesson - Q2 Answer - 2.2.wav"/>
            </a:hlinkClick>
            <a:extLst>
              <a:ext uri="{FF2B5EF4-FFF2-40B4-BE49-F238E27FC236}">
                <a16:creationId xmlns:a16="http://schemas.microsoft.com/office/drawing/2014/main" id="{87423ECE-0C5F-4A04-AE0D-BC768820C8B1}"/>
              </a:ext>
            </a:extLst>
          </p:cNvPr>
          <p:cNvSpPr txBox="1"/>
          <p:nvPr/>
        </p:nvSpPr>
        <p:spPr>
          <a:xfrm>
            <a:off x="4089862" y="330281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2</a:t>
            </a:r>
          </a:p>
        </p:txBody>
      </p:sp>
      <p:sp>
        <p:nvSpPr>
          <p:cNvPr id="27" name="TextBox 26">
            <a:hlinkClick r:id="" action="ppaction://noaction">
              <a:snd r:embed="rId16" name="2.1.4 Lesson - Q2 Answer - 1.2.wav"/>
            </a:hlinkClick>
            <a:extLst>
              <a:ext uri="{FF2B5EF4-FFF2-40B4-BE49-F238E27FC236}">
                <a16:creationId xmlns:a16="http://schemas.microsoft.com/office/drawing/2014/main" id="{7871769C-5C32-4955-9C3E-EA1589FE9FB5}"/>
              </a:ext>
            </a:extLst>
          </p:cNvPr>
          <p:cNvSpPr txBox="1"/>
          <p:nvPr/>
        </p:nvSpPr>
        <p:spPr>
          <a:xfrm>
            <a:off x="4080594" y="2704783"/>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a:t>
            </a:r>
          </a:p>
        </p:txBody>
      </p:sp>
      <p:sp>
        <p:nvSpPr>
          <p:cNvPr id="3" name="Title 2">
            <a:extLst>
              <a:ext uri="{FF2B5EF4-FFF2-40B4-BE49-F238E27FC236}">
                <a16:creationId xmlns:a16="http://schemas.microsoft.com/office/drawing/2014/main" id="{37FAD603-6BE1-485E-AB8F-0AD729E28109}"/>
              </a:ext>
            </a:extLst>
          </p:cNvPr>
          <p:cNvSpPr>
            <a:spLocks noGrp="1"/>
          </p:cNvSpPr>
          <p:nvPr>
            <p:ph type="title"/>
          </p:nvPr>
        </p:nvSpPr>
        <p:spPr>
          <a:xfrm>
            <a:off x="0" y="213557"/>
            <a:ext cx="2278505" cy="647577"/>
          </a:xfrm>
        </p:spPr>
        <p:txBody>
          <a:bodyPr>
            <a:normAutofit/>
          </a:bodyPr>
          <a:lstStyle/>
          <a:p>
            <a:r>
              <a:rPr lang="fr-FR" sz="2800" dirty="0"/>
              <a:t>Réponses</a:t>
            </a:r>
          </a:p>
        </p:txBody>
      </p:sp>
      <p:sp>
        <p:nvSpPr>
          <p:cNvPr id="34" name="Rounded Rectangle 46">
            <a:extLst>
              <a:ext uri="{FF2B5EF4-FFF2-40B4-BE49-F238E27FC236}">
                <a16:creationId xmlns:a16="http://schemas.microsoft.com/office/drawing/2014/main" id="{8BF7C1F3-A186-44BA-9CE4-B1DC2B4E056C}"/>
              </a:ext>
            </a:extLst>
          </p:cNvPr>
          <p:cNvSpPr/>
          <p:nvPr/>
        </p:nvSpPr>
        <p:spPr>
          <a:xfrm>
            <a:off x="10117454" y="249869"/>
            <a:ext cx="1800000"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1/2</a:t>
            </a:r>
          </a:p>
        </p:txBody>
      </p:sp>
      <p:pic>
        <p:nvPicPr>
          <p:cNvPr id="4" name="Picture 3" descr="A picture containing shirt&#10;&#10;Description automatically generated">
            <a:extLst>
              <a:ext uri="{FF2B5EF4-FFF2-40B4-BE49-F238E27FC236}">
                <a16:creationId xmlns:a16="http://schemas.microsoft.com/office/drawing/2014/main" id="{76C835A2-2F3B-4302-8D4F-B344CBA957F7}"/>
              </a:ext>
            </a:extLst>
          </p:cNvPr>
          <p:cNvPicPr>
            <a:picLocks noChangeAspect="1"/>
          </p:cNvPicPr>
          <p:nvPr/>
        </p:nvPicPr>
        <p:blipFill>
          <a:blip r:embed="rId17"/>
          <a:stretch>
            <a:fillRect/>
          </a:stretch>
        </p:blipFill>
        <p:spPr>
          <a:xfrm>
            <a:off x="6939951" y="624981"/>
            <a:ext cx="1267615" cy="1267615"/>
          </a:xfrm>
          <a:prstGeom prst="rect">
            <a:avLst/>
          </a:prstGeom>
        </p:spPr>
      </p:pic>
      <p:pic>
        <p:nvPicPr>
          <p:cNvPr id="6" name="Picture 5" descr="A picture containing shirt&#10;&#10;Description automatically generated">
            <a:extLst>
              <a:ext uri="{FF2B5EF4-FFF2-40B4-BE49-F238E27FC236}">
                <a16:creationId xmlns:a16="http://schemas.microsoft.com/office/drawing/2014/main" id="{DA00098C-7890-430F-AF28-341E516773DB}"/>
              </a:ext>
            </a:extLst>
          </p:cNvPr>
          <p:cNvPicPr>
            <a:picLocks noChangeAspect="1"/>
          </p:cNvPicPr>
          <p:nvPr/>
        </p:nvPicPr>
        <p:blipFill>
          <a:blip r:embed="rId18"/>
          <a:stretch>
            <a:fillRect/>
          </a:stretch>
        </p:blipFill>
        <p:spPr>
          <a:xfrm>
            <a:off x="9072066" y="818451"/>
            <a:ext cx="1074145" cy="1074145"/>
          </a:xfrm>
          <a:prstGeom prst="rect">
            <a:avLst/>
          </a:prstGeom>
        </p:spPr>
      </p:pic>
      <p:pic>
        <p:nvPicPr>
          <p:cNvPr id="7" name="Picture 6" descr="A picture containing shirt&#10;&#10;Description automatically generated">
            <a:extLst>
              <a:ext uri="{FF2B5EF4-FFF2-40B4-BE49-F238E27FC236}">
                <a16:creationId xmlns:a16="http://schemas.microsoft.com/office/drawing/2014/main" id="{AA460BEF-BAD2-4A2F-BBF2-CB9598F1126F}"/>
              </a:ext>
            </a:extLst>
          </p:cNvPr>
          <p:cNvPicPr>
            <a:picLocks noChangeAspect="1"/>
          </p:cNvPicPr>
          <p:nvPr/>
        </p:nvPicPr>
        <p:blipFill>
          <a:blip r:embed="rId19"/>
          <a:stretch>
            <a:fillRect/>
          </a:stretch>
        </p:blipFill>
        <p:spPr>
          <a:xfrm>
            <a:off x="9943308" y="799815"/>
            <a:ext cx="1074145" cy="1074145"/>
          </a:xfrm>
          <a:prstGeom prst="rect">
            <a:avLst/>
          </a:prstGeom>
        </p:spPr>
      </p:pic>
    </p:spTree>
    <p:extLst>
      <p:ext uri="{BB962C8B-B14F-4D97-AF65-F5344CB8AC3E}">
        <p14:creationId xmlns:p14="http://schemas.microsoft.com/office/powerpoint/2010/main" val="3295286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parents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idées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differentes</a:t>
            </a:r>
            <a:r>
              <a:rPr lang="en-GB" sz="2200" dirty="0">
                <a:solidFill>
                  <a:schemeClr val="accent1">
                    <a:lumMod val="50000"/>
                  </a:schemeClr>
                </a:solidFill>
                <a:latin typeface="Century Gothic" panose="020B0502020202020204" pitchFamily="34" charset="0"/>
              </a:rPr>
              <a:t> !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nvGraphicFramePr>
        <p:xfrm>
          <a:off x="4770474" y="1892596"/>
          <a:ext cx="6663375" cy="4319234"/>
        </p:xfrm>
        <a:graphic>
          <a:graphicData uri="http://schemas.openxmlformats.org/drawingml/2006/table">
            <a:tbl>
              <a:tblPr firstRow="1" bandRow="1"/>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a:t>
                      </a:r>
                    </a:p>
                    <a:p>
                      <a:pPr algn="ctr"/>
                      <a:r>
                        <a:rPr lang="en-GB" sz="2000" dirty="0">
                          <a:solidFill>
                            <a:schemeClr val="accent1">
                              <a:lumMod val="50000"/>
                            </a:schemeClr>
                          </a:solidFill>
                        </a:rPr>
                        <a:t>(</a:t>
                      </a:r>
                      <a:r>
                        <a:rPr lang="en-GB" sz="2000" b="1" dirty="0" err="1">
                          <a:solidFill>
                            <a:schemeClr val="accent1">
                              <a:lumMod val="50000"/>
                            </a:schemeClr>
                          </a:solidFill>
                        </a:rPr>
                        <a:t>tu</a:t>
                      </a:r>
                      <a:r>
                        <a:rPr lang="en-GB" sz="2000" dirty="0">
                          <a:solidFill>
                            <a:schemeClr val="accent1">
                              <a:lumMod val="50000"/>
                            </a:schemeClr>
                          </a:solidFill>
                        </a:rPr>
                        <a:t> – you sing.)</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a:solidFill>
                            <a:schemeClr val="accent1">
                              <a:lumMod val="50000"/>
                            </a:schemeClr>
                          </a:solidFill>
                        </a:rPr>
                        <a:t>nous</a:t>
                      </a:r>
                      <a:r>
                        <a:rPr lang="en-GB" sz="2000" baseline="0" dirty="0">
                          <a:solidFill>
                            <a:schemeClr val="accent1">
                              <a:lumMod val="50000"/>
                            </a:schemeClr>
                          </a:solidFill>
                        </a:rPr>
                        <a:t> – we)</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nting Clip Art">
            <a:extLst>
              <a:ext uri="{FF2B5EF4-FFF2-40B4-BE49-F238E27FC236}">
                <a16:creationId xmlns:a16="http://schemas.microsoft.com/office/drawing/2014/main" id="{AB5AA9EF-6A89-4553-8185-B3E823592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061" y="3258765"/>
            <a:ext cx="698438" cy="474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ooking Pans Glove Clip Art">
            <a:extLst>
              <a:ext uri="{FF2B5EF4-FFF2-40B4-BE49-F238E27FC236}">
                <a16:creationId xmlns:a16="http://schemas.microsoft.com/office/drawing/2014/main" id="{A6C1FBDC-041F-4C28-BF88-452EC0EFB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982" y="3878716"/>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offee Clip Art">
            <a:extLst>
              <a:ext uri="{FF2B5EF4-FFF2-40B4-BE49-F238E27FC236}">
                <a16:creationId xmlns:a16="http://schemas.microsoft.com/office/drawing/2014/main" id="{5568977C-2EAD-4260-8529-5379E80EE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322" y="5037286"/>
            <a:ext cx="491916" cy="510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king Clip Art">
            <a:extLst>
              <a:ext uri="{FF2B5EF4-FFF2-40B4-BE49-F238E27FC236}">
                <a16:creationId xmlns:a16="http://schemas.microsoft.com/office/drawing/2014/main" id="{6242F52F-3B40-402D-AC96-8F06AA2B9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322" y="5707217"/>
            <a:ext cx="406346" cy="406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8" name="2.1.4 Lesson - Q2 Question - 11.wav"/>
            </a:hlinkClick>
            <a:extLst>
              <a:ext uri="{FF2B5EF4-FFF2-40B4-BE49-F238E27FC236}">
                <a16:creationId xmlns:a16="http://schemas.microsoft.com/office/drawing/2014/main" id="{CC015AD1-9C5F-4DF2-AFD1-61BAA2F0554C}"/>
              </a:ext>
            </a:extLst>
          </p:cNvPr>
          <p:cNvSpPr txBox="1"/>
          <p:nvPr/>
        </p:nvSpPr>
        <p:spPr>
          <a:xfrm>
            <a:off x="4080594" y="5096915"/>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11</a:t>
            </a:r>
          </a:p>
        </p:txBody>
      </p:sp>
      <p:sp>
        <p:nvSpPr>
          <p:cNvPr id="17" name="TextBox 16">
            <a:hlinkClick r:id="" action="ppaction://noaction">
              <a:snd r:embed="rId9" name="2.1.4 Lesson - Q2 Question - 12.wav"/>
            </a:hlinkClick>
            <a:extLst>
              <a:ext uri="{FF2B5EF4-FFF2-40B4-BE49-F238E27FC236}">
                <a16:creationId xmlns:a16="http://schemas.microsoft.com/office/drawing/2014/main" id="{26EF0C83-CC9B-44B6-B32D-9133C6F03427}"/>
              </a:ext>
            </a:extLst>
          </p:cNvPr>
          <p:cNvSpPr txBox="1"/>
          <p:nvPr/>
        </p:nvSpPr>
        <p:spPr>
          <a:xfrm>
            <a:off x="4080594" y="569494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12</a:t>
            </a:r>
          </a:p>
        </p:txBody>
      </p:sp>
      <p:sp>
        <p:nvSpPr>
          <p:cNvPr id="18" name="TextBox 17">
            <a:hlinkClick r:id="" action="ppaction://noaction">
              <a:snd r:embed="rId10" name="2.1.4 Lesson - Q2 Question - 10.wav"/>
            </a:hlinkClick>
            <a:extLst>
              <a:ext uri="{FF2B5EF4-FFF2-40B4-BE49-F238E27FC236}">
                <a16:creationId xmlns:a16="http://schemas.microsoft.com/office/drawing/2014/main" id="{965D88A4-ABAA-433F-B538-4468D79488C3}"/>
              </a:ext>
            </a:extLst>
          </p:cNvPr>
          <p:cNvSpPr txBox="1"/>
          <p:nvPr/>
        </p:nvSpPr>
        <p:spPr>
          <a:xfrm>
            <a:off x="4080594" y="4498882"/>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10</a:t>
            </a:r>
          </a:p>
        </p:txBody>
      </p:sp>
      <p:sp>
        <p:nvSpPr>
          <p:cNvPr id="19" name="TextBox 18">
            <a:hlinkClick r:id="" action="ppaction://noaction">
              <a:snd r:embed="rId11" name="2.1.4 Lesson - Q2 Question - 9.wav"/>
            </a:hlinkClick>
            <a:extLst>
              <a:ext uri="{FF2B5EF4-FFF2-40B4-BE49-F238E27FC236}">
                <a16:creationId xmlns:a16="http://schemas.microsoft.com/office/drawing/2014/main" id="{7C1D02DC-91EA-4AD7-A8F8-02DF01AACE3D}"/>
              </a:ext>
            </a:extLst>
          </p:cNvPr>
          <p:cNvSpPr txBox="1"/>
          <p:nvPr/>
        </p:nvSpPr>
        <p:spPr>
          <a:xfrm>
            <a:off x="4089862" y="3900849"/>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9</a:t>
            </a:r>
          </a:p>
        </p:txBody>
      </p:sp>
      <p:sp>
        <p:nvSpPr>
          <p:cNvPr id="20" name="TextBox 19">
            <a:hlinkClick r:id="" action="ppaction://noaction">
              <a:snd r:embed="rId12" name="2.1.4 Lesson - Q2 Question - 8.wav"/>
            </a:hlinkClick>
            <a:extLst>
              <a:ext uri="{FF2B5EF4-FFF2-40B4-BE49-F238E27FC236}">
                <a16:creationId xmlns:a16="http://schemas.microsoft.com/office/drawing/2014/main" id="{48885D85-1074-440E-A93D-1D68107E5A92}"/>
              </a:ext>
            </a:extLst>
          </p:cNvPr>
          <p:cNvSpPr txBox="1"/>
          <p:nvPr/>
        </p:nvSpPr>
        <p:spPr>
          <a:xfrm>
            <a:off x="4089862" y="330281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8</a:t>
            </a:r>
          </a:p>
        </p:txBody>
      </p:sp>
      <p:sp>
        <p:nvSpPr>
          <p:cNvPr id="21" name="TextBox 20">
            <a:hlinkClick r:id="" action="ppaction://noaction">
              <a:snd r:embed="rId13" name="2.1.4 Lesson - Q2 Question - 7.wav"/>
            </a:hlinkClick>
            <a:extLst>
              <a:ext uri="{FF2B5EF4-FFF2-40B4-BE49-F238E27FC236}">
                <a16:creationId xmlns:a16="http://schemas.microsoft.com/office/drawing/2014/main" id="{91FAEE1C-1E9A-490A-8D95-1A2595D4BEC3}"/>
              </a:ext>
            </a:extLst>
          </p:cNvPr>
          <p:cNvSpPr txBox="1"/>
          <p:nvPr/>
        </p:nvSpPr>
        <p:spPr>
          <a:xfrm>
            <a:off x="4080594" y="2704783"/>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7</a:t>
            </a:r>
          </a:p>
        </p:txBody>
      </p:sp>
      <p:pic>
        <p:nvPicPr>
          <p:cNvPr id="2050" name="Picture 2" descr="Muscles Clip Art">
            <a:extLst>
              <a:ext uri="{FF2B5EF4-FFF2-40B4-BE49-F238E27FC236}">
                <a16:creationId xmlns:a16="http://schemas.microsoft.com/office/drawing/2014/main" id="{EA3EFCAA-D3AE-4E24-9F1F-86D67C6570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85258" y="2685043"/>
            <a:ext cx="345410" cy="4749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fc Double Bed Clip Art">
            <a:extLst>
              <a:ext uri="{FF2B5EF4-FFF2-40B4-BE49-F238E27FC236}">
                <a16:creationId xmlns:a16="http://schemas.microsoft.com/office/drawing/2014/main" id="{E4B237EE-E914-4662-9F34-C608926186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58884" y="4515808"/>
            <a:ext cx="760615" cy="37777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19C2FC4-D129-431C-B582-0AA8CE26729B}"/>
              </a:ext>
            </a:extLst>
          </p:cNvPr>
          <p:cNvSpPr>
            <a:spLocks noGrp="1"/>
          </p:cNvSpPr>
          <p:nvPr>
            <p:ph type="title"/>
          </p:nvPr>
        </p:nvSpPr>
        <p:spPr>
          <a:xfrm>
            <a:off x="0" y="213557"/>
            <a:ext cx="4770474" cy="647577"/>
          </a:xfrm>
        </p:spPr>
        <p:txBody>
          <a:bodyPr>
            <a:normAutofit/>
          </a:bodyPr>
          <a:lstStyle/>
          <a:p>
            <a:r>
              <a:rPr lang="fr-FR" sz="2800" dirty="0"/>
              <a:t>Une fête d’anniversaire</a:t>
            </a:r>
          </a:p>
        </p:txBody>
      </p:sp>
      <p:sp>
        <p:nvSpPr>
          <p:cNvPr id="26" name="Rounded Rectangle 46">
            <a:extLst>
              <a:ext uri="{FF2B5EF4-FFF2-40B4-BE49-F238E27FC236}">
                <a16:creationId xmlns:a16="http://schemas.microsoft.com/office/drawing/2014/main" id="{9B2A5330-2BC1-41C9-9349-1A2F7584D0F4}"/>
              </a:ext>
            </a:extLst>
          </p:cNvPr>
          <p:cNvSpPr/>
          <p:nvPr/>
        </p:nvSpPr>
        <p:spPr>
          <a:xfrm>
            <a:off x="10117454" y="249869"/>
            <a:ext cx="1800000"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2/2</a:t>
            </a:r>
          </a:p>
        </p:txBody>
      </p:sp>
      <p:pic>
        <p:nvPicPr>
          <p:cNvPr id="8" name="Picture 7" descr="A picture containing shirt&#10;&#10;Description automatically generated">
            <a:extLst>
              <a:ext uri="{FF2B5EF4-FFF2-40B4-BE49-F238E27FC236}">
                <a16:creationId xmlns:a16="http://schemas.microsoft.com/office/drawing/2014/main" id="{C505B697-E976-4F95-884A-9B4B99F54B31}"/>
              </a:ext>
            </a:extLst>
          </p:cNvPr>
          <p:cNvPicPr>
            <a:picLocks noChangeAspect="1"/>
          </p:cNvPicPr>
          <p:nvPr/>
        </p:nvPicPr>
        <p:blipFill>
          <a:blip r:embed="rId16"/>
          <a:stretch>
            <a:fillRect/>
          </a:stretch>
        </p:blipFill>
        <p:spPr>
          <a:xfrm>
            <a:off x="9072066" y="818451"/>
            <a:ext cx="1074145" cy="1074145"/>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3607EB91-9FB2-4A1A-8858-8AD3FA34BF3F}"/>
              </a:ext>
            </a:extLst>
          </p:cNvPr>
          <p:cNvPicPr>
            <a:picLocks noChangeAspect="1"/>
          </p:cNvPicPr>
          <p:nvPr/>
        </p:nvPicPr>
        <p:blipFill>
          <a:blip r:embed="rId17"/>
          <a:stretch>
            <a:fillRect/>
          </a:stretch>
        </p:blipFill>
        <p:spPr>
          <a:xfrm>
            <a:off x="9943308" y="799815"/>
            <a:ext cx="1074145" cy="1074145"/>
          </a:xfrm>
          <a:prstGeom prst="rect">
            <a:avLst/>
          </a:prstGeom>
        </p:spPr>
      </p:pic>
      <p:pic>
        <p:nvPicPr>
          <p:cNvPr id="12" name="Picture 11" descr="A close up of a logo&#10;&#10;Description automatically generated">
            <a:extLst>
              <a:ext uri="{FF2B5EF4-FFF2-40B4-BE49-F238E27FC236}">
                <a16:creationId xmlns:a16="http://schemas.microsoft.com/office/drawing/2014/main" id="{E3346BA6-2BC9-48E8-96D6-98A65EEBFEC2}"/>
              </a:ext>
            </a:extLst>
          </p:cNvPr>
          <p:cNvPicPr>
            <a:picLocks noChangeAspect="1"/>
          </p:cNvPicPr>
          <p:nvPr/>
        </p:nvPicPr>
        <p:blipFill>
          <a:blip r:embed="rId18"/>
          <a:stretch>
            <a:fillRect/>
          </a:stretch>
        </p:blipFill>
        <p:spPr>
          <a:xfrm>
            <a:off x="7088646" y="839590"/>
            <a:ext cx="1031866" cy="1031866"/>
          </a:xfrm>
          <a:prstGeom prst="rect">
            <a:avLst/>
          </a:prstGeom>
        </p:spPr>
      </p:pic>
      <p:pic>
        <p:nvPicPr>
          <p:cNvPr id="32" name="Picture 31">
            <a:extLst>
              <a:ext uri="{FF2B5EF4-FFF2-40B4-BE49-F238E27FC236}">
                <a16:creationId xmlns:a16="http://schemas.microsoft.com/office/drawing/2014/main" id="{ECF5E4C5-02DE-4B0C-87CC-8987170362F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33" name="Picture 32">
            <a:extLst>
              <a:ext uri="{FF2B5EF4-FFF2-40B4-BE49-F238E27FC236}">
                <a16:creationId xmlns:a16="http://schemas.microsoft.com/office/drawing/2014/main" id="{D00879A0-9371-4CF6-8D76-CFCD3075554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7370450" y="3370040"/>
            <a:ext cx="346161" cy="360584"/>
          </a:xfrm>
          <a:prstGeom prst="rect">
            <a:avLst/>
          </a:prstGeom>
        </p:spPr>
      </p:pic>
      <p:pic>
        <p:nvPicPr>
          <p:cNvPr id="34" name="Picture 33">
            <a:extLst>
              <a:ext uri="{FF2B5EF4-FFF2-40B4-BE49-F238E27FC236}">
                <a16:creationId xmlns:a16="http://schemas.microsoft.com/office/drawing/2014/main" id="{B18E818A-B3AF-4E10-A83C-8BF19236178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10090037" y="3912669"/>
            <a:ext cx="346161" cy="360584"/>
          </a:xfrm>
          <a:prstGeom prst="rect">
            <a:avLst/>
          </a:prstGeom>
        </p:spPr>
      </p:pic>
      <p:pic>
        <p:nvPicPr>
          <p:cNvPr id="35" name="Picture 34">
            <a:extLst>
              <a:ext uri="{FF2B5EF4-FFF2-40B4-BE49-F238E27FC236}">
                <a16:creationId xmlns:a16="http://schemas.microsoft.com/office/drawing/2014/main" id="{791A7B05-79A6-4A90-82BE-5A439FC0AB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7370451" y="4565871"/>
            <a:ext cx="346161" cy="360584"/>
          </a:xfrm>
          <a:prstGeom prst="rect">
            <a:avLst/>
          </a:prstGeom>
        </p:spPr>
      </p:pic>
      <p:pic>
        <p:nvPicPr>
          <p:cNvPr id="36" name="Picture 35">
            <a:extLst>
              <a:ext uri="{FF2B5EF4-FFF2-40B4-BE49-F238E27FC236}">
                <a16:creationId xmlns:a16="http://schemas.microsoft.com/office/drawing/2014/main" id="{D2B0EFFE-D548-426F-ACCA-AE677F87E40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10090035" y="5112346"/>
            <a:ext cx="346161" cy="360584"/>
          </a:xfrm>
          <a:prstGeom prst="rect">
            <a:avLst/>
          </a:prstGeom>
        </p:spPr>
      </p:pic>
      <p:pic>
        <p:nvPicPr>
          <p:cNvPr id="37" name="Picture 36">
            <a:extLst>
              <a:ext uri="{FF2B5EF4-FFF2-40B4-BE49-F238E27FC236}">
                <a16:creationId xmlns:a16="http://schemas.microsoft.com/office/drawing/2014/main" id="{79527BF5-ED4B-4D9D-9152-999B95A550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spTree>
    <p:extLst>
      <p:ext uri="{BB962C8B-B14F-4D97-AF65-F5344CB8AC3E}">
        <p14:creationId xmlns:p14="http://schemas.microsoft.com/office/powerpoint/2010/main" val="23345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parents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idées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differentes</a:t>
            </a:r>
            <a:r>
              <a:rPr lang="en-GB" sz="2200" dirty="0">
                <a:solidFill>
                  <a:schemeClr val="accent1">
                    <a:lumMod val="50000"/>
                  </a:schemeClr>
                </a:solidFill>
                <a:latin typeface="Century Gothic" panose="020B0502020202020204" pitchFamily="34" charset="0"/>
              </a:rPr>
              <a:t> !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nvGraphicFramePr>
        <p:xfrm>
          <a:off x="4770474" y="1892596"/>
          <a:ext cx="6663375" cy="4319234"/>
        </p:xfrm>
        <a:graphic>
          <a:graphicData uri="http://schemas.openxmlformats.org/drawingml/2006/table">
            <a:tbl>
              <a:tblPr firstRow="1" bandRow="1"/>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a:t>
                      </a:r>
                    </a:p>
                    <a:p>
                      <a:pPr algn="ctr"/>
                      <a:r>
                        <a:rPr lang="en-GB" sz="2000" dirty="0">
                          <a:solidFill>
                            <a:schemeClr val="accent1">
                              <a:lumMod val="50000"/>
                            </a:schemeClr>
                          </a:solidFill>
                        </a:rPr>
                        <a:t>(</a:t>
                      </a:r>
                      <a:r>
                        <a:rPr lang="en-GB" sz="2000" b="1" dirty="0" err="1">
                          <a:solidFill>
                            <a:schemeClr val="accent1">
                              <a:lumMod val="50000"/>
                            </a:schemeClr>
                          </a:solidFill>
                        </a:rPr>
                        <a:t>tu</a:t>
                      </a:r>
                      <a:r>
                        <a:rPr lang="en-GB" sz="2000" dirty="0">
                          <a:solidFill>
                            <a:schemeClr val="accent1">
                              <a:lumMod val="50000"/>
                            </a:schemeClr>
                          </a:solidFill>
                        </a:rPr>
                        <a:t> – you sing.)</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a:solidFill>
                            <a:schemeClr val="accent1">
                              <a:lumMod val="50000"/>
                            </a:schemeClr>
                          </a:solidFill>
                        </a:rPr>
                        <a:t>nous</a:t>
                      </a:r>
                      <a:r>
                        <a:rPr lang="en-GB" sz="2000" baseline="0" dirty="0">
                          <a:solidFill>
                            <a:schemeClr val="accent1">
                              <a:lumMod val="50000"/>
                            </a:schemeClr>
                          </a:solidFill>
                        </a:rPr>
                        <a:t> – we)</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22435ED-C15B-4419-9D85-77F28091F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17" name="Picture 16">
            <a:extLst>
              <a:ext uri="{FF2B5EF4-FFF2-40B4-BE49-F238E27FC236}">
                <a16:creationId xmlns:a16="http://schemas.microsoft.com/office/drawing/2014/main" id="{88E177D3-0FE8-4581-BA36-70FA08B69A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370450" y="3370040"/>
            <a:ext cx="346161" cy="360584"/>
          </a:xfrm>
          <a:prstGeom prst="rect">
            <a:avLst/>
          </a:prstGeom>
        </p:spPr>
      </p:pic>
      <p:pic>
        <p:nvPicPr>
          <p:cNvPr id="18" name="Picture 17">
            <a:extLst>
              <a:ext uri="{FF2B5EF4-FFF2-40B4-BE49-F238E27FC236}">
                <a16:creationId xmlns:a16="http://schemas.microsoft.com/office/drawing/2014/main" id="{D947BD32-FA57-4D28-8E7C-51E7C4B5A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090037" y="3912669"/>
            <a:ext cx="346161" cy="360584"/>
          </a:xfrm>
          <a:prstGeom prst="rect">
            <a:avLst/>
          </a:prstGeom>
        </p:spPr>
      </p:pic>
      <p:pic>
        <p:nvPicPr>
          <p:cNvPr id="19" name="Picture 18">
            <a:extLst>
              <a:ext uri="{FF2B5EF4-FFF2-40B4-BE49-F238E27FC236}">
                <a16:creationId xmlns:a16="http://schemas.microsoft.com/office/drawing/2014/main" id="{B4B162CF-EDCF-4B24-8A13-D7C2E4A03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7370451" y="4565871"/>
            <a:ext cx="346161" cy="360584"/>
          </a:xfrm>
          <a:prstGeom prst="rect">
            <a:avLst/>
          </a:prstGeom>
        </p:spPr>
      </p:pic>
      <p:pic>
        <p:nvPicPr>
          <p:cNvPr id="20" name="Picture 19">
            <a:extLst>
              <a:ext uri="{FF2B5EF4-FFF2-40B4-BE49-F238E27FC236}">
                <a16:creationId xmlns:a16="http://schemas.microsoft.com/office/drawing/2014/main" id="{FB285BC4-5C44-479A-BAAF-C9C9C5F35A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090035" y="5112346"/>
            <a:ext cx="346161" cy="360584"/>
          </a:xfrm>
          <a:prstGeom prst="rect">
            <a:avLst/>
          </a:prstGeom>
        </p:spPr>
      </p:pic>
      <p:pic>
        <p:nvPicPr>
          <p:cNvPr id="21" name="Picture 20">
            <a:extLst>
              <a:ext uri="{FF2B5EF4-FFF2-40B4-BE49-F238E27FC236}">
                <a16:creationId xmlns:a16="http://schemas.microsoft.com/office/drawing/2014/main" id="{2516B6E3-46D8-4E26-ABFC-CF2B3F73B8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pic>
        <p:nvPicPr>
          <p:cNvPr id="24" name="Picture 8" descr="Cooking Pans Glove Clip Art">
            <a:extLst>
              <a:ext uri="{FF2B5EF4-FFF2-40B4-BE49-F238E27FC236}">
                <a16:creationId xmlns:a16="http://schemas.microsoft.com/office/drawing/2014/main" id="{FBDB371A-94E4-49CD-B87F-9A64636A7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982" y="3878716"/>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ffee Clip Art">
            <a:extLst>
              <a:ext uri="{FF2B5EF4-FFF2-40B4-BE49-F238E27FC236}">
                <a16:creationId xmlns:a16="http://schemas.microsoft.com/office/drawing/2014/main" id="{279F05BF-2AB3-4B68-8184-4069D7201D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4322" y="5037286"/>
            <a:ext cx="491916" cy="5107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iking Clip Art">
            <a:extLst>
              <a:ext uri="{FF2B5EF4-FFF2-40B4-BE49-F238E27FC236}">
                <a16:creationId xmlns:a16="http://schemas.microsoft.com/office/drawing/2014/main" id="{F6A92D96-445F-4B29-874F-C98689B8B8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322" y="5707217"/>
            <a:ext cx="406346" cy="406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 action="ppaction://noaction">
              <a:snd r:embed="rId8" name="2.1.4 Lesson - Q2 Answer - 11.wav"/>
            </a:hlinkClick>
            <a:extLst>
              <a:ext uri="{FF2B5EF4-FFF2-40B4-BE49-F238E27FC236}">
                <a16:creationId xmlns:a16="http://schemas.microsoft.com/office/drawing/2014/main" id="{30992152-1AFE-4FA3-88A0-D5F84CDF96C9}"/>
              </a:ext>
            </a:extLst>
          </p:cNvPr>
          <p:cNvSpPr txBox="1"/>
          <p:nvPr/>
        </p:nvSpPr>
        <p:spPr>
          <a:xfrm>
            <a:off x="4080594" y="5096915"/>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11</a:t>
            </a:r>
          </a:p>
        </p:txBody>
      </p:sp>
      <p:sp>
        <p:nvSpPr>
          <p:cNvPr id="28" name="TextBox 27">
            <a:hlinkClick r:id="" action="ppaction://noaction">
              <a:snd r:embed="rId9" name="2.1.4 Lesson - Q2 Answer - 12.wav"/>
            </a:hlinkClick>
            <a:extLst>
              <a:ext uri="{FF2B5EF4-FFF2-40B4-BE49-F238E27FC236}">
                <a16:creationId xmlns:a16="http://schemas.microsoft.com/office/drawing/2014/main" id="{D33A4EBF-9906-4B7E-9393-2A8743663DC0}"/>
              </a:ext>
            </a:extLst>
          </p:cNvPr>
          <p:cNvSpPr txBox="1"/>
          <p:nvPr/>
        </p:nvSpPr>
        <p:spPr>
          <a:xfrm>
            <a:off x="4080594" y="569494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12</a:t>
            </a:r>
          </a:p>
        </p:txBody>
      </p:sp>
      <p:sp>
        <p:nvSpPr>
          <p:cNvPr id="31" name="TextBox 30">
            <a:hlinkClick r:id="" action="ppaction://noaction">
              <a:snd r:embed="rId10" name="2.1.4 Lesson - Q2 Answer - 10.wav"/>
            </a:hlinkClick>
            <a:extLst>
              <a:ext uri="{FF2B5EF4-FFF2-40B4-BE49-F238E27FC236}">
                <a16:creationId xmlns:a16="http://schemas.microsoft.com/office/drawing/2014/main" id="{7ABB03A4-2C0D-4CB3-AC82-C206A376A431}"/>
              </a:ext>
            </a:extLst>
          </p:cNvPr>
          <p:cNvSpPr txBox="1"/>
          <p:nvPr/>
        </p:nvSpPr>
        <p:spPr>
          <a:xfrm>
            <a:off x="4080594" y="4498882"/>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10</a:t>
            </a:r>
          </a:p>
        </p:txBody>
      </p:sp>
      <p:sp>
        <p:nvSpPr>
          <p:cNvPr id="32" name="TextBox 31">
            <a:hlinkClick r:id="" action="ppaction://noaction">
              <a:snd r:embed="rId11" name="2.1.4 Lesson - Q2 Answer - 9.wav"/>
            </a:hlinkClick>
            <a:extLst>
              <a:ext uri="{FF2B5EF4-FFF2-40B4-BE49-F238E27FC236}">
                <a16:creationId xmlns:a16="http://schemas.microsoft.com/office/drawing/2014/main" id="{D83B88D9-DFF1-409B-A51F-E4704E6CF89A}"/>
              </a:ext>
            </a:extLst>
          </p:cNvPr>
          <p:cNvSpPr txBox="1"/>
          <p:nvPr/>
        </p:nvSpPr>
        <p:spPr>
          <a:xfrm>
            <a:off x="4089862" y="3900849"/>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9</a:t>
            </a:r>
          </a:p>
        </p:txBody>
      </p:sp>
      <p:sp>
        <p:nvSpPr>
          <p:cNvPr id="33" name="TextBox 32">
            <a:hlinkClick r:id="" action="ppaction://noaction">
              <a:snd r:embed="rId12" name="2.1.4 Lesson - Q2 Answer - 8.wav"/>
            </a:hlinkClick>
            <a:extLst>
              <a:ext uri="{FF2B5EF4-FFF2-40B4-BE49-F238E27FC236}">
                <a16:creationId xmlns:a16="http://schemas.microsoft.com/office/drawing/2014/main" id="{74C96701-44CE-40C7-B4A7-8225F11B8741}"/>
              </a:ext>
            </a:extLst>
          </p:cNvPr>
          <p:cNvSpPr txBox="1"/>
          <p:nvPr/>
        </p:nvSpPr>
        <p:spPr>
          <a:xfrm>
            <a:off x="4089862" y="3302816"/>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8</a:t>
            </a:r>
          </a:p>
        </p:txBody>
      </p:sp>
      <p:sp>
        <p:nvSpPr>
          <p:cNvPr id="34" name="TextBox 33">
            <a:hlinkClick r:id="" action="ppaction://noaction">
              <a:snd r:embed="rId13" name="2.1.4 Lesson - Q2 Answer - 7.wav"/>
            </a:hlinkClick>
            <a:extLst>
              <a:ext uri="{FF2B5EF4-FFF2-40B4-BE49-F238E27FC236}">
                <a16:creationId xmlns:a16="http://schemas.microsoft.com/office/drawing/2014/main" id="{B1BFC54B-FF45-4ED0-B396-4586B1714245}"/>
              </a:ext>
            </a:extLst>
          </p:cNvPr>
          <p:cNvSpPr txBox="1"/>
          <p:nvPr/>
        </p:nvSpPr>
        <p:spPr>
          <a:xfrm>
            <a:off x="4080594" y="2704783"/>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7</a:t>
            </a:r>
          </a:p>
        </p:txBody>
      </p:sp>
      <p:pic>
        <p:nvPicPr>
          <p:cNvPr id="35" name="Picture 2" descr="Bunting Clip Art">
            <a:extLst>
              <a:ext uri="{FF2B5EF4-FFF2-40B4-BE49-F238E27FC236}">
                <a16:creationId xmlns:a16="http://schemas.microsoft.com/office/drawing/2014/main" id="{2F9A53C1-1BF7-4FC0-A794-E68D3537B3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1061" y="3258765"/>
            <a:ext cx="698438" cy="4749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uscles Clip Art">
            <a:extLst>
              <a:ext uri="{FF2B5EF4-FFF2-40B4-BE49-F238E27FC236}">
                <a16:creationId xmlns:a16="http://schemas.microsoft.com/office/drawing/2014/main" id="{731680EE-5C62-404F-B0D8-2DF49D00BB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85258" y="2685043"/>
            <a:ext cx="345410" cy="4749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Rfc Double Bed Clip Art">
            <a:extLst>
              <a:ext uri="{FF2B5EF4-FFF2-40B4-BE49-F238E27FC236}">
                <a16:creationId xmlns:a16="http://schemas.microsoft.com/office/drawing/2014/main" id="{E106CA17-47DF-4AEB-A745-751D5560057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58884" y="4515808"/>
            <a:ext cx="760615" cy="3777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C08BFD-AF2C-423F-8540-1FBB869172A3}"/>
              </a:ext>
            </a:extLst>
          </p:cNvPr>
          <p:cNvSpPr>
            <a:spLocks noGrp="1"/>
          </p:cNvSpPr>
          <p:nvPr>
            <p:ph type="title"/>
          </p:nvPr>
        </p:nvSpPr>
        <p:spPr>
          <a:xfrm>
            <a:off x="0" y="213557"/>
            <a:ext cx="4635992" cy="647577"/>
          </a:xfrm>
        </p:spPr>
        <p:txBody>
          <a:bodyPr>
            <a:normAutofit/>
          </a:bodyPr>
          <a:lstStyle/>
          <a:p>
            <a:r>
              <a:rPr lang="fr-FR" sz="2800" dirty="0"/>
              <a:t>Une fête d’anniversaire</a:t>
            </a:r>
          </a:p>
        </p:txBody>
      </p:sp>
      <p:sp>
        <p:nvSpPr>
          <p:cNvPr id="41" name="Rounded Rectangle 46">
            <a:extLst>
              <a:ext uri="{FF2B5EF4-FFF2-40B4-BE49-F238E27FC236}">
                <a16:creationId xmlns:a16="http://schemas.microsoft.com/office/drawing/2014/main" id="{6EFCB72D-A428-45BA-B854-5087D8472654}"/>
              </a:ext>
            </a:extLst>
          </p:cNvPr>
          <p:cNvSpPr/>
          <p:nvPr/>
        </p:nvSpPr>
        <p:spPr>
          <a:xfrm>
            <a:off x="10117454" y="249869"/>
            <a:ext cx="1800000"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2/2</a:t>
            </a:r>
          </a:p>
        </p:txBody>
      </p:sp>
      <p:pic>
        <p:nvPicPr>
          <p:cNvPr id="3" name="Picture 2" descr="A picture containing shirt&#10;&#10;Description automatically generated">
            <a:extLst>
              <a:ext uri="{FF2B5EF4-FFF2-40B4-BE49-F238E27FC236}">
                <a16:creationId xmlns:a16="http://schemas.microsoft.com/office/drawing/2014/main" id="{4DB13BDD-CCEB-49B5-B1D2-0779921103F3}"/>
              </a:ext>
            </a:extLst>
          </p:cNvPr>
          <p:cNvPicPr>
            <a:picLocks noChangeAspect="1"/>
          </p:cNvPicPr>
          <p:nvPr/>
        </p:nvPicPr>
        <p:blipFill>
          <a:blip r:embed="rId17"/>
          <a:stretch>
            <a:fillRect/>
          </a:stretch>
        </p:blipFill>
        <p:spPr>
          <a:xfrm>
            <a:off x="9072066" y="818451"/>
            <a:ext cx="1074145" cy="1074145"/>
          </a:xfrm>
          <a:prstGeom prst="rect">
            <a:avLst/>
          </a:prstGeom>
        </p:spPr>
      </p:pic>
      <p:pic>
        <p:nvPicPr>
          <p:cNvPr id="6" name="Picture 5" descr="A picture containing shirt&#10;&#10;Description automatically generated">
            <a:extLst>
              <a:ext uri="{FF2B5EF4-FFF2-40B4-BE49-F238E27FC236}">
                <a16:creationId xmlns:a16="http://schemas.microsoft.com/office/drawing/2014/main" id="{4536E991-1FDE-4F9D-9D17-E9B49CDC9335}"/>
              </a:ext>
            </a:extLst>
          </p:cNvPr>
          <p:cNvPicPr>
            <a:picLocks noChangeAspect="1"/>
          </p:cNvPicPr>
          <p:nvPr/>
        </p:nvPicPr>
        <p:blipFill>
          <a:blip r:embed="rId18"/>
          <a:stretch>
            <a:fillRect/>
          </a:stretch>
        </p:blipFill>
        <p:spPr>
          <a:xfrm>
            <a:off x="9943308" y="799815"/>
            <a:ext cx="1074145" cy="1074145"/>
          </a:xfrm>
          <a:prstGeom prst="rect">
            <a:avLst/>
          </a:prstGeom>
        </p:spPr>
      </p:pic>
      <p:pic>
        <p:nvPicPr>
          <p:cNvPr id="7" name="Picture 6" descr="A close up of a logo&#10;&#10;Description automatically generated">
            <a:extLst>
              <a:ext uri="{FF2B5EF4-FFF2-40B4-BE49-F238E27FC236}">
                <a16:creationId xmlns:a16="http://schemas.microsoft.com/office/drawing/2014/main" id="{53D944BF-CDE6-4BDE-907C-FC0DC10D1DBC}"/>
              </a:ext>
            </a:extLst>
          </p:cNvPr>
          <p:cNvPicPr>
            <a:picLocks noChangeAspect="1"/>
          </p:cNvPicPr>
          <p:nvPr/>
        </p:nvPicPr>
        <p:blipFill>
          <a:blip r:embed="rId19"/>
          <a:stretch>
            <a:fillRect/>
          </a:stretch>
        </p:blipFill>
        <p:spPr>
          <a:xfrm>
            <a:off x="7082625" y="842094"/>
            <a:ext cx="1031866" cy="1031866"/>
          </a:xfrm>
          <a:prstGeom prst="rect">
            <a:avLst/>
          </a:prstGeom>
        </p:spPr>
      </p:pic>
    </p:spTree>
    <p:extLst>
      <p:ext uri="{BB962C8B-B14F-4D97-AF65-F5344CB8AC3E}">
        <p14:creationId xmlns:p14="http://schemas.microsoft.com/office/powerpoint/2010/main" val="275549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7" name="TextBox 26">
            <a:extLst>
              <a:ext uri="{FF2B5EF4-FFF2-40B4-BE49-F238E27FC236}">
                <a16:creationId xmlns:a16="http://schemas.microsoft.com/office/drawing/2014/main" id="{EA5AD7DF-C83A-42D6-8061-13BDEF9A3199}"/>
              </a:ext>
            </a:extLst>
          </p:cNvPr>
          <p:cNvSpPr txBox="1"/>
          <p:nvPr/>
        </p:nvSpPr>
        <p:spPr>
          <a:xfrm>
            <a:off x="1275527" y="3625567"/>
            <a:ext cx="2986624" cy="40011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a:solidFill>
                  <a:schemeClr val="bg1"/>
                </a:solidFill>
                <a:latin typeface="Century Gothic" panose="020F0302020204030204"/>
                <a:ea typeface="+mn-ea"/>
                <a:cs typeface="+mn-cs"/>
              </a:rPr>
              <a:t>porter</a:t>
            </a:r>
          </a:p>
        </p:txBody>
      </p:sp>
      <p:sp>
        <p:nvSpPr>
          <p:cNvPr id="23" name="TextBox 22">
            <a:extLst>
              <a:ext uri="{FF2B5EF4-FFF2-40B4-BE49-F238E27FC236}">
                <a16:creationId xmlns:a16="http://schemas.microsoft.com/office/drawing/2014/main" id="{BCBE4897-5734-41AC-B5C8-FF1966E2DC34}"/>
              </a:ext>
            </a:extLst>
          </p:cNvPr>
          <p:cNvSpPr txBox="1"/>
          <p:nvPr/>
        </p:nvSpPr>
        <p:spPr>
          <a:xfrm>
            <a:off x="7391416" y="1529457"/>
            <a:ext cx="3776870" cy="4303229"/>
          </a:xfrm>
          <a:prstGeom prst="rect">
            <a:avLst/>
          </a:prstGeom>
          <a:noFill/>
        </p:spPr>
        <p:txBody>
          <a:bodyPr wrap="square" rtlCol="0">
            <a:spAutoFit/>
          </a:bodyPr>
          <a:lstStyle/>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semaine</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l’école</a:t>
            </a:r>
            <a:r>
              <a:rPr lang="en-GB" sz="2000" b="1" kern="1200" dirty="0">
                <a:solidFill>
                  <a:srgbClr val="5B9BD5">
                    <a:lumMod val="50000"/>
                  </a:srgbClr>
                </a:solidFill>
                <a:latin typeface="Century Gothic" panose="020F0302020204030204"/>
                <a:ea typeface="+mn-ea"/>
                <a:cs typeface="+mn-cs"/>
              </a:rPr>
              <a:t> </a:t>
            </a:r>
          </a:p>
          <a:p>
            <a:pPr algn="ctr">
              <a:lnSpc>
                <a:spcPct val="200000"/>
              </a:lnSpc>
              <a:buClrTx/>
              <a:buFontTx/>
              <a:buNone/>
            </a:pPr>
            <a:r>
              <a:rPr lang="en-GB" sz="2000" b="1" kern="1200" dirty="0">
                <a:solidFill>
                  <a:srgbClr val="5B9BD5">
                    <a:lumMod val="50000"/>
                  </a:srgbClr>
                </a:solidFill>
                <a:latin typeface="Century Gothic" panose="020F0302020204030204"/>
                <a:ea typeface="+mn-ea"/>
                <a:cs typeface="+mn-cs"/>
              </a:rPr>
              <a:t>la </a:t>
            </a:r>
            <a:r>
              <a:rPr lang="en-GB" sz="2000" b="1" kern="1200" dirty="0" err="1">
                <a:solidFill>
                  <a:srgbClr val="5B9BD5">
                    <a:lumMod val="50000"/>
                  </a:srgbClr>
                </a:solidFill>
                <a:latin typeface="Century Gothic" panose="020F0302020204030204"/>
                <a:ea typeface="+mn-ea"/>
                <a:cs typeface="+mn-cs"/>
              </a:rPr>
              <a:t>r</a:t>
            </a:r>
            <a:r>
              <a:rPr lang="en-GB" sz="2000" b="1" kern="1200" dirty="0" err="1">
                <a:solidFill>
                  <a:srgbClr val="5B9BD5">
                    <a:lumMod val="50000"/>
                  </a:srgbClr>
                </a:solidFill>
                <a:latin typeface="Century Gothic" panose="020F0302020204030204"/>
              </a:rPr>
              <a:t>éponse</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une</a:t>
            </a:r>
            <a:r>
              <a:rPr lang="en-GB" sz="2000" b="1" kern="1200" dirty="0">
                <a:solidFill>
                  <a:srgbClr val="5B9BD5">
                    <a:lumMod val="50000"/>
                  </a:srgbClr>
                </a:solidFill>
                <a:latin typeface="Century Gothic" panose="020F0302020204030204"/>
                <a:ea typeface="+mn-ea"/>
                <a:cs typeface="+mn-cs"/>
              </a:rPr>
              <a:t> chemise</a:t>
            </a:r>
          </a:p>
          <a:p>
            <a:pPr algn="ctr">
              <a:lnSpc>
                <a:spcPct val="200000"/>
              </a:lnSpc>
              <a:buClrTx/>
              <a:buFontTx/>
              <a:buNone/>
            </a:pPr>
            <a:r>
              <a:rPr lang="en-GB" sz="2000" b="1" kern="1200" dirty="0">
                <a:solidFill>
                  <a:srgbClr val="5B9BD5">
                    <a:lumMod val="50000"/>
                  </a:srgbClr>
                </a:solidFill>
                <a:latin typeface="Century Gothic" panose="020F0302020204030204"/>
                <a:ea typeface="+mn-ea"/>
                <a:cs typeface="+mn-cs"/>
              </a:rPr>
              <a:t>la </a:t>
            </a:r>
            <a:r>
              <a:rPr lang="en-GB" sz="2000" b="1" kern="1200" dirty="0" err="1">
                <a:solidFill>
                  <a:srgbClr val="5B9BD5">
                    <a:lumMod val="50000"/>
                  </a:srgbClr>
                </a:solidFill>
                <a:latin typeface="Century Gothic" panose="020F0302020204030204"/>
                <a:ea typeface="+mn-ea"/>
                <a:cs typeface="+mn-cs"/>
              </a:rPr>
              <a:t>maison</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une</a:t>
            </a:r>
            <a:r>
              <a:rPr lang="en-GB" sz="2000" b="1" kern="1200" dirty="0">
                <a:solidFill>
                  <a:srgbClr val="5B9BD5">
                    <a:lumMod val="50000"/>
                  </a:srgbClr>
                </a:solidFill>
                <a:latin typeface="Century Gothic" panose="020F0302020204030204"/>
                <a:ea typeface="+mn-ea"/>
                <a:cs typeface="+mn-cs"/>
              </a:rPr>
              <a:t> </a:t>
            </a:r>
            <a:r>
              <a:rPr lang="en-GB" sz="2000" b="1" kern="1200" dirty="0" err="1">
                <a:solidFill>
                  <a:srgbClr val="5B9BD5">
                    <a:lumMod val="50000"/>
                  </a:srgbClr>
                </a:solidFill>
                <a:latin typeface="Century Gothic" panose="020F0302020204030204"/>
                <a:ea typeface="+mn-ea"/>
                <a:cs typeface="+mn-cs"/>
              </a:rPr>
              <a:t>semaine</a:t>
            </a:r>
            <a:endParaRPr lang="en-GB" sz="2000" b="1" kern="1200" dirty="0">
              <a:solidFill>
                <a:srgbClr val="5B9BD5">
                  <a:lumMod val="50000"/>
                </a:srgbClr>
              </a:solidFill>
              <a:latin typeface="Century Gothic" panose="020F0302020204030204"/>
              <a:ea typeface="+mn-ea"/>
              <a:cs typeface="+mn-cs"/>
            </a:endParaRPr>
          </a:p>
          <a:p>
            <a:pPr algn="ctr">
              <a:lnSpc>
                <a:spcPct val="200000"/>
              </a:lnSpc>
              <a:buClrTx/>
              <a:buFontTx/>
              <a:buNone/>
            </a:pPr>
            <a:r>
              <a:rPr lang="en-GB" sz="2000" b="1" kern="1200" dirty="0" err="1">
                <a:solidFill>
                  <a:srgbClr val="5B9BD5">
                    <a:lumMod val="50000"/>
                  </a:srgbClr>
                </a:solidFill>
                <a:latin typeface="Century Gothic" panose="020F0302020204030204"/>
                <a:ea typeface="+mn-ea"/>
                <a:cs typeface="+mn-cs"/>
              </a:rPr>
              <a:t>une</a:t>
            </a:r>
            <a:r>
              <a:rPr lang="en-GB" sz="2000" b="1" kern="1200" dirty="0">
                <a:solidFill>
                  <a:srgbClr val="5B9BD5">
                    <a:lumMod val="50000"/>
                  </a:srgbClr>
                </a:solidFill>
                <a:latin typeface="Century Gothic" panose="020F0302020204030204"/>
                <a:ea typeface="+mn-ea"/>
                <a:cs typeface="+mn-cs"/>
              </a:rPr>
              <a:t> solution</a:t>
            </a:r>
          </a:p>
        </p:txBody>
      </p:sp>
      <p:sp>
        <p:nvSpPr>
          <p:cNvPr id="24" name="TextBox 23">
            <a:extLst>
              <a:ext uri="{FF2B5EF4-FFF2-40B4-BE49-F238E27FC236}">
                <a16:creationId xmlns:a16="http://schemas.microsoft.com/office/drawing/2014/main" id="{F516E342-0D41-42D7-9F46-CD50E2222C67}"/>
              </a:ext>
            </a:extLst>
          </p:cNvPr>
          <p:cNvSpPr txBox="1"/>
          <p:nvPr/>
        </p:nvSpPr>
        <p:spPr>
          <a:xfrm>
            <a:off x="1275521" y="1808602"/>
            <a:ext cx="2986623" cy="40011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a:solidFill>
                  <a:schemeClr val="bg1"/>
                </a:solidFill>
                <a:latin typeface="Century Gothic" panose="020F0302020204030204"/>
                <a:ea typeface="+mn-ea"/>
                <a:cs typeface="+mn-cs"/>
              </a:rPr>
              <a:t>aimer</a:t>
            </a:r>
          </a:p>
        </p:txBody>
      </p:sp>
      <p:sp>
        <p:nvSpPr>
          <p:cNvPr id="25" name="TextBox 24">
            <a:extLst>
              <a:ext uri="{FF2B5EF4-FFF2-40B4-BE49-F238E27FC236}">
                <a16:creationId xmlns:a16="http://schemas.microsoft.com/office/drawing/2014/main" id="{E75677C2-41FF-4FEA-87C9-CEFD172FEF1F}"/>
              </a:ext>
            </a:extLst>
          </p:cNvPr>
          <p:cNvSpPr txBox="1"/>
          <p:nvPr/>
        </p:nvSpPr>
        <p:spPr>
          <a:xfrm>
            <a:off x="1275522" y="2414257"/>
            <a:ext cx="2986623" cy="40011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rester</a:t>
            </a:r>
            <a:r>
              <a:rPr lang="en-GB" sz="2000" b="1" kern="1200" dirty="0">
                <a:solidFill>
                  <a:schemeClr val="bg1"/>
                </a:solidFill>
                <a:latin typeface="Century Gothic" panose="020F0302020204030204"/>
                <a:ea typeface="+mn-ea"/>
                <a:cs typeface="+mn-cs"/>
              </a:rPr>
              <a:t> à</a:t>
            </a:r>
          </a:p>
        </p:txBody>
      </p:sp>
      <p:sp>
        <p:nvSpPr>
          <p:cNvPr id="26" name="TextBox 25">
            <a:extLst>
              <a:ext uri="{FF2B5EF4-FFF2-40B4-BE49-F238E27FC236}">
                <a16:creationId xmlns:a16="http://schemas.microsoft.com/office/drawing/2014/main" id="{E5166CD6-1940-4EF2-8063-76BF2EF6067A}"/>
              </a:ext>
            </a:extLst>
          </p:cNvPr>
          <p:cNvSpPr txBox="1"/>
          <p:nvPr/>
        </p:nvSpPr>
        <p:spPr>
          <a:xfrm>
            <a:off x="1275521" y="3019912"/>
            <a:ext cx="2986624" cy="40011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a:solidFill>
                  <a:schemeClr val="bg1"/>
                </a:solidFill>
                <a:latin typeface="Century Gothic" panose="020F0302020204030204"/>
                <a:ea typeface="+mn-ea"/>
                <a:cs typeface="+mn-cs"/>
              </a:rPr>
              <a:t>passer</a:t>
            </a:r>
          </a:p>
        </p:txBody>
      </p:sp>
      <p:sp>
        <p:nvSpPr>
          <p:cNvPr id="28" name="TextBox 27">
            <a:extLst>
              <a:ext uri="{FF2B5EF4-FFF2-40B4-BE49-F238E27FC236}">
                <a16:creationId xmlns:a16="http://schemas.microsoft.com/office/drawing/2014/main" id="{DFDBA02A-00F9-4178-BBE5-B42C115C1667}"/>
              </a:ext>
            </a:extLst>
          </p:cNvPr>
          <p:cNvSpPr txBox="1"/>
          <p:nvPr/>
        </p:nvSpPr>
        <p:spPr>
          <a:xfrm>
            <a:off x="1275526" y="4231222"/>
            <a:ext cx="2986625" cy="40011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trouver</a:t>
            </a:r>
            <a:endParaRPr lang="en-GB" sz="2000" b="1" kern="1200" dirty="0">
              <a:solidFill>
                <a:schemeClr val="bg1"/>
              </a:solidFill>
              <a:latin typeface="Century Gothic" panose="020F0302020204030204"/>
              <a:ea typeface="+mn-ea"/>
              <a:cs typeface="+mn-cs"/>
            </a:endParaRPr>
          </a:p>
        </p:txBody>
      </p:sp>
      <p:sp>
        <p:nvSpPr>
          <p:cNvPr id="29" name="TextBox 28">
            <a:extLst>
              <a:ext uri="{FF2B5EF4-FFF2-40B4-BE49-F238E27FC236}">
                <a16:creationId xmlns:a16="http://schemas.microsoft.com/office/drawing/2014/main" id="{097C6695-1310-457E-BB3B-B10BA43368D6}"/>
              </a:ext>
            </a:extLst>
          </p:cNvPr>
          <p:cNvSpPr txBox="1"/>
          <p:nvPr/>
        </p:nvSpPr>
        <p:spPr>
          <a:xfrm>
            <a:off x="1275525" y="4836877"/>
            <a:ext cx="2986631" cy="40011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cocher</a:t>
            </a:r>
            <a:endParaRPr lang="en-GB" sz="2000" b="1" kern="1200" dirty="0">
              <a:solidFill>
                <a:schemeClr val="bg1"/>
              </a:solidFill>
              <a:latin typeface="Century Gothic" panose="020F0302020204030204"/>
              <a:ea typeface="+mn-ea"/>
              <a:cs typeface="+mn-cs"/>
            </a:endParaRPr>
          </a:p>
        </p:txBody>
      </p:sp>
      <p:sp>
        <p:nvSpPr>
          <p:cNvPr id="30" name="TextBox 29">
            <a:extLst>
              <a:ext uri="{FF2B5EF4-FFF2-40B4-BE49-F238E27FC236}">
                <a16:creationId xmlns:a16="http://schemas.microsoft.com/office/drawing/2014/main" id="{036A0A43-A66D-4EA2-A3AC-DCE302BC6431}"/>
              </a:ext>
            </a:extLst>
          </p:cNvPr>
          <p:cNvSpPr txBox="1"/>
          <p:nvPr/>
        </p:nvSpPr>
        <p:spPr>
          <a:xfrm>
            <a:off x="1275512" y="5442532"/>
            <a:ext cx="2986632" cy="40011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algn="ctr">
              <a:buClrTx/>
              <a:buFontTx/>
              <a:buNone/>
            </a:pPr>
            <a:r>
              <a:rPr lang="en-GB" sz="2000" b="1" kern="1200" dirty="0" err="1">
                <a:solidFill>
                  <a:schemeClr val="bg1"/>
                </a:solidFill>
                <a:latin typeface="Century Gothic" panose="020F0302020204030204"/>
                <a:ea typeface="+mn-ea"/>
                <a:cs typeface="+mn-cs"/>
              </a:rPr>
              <a:t>chaque</a:t>
            </a:r>
            <a:endParaRPr lang="en-GB" sz="2000" b="1" kern="1200" dirty="0">
              <a:solidFill>
                <a:schemeClr val="bg1"/>
              </a:solidFill>
              <a:latin typeface="Century Gothic" panose="020F0302020204030204"/>
              <a:ea typeface="+mn-ea"/>
              <a:cs typeface="+mn-cs"/>
            </a:endParaRPr>
          </a:p>
        </p:txBody>
      </p:sp>
      <p:sp>
        <p:nvSpPr>
          <p:cNvPr id="3" name="Title 2">
            <a:extLst>
              <a:ext uri="{FF2B5EF4-FFF2-40B4-BE49-F238E27FC236}">
                <a16:creationId xmlns:a16="http://schemas.microsoft.com/office/drawing/2014/main" id="{E1E8B6FD-C217-46E5-B090-78C55CBF2ADC}"/>
              </a:ext>
            </a:extLst>
          </p:cNvPr>
          <p:cNvSpPr>
            <a:spLocks noGrp="1"/>
          </p:cNvSpPr>
          <p:nvPr>
            <p:ph type="title"/>
          </p:nvPr>
        </p:nvSpPr>
        <p:spPr>
          <a:xfrm>
            <a:off x="0" y="213557"/>
            <a:ext cx="2653259" cy="647577"/>
          </a:xfrm>
        </p:spPr>
        <p:txBody>
          <a:bodyPr>
            <a:normAutofit/>
          </a:bodyPr>
          <a:lstStyle/>
          <a:p>
            <a:r>
              <a:rPr lang="fr-FR" sz="2800" dirty="0"/>
              <a:t>Vocabulaire</a:t>
            </a:r>
          </a:p>
        </p:txBody>
      </p:sp>
      <p:sp>
        <p:nvSpPr>
          <p:cNvPr id="17" name="Rounded Rectangle 46">
            <a:extLst>
              <a:ext uri="{FF2B5EF4-FFF2-40B4-BE49-F238E27FC236}">
                <a16:creationId xmlns:a16="http://schemas.microsoft.com/office/drawing/2014/main" id="{0E98E6AB-3BA9-4123-BD9F-204B8AB183D4}"/>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0923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1.48148E-6 L 0.30261 0.09028 " pathEditMode="relative" rAng="0" ptsTypes="AA">
                                      <p:cBhvr>
                                        <p:cTn id="6" dur="2000" fill="hold"/>
                                        <p:tgtEl>
                                          <p:spTgt spid="24"/>
                                        </p:tgtEl>
                                        <p:attrNameLst>
                                          <p:attrName>ppt_x</p:attrName>
                                          <p:attrName>ppt_y</p:attrName>
                                        </p:attrNameLst>
                                      </p:cBhvr>
                                      <p:rCtr x="15130" y="451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4.44444E-6 L 0.30261 0.27153 " pathEditMode="relative" rAng="0" ptsTypes="AA">
                                      <p:cBhvr>
                                        <p:cTn id="10" dur="2000" fill="hold"/>
                                        <p:tgtEl>
                                          <p:spTgt spid="25"/>
                                        </p:tgtEl>
                                        <p:attrNameLst>
                                          <p:attrName>ppt_x</p:attrName>
                                          <p:attrName>ppt_y</p:attrName>
                                        </p:attrNameLst>
                                      </p:cBhvr>
                                      <p:rCtr x="15130" y="1356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3.7037E-7 L 0.30261 0.26597 " pathEditMode="relative" rAng="0" ptsTypes="AA">
                                      <p:cBhvr>
                                        <p:cTn id="14" dur="2000" fill="hold"/>
                                        <p:tgtEl>
                                          <p:spTgt spid="26"/>
                                        </p:tgtEl>
                                        <p:attrNameLst>
                                          <p:attrName>ppt_x</p:attrName>
                                          <p:attrName>ppt_y</p:attrName>
                                        </p:attrNameLst>
                                      </p:cBhvr>
                                      <p:rCtr x="15130" y="1328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4.81481E-6 L 0.30261 -0.00486 " pathEditMode="relative" rAng="0" ptsTypes="AA">
                                      <p:cBhvr>
                                        <p:cTn id="18" dur="2000" fill="hold"/>
                                        <p:tgtEl>
                                          <p:spTgt spid="27"/>
                                        </p:tgtEl>
                                        <p:attrNameLst>
                                          <p:attrName>ppt_x</p:attrName>
                                          <p:attrName>ppt_y</p:attrName>
                                        </p:attrNameLst>
                                      </p:cBhvr>
                                      <p:rCtr x="15130" y="-25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5E-6 -7.40741E-7 L 0.30261 0.17523 " pathEditMode="relative" rAng="0" ptsTypes="AA">
                                      <p:cBhvr>
                                        <p:cTn id="22" dur="2000" fill="hold"/>
                                        <p:tgtEl>
                                          <p:spTgt spid="28"/>
                                        </p:tgtEl>
                                        <p:attrNameLst>
                                          <p:attrName>ppt_x</p:attrName>
                                          <p:attrName>ppt_y</p:attrName>
                                        </p:attrNameLst>
                                      </p:cBhvr>
                                      <p:rCtr x="15130" y="875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5E-6 4.81481E-6 L 0.30261 -0.26991 " pathEditMode="relative" rAng="0" ptsTypes="AA">
                                      <p:cBhvr>
                                        <p:cTn id="26" dur="2000" fill="hold"/>
                                        <p:tgtEl>
                                          <p:spTgt spid="29"/>
                                        </p:tgtEl>
                                        <p:attrNameLst>
                                          <p:attrName>ppt_x</p:attrName>
                                          <p:attrName>ppt_y</p:attrName>
                                        </p:attrNameLst>
                                      </p:cBhvr>
                                      <p:rCtr x="15130" y="-1349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5E-6 -1.11111E-6 L 0.30261 -0.53472 " pathEditMode="relative" rAng="0" ptsTypes="AA">
                                      <p:cBhvr>
                                        <p:cTn id="30" dur="2000" fill="hold"/>
                                        <p:tgtEl>
                                          <p:spTgt spid="30"/>
                                        </p:tgtEl>
                                        <p:attrNameLst>
                                          <p:attrName>ppt_x</p:attrName>
                                          <p:attrName>ppt_y</p:attrName>
                                        </p:attrNameLst>
                                      </p:cBhvr>
                                      <p:rCtr x="15130" y="-2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animBg="1"/>
      <p:bldP spid="25" grpId="0" animBg="1"/>
      <p:bldP spid="26"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4</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36</a:t>
            </a:r>
            <a:br>
              <a:rPr lang="en-GB" sz="2900" dirty="0">
                <a:solidFill>
                  <a:prstClr val="white"/>
                </a:solidFill>
                <a:ea typeface="+mj-ea"/>
                <a:cs typeface="+mj-cs"/>
              </a:rPr>
            </a:br>
            <a:r>
              <a:rPr lang="en-GB" sz="1200" dirty="0">
                <a:solidFill>
                  <a:prstClr val="white"/>
                </a:solidFill>
                <a:latin typeface="Century Gothic" panose="020B0502020202020204" pitchFamily="34" charset="0"/>
              </a:rPr>
              <a:t>Natalie Finlayson / Emma Marsden /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a:t>
            </a:r>
            <a:r>
              <a:rPr lang="en-GB" sz="1200" dirty="0" err="1">
                <a:solidFill>
                  <a:prstClr val="white"/>
                </a:solidFill>
                <a:latin typeface="Century Gothic" panose="020B0502020202020204" pitchFamily="34" charset="0"/>
              </a:rPr>
              <a:t>wkes</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13.01.24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dirty="0">
                <a:solidFill>
                  <a:prstClr val="white"/>
                </a:solidFill>
              </a:rPr>
              <a:t>faire (</a:t>
            </a:r>
            <a:r>
              <a:rPr lang="en-GB" sz="2400" dirty="0" err="1">
                <a:solidFill>
                  <a:prstClr val="white"/>
                </a:solidFill>
              </a:rPr>
              <a:t>ils</a:t>
            </a:r>
            <a:r>
              <a:rPr lang="en-GB" sz="2400" dirty="0">
                <a:solidFill>
                  <a:prstClr val="white"/>
                </a:solidFill>
              </a:rPr>
              <a:t>, </a:t>
            </a:r>
            <a:r>
              <a:rPr lang="en-GB" sz="2400" dirty="0" err="1">
                <a:solidFill>
                  <a:prstClr val="white"/>
                </a:solidFill>
              </a:rPr>
              <a:t>elles</a:t>
            </a:r>
            <a:r>
              <a:rPr lang="en-GB" sz="2400" dirty="0">
                <a:solidFill>
                  <a:prstClr val="white"/>
                </a:solidFill>
              </a:rPr>
              <a:t>)</a:t>
            </a:r>
          </a:p>
          <a:p>
            <a:pPr algn="l"/>
            <a:r>
              <a:rPr lang="en-GB" sz="2400" dirty="0">
                <a:solidFill>
                  <a:prstClr val="white"/>
                </a:solidFill>
              </a:rPr>
              <a:t>t-liaison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Everyday situations</a:t>
            </a:r>
            <a:br>
              <a:rPr lang="en-GB" sz="4400" dirty="0">
                <a:solidFill>
                  <a:prstClr val="white"/>
                </a:solidFill>
              </a:rPr>
            </a:br>
            <a:r>
              <a:rPr lang="en-GB" sz="3900" b="1" i="1" dirty="0">
                <a:solidFill>
                  <a:prstClr val="white"/>
                </a:solidFill>
              </a:rPr>
              <a:t>Saying what people do</a:t>
            </a:r>
            <a:endParaRPr lang="en-GB" sz="4400" i="1" dirty="0"/>
          </a:p>
        </p:txBody>
      </p:sp>
      <p:pic>
        <p:nvPicPr>
          <p:cNvPr id="7" name="Picture 6" descr="A calendar with a red mark on it&#10;&#10;Description automatically generated">
            <a:extLst>
              <a:ext uri="{FF2B5EF4-FFF2-40B4-BE49-F238E27FC236}">
                <a16:creationId xmlns:a16="http://schemas.microsoft.com/office/drawing/2014/main" id="{D0056EE8-9198-43DD-8043-A5F837B42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096" y="2651149"/>
            <a:ext cx="3102956" cy="2824363"/>
          </a:xfrm>
          <a:prstGeom prst="rect">
            <a:avLst/>
          </a:prstGeom>
        </p:spPr>
      </p:pic>
      <p:pic>
        <p:nvPicPr>
          <p:cNvPr id="10" name="Picture 9" descr="A close up of a logo&#10;&#10;Description automatically generated">
            <a:extLst>
              <a:ext uri="{FF2B5EF4-FFF2-40B4-BE49-F238E27FC236}">
                <a16:creationId xmlns:a16="http://schemas.microsoft.com/office/drawing/2014/main" id="{C1FAF2BD-35F2-4DF9-ABD1-F26F964A27E2}"/>
              </a:ext>
            </a:extLst>
          </p:cNvPr>
          <p:cNvPicPr>
            <a:picLocks noChangeAspect="1"/>
          </p:cNvPicPr>
          <p:nvPr/>
        </p:nvPicPr>
        <p:blipFill>
          <a:blip r:embed="rId6"/>
          <a:stretch>
            <a:fillRect/>
          </a:stretch>
        </p:blipFill>
        <p:spPr>
          <a:xfrm>
            <a:off x="6427790" y="5169764"/>
            <a:ext cx="1415906" cy="1415906"/>
          </a:xfrm>
          <a:prstGeom prst="ellipse">
            <a:avLst/>
          </a:prstGeom>
        </p:spPr>
      </p:pic>
      <p:sp>
        <p:nvSpPr>
          <p:cNvPr id="11" name="Speech Bubble: Rectangle with Corners Rounded 10">
            <a:extLst>
              <a:ext uri="{FF2B5EF4-FFF2-40B4-BE49-F238E27FC236}">
                <a16:creationId xmlns:a16="http://schemas.microsoft.com/office/drawing/2014/main" id="{63C1D344-8085-4C58-B640-C0290CEC7081}"/>
              </a:ext>
            </a:extLst>
          </p:cNvPr>
          <p:cNvSpPr/>
          <p:nvPr/>
        </p:nvSpPr>
        <p:spPr>
          <a:xfrm>
            <a:off x="7848966" y="5475512"/>
            <a:ext cx="1713053" cy="854778"/>
          </a:xfrm>
          <a:prstGeom prst="wedgeRoundRectCallout">
            <a:avLst>
              <a:gd name="adj1" fmla="val -67455"/>
              <a:gd name="adj2" fmla="val 32709"/>
              <a:gd name="adj3" fmla="val 16667"/>
            </a:avLst>
          </a:prstGeom>
          <a:solidFill>
            <a:srgbClr val="00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C’est</a:t>
            </a:r>
            <a:r>
              <a:rPr lang="en-GB" sz="2000" b="1" dirty="0"/>
              <a:t> le week-end !</a:t>
            </a:r>
          </a:p>
        </p:txBody>
      </p:sp>
    </p:spTree>
    <p:extLst>
      <p:ext uri="{BB962C8B-B14F-4D97-AF65-F5344CB8AC3E}">
        <p14:creationId xmlns:p14="http://schemas.microsoft.com/office/powerpoint/2010/main" val="1705870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5359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Prononce</a:t>
            </a:r>
            <a:r>
              <a:rPr lang="en-GB" sz="2400" dirty="0">
                <a:solidFill>
                  <a:schemeClr val="accent1">
                    <a:lumMod val="50000"/>
                  </a:schemeClr>
                </a:solidFill>
                <a:latin typeface="Century Gothic" panose="020B0502020202020204" pitchFamily="34" charset="0"/>
              </a:rPr>
              <a:t> les mots qui </a:t>
            </a:r>
            <a:r>
              <a:rPr lang="en-GB" sz="2400" dirty="0" err="1">
                <a:solidFill>
                  <a:schemeClr val="accent1">
                    <a:lumMod val="50000"/>
                  </a:schemeClr>
                </a:solidFill>
                <a:latin typeface="Century Gothic" panose="020B0502020202020204" pitchFamily="34" charset="0"/>
              </a:rPr>
              <a:t>ont</a:t>
            </a:r>
            <a:r>
              <a:rPr lang="en-GB" sz="2400" dirty="0">
                <a:solidFill>
                  <a:schemeClr val="accent1">
                    <a:lumMod val="50000"/>
                  </a:schemeClr>
                </a:solidFill>
                <a:latin typeface="Century Gothic" panose="020B0502020202020204" pitchFamily="34" charset="0"/>
              </a:rPr>
              <a:t> la SSC </a:t>
            </a:r>
            <a:r>
              <a:rPr lang="en-GB" sz="2400" b="1" dirty="0">
                <a:solidFill>
                  <a:schemeClr val="accent1">
                    <a:lumMod val="50000"/>
                  </a:schemeClr>
                </a:solidFill>
                <a:latin typeface="Century Gothic" panose="020B0502020202020204" pitchFamily="34" charset="0"/>
              </a:rPr>
              <a:t>[u].</a:t>
            </a:r>
            <a:r>
              <a:rPr lang="en-GB" sz="2400" dirty="0">
                <a:solidFill>
                  <a:schemeClr val="accent1">
                    <a:lumMod val="50000"/>
                  </a:schemeClr>
                </a:solidFill>
                <a:latin typeface="Century Gothic" panose="020B0502020202020204" pitchFamily="34" charset="0"/>
              </a:rPr>
              <a:t> </a:t>
            </a:r>
          </a:p>
        </p:txBody>
      </p:sp>
      <p:sp>
        <p:nvSpPr>
          <p:cNvPr id="3" name="TextBox 2">
            <a:hlinkClick r:id="" action="ppaction://noaction">
              <a:snd r:embed="rId3" name="plus.wav"/>
            </a:hlinkClick>
            <a:extLst>
              <a:ext uri="{FF2B5EF4-FFF2-40B4-BE49-F238E27FC236}">
                <a16:creationId xmlns:a16="http://schemas.microsoft.com/office/drawing/2014/main" id="{0B34D7E0-5EA6-4532-A5BC-E18F530C329A}"/>
              </a:ext>
            </a:extLst>
          </p:cNvPr>
          <p:cNvSpPr txBox="1"/>
          <p:nvPr/>
        </p:nvSpPr>
        <p:spPr>
          <a:xfrm>
            <a:off x="272503" y="2958459"/>
            <a:ext cx="1622322" cy="430887"/>
          </a:xfrm>
          <a:prstGeom prst="rect">
            <a:avLst/>
          </a:prstGeom>
          <a:noFill/>
        </p:spPr>
        <p:txBody>
          <a:bodyPr wrap="square" rtlCol="0">
            <a:spAutoFit/>
          </a:bodyPr>
          <a:lstStyle/>
          <a:p>
            <a:pPr algn="ctr"/>
            <a:r>
              <a:rPr lang="en-GB" sz="2200" dirty="0">
                <a:solidFill>
                  <a:srgbClr val="EE6000"/>
                </a:solidFill>
                <a:latin typeface="Century Gothic" panose="020B0502020202020204" pitchFamily="34" charset="0"/>
              </a:rPr>
              <a:t>pl</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s</a:t>
            </a:r>
          </a:p>
        </p:txBody>
      </p:sp>
      <p:sp>
        <p:nvSpPr>
          <p:cNvPr id="8" name="TextBox 7">
            <a:hlinkClick r:id="" action="ppaction://noaction">
              <a:snd r:embed="rId4" name="culture.wav"/>
            </a:hlinkClick>
            <a:extLst>
              <a:ext uri="{FF2B5EF4-FFF2-40B4-BE49-F238E27FC236}">
                <a16:creationId xmlns:a16="http://schemas.microsoft.com/office/drawing/2014/main" id="{7CCC969F-B690-4297-8943-CA2BD72D9924}"/>
              </a:ext>
            </a:extLst>
          </p:cNvPr>
          <p:cNvSpPr txBox="1"/>
          <p:nvPr/>
        </p:nvSpPr>
        <p:spPr>
          <a:xfrm>
            <a:off x="3623534" y="3528330"/>
            <a:ext cx="2887879" cy="430887"/>
          </a:xfrm>
          <a:prstGeom prst="rect">
            <a:avLst/>
          </a:prstGeom>
          <a:noFill/>
        </p:spPr>
        <p:txBody>
          <a:bodyPr wrap="square" rtlCol="0">
            <a:spAutoFit/>
          </a:bodyPr>
          <a:lstStyle/>
          <a:p>
            <a:pPr algn="ctr"/>
            <a:r>
              <a:rPr lang="en-GB" sz="2200" dirty="0">
                <a:solidFill>
                  <a:srgbClr val="EE6000"/>
                </a:solidFill>
                <a:latin typeface="Century Gothic" panose="020B0502020202020204" pitchFamily="34" charset="0"/>
              </a:rPr>
              <a:t>c</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lt</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re</a:t>
            </a:r>
          </a:p>
        </p:txBody>
      </p:sp>
      <p:sp>
        <p:nvSpPr>
          <p:cNvPr id="10" name="TextBox 9">
            <a:hlinkClick r:id="" action="ppaction://noaction">
              <a:snd r:embed="rId5" name="université.wav"/>
            </a:hlinkClick>
            <a:extLst>
              <a:ext uri="{FF2B5EF4-FFF2-40B4-BE49-F238E27FC236}">
                <a16:creationId xmlns:a16="http://schemas.microsoft.com/office/drawing/2014/main" id="{F4B953DD-C387-405B-97C3-3AFF711EA8D0}"/>
              </a:ext>
            </a:extLst>
          </p:cNvPr>
          <p:cNvSpPr txBox="1"/>
          <p:nvPr/>
        </p:nvSpPr>
        <p:spPr>
          <a:xfrm>
            <a:off x="6862916" y="3959217"/>
            <a:ext cx="1622322" cy="430887"/>
          </a:xfrm>
          <a:prstGeom prst="rect">
            <a:avLst/>
          </a:prstGeom>
          <a:noFill/>
        </p:spPr>
        <p:txBody>
          <a:bodyPr wrap="square" rtlCol="0">
            <a:spAutoFit/>
          </a:bodyPr>
          <a:lstStyle/>
          <a:p>
            <a:pPr algn="ct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niversité</a:t>
            </a:r>
            <a:endParaRPr lang="en-GB" sz="2200" dirty="0">
              <a:solidFill>
                <a:srgbClr val="EE6000"/>
              </a:solidFill>
              <a:latin typeface="Century Gothic" panose="020B0502020202020204" pitchFamily="34" charset="0"/>
            </a:endParaRPr>
          </a:p>
        </p:txBody>
      </p:sp>
      <p:sp>
        <p:nvSpPr>
          <p:cNvPr id="11" name="TextBox 10">
            <a:hlinkClick r:id="" action="ppaction://noaction">
              <a:snd r:embed="rId6" name="usage.wav"/>
            </a:hlinkClick>
            <a:extLst>
              <a:ext uri="{FF2B5EF4-FFF2-40B4-BE49-F238E27FC236}">
                <a16:creationId xmlns:a16="http://schemas.microsoft.com/office/drawing/2014/main" id="{6454F77F-2E85-4691-8E99-198FAE4410CC}"/>
              </a:ext>
            </a:extLst>
          </p:cNvPr>
          <p:cNvSpPr txBox="1"/>
          <p:nvPr/>
        </p:nvSpPr>
        <p:spPr>
          <a:xfrm>
            <a:off x="2008239" y="3567468"/>
            <a:ext cx="1622322" cy="430887"/>
          </a:xfrm>
          <a:prstGeom prst="rect">
            <a:avLst/>
          </a:prstGeom>
          <a:noFill/>
        </p:spPr>
        <p:txBody>
          <a:bodyPr wrap="square" rtlCol="0">
            <a:spAutoFit/>
          </a:bodyPr>
          <a:lstStyle/>
          <a:p>
            <a:pPr algn="ct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sage</a:t>
            </a:r>
          </a:p>
        </p:txBody>
      </p:sp>
      <p:sp>
        <p:nvSpPr>
          <p:cNvPr id="4" name="Rectangle 3">
            <a:hlinkClick r:id="" action="ppaction://noaction">
              <a:snd r:embed="rId7" name="température.wav"/>
            </a:hlinkClick>
            <a:extLst>
              <a:ext uri="{FF2B5EF4-FFF2-40B4-BE49-F238E27FC236}">
                <a16:creationId xmlns:a16="http://schemas.microsoft.com/office/drawing/2014/main" id="{6E3577D2-9A60-4739-B094-77C5C4ED82DF}"/>
              </a:ext>
            </a:extLst>
          </p:cNvPr>
          <p:cNvSpPr/>
          <p:nvPr/>
        </p:nvSpPr>
        <p:spPr>
          <a:xfrm>
            <a:off x="3759531" y="4623339"/>
            <a:ext cx="1915909" cy="430887"/>
          </a:xfrm>
          <a:prstGeom prst="rect">
            <a:avLst/>
          </a:prstGeom>
        </p:spPr>
        <p:txBody>
          <a:bodyPr wrap="none">
            <a:spAutoFit/>
          </a:bodyPr>
          <a:lstStyle/>
          <a:p>
            <a:r>
              <a:rPr lang="en-GB" sz="2200" dirty="0" err="1">
                <a:solidFill>
                  <a:srgbClr val="EE6000"/>
                </a:solidFill>
                <a:latin typeface="Century Gothic" panose="020B0502020202020204" pitchFamily="34" charset="0"/>
              </a:rPr>
              <a:t>températ</a:t>
            </a: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re</a:t>
            </a:r>
            <a:endParaRPr lang="en-GB" sz="2200" dirty="0">
              <a:solidFill>
                <a:srgbClr val="EE6000"/>
              </a:solidFill>
              <a:latin typeface="Century Gothic" panose="020B0502020202020204" pitchFamily="34" charset="0"/>
            </a:endParaRPr>
          </a:p>
        </p:txBody>
      </p:sp>
      <p:sp>
        <p:nvSpPr>
          <p:cNvPr id="13" name="Rectangle 12">
            <a:extLst>
              <a:ext uri="{FF2B5EF4-FFF2-40B4-BE49-F238E27FC236}">
                <a16:creationId xmlns:a16="http://schemas.microsoft.com/office/drawing/2014/main" id="{ABA31907-F66B-4C3F-8F53-33A8CA4BDA91}"/>
              </a:ext>
            </a:extLst>
          </p:cNvPr>
          <p:cNvSpPr/>
          <p:nvPr/>
        </p:nvSpPr>
        <p:spPr>
          <a:xfrm>
            <a:off x="9221350" y="4527241"/>
            <a:ext cx="1334020"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tourisme</a:t>
            </a:r>
            <a:endParaRPr lang="en-GB" sz="2200" dirty="0">
              <a:solidFill>
                <a:schemeClr val="accent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889F1DDB-D152-4CFF-A852-A394A5C93EA7}"/>
              </a:ext>
            </a:extLst>
          </p:cNvPr>
          <p:cNvSpPr txBox="1"/>
          <p:nvPr/>
        </p:nvSpPr>
        <p:spPr>
          <a:xfrm>
            <a:off x="3907015" y="2279146"/>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retourner</a:t>
            </a:r>
            <a:endParaRPr lang="en-GB" sz="2200" dirty="0">
              <a:solidFill>
                <a:schemeClr val="accent1">
                  <a:lumMod val="50000"/>
                </a:schemeClr>
              </a:solidFill>
              <a:latin typeface="Century Gothic" panose="020B0502020202020204" pitchFamily="34" charset="0"/>
            </a:endParaRPr>
          </a:p>
        </p:txBody>
      </p:sp>
      <p:sp>
        <p:nvSpPr>
          <p:cNvPr id="16" name="TextBox 15">
            <a:hlinkClick r:id="" action="ppaction://noaction">
              <a:snd r:embed="rId8" name="révolution.wav"/>
            </a:hlinkClick>
            <a:extLst>
              <a:ext uri="{FF2B5EF4-FFF2-40B4-BE49-F238E27FC236}">
                <a16:creationId xmlns:a16="http://schemas.microsoft.com/office/drawing/2014/main" id="{5C6EA22C-177C-435A-838F-E197A6638AB1}"/>
              </a:ext>
            </a:extLst>
          </p:cNvPr>
          <p:cNvSpPr txBox="1"/>
          <p:nvPr/>
        </p:nvSpPr>
        <p:spPr>
          <a:xfrm>
            <a:off x="6735784" y="2835669"/>
            <a:ext cx="2887879" cy="430887"/>
          </a:xfrm>
          <a:prstGeom prst="rect">
            <a:avLst/>
          </a:prstGeom>
          <a:noFill/>
        </p:spPr>
        <p:txBody>
          <a:bodyPr wrap="square" rtlCol="0">
            <a:spAutoFit/>
          </a:bodyPr>
          <a:lstStyle/>
          <a:p>
            <a:pPr algn="ctr"/>
            <a:r>
              <a:rPr lang="en-GB" sz="2200" dirty="0" err="1">
                <a:solidFill>
                  <a:srgbClr val="EE6000"/>
                </a:solidFill>
                <a:latin typeface="Century Gothic" panose="020B0502020202020204" pitchFamily="34" charset="0"/>
              </a:rPr>
              <a:t>révol</a:t>
            </a: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tion</a:t>
            </a:r>
            <a:endParaRPr lang="en-GB" sz="2200" dirty="0">
              <a:solidFill>
                <a:srgbClr val="EE6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D842445F-1907-4355-BF4C-D3D85D1DCD64}"/>
              </a:ext>
            </a:extLst>
          </p:cNvPr>
          <p:cNvSpPr/>
          <p:nvPr/>
        </p:nvSpPr>
        <p:spPr>
          <a:xfrm>
            <a:off x="7099069" y="5367899"/>
            <a:ext cx="1154483"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couple</a:t>
            </a:r>
          </a:p>
        </p:txBody>
      </p:sp>
      <p:sp>
        <p:nvSpPr>
          <p:cNvPr id="18" name="TextBox 17">
            <a:extLst>
              <a:ext uri="{FF2B5EF4-FFF2-40B4-BE49-F238E27FC236}">
                <a16:creationId xmlns:a16="http://schemas.microsoft.com/office/drawing/2014/main" id="{9AAB58A1-8162-4339-9F5C-238E75715306}"/>
              </a:ext>
            </a:extLst>
          </p:cNvPr>
          <p:cNvSpPr txBox="1"/>
          <p:nvPr/>
        </p:nvSpPr>
        <p:spPr>
          <a:xfrm>
            <a:off x="1334730" y="5545231"/>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troupe</a:t>
            </a:r>
          </a:p>
        </p:txBody>
      </p:sp>
      <p:sp>
        <p:nvSpPr>
          <p:cNvPr id="19" name="TextBox 18">
            <a:extLst>
              <a:ext uri="{FF2B5EF4-FFF2-40B4-BE49-F238E27FC236}">
                <a16:creationId xmlns:a16="http://schemas.microsoft.com/office/drawing/2014/main" id="{D562DFD9-507C-4C67-A662-9C9B217D4080}"/>
              </a:ext>
            </a:extLst>
          </p:cNvPr>
          <p:cNvSpPr txBox="1"/>
          <p:nvPr/>
        </p:nvSpPr>
        <p:spPr>
          <a:xfrm>
            <a:off x="9436981" y="3266556"/>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journaliste</a:t>
            </a:r>
            <a:endParaRPr lang="en-GB" sz="22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B2179932-9696-4870-8C24-D3B97DECFDC6}"/>
              </a:ext>
            </a:extLst>
          </p:cNvPr>
          <p:cNvSpPr txBox="1"/>
          <p:nvPr/>
        </p:nvSpPr>
        <p:spPr>
          <a:xfrm>
            <a:off x="9221350" y="5552745"/>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cousin</a:t>
            </a:r>
          </a:p>
        </p:txBody>
      </p:sp>
      <p:sp>
        <p:nvSpPr>
          <p:cNvPr id="22" name="TextBox 21">
            <a:extLst>
              <a:ext uri="{FF2B5EF4-FFF2-40B4-BE49-F238E27FC236}">
                <a16:creationId xmlns:a16="http://schemas.microsoft.com/office/drawing/2014/main" id="{832C8B02-186C-4FD5-9520-C2A457A117DA}"/>
              </a:ext>
            </a:extLst>
          </p:cNvPr>
          <p:cNvSpPr txBox="1"/>
          <p:nvPr/>
        </p:nvSpPr>
        <p:spPr>
          <a:xfrm>
            <a:off x="1894825" y="2236284"/>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routine</a:t>
            </a:r>
          </a:p>
        </p:txBody>
      </p:sp>
      <p:sp>
        <p:nvSpPr>
          <p:cNvPr id="23" name="Rectangle 22">
            <a:extLst>
              <a:ext uri="{FF2B5EF4-FFF2-40B4-BE49-F238E27FC236}">
                <a16:creationId xmlns:a16="http://schemas.microsoft.com/office/drawing/2014/main" id="{911365C8-1A85-4B4B-9549-3CBCDA704A32}"/>
              </a:ext>
            </a:extLst>
          </p:cNvPr>
          <p:cNvSpPr/>
          <p:nvPr/>
        </p:nvSpPr>
        <p:spPr>
          <a:xfrm>
            <a:off x="9221350" y="1418634"/>
            <a:ext cx="1431802"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boutique</a:t>
            </a:r>
          </a:p>
        </p:txBody>
      </p:sp>
      <p:sp>
        <p:nvSpPr>
          <p:cNvPr id="24" name="Rectangle 23">
            <a:hlinkClick r:id="" action="ppaction://noaction">
              <a:snd r:embed="rId9" name="musée.wav"/>
            </a:hlinkClick>
            <a:extLst>
              <a:ext uri="{FF2B5EF4-FFF2-40B4-BE49-F238E27FC236}">
                <a16:creationId xmlns:a16="http://schemas.microsoft.com/office/drawing/2014/main" id="{CF8B6BB0-3080-4FDA-9390-8A44E3EC946E}"/>
              </a:ext>
            </a:extLst>
          </p:cNvPr>
          <p:cNvSpPr/>
          <p:nvPr/>
        </p:nvSpPr>
        <p:spPr>
          <a:xfrm>
            <a:off x="10297175" y="2269161"/>
            <a:ext cx="1095172" cy="430887"/>
          </a:xfrm>
          <a:prstGeom prst="rect">
            <a:avLst/>
          </a:prstGeom>
        </p:spPr>
        <p:txBody>
          <a:bodyPr wrap="none">
            <a:spAutoFit/>
          </a:bodyPr>
          <a:lstStyle/>
          <a:p>
            <a:r>
              <a:rPr lang="en-GB" sz="2200" dirty="0" err="1">
                <a:solidFill>
                  <a:srgbClr val="EE6000"/>
                </a:solidFill>
                <a:latin typeface="Century Gothic" panose="020B0502020202020204" pitchFamily="34" charset="0"/>
              </a:rPr>
              <a:t>m</a:t>
            </a:r>
            <a:r>
              <a:rPr lang="en-GB" sz="2200" b="1" dirty="0" err="1">
                <a:solidFill>
                  <a:srgbClr val="EE6000"/>
                </a:solidFill>
                <a:latin typeface="Century Gothic" panose="020B0502020202020204" pitchFamily="34" charset="0"/>
              </a:rPr>
              <a:t>u</a:t>
            </a:r>
            <a:r>
              <a:rPr lang="en-GB" sz="2200" dirty="0" err="1">
                <a:solidFill>
                  <a:srgbClr val="EE6000"/>
                </a:solidFill>
                <a:latin typeface="Century Gothic" panose="020B0502020202020204" pitchFamily="34" charset="0"/>
              </a:rPr>
              <a:t>sée</a:t>
            </a:r>
            <a:endParaRPr lang="en-GB" sz="2200" dirty="0">
              <a:solidFill>
                <a:srgbClr val="EE6000"/>
              </a:solidFill>
              <a:latin typeface="Century Gothic" panose="020B0502020202020204" pitchFamily="34" charset="0"/>
            </a:endParaRPr>
          </a:p>
        </p:txBody>
      </p:sp>
      <p:sp>
        <p:nvSpPr>
          <p:cNvPr id="25" name="Rectangle 24">
            <a:hlinkClick r:id="" action="ppaction://noaction">
              <a:snd r:embed="rId10" name="pollution.wav"/>
            </a:hlinkClick>
            <a:extLst>
              <a:ext uri="{FF2B5EF4-FFF2-40B4-BE49-F238E27FC236}">
                <a16:creationId xmlns:a16="http://schemas.microsoft.com/office/drawing/2014/main" id="{D69B704A-47D8-4D6E-A64B-1DA7D8A2A89F}"/>
              </a:ext>
            </a:extLst>
          </p:cNvPr>
          <p:cNvSpPr/>
          <p:nvPr/>
        </p:nvSpPr>
        <p:spPr>
          <a:xfrm>
            <a:off x="7212304" y="1603585"/>
            <a:ext cx="1378631" cy="430887"/>
          </a:xfrm>
          <a:prstGeom prst="rect">
            <a:avLst/>
          </a:prstGeom>
        </p:spPr>
        <p:txBody>
          <a:bodyPr wrap="square">
            <a:spAutoFit/>
          </a:bodyPr>
          <a:lstStyle/>
          <a:p>
            <a:r>
              <a:rPr lang="en-GB" sz="2200" dirty="0">
                <a:solidFill>
                  <a:srgbClr val="EE6000"/>
                </a:solidFill>
                <a:latin typeface="Century Gothic" panose="020B0502020202020204" pitchFamily="34" charset="0"/>
              </a:rPr>
              <a:t>poll</a:t>
            </a:r>
            <a:r>
              <a:rPr lang="en-GB" sz="2200" b="1" dirty="0">
                <a:solidFill>
                  <a:srgbClr val="EE6000"/>
                </a:solidFill>
                <a:latin typeface="Century Gothic" panose="020B0502020202020204" pitchFamily="34" charset="0"/>
              </a:rPr>
              <a:t>u</a:t>
            </a:r>
            <a:r>
              <a:rPr lang="en-GB" sz="2200" dirty="0">
                <a:solidFill>
                  <a:srgbClr val="EE6000"/>
                </a:solidFill>
                <a:latin typeface="Century Gothic" panose="020B0502020202020204" pitchFamily="34" charset="0"/>
              </a:rPr>
              <a:t>tion</a:t>
            </a:r>
          </a:p>
        </p:txBody>
      </p:sp>
      <p:sp>
        <p:nvSpPr>
          <p:cNvPr id="27" name="TextBox 26">
            <a:hlinkClick r:id="" action="ppaction://noaction">
              <a:snd r:embed="rId11" name="multiple.wav"/>
            </a:hlinkClick>
            <a:extLst>
              <a:ext uri="{FF2B5EF4-FFF2-40B4-BE49-F238E27FC236}">
                <a16:creationId xmlns:a16="http://schemas.microsoft.com/office/drawing/2014/main" id="{D94ECE92-B56F-4EB5-A52D-D05AFBBB6FE7}"/>
              </a:ext>
            </a:extLst>
          </p:cNvPr>
          <p:cNvSpPr txBox="1"/>
          <p:nvPr/>
        </p:nvSpPr>
        <p:spPr>
          <a:xfrm>
            <a:off x="4089862" y="5718349"/>
            <a:ext cx="2887879" cy="430887"/>
          </a:xfrm>
          <a:prstGeom prst="rect">
            <a:avLst/>
          </a:prstGeom>
          <a:noFill/>
        </p:spPr>
        <p:txBody>
          <a:bodyPr wrap="square" rtlCol="0">
            <a:spAutoFit/>
          </a:bodyPr>
          <a:lstStyle/>
          <a:p>
            <a:pPr algn="ctr"/>
            <a:r>
              <a:rPr lang="en-GB" sz="2200" dirty="0">
                <a:solidFill>
                  <a:schemeClr val="accent2">
                    <a:lumMod val="75000"/>
                  </a:schemeClr>
                </a:solidFill>
                <a:latin typeface="Century Gothic" panose="020B0502020202020204" pitchFamily="34" charset="0"/>
              </a:rPr>
              <a:t>m</a:t>
            </a:r>
            <a:r>
              <a:rPr lang="en-GB" sz="2200" b="1" dirty="0">
                <a:solidFill>
                  <a:schemeClr val="accent2">
                    <a:lumMod val="75000"/>
                  </a:schemeClr>
                </a:solidFill>
                <a:latin typeface="Century Gothic" panose="020B0502020202020204" pitchFamily="34" charset="0"/>
              </a:rPr>
              <a:t>u</a:t>
            </a:r>
            <a:r>
              <a:rPr lang="en-GB" sz="2200" dirty="0">
                <a:solidFill>
                  <a:schemeClr val="accent2">
                    <a:lumMod val="75000"/>
                  </a:schemeClr>
                </a:solidFill>
                <a:latin typeface="Century Gothic" panose="020B0502020202020204" pitchFamily="34" charset="0"/>
              </a:rPr>
              <a:t>ltiple</a:t>
            </a:r>
          </a:p>
        </p:txBody>
      </p:sp>
      <p:sp>
        <p:nvSpPr>
          <p:cNvPr id="28" name="TextBox 27">
            <a:hlinkClick r:id="" action="ppaction://noaction">
              <a:snd r:embed="rId12" name="budget.wav"/>
            </a:hlinkClick>
            <a:extLst>
              <a:ext uri="{FF2B5EF4-FFF2-40B4-BE49-F238E27FC236}">
                <a16:creationId xmlns:a16="http://schemas.microsoft.com/office/drawing/2014/main" id="{B244891C-9559-4EBD-B7CC-EB8BC019FED1}"/>
              </a:ext>
            </a:extLst>
          </p:cNvPr>
          <p:cNvSpPr txBox="1"/>
          <p:nvPr/>
        </p:nvSpPr>
        <p:spPr>
          <a:xfrm>
            <a:off x="385917" y="4476699"/>
            <a:ext cx="1622322" cy="430887"/>
          </a:xfrm>
          <a:prstGeom prst="rect">
            <a:avLst/>
          </a:prstGeom>
          <a:noFill/>
        </p:spPr>
        <p:txBody>
          <a:bodyPr wrap="square" rtlCol="0">
            <a:spAutoFit/>
          </a:bodyPr>
          <a:lstStyle/>
          <a:p>
            <a:pPr algn="ctr"/>
            <a:r>
              <a:rPr lang="en-GB" sz="2200" dirty="0">
                <a:solidFill>
                  <a:schemeClr val="accent2">
                    <a:lumMod val="75000"/>
                  </a:schemeClr>
                </a:solidFill>
                <a:latin typeface="Century Gothic" panose="020B0502020202020204" pitchFamily="34" charset="0"/>
              </a:rPr>
              <a:t>b</a:t>
            </a:r>
            <a:r>
              <a:rPr lang="en-GB" sz="2200" b="1" dirty="0">
                <a:solidFill>
                  <a:schemeClr val="accent2">
                    <a:lumMod val="75000"/>
                  </a:schemeClr>
                </a:solidFill>
                <a:latin typeface="Century Gothic" panose="020B0502020202020204" pitchFamily="34" charset="0"/>
              </a:rPr>
              <a:t>u</a:t>
            </a:r>
            <a:r>
              <a:rPr lang="en-GB" sz="2200" dirty="0">
                <a:solidFill>
                  <a:schemeClr val="accent2">
                    <a:lumMod val="75000"/>
                  </a:schemeClr>
                </a:solidFill>
                <a:latin typeface="Century Gothic" panose="020B0502020202020204" pitchFamily="34" charset="0"/>
              </a:rPr>
              <a:t>dget</a:t>
            </a:r>
          </a:p>
        </p:txBody>
      </p:sp>
      <p:sp>
        <p:nvSpPr>
          <p:cNvPr id="6" name="Title 5">
            <a:extLst>
              <a:ext uri="{FF2B5EF4-FFF2-40B4-BE49-F238E27FC236}">
                <a16:creationId xmlns:a16="http://schemas.microsoft.com/office/drawing/2014/main" id="{B76F5609-D7C4-4228-B3CD-1455777B7B37}"/>
              </a:ext>
            </a:extLst>
          </p:cNvPr>
          <p:cNvSpPr>
            <a:spLocks noGrp="1"/>
          </p:cNvSpPr>
          <p:nvPr>
            <p:ph type="title"/>
          </p:nvPr>
        </p:nvSpPr>
        <p:spPr>
          <a:xfrm>
            <a:off x="0" y="213557"/>
            <a:ext cx="2713220" cy="647577"/>
          </a:xfrm>
        </p:spPr>
        <p:txBody>
          <a:bodyPr>
            <a:normAutofit/>
          </a:bodyPr>
          <a:lstStyle/>
          <a:p>
            <a:r>
              <a:rPr lang="fr-FR" dirty="0"/>
              <a:t>Phonétique </a:t>
            </a:r>
          </a:p>
        </p:txBody>
      </p:sp>
      <p:sp>
        <p:nvSpPr>
          <p:cNvPr id="12" name="Rounded Rectangle 46">
            <a:extLst>
              <a:ext uri="{FF2B5EF4-FFF2-40B4-BE49-F238E27FC236}">
                <a16:creationId xmlns:a16="http://schemas.microsoft.com/office/drawing/2014/main" id="{EAF1A2C0-DB85-4C06-B661-9FFDFC1DB166}"/>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8738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4" name="TextBox 63">
            <a:extLst>
              <a:ext uri="{FF2B5EF4-FFF2-40B4-BE49-F238E27FC236}">
                <a16:creationId xmlns:a16="http://schemas.microsoft.com/office/drawing/2014/main" id="{871D214A-74BC-48BD-897B-6E9B9D455A20}"/>
              </a:ext>
            </a:extLst>
          </p:cNvPr>
          <p:cNvSpPr txBox="1"/>
          <p:nvPr/>
        </p:nvSpPr>
        <p:spPr>
          <a:xfrm>
            <a:off x="7813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magasins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6" name="Rectangle 15">
            <a:extLst>
              <a:ext uri="{FF2B5EF4-FFF2-40B4-BE49-F238E27FC236}">
                <a16:creationId xmlns:a16="http://schemas.microsoft.com/office/drawing/2014/main" id="{3B491A95-5AB4-41F2-9310-1ECC003D6DBA}"/>
              </a:ext>
            </a:extLst>
          </p:cNvPr>
          <p:cNvSpPr/>
          <p:nvPr/>
        </p:nvSpPr>
        <p:spPr>
          <a:xfrm>
            <a:off x="165035" y="1411838"/>
            <a:ext cx="115823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Voici des expressions avec </a:t>
            </a:r>
            <a:r>
              <a:rPr kumimoji="0" lang="fr-FR" sz="2400" b="0" i="1"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Comment dit-on en français ?</a:t>
            </a:r>
          </a:p>
        </p:txBody>
      </p:sp>
      <p:pic>
        <p:nvPicPr>
          <p:cNvPr id="17" name="Picture 10" descr="Shopping Cart Clip Art">
            <a:extLst>
              <a:ext uri="{FF2B5EF4-FFF2-40B4-BE49-F238E27FC236}">
                <a16:creationId xmlns:a16="http://schemas.microsoft.com/office/drawing/2014/main" id="{52B0EE1E-2113-4B3C-8B9B-00F9AF5DF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395" y="2197074"/>
            <a:ext cx="727442" cy="5916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oking Pans Glove Clip Art">
            <a:extLst>
              <a:ext uri="{FF2B5EF4-FFF2-40B4-BE49-F238E27FC236}">
                <a16:creationId xmlns:a16="http://schemas.microsoft.com/office/drawing/2014/main" id="{7F4D0741-5933-431B-AFD3-BDF32F550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144" y="2121349"/>
            <a:ext cx="833853" cy="6031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leaning Tools Clip Art">
            <a:extLst>
              <a:ext uri="{FF2B5EF4-FFF2-40B4-BE49-F238E27FC236}">
                <a16:creationId xmlns:a16="http://schemas.microsoft.com/office/drawing/2014/main" id="{B5F70097-5841-4409-984C-E29A23C9D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236" y="1996568"/>
            <a:ext cx="833853" cy="7921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iking Clip Art">
            <a:extLst>
              <a:ext uri="{FF2B5EF4-FFF2-40B4-BE49-F238E27FC236}">
                <a16:creationId xmlns:a16="http://schemas.microsoft.com/office/drawing/2014/main" id="{1C91DEC3-D577-4E4C-A279-E70991BCF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2374" y="2105743"/>
            <a:ext cx="650914" cy="65091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85629B6-3E9D-45E0-BC3E-095339FA6722}"/>
              </a:ext>
            </a:extLst>
          </p:cNvPr>
          <p:cNvSpPr txBox="1"/>
          <p:nvPr/>
        </p:nvSpPr>
        <p:spPr>
          <a:xfrm>
            <a:off x="2944194"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la cuisine</a:t>
            </a:r>
          </a:p>
        </p:txBody>
      </p:sp>
      <p:sp>
        <p:nvSpPr>
          <p:cNvPr id="32" name="TextBox 31">
            <a:extLst>
              <a:ext uri="{FF2B5EF4-FFF2-40B4-BE49-F238E27FC236}">
                <a16:creationId xmlns:a16="http://schemas.microsoft.com/office/drawing/2014/main" id="{8A510D19-EF72-459A-AE65-2BA36C6836EB}"/>
              </a:ext>
            </a:extLst>
          </p:cNvPr>
          <p:cNvSpPr txBox="1"/>
          <p:nvPr/>
        </p:nvSpPr>
        <p:spPr>
          <a:xfrm>
            <a:off x="595622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le ménage</a:t>
            </a:r>
          </a:p>
        </p:txBody>
      </p:sp>
      <p:sp>
        <p:nvSpPr>
          <p:cNvPr id="33" name="TextBox 32">
            <a:extLst>
              <a:ext uri="{FF2B5EF4-FFF2-40B4-BE49-F238E27FC236}">
                <a16:creationId xmlns:a16="http://schemas.microsoft.com/office/drawing/2014/main" id="{B0113A2F-12D4-48C2-A303-7BDA5DE02BA2}"/>
              </a:ext>
            </a:extLst>
          </p:cNvPr>
          <p:cNvSpPr txBox="1"/>
          <p:nvPr/>
        </p:nvSpPr>
        <p:spPr>
          <a:xfrm>
            <a:off x="8968251" y="2781278"/>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promenade</a:t>
            </a:r>
          </a:p>
        </p:txBody>
      </p:sp>
      <p:sp>
        <p:nvSpPr>
          <p:cNvPr id="83" name="TextBox 82">
            <a:extLst>
              <a:ext uri="{FF2B5EF4-FFF2-40B4-BE49-F238E27FC236}">
                <a16:creationId xmlns:a16="http://schemas.microsoft.com/office/drawing/2014/main" id="{1217D532-E330-4DD4-96EC-F3B2DB96DB04}"/>
              </a:ext>
            </a:extLst>
          </p:cNvPr>
          <p:cNvSpPr txBox="1"/>
          <p:nvPr/>
        </p:nvSpPr>
        <p:spPr>
          <a:xfrm>
            <a:off x="7813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le lit</a:t>
            </a:r>
          </a:p>
        </p:txBody>
      </p:sp>
      <p:sp>
        <p:nvSpPr>
          <p:cNvPr id="84" name="TextBox 83">
            <a:extLst>
              <a:ext uri="{FF2B5EF4-FFF2-40B4-BE49-F238E27FC236}">
                <a16:creationId xmlns:a16="http://schemas.microsoft.com/office/drawing/2014/main" id="{C76D85F3-5B0B-4AA0-8558-410BDA3E3619}"/>
              </a:ext>
            </a:extLst>
          </p:cNvPr>
          <p:cNvSpPr txBox="1"/>
          <p:nvPr/>
        </p:nvSpPr>
        <p:spPr>
          <a:xfrm>
            <a:off x="2944194"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fête  </a:t>
            </a:r>
          </a:p>
        </p:txBody>
      </p:sp>
      <p:sp>
        <p:nvSpPr>
          <p:cNvPr id="85" name="TextBox 84">
            <a:extLst>
              <a:ext uri="{FF2B5EF4-FFF2-40B4-BE49-F238E27FC236}">
                <a16:creationId xmlns:a16="http://schemas.microsoft.com/office/drawing/2014/main" id="{1C8677B4-EEE7-4834-9307-16010F8C7D9B}"/>
              </a:ext>
            </a:extLst>
          </p:cNvPr>
          <p:cNvSpPr txBox="1"/>
          <p:nvPr/>
        </p:nvSpPr>
        <p:spPr>
          <a:xfrm>
            <a:off x="595622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attention</a:t>
            </a:r>
          </a:p>
        </p:txBody>
      </p:sp>
      <p:sp>
        <p:nvSpPr>
          <p:cNvPr id="86" name="TextBox 85">
            <a:extLst>
              <a:ext uri="{FF2B5EF4-FFF2-40B4-BE49-F238E27FC236}">
                <a16:creationId xmlns:a16="http://schemas.microsoft.com/office/drawing/2014/main" id="{BE5D0AFC-7028-45E6-961F-4A75D57C9346}"/>
              </a:ext>
            </a:extLst>
          </p:cNvPr>
          <p:cNvSpPr txBox="1"/>
          <p:nvPr/>
        </p:nvSpPr>
        <p:spPr>
          <a:xfrm>
            <a:off x="8968251" y="4089164"/>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les devoirs</a:t>
            </a:r>
          </a:p>
        </p:txBody>
      </p:sp>
      <p:sp>
        <p:nvSpPr>
          <p:cNvPr id="90" name="TextBox 89">
            <a:extLst>
              <a:ext uri="{FF2B5EF4-FFF2-40B4-BE49-F238E27FC236}">
                <a16:creationId xmlns:a16="http://schemas.microsoft.com/office/drawing/2014/main" id="{7DC003EF-E00F-42EC-B655-FD21796607F0}"/>
              </a:ext>
            </a:extLst>
          </p:cNvPr>
          <p:cNvSpPr txBox="1"/>
          <p:nvPr/>
        </p:nvSpPr>
        <p:spPr>
          <a:xfrm>
            <a:off x="7813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un voyage</a:t>
            </a:r>
          </a:p>
        </p:txBody>
      </p:sp>
      <p:sp>
        <p:nvSpPr>
          <p:cNvPr id="91" name="TextBox 90">
            <a:extLst>
              <a:ext uri="{FF2B5EF4-FFF2-40B4-BE49-F238E27FC236}">
                <a16:creationId xmlns:a16="http://schemas.microsoft.com/office/drawing/2014/main" id="{D1F54843-8F4E-4B72-A301-F1E857283708}"/>
              </a:ext>
            </a:extLst>
          </p:cNvPr>
          <p:cNvSpPr txBox="1"/>
          <p:nvPr/>
        </p:nvSpPr>
        <p:spPr>
          <a:xfrm>
            <a:off x="2944194"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un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modèle</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92" name="TextBox 91">
            <a:extLst>
              <a:ext uri="{FF2B5EF4-FFF2-40B4-BE49-F238E27FC236}">
                <a16:creationId xmlns:a16="http://schemas.microsoft.com/office/drawing/2014/main" id="{4D78352A-92FD-45D8-9637-A3C258D74623}"/>
              </a:ext>
            </a:extLst>
          </p:cNvPr>
          <p:cNvSpPr txBox="1"/>
          <p:nvPr/>
        </p:nvSpPr>
        <p:spPr>
          <a:xfrm>
            <a:off x="595622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exercices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93" name="TextBox 92">
            <a:extLst>
              <a:ext uri="{FF2B5EF4-FFF2-40B4-BE49-F238E27FC236}">
                <a16:creationId xmlns:a16="http://schemas.microsoft.com/office/drawing/2014/main" id="{92FB37F5-DF6E-4569-8B82-3C1139497C64}"/>
              </a:ext>
            </a:extLst>
          </p:cNvPr>
          <p:cNvSpPr txBox="1"/>
          <p:nvPr/>
        </p:nvSpPr>
        <p:spPr>
          <a:xfrm>
            <a:off x="8968251" y="5389599"/>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liste</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94" name="Picture 4" descr="Balloons Clip Art">
            <a:extLst>
              <a:ext uri="{FF2B5EF4-FFF2-40B4-BE49-F238E27FC236}">
                <a16:creationId xmlns:a16="http://schemas.microsoft.com/office/drawing/2014/main" id="{8CC4613F-DA6A-41D5-8D5C-DCADB96409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321" y="3402401"/>
            <a:ext cx="661497" cy="6867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ttention Clip Art">
            <a:extLst>
              <a:ext uri="{FF2B5EF4-FFF2-40B4-BE49-F238E27FC236}">
                <a16:creationId xmlns:a16="http://schemas.microsoft.com/office/drawing/2014/main" id="{0E0B6BCF-87B4-4E19-94A6-3FDAEBCEC1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7556" y="3376435"/>
            <a:ext cx="647212" cy="5824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hool Clip Art">
            <a:extLst>
              <a:ext uri="{FF2B5EF4-FFF2-40B4-BE49-F238E27FC236}">
                <a16:creationId xmlns:a16="http://schemas.microsoft.com/office/drawing/2014/main" id="{7214FC46-256D-4DD0-A0C7-A66DEA3901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02611">
            <a:off x="10086822" y="3346160"/>
            <a:ext cx="669832" cy="6430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fc Double Bed Clip Art">
            <a:extLst>
              <a:ext uri="{FF2B5EF4-FFF2-40B4-BE49-F238E27FC236}">
                <a16:creationId xmlns:a16="http://schemas.microsoft.com/office/drawing/2014/main" id="{45C73FED-0966-409E-9F42-48B39F1061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615" y="3495948"/>
            <a:ext cx="1143001" cy="5676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ircraft1 Clip Art">
            <a:extLst>
              <a:ext uri="{FF2B5EF4-FFF2-40B4-BE49-F238E27FC236}">
                <a16:creationId xmlns:a16="http://schemas.microsoft.com/office/drawing/2014/main" id="{FC2F68C8-3DF1-43AC-A27F-6DEA58FB03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53061">
            <a:off x="874509" y="4782161"/>
            <a:ext cx="1143001"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egoblocks Brunurb Clip Art">
            <a:extLst>
              <a:ext uri="{FF2B5EF4-FFF2-40B4-BE49-F238E27FC236}">
                <a16:creationId xmlns:a16="http://schemas.microsoft.com/office/drawing/2014/main" id="{AADE8C00-4142-45C4-BB23-9187B48D66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5542" y="4726406"/>
            <a:ext cx="593053" cy="6793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late-apple Clip Art">
            <a:extLst>
              <a:ext uri="{FF2B5EF4-FFF2-40B4-BE49-F238E27FC236}">
                <a16:creationId xmlns:a16="http://schemas.microsoft.com/office/drawing/2014/main" id="{A45DF764-BE14-405A-8E28-F0C370A101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9041" y="4724774"/>
            <a:ext cx="525727" cy="64688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A8ABE5E-943B-4B3E-A0B5-A61DA1E3A150}"/>
              </a:ext>
            </a:extLst>
          </p:cNvPr>
          <p:cNvSpPr txBox="1"/>
          <p:nvPr/>
        </p:nvSpPr>
        <p:spPr>
          <a:xfrm>
            <a:off x="9064614" y="2829667"/>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53" name="TextBox 52">
            <a:extLst>
              <a:ext uri="{FF2B5EF4-FFF2-40B4-BE49-F238E27FC236}">
                <a16:creationId xmlns:a16="http://schemas.microsoft.com/office/drawing/2014/main" id="{DE8E9529-3F42-4F36-8577-75712257704A}"/>
              </a:ext>
            </a:extLst>
          </p:cNvPr>
          <p:cNvSpPr txBox="1"/>
          <p:nvPr/>
        </p:nvSpPr>
        <p:spPr>
          <a:xfrm>
            <a:off x="6049740"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54" name="TextBox 53">
            <a:extLst>
              <a:ext uri="{FF2B5EF4-FFF2-40B4-BE49-F238E27FC236}">
                <a16:creationId xmlns:a16="http://schemas.microsoft.com/office/drawing/2014/main" id="{6D45CA16-C69A-4E9A-941D-EBBF86C383DF}"/>
              </a:ext>
            </a:extLst>
          </p:cNvPr>
          <p:cNvSpPr txBox="1"/>
          <p:nvPr/>
        </p:nvSpPr>
        <p:spPr>
          <a:xfrm>
            <a:off x="3034866"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55" name="TextBox 54">
            <a:extLst>
              <a:ext uri="{FF2B5EF4-FFF2-40B4-BE49-F238E27FC236}">
                <a16:creationId xmlns:a16="http://schemas.microsoft.com/office/drawing/2014/main" id="{4FA0D99B-3E0D-4EED-84EA-80DE5A2D8D46}"/>
              </a:ext>
            </a:extLst>
          </p:cNvPr>
          <p:cNvSpPr txBox="1"/>
          <p:nvPr/>
        </p:nvSpPr>
        <p:spPr>
          <a:xfrm>
            <a:off x="66252" y="4173696"/>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57" name="TextBox 56">
            <a:extLst>
              <a:ext uri="{FF2B5EF4-FFF2-40B4-BE49-F238E27FC236}">
                <a16:creationId xmlns:a16="http://schemas.microsoft.com/office/drawing/2014/main" id="{5A9DF185-B653-4B27-8955-7AD9FCC8523F}"/>
              </a:ext>
            </a:extLst>
          </p:cNvPr>
          <p:cNvSpPr txBox="1"/>
          <p:nvPr/>
        </p:nvSpPr>
        <p:spPr>
          <a:xfrm>
            <a:off x="9110874" y="417919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58" name="TextBox 57">
            <a:extLst>
              <a:ext uri="{FF2B5EF4-FFF2-40B4-BE49-F238E27FC236}">
                <a16:creationId xmlns:a16="http://schemas.microsoft.com/office/drawing/2014/main" id="{92949824-D1AF-41A1-9440-DA770CB35CBE}"/>
              </a:ext>
            </a:extLst>
          </p:cNvPr>
          <p:cNvSpPr txBox="1"/>
          <p:nvPr/>
        </p:nvSpPr>
        <p:spPr>
          <a:xfrm>
            <a:off x="6096000"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59" name="TextBox 58">
            <a:extLst>
              <a:ext uri="{FF2B5EF4-FFF2-40B4-BE49-F238E27FC236}">
                <a16:creationId xmlns:a16="http://schemas.microsoft.com/office/drawing/2014/main" id="{A500D865-EA7E-446D-91FE-614B80A6D296}"/>
              </a:ext>
            </a:extLst>
          </p:cNvPr>
          <p:cNvSpPr txBox="1"/>
          <p:nvPr/>
        </p:nvSpPr>
        <p:spPr>
          <a:xfrm>
            <a:off x="3081126"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60" name="TextBox 59">
            <a:extLst>
              <a:ext uri="{FF2B5EF4-FFF2-40B4-BE49-F238E27FC236}">
                <a16:creationId xmlns:a16="http://schemas.microsoft.com/office/drawing/2014/main" id="{6A01BA8C-D3E4-4A82-98AF-0970C20BA727}"/>
              </a:ext>
            </a:extLst>
          </p:cNvPr>
          <p:cNvSpPr txBox="1"/>
          <p:nvPr/>
        </p:nvSpPr>
        <p:spPr>
          <a:xfrm>
            <a:off x="74384" y="5434778"/>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61" name="TextBox 60">
            <a:extLst>
              <a:ext uri="{FF2B5EF4-FFF2-40B4-BE49-F238E27FC236}">
                <a16:creationId xmlns:a16="http://schemas.microsoft.com/office/drawing/2014/main" id="{362251FB-09A6-4F8C-8954-6269FAC525EF}"/>
              </a:ext>
            </a:extLst>
          </p:cNvPr>
          <p:cNvSpPr txBox="1"/>
          <p:nvPr/>
        </p:nvSpPr>
        <p:spPr>
          <a:xfrm>
            <a:off x="9064614" y="5348661"/>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63" name="TextBox 62">
            <a:extLst>
              <a:ext uri="{FF2B5EF4-FFF2-40B4-BE49-F238E27FC236}">
                <a16:creationId xmlns:a16="http://schemas.microsoft.com/office/drawing/2014/main" id="{B61ED21F-0DCD-4E8A-9076-07B249482539}"/>
              </a:ext>
            </a:extLst>
          </p:cNvPr>
          <p:cNvSpPr txBox="1"/>
          <p:nvPr/>
        </p:nvSpPr>
        <p:spPr>
          <a:xfrm>
            <a:off x="3081126" y="540754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66" name="TextBox 65">
            <a:extLst>
              <a:ext uri="{FF2B5EF4-FFF2-40B4-BE49-F238E27FC236}">
                <a16:creationId xmlns:a16="http://schemas.microsoft.com/office/drawing/2014/main" id="{0DD5513A-D8AE-4423-AE8E-CD9702EE843B}"/>
              </a:ext>
            </a:extLst>
          </p:cNvPr>
          <p:cNvSpPr txBox="1"/>
          <p:nvPr/>
        </p:nvSpPr>
        <p:spPr>
          <a:xfrm>
            <a:off x="71727" y="2824494"/>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sp>
        <p:nvSpPr>
          <p:cNvPr id="42" name="TextBox 41">
            <a:extLst>
              <a:ext uri="{FF2B5EF4-FFF2-40B4-BE49-F238E27FC236}">
                <a16:creationId xmlns:a16="http://schemas.microsoft.com/office/drawing/2014/main" id="{6693E43F-D2D3-466B-A6AB-91B56E77771D}"/>
              </a:ext>
            </a:extLst>
          </p:cNvPr>
          <p:cNvSpPr txBox="1"/>
          <p:nvPr/>
        </p:nvSpPr>
        <p:spPr>
          <a:xfrm>
            <a:off x="6096000" y="53787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_________________</a:t>
            </a:r>
          </a:p>
        </p:txBody>
      </p:sp>
      <p:pic>
        <p:nvPicPr>
          <p:cNvPr id="2" name="Picture 14" descr="Sheikh Tuhin To Do List Clip Art">
            <a:extLst>
              <a:ext uri="{FF2B5EF4-FFF2-40B4-BE49-F238E27FC236}">
                <a16:creationId xmlns:a16="http://schemas.microsoft.com/office/drawing/2014/main" id="{D578D2CB-B1A1-4401-8B05-D0D652B905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67823" y="4724774"/>
            <a:ext cx="525727" cy="65715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07A55F8-8EDC-42B8-BE98-CDDED9DBCCDD}"/>
              </a:ext>
            </a:extLst>
          </p:cNvPr>
          <p:cNvSpPr>
            <a:spLocks noGrp="1"/>
          </p:cNvSpPr>
          <p:nvPr>
            <p:ph type="title"/>
          </p:nvPr>
        </p:nvSpPr>
        <p:spPr>
          <a:xfrm>
            <a:off x="-1" y="213557"/>
            <a:ext cx="4886793" cy="647577"/>
          </a:xfrm>
        </p:spPr>
        <p:txBody>
          <a:bodyPr>
            <a:normAutofit/>
          </a:bodyPr>
          <a:lstStyle/>
          <a:p>
            <a:r>
              <a:rPr lang="fr-FR" sz="2400" dirty="0"/>
              <a:t>Les expressions avec </a:t>
            </a:r>
            <a:r>
              <a:rPr lang="fr-FR" sz="2400" i="1" dirty="0"/>
              <a:t>faire</a:t>
            </a:r>
            <a:endParaRPr lang="fr-FR" sz="2400" dirty="0"/>
          </a:p>
        </p:txBody>
      </p:sp>
      <p:sp>
        <p:nvSpPr>
          <p:cNvPr id="46" name="Rounded Rectangle 46">
            <a:extLst>
              <a:ext uri="{FF2B5EF4-FFF2-40B4-BE49-F238E27FC236}">
                <a16:creationId xmlns:a16="http://schemas.microsoft.com/office/drawing/2014/main" id="{A388F6E2-F3C0-41A8-B7DC-348BC29BD79A}"/>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69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7" grpId="0" animBg="1"/>
      <p:bldP spid="58" grpId="0" animBg="1"/>
      <p:bldP spid="59" grpId="0" animBg="1"/>
      <p:bldP spid="60" grpId="0" animBg="1"/>
      <p:bldP spid="61" grpId="0" animBg="1"/>
      <p:bldP spid="63" grpId="0" animBg="1"/>
      <p:bldP spid="66"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158745" y="0"/>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7754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47999" y="1227846"/>
            <a:ext cx="11943917"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one person</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making/doing, use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(m.) or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(f.) with the correct form of </a:t>
            </a:r>
            <a:r>
              <a:rPr kumimoji="0" lang="en-GB" sz="2100" b="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faire</a:t>
            </a:r>
            <a:r>
              <a:rPr kumimoji="0" lang="en-GB" sz="2100" b="1" i="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a:t>
            </a:r>
            <a:r>
              <a:rPr lang="en-GB" sz="2100" b="1" dirty="0">
                <a:solidFill>
                  <a:srgbClr val="EE6000"/>
                </a:solidFill>
                <a:latin typeface="Century Gothic" panose="020B0502020202020204" pitchFamily="34" charset="0"/>
              </a:rPr>
              <a:t>fait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promesse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Elle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fait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la queue.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makes/is making</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 promise.		She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queues/is queuing.</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‘they’ + faire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(third person plural) are making/doing</a:t>
            </a:r>
            <a:r>
              <a:rPr lang="en-GB" sz="2100" dirty="0">
                <a:solidFill>
                  <a:srgbClr val="4472C4">
                    <a:lumMod val="50000"/>
                  </a:srgbClr>
                </a:solidFill>
                <a:latin typeface="Century Gothic" panose="020B0502020202020204" pitchFamily="34" charset="0"/>
              </a:rPr>
              <a:t>, use:</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font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un effort.				They (m.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make/are making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an effort.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(mixed pl.)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a:p>
            <a:pPr lvl="0">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font</a:t>
            </a:r>
            <a:r>
              <a:rPr lang="en-GB" sz="2100" dirty="0">
                <a:solidFill>
                  <a:srgbClr val="4472C4">
                    <a:lumMod val="50000"/>
                  </a:srgbClr>
                </a:solidFill>
                <a:latin typeface="Century Gothic" panose="020B0502020202020204" pitchFamily="34" charset="0"/>
              </a:rPr>
              <a:t> un effort.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(f. pl.)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a:p>
            <a:pPr lvl="0">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 et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font</a:t>
            </a:r>
            <a:r>
              <a:rPr lang="en-GB" sz="2100" dirty="0">
                <a:solidFill>
                  <a:srgbClr val="4472C4">
                    <a:lumMod val="50000"/>
                  </a:srgbClr>
                </a:solidFill>
                <a:latin typeface="Century Gothic" panose="020B0502020202020204" pitchFamily="34" charset="0"/>
              </a:rPr>
              <a:t> un effort.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Amir and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p:txBody>
      </p:sp>
      <p:sp>
        <p:nvSpPr>
          <p:cNvPr id="10" name="Rectangle 9"/>
          <p:cNvSpPr/>
          <p:nvPr/>
        </p:nvSpPr>
        <p:spPr>
          <a:xfrm>
            <a:off x="5659200" y="1901555"/>
            <a:ext cx="48960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1" name="Rectangle 10"/>
          <p:cNvSpPr/>
          <p:nvPr/>
        </p:nvSpPr>
        <p:spPr>
          <a:xfrm>
            <a:off x="100084" y="1901554"/>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8" name="Rectangle 17">
            <a:extLst>
              <a:ext uri="{FF2B5EF4-FFF2-40B4-BE49-F238E27FC236}">
                <a16:creationId xmlns:a16="http://schemas.microsoft.com/office/drawing/2014/main" id="{7DF059FC-001D-4A57-8B86-67ABCA5702FA}"/>
              </a:ext>
            </a:extLst>
          </p:cNvPr>
          <p:cNvSpPr/>
          <p:nvPr/>
        </p:nvSpPr>
        <p:spPr>
          <a:xfrm>
            <a:off x="122087" y="3780804"/>
            <a:ext cx="398121"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9" name="Rectangle 18">
            <a:extLst>
              <a:ext uri="{FF2B5EF4-FFF2-40B4-BE49-F238E27FC236}">
                <a16:creationId xmlns:a16="http://schemas.microsoft.com/office/drawing/2014/main" id="{C25830D8-1492-45E1-AB80-22A44A55F0C3}"/>
              </a:ext>
            </a:extLst>
          </p:cNvPr>
          <p:cNvSpPr/>
          <p:nvPr/>
        </p:nvSpPr>
        <p:spPr>
          <a:xfrm>
            <a:off x="100084" y="5085951"/>
            <a:ext cx="700016"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20" name="Rectangle 19">
            <a:extLst>
              <a:ext uri="{FF2B5EF4-FFF2-40B4-BE49-F238E27FC236}">
                <a16:creationId xmlns:a16="http://schemas.microsoft.com/office/drawing/2014/main" id="{8A277685-72DA-451D-97E1-37771287A1F8}"/>
              </a:ext>
            </a:extLst>
          </p:cNvPr>
          <p:cNvSpPr/>
          <p:nvPr/>
        </p:nvSpPr>
        <p:spPr>
          <a:xfrm>
            <a:off x="62444" y="5722579"/>
            <a:ext cx="163313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___________</a:t>
            </a:r>
          </a:p>
        </p:txBody>
      </p:sp>
      <p:sp>
        <p:nvSpPr>
          <p:cNvPr id="3" name="Title 2">
            <a:extLst>
              <a:ext uri="{FF2B5EF4-FFF2-40B4-BE49-F238E27FC236}">
                <a16:creationId xmlns:a16="http://schemas.microsoft.com/office/drawing/2014/main" id="{CF69368C-D5CC-44A8-BFC6-943B5F81B15C}"/>
              </a:ext>
            </a:extLst>
          </p:cNvPr>
          <p:cNvSpPr>
            <a:spLocks noGrp="1"/>
          </p:cNvSpPr>
          <p:nvPr>
            <p:ph type="title"/>
          </p:nvPr>
        </p:nvSpPr>
        <p:spPr>
          <a:xfrm>
            <a:off x="-1" y="213557"/>
            <a:ext cx="4886793" cy="647577"/>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22" name="Rounded Rectangle 46">
            <a:extLst>
              <a:ext uri="{FF2B5EF4-FFF2-40B4-BE49-F238E27FC236}">
                <a16:creationId xmlns:a16="http://schemas.microsoft.com/office/drawing/2014/main" id="{FE8878C2-9238-43FD-8B17-97F1B13EB11E}"/>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723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animBg="1"/>
      <p:bldP spid="18" grpId="1" animBg="1"/>
      <p:bldP spid="19" grpId="0" animBg="1"/>
      <p:bldP spid="19" grpId="1"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p:cNvSpPr txBox="1"/>
          <p:nvPr/>
        </p:nvSpPr>
        <p:spPr>
          <a:xfrm>
            <a:off x="147998" y="1347652"/>
            <a:ext cx="11943917" cy="5262979"/>
          </a:xfrm>
          <a:prstGeom prst="rect">
            <a:avLst/>
          </a:prstGeom>
          <a:noFill/>
        </p:spPr>
        <p:txBody>
          <a:bodyPr wrap="square" rtlCol="0">
            <a:spAutoFit/>
          </a:bodyPr>
          <a:lstStyle/>
          <a:p>
            <a:pPr lvl="0"/>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fon</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400" dirty="0">
                <a:solidFill>
                  <a:srgbClr val="4472C4">
                    <a:lumMod val="50000"/>
                  </a:srgbClr>
                </a:solidFill>
                <a:latin typeface="Century Gothic" panose="020B0502020202020204" pitchFamily="34" charset="0"/>
              </a:rPr>
              <a:t>le ménage.</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are cleaning.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 final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in fon</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Silent Final Consonant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But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fon</a:t>
            </a:r>
            <a:r>
              <a:rPr lang="en-GB" sz="2400" b="1" dirty="0">
                <a:solidFill>
                  <a:srgbClr val="FA6500"/>
                </a:solidFill>
                <a:latin typeface="Century Gothic" panose="020B0502020202020204" pitchFamily="34" charset="0"/>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n voyage </a:t>
            </a:r>
            <a:r>
              <a:rPr lang="en-GB" sz="2400" dirty="0">
                <a:solidFill>
                  <a:srgbClr val="4472C4">
                    <a:lumMod val="50000"/>
                  </a:srgbClr>
                </a:solidFill>
                <a:latin typeface="Century Gothic" panose="020B0502020202020204" pitchFamily="34" charset="0"/>
              </a:rPr>
              <a:t>à Paris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are making a trip</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to Paris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Here, the final consonant in </a:t>
            </a:r>
            <a:r>
              <a:rPr kumimoji="0" lang="en-GB" sz="2400" b="0" i="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fon</a:t>
            </a:r>
            <a:r>
              <a:rPr kumimoji="0" lang="en-GB" sz="2400" b="1" i="1"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not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an SFC!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Because the </a:t>
            </a:r>
            <a:r>
              <a:rPr kumimoji="0" lang="en-GB" sz="2400" b="1" i="0" u="none" strike="noStrike" kern="0" cap="none" spc="0" normalizeH="0" baseline="0" noProof="0" dirty="0">
                <a:ln>
                  <a:noFill/>
                </a:ln>
                <a:solidFill>
                  <a:srgbClr val="FA6500"/>
                </a:solidFill>
                <a:effectLst/>
                <a:uLnTx/>
                <a:uFillTx/>
                <a:latin typeface="Century Gothic" panose="020B0502020202020204" pitchFamily="34" charset="0"/>
                <a:cs typeface="Arial"/>
                <a:sym typeface="Arial"/>
              </a:rPr>
              <a:t>-t</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is followed by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vowel,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it is pronounced.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As you know,</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cs typeface="Arial"/>
                <a:sym typeface="Arial"/>
              </a:rPr>
              <a:t> this is an example of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liaison</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endParaRPr kumimoji="0" lang="en-GB" sz="2400" b="1" i="0" u="none" strike="noStrike" kern="0" cap="none" spc="0" normalizeH="0" baseline="0" noProof="0" dirty="0">
              <a:ln>
                <a:noFill/>
              </a:ln>
              <a:solidFill>
                <a:srgbClr val="4472C4">
                  <a:lumMod val="50000"/>
                </a:srgbClr>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pic>
        <p:nvPicPr>
          <p:cNvPr id="25"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C5ED874-A206-4C81-B0D8-FD337B8C54AD}"/>
              </a:ext>
            </a:extLst>
          </p:cNvPr>
          <p:cNvSpPr>
            <a:spLocks noGrp="1"/>
          </p:cNvSpPr>
          <p:nvPr>
            <p:ph type="title"/>
          </p:nvPr>
        </p:nvSpPr>
        <p:spPr>
          <a:xfrm>
            <a:off x="0" y="213557"/>
            <a:ext cx="2458387" cy="647577"/>
          </a:xfrm>
        </p:spPr>
        <p:txBody>
          <a:bodyPr>
            <a:normAutofit/>
          </a:bodyPr>
          <a:lstStyle/>
          <a:p>
            <a:r>
              <a:rPr lang="fr-FR" dirty="0"/>
              <a:t>La liaison</a:t>
            </a:r>
          </a:p>
        </p:txBody>
      </p:sp>
      <p:sp>
        <p:nvSpPr>
          <p:cNvPr id="12" name="Rounded Rectangle 46">
            <a:extLst>
              <a:ext uri="{FF2B5EF4-FFF2-40B4-BE49-F238E27FC236}">
                <a16:creationId xmlns:a16="http://schemas.microsoft.com/office/drawing/2014/main" id="{704C5D76-B1BD-45C1-8BBB-7FDCB6BF9341}"/>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94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3055088" y="1646330"/>
            <a:ext cx="5471314"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cs typeface="Arial"/>
                <a:sym typeface="Arial"/>
              </a:rPr>
              <a:t>ils</a:t>
            </a:r>
            <a:r>
              <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or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grpSp>
        <p:nvGrpSpPr>
          <p:cNvPr id="2" name="Group 1">
            <a:extLst>
              <a:ext uri="{FF2B5EF4-FFF2-40B4-BE49-F238E27FC236}">
                <a16:creationId xmlns:a16="http://schemas.microsoft.com/office/drawing/2014/main" id="{FD2B1C2E-256F-4BD8-817B-CADA7748AD56}"/>
              </a:ext>
            </a:extLst>
          </p:cNvPr>
          <p:cNvGrpSpPr/>
          <p:nvPr/>
        </p:nvGrpSpPr>
        <p:grpSpPr>
          <a:xfrm>
            <a:off x="9179405" y="1646330"/>
            <a:ext cx="2819375" cy="2344671"/>
            <a:chOff x="9045324" y="5301648"/>
            <a:chExt cx="2819375" cy="2344671"/>
          </a:xfrm>
          <a:solidFill>
            <a:srgbClr val="0055A5"/>
          </a:solidFill>
        </p:grpSpPr>
        <p:sp>
          <p:nvSpPr>
            <p:cNvPr id="13" name="Rounded Rectangular Callout 12">
              <a:extLst>
                <a:ext uri="{FF2B5EF4-FFF2-40B4-BE49-F238E27FC236}">
                  <a16:creationId xmlns:a16="http://schemas.microsoft.com/office/drawing/2014/main" id="{ECD6DAA4-6ACA-49E0-BA17-369D43EC1038}"/>
                </a:ext>
              </a:extLst>
            </p:cNvPr>
            <p:cNvSpPr/>
            <p:nvPr/>
          </p:nvSpPr>
          <p:spPr>
            <a:xfrm>
              <a:off x="9045324" y="5301648"/>
              <a:ext cx="2819375" cy="2344671"/>
            </a:xfrm>
            <a:prstGeom prst="wedgeRoundRectCallout">
              <a:avLst>
                <a:gd name="adj1" fmla="val -84202"/>
                <a:gd name="adj2" fmla="val 20080"/>
                <a:gd name="adj3" fmla="val 16667"/>
              </a:avLst>
            </a:prstGeom>
            <a:grp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final –t in </a:t>
              </a:r>
              <a:r>
                <a:rPr lang="en-GB" sz="2200" i="1" dirty="0">
                  <a:solidFill>
                    <a:srgbClr val="FFFFFF"/>
                  </a:solidFill>
                  <a:latin typeface="Century Gothic" panose="020B0502020202020204" pitchFamily="34" charset="0"/>
                </a:rPr>
                <a:t>f</a:t>
              </a:r>
              <a:r>
                <a:rPr kumimoji="0" lang="en-GB" sz="2200" b="0"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on</a:t>
              </a:r>
              <a:r>
                <a:rPr kumimoji="0" lang="en-GB" sz="2200" b="1"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t</a:t>
              </a:r>
              <a:endParaRPr kumimoji="0" lang="en-GB" sz="22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is a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ilent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F</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inal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onsonant.</a:t>
              </a:r>
            </a:p>
          </p:txBody>
        </p:sp>
        <p:pic>
          <p:nvPicPr>
            <p:cNvPr id="14" name="Picture 2" descr="Quiet Sign Clip Art">
              <a:extLst>
                <a:ext uri="{FF2B5EF4-FFF2-40B4-BE49-F238E27FC236}">
                  <a16:creationId xmlns:a16="http://schemas.microsoft.com/office/drawing/2014/main" id="{6AE67F91-2EE1-48D0-9478-B202267F3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3264" y="5529880"/>
              <a:ext cx="615854" cy="942976"/>
            </a:xfrm>
            <a:prstGeom prst="rect">
              <a:avLst/>
            </a:prstGeom>
            <a:grpFill/>
            <a:extLst>
              <a:ext uri="{909E8E84-426E-40DD-AFC4-6F175D3DCCD1}">
                <a14:hiddenFill xmlns:a14="http://schemas.microsoft.com/office/drawing/2010/main">
                  <a:solidFill>
                    <a:srgbClr val="FFFFFF"/>
                  </a:solidFill>
                </a14:hiddenFill>
              </a:ext>
            </a:extLst>
          </p:spPr>
        </p:pic>
      </p:grpSp>
      <p:sp>
        <p:nvSpPr>
          <p:cNvPr id="5" name="Title 4">
            <a:extLst>
              <a:ext uri="{FF2B5EF4-FFF2-40B4-BE49-F238E27FC236}">
                <a16:creationId xmlns:a16="http://schemas.microsoft.com/office/drawing/2014/main" id="{7E8C244C-C94D-4E62-A104-09CF56A3457C}"/>
              </a:ext>
            </a:extLst>
          </p:cNvPr>
          <p:cNvSpPr>
            <a:spLocks noGrp="1"/>
          </p:cNvSpPr>
          <p:nvPr>
            <p:ph type="title"/>
          </p:nvPr>
        </p:nvSpPr>
        <p:spPr>
          <a:xfrm>
            <a:off x="-1" y="213557"/>
            <a:ext cx="4676931" cy="647577"/>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17" name="Rounded Rectangle 46">
            <a:extLst>
              <a:ext uri="{FF2B5EF4-FFF2-40B4-BE49-F238E27FC236}">
                <a16:creationId xmlns:a16="http://schemas.microsoft.com/office/drawing/2014/main" id="{0AAB0759-7111-431D-B8C8-491EA7552EBC}"/>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7" name="Group 6">
            <a:extLst>
              <a:ext uri="{FF2B5EF4-FFF2-40B4-BE49-F238E27FC236}">
                <a16:creationId xmlns:a16="http://schemas.microsoft.com/office/drawing/2014/main" id="{DF003337-6FEF-4E8C-84A1-0D4A14EFB647}"/>
              </a:ext>
            </a:extLst>
          </p:cNvPr>
          <p:cNvGrpSpPr/>
          <p:nvPr/>
        </p:nvGrpSpPr>
        <p:grpSpPr>
          <a:xfrm>
            <a:off x="876300" y="5105400"/>
            <a:ext cx="720000" cy="720000"/>
            <a:chOff x="876300" y="5105400"/>
            <a:chExt cx="720000" cy="720000"/>
          </a:xfrm>
        </p:grpSpPr>
        <p:sp>
          <p:nvSpPr>
            <p:cNvPr id="4" name="Rectangle 3">
              <a:hlinkClick r:id="" action="ppaction://noaction">
                <a:snd r:embed="rId3" name="25 ils font.wav"/>
              </a:hlinkClick>
              <a:extLst>
                <a:ext uri="{FF2B5EF4-FFF2-40B4-BE49-F238E27FC236}">
                  <a16:creationId xmlns:a16="http://schemas.microsoft.com/office/drawing/2014/main" id="{2397FBFB-5400-4778-ACD3-C4350FBFDB19}"/>
                </a:ext>
              </a:extLst>
            </p:cNvPr>
            <p:cNvSpPr/>
            <p:nvPr/>
          </p:nvSpPr>
          <p:spPr>
            <a:xfrm>
              <a:off x="876300" y="5105400"/>
              <a:ext cx="720000" cy="720000"/>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Isosceles Triangle 5">
              <a:hlinkClick r:id="" action="ppaction://noaction">
                <a:snd r:embed="rId3" name="25 ils font.wav"/>
              </a:hlinkClick>
              <a:extLst>
                <a:ext uri="{FF2B5EF4-FFF2-40B4-BE49-F238E27FC236}">
                  <a16:creationId xmlns:a16="http://schemas.microsoft.com/office/drawing/2014/main" id="{B8C1FE48-E47D-4B36-812F-97AEAC6E6990}"/>
                </a:ext>
              </a:extLst>
            </p:cNvPr>
            <p:cNvSpPr/>
            <p:nvPr/>
          </p:nvSpPr>
          <p:spPr>
            <a:xfrm rot="5400000">
              <a:off x="975694" y="5198744"/>
              <a:ext cx="571500" cy="562001"/>
            </a:xfrm>
            <a:prstGeom prst="triangle">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80514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25 ils fon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942214" y="1646330"/>
            <a:ext cx="7724986"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400" b="1" dirty="0" err="1">
                <a:solidFill>
                  <a:schemeClr val="accent1">
                    <a:lumMod val="50000"/>
                  </a:schemeClr>
                </a:solidFill>
                <a:latin typeface="Century Gothic" panose="020B0502020202020204" pitchFamily="34" charset="0"/>
              </a:rPr>
              <a:t>elle</a:t>
            </a:r>
            <a:r>
              <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s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sp>
        <p:nvSpPr>
          <p:cNvPr id="4" name="Title 3">
            <a:extLst>
              <a:ext uri="{FF2B5EF4-FFF2-40B4-BE49-F238E27FC236}">
                <a16:creationId xmlns:a16="http://schemas.microsoft.com/office/drawing/2014/main" id="{83AB74B6-6C51-4C5C-AE91-129D5844E8CD}"/>
              </a:ext>
            </a:extLst>
          </p:cNvPr>
          <p:cNvSpPr>
            <a:spLocks noGrp="1"/>
          </p:cNvSpPr>
          <p:nvPr>
            <p:ph type="title"/>
          </p:nvPr>
        </p:nvSpPr>
        <p:spPr>
          <a:xfrm>
            <a:off x="-1" y="213557"/>
            <a:ext cx="4676931" cy="647577"/>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13" name="Rounded Rectangle 46">
            <a:extLst>
              <a:ext uri="{FF2B5EF4-FFF2-40B4-BE49-F238E27FC236}">
                <a16:creationId xmlns:a16="http://schemas.microsoft.com/office/drawing/2014/main" id="{644F675F-536A-478D-8130-2FE0F29EF7F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hlinkClick r:id="" action="ppaction://noaction">
              <a:snd r:embed="rId3" name="26 elles font.wav"/>
            </a:hlinkClick>
            <a:extLst>
              <a:ext uri="{FF2B5EF4-FFF2-40B4-BE49-F238E27FC236}">
                <a16:creationId xmlns:a16="http://schemas.microsoft.com/office/drawing/2014/main" id="{305F6CDC-81DB-4845-8BBE-7E6811EC3D0C}"/>
              </a:ext>
            </a:extLst>
          </p:cNvPr>
          <p:cNvPicPr>
            <a:picLocks noChangeAspect="1"/>
          </p:cNvPicPr>
          <p:nvPr/>
        </p:nvPicPr>
        <p:blipFill>
          <a:blip r:embed="rId4"/>
          <a:stretch>
            <a:fillRect/>
          </a:stretch>
        </p:blipFill>
        <p:spPr>
          <a:xfrm>
            <a:off x="876300" y="5095462"/>
            <a:ext cx="743776" cy="743776"/>
          </a:xfrm>
          <a:prstGeom prst="rect">
            <a:avLst/>
          </a:prstGeom>
        </p:spPr>
      </p:pic>
    </p:spTree>
    <p:extLst>
      <p:ext uri="{BB962C8B-B14F-4D97-AF65-F5344CB8AC3E}">
        <p14:creationId xmlns:p14="http://schemas.microsoft.com/office/powerpoint/2010/main" val="402908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26 elles fon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065884" y="1849581"/>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la cuisine.</a:t>
            </a:r>
          </a:p>
        </p:txBody>
      </p:sp>
      <p:sp>
        <p:nvSpPr>
          <p:cNvPr id="10" name="TextBox 9">
            <a:extLst>
              <a:ext uri="{FF2B5EF4-FFF2-40B4-BE49-F238E27FC236}">
                <a16:creationId xmlns:a16="http://schemas.microsoft.com/office/drawing/2014/main" id="{FB2DCB1B-0351-4A62-86B4-A5D8AD159979}"/>
              </a:ext>
            </a:extLst>
          </p:cNvPr>
          <p:cNvSpPr txBox="1"/>
          <p:nvPr/>
        </p:nvSpPr>
        <p:spPr>
          <a:xfrm>
            <a:off x="1633494" y="3205735"/>
            <a:ext cx="8580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do/are doing the cooking.</a:t>
            </a:r>
          </a:p>
        </p:txBody>
      </p:sp>
      <p:pic>
        <p:nvPicPr>
          <p:cNvPr id="12" name="Picture 8" descr="Cooking Pans Glove Clip Art">
            <a:extLst>
              <a:ext uri="{FF2B5EF4-FFF2-40B4-BE49-F238E27FC236}">
                <a16:creationId xmlns:a16="http://schemas.microsoft.com/office/drawing/2014/main" id="{16234963-FD50-49D1-898C-257124D58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1548" y="4489124"/>
            <a:ext cx="1941963" cy="14046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632B9A86-6596-433C-9FA5-74EE97810485}"/>
              </a:ext>
            </a:extLst>
          </p:cNvPr>
          <p:cNvSpPr>
            <a:spLocks noGrp="1"/>
          </p:cNvSpPr>
          <p:nvPr>
            <p:ph type="title"/>
          </p:nvPr>
        </p:nvSpPr>
        <p:spPr>
          <a:xfrm>
            <a:off x="0" y="213557"/>
            <a:ext cx="4766872" cy="647577"/>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15" name="Rounded Rectangle 46">
            <a:extLst>
              <a:ext uri="{FF2B5EF4-FFF2-40B4-BE49-F238E27FC236}">
                <a16:creationId xmlns:a16="http://schemas.microsoft.com/office/drawing/2014/main" id="{57968658-3404-4762-8119-852DD0ED35DC}"/>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27 la cuisine.wav"/>
            </a:hlinkClick>
            <a:extLst>
              <a:ext uri="{FF2B5EF4-FFF2-40B4-BE49-F238E27FC236}">
                <a16:creationId xmlns:a16="http://schemas.microsoft.com/office/drawing/2014/main" id="{944B7667-0797-4742-B9F2-C6D2309207C6}"/>
              </a:ext>
            </a:extLst>
          </p:cNvPr>
          <p:cNvPicPr>
            <a:picLocks noChangeAspect="1"/>
          </p:cNvPicPr>
          <p:nvPr/>
        </p:nvPicPr>
        <p:blipFill>
          <a:blip r:embed="rId5"/>
          <a:stretch>
            <a:fillRect/>
          </a:stretch>
        </p:blipFill>
        <p:spPr>
          <a:xfrm>
            <a:off x="876300" y="5095462"/>
            <a:ext cx="743776" cy="743776"/>
          </a:xfrm>
          <a:prstGeom prst="rect">
            <a:avLst/>
          </a:prstGeom>
        </p:spPr>
      </p:pic>
    </p:spTree>
    <p:extLst>
      <p:ext uri="{BB962C8B-B14F-4D97-AF65-F5344CB8AC3E}">
        <p14:creationId xmlns:p14="http://schemas.microsoft.com/office/powerpoint/2010/main" val="39430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7 la cuisin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2575084" y="1849581"/>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chemeClr val="accent1">
                    <a:lumMod val="50000"/>
                  </a:scheme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fê</a:t>
            </a:r>
            <a:r>
              <a:rPr lang="en-GB" sz="7200" b="1" dirty="0" err="1">
                <a:solidFill>
                  <a:srgbClr val="5B9BD5">
                    <a:lumMod val="50000"/>
                  </a:srgbClr>
                </a:solidFill>
                <a:latin typeface="Century Gothic" panose="020B0502020202020204" pitchFamily="34" charset="0"/>
              </a:rPr>
              <a:t>te</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8"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have/are having a party.</a:t>
            </a:r>
          </a:p>
        </p:txBody>
      </p:sp>
      <p:pic>
        <p:nvPicPr>
          <p:cNvPr id="12" name="Picture 4" descr="Balloons Clip Art">
            <a:extLst>
              <a:ext uri="{FF2B5EF4-FFF2-40B4-BE49-F238E27FC236}">
                <a16:creationId xmlns:a16="http://schemas.microsoft.com/office/drawing/2014/main" id="{C5A81E77-F2D7-4B2B-889B-8EBC7A628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8788" y="4577862"/>
            <a:ext cx="1303275" cy="1353052"/>
          </a:xfrm>
          <a:prstGeom prst="rect">
            <a:avLst/>
          </a:prstGeom>
          <a:noFill/>
          <a:extLst>
            <a:ext uri="{909E8E84-426E-40DD-AFC4-6F175D3DCCD1}">
              <a14:hiddenFill xmlns:a14="http://schemas.microsoft.com/office/drawing/2010/main">
                <a:solidFill>
                  <a:srgbClr val="FFFFFF"/>
                </a:solidFill>
              </a14:hiddenFill>
            </a:ext>
          </a:extLst>
        </p:spPr>
      </p:pic>
      <p:sp>
        <p:nvSpPr>
          <p:cNvPr id="11" name="Arc 10">
            <a:extLst>
              <a:ext uri="{FF2B5EF4-FFF2-40B4-BE49-F238E27FC236}">
                <a16:creationId xmlns:a16="http://schemas.microsoft.com/office/drawing/2014/main" id="{7BC6DB50-BDB5-4604-BA48-4942B6B91CA8}"/>
              </a:ext>
            </a:extLst>
          </p:cNvPr>
          <p:cNvSpPr/>
          <p:nvPr/>
        </p:nvSpPr>
        <p:spPr>
          <a:xfrm rot="8040905">
            <a:off x="5167112" y="2030620"/>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9A5F1FA7-0DD1-4938-9536-B23C0BA816C0}"/>
              </a:ext>
            </a:extLst>
          </p:cNvPr>
          <p:cNvSpPr>
            <a:spLocks noGrp="1"/>
          </p:cNvSpPr>
          <p:nvPr>
            <p:ph type="title"/>
          </p:nvPr>
        </p:nvSpPr>
        <p:spPr>
          <a:xfrm>
            <a:off x="0" y="213557"/>
            <a:ext cx="4781862" cy="647577"/>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16" name="Rounded Rectangle 46">
            <a:extLst>
              <a:ext uri="{FF2B5EF4-FFF2-40B4-BE49-F238E27FC236}">
                <a16:creationId xmlns:a16="http://schemas.microsoft.com/office/drawing/2014/main" id="{4DEF4C28-785B-4E26-9766-F9EA1E629B76}"/>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28 une fete.wav"/>
            </a:hlinkClick>
            <a:extLst>
              <a:ext uri="{FF2B5EF4-FFF2-40B4-BE49-F238E27FC236}">
                <a16:creationId xmlns:a16="http://schemas.microsoft.com/office/drawing/2014/main" id="{A54FA5DD-01E1-47F7-929B-874326E4B127}"/>
              </a:ext>
            </a:extLst>
          </p:cNvPr>
          <p:cNvPicPr>
            <a:picLocks noChangeAspect="1"/>
          </p:cNvPicPr>
          <p:nvPr/>
        </p:nvPicPr>
        <p:blipFill>
          <a:blip r:embed="rId5"/>
          <a:stretch>
            <a:fillRect/>
          </a:stretch>
        </p:blipFill>
        <p:spPr>
          <a:xfrm>
            <a:off x="876300" y="5095462"/>
            <a:ext cx="743776" cy="743776"/>
          </a:xfrm>
          <a:prstGeom prst="rect">
            <a:avLst/>
          </a:prstGeom>
        </p:spPr>
      </p:pic>
    </p:spTree>
    <p:extLst>
      <p:ext uri="{BB962C8B-B14F-4D97-AF65-F5344CB8AC3E}">
        <p14:creationId xmlns:p14="http://schemas.microsoft.com/office/powerpoint/2010/main" val="412160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8 une fete.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368489" y="1776544"/>
            <a:ext cx="1129324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Elles fon</a:t>
            </a:r>
            <a:r>
              <a:rPr kumimoji="0" lang="en-GB" sz="5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5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exercices</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a:t>
            </a:r>
            <a:r>
              <a:rPr kumimoji="0" lang="en-GB" sz="5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français</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0" name="TextBox 9">
            <a:extLst>
              <a:ext uri="{FF2B5EF4-FFF2-40B4-BE49-F238E27FC236}">
                <a16:creationId xmlns:a16="http://schemas.microsoft.com/office/drawing/2014/main" id="{FB2DCB1B-0351-4A62-86B4-A5D8AD159979}"/>
              </a:ext>
            </a:extLst>
          </p:cNvPr>
          <p:cNvSpPr txBox="1"/>
          <p:nvPr/>
        </p:nvSpPr>
        <p:spPr>
          <a:xfrm>
            <a:off x="1904214" y="3029711"/>
            <a:ext cx="8264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 (f) are doing French exercises.</a:t>
            </a:r>
          </a:p>
        </p:txBody>
      </p:sp>
      <p:grpSp>
        <p:nvGrpSpPr>
          <p:cNvPr id="9" name="Group 8"/>
          <p:cNvGrpSpPr/>
          <p:nvPr/>
        </p:nvGrpSpPr>
        <p:grpSpPr>
          <a:xfrm>
            <a:off x="8764463" y="4270342"/>
            <a:ext cx="2897268" cy="1881897"/>
            <a:chOff x="8764463" y="4270342"/>
            <a:chExt cx="2897268" cy="1881897"/>
          </a:xfrm>
        </p:grpSpPr>
        <p:pic>
          <p:nvPicPr>
            <p:cNvPr id="2050" name="Picture 2" descr="Book, Isolated, Open Book, Empty, Paper, Black,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463" y="4270342"/>
              <a:ext cx="2897268" cy="1881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58216" y="4777390"/>
              <a:ext cx="10180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1. je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2.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tu</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3.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il</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elle</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fait</a:t>
              </a:r>
            </a:p>
          </p:txBody>
        </p:sp>
        <p:sp>
          <p:nvSpPr>
            <p:cNvPr id="13" name="TextBox 12"/>
            <p:cNvSpPr txBox="1"/>
            <p:nvPr/>
          </p:nvSpPr>
          <p:spPr>
            <a:xfrm>
              <a:off x="10213097" y="4568447"/>
              <a:ext cx="13482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4. nous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faisons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5.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vous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faites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6.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ils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elles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font</a:t>
              </a:r>
            </a:p>
          </p:txBody>
        </p:sp>
        <p:sp>
          <p:nvSpPr>
            <p:cNvPr id="8" name="TextBox 7"/>
            <p:cNvSpPr txBox="1"/>
            <p:nvPr/>
          </p:nvSpPr>
          <p:spPr>
            <a:xfrm>
              <a:off x="9066366" y="4397482"/>
              <a:ext cx="10284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FAIRE</a:t>
              </a:r>
            </a:p>
          </p:txBody>
        </p:sp>
      </p:grpSp>
      <p:sp>
        <p:nvSpPr>
          <p:cNvPr id="11" name="Title 10">
            <a:extLst>
              <a:ext uri="{FF2B5EF4-FFF2-40B4-BE49-F238E27FC236}">
                <a16:creationId xmlns:a16="http://schemas.microsoft.com/office/drawing/2014/main" id="{C0DCDE9B-ED2B-4D3A-9839-CAB0827E3DDA}"/>
              </a:ext>
            </a:extLst>
          </p:cNvPr>
          <p:cNvSpPr>
            <a:spLocks noGrp="1"/>
          </p:cNvSpPr>
          <p:nvPr>
            <p:ph type="title"/>
          </p:nvPr>
        </p:nvSpPr>
        <p:spPr>
          <a:xfrm>
            <a:off x="0" y="213557"/>
            <a:ext cx="4736892" cy="647577"/>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18" name="Rounded Rectangle 46">
            <a:extLst>
              <a:ext uri="{FF2B5EF4-FFF2-40B4-BE49-F238E27FC236}">
                <a16:creationId xmlns:a16="http://schemas.microsoft.com/office/drawing/2014/main" id="{4593E4EE-B4E0-418C-8A97-3D08C0360DC0}"/>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hlinkClick r:id="" action="ppaction://noaction">
              <a:snd r:embed="rId3" name="29 des exercises.wav"/>
            </a:hlinkClick>
            <a:extLst>
              <a:ext uri="{FF2B5EF4-FFF2-40B4-BE49-F238E27FC236}">
                <a16:creationId xmlns:a16="http://schemas.microsoft.com/office/drawing/2014/main" id="{B7AD1556-6725-472A-8981-F00462E0DF27}"/>
              </a:ext>
            </a:extLst>
          </p:cNvPr>
          <p:cNvPicPr>
            <a:picLocks noChangeAspect="1"/>
          </p:cNvPicPr>
          <p:nvPr/>
        </p:nvPicPr>
        <p:blipFill>
          <a:blip r:embed="rId5"/>
          <a:stretch>
            <a:fillRect/>
          </a:stretch>
        </p:blipFill>
        <p:spPr>
          <a:xfrm>
            <a:off x="876300" y="5095462"/>
            <a:ext cx="743776" cy="743776"/>
          </a:xfrm>
          <a:prstGeom prst="rect">
            <a:avLst/>
          </a:prstGeom>
        </p:spPr>
      </p:pic>
    </p:spTree>
    <p:extLst>
      <p:ext uri="{BB962C8B-B14F-4D97-AF65-F5344CB8AC3E}">
        <p14:creationId xmlns:p14="http://schemas.microsoft.com/office/powerpoint/2010/main" val="27100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29 des exercis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601973" y="1811960"/>
            <a:ext cx="9862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7200" b="1" dirty="0">
                <a:solidFill>
                  <a:schemeClr val="accent1">
                    <a:lumMod val="50000"/>
                  </a:schemeClr>
                </a:solidFill>
                <a:latin typeface="Century Gothic" panose="020B0502020202020204" pitchFamily="34" charset="0"/>
              </a:rPr>
              <a:t>El</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les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 effort.</a:t>
            </a:r>
          </a:p>
        </p:txBody>
      </p:sp>
      <p:sp>
        <p:nvSpPr>
          <p:cNvPr id="10" name="TextBox 9">
            <a:extLst>
              <a:ext uri="{FF2B5EF4-FFF2-40B4-BE49-F238E27FC236}">
                <a16:creationId xmlns:a16="http://schemas.microsoft.com/office/drawing/2014/main" id="{FB2DCB1B-0351-4A62-86B4-A5D8AD159979}"/>
              </a:ext>
            </a:extLst>
          </p:cNvPr>
          <p:cNvSpPr txBox="1"/>
          <p:nvPr/>
        </p:nvSpPr>
        <p:spPr>
          <a:xfrm>
            <a:off x="1413754"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make/are making an effort.</a:t>
            </a:r>
          </a:p>
        </p:txBody>
      </p:sp>
      <p:pic>
        <p:nvPicPr>
          <p:cNvPr id="11" name="Picture 2" descr="Muscles Clip Art">
            <a:extLst>
              <a:ext uri="{FF2B5EF4-FFF2-40B4-BE49-F238E27FC236}">
                <a16:creationId xmlns:a16="http://schemas.microsoft.com/office/drawing/2014/main" id="{C1798A90-4248-486E-917E-552FC33E9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6961" y="4600061"/>
            <a:ext cx="951748" cy="1308654"/>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C463A287-4333-478E-8F76-93B65A3EFA92}"/>
              </a:ext>
            </a:extLst>
          </p:cNvPr>
          <p:cNvSpPr/>
          <p:nvPr/>
        </p:nvSpPr>
        <p:spPr>
          <a:xfrm rot="8040905">
            <a:off x="5167112" y="2030620"/>
            <a:ext cx="1047752" cy="1103532"/>
          </a:xfrm>
          <a:prstGeom prst="arc">
            <a:avLst>
              <a:gd name="adj1" fmla="val 16256441"/>
              <a:gd name="adj2" fmla="val 0"/>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CF30D09F-D46B-4F9C-AEA8-75B82430918D}"/>
              </a:ext>
            </a:extLst>
          </p:cNvPr>
          <p:cNvSpPr>
            <a:spLocks noGrp="1"/>
          </p:cNvSpPr>
          <p:nvPr>
            <p:ph type="title"/>
          </p:nvPr>
        </p:nvSpPr>
        <p:spPr>
          <a:xfrm>
            <a:off x="0" y="213557"/>
            <a:ext cx="4616970" cy="647577"/>
          </a:xfrm>
        </p:spPr>
        <p:txBody>
          <a:bodyPr>
            <a:normAutofit/>
          </a:bodyPr>
          <a:lstStyle/>
          <a:p>
            <a:r>
              <a:rPr lang="fr-FR" sz="2800" dirty="0" err="1"/>
              <a:t>Saying</a:t>
            </a:r>
            <a:r>
              <a:rPr lang="fr-FR" sz="2800" dirty="0"/>
              <a:t> </a:t>
            </a:r>
            <a:r>
              <a:rPr lang="fr-FR" sz="2800" dirty="0" err="1"/>
              <a:t>what</a:t>
            </a:r>
            <a:r>
              <a:rPr lang="fr-FR" sz="2800" dirty="0"/>
              <a:t> people do</a:t>
            </a:r>
          </a:p>
        </p:txBody>
      </p:sp>
      <p:sp>
        <p:nvSpPr>
          <p:cNvPr id="16" name="Rounded Rectangle 46">
            <a:extLst>
              <a:ext uri="{FF2B5EF4-FFF2-40B4-BE49-F238E27FC236}">
                <a16:creationId xmlns:a16="http://schemas.microsoft.com/office/drawing/2014/main" id="{BC8AE0C7-6B32-4628-9ECE-F6AE396A71EE}"/>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hlinkClick r:id="" action="ppaction://noaction">
              <a:snd r:embed="rId3" name="30 un effort.wav"/>
            </a:hlinkClick>
            <a:extLst>
              <a:ext uri="{FF2B5EF4-FFF2-40B4-BE49-F238E27FC236}">
                <a16:creationId xmlns:a16="http://schemas.microsoft.com/office/drawing/2014/main" id="{81895363-2070-499E-91C0-0E6119564DDB}"/>
              </a:ext>
            </a:extLst>
          </p:cNvPr>
          <p:cNvPicPr>
            <a:picLocks noChangeAspect="1"/>
          </p:cNvPicPr>
          <p:nvPr/>
        </p:nvPicPr>
        <p:blipFill>
          <a:blip r:embed="rId5"/>
          <a:stretch>
            <a:fillRect/>
          </a:stretch>
        </p:blipFill>
        <p:spPr>
          <a:xfrm>
            <a:off x="876300" y="5095462"/>
            <a:ext cx="743776" cy="743776"/>
          </a:xfrm>
          <a:prstGeom prst="rect">
            <a:avLst/>
          </a:prstGeom>
        </p:spPr>
      </p:pic>
    </p:spTree>
    <p:extLst>
      <p:ext uri="{BB962C8B-B14F-4D97-AF65-F5344CB8AC3E}">
        <p14:creationId xmlns:p14="http://schemas.microsoft.com/office/powerpoint/2010/main" val="204791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effort.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3F5A8E-5539-44D2-A7F6-004A11BD0D47}"/>
              </a:ext>
            </a:extLst>
          </p:cNvPr>
          <p:cNvSpPr>
            <a:spLocks noGrp="1"/>
          </p:cNvSpPr>
          <p:nvPr>
            <p:ph type="title"/>
          </p:nvPr>
        </p:nvSpPr>
        <p:spPr/>
        <p:txBody>
          <a:bodyPr/>
          <a:lstStyle/>
          <a:p>
            <a:r>
              <a:rPr lang="en-GB" dirty="0"/>
              <a:t>Le week-end</a:t>
            </a:r>
          </a:p>
        </p:txBody>
      </p:sp>
      <p:sp>
        <p:nvSpPr>
          <p:cNvPr id="4" name="TextBox 3">
            <a:extLst>
              <a:ext uri="{FF2B5EF4-FFF2-40B4-BE49-F238E27FC236}">
                <a16:creationId xmlns:a16="http://schemas.microsoft.com/office/drawing/2014/main" id="{CE1F35BC-36DA-4C14-8677-00B10A3BD72F}"/>
              </a:ext>
            </a:extLst>
          </p:cNvPr>
          <p:cNvSpPr txBox="1"/>
          <p:nvPr/>
        </p:nvSpPr>
        <p:spPr>
          <a:xfrm>
            <a:off x="272503" y="1298671"/>
            <a:ext cx="117695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Lis la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réponse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Qui fait quoi?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Fais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trois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listes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(pour Amir,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Maman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anglais</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5" name="Rectangle 4">
            <a:extLst>
              <a:ext uri="{FF2B5EF4-FFF2-40B4-BE49-F238E27FC236}">
                <a16:creationId xmlns:a16="http://schemas.microsoft.com/office/drawing/2014/main" id="{95CBF062-23E8-4C08-9E51-CE6A5316B31F}"/>
              </a:ext>
            </a:extLst>
          </p:cNvPr>
          <p:cNvSpPr/>
          <p:nvPr/>
        </p:nvSpPr>
        <p:spPr>
          <a:xfrm>
            <a:off x="939632" y="1884897"/>
            <a:ext cx="10312736" cy="4308339"/>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7F161F7A-4482-4E50-9852-F2ED5EFAB290}"/>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De: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p>
        </p:txBody>
      </p:sp>
      <p:sp>
        <p:nvSpPr>
          <p:cNvPr id="7" name="TextBox 6">
            <a:extLst>
              <a:ext uri="{FF2B5EF4-FFF2-40B4-BE49-F238E27FC236}">
                <a16:creationId xmlns:a16="http://schemas.microsoft.com/office/drawing/2014/main" id="{4A7960DE-53FC-4579-B6D9-15DE189DDFE4}"/>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Objet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week-end </a:t>
            </a:r>
          </a:p>
        </p:txBody>
      </p:sp>
      <p:sp>
        <p:nvSpPr>
          <p:cNvPr id="8" name="TextBox 7">
            <a:extLst>
              <a:ext uri="{FF2B5EF4-FFF2-40B4-BE49-F238E27FC236}">
                <a16:creationId xmlns:a16="http://schemas.microsoft.com/office/drawing/2014/main" id="{A7A88FFB-AEC3-410E-863D-8015AC0E8DE0}"/>
              </a:ext>
            </a:extLst>
          </p:cNvPr>
          <p:cNvSpPr txBox="1"/>
          <p:nvPr/>
        </p:nvSpPr>
        <p:spPr>
          <a:xfrm>
            <a:off x="1140982" y="3187583"/>
            <a:ext cx="9901962" cy="2554545"/>
          </a:xfrm>
          <a:prstGeom prst="rect">
            <a:avLst/>
          </a:prstGeom>
          <a:noFill/>
          <a:ln w="19050">
            <a:solidFill>
              <a:schemeClr val="accent1">
                <a:lumMod val="50000"/>
              </a:schemeClr>
            </a:solidFill>
          </a:ln>
        </p:spPr>
        <p:txBody>
          <a:bodyPr wrap="square" rtlCol="0">
            <a:spAutoFit/>
          </a:bodyPr>
          <a:lstStyle/>
          <a:p>
            <a:pPr lvl="0">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Bonjour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000" dirty="0">
                <a:solidFill>
                  <a:srgbClr val="5B9BD5">
                    <a:lumMod val="50000"/>
                  </a:srgbClr>
                </a:solidFill>
                <a:latin typeface="Century Gothic" panose="020B0502020202020204" pitchFamily="34" charset="0"/>
              </a:rPr>
              <a:t>moment je </a:t>
            </a:r>
            <a:r>
              <a:rPr lang="en-GB" sz="2000" dirty="0" err="1">
                <a:solidFill>
                  <a:srgbClr val="5B9BD5">
                    <a:lumMod val="50000"/>
                  </a:srgbClr>
                </a:solidFill>
                <a:latin typeface="Century Gothic" panose="020B0502020202020204" pitchFamily="34" charset="0"/>
              </a:rPr>
              <a:t>suis</a:t>
            </a:r>
            <a:r>
              <a:rPr lang="en-GB" sz="2000" dirty="0">
                <a:solidFill>
                  <a:srgbClr val="5B9BD5">
                    <a:lumMod val="50000"/>
                  </a:srgbClr>
                </a:solidFill>
                <a:latin typeface="Century Gothic" panose="020B0502020202020204" pitchFamily="34" charset="0"/>
              </a:rPr>
              <a:t> </a:t>
            </a:r>
            <a:r>
              <a:rPr lang="en-GB" sz="2000" dirty="0" err="1">
                <a:solidFill>
                  <a:srgbClr val="5B9BD5">
                    <a:lumMod val="50000"/>
                  </a:srgbClr>
                </a:solidFill>
                <a:latin typeface="Century Gothic" panose="020B0502020202020204" pitchFamily="34" charset="0"/>
              </a:rPr>
              <a:t>très</a:t>
            </a:r>
            <a:r>
              <a:rPr lang="en-GB" sz="2000" dirty="0">
                <a:solidFill>
                  <a:srgbClr val="5B9BD5">
                    <a:lumMod val="50000"/>
                  </a:srgbClr>
                </a:solidFill>
                <a:latin typeface="Century Gothic" panose="020B0502020202020204" pitchFamily="34" charset="0"/>
              </a:rPr>
              <a:t> content.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C’est</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week-end super!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lvl="0">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Il fait beau et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Noura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 un voyage avec le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chien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visite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000" dirty="0">
                <a:solidFill>
                  <a:srgbClr val="4472C4">
                    <a:lumMod val="50000"/>
                  </a:srgbClr>
                </a:solidFill>
                <a:latin typeface="Century Gothic" panose="020B0502020202020204" pitchFamily="34" charset="0"/>
              </a:rPr>
              <a:t>de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Cannes avec un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ami</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magasins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b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b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Noura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promenade. </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Papa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fête pour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l’ami</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Noura</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 la cuisine pour la fête et </a:t>
            </a:r>
            <a:r>
              <a:rPr kumimoji="0" lang="en-GB" sz="20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font un gâteau. 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trouve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fêtes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amusantes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préfère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rester</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à la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maison</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Je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fais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000" dirty="0">
                <a:solidFill>
                  <a:srgbClr val="5B9BD5">
                    <a:lumMod val="50000"/>
                  </a:srgbClr>
                </a:solidFill>
                <a:latin typeface="Century Gothic" panose="020B0502020202020204" pitchFamily="34" charset="0"/>
              </a:rPr>
              <a:t>la </a:t>
            </a:r>
            <a:r>
              <a:rPr lang="en-GB" sz="2000" dirty="0" err="1">
                <a:solidFill>
                  <a:srgbClr val="5B9BD5">
                    <a:lumMod val="50000"/>
                  </a:srgbClr>
                </a:solidFill>
                <a:latin typeface="Century Gothic" panose="020B0502020202020204" pitchFamily="34" charset="0"/>
              </a:rPr>
              <a:t>grasse</a:t>
            </a:r>
            <a:r>
              <a:rPr lang="en-GB" sz="2000" dirty="0">
                <a:solidFill>
                  <a:srgbClr val="5B9BD5">
                    <a:lumMod val="50000"/>
                  </a:srgbClr>
                </a:solidFill>
                <a:latin typeface="Century Gothic" panose="020B0502020202020204" pitchFamily="34" charset="0"/>
              </a:rPr>
              <a:t> mat’*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aujourd’hui</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C’est</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fantastique !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Bisous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Amir</a:t>
            </a:r>
          </a:p>
        </p:txBody>
      </p:sp>
      <p:sp>
        <p:nvSpPr>
          <p:cNvPr id="9" name="TextBox 8">
            <a:extLst>
              <a:ext uri="{FF2B5EF4-FFF2-40B4-BE49-F238E27FC236}">
                <a16:creationId xmlns:a16="http://schemas.microsoft.com/office/drawing/2014/main" id="{C3AC85D8-850F-401A-A489-CD992A2E8E96}"/>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À: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TextBox 9">
            <a:extLst>
              <a:ext uri="{FF2B5EF4-FFF2-40B4-BE49-F238E27FC236}">
                <a16:creationId xmlns:a16="http://schemas.microsoft.com/office/drawing/2014/main" id="{5AEA19DF-70A3-44D2-B5B7-1996F726D687}"/>
              </a:ext>
            </a:extLst>
          </p:cNvPr>
          <p:cNvSpPr txBox="1"/>
          <p:nvPr/>
        </p:nvSpPr>
        <p:spPr>
          <a:xfrm>
            <a:off x="2843120" y="3771081"/>
            <a:ext cx="141119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a:t>
            </a:r>
          </a:p>
        </p:txBody>
      </p:sp>
      <p:sp>
        <p:nvSpPr>
          <p:cNvPr id="11" name="TextBox 10">
            <a:extLst>
              <a:ext uri="{FF2B5EF4-FFF2-40B4-BE49-F238E27FC236}">
                <a16:creationId xmlns:a16="http://schemas.microsoft.com/office/drawing/2014/main" id="{6CDB86E5-1542-4792-96D5-6FC54E5503D7}"/>
              </a:ext>
            </a:extLst>
          </p:cNvPr>
          <p:cNvSpPr txBox="1"/>
          <p:nvPr/>
        </p:nvSpPr>
        <p:spPr>
          <a:xfrm>
            <a:off x="7986554" y="3771081"/>
            <a:ext cx="200805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12" name="TextBox 11">
            <a:extLst>
              <a:ext uri="{FF2B5EF4-FFF2-40B4-BE49-F238E27FC236}">
                <a16:creationId xmlns:a16="http://schemas.microsoft.com/office/drawing/2014/main" id="{C7AA0A01-53AA-4D46-B912-E1CDEC79E76F}"/>
              </a:ext>
            </a:extLst>
          </p:cNvPr>
          <p:cNvSpPr txBox="1"/>
          <p:nvPr/>
        </p:nvSpPr>
        <p:spPr>
          <a:xfrm>
            <a:off x="5542210" y="4165124"/>
            <a:ext cx="2003907"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13" name="TextBox 12">
            <a:extLst>
              <a:ext uri="{FF2B5EF4-FFF2-40B4-BE49-F238E27FC236}">
                <a16:creationId xmlns:a16="http://schemas.microsoft.com/office/drawing/2014/main" id="{BCB02FE0-DE64-4CC5-8D30-14770D2291FB}"/>
              </a:ext>
            </a:extLst>
          </p:cNvPr>
          <p:cNvSpPr txBox="1"/>
          <p:nvPr/>
        </p:nvSpPr>
        <p:spPr>
          <a:xfrm>
            <a:off x="1164061" y="4470426"/>
            <a:ext cx="2158934"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14" name="TextBox 13">
            <a:extLst>
              <a:ext uri="{FF2B5EF4-FFF2-40B4-BE49-F238E27FC236}">
                <a16:creationId xmlns:a16="http://schemas.microsoft.com/office/drawing/2014/main" id="{447A6D6F-A135-4AA4-80EF-FFB1213624F3}"/>
              </a:ext>
            </a:extLst>
          </p:cNvPr>
          <p:cNvSpPr txBox="1"/>
          <p:nvPr/>
        </p:nvSpPr>
        <p:spPr>
          <a:xfrm>
            <a:off x="5947485" y="4473560"/>
            <a:ext cx="2003907"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15" name="TextBox 14">
            <a:extLst>
              <a:ext uri="{FF2B5EF4-FFF2-40B4-BE49-F238E27FC236}">
                <a16:creationId xmlns:a16="http://schemas.microsoft.com/office/drawing/2014/main" id="{85037F00-07CC-4FFA-A0D5-06F809298F41}"/>
              </a:ext>
            </a:extLst>
          </p:cNvPr>
          <p:cNvSpPr txBox="1"/>
          <p:nvPr/>
        </p:nvSpPr>
        <p:spPr>
          <a:xfrm>
            <a:off x="2243528" y="4754689"/>
            <a:ext cx="1907242"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sp>
        <p:nvSpPr>
          <p:cNvPr id="16" name="TextBox 15">
            <a:extLst>
              <a:ext uri="{FF2B5EF4-FFF2-40B4-BE49-F238E27FC236}">
                <a16:creationId xmlns:a16="http://schemas.microsoft.com/office/drawing/2014/main" id="{46004A14-4164-41CD-9455-CB4729FB3A36}"/>
              </a:ext>
            </a:extLst>
          </p:cNvPr>
          <p:cNvSpPr txBox="1"/>
          <p:nvPr/>
        </p:nvSpPr>
        <p:spPr>
          <a:xfrm>
            <a:off x="7822561" y="4778203"/>
            <a:ext cx="2008052" cy="307777"/>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a:t>
            </a:r>
          </a:p>
        </p:txBody>
      </p:sp>
      <p:pic>
        <p:nvPicPr>
          <p:cNvPr id="17" name="Picture 16" descr="A picture containing doll, shirt&#10;&#10;Description automatically generated">
            <a:extLst>
              <a:ext uri="{FF2B5EF4-FFF2-40B4-BE49-F238E27FC236}">
                <a16:creationId xmlns:a16="http://schemas.microsoft.com/office/drawing/2014/main" id="{25FD3BE4-387A-43F3-A229-552822924002}"/>
              </a:ext>
            </a:extLst>
          </p:cNvPr>
          <p:cNvPicPr>
            <a:picLocks noChangeAspect="1"/>
          </p:cNvPicPr>
          <p:nvPr/>
        </p:nvPicPr>
        <p:blipFill>
          <a:blip r:embed="rId3"/>
          <a:stretch>
            <a:fillRect/>
          </a:stretch>
        </p:blipFill>
        <p:spPr>
          <a:xfrm>
            <a:off x="6171904" y="-171536"/>
            <a:ext cx="1328542" cy="1328542"/>
          </a:xfrm>
          <a:prstGeom prst="rect">
            <a:avLst/>
          </a:prstGeom>
        </p:spPr>
      </p:pic>
      <p:sp>
        <p:nvSpPr>
          <p:cNvPr id="18" name="Speech Bubble: Rectangle with Corners Rounded 17">
            <a:extLst>
              <a:ext uri="{FF2B5EF4-FFF2-40B4-BE49-F238E27FC236}">
                <a16:creationId xmlns:a16="http://schemas.microsoft.com/office/drawing/2014/main" id="{29A7A609-EB4F-4E29-92F8-57907DBBC7C1}"/>
              </a:ext>
            </a:extLst>
          </p:cNvPr>
          <p:cNvSpPr/>
          <p:nvPr/>
        </p:nvSpPr>
        <p:spPr>
          <a:xfrm>
            <a:off x="7661452" y="293595"/>
            <a:ext cx="2831248" cy="742337"/>
          </a:xfrm>
          <a:prstGeom prst="wedgeRoundRectCallout">
            <a:avLst>
              <a:gd name="adj1" fmla="val -56979"/>
              <a:gd name="adj2" fmla="val -21705"/>
              <a:gd name="adj3" fmla="val 16667"/>
            </a:avLst>
          </a:prstGeom>
          <a:solidFill>
            <a:srgbClr val="0055A5"/>
          </a:solidFill>
          <a:ln w="952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la </a:t>
            </a:r>
            <a:r>
              <a:rPr lang="en-GB" sz="2000" b="1" dirty="0" err="1">
                <a:solidFill>
                  <a:schemeClr val="bg1"/>
                </a:solidFill>
                <a:latin typeface="Century Gothic" panose="020B0502020202020204" pitchFamily="34" charset="0"/>
              </a:rPr>
              <a:t>grasse</a:t>
            </a:r>
            <a:r>
              <a:rPr lang="en-GB" sz="2000" b="1" dirty="0">
                <a:solidFill>
                  <a:schemeClr val="bg1"/>
                </a:solidFill>
                <a:latin typeface="Century Gothic" panose="020B0502020202020204" pitchFamily="34" charset="0"/>
              </a:rPr>
              <a:t> mat(</a:t>
            </a:r>
            <a:r>
              <a:rPr lang="en-GB" sz="2000" b="1" dirty="0" err="1">
                <a:solidFill>
                  <a:schemeClr val="bg1"/>
                </a:solidFill>
                <a:latin typeface="Century Gothic" panose="020B0502020202020204" pitchFamily="34" charset="0"/>
              </a:rPr>
              <a:t>inée</a:t>
            </a:r>
            <a:r>
              <a:rPr lang="en-GB" sz="2000" dirty="0">
                <a:solidFill>
                  <a:schemeClr val="bg1"/>
                </a:solidFill>
                <a:latin typeface="Century Gothic" panose="020B0502020202020204" pitchFamily="34" charset="0"/>
              </a:rPr>
              <a:t>) = lie-in</a:t>
            </a:r>
          </a:p>
        </p:txBody>
      </p:sp>
      <p:sp>
        <p:nvSpPr>
          <p:cNvPr id="19" name="Rounded Rectangle 46">
            <a:extLst>
              <a:ext uri="{FF2B5EF4-FFF2-40B4-BE49-F238E27FC236}">
                <a16:creationId xmlns:a16="http://schemas.microsoft.com/office/drawing/2014/main" id="{88D80F9D-D3D3-4817-ABD3-E58E784A5625}"/>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6617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itle 7">
            <a:extLst>
              <a:ext uri="{FF2B5EF4-FFF2-40B4-BE49-F238E27FC236}">
                <a16:creationId xmlns:a16="http://schemas.microsoft.com/office/drawing/2014/main" id="{58F1E4B1-5F3A-47C0-8282-63D7ECA3413E}"/>
              </a:ext>
            </a:extLst>
          </p:cNvPr>
          <p:cNvSpPr>
            <a:spLocks noGrp="1"/>
          </p:cNvSpPr>
          <p:nvPr>
            <p:ph type="title"/>
          </p:nvPr>
        </p:nvSpPr>
        <p:spPr>
          <a:xfrm>
            <a:off x="0" y="213557"/>
            <a:ext cx="3013023" cy="647577"/>
          </a:xfrm>
        </p:spPr>
        <p:txBody>
          <a:bodyPr>
            <a:normAutofit/>
          </a:bodyPr>
          <a:lstStyle/>
          <a:p>
            <a:r>
              <a:rPr lang="fr-FR" sz="2800" dirty="0"/>
              <a:t>Le week-end</a:t>
            </a:r>
          </a:p>
        </p:txBody>
      </p:sp>
      <p:sp>
        <p:nvSpPr>
          <p:cNvPr id="9" name="Rounded Rectangle 46">
            <a:extLst>
              <a:ext uri="{FF2B5EF4-FFF2-40B4-BE49-F238E27FC236}">
                <a16:creationId xmlns:a16="http://schemas.microsoft.com/office/drawing/2014/main" id="{5E66AD82-5B9F-4D7F-9576-1DF284ADA36B}"/>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6" name="TextBox 5">
            <a:extLst>
              <a:ext uri="{FF2B5EF4-FFF2-40B4-BE49-F238E27FC236}">
                <a16:creationId xmlns:a16="http://schemas.microsoft.com/office/drawing/2014/main" id="{D47138B2-3C4D-4E94-89C0-0901848339E7}"/>
              </a:ext>
            </a:extLst>
          </p:cNvPr>
          <p:cNvSpPr txBox="1"/>
          <p:nvPr/>
        </p:nvSpPr>
        <p:spPr>
          <a:xfrm>
            <a:off x="318698" y="1492113"/>
            <a:ext cx="3700429" cy="1754326"/>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having a lie-in</a:t>
            </a: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1" name="TextBox 10">
            <a:extLst>
              <a:ext uri="{FF2B5EF4-FFF2-40B4-BE49-F238E27FC236}">
                <a16:creationId xmlns:a16="http://schemas.microsoft.com/office/drawing/2014/main" id="{73B4F3C9-22E6-4148-8DFC-1C7E1474B9AF}"/>
              </a:ext>
            </a:extLst>
          </p:cNvPr>
          <p:cNvSpPr txBox="1"/>
          <p:nvPr/>
        </p:nvSpPr>
        <p:spPr>
          <a:xfrm>
            <a:off x="4245785" y="1492111"/>
            <a:ext cx="3700429" cy="3293209"/>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going on a trip with the dog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going</a:t>
            </a: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for a </a:t>
            </a: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walk</a:t>
            </a: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cooking for the party</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534F53F4-74DE-4DBE-9657-EA6BC3C1B61D}"/>
              </a:ext>
            </a:extLst>
          </p:cNvPr>
          <p:cNvSpPr txBox="1"/>
          <p:nvPr/>
        </p:nvSpPr>
        <p:spPr>
          <a:xfrm>
            <a:off x="8172872" y="1492111"/>
            <a:ext cx="3700429" cy="3293209"/>
          </a:xfrm>
          <a:prstGeom prst="rect">
            <a:avLst/>
          </a:prstGeom>
          <a:no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parents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visiting Cannes with a friend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having</a:t>
            </a: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 party for the </a:t>
            </a: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friend</a:t>
            </a: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fr-FR" sz="2000" dirty="0">
              <a:solidFill>
                <a:srgbClr val="5B9BD5">
                  <a:lumMod val="50000"/>
                </a:srgb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fr-FR"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making</a:t>
            </a: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 cake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3" name="Picture 2" descr="A picture containing doll, shirt&#10;&#10;Description automatically generated">
            <a:extLst>
              <a:ext uri="{FF2B5EF4-FFF2-40B4-BE49-F238E27FC236}">
                <a16:creationId xmlns:a16="http://schemas.microsoft.com/office/drawing/2014/main" id="{7D508C0D-2E70-4A09-85D1-4311FE760C4E}"/>
              </a:ext>
            </a:extLst>
          </p:cNvPr>
          <p:cNvPicPr>
            <a:picLocks noChangeAspect="1"/>
          </p:cNvPicPr>
          <p:nvPr/>
        </p:nvPicPr>
        <p:blipFill>
          <a:blip r:embed="rId3"/>
          <a:stretch>
            <a:fillRect/>
          </a:stretch>
        </p:blipFill>
        <p:spPr>
          <a:xfrm>
            <a:off x="2311484" y="2234706"/>
            <a:ext cx="1808018" cy="180801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F68E7E0-8147-4CF7-8719-33683D642EFE}"/>
              </a:ext>
            </a:extLst>
          </p:cNvPr>
          <p:cNvPicPr>
            <a:picLocks noChangeAspect="1"/>
          </p:cNvPicPr>
          <p:nvPr/>
        </p:nvPicPr>
        <p:blipFill>
          <a:blip r:embed="rId4"/>
          <a:stretch>
            <a:fillRect/>
          </a:stretch>
        </p:blipFill>
        <p:spPr>
          <a:xfrm>
            <a:off x="6571893" y="4035018"/>
            <a:ext cx="1500604" cy="1500604"/>
          </a:xfrm>
          <a:prstGeom prst="rect">
            <a:avLst/>
          </a:prstGeom>
        </p:spPr>
      </p:pic>
      <p:pic>
        <p:nvPicPr>
          <p:cNvPr id="15" name="Picture 14" descr="A close up of a toy&#10;&#10;Description automatically generated">
            <a:extLst>
              <a:ext uri="{FF2B5EF4-FFF2-40B4-BE49-F238E27FC236}">
                <a16:creationId xmlns:a16="http://schemas.microsoft.com/office/drawing/2014/main" id="{7C00ECD3-96A2-42CA-B789-511D44C17C80}"/>
              </a:ext>
            </a:extLst>
          </p:cNvPr>
          <p:cNvPicPr>
            <a:picLocks noChangeAspect="1"/>
          </p:cNvPicPr>
          <p:nvPr/>
        </p:nvPicPr>
        <p:blipFill>
          <a:blip r:embed="rId5"/>
          <a:stretch>
            <a:fillRect/>
          </a:stretch>
        </p:blipFill>
        <p:spPr>
          <a:xfrm>
            <a:off x="9132859" y="4433454"/>
            <a:ext cx="1454727" cy="1454727"/>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9007AC26-19B5-4A7F-8004-5573A4D89895}"/>
              </a:ext>
            </a:extLst>
          </p:cNvPr>
          <p:cNvPicPr>
            <a:picLocks noChangeAspect="1"/>
          </p:cNvPicPr>
          <p:nvPr/>
        </p:nvPicPr>
        <p:blipFill>
          <a:blip r:embed="rId6"/>
          <a:stretch>
            <a:fillRect/>
          </a:stretch>
        </p:blipFill>
        <p:spPr>
          <a:xfrm>
            <a:off x="10518949" y="4413404"/>
            <a:ext cx="1454727" cy="1454727"/>
          </a:xfrm>
          <a:prstGeom prst="rect">
            <a:avLst/>
          </a:prstGeom>
        </p:spPr>
      </p:pic>
    </p:spTree>
    <p:extLst>
      <p:ext uri="{BB962C8B-B14F-4D97-AF65-F5344CB8AC3E}">
        <p14:creationId xmlns:p14="http://schemas.microsoft.com/office/powerpoint/2010/main" val="37106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274492" y="0"/>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183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6518166" y="200568"/>
            <a:ext cx="3941618" cy="707886"/>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Qui fait quoi le week-end? </a:t>
            </a:r>
          </a:p>
          <a:p>
            <a:r>
              <a:rPr lang="en-GB" sz="2000" dirty="0">
                <a:solidFill>
                  <a:schemeClr val="accent1">
                    <a:lumMod val="50000"/>
                  </a:schemeClr>
                </a:solidFill>
                <a:latin typeface="Century Gothic" panose="020B0502020202020204" pitchFamily="34" charset="0"/>
              </a:rPr>
              <a:t>Coche.</a:t>
            </a:r>
            <a:endParaRPr lang="en-GB" sz="2000" b="1" dirty="0">
              <a:solidFill>
                <a:schemeClr val="accent1">
                  <a:lumMod val="50000"/>
                </a:schemeClr>
              </a:solidFill>
              <a:latin typeface="Century Gothic" panose="020B0502020202020204" pitchFamily="34" charset="0"/>
            </a:endParaRPr>
          </a:p>
        </p:txBody>
      </p:sp>
      <p:graphicFrame>
        <p:nvGraphicFramePr>
          <p:cNvPr id="6" name="Table 6">
            <a:extLst>
              <a:ext uri="{FF2B5EF4-FFF2-40B4-BE49-F238E27FC236}">
                <a16:creationId xmlns:a16="http://schemas.microsoft.com/office/drawing/2014/main" id="{4AA2CC40-560D-403A-8B38-ACA6B54B1C8B}"/>
              </a:ext>
            </a:extLst>
          </p:cNvPr>
          <p:cNvGraphicFramePr>
            <a:graphicFrameLocks noGrp="1"/>
          </p:cNvGraphicFramePr>
          <p:nvPr/>
        </p:nvGraphicFramePr>
        <p:xfrm>
          <a:off x="500082" y="1905725"/>
          <a:ext cx="5162517" cy="4244387"/>
        </p:xfrm>
        <a:graphic>
          <a:graphicData uri="http://schemas.openxmlformats.org/drawingml/2006/table">
            <a:tbl>
              <a:tblPr firstRow="1" bandRow="1"/>
              <a:tblGrid>
                <a:gridCol w="1720839">
                  <a:extLst>
                    <a:ext uri="{9D8B030D-6E8A-4147-A177-3AD203B41FA5}">
                      <a16:colId xmlns:a16="http://schemas.microsoft.com/office/drawing/2014/main" val="3099369002"/>
                    </a:ext>
                  </a:extLst>
                </a:gridCol>
                <a:gridCol w="1720839">
                  <a:extLst>
                    <a:ext uri="{9D8B030D-6E8A-4147-A177-3AD203B41FA5}">
                      <a16:colId xmlns:a16="http://schemas.microsoft.com/office/drawing/2014/main" val="3757810940"/>
                    </a:ext>
                  </a:extLst>
                </a:gridCol>
                <a:gridCol w="1720839">
                  <a:extLst>
                    <a:ext uri="{9D8B030D-6E8A-4147-A177-3AD203B41FA5}">
                      <a16:colId xmlns:a16="http://schemas.microsoft.com/office/drawing/2014/main" val="23527742"/>
                    </a:ext>
                  </a:extLst>
                </a:gridCol>
              </a:tblGrid>
              <a:tr h="1013832">
                <a:tc>
                  <a:txBody>
                    <a:bodyPr/>
                    <a:lstStyle/>
                    <a:p>
                      <a:endParaRPr lang="en-GB" dirty="0"/>
                    </a:p>
                  </a:txBody>
                  <a:tcPr/>
                </a:tc>
                <a:tc>
                  <a:txBody>
                    <a:bodyPr/>
                    <a:lstStyle/>
                    <a:p>
                      <a:pPr algn="ct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algn="ct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endParaRPr lang="en-GB" dirty="0"/>
                    </a:p>
                  </a:txBody>
                  <a:tcPr/>
                </a:tc>
                <a:tc>
                  <a:txBody>
                    <a:bodyPr/>
                    <a:lstStyle/>
                    <a:p>
                      <a:pPr algn="ct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 et Papa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algn="ct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txBody>
                  <a:tcPr/>
                </a:tc>
                <a:extLst>
                  <a:ext uri="{0D108BD9-81ED-4DB2-BD59-A6C34878D82A}">
                    <a16:rowId xmlns:a16="http://schemas.microsoft.com/office/drawing/2014/main" val="3028056078"/>
                  </a:ext>
                </a:extLst>
              </a:tr>
              <a:tr h="646111">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1655006"/>
                  </a:ext>
                </a:extLst>
              </a:tr>
              <a:tr h="64611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7909079"/>
                  </a:ext>
                </a:extLst>
              </a:tr>
              <a:tr h="646111">
                <a:tc>
                  <a:txBody>
                    <a:bodyPr/>
                    <a:lstStyle/>
                    <a:p>
                      <a:pPr algn="ctr"/>
                      <a:endParaRPr lang="en-GB" sz="2800" dirty="0">
                        <a:solidFill>
                          <a:schemeClr val="accent1">
                            <a:lumMod val="50000"/>
                          </a:schemeClr>
                        </a:solidFill>
                      </a:endParaRP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16166749"/>
                  </a:ext>
                </a:extLst>
              </a:tr>
              <a:tr h="646111">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711766936"/>
                  </a:ext>
                </a:extLst>
              </a:tr>
              <a:tr h="646111">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78548993"/>
                  </a:ext>
                </a:extLst>
              </a:tr>
            </a:tbl>
          </a:graphicData>
        </a:graphic>
      </p:graphicFrame>
      <p:sp>
        <p:nvSpPr>
          <p:cNvPr id="22" name="TextBox 21">
            <a:hlinkClick r:id="" action="ppaction://noaction">
              <a:snd r:embed="rId3" name="235 with 2s gap_edit.wav"/>
            </a:hlinkClick>
            <a:extLst>
              <a:ext uri="{FF2B5EF4-FFF2-40B4-BE49-F238E27FC236}">
                <a16:creationId xmlns:a16="http://schemas.microsoft.com/office/drawing/2014/main" id="{30CF89AF-E4F7-4FEE-A7F3-62C44E148167}"/>
              </a:ext>
            </a:extLst>
          </p:cNvPr>
          <p:cNvSpPr txBox="1"/>
          <p:nvPr/>
        </p:nvSpPr>
        <p:spPr>
          <a:xfrm>
            <a:off x="1080380" y="2149820"/>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A</a:t>
            </a:r>
          </a:p>
        </p:txBody>
      </p:sp>
      <p:pic>
        <p:nvPicPr>
          <p:cNvPr id="34" name="Picture 8" descr="Cooking Pans Glove Clip Art">
            <a:extLst>
              <a:ext uri="{FF2B5EF4-FFF2-40B4-BE49-F238E27FC236}">
                <a16:creationId xmlns:a16="http://schemas.microsoft.com/office/drawing/2014/main" id="{A0A88CFD-43BF-4866-B310-606817223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594" y="3626052"/>
            <a:ext cx="699700" cy="5061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Table 6">
            <a:extLst>
              <a:ext uri="{FF2B5EF4-FFF2-40B4-BE49-F238E27FC236}">
                <a16:creationId xmlns:a16="http://schemas.microsoft.com/office/drawing/2014/main" id="{852F4E21-BBF4-4E8F-87D8-DD175AA15A34}"/>
              </a:ext>
            </a:extLst>
          </p:cNvPr>
          <p:cNvGraphicFramePr>
            <a:graphicFrameLocks noGrp="1"/>
          </p:cNvGraphicFramePr>
          <p:nvPr/>
        </p:nvGraphicFramePr>
        <p:xfrm>
          <a:off x="6432318" y="1905725"/>
          <a:ext cx="5162517" cy="4244385"/>
        </p:xfrm>
        <a:graphic>
          <a:graphicData uri="http://schemas.openxmlformats.org/drawingml/2006/table">
            <a:tbl>
              <a:tblPr firstRow="1" bandRow="1"/>
              <a:tblGrid>
                <a:gridCol w="1720839">
                  <a:extLst>
                    <a:ext uri="{9D8B030D-6E8A-4147-A177-3AD203B41FA5}">
                      <a16:colId xmlns:a16="http://schemas.microsoft.com/office/drawing/2014/main" val="3099369002"/>
                    </a:ext>
                  </a:extLst>
                </a:gridCol>
                <a:gridCol w="1720839">
                  <a:extLst>
                    <a:ext uri="{9D8B030D-6E8A-4147-A177-3AD203B41FA5}">
                      <a16:colId xmlns:a16="http://schemas.microsoft.com/office/drawing/2014/main" val="3757810940"/>
                    </a:ext>
                  </a:extLst>
                </a:gridCol>
                <a:gridCol w="1720839">
                  <a:extLst>
                    <a:ext uri="{9D8B030D-6E8A-4147-A177-3AD203B41FA5}">
                      <a16:colId xmlns:a16="http://schemas.microsoft.com/office/drawing/2014/main" val="23527742"/>
                    </a:ext>
                  </a:extLst>
                </a:gridCol>
              </a:tblGrid>
              <a:tr h="972380">
                <a:tc>
                  <a:txBody>
                    <a:bodyPr/>
                    <a:lstStyle/>
                    <a:p>
                      <a:endParaRPr lang="en-GB" dirty="0"/>
                    </a:p>
                  </a:txBody>
                  <a:tcPr/>
                </a:tc>
                <a:tc>
                  <a:txBody>
                    <a:bodyPr/>
                    <a:lstStyle/>
                    <a:p>
                      <a:pPr algn="ct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algn="ct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endParaRPr lang="en-GB" dirty="0"/>
                    </a:p>
                  </a:txBody>
                  <a:tcPr/>
                </a:tc>
                <a:tc>
                  <a:txBody>
                    <a:bodyPr/>
                    <a:lstStyle/>
                    <a:p>
                      <a:pPr algn="ct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Noura</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endParaRPr lang="en-GB" dirty="0"/>
                    </a:p>
                  </a:txBody>
                  <a:tcPr/>
                </a:tc>
                <a:extLst>
                  <a:ext uri="{0D108BD9-81ED-4DB2-BD59-A6C34878D82A}">
                    <a16:rowId xmlns:a16="http://schemas.microsoft.com/office/drawing/2014/main" val="3028056078"/>
                  </a:ext>
                </a:extLst>
              </a:tr>
              <a:tr h="64770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1655006"/>
                  </a:ext>
                </a:extLst>
              </a:tr>
              <a:tr h="647709">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7909079"/>
                  </a:ext>
                </a:extLst>
              </a:tr>
              <a:tr h="647709">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16166749"/>
                  </a:ext>
                </a:extLst>
              </a:tr>
              <a:tr h="64770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711766936"/>
                  </a:ext>
                </a:extLst>
              </a:tr>
              <a:tr h="64770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78548993"/>
                  </a:ext>
                </a:extLst>
              </a:tr>
            </a:tbl>
          </a:graphicData>
        </a:graphic>
      </p:graphicFrame>
      <p:sp>
        <p:nvSpPr>
          <p:cNvPr id="36" name="TextBox 35">
            <a:hlinkClick r:id="" action="ppaction://noaction">
              <a:snd r:embed="rId5" name="236 with 2s gap.wav"/>
            </a:hlinkClick>
            <a:extLst>
              <a:ext uri="{FF2B5EF4-FFF2-40B4-BE49-F238E27FC236}">
                <a16:creationId xmlns:a16="http://schemas.microsoft.com/office/drawing/2014/main" id="{A92D898D-AB71-48F3-9589-D11A6C58EFF1}"/>
              </a:ext>
            </a:extLst>
          </p:cNvPr>
          <p:cNvSpPr txBox="1"/>
          <p:nvPr/>
        </p:nvSpPr>
        <p:spPr>
          <a:xfrm>
            <a:off x="7012616" y="2149820"/>
            <a:ext cx="546130" cy="430887"/>
          </a:xfrm>
          <a:prstGeom prst="rect">
            <a:avLst/>
          </a:prstGeom>
          <a:solidFill>
            <a:srgbClr val="0055A5"/>
          </a:solidFill>
          <a:ln w="28575">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GB" sz="2200" b="1" dirty="0">
                <a:solidFill>
                  <a:schemeClr val="bg1"/>
                </a:solidFill>
                <a:latin typeface="Century Gothic" panose="020B0502020202020204" pitchFamily="34" charset="0"/>
              </a:rPr>
              <a:t>B</a:t>
            </a:r>
          </a:p>
        </p:txBody>
      </p:sp>
      <p:pic>
        <p:nvPicPr>
          <p:cNvPr id="37" name="Picture 6" descr="Rfc Double Bed Clip Art">
            <a:extLst>
              <a:ext uri="{FF2B5EF4-FFF2-40B4-BE49-F238E27FC236}">
                <a16:creationId xmlns:a16="http://schemas.microsoft.com/office/drawing/2014/main" id="{F199EFC3-9594-41E0-9B98-027C6DC60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974" y="3012135"/>
            <a:ext cx="876941" cy="4355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School Clip Art">
            <a:extLst>
              <a:ext uri="{FF2B5EF4-FFF2-40B4-BE49-F238E27FC236}">
                <a16:creationId xmlns:a16="http://schemas.microsoft.com/office/drawing/2014/main" id="{41F7E749-63AF-4B22-904D-AE264B2CA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02611">
            <a:off x="1117443" y="4886386"/>
            <a:ext cx="492709" cy="4730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Shopping Cart Clip Art">
            <a:extLst>
              <a:ext uri="{FF2B5EF4-FFF2-40B4-BE49-F238E27FC236}">
                <a16:creationId xmlns:a16="http://schemas.microsoft.com/office/drawing/2014/main" id="{271C38A5-D75F-4A8F-9F82-24CABCB32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2616" y="2962946"/>
            <a:ext cx="595986" cy="48473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ttention Clip Art">
            <a:extLst>
              <a:ext uri="{FF2B5EF4-FFF2-40B4-BE49-F238E27FC236}">
                <a16:creationId xmlns:a16="http://schemas.microsoft.com/office/drawing/2014/main" id="{2DAE60AA-0FBD-4952-9A8E-6266BBC51E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7556" y="3637928"/>
            <a:ext cx="501190" cy="4510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Cleaning Tools Clip Art">
            <a:extLst>
              <a:ext uri="{FF2B5EF4-FFF2-40B4-BE49-F238E27FC236}">
                <a16:creationId xmlns:a16="http://schemas.microsoft.com/office/drawing/2014/main" id="{5B0E0E1F-9D8A-405D-BE96-69BA5FCA62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7556" y="4263234"/>
            <a:ext cx="563855" cy="53566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aiting In Line Clip Art">
            <a:extLst>
              <a:ext uri="{FF2B5EF4-FFF2-40B4-BE49-F238E27FC236}">
                <a16:creationId xmlns:a16="http://schemas.microsoft.com/office/drawing/2014/main" id="{E95677BF-A1F1-498D-BB47-FB72663EE6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2616" y="5571648"/>
            <a:ext cx="585729" cy="4969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6883A4E-CA9D-45A6-BCAE-1F1745E7C3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2908260" y="3087180"/>
            <a:ext cx="346161" cy="360584"/>
          </a:xfrm>
          <a:prstGeom prst="rect">
            <a:avLst/>
          </a:prstGeom>
        </p:spPr>
      </p:pic>
      <p:pic>
        <p:nvPicPr>
          <p:cNvPr id="46" name="Picture 45">
            <a:extLst>
              <a:ext uri="{FF2B5EF4-FFF2-40B4-BE49-F238E27FC236}">
                <a16:creationId xmlns:a16="http://schemas.microsoft.com/office/drawing/2014/main" id="{1C0D5839-DF5B-4F13-B86C-7496588738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4612011" y="3694070"/>
            <a:ext cx="346161" cy="360584"/>
          </a:xfrm>
          <a:prstGeom prst="rect">
            <a:avLst/>
          </a:prstGeom>
        </p:spPr>
      </p:pic>
      <p:pic>
        <p:nvPicPr>
          <p:cNvPr id="47" name="Picture 46">
            <a:extLst>
              <a:ext uri="{FF2B5EF4-FFF2-40B4-BE49-F238E27FC236}">
                <a16:creationId xmlns:a16="http://schemas.microsoft.com/office/drawing/2014/main" id="{438A1F86-8F26-420D-A094-FC1B465616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4612010" y="4338880"/>
            <a:ext cx="346161" cy="360584"/>
          </a:xfrm>
          <a:prstGeom prst="rect">
            <a:avLst/>
          </a:prstGeom>
        </p:spPr>
      </p:pic>
      <p:pic>
        <p:nvPicPr>
          <p:cNvPr id="48" name="Picture 47">
            <a:extLst>
              <a:ext uri="{FF2B5EF4-FFF2-40B4-BE49-F238E27FC236}">
                <a16:creationId xmlns:a16="http://schemas.microsoft.com/office/drawing/2014/main" id="{F8D12526-AF21-4973-A90B-6505DA1066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4612010" y="4957855"/>
            <a:ext cx="346161" cy="360584"/>
          </a:xfrm>
          <a:prstGeom prst="rect">
            <a:avLst/>
          </a:prstGeom>
        </p:spPr>
      </p:pic>
      <p:pic>
        <p:nvPicPr>
          <p:cNvPr id="49" name="Picture 48">
            <a:extLst>
              <a:ext uri="{FF2B5EF4-FFF2-40B4-BE49-F238E27FC236}">
                <a16:creationId xmlns:a16="http://schemas.microsoft.com/office/drawing/2014/main" id="{75A18609-99F5-4D42-AC52-D4162744A0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2908260" y="5568922"/>
            <a:ext cx="346161" cy="360584"/>
          </a:xfrm>
          <a:prstGeom prst="rect">
            <a:avLst/>
          </a:prstGeom>
        </p:spPr>
      </p:pic>
      <p:pic>
        <p:nvPicPr>
          <p:cNvPr id="50" name="Picture 49">
            <a:extLst>
              <a:ext uri="{FF2B5EF4-FFF2-40B4-BE49-F238E27FC236}">
                <a16:creationId xmlns:a16="http://schemas.microsoft.com/office/drawing/2014/main" id="{FA8429F4-F16C-4209-A272-5AE8A462C6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10516895" y="3037857"/>
            <a:ext cx="346161" cy="360584"/>
          </a:xfrm>
          <a:prstGeom prst="rect">
            <a:avLst/>
          </a:prstGeom>
        </p:spPr>
      </p:pic>
      <p:pic>
        <p:nvPicPr>
          <p:cNvPr id="51" name="Picture 50">
            <a:extLst>
              <a:ext uri="{FF2B5EF4-FFF2-40B4-BE49-F238E27FC236}">
                <a16:creationId xmlns:a16="http://schemas.microsoft.com/office/drawing/2014/main" id="{0F1A232F-7F4D-47BE-81D0-515F9A19D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894450" y="3683171"/>
            <a:ext cx="346161" cy="360584"/>
          </a:xfrm>
          <a:prstGeom prst="rect">
            <a:avLst/>
          </a:prstGeom>
        </p:spPr>
      </p:pic>
      <p:pic>
        <p:nvPicPr>
          <p:cNvPr id="52" name="Picture 51">
            <a:extLst>
              <a:ext uri="{FF2B5EF4-FFF2-40B4-BE49-F238E27FC236}">
                <a16:creationId xmlns:a16="http://schemas.microsoft.com/office/drawing/2014/main" id="{B11D5B9F-F7A1-407C-AD4F-95A5323D6B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8847845" y="4333136"/>
            <a:ext cx="346161" cy="360584"/>
          </a:xfrm>
          <a:prstGeom prst="rect">
            <a:avLst/>
          </a:prstGeom>
        </p:spPr>
      </p:pic>
      <p:pic>
        <p:nvPicPr>
          <p:cNvPr id="53" name="Picture 52">
            <a:extLst>
              <a:ext uri="{FF2B5EF4-FFF2-40B4-BE49-F238E27FC236}">
                <a16:creationId xmlns:a16="http://schemas.microsoft.com/office/drawing/2014/main" id="{0605CAEF-C80C-447A-B1C0-E607E043E7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10569350" y="4958976"/>
            <a:ext cx="346161" cy="360584"/>
          </a:xfrm>
          <a:prstGeom prst="rect">
            <a:avLst/>
          </a:prstGeom>
        </p:spPr>
      </p:pic>
      <p:pic>
        <p:nvPicPr>
          <p:cNvPr id="54" name="Picture 6" descr="Triangle Sandwich Clip Art">
            <a:extLst>
              <a:ext uri="{FF2B5EF4-FFF2-40B4-BE49-F238E27FC236}">
                <a16:creationId xmlns:a16="http://schemas.microsoft.com/office/drawing/2014/main" id="{683BA703-C281-407B-B972-3083B3B48D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63185" y="4889746"/>
            <a:ext cx="495561" cy="46646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FFBB82CC-E84A-4C04-B581-A0DE824613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60948">
            <a:off x="10569351" y="5639847"/>
            <a:ext cx="346161" cy="360584"/>
          </a:xfrm>
          <a:prstGeom prst="rect">
            <a:avLst/>
          </a:prstGeom>
        </p:spPr>
      </p:pic>
      <p:pic>
        <p:nvPicPr>
          <p:cNvPr id="31" name="Picture 2" descr="Slate-apple Clip Art">
            <a:extLst>
              <a:ext uri="{FF2B5EF4-FFF2-40B4-BE49-F238E27FC236}">
                <a16:creationId xmlns:a16="http://schemas.microsoft.com/office/drawing/2014/main" id="{25492465-BED6-4686-8380-69A3348599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56376" y="5583665"/>
            <a:ext cx="394136" cy="484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Sheikh Tuhin To Do List Clip Art">
            <a:extLst>
              <a:ext uri="{FF2B5EF4-FFF2-40B4-BE49-F238E27FC236}">
                <a16:creationId xmlns:a16="http://schemas.microsoft.com/office/drawing/2014/main" id="{4141FC47-9663-41ED-8198-86FB68678B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1441275" flipV="1">
            <a:off x="1118378" y="4219595"/>
            <a:ext cx="470132" cy="58766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94F7504-AAD6-4F48-9FEF-9A62AB0A4106}"/>
              </a:ext>
            </a:extLst>
          </p:cNvPr>
          <p:cNvSpPr>
            <a:spLocks noGrp="1"/>
          </p:cNvSpPr>
          <p:nvPr>
            <p:ph type="title"/>
          </p:nvPr>
        </p:nvSpPr>
        <p:spPr>
          <a:xfrm>
            <a:off x="0" y="213557"/>
            <a:ext cx="2881270" cy="647577"/>
          </a:xfrm>
        </p:spPr>
        <p:txBody>
          <a:bodyPr>
            <a:normAutofit/>
          </a:bodyPr>
          <a:lstStyle/>
          <a:p>
            <a:r>
              <a:rPr lang="fr-FR" sz="2800" dirty="0"/>
              <a:t>Le week-end</a:t>
            </a:r>
          </a:p>
        </p:txBody>
      </p:sp>
      <p:sp>
        <p:nvSpPr>
          <p:cNvPr id="40" name="Rounded Rectangle 46">
            <a:extLst>
              <a:ext uri="{FF2B5EF4-FFF2-40B4-BE49-F238E27FC236}">
                <a16:creationId xmlns:a16="http://schemas.microsoft.com/office/drawing/2014/main" id="{A2D6AF2B-85B0-4ADD-BB2E-CB5F0B488D1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picture containing doll, shirt&#10;&#10;Description automatically generated">
            <a:extLst>
              <a:ext uri="{FF2B5EF4-FFF2-40B4-BE49-F238E27FC236}">
                <a16:creationId xmlns:a16="http://schemas.microsoft.com/office/drawing/2014/main" id="{58BC16AA-4D6D-4CE5-B69F-75D7070EEE54}"/>
              </a:ext>
            </a:extLst>
          </p:cNvPr>
          <p:cNvPicPr>
            <a:picLocks noChangeAspect="1"/>
          </p:cNvPicPr>
          <p:nvPr/>
        </p:nvPicPr>
        <p:blipFill>
          <a:blip r:embed="rId16"/>
          <a:stretch>
            <a:fillRect/>
          </a:stretch>
        </p:blipFill>
        <p:spPr>
          <a:xfrm>
            <a:off x="2674434" y="1091913"/>
            <a:ext cx="813812" cy="813812"/>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C86B22DA-9203-47D0-84CE-31E08CCF8B0D}"/>
              </a:ext>
            </a:extLst>
          </p:cNvPr>
          <p:cNvPicPr>
            <a:picLocks noChangeAspect="1"/>
          </p:cNvPicPr>
          <p:nvPr/>
        </p:nvPicPr>
        <p:blipFill>
          <a:blip r:embed="rId17"/>
          <a:stretch>
            <a:fillRect/>
          </a:stretch>
        </p:blipFill>
        <p:spPr>
          <a:xfrm>
            <a:off x="8660624" y="1091913"/>
            <a:ext cx="813812" cy="813812"/>
          </a:xfrm>
          <a:prstGeom prst="rect">
            <a:avLst/>
          </a:prstGeom>
        </p:spPr>
      </p:pic>
      <p:pic>
        <p:nvPicPr>
          <p:cNvPr id="9" name="Picture 8" descr="A close up of a toy&#10;&#10;Description automatically generated">
            <a:extLst>
              <a:ext uri="{FF2B5EF4-FFF2-40B4-BE49-F238E27FC236}">
                <a16:creationId xmlns:a16="http://schemas.microsoft.com/office/drawing/2014/main" id="{0A40B674-47B7-474C-B1F7-F1F31BC5CF88}"/>
              </a:ext>
            </a:extLst>
          </p:cNvPr>
          <p:cNvPicPr>
            <a:picLocks noChangeAspect="1"/>
          </p:cNvPicPr>
          <p:nvPr/>
        </p:nvPicPr>
        <p:blipFill>
          <a:blip r:embed="rId18"/>
          <a:stretch>
            <a:fillRect/>
          </a:stretch>
        </p:blipFill>
        <p:spPr>
          <a:xfrm>
            <a:off x="9889086" y="831846"/>
            <a:ext cx="1069835" cy="1069835"/>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B96171C5-45B9-43BD-BC8A-AB27136E0451}"/>
              </a:ext>
            </a:extLst>
          </p:cNvPr>
          <p:cNvPicPr>
            <a:picLocks noChangeAspect="1"/>
          </p:cNvPicPr>
          <p:nvPr/>
        </p:nvPicPr>
        <p:blipFill>
          <a:blip r:embed="rId19"/>
          <a:stretch>
            <a:fillRect/>
          </a:stretch>
        </p:blipFill>
        <p:spPr>
          <a:xfrm>
            <a:off x="4062455" y="894960"/>
            <a:ext cx="1005132" cy="1005132"/>
          </a:xfrm>
          <a:prstGeom prst="rect">
            <a:avLst/>
          </a:prstGeom>
        </p:spPr>
      </p:pic>
      <p:pic>
        <p:nvPicPr>
          <p:cNvPr id="11" name="Picture 10" descr="A picture containing doll, shirt&#10;&#10;Description automatically generated">
            <a:extLst>
              <a:ext uri="{FF2B5EF4-FFF2-40B4-BE49-F238E27FC236}">
                <a16:creationId xmlns:a16="http://schemas.microsoft.com/office/drawing/2014/main" id="{B0201C82-A396-485C-9E2E-7DD4233F6944}"/>
              </a:ext>
            </a:extLst>
          </p:cNvPr>
          <p:cNvPicPr>
            <a:picLocks noChangeAspect="1"/>
          </p:cNvPicPr>
          <p:nvPr/>
        </p:nvPicPr>
        <p:blipFill>
          <a:blip r:embed="rId16"/>
          <a:stretch>
            <a:fillRect/>
          </a:stretch>
        </p:blipFill>
        <p:spPr>
          <a:xfrm>
            <a:off x="4877858" y="1082216"/>
            <a:ext cx="813812" cy="813812"/>
          </a:xfrm>
          <a:prstGeom prst="rect">
            <a:avLst/>
          </a:prstGeom>
        </p:spPr>
      </p:pic>
      <p:pic>
        <p:nvPicPr>
          <p:cNvPr id="12" name="Picture 11" descr="A picture containing toy, doll&#10;&#10;Description automatically generated">
            <a:extLst>
              <a:ext uri="{FF2B5EF4-FFF2-40B4-BE49-F238E27FC236}">
                <a16:creationId xmlns:a16="http://schemas.microsoft.com/office/drawing/2014/main" id="{09674E32-0FA3-429E-8B14-FABC8D9E97D3}"/>
              </a:ext>
            </a:extLst>
          </p:cNvPr>
          <p:cNvPicPr>
            <a:picLocks noChangeAspect="1"/>
          </p:cNvPicPr>
          <p:nvPr/>
        </p:nvPicPr>
        <p:blipFill>
          <a:blip r:embed="rId17"/>
          <a:stretch>
            <a:fillRect/>
          </a:stretch>
        </p:blipFill>
        <p:spPr>
          <a:xfrm>
            <a:off x="10728108" y="1088009"/>
            <a:ext cx="813812" cy="813812"/>
          </a:xfrm>
          <a:prstGeom prst="rect">
            <a:avLst/>
          </a:prstGeom>
        </p:spPr>
      </p:pic>
    </p:spTree>
    <p:extLst>
      <p:ext uri="{BB962C8B-B14F-4D97-AF65-F5344CB8AC3E}">
        <p14:creationId xmlns:p14="http://schemas.microsoft.com/office/powerpoint/2010/main" val="14980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4" name="TextBox 63">
            <a:extLst>
              <a:ext uri="{FF2B5EF4-FFF2-40B4-BE49-F238E27FC236}">
                <a16:creationId xmlns:a16="http://schemas.microsoft.com/office/drawing/2014/main" id="{871D214A-74BC-48BD-897B-6E9B9D455A20}"/>
              </a:ext>
            </a:extLst>
          </p:cNvPr>
          <p:cNvSpPr txBox="1"/>
          <p:nvPr/>
        </p:nvSpPr>
        <p:spPr>
          <a:xfrm>
            <a:off x="7813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magasins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6" name="Rectangle 15">
            <a:extLst>
              <a:ext uri="{FF2B5EF4-FFF2-40B4-BE49-F238E27FC236}">
                <a16:creationId xmlns:a16="http://schemas.microsoft.com/office/drawing/2014/main" id="{3B491A95-5AB4-41F2-9310-1ECC003D6DBA}"/>
              </a:ext>
            </a:extLst>
          </p:cNvPr>
          <p:cNvSpPr/>
          <p:nvPr/>
        </p:nvSpPr>
        <p:spPr>
          <a:xfrm>
            <a:off x="165035" y="1411838"/>
            <a:ext cx="115823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Voici des expressions avec </a:t>
            </a:r>
            <a:r>
              <a:rPr kumimoji="0" lang="fr-FR" sz="24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Complète.</a:t>
            </a:r>
          </a:p>
        </p:txBody>
      </p:sp>
      <p:pic>
        <p:nvPicPr>
          <p:cNvPr id="17" name="Picture 10" descr="Shopping Cart Clip Art">
            <a:extLst>
              <a:ext uri="{FF2B5EF4-FFF2-40B4-BE49-F238E27FC236}">
                <a16:creationId xmlns:a16="http://schemas.microsoft.com/office/drawing/2014/main" id="{52B0EE1E-2113-4B3C-8B9B-00F9AF5DF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395" y="2197074"/>
            <a:ext cx="727442" cy="5916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oking Pans Glove Clip Art">
            <a:extLst>
              <a:ext uri="{FF2B5EF4-FFF2-40B4-BE49-F238E27FC236}">
                <a16:creationId xmlns:a16="http://schemas.microsoft.com/office/drawing/2014/main" id="{7F4D0741-5933-431B-AFD3-BDF32F550F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144" y="2121349"/>
            <a:ext cx="833853" cy="6031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leaning Tools Clip Art">
            <a:extLst>
              <a:ext uri="{FF2B5EF4-FFF2-40B4-BE49-F238E27FC236}">
                <a16:creationId xmlns:a16="http://schemas.microsoft.com/office/drawing/2014/main" id="{B5F70097-5841-4409-984C-E29A23C9D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236" y="1996568"/>
            <a:ext cx="833853" cy="7921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iking Clip Art">
            <a:extLst>
              <a:ext uri="{FF2B5EF4-FFF2-40B4-BE49-F238E27FC236}">
                <a16:creationId xmlns:a16="http://schemas.microsoft.com/office/drawing/2014/main" id="{1C91DEC3-D577-4E4C-A279-E70991BCFD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2374" y="2105743"/>
            <a:ext cx="650914" cy="65091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85629B6-3E9D-45E0-BC3E-095339FA6722}"/>
              </a:ext>
            </a:extLst>
          </p:cNvPr>
          <p:cNvSpPr txBox="1"/>
          <p:nvPr/>
        </p:nvSpPr>
        <p:spPr>
          <a:xfrm>
            <a:off x="2944194"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la cuisine</a:t>
            </a:r>
          </a:p>
        </p:txBody>
      </p:sp>
      <p:sp>
        <p:nvSpPr>
          <p:cNvPr id="32" name="TextBox 31">
            <a:extLst>
              <a:ext uri="{FF2B5EF4-FFF2-40B4-BE49-F238E27FC236}">
                <a16:creationId xmlns:a16="http://schemas.microsoft.com/office/drawing/2014/main" id="{8A510D19-EF72-459A-AE65-2BA36C6836EB}"/>
              </a:ext>
            </a:extLst>
          </p:cNvPr>
          <p:cNvSpPr txBox="1"/>
          <p:nvPr/>
        </p:nvSpPr>
        <p:spPr>
          <a:xfrm>
            <a:off x="595622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 ménage</a:t>
            </a:r>
          </a:p>
        </p:txBody>
      </p:sp>
      <p:sp>
        <p:nvSpPr>
          <p:cNvPr id="33" name="TextBox 32">
            <a:extLst>
              <a:ext uri="{FF2B5EF4-FFF2-40B4-BE49-F238E27FC236}">
                <a16:creationId xmlns:a16="http://schemas.microsoft.com/office/drawing/2014/main" id="{B0113A2F-12D4-48C2-A303-7BDA5DE02BA2}"/>
              </a:ext>
            </a:extLst>
          </p:cNvPr>
          <p:cNvSpPr txBox="1"/>
          <p:nvPr/>
        </p:nvSpPr>
        <p:spPr>
          <a:xfrm>
            <a:off x="8968251" y="2781278"/>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promenade</a:t>
            </a:r>
          </a:p>
        </p:txBody>
      </p:sp>
      <p:sp>
        <p:nvSpPr>
          <p:cNvPr id="83" name="TextBox 82">
            <a:extLst>
              <a:ext uri="{FF2B5EF4-FFF2-40B4-BE49-F238E27FC236}">
                <a16:creationId xmlns:a16="http://schemas.microsoft.com/office/drawing/2014/main" id="{1217D532-E330-4DD4-96EC-F3B2DB96DB04}"/>
              </a:ext>
            </a:extLst>
          </p:cNvPr>
          <p:cNvSpPr txBox="1"/>
          <p:nvPr/>
        </p:nvSpPr>
        <p:spPr>
          <a:xfrm>
            <a:off x="7813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 lit</a:t>
            </a:r>
          </a:p>
        </p:txBody>
      </p:sp>
      <p:sp>
        <p:nvSpPr>
          <p:cNvPr id="84" name="TextBox 83">
            <a:extLst>
              <a:ext uri="{FF2B5EF4-FFF2-40B4-BE49-F238E27FC236}">
                <a16:creationId xmlns:a16="http://schemas.microsoft.com/office/drawing/2014/main" id="{C76D85F3-5B0B-4AA0-8558-410BDA3E3619}"/>
              </a:ext>
            </a:extLst>
          </p:cNvPr>
          <p:cNvSpPr txBox="1"/>
          <p:nvPr/>
        </p:nvSpPr>
        <p:spPr>
          <a:xfrm>
            <a:off x="2944194"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fête  </a:t>
            </a:r>
          </a:p>
        </p:txBody>
      </p:sp>
      <p:sp>
        <p:nvSpPr>
          <p:cNvPr id="85" name="TextBox 84">
            <a:extLst>
              <a:ext uri="{FF2B5EF4-FFF2-40B4-BE49-F238E27FC236}">
                <a16:creationId xmlns:a16="http://schemas.microsoft.com/office/drawing/2014/main" id="{1C8677B4-EEE7-4834-9307-16010F8C7D9B}"/>
              </a:ext>
            </a:extLst>
          </p:cNvPr>
          <p:cNvSpPr txBox="1"/>
          <p:nvPr/>
        </p:nvSpPr>
        <p:spPr>
          <a:xfrm>
            <a:off x="595622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attention</a:t>
            </a:r>
          </a:p>
        </p:txBody>
      </p:sp>
      <p:sp>
        <p:nvSpPr>
          <p:cNvPr id="86" name="TextBox 85">
            <a:extLst>
              <a:ext uri="{FF2B5EF4-FFF2-40B4-BE49-F238E27FC236}">
                <a16:creationId xmlns:a16="http://schemas.microsoft.com/office/drawing/2014/main" id="{BE5D0AFC-7028-45E6-961F-4A75D57C9346}"/>
              </a:ext>
            </a:extLst>
          </p:cNvPr>
          <p:cNvSpPr txBox="1"/>
          <p:nvPr/>
        </p:nvSpPr>
        <p:spPr>
          <a:xfrm>
            <a:off x="8968251" y="4089164"/>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devoirs</a:t>
            </a:r>
          </a:p>
        </p:txBody>
      </p:sp>
      <p:sp>
        <p:nvSpPr>
          <p:cNvPr id="90" name="TextBox 89">
            <a:extLst>
              <a:ext uri="{FF2B5EF4-FFF2-40B4-BE49-F238E27FC236}">
                <a16:creationId xmlns:a16="http://schemas.microsoft.com/office/drawing/2014/main" id="{7DC003EF-E00F-42EC-B655-FD21796607F0}"/>
              </a:ext>
            </a:extLst>
          </p:cNvPr>
          <p:cNvSpPr txBox="1"/>
          <p:nvPr/>
        </p:nvSpPr>
        <p:spPr>
          <a:xfrm>
            <a:off x="7813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un voyage</a:t>
            </a:r>
          </a:p>
        </p:txBody>
      </p:sp>
      <p:sp>
        <p:nvSpPr>
          <p:cNvPr id="91" name="TextBox 90">
            <a:extLst>
              <a:ext uri="{FF2B5EF4-FFF2-40B4-BE49-F238E27FC236}">
                <a16:creationId xmlns:a16="http://schemas.microsoft.com/office/drawing/2014/main" id="{D1F54843-8F4E-4B72-A301-F1E857283708}"/>
              </a:ext>
            </a:extLst>
          </p:cNvPr>
          <p:cNvSpPr txBox="1"/>
          <p:nvPr/>
        </p:nvSpPr>
        <p:spPr>
          <a:xfrm>
            <a:off x="2944194"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un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modèle</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4D78352A-92FD-45D8-9637-A3C258D74623}"/>
              </a:ext>
            </a:extLst>
          </p:cNvPr>
          <p:cNvSpPr txBox="1"/>
          <p:nvPr/>
        </p:nvSpPr>
        <p:spPr>
          <a:xfrm>
            <a:off x="595622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exercices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93" name="TextBox 92">
            <a:extLst>
              <a:ext uri="{FF2B5EF4-FFF2-40B4-BE49-F238E27FC236}">
                <a16:creationId xmlns:a16="http://schemas.microsoft.com/office/drawing/2014/main" id="{92FB37F5-DF6E-4569-8B82-3C1139497C64}"/>
              </a:ext>
            </a:extLst>
          </p:cNvPr>
          <p:cNvSpPr txBox="1"/>
          <p:nvPr/>
        </p:nvSpPr>
        <p:spPr>
          <a:xfrm>
            <a:off x="8968251" y="5389599"/>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liste</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94" name="Picture 4" descr="Balloons Clip Art">
            <a:extLst>
              <a:ext uri="{FF2B5EF4-FFF2-40B4-BE49-F238E27FC236}">
                <a16:creationId xmlns:a16="http://schemas.microsoft.com/office/drawing/2014/main" id="{8CC4613F-DA6A-41D5-8D5C-DCADB96409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1321" y="3402401"/>
            <a:ext cx="661497" cy="6867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ttention Clip Art">
            <a:extLst>
              <a:ext uri="{FF2B5EF4-FFF2-40B4-BE49-F238E27FC236}">
                <a16:creationId xmlns:a16="http://schemas.microsoft.com/office/drawing/2014/main" id="{0E0B6BCF-87B4-4E19-94A6-3FDAEBCEC1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7556" y="3376435"/>
            <a:ext cx="647212" cy="5824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hool Clip Art">
            <a:extLst>
              <a:ext uri="{FF2B5EF4-FFF2-40B4-BE49-F238E27FC236}">
                <a16:creationId xmlns:a16="http://schemas.microsoft.com/office/drawing/2014/main" id="{7214FC46-256D-4DD0-A0C7-A66DEA3901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02611">
            <a:off x="10086822" y="3346160"/>
            <a:ext cx="669832" cy="6430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fc Double Bed Clip Art">
            <a:extLst>
              <a:ext uri="{FF2B5EF4-FFF2-40B4-BE49-F238E27FC236}">
                <a16:creationId xmlns:a16="http://schemas.microsoft.com/office/drawing/2014/main" id="{45C73FED-0966-409E-9F42-48B39F1061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615" y="3495948"/>
            <a:ext cx="1143001" cy="5676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ircraft1 Clip Art">
            <a:extLst>
              <a:ext uri="{FF2B5EF4-FFF2-40B4-BE49-F238E27FC236}">
                <a16:creationId xmlns:a16="http://schemas.microsoft.com/office/drawing/2014/main" id="{FC2F68C8-3DF1-43AC-A27F-6DEA58FB03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53061">
            <a:off x="874509" y="4782161"/>
            <a:ext cx="1143001"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egoblocks Brunurb Clip Art">
            <a:extLst>
              <a:ext uri="{FF2B5EF4-FFF2-40B4-BE49-F238E27FC236}">
                <a16:creationId xmlns:a16="http://schemas.microsoft.com/office/drawing/2014/main" id="{AADE8C00-4142-45C4-BB23-9187B48D66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5542" y="4726406"/>
            <a:ext cx="593053" cy="6793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late-apple Clip Art">
            <a:extLst>
              <a:ext uri="{FF2B5EF4-FFF2-40B4-BE49-F238E27FC236}">
                <a16:creationId xmlns:a16="http://schemas.microsoft.com/office/drawing/2014/main" id="{A45DF764-BE14-405A-8E28-F0C370A101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79041" y="4724774"/>
            <a:ext cx="525727" cy="64688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A8ABE5E-943B-4B3E-A0B5-A61DA1E3A150}"/>
              </a:ext>
            </a:extLst>
          </p:cNvPr>
          <p:cNvSpPr txBox="1"/>
          <p:nvPr/>
        </p:nvSpPr>
        <p:spPr>
          <a:xfrm>
            <a:off x="9064614" y="2829667"/>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3" name="TextBox 52">
            <a:extLst>
              <a:ext uri="{FF2B5EF4-FFF2-40B4-BE49-F238E27FC236}">
                <a16:creationId xmlns:a16="http://schemas.microsoft.com/office/drawing/2014/main" id="{DE8E9529-3F42-4F36-8577-75712257704A}"/>
              </a:ext>
            </a:extLst>
          </p:cNvPr>
          <p:cNvSpPr txBox="1"/>
          <p:nvPr/>
        </p:nvSpPr>
        <p:spPr>
          <a:xfrm>
            <a:off x="6049740"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4" name="TextBox 53">
            <a:extLst>
              <a:ext uri="{FF2B5EF4-FFF2-40B4-BE49-F238E27FC236}">
                <a16:creationId xmlns:a16="http://schemas.microsoft.com/office/drawing/2014/main" id="{6D45CA16-C69A-4E9A-941D-EBBF86C383DF}"/>
              </a:ext>
            </a:extLst>
          </p:cNvPr>
          <p:cNvSpPr txBox="1"/>
          <p:nvPr/>
        </p:nvSpPr>
        <p:spPr>
          <a:xfrm>
            <a:off x="3034866"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5" name="TextBox 54">
            <a:extLst>
              <a:ext uri="{FF2B5EF4-FFF2-40B4-BE49-F238E27FC236}">
                <a16:creationId xmlns:a16="http://schemas.microsoft.com/office/drawing/2014/main" id="{4FA0D99B-3E0D-4EED-84EA-80DE5A2D8D46}"/>
              </a:ext>
            </a:extLst>
          </p:cNvPr>
          <p:cNvSpPr txBox="1"/>
          <p:nvPr/>
        </p:nvSpPr>
        <p:spPr>
          <a:xfrm>
            <a:off x="66252" y="4173696"/>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7" name="TextBox 56">
            <a:extLst>
              <a:ext uri="{FF2B5EF4-FFF2-40B4-BE49-F238E27FC236}">
                <a16:creationId xmlns:a16="http://schemas.microsoft.com/office/drawing/2014/main" id="{5A9DF185-B653-4B27-8955-7AD9FCC8523F}"/>
              </a:ext>
            </a:extLst>
          </p:cNvPr>
          <p:cNvSpPr txBox="1"/>
          <p:nvPr/>
        </p:nvSpPr>
        <p:spPr>
          <a:xfrm>
            <a:off x="9110874" y="417919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8" name="TextBox 57">
            <a:extLst>
              <a:ext uri="{FF2B5EF4-FFF2-40B4-BE49-F238E27FC236}">
                <a16:creationId xmlns:a16="http://schemas.microsoft.com/office/drawing/2014/main" id="{92949824-D1AF-41A1-9440-DA770CB35CBE}"/>
              </a:ext>
            </a:extLst>
          </p:cNvPr>
          <p:cNvSpPr txBox="1"/>
          <p:nvPr/>
        </p:nvSpPr>
        <p:spPr>
          <a:xfrm>
            <a:off x="6096000"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9" name="TextBox 58">
            <a:extLst>
              <a:ext uri="{FF2B5EF4-FFF2-40B4-BE49-F238E27FC236}">
                <a16:creationId xmlns:a16="http://schemas.microsoft.com/office/drawing/2014/main" id="{A500D865-EA7E-446D-91FE-614B80A6D296}"/>
              </a:ext>
            </a:extLst>
          </p:cNvPr>
          <p:cNvSpPr txBox="1"/>
          <p:nvPr/>
        </p:nvSpPr>
        <p:spPr>
          <a:xfrm>
            <a:off x="3081126"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0" name="TextBox 59">
            <a:extLst>
              <a:ext uri="{FF2B5EF4-FFF2-40B4-BE49-F238E27FC236}">
                <a16:creationId xmlns:a16="http://schemas.microsoft.com/office/drawing/2014/main" id="{6A01BA8C-D3E4-4A82-98AF-0970C20BA727}"/>
              </a:ext>
            </a:extLst>
          </p:cNvPr>
          <p:cNvSpPr txBox="1"/>
          <p:nvPr/>
        </p:nvSpPr>
        <p:spPr>
          <a:xfrm>
            <a:off x="74384" y="5434778"/>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1" name="TextBox 60">
            <a:extLst>
              <a:ext uri="{FF2B5EF4-FFF2-40B4-BE49-F238E27FC236}">
                <a16:creationId xmlns:a16="http://schemas.microsoft.com/office/drawing/2014/main" id="{362251FB-09A6-4F8C-8954-6269FAC525EF}"/>
              </a:ext>
            </a:extLst>
          </p:cNvPr>
          <p:cNvSpPr txBox="1"/>
          <p:nvPr/>
        </p:nvSpPr>
        <p:spPr>
          <a:xfrm>
            <a:off x="9064614" y="5348661"/>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3" name="TextBox 62">
            <a:extLst>
              <a:ext uri="{FF2B5EF4-FFF2-40B4-BE49-F238E27FC236}">
                <a16:creationId xmlns:a16="http://schemas.microsoft.com/office/drawing/2014/main" id="{B61ED21F-0DCD-4E8A-9076-07B249482539}"/>
              </a:ext>
            </a:extLst>
          </p:cNvPr>
          <p:cNvSpPr txBox="1"/>
          <p:nvPr/>
        </p:nvSpPr>
        <p:spPr>
          <a:xfrm>
            <a:off x="3081126" y="540754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6" name="TextBox 65">
            <a:extLst>
              <a:ext uri="{FF2B5EF4-FFF2-40B4-BE49-F238E27FC236}">
                <a16:creationId xmlns:a16="http://schemas.microsoft.com/office/drawing/2014/main" id="{0DD5513A-D8AE-4423-AE8E-CD9702EE843B}"/>
              </a:ext>
            </a:extLst>
          </p:cNvPr>
          <p:cNvSpPr txBox="1"/>
          <p:nvPr/>
        </p:nvSpPr>
        <p:spPr>
          <a:xfrm>
            <a:off x="71727" y="2824494"/>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42" name="TextBox 41">
            <a:extLst>
              <a:ext uri="{FF2B5EF4-FFF2-40B4-BE49-F238E27FC236}">
                <a16:creationId xmlns:a16="http://schemas.microsoft.com/office/drawing/2014/main" id="{6693E43F-D2D3-466B-A6AB-91B56E77771D}"/>
              </a:ext>
            </a:extLst>
          </p:cNvPr>
          <p:cNvSpPr txBox="1"/>
          <p:nvPr/>
        </p:nvSpPr>
        <p:spPr>
          <a:xfrm>
            <a:off x="6096000" y="53787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pic>
        <p:nvPicPr>
          <p:cNvPr id="2" name="Picture 14" descr="Sheikh Tuhin To Do List Clip Art">
            <a:extLst>
              <a:ext uri="{FF2B5EF4-FFF2-40B4-BE49-F238E27FC236}">
                <a16:creationId xmlns:a16="http://schemas.microsoft.com/office/drawing/2014/main" id="{D578D2CB-B1A1-4401-8B05-D0D652B905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67823" y="4724774"/>
            <a:ext cx="525727" cy="65715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07A55F8-8EDC-42B8-BE98-CDDED9DBCCDD}"/>
              </a:ext>
            </a:extLst>
          </p:cNvPr>
          <p:cNvSpPr>
            <a:spLocks noGrp="1"/>
          </p:cNvSpPr>
          <p:nvPr>
            <p:ph type="title"/>
          </p:nvPr>
        </p:nvSpPr>
        <p:spPr>
          <a:xfrm>
            <a:off x="-1" y="213557"/>
            <a:ext cx="4886793" cy="647577"/>
          </a:xfrm>
        </p:spPr>
        <p:txBody>
          <a:bodyPr>
            <a:normAutofit/>
          </a:bodyPr>
          <a:lstStyle/>
          <a:p>
            <a:r>
              <a:rPr lang="fr-FR" sz="2400" dirty="0"/>
              <a:t>Les expressions avec </a:t>
            </a:r>
            <a:r>
              <a:rPr lang="fr-FR" sz="2400" i="1" dirty="0"/>
              <a:t>faire</a:t>
            </a:r>
            <a:endParaRPr lang="fr-FR" sz="2400" dirty="0"/>
          </a:p>
        </p:txBody>
      </p:sp>
      <p:sp>
        <p:nvSpPr>
          <p:cNvPr id="46" name="Rounded Rectangle 46">
            <a:extLst>
              <a:ext uri="{FF2B5EF4-FFF2-40B4-BE49-F238E27FC236}">
                <a16:creationId xmlns:a16="http://schemas.microsoft.com/office/drawing/2014/main" id="{A388F6E2-F3C0-41A8-B7DC-348BC29BD79A}"/>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23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7" grpId="0" animBg="1"/>
      <p:bldP spid="58" grpId="0" animBg="1"/>
      <p:bldP spid="59" grpId="0" animBg="1"/>
      <p:bldP spid="60" grpId="0" animBg="1"/>
      <p:bldP spid="61" grpId="0" animBg="1"/>
      <p:bldP spid="63" grpId="0" animBg="1"/>
      <p:bldP spid="66" grpId="0" animBg="1"/>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Rectangle 15">
            <a:extLst>
              <a:ext uri="{FF2B5EF4-FFF2-40B4-BE49-F238E27FC236}">
                <a16:creationId xmlns:a16="http://schemas.microsoft.com/office/drawing/2014/main" id="{3B491A95-5AB4-41F2-9310-1ECC003D6DBA}"/>
              </a:ext>
            </a:extLst>
          </p:cNvPr>
          <p:cNvSpPr/>
          <p:nvPr/>
        </p:nvSpPr>
        <p:spPr>
          <a:xfrm>
            <a:off x="233015" y="5756687"/>
            <a:ext cx="11725967" cy="400110"/>
          </a:xfrm>
          <a:prstGeom prst="rect">
            <a:avLst/>
          </a:prstGeom>
        </p:spPr>
        <p:txBody>
          <a:bodyPr wrap="square">
            <a:spAutoFit/>
          </a:bodyPr>
          <a:lstStyle/>
          <a:p>
            <a:pPr lvl="0"/>
            <a:r>
              <a:rPr lang="fr-FR" sz="2000" dirty="0">
                <a:solidFill>
                  <a:srgbClr val="5B9BD5">
                    <a:lumMod val="50000"/>
                  </a:srgbClr>
                </a:solidFill>
                <a:latin typeface="Century Gothic" panose="020B0502020202020204" pitchFamily="34" charset="0"/>
              </a:rPr>
              <a:t>e.g. </a:t>
            </a:r>
            <a:r>
              <a:rPr lang="fr-FR" sz="2000" dirty="0">
                <a:solidFill>
                  <a:srgbClr val="5B9BD5">
                    <a:lumMod val="50000"/>
                  </a:srgbClr>
                </a:solidFill>
                <a:latin typeface="Lucida Handwriting" panose="03010101010101010101" pitchFamily="66" charset="0"/>
              </a:rPr>
              <a:t>Sophie et Michael</a:t>
            </a:r>
            <a:r>
              <a:rPr lang="fr-FR" sz="2000" b="1" dirty="0">
                <a:solidFill>
                  <a:srgbClr val="5B9BD5">
                    <a:lumMod val="50000"/>
                  </a:srgbClr>
                </a:solidFill>
                <a:latin typeface="Lucida Handwriting" panose="03010101010101010101" pitchFamily="66" charset="0"/>
              </a:rPr>
              <a:t> </a:t>
            </a:r>
            <a:r>
              <a:rPr lang="fr-FR" sz="2000" b="1" u="sng" dirty="0">
                <a:solidFill>
                  <a:srgbClr val="5B9BD5">
                    <a:lumMod val="50000"/>
                  </a:srgbClr>
                </a:solidFill>
                <a:latin typeface="Lucida Handwriting" panose="03010101010101010101" pitchFamily="66" charset="0"/>
              </a:rPr>
              <a:t>font </a:t>
            </a:r>
            <a:r>
              <a:rPr lang="fr-FR" sz="2000" dirty="0">
                <a:solidFill>
                  <a:srgbClr val="5B9BD5">
                    <a:lumMod val="50000"/>
                  </a:srgbClr>
                </a:solidFill>
                <a:latin typeface="Lucida Handwriting" panose="03010101010101010101" pitchFamily="66" charset="0"/>
              </a:rPr>
              <a:t>le ménage. Ils  </a:t>
            </a:r>
            <a:r>
              <a:rPr lang="fr-FR" sz="2000" b="1" u="sng" dirty="0">
                <a:solidFill>
                  <a:srgbClr val="5B9BD5">
                    <a:lumMod val="50000"/>
                  </a:srgbClr>
                </a:solidFill>
                <a:latin typeface="Lucida Handwriting" panose="03010101010101010101" pitchFamily="66" charset="0"/>
              </a:rPr>
              <a:t>font</a:t>
            </a:r>
            <a:r>
              <a:rPr lang="fr-FR" sz="2000" dirty="0">
                <a:solidFill>
                  <a:srgbClr val="5B9BD5">
                    <a:lumMod val="50000"/>
                  </a:srgbClr>
                </a:solidFill>
                <a:latin typeface="Lucida Handwriting" panose="03010101010101010101" pitchFamily="66" charset="0"/>
              </a:rPr>
              <a:t> les devoirs. Ils </a:t>
            </a:r>
            <a:r>
              <a:rPr lang="fr-FR" sz="2000" b="1" u="sng" dirty="0">
                <a:solidFill>
                  <a:srgbClr val="5B9BD5">
                    <a:lumMod val="50000"/>
                  </a:srgbClr>
                </a:solidFill>
                <a:latin typeface="Lucida Handwriting" panose="03010101010101010101" pitchFamily="66" charset="0"/>
              </a:rPr>
              <a:t>font</a:t>
            </a:r>
            <a:r>
              <a:rPr lang="fr-FR" sz="2000" dirty="0">
                <a:solidFill>
                  <a:srgbClr val="5B9BD5">
                    <a:lumMod val="50000"/>
                  </a:srgbClr>
                </a:solidFill>
                <a:latin typeface="Lucida Handwriting" panose="03010101010101010101" pitchFamily="66" charset="0"/>
              </a:rPr>
              <a:t> une fête aussi.</a:t>
            </a:r>
            <a:endParaRPr kumimoji="0" lang="fr-FR" sz="20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sym typeface="Arial"/>
            </a:endParaRPr>
          </a:p>
        </p:txBody>
      </p:sp>
      <p:grpSp>
        <p:nvGrpSpPr>
          <p:cNvPr id="6" name="Group 5">
            <a:extLst>
              <a:ext uri="{FF2B5EF4-FFF2-40B4-BE49-F238E27FC236}">
                <a16:creationId xmlns:a16="http://schemas.microsoft.com/office/drawing/2014/main" id="{D4AFD3F6-7454-4F39-95DA-96EFD511FC0C}"/>
              </a:ext>
            </a:extLst>
          </p:cNvPr>
          <p:cNvGrpSpPr/>
          <p:nvPr/>
        </p:nvGrpSpPr>
        <p:grpSpPr>
          <a:xfrm>
            <a:off x="8624805" y="4009619"/>
            <a:ext cx="2534124" cy="1308942"/>
            <a:chOff x="2998974" y="2366682"/>
            <a:chExt cx="2534124" cy="1308942"/>
          </a:xfrm>
        </p:grpSpPr>
        <p:pic>
          <p:nvPicPr>
            <p:cNvPr id="1026" name="Picture 2" descr="Person Symbol Clip Art">
              <a:extLst>
                <a:ext uri="{FF2B5EF4-FFF2-40B4-BE49-F238E27FC236}">
                  <a16:creationId xmlns:a16="http://schemas.microsoft.com/office/drawing/2014/main" id="{082C2D1F-B63C-49E9-A217-21C97ECEB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974" y="2366683"/>
              <a:ext cx="1116321" cy="1308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on Symbol Clip Art">
              <a:extLst>
                <a:ext uri="{FF2B5EF4-FFF2-40B4-BE49-F238E27FC236}">
                  <a16:creationId xmlns:a16="http://schemas.microsoft.com/office/drawing/2014/main" id="{D5425503-CE3D-4F7B-A655-3EB4E92F4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777" y="2366682"/>
              <a:ext cx="1116321" cy="13089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810BBA9-FF5B-4E0D-B779-38ACD0302B35}"/>
              </a:ext>
            </a:extLst>
          </p:cNvPr>
          <p:cNvGrpSpPr/>
          <p:nvPr/>
        </p:nvGrpSpPr>
        <p:grpSpPr>
          <a:xfrm>
            <a:off x="976348" y="3083017"/>
            <a:ext cx="2534124" cy="1327032"/>
            <a:chOff x="8428102" y="3932041"/>
            <a:chExt cx="2534124" cy="1327032"/>
          </a:xfrm>
        </p:grpSpPr>
        <p:pic>
          <p:nvPicPr>
            <p:cNvPr id="1030" name="Picture 6" descr="Orange Person Clip Art">
              <a:extLst>
                <a:ext uri="{FF2B5EF4-FFF2-40B4-BE49-F238E27FC236}">
                  <a16:creationId xmlns:a16="http://schemas.microsoft.com/office/drawing/2014/main" id="{CE26999C-5A23-4A33-8096-34FAA6B1D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102" y="3932041"/>
              <a:ext cx="1116321" cy="1327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ange Person Clip Art">
              <a:extLst>
                <a:ext uri="{FF2B5EF4-FFF2-40B4-BE49-F238E27FC236}">
                  <a16:creationId xmlns:a16="http://schemas.microsoft.com/office/drawing/2014/main" id="{ECFF6CC1-6B85-4D66-A3AA-19FC05BBA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5905" y="3932041"/>
              <a:ext cx="1116321" cy="132703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peech Bubble: Rectangle with Corners Rounded 7">
            <a:extLst>
              <a:ext uri="{FF2B5EF4-FFF2-40B4-BE49-F238E27FC236}">
                <a16:creationId xmlns:a16="http://schemas.microsoft.com/office/drawing/2014/main" id="{9CF997DB-7BF8-492F-8DE3-38E08F4BE26D}"/>
              </a:ext>
            </a:extLst>
          </p:cNvPr>
          <p:cNvSpPr/>
          <p:nvPr/>
        </p:nvSpPr>
        <p:spPr>
          <a:xfrm>
            <a:off x="4841611" y="2198743"/>
            <a:ext cx="2581836" cy="1255070"/>
          </a:xfrm>
          <a:prstGeom prst="wedgeRoundRectCallout">
            <a:avLst>
              <a:gd name="adj1" fmla="val -60699"/>
              <a:gd name="adj2" fmla="val 23047"/>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Sophie et Michel, </a:t>
            </a:r>
            <a:r>
              <a:rPr lang="en-GB" sz="2000" dirty="0" err="1">
                <a:latin typeface="Century Gothic" panose="020B0502020202020204" pitchFamily="34" charset="0"/>
              </a:rPr>
              <a:t>vous</a:t>
            </a:r>
            <a:r>
              <a:rPr lang="en-GB" sz="2000" dirty="0">
                <a:latin typeface="Century Gothic" panose="020B0502020202020204" pitchFamily="34" charset="0"/>
              </a:rPr>
              <a:t> </a:t>
            </a:r>
            <a:r>
              <a:rPr lang="en-GB" sz="2000" b="1" u="sng" dirty="0" err="1">
                <a:latin typeface="Century Gothic" panose="020B0502020202020204" pitchFamily="34" charset="0"/>
              </a:rPr>
              <a:t>faites</a:t>
            </a:r>
            <a:r>
              <a:rPr lang="en-GB" sz="2000" b="1" dirty="0">
                <a:latin typeface="Century Gothic" panose="020B0502020202020204" pitchFamily="34" charset="0"/>
              </a:rPr>
              <a:t> </a:t>
            </a:r>
            <a:r>
              <a:rPr lang="en-GB" sz="2000" dirty="0">
                <a:latin typeface="Century Gothic" panose="020B0502020202020204" pitchFamily="34" charset="0"/>
              </a:rPr>
              <a:t>quoi le week-end?</a:t>
            </a:r>
          </a:p>
        </p:txBody>
      </p:sp>
      <p:sp>
        <p:nvSpPr>
          <p:cNvPr id="34" name="Speech Bubble: Rectangle with Corners Rounded 33">
            <a:extLst>
              <a:ext uri="{FF2B5EF4-FFF2-40B4-BE49-F238E27FC236}">
                <a16:creationId xmlns:a16="http://schemas.microsoft.com/office/drawing/2014/main" id="{FF9D3D77-F558-4C30-B64B-13E62CA5F98A}"/>
              </a:ext>
            </a:extLst>
          </p:cNvPr>
          <p:cNvSpPr/>
          <p:nvPr/>
        </p:nvSpPr>
        <p:spPr>
          <a:xfrm>
            <a:off x="4900529" y="3586468"/>
            <a:ext cx="2629648" cy="1771006"/>
          </a:xfrm>
          <a:prstGeom prst="wedgeRoundRectCallout">
            <a:avLst>
              <a:gd name="adj1" fmla="val 59568"/>
              <a:gd name="adj2" fmla="val 21094"/>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Nous </a:t>
            </a:r>
            <a:r>
              <a:rPr lang="en-GB" sz="2000" b="1" u="sng" dirty="0" err="1">
                <a:latin typeface="Century Gothic" panose="020B0502020202020204" pitchFamily="34" charset="0"/>
              </a:rPr>
              <a:t>faisons</a:t>
            </a:r>
            <a:r>
              <a:rPr lang="en-GB" sz="2000" dirty="0">
                <a:latin typeface="Century Gothic" panose="020B0502020202020204" pitchFamily="34" charset="0"/>
              </a:rPr>
              <a:t> le ménage, nous </a:t>
            </a:r>
            <a:r>
              <a:rPr lang="en-GB" sz="2000" b="1" u="sng" dirty="0" err="1">
                <a:latin typeface="Century Gothic" panose="020B0502020202020204" pitchFamily="34" charset="0"/>
              </a:rPr>
              <a:t>faisons</a:t>
            </a:r>
            <a:r>
              <a:rPr lang="en-GB" sz="2000" dirty="0">
                <a:latin typeface="Century Gothic" panose="020B0502020202020204" pitchFamily="34" charset="0"/>
              </a:rPr>
              <a:t> les devoirs et nous </a:t>
            </a:r>
            <a:r>
              <a:rPr lang="en-GB" sz="2000" b="1" u="sng" dirty="0" err="1">
                <a:latin typeface="Century Gothic" panose="020B0502020202020204" pitchFamily="34" charset="0"/>
              </a:rPr>
              <a:t>faisons</a:t>
            </a:r>
            <a:r>
              <a:rPr lang="en-GB" sz="2000" dirty="0">
                <a:latin typeface="Century Gothic" panose="020B0502020202020204" pitchFamily="34" charset="0"/>
              </a:rPr>
              <a:t> </a:t>
            </a:r>
            <a:r>
              <a:rPr lang="en-GB" sz="2000" dirty="0" err="1">
                <a:latin typeface="Century Gothic" panose="020B0502020202020204" pitchFamily="34" charset="0"/>
              </a:rPr>
              <a:t>une</a:t>
            </a:r>
            <a:r>
              <a:rPr lang="en-GB" sz="2000" dirty="0">
                <a:latin typeface="Century Gothic" panose="020B0502020202020204" pitchFamily="34" charset="0"/>
              </a:rPr>
              <a:t> fête.</a:t>
            </a:r>
          </a:p>
        </p:txBody>
      </p:sp>
      <p:sp>
        <p:nvSpPr>
          <p:cNvPr id="14" name="Rectangle 13">
            <a:extLst>
              <a:ext uri="{FF2B5EF4-FFF2-40B4-BE49-F238E27FC236}">
                <a16:creationId xmlns:a16="http://schemas.microsoft.com/office/drawing/2014/main" id="{9A81400D-02BF-481F-B5DC-590FDE105CA3}"/>
              </a:ext>
            </a:extLst>
          </p:cNvPr>
          <p:cNvSpPr/>
          <p:nvPr/>
        </p:nvSpPr>
        <p:spPr>
          <a:xfrm>
            <a:off x="233015" y="1310202"/>
            <a:ext cx="11582375" cy="769441"/>
          </a:xfrm>
          <a:prstGeom prst="rect">
            <a:avLst/>
          </a:prstGeom>
        </p:spPr>
        <p:txBody>
          <a:bodyPr wrap="square">
            <a:spAutoFit/>
          </a:bodyPr>
          <a:lstStyle/>
          <a:p>
            <a:pPr lvl="0"/>
            <a:r>
              <a:rPr lang="fr-FR" sz="2200" dirty="0">
                <a:solidFill>
                  <a:srgbClr val="5B9BD5">
                    <a:lumMod val="50000"/>
                  </a:srgbClr>
                </a:solidFill>
                <a:latin typeface="Century Gothic" panose="020B0502020202020204" pitchFamily="34" charset="0"/>
              </a:rPr>
              <a:t>Travaille avec un(e) partenaire. Parlez avec trois groupes différentes. </a:t>
            </a:r>
            <a:br>
              <a:rPr lang="fr-FR" sz="2200" dirty="0">
                <a:solidFill>
                  <a:srgbClr val="5B9BD5">
                    <a:lumMod val="50000"/>
                  </a:srgbClr>
                </a:solidFill>
                <a:latin typeface="Century Gothic" panose="020B0502020202020204" pitchFamily="34" charset="0"/>
              </a:rPr>
            </a:br>
            <a:r>
              <a:rPr lang="fr-FR" sz="2200" dirty="0">
                <a:solidFill>
                  <a:srgbClr val="5B9BD5">
                    <a:lumMod val="50000"/>
                  </a:srgbClr>
                </a:solidFill>
                <a:latin typeface="Century Gothic" panose="020B0502020202020204" pitchFamily="34" charset="0"/>
              </a:rPr>
              <a:t>Qui fait quoi le week-end? Écrivez </a:t>
            </a:r>
            <a:r>
              <a:rPr lang="fr-FR" sz="2200" b="1" dirty="0">
                <a:solidFill>
                  <a:srgbClr val="5B9BD5">
                    <a:lumMod val="50000"/>
                  </a:srgbClr>
                </a:solidFill>
                <a:latin typeface="Century Gothic" panose="020B0502020202020204" pitchFamily="34" charset="0"/>
              </a:rPr>
              <a:t>trois phrases.</a:t>
            </a:r>
            <a:r>
              <a:rPr lang="fr-FR" sz="2200" dirty="0">
                <a:solidFill>
                  <a:srgbClr val="5B9BD5">
                    <a:lumMod val="50000"/>
                  </a:srgbClr>
                </a:solidFill>
                <a:latin typeface="Century Gothic" panose="020B0502020202020204" pitchFamily="34" charset="0"/>
              </a:rPr>
              <a:t> </a:t>
            </a:r>
            <a:endPar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2" name="Picture 2" descr="Pencil 3 Clip Art">
            <a:extLst>
              <a:ext uri="{FF2B5EF4-FFF2-40B4-BE49-F238E27FC236}">
                <a16:creationId xmlns:a16="http://schemas.microsoft.com/office/drawing/2014/main" id="{9B745A66-B555-42FE-9CBF-28501F962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64386">
            <a:off x="635699" y="5229199"/>
            <a:ext cx="405002" cy="6168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F046E13-381A-41B3-B61B-68A94836D375}"/>
              </a:ext>
            </a:extLst>
          </p:cNvPr>
          <p:cNvSpPr>
            <a:spLocks noGrp="1"/>
          </p:cNvSpPr>
          <p:nvPr>
            <p:ph type="title"/>
          </p:nvPr>
        </p:nvSpPr>
        <p:spPr/>
        <p:txBody>
          <a:bodyPr>
            <a:normAutofit/>
          </a:bodyPr>
          <a:lstStyle/>
          <a:p>
            <a:r>
              <a:rPr lang="fr-FR" dirty="0"/>
              <a:t>Le week-end</a:t>
            </a:r>
          </a:p>
        </p:txBody>
      </p:sp>
      <p:sp>
        <p:nvSpPr>
          <p:cNvPr id="20" name="Rounded Rectangle 46">
            <a:extLst>
              <a:ext uri="{FF2B5EF4-FFF2-40B4-BE49-F238E27FC236}">
                <a16:creationId xmlns:a16="http://schemas.microsoft.com/office/drawing/2014/main" id="{CDEE82BE-01F7-4BA9-A995-0FBAC6FF7AF0}"/>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303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TextBox 2">
            <a:extLst>
              <a:ext uri="{FF2B5EF4-FFF2-40B4-BE49-F238E27FC236}">
                <a16:creationId xmlns:a16="http://schemas.microsoft.com/office/drawing/2014/main" id="{189C5F40-032F-4EC1-A252-C67084CAE3E5}"/>
              </a:ext>
            </a:extLst>
          </p:cNvPr>
          <p:cNvSpPr txBox="1"/>
          <p:nvPr/>
        </p:nvSpPr>
        <p:spPr>
          <a:xfrm>
            <a:off x="345233" y="1296297"/>
            <a:ext cx="11290040" cy="4832092"/>
          </a:xfrm>
          <a:prstGeom prst="rect">
            <a:avLst/>
          </a:prstGeom>
          <a:noFill/>
        </p:spPr>
        <p:txBody>
          <a:bodyPr wrap="square" rtlCol="0">
            <a:spAutoFit/>
          </a:bodyPr>
          <a:lstStyle/>
          <a:p>
            <a:pPr marL="514350" indent="-514350">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p:txBody>
      </p:sp>
      <p:sp>
        <p:nvSpPr>
          <p:cNvPr id="4" name="Title 3">
            <a:extLst>
              <a:ext uri="{FF2B5EF4-FFF2-40B4-BE49-F238E27FC236}">
                <a16:creationId xmlns:a16="http://schemas.microsoft.com/office/drawing/2014/main" id="{708D17BD-E43B-4937-AB6C-97CAD6BA14DD}"/>
              </a:ext>
            </a:extLst>
          </p:cNvPr>
          <p:cNvSpPr>
            <a:spLocks noGrp="1"/>
          </p:cNvSpPr>
          <p:nvPr>
            <p:ph type="title"/>
          </p:nvPr>
        </p:nvSpPr>
        <p:spPr>
          <a:xfrm>
            <a:off x="0" y="213557"/>
            <a:ext cx="2848131" cy="647577"/>
          </a:xfrm>
        </p:spPr>
        <p:txBody>
          <a:bodyPr>
            <a:normAutofit/>
          </a:bodyPr>
          <a:lstStyle/>
          <a:p>
            <a:r>
              <a:rPr lang="fr-FR" sz="2800" dirty="0"/>
              <a:t>Le week-end</a:t>
            </a:r>
          </a:p>
        </p:txBody>
      </p:sp>
      <p:sp>
        <p:nvSpPr>
          <p:cNvPr id="11" name="Rounded Rectangle 46">
            <a:extLst>
              <a:ext uri="{FF2B5EF4-FFF2-40B4-BE49-F238E27FC236}">
                <a16:creationId xmlns:a16="http://schemas.microsoft.com/office/drawing/2014/main" id="{28101D4F-3DA9-428F-AFBF-66FF3FC7C085}"/>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5065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235109" y="2071378"/>
            <a:ext cx="11066804"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Revisit all vocabulary from:</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1.1</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1.2</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2.1</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60245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75F7AF-5465-46EF-B726-5C5FBDB83A14}"/>
              </a:ext>
            </a:extLst>
          </p:cNvPr>
          <p:cNvGraphicFramePr>
            <a:graphicFrameLocks noGrp="1"/>
          </p:cNvGraphicFramePr>
          <p:nvPr/>
        </p:nvGraphicFramePr>
        <p:xfrm>
          <a:off x="0" y="210647"/>
          <a:ext cx="2895599" cy="1994409"/>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11749">
                <a:tc gridSpan="3">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Lotto (1)</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852142">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930518">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a:effectLst/>
                          <a:latin typeface="Century Gothic" panose="020B0502020202020204" pitchFamily="34" charset="0"/>
                          <a:ea typeface="DengXian" panose="02010600030101010101" pitchFamily="2" charset="-122"/>
                          <a:cs typeface="Arial" panose="020B0604020202020204" pitchFamily="34" charset="0"/>
                        </a:rPr>
                        <a:t>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5" name="Table 4">
            <a:extLst>
              <a:ext uri="{FF2B5EF4-FFF2-40B4-BE49-F238E27FC236}">
                <a16:creationId xmlns:a16="http://schemas.microsoft.com/office/drawing/2014/main" id="{77A71C66-3A51-4B83-9A4C-F50DFEEAA50D}"/>
              </a:ext>
            </a:extLst>
          </p:cNvPr>
          <p:cNvGraphicFramePr>
            <a:graphicFrameLocks noGrp="1"/>
          </p:cNvGraphicFramePr>
          <p:nvPr/>
        </p:nvGraphicFramePr>
        <p:xfrm>
          <a:off x="-14895" y="2686664"/>
          <a:ext cx="2895598" cy="1834982"/>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56041">
                <a:tc gridSpan="3">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Lotto (2)</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9580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6899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l’attention (f)</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7" name="Table 6">
            <a:extLst>
              <a:ext uri="{FF2B5EF4-FFF2-40B4-BE49-F238E27FC236}">
                <a16:creationId xmlns:a16="http://schemas.microsoft.com/office/drawing/2014/main" id="{C9ACC6A0-A12C-407D-BFFF-9F745F3DC599}"/>
              </a:ext>
            </a:extLst>
          </p:cNvPr>
          <p:cNvGraphicFramePr>
            <a:graphicFrameLocks noGrp="1"/>
          </p:cNvGraphicFramePr>
          <p:nvPr/>
        </p:nvGraphicFramePr>
        <p:xfrm>
          <a:off x="3219037" y="2686617"/>
          <a:ext cx="2666457" cy="1835029"/>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819147">
                  <a:extLst>
                    <a:ext uri="{9D8B030D-6E8A-4147-A177-3AD203B41FA5}">
                      <a16:colId xmlns:a16="http://schemas.microsoft.com/office/drawing/2014/main" val="3482758965"/>
                    </a:ext>
                  </a:extLst>
                </a:gridCol>
                <a:gridCol w="1028163">
                  <a:extLst>
                    <a:ext uri="{9D8B030D-6E8A-4147-A177-3AD203B41FA5}">
                      <a16:colId xmlns:a16="http://schemas.microsoft.com/office/drawing/2014/main" val="107863171"/>
                    </a:ext>
                  </a:extLst>
                </a:gridCol>
              </a:tblGrid>
              <a:tr h="200567">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81149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2296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(m)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8" name="Table 7">
            <a:extLst>
              <a:ext uri="{FF2B5EF4-FFF2-40B4-BE49-F238E27FC236}">
                <a16:creationId xmlns:a16="http://schemas.microsoft.com/office/drawing/2014/main" id="{A3228DBA-3B4B-4531-B5C5-85215AB99589}"/>
              </a:ext>
            </a:extLst>
          </p:cNvPr>
          <p:cNvGraphicFramePr>
            <a:graphicFrameLocks noGrp="1"/>
          </p:cNvGraphicFramePr>
          <p:nvPr/>
        </p:nvGraphicFramePr>
        <p:xfrm>
          <a:off x="3247459" y="5012863"/>
          <a:ext cx="2646880" cy="1634490"/>
        </p:xfrm>
        <a:graphic>
          <a:graphicData uri="http://schemas.openxmlformats.org/drawingml/2006/table">
            <a:tbl>
              <a:tblPr firstRow="1" firstCol="1" bandRow="1"/>
              <a:tblGrid>
                <a:gridCol w="978654">
                  <a:extLst>
                    <a:ext uri="{9D8B030D-6E8A-4147-A177-3AD203B41FA5}">
                      <a16:colId xmlns:a16="http://schemas.microsoft.com/office/drawing/2014/main" val="3934096608"/>
                    </a:ext>
                  </a:extLst>
                </a:gridCol>
                <a:gridCol w="835776">
                  <a:extLst>
                    <a:ext uri="{9D8B030D-6E8A-4147-A177-3AD203B41FA5}">
                      <a16:colId xmlns:a16="http://schemas.microsoft.com/office/drawing/2014/main" val="4034379374"/>
                    </a:ext>
                  </a:extLst>
                </a:gridCol>
                <a:gridCol w="832450">
                  <a:extLst>
                    <a:ext uri="{9D8B030D-6E8A-4147-A177-3AD203B41FA5}">
                      <a16:colId xmlns:a16="http://schemas.microsoft.com/office/drawing/2014/main" val="2450513755"/>
                    </a:ext>
                  </a:extLst>
                </a:gridCol>
              </a:tblGrid>
              <a:tr h="194063">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(3)</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83490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60552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10" name="Text Box 2">
            <a:extLst>
              <a:ext uri="{FF2B5EF4-FFF2-40B4-BE49-F238E27FC236}">
                <a16:creationId xmlns:a16="http://schemas.microsoft.com/office/drawing/2014/main" id="{DE515244-3D05-4333-9FD1-B7A2A3125C5F}"/>
              </a:ext>
            </a:extLst>
          </p:cNvPr>
          <p:cNvSpPr txBox="1">
            <a:spLocks noChangeArrowheads="1"/>
          </p:cNvSpPr>
          <p:nvPr/>
        </p:nvSpPr>
        <p:spPr bwMode="auto">
          <a:xfrm rot="5400000">
            <a:off x="-262464" y="3362545"/>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Rectangle 4">
            <a:extLst>
              <a:ext uri="{FF2B5EF4-FFF2-40B4-BE49-F238E27FC236}">
                <a16:creationId xmlns:a16="http://schemas.microsoft.com/office/drawing/2014/main" id="{DE9B1EC8-2ED5-4369-AB75-C54199834A92}"/>
              </a:ext>
            </a:extLst>
          </p:cNvPr>
          <p:cNvSpPr>
            <a:spLocks noChangeArrowheads="1"/>
          </p:cNvSpPr>
          <p:nvPr/>
        </p:nvSpPr>
        <p:spPr bwMode="auto">
          <a:xfrm>
            <a:off x="10099089" y="3198476"/>
            <a:ext cx="6713738" cy="21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3C2784CB-9B91-4D8A-829D-A550733D6B12}"/>
              </a:ext>
            </a:extLst>
          </p:cNvPr>
          <p:cNvGraphicFramePr>
            <a:graphicFrameLocks noGrp="1"/>
          </p:cNvGraphicFramePr>
          <p:nvPr/>
        </p:nvGraphicFramePr>
        <p:xfrm>
          <a:off x="3212488" y="210646"/>
          <a:ext cx="2681851" cy="1989629"/>
        </p:xfrm>
        <a:graphic>
          <a:graphicData uri="http://schemas.openxmlformats.org/drawingml/2006/table">
            <a:tbl>
              <a:tblPr firstRow="1" firstCol="1" bandRow="1"/>
              <a:tblGrid>
                <a:gridCol w="787991">
                  <a:extLst>
                    <a:ext uri="{9D8B030D-6E8A-4147-A177-3AD203B41FA5}">
                      <a16:colId xmlns:a16="http://schemas.microsoft.com/office/drawing/2014/main" val="733183425"/>
                    </a:ext>
                  </a:extLst>
                </a:gridCol>
                <a:gridCol w="904834">
                  <a:extLst>
                    <a:ext uri="{9D8B030D-6E8A-4147-A177-3AD203B41FA5}">
                      <a16:colId xmlns:a16="http://schemas.microsoft.com/office/drawing/2014/main" val="3388780526"/>
                    </a:ext>
                  </a:extLst>
                </a:gridCol>
                <a:gridCol w="989026">
                  <a:extLst>
                    <a:ext uri="{9D8B030D-6E8A-4147-A177-3AD203B41FA5}">
                      <a16:colId xmlns:a16="http://schemas.microsoft.com/office/drawing/2014/main" val="3965669901"/>
                    </a:ext>
                  </a:extLst>
                </a:gridCol>
              </a:tblGrid>
              <a:tr h="221234">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4447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a:t>
                      </a:r>
                    </a:p>
                    <a:p>
                      <a:pPr algn="ctr">
                        <a:lnSpc>
                          <a:spcPct val="107000"/>
                        </a:lnSpc>
                        <a:spcAft>
                          <a:spcPts val="800"/>
                        </a:spcAft>
                      </a:pP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a:t>
                      </a:r>
                    </a:p>
                    <a:p>
                      <a:pPr algn="ctr">
                        <a:lnSpc>
                          <a:spcPct val="107000"/>
                        </a:lnSpc>
                        <a:spcAft>
                          <a:spcPts val="800"/>
                        </a:spcAft>
                      </a:pP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92392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16" name="Table 15">
            <a:extLst>
              <a:ext uri="{FF2B5EF4-FFF2-40B4-BE49-F238E27FC236}">
                <a16:creationId xmlns:a16="http://schemas.microsoft.com/office/drawing/2014/main" id="{13711EF6-D848-4D73-8CDA-2E7D8232E477}"/>
              </a:ext>
            </a:extLst>
          </p:cNvPr>
          <p:cNvGraphicFramePr>
            <a:graphicFrameLocks noGrp="1"/>
          </p:cNvGraphicFramePr>
          <p:nvPr/>
        </p:nvGraphicFramePr>
        <p:xfrm>
          <a:off x="-6051" y="5012863"/>
          <a:ext cx="2895598" cy="1634490"/>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27977">
                <a:tc gridSpan="3">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Lotto (3)</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65268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un exercice</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GB" sz="1100" dirty="0">
                        <a:effectLst/>
                        <a:latin typeface="Century Gothic" panose="020B050202020202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652680">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rien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quoi</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graphicFrame>
        <p:nvGraphicFramePr>
          <p:cNvPr id="17" name="Table 16">
            <a:extLst>
              <a:ext uri="{FF2B5EF4-FFF2-40B4-BE49-F238E27FC236}">
                <a16:creationId xmlns:a16="http://schemas.microsoft.com/office/drawing/2014/main" id="{C0D8EC93-7F81-428D-B197-06416FA06428}"/>
              </a:ext>
            </a:extLst>
          </p:cNvPr>
          <p:cNvGraphicFramePr>
            <a:graphicFrameLocks noGrp="1"/>
          </p:cNvGraphicFramePr>
          <p:nvPr/>
        </p:nvGraphicFramePr>
        <p:xfrm>
          <a:off x="6312558" y="215756"/>
          <a:ext cx="2895599" cy="1984518"/>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23963">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(4)</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888187">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87236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18" name="Table 17">
            <a:extLst>
              <a:ext uri="{FF2B5EF4-FFF2-40B4-BE49-F238E27FC236}">
                <a16:creationId xmlns:a16="http://schemas.microsoft.com/office/drawing/2014/main" id="{56D20EC3-0B8B-4503-ABB5-1388B9958A6F}"/>
              </a:ext>
            </a:extLst>
          </p:cNvPr>
          <p:cNvGraphicFramePr>
            <a:graphicFrameLocks noGrp="1"/>
          </p:cNvGraphicFramePr>
          <p:nvPr/>
        </p:nvGraphicFramePr>
        <p:xfrm>
          <a:off x="6297663" y="2691773"/>
          <a:ext cx="2895598" cy="1834982"/>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5604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(5)</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9580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6899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19" name="Table 18">
            <a:extLst>
              <a:ext uri="{FF2B5EF4-FFF2-40B4-BE49-F238E27FC236}">
                <a16:creationId xmlns:a16="http://schemas.microsoft.com/office/drawing/2014/main" id="{2A0941AE-2988-4ABA-BCB6-945825E3BCFF}"/>
              </a:ext>
            </a:extLst>
          </p:cNvPr>
          <p:cNvGraphicFramePr>
            <a:graphicFrameLocks noGrp="1"/>
          </p:cNvGraphicFramePr>
          <p:nvPr/>
        </p:nvGraphicFramePr>
        <p:xfrm>
          <a:off x="9532742" y="2693413"/>
          <a:ext cx="2666457" cy="1828232"/>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819147">
                  <a:extLst>
                    <a:ext uri="{9D8B030D-6E8A-4147-A177-3AD203B41FA5}">
                      <a16:colId xmlns:a16="http://schemas.microsoft.com/office/drawing/2014/main" val="3482758965"/>
                    </a:ext>
                  </a:extLst>
                </a:gridCol>
                <a:gridCol w="1028163">
                  <a:extLst>
                    <a:ext uri="{9D8B030D-6E8A-4147-A177-3AD203B41FA5}">
                      <a16:colId xmlns:a16="http://schemas.microsoft.com/office/drawing/2014/main" val="107863171"/>
                    </a:ext>
                  </a:extLst>
                </a:gridCol>
              </a:tblGrid>
              <a:tr h="22279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(5)</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8692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1851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20" name="Table 19">
            <a:extLst>
              <a:ext uri="{FF2B5EF4-FFF2-40B4-BE49-F238E27FC236}">
                <a16:creationId xmlns:a16="http://schemas.microsoft.com/office/drawing/2014/main" id="{F5444720-B97B-4B80-990E-6B46344528BE}"/>
              </a:ext>
            </a:extLst>
          </p:cNvPr>
          <p:cNvGraphicFramePr>
            <a:graphicFrameLocks noGrp="1"/>
          </p:cNvGraphicFramePr>
          <p:nvPr/>
        </p:nvGraphicFramePr>
        <p:xfrm>
          <a:off x="9560017" y="5017972"/>
          <a:ext cx="2646880" cy="1638733"/>
        </p:xfrm>
        <a:graphic>
          <a:graphicData uri="http://schemas.openxmlformats.org/drawingml/2006/table">
            <a:tbl>
              <a:tblPr firstRow="1" firstCol="1" bandRow="1"/>
              <a:tblGrid>
                <a:gridCol w="978654">
                  <a:extLst>
                    <a:ext uri="{9D8B030D-6E8A-4147-A177-3AD203B41FA5}">
                      <a16:colId xmlns:a16="http://schemas.microsoft.com/office/drawing/2014/main" val="3934096608"/>
                    </a:ext>
                  </a:extLst>
                </a:gridCol>
                <a:gridCol w="996104">
                  <a:extLst>
                    <a:ext uri="{9D8B030D-6E8A-4147-A177-3AD203B41FA5}">
                      <a16:colId xmlns:a16="http://schemas.microsoft.com/office/drawing/2014/main" val="4034379374"/>
                    </a:ext>
                  </a:extLst>
                </a:gridCol>
                <a:gridCol w="672122">
                  <a:extLst>
                    <a:ext uri="{9D8B030D-6E8A-4147-A177-3AD203B41FA5}">
                      <a16:colId xmlns:a16="http://schemas.microsoft.com/office/drawing/2014/main" val="2450513755"/>
                    </a:ext>
                  </a:extLst>
                </a:gridCol>
              </a:tblGrid>
              <a:tr h="194063">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(6)</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71251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605523">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an exercise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21" name="Text Box 2">
            <a:extLst>
              <a:ext uri="{FF2B5EF4-FFF2-40B4-BE49-F238E27FC236}">
                <a16:creationId xmlns:a16="http://schemas.microsoft.com/office/drawing/2014/main" id="{5374F8A9-E04A-41B2-AB6E-DF43CF361B45}"/>
              </a:ext>
            </a:extLst>
          </p:cNvPr>
          <p:cNvSpPr txBox="1">
            <a:spLocks noChangeArrowheads="1"/>
          </p:cNvSpPr>
          <p:nvPr/>
        </p:nvSpPr>
        <p:spPr bwMode="auto">
          <a:xfrm rot="5400000">
            <a:off x="6050094" y="3367654"/>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graphicFrame>
        <p:nvGraphicFramePr>
          <p:cNvPr id="22" name="Table 21">
            <a:extLst>
              <a:ext uri="{FF2B5EF4-FFF2-40B4-BE49-F238E27FC236}">
                <a16:creationId xmlns:a16="http://schemas.microsoft.com/office/drawing/2014/main" id="{7C21B964-9773-424D-A408-6A575F5DC255}"/>
              </a:ext>
            </a:extLst>
          </p:cNvPr>
          <p:cNvGraphicFramePr>
            <a:graphicFrameLocks noGrp="1"/>
          </p:cNvGraphicFramePr>
          <p:nvPr/>
        </p:nvGraphicFramePr>
        <p:xfrm>
          <a:off x="9525046" y="215755"/>
          <a:ext cx="2681851" cy="1991113"/>
        </p:xfrm>
        <a:graphic>
          <a:graphicData uri="http://schemas.openxmlformats.org/drawingml/2006/table">
            <a:tbl>
              <a:tblPr firstRow="1" firstCol="1" bandRow="1"/>
              <a:tblGrid>
                <a:gridCol w="787991">
                  <a:extLst>
                    <a:ext uri="{9D8B030D-6E8A-4147-A177-3AD203B41FA5}">
                      <a16:colId xmlns:a16="http://schemas.microsoft.com/office/drawing/2014/main" val="733183425"/>
                    </a:ext>
                  </a:extLst>
                </a:gridCol>
                <a:gridCol w="904834">
                  <a:extLst>
                    <a:ext uri="{9D8B030D-6E8A-4147-A177-3AD203B41FA5}">
                      <a16:colId xmlns:a16="http://schemas.microsoft.com/office/drawing/2014/main" val="3388780526"/>
                    </a:ext>
                  </a:extLst>
                </a:gridCol>
                <a:gridCol w="989026">
                  <a:extLst>
                    <a:ext uri="{9D8B030D-6E8A-4147-A177-3AD203B41FA5}">
                      <a16:colId xmlns:a16="http://schemas.microsoft.com/office/drawing/2014/main" val="3965669901"/>
                    </a:ext>
                  </a:extLst>
                </a:gridCol>
              </a:tblGrid>
              <a:tr h="208562">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(4)</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904949">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87100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23" name="Table 22">
            <a:extLst>
              <a:ext uri="{FF2B5EF4-FFF2-40B4-BE49-F238E27FC236}">
                <a16:creationId xmlns:a16="http://schemas.microsoft.com/office/drawing/2014/main" id="{F2196E03-5657-4FC4-983A-ADC044FC555E}"/>
              </a:ext>
            </a:extLst>
          </p:cNvPr>
          <p:cNvGraphicFramePr>
            <a:graphicFrameLocks noGrp="1"/>
          </p:cNvGraphicFramePr>
          <p:nvPr/>
        </p:nvGraphicFramePr>
        <p:xfrm>
          <a:off x="6306507" y="5017973"/>
          <a:ext cx="2895598" cy="1651058"/>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65128">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(6)</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710420">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74872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spTree>
    <p:extLst>
      <p:ext uri="{BB962C8B-B14F-4D97-AF65-F5344CB8AC3E}">
        <p14:creationId xmlns:p14="http://schemas.microsoft.com/office/powerpoint/2010/main" val="3941103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75F7AF-5465-46EF-B726-5C5FBDB83A14}"/>
              </a:ext>
            </a:extLst>
          </p:cNvPr>
          <p:cNvGraphicFramePr>
            <a:graphicFrameLocks noGrp="1"/>
          </p:cNvGraphicFramePr>
          <p:nvPr/>
        </p:nvGraphicFramePr>
        <p:xfrm>
          <a:off x="0" y="210646"/>
          <a:ext cx="2895599" cy="2036903"/>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10006">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(7)</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904039">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92285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5" name="Table 4">
            <a:extLst>
              <a:ext uri="{FF2B5EF4-FFF2-40B4-BE49-F238E27FC236}">
                <a16:creationId xmlns:a16="http://schemas.microsoft.com/office/drawing/2014/main" id="{77A71C66-3A51-4B83-9A4C-F50DFEEAA50D}"/>
              </a:ext>
            </a:extLst>
          </p:cNvPr>
          <p:cNvGraphicFramePr>
            <a:graphicFrameLocks noGrp="1"/>
          </p:cNvGraphicFramePr>
          <p:nvPr/>
        </p:nvGraphicFramePr>
        <p:xfrm>
          <a:off x="-14895" y="2686664"/>
          <a:ext cx="2895598" cy="1834982"/>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5604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(8)</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9580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a:effectLst/>
                          <a:latin typeface="Century Gothic" panose="020B0502020202020204" pitchFamily="34" charset="0"/>
                          <a:ea typeface="DengXian" panose="02010600030101010101" pitchFamily="2" charset="-122"/>
                          <a:cs typeface="Arial" panose="020B0604020202020204" pitchFamily="34" charset="0"/>
                        </a:rPr>
                      </a:br>
                      <a:r>
                        <a:rPr lang="en-GB" sz="1100">
                          <a:effectLst/>
                          <a:latin typeface="Century Gothic" panose="020B0502020202020204" pitchFamily="34" charset="0"/>
                          <a:ea typeface="DengXian" panose="02010600030101010101" pitchFamily="2" charset="-122"/>
                          <a:cs typeface="Arial" panose="020B0604020202020204" pitchFamily="34" charset="0"/>
                        </a:rPr>
                        <a:t>ils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6899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elles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7" name="Table 6">
            <a:extLst>
              <a:ext uri="{FF2B5EF4-FFF2-40B4-BE49-F238E27FC236}">
                <a16:creationId xmlns:a16="http://schemas.microsoft.com/office/drawing/2014/main" id="{C9ACC6A0-A12C-407D-BFFF-9F745F3DC599}"/>
              </a:ext>
            </a:extLst>
          </p:cNvPr>
          <p:cNvGraphicFramePr>
            <a:graphicFrameLocks noGrp="1"/>
          </p:cNvGraphicFramePr>
          <p:nvPr/>
        </p:nvGraphicFramePr>
        <p:xfrm>
          <a:off x="3219037" y="2686617"/>
          <a:ext cx="2666457" cy="1855378"/>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819147">
                  <a:extLst>
                    <a:ext uri="{9D8B030D-6E8A-4147-A177-3AD203B41FA5}">
                      <a16:colId xmlns:a16="http://schemas.microsoft.com/office/drawing/2014/main" val="3482758965"/>
                    </a:ext>
                  </a:extLst>
                </a:gridCol>
                <a:gridCol w="1028163">
                  <a:extLst>
                    <a:ext uri="{9D8B030D-6E8A-4147-A177-3AD203B41FA5}">
                      <a16:colId xmlns:a16="http://schemas.microsoft.com/office/drawing/2014/main" val="107863171"/>
                    </a:ext>
                  </a:extLst>
                </a:gridCol>
              </a:tblGrid>
              <a:tr h="187045">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(8)</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5679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what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attention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91148">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8" name="Table 7">
            <a:extLst>
              <a:ext uri="{FF2B5EF4-FFF2-40B4-BE49-F238E27FC236}">
                <a16:creationId xmlns:a16="http://schemas.microsoft.com/office/drawing/2014/main" id="{A3228DBA-3B4B-4531-B5C5-85215AB99589}"/>
              </a:ext>
            </a:extLst>
          </p:cNvPr>
          <p:cNvGraphicFramePr>
            <a:graphicFrameLocks noGrp="1"/>
          </p:cNvGraphicFramePr>
          <p:nvPr/>
        </p:nvGraphicFramePr>
        <p:xfrm>
          <a:off x="3247459" y="5012864"/>
          <a:ext cx="2646880" cy="1675809"/>
        </p:xfrm>
        <a:graphic>
          <a:graphicData uri="http://schemas.openxmlformats.org/drawingml/2006/table">
            <a:tbl>
              <a:tblPr firstRow="1" firstCol="1" bandRow="1"/>
              <a:tblGrid>
                <a:gridCol w="848291">
                  <a:extLst>
                    <a:ext uri="{9D8B030D-6E8A-4147-A177-3AD203B41FA5}">
                      <a16:colId xmlns:a16="http://schemas.microsoft.com/office/drawing/2014/main" val="3934096608"/>
                    </a:ext>
                  </a:extLst>
                </a:gridCol>
                <a:gridCol w="966139">
                  <a:extLst>
                    <a:ext uri="{9D8B030D-6E8A-4147-A177-3AD203B41FA5}">
                      <a16:colId xmlns:a16="http://schemas.microsoft.com/office/drawing/2014/main" val="4034379374"/>
                    </a:ext>
                  </a:extLst>
                </a:gridCol>
                <a:gridCol w="832450">
                  <a:extLst>
                    <a:ext uri="{9D8B030D-6E8A-4147-A177-3AD203B41FA5}">
                      <a16:colId xmlns:a16="http://schemas.microsoft.com/office/drawing/2014/main" val="2450513755"/>
                    </a:ext>
                  </a:extLst>
                </a:gridCol>
              </a:tblGrid>
              <a:tr h="16367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(9)</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594086">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nothing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876723">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10" name="Text Box 2">
            <a:extLst>
              <a:ext uri="{FF2B5EF4-FFF2-40B4-BE49-F238E27FC236}">
                <a16:creationId xmlns:a16="http://schemas.microsoft.com/office/drawing/2014/main" id="{DE515244-3D05-4333-9FD1-B7A2A3125C5F}"/>
              </a:ext>
            </a:extLst>
          </p:cNvPr>
          <p:cNvSpPr txBox="1">
            <a:spLocks noChangeArrowheads="1"/>
          </p:cNvSpPr>
          <p:nvPr/>
        </p:nvSpPr>
        <p:spPr bwMode="auto">
          <a:xfrm rot="5400000">
            <a:off x="-262464" y="3362545"/>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Rectangle 4">
            <a:extLst>
              <a:ext uri="{FF2B5EF4-FFF2-40B4-BE49-F238E27FC236}">
                <a16:creationId xmlns:a16="http://schemas.microsoft.com/office/drawing/2014/main" id="{DE9B1EC8-2ED5-4369-AB75-C54199834A92}"/>
              </a:ext>
            </a:extLst>
          </p:cNvPr>
          <p:cNvSpPr>
            <a:spLocks noChangeArrowheads="1"/>
          </p:cNvSpPr>
          <p:nvPr/>
        </p:nvSpPr>
        <p:spPr bwMode="auto">
          <a:xfrm>
            <a:off x="10099089" y="3198476"/>
            <a:ext cx="6713738" cy="21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3C2784CB-9B91-4D8A-829D-A550733D6B12}"/>
              </a:ext>
            </a:extLst>
          </p:cNvPr>
          <p:cNvGraphicFramePr>
            <a:graphicFrameLocks noGrp="1"/>
          </p:cNvGraphicFramePr>
          <p:nvPr/>
        </p:nvGraphicFramePr>
        <p:xfrm>
          <a:off x="3212488" y="210647"/>
          <a:ext cx="2681851" cy="2036903"/>
        </p:xfrm>
        <a:graphic>
          <a:graphicData uri="http://schemas.openxmlformats.org/drawingml/2006/table">
            <a:tbl>
              <a:tblPr firstRow="1" firstCol="1" bandRow="1"/>
              <a:tblGrid>
                <a:gridCol w="787991">
                  <a:extLst>
                    <a:ext uri="{9D8B030D-6E8A-4147-A177-3AD203B41FA5}">
                      <a16:colId xmlns:a16="http://schemas.microsoft.com/office/drawing/2014/main" val="733183425"/>
                    </a:ext>
                  </a:extLst>
                </a:gridCol>
                <a:gridCol w="1038246">
                  <a:extLst>
                    <a:ext uri="{9D8B030D-6E8A-4147-A177-3AD203B41FA5}">
                      <a16:colId xmlns:a16="http://schemas.microsoft.com/office/drawing/2014/main" val="3388780526"/>
                    </a:ext>
                  </a:extLst>
                </a:gridCol>
                <a:gridCol w="855614">
                  <a:extLst>
                    <a:ext uri="{9D8B030D-6E8A-4147-A177-3AD203B41FA5}">
                      <a16:colId xmlns:a16="http://schemas.microsoft.com/office/drawing/2014/main" val="3965669901"/>
                    </a:ext>
                  </a:extLst>
                </a:gridCol>
              </a:tblGrid>
              <a:tr h="18973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(7)</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7086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93562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16" name="Table 15">
            <a:extLst>
              <a:ext uri="{FF2B5EF4-FFF2-40B4-BE49-F238E27FC236}">
                <a16:creationId xmlns:a16="http://schemas.microsoft.com/office/drawing/2014/main" id="{13711EF6-D848-4D73-8CDA-2E7D8232E477}"/>
              </a:ext>
            </a:extLst>
          </p:cNvPr>
          <p:cNvGraphicFramePr>
            <a:graphicFrameLocks noGrp="1"/>
          </p:cNvGraphicFramePr>
          <p:nvPr/>
        </p:nvGraphicFramePr>
        <p:xfrm>
          <a:off x="-6051" y="5012864"/>
          <a:ext cx="2895598" cy="1638933"/>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65736">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(9)</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610487">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858266">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graphicFrame>
        <p:nvGraphicFramePr>
          <p:cNvPr id="17" name="Table 16">
            <a:extLst>
              <a:ext uri="{FF2B5EF4-FFF2-40B4-BE49-F238E27FC236}">
                <a16:creationId xmlns:a16="http://schemas.microsoft.com/office/drawing/2014/main" id="{C0D8EC93-7F81-428D-B197-06416FA06428}"/>
              </a:ext>
            </a:extLst>
          </p:cNvPr>
          <p:cNvGraphicFramePr>
            <a:graphicFrameLocks noGrp="1"/>
          </p:cNvGraphicFramePr>
          <p:nvPr/>
        </p:nvGraphicFramePr>
        <p:xfrm>
          <a:off x="6312558" y="215755"/>
          <a:ext cx="2895599" cy="2031792"/>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29298">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(10)</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90934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893149">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18" name="Table 17">
            <a:extLst>
              <a:ext uri="{FF2B5EF4-FFF2-40B4-BE49-F238E27FC236}">
                <a16:creationId xmlns:a16="http://schemas.microsoft.com/office/drawing/2014/main" id="{56D20EC3-0B8B-4503-ABB5-1388B9958A6F}"/>
              </a:ext>
            </a:extLst>
          </p:cNvPr>
          <p:cNvGraphicFramePr>
            <a:graphicFrameLocks noGrp="1"/>
          </p:cNvGraphicFramePr>
          <p:nvPr/>
        </p:nvGraphicFramePr>
        <p:xfrm>
          <a:off x="6297663" y="2691773"/>
          <a:ext cx="2895598" cy="1834982"/>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5604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(11)</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95804">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nous faisons</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a:effectLst/>
                          <a:latin typeface="Century Gothic" panose="020B0502020202020204" pitchFamily="34" charset="0"/>
                          <a:ea typeface="DengXian" panose="02010600030101010101" pitchFamily="2" charset="-122"/>
                          <a:cs typeface="Arial" panose="020B0604020202020204" pitchFamily="34" charset="0"/>
                        </a:rPr>
                      </a:br>
                      <a:r>
                        <a:rPr lang="en-GB" sz="1100">
                          <a:effectLst/>
                          <a:latin typeface="Century Gothic" panose="020B0502020202020204" pitchFamily="34" charset="0"/>
                          <a:ea typeface="DengXian" panose="02010600030101010101" pitchFamily="2" charset="-122"/>
                          <a:cs typeface="Arial" panose="020B0604020202020204" pitchFamily="34" charset="0"/>
                        </a:rPr>
                        <a:t>ils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6899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19" name="Table 18">
            <a:extLst>
              <a:ext uri="{FF2B5EF4-FFF2-40B4-BE49-F238E27FC236}">
                <a16:creationId xmlns:a16="http://schemas.microsoft.com/office/drawing/2014/main" id="{2A0941AE-2988-4ABA-BCB6-945825E3BCFF}"/>
              </a:ext>
            </a:extLst>
          </p:cNvPr>
          <p:cNvGraphicFramePr>
            <a:graphicFrameLocks noGrp="1"/>
          </p:cNvGraphicFramePr>
          <p:nvPr/>
        </p:nvGraphicFramePr>
        <p:xfrm>
          <a:off x="9532742" y="2693413"/>
          <a:ext cx="2666457" cy="1872371"/>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963811">
                  <a:extLst>
                    <a:ext uri="{9D8B030D-6E8A-4147-A177-3AD203B41FA5}">
                      <a16:colId xmlns:a16="http://schemas.microsoft.com/office/drawing/2014/main" val="3482758965"/>
                    </a:ext>
                  </a:extLst>
                </a:gridCol>
                <a:gridCol w="883499">
                  <a:extLst>
                    <a:ext uri="{9D8B030D-6E8A-4147-A177-3AD203B41FA5}">
                      <a16:colId xmlns:a16="http://schemas.microsoft.com/office/drawing/2014/main" val="107863171"/>
                    </a:ext>
                  </a:extLst>
                </a:gridCol>
              </a:tblGrid>
              <a:tr h="21201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(11)</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48817">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what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67405">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20" name="Table 19">
            <a:extLst>
              <a:ext uri="{FF2B5EF4-FFF2-40B4-BE49-F238E27FC236}">
                <a16:creationId xmlns:a16="http://schemas.microsoft.com/office/drawing/2014/main" id="{F5444720-B97B-4B80-990E-6B46344528BE}"/>
              </a:ext>
            </a:extLst>
          </p:cNvPr>
          <p:cNvGraphicFramePr>
            <a:graphicFrameLocks noGrp="1"/>
          </p:cNvGraphicFramePr>
          <p:nvPr/>
        </p:nvGraphicFramePr>
        <p:xfrm>
          <a:off x="9560017" y="5017972"/>
          <a:ext cx="2646880" cy="1689251"/>
        </p:xfrm>
        <a:graphic>
          <a:graphicData uri="http://schemas.openxmlformats.org/drawingml/2006/table">
            <a:tbl>
              <a:tblPr firstRow="1" firstCol="1" bandRow="1"/>
              <a:tblGrid>
                <a:gridCol w="978654">
                  <a:extLst>
                    <a:ext uri="{9D8B030D-6E8A-4147-A177-3AD203B41FA5}">
                      <a16:colId xmlns:a16="http://schemas.microsoft.com/office/drawing/2014/main" val="3934096608"/>
                    </a:ext>
                  </a:extLst>
                </a:gridCol>
                <a:gridCol w="996104">
                  <a:extLst>
                    <a:ext uri="{9D8B030D-6E8A-4147-A177-3AD203B41FA5}">
                      <a16:colId xmlns:a16="http://schemas.microsoft.com/office/drawing/2014/main" val="4034379374"/>
                    </a:ext>
                  </a:extLst>
                </a:gridCol>
                <a:gridCol w="672122">
                  <a:extLst>
                    <a:ext uri="{9D8B030D-6E8A-4147-A177-3AD203B41FA5}">
                      <a16:colId xmlns:a16="http://schemas.microsoft.com/office/drawing/2014/main" val="2450513755"/>
                    </a:ext>
                  </a:extLst>
                </a:gridCol>
              </a:tblGrid>
              <a:tr h="16668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(12)</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71710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786916">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21" name="Text Box 2">
            <a:extLst>
              <a:ext uri="{FF2B5EF4-FFF2-40B4-BE49-F238E27FC236}">
                <a16:creationId xmlns:a16="http://schemas.microsoft.com/office/drawing/2014/main" id="{5374F8A9-E04A-41B2-AB6E-DF43CF361B45}"/>
              </a:ext>
            </a:extLst>
          </p:cNvPr>
          <p:cNvSpPr txBox="1">
            <a:spLocks noChangeArrowheads="1"/>
          </p:cNvSpPr>
          <p:nvPr/>
        </p:nvSpPr>
        <p:spPr bwMode="auto">
          <a:xfrm rot="5400000">
            <a:off x="6050094" y="3367654"/>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graphicFrame>
        <p:nvGraphicFramePr>
          <p:cNvPr id="22" name="Table 21">
            <a:extLst>
              <a:ext uri="{FF2B5EF4-FFF2-40B4-BE49-F238E27FC236}">
                <a16:creationId xmlns:a16="http://schemas.microsoft.com/office/drawing/2014/main" id="{7C21B964-9773-424D-A408-6A575F5DC255}"/>
              </a:ext>
            </a:extLst>
          </p:cNvPr>
          <p:cNvGraphicFramePr>
            <a:graphicFrameLocks noGrp="1"/>
          </p:cNvGraphicFramePr>
          <p:nvPr/>
        </p:nvGraphicFramePr>
        <p:xfrm>
          <a:off x="9525046" y="215755"/>
          <a:ext cx="2681851" cy="1984519"/>
        </p:xfrm>
        <a:graphic>
          <a:graphicData uri="http://schemas.openxmlformats.org/drawingml/2006/table">
            <a:tbl>
              <a:tblPr firstRow="1" firstCol="1" bandRow="1"/>
              <a:tblGrid>
                <a:gridCol w="942929">
                  <a:extLst>
                    <a:ext uri="{9D8B030D-6E8A-4147-A177-3AD203B41FA5}">
                      <a16:colId xmlns:a16="http://schemas.microsoft.com/office/drawing/2014/main" val="733183425"/>
                    </a:ext>
                  </a:extLst>
                </a:gridCol>
                <a:gridCol w="914400">
                  <a:extLst>
                    <a:ext uri="{9D8B030D-6E8A-4147-A177-3AD203B41FA5}">
                      <a16:colId xmlns:a16="http://schemas.microsoft.com/office/drawing/2014/main" val="3388780526"/>
                    </a:ext>
                  </a:extLst>
                </a:gridCol>
                <a:gridCol w="824522">
                  <a:extLst>
                    <a:ext uri="{9D8B030D-6E8A-4147-A177-3AD203B41FA5}">
                      <a16:colId xmlns:a16="http://schemas.microsoft.com/office/drawing/2014/main" val="3965669901"/>
                    </a:ext>
                  </a:extLst>
                </a:gridCol>
              </a:tblGrid>
              <a:tr h="208562">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(10)</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904949">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87100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23" name="Table 22">
            <a:extLst>
              <a:ext uri="{FF2B5EF4-FFF2-40B4-BE49-F238E27FC236}">
                <a16:creationId xmlns:a16="http://schemas.microsoft.com/office/drawing/2014/main" id="{F2196E03-5657-4FC4-983A-ADC044FC555E}"/>
              </a:ext>
            </a:extLst>
          </p:cNvPr>
          <p:cNvGraphicFramePr>
            <a:graphicFrameLocks noGrp="1"/>
          </p:cNvGraphicFramePr>
          <p:nvPr/>
        </p:nvGraphicFramePr>
        <p:xfrm>
          <a:off x="6312559" y="5012864"/>
          <a:ext cx="2895598" cy="1684705"/>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6828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(12)</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623549">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88397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spTree>
    <p:extLst>
      <p:ext uri="{BB962C8B-B14F-4D97-AF65-F5344CB8AC3E}">
        <p14:creationId xmlns:p14="http://schemas.microsoft.com/office/powerpoint/2010/main" val="3374549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75F7AF-5465-46EF-B726-5C5FBDB83A14}"/>
              </a:ext>
            </a:extLst>
          </p:cNvPr>
          <p:cNvGraphicFramePr>
            <a:graphicFrameLocks noGrp="1"/>
          </p:cNvGraphicFramePr>
          <p:nvPr/>
        </p:nvGraphicFramePr>
        <p:xfrm>
          <a:off x="0" y="210647"/>
          <a:ext cx="2895599" cy="1994409"/>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1174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(13)</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852142">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elles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a:effectLst/>
                          <a:latin typeface="Century Gothic" panose="020B0502020202020204" pitchFamily="34" charset="0"/>
                          <a:ea typeface="DengXian" panose="02010600030101010101" pitchFamily="2" charset="-122"/>
                          <a:cs typeface="Arial" panose="020B0604020202020204" pitchFamily="34" charset="0"/>
                        </a:rPr>
                      </a:br>
                      <a:r>
                        <a:rPr lang="en-GB" sz="1100">
                          <a:effectLst/>
                          <a:latin typeface="Century Gothic" panose="020B0502020202020204" pitchFamily="34" charset="0"/>
                          <a:ea typeface="DengXian" panose="02010600030101010101" pitchFamily="2" charset="-122"/>
                          <a:cs typeface="Arial" panose="020B0604020202020204" pitchFamily="34" charset="0"/>
                        </a:rPr>
                        <a:t>un exercice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93051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5" name="Table 4">
            <a:extLst>
              <a:ext uri="{FF2B5EF4-FFF2-40B4-BE49-F238E27FC236}">
                <a16:creationId xmlns:a16="http://schemas.microsoft.com/office/drawing/2014/main" id="{77A71C66-3A51-4B83-9A4C-F50DFEEAA50D}"/>
              </a:ext>
            </a:extLst>
          </p:cNvPr>
          <p:cNvGraphicFramePr>
            <a:graphicFrameLocks noGrp="1"/>
          </p:cNvGraphicFramePr>
          <p:nvPr/>
        </p:nvGraphicFramePr>
        <p:xfrm>
          <a:off x="-14895" y="2686663"/>
          <a:ext cx="2895598" cy="1821715"/>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75075">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(14)</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80539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41246">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7" name="Table 6">
            <a:extLst>
              <a:ext uri="{FF2B5EF4-FFF2-40B4-BE49-F238E27FC236}">
                <a16:creationId xmlns:a16="http://schemas.microsoft.com/office/drawing/2014/main" id="{C9ACC6A0-A12C-407D-BFFF-9F745F3DC599}"/>
              </a:ext>
            </a:extLst>
          </p:cNvPr>
          <p:cNvGraphicFramePr>
            <a:graphicFrameLocks noGrp="1"/>
          </p:cNvGraphicFramePr>
          <p:nvPr/>
        </p:nvGraphicFramePr>
        <p:xfrm>
          <a:off x="3227881" y="2673350"/>
          <a:ext cx="2666457" cy="1840318"/>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819147">
                  <a:extLst>
                    <a:ext uri="{9D8B030D-6E8A-4147-A177-3AD203B41FA5}">
                      <a16:colId xmlns:a16="http://schemas.microsoft.com/office/drawing/2014/main" val="3482758965"/>
                    </a:ext>
                  </a:extLst>
                </a:gridCol>
                <a:gridCol w="1028163">
                  <a:extLst>
                    <a:ext uri="{9D8B030D-6E8A-4147-A177-3AD203B41FA5}">
                      <a16:colId xmlns:a16="http://schemas.microsoft.com/office/drawing/2014/main" val="107863171"/>
                    </a:ext>
                  </a:extLst>
                </a:gridCol>
              </a:tblGrid>
              <a:tr h="18406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(14)</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4471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3652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8" name="Table 7">
            <a:extLst>
              <a:ext uri="{FF2B5EF4-FFF2-40B4-BE49-F238E27FC236}">
                <a16:creationId xmlns:a16="http://schemas.microsoft.com/office/drawing/2014/main" id="{A3228DBA-3B4B-4531-B5C5-85215AB99589}"/>
              </a:ext>
            </a:extLst>
          </p:cNvPr>
          <p:cNvGraphicFramePr>
            <a:graphicFrameLocks noGrp="1"/>
          </p:cNvGraphicFramePr>
          <p:nvPr/>
        </p:nvGraphicFramePr>
        <p:xfrm>
          <a:off x="3247459" y="5012864"/>
          <a:ext cx="2646880" cy="1715158"/>
        </p:xfrm>
        <a:graphic>
          <a:graphicData uri="http://schemas.openxmlformats.org/drawingml/2006/table">
            <a:tbl>
              <a:tblPr firstRow="1" firstCol="1" bandRow="1"/>
              <a:tblGrid>
                <a:gridCol w="848291">
                  <a:extLst>
                    <a:ext uri="{9D8B030D-6E8A-4147-A177-3AD203B41FA5}">
                      <a16:colId xmlns:a16="http://schemas.microsoft.com/office/drawing/2014/main" val="3934096608"/>
                    </a:ext>
                  </a:extLst>
                </a:gridCol>
                <a:gridCol w="790575">
                  <a:extLst>
                    <a:ext uri="{9D8B030D-6E8A-4147-A177-3AD203B41FA5}">
                      <a16:colId xmlns:a16="http://schemas.microsoft.com/office/drawing/2014/main" val="4034379374"/>
                    </a:ext>
                  </a:extLst>
                </a:gridCol>
                <a:gridCol w="1008014">
                  <a:extLst>
                    <a:ext uri="{9D8B030D-6E8A-4147-A177-3AD203B41FA5}">
                      <a16:colId xmlns:a16="http://schemas.microsoft.com/office/drawing/2014/main" val="2450513755"/>
                    </a:ext>
                  </a:extLst>
                </a:gridCol>
              </a:tblGrid>
              <a:tr h="16729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(15)</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74087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80410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10" name="Text Box 2">
            <a:extLst>
              <a:ext uri="{FF2B5EF4-FFF2-40B4-BE49-F238E27FC236}">
                <a16:creationId xmlns:a16="http://schemas.microsoft.com/office/drawing/2014/main" id="{DE515244-3D05-4333-9FD1-B7A2A3125C5F}"/>
              </a:ext>
            </a:extLst>
          </p:cNvPr>
          <p:cNvSpPr txBox="1">
            <a:spLocks noChangeArrowheads="1"/>
          </p:cNvSpPr>
          <p:nvPr/>
        </p:nvSpPr>
        <p:spPr bwMode="auto">
          <a:xfrm rot="5400000">
            <a:off x="-262464" y="3362545"/>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Rectangle 4">
            <a:extLst>
              <a:ext uri="{FF2B5EF4-FFF2-40B4-BE49-F238E27FC236}">
                <a16:creationId xmlns:a16="http://schemas.microsoft.com/office/drawing/2014/main" id="{DE9B1EC8-2ED5-4369-AB75-C54199834A92}"/>
              </a:ext>
            </a:extLst>
          </p:cNvPr>
          <p:cNvSpPr>
            <a:spLocks noChangeArrowheads="1"/>
          </p:cNvSpPr>
          <p:nvPr/>
        </p:nvSpPr>
        <p:spPr bwMode="auto">
          <a:xfrm>
            <a:off x="10099089" y="3198476"/>
            <a:ext cx="6713738" cy="21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3C2784CB-9B91-4D8A-829D-A550733D6B12}"/>
              </a:ext>
            </a:extLst>
          </p:cNvPr>
          <p:cNvGraphicFramePr>
            <a:graphicFrameLocks noGrp="1"/>
          </p:cNvGraphicFramePr>
          <p:nvPr/>
        </p:nvGraphicFramePr>
        <p:xfrm>
          <a:off x="3212488" y="210646"/>
          <a:ext cx="2681851" cy="1989629"/>
        </p:xfrm>
        <a:graphic>
          <a:graphicData uri="http://schemas.openxmlformats.org/drawingml/2006/table">
            <a:tbl>
              <a:tblPr firstRow="1" firstCol="1" bandRow="1"/>
              <a:tblGrid>
                <a:gridCol w="787991">
                  <a:extLst>
                    <a:ext uri="{9D8B030D-6E8A-4147-A177-3AD203B41FA5}">
                      <a16:colId xmlns:a16="http://schemas.microsoft.com/office/drawing/2014/main" val="733183425"/>
                    </a:ext>
                  </a:extLst>
                </a:gridCol>
                <a:gridCol w="904834">
                  <a:extLst>
                    <a:ext uri="{9D8B030D-6E8A-4147-A177-3AD203B41FA5}">
                      <a16:colId xmlns:a16="http://schemas.microsoft.com/office/drawing/2014/main" val="3388780526"/>
                    </a:ext>
                  </a:extLst>
                </a:gridCol>
                <a:gridCol w="989026">
                  <a:extLst>
                    <a:ext uri="{9D8B030D-6E8A-4147-A177-3AD203B41FA5}">
                      <a16:colId xmlns:a16="http://schemas.microsoft.com/office/drawing/2014/main" val="3965669901"/>
                    </a:ext>
                  </a:extLst>
                </a:gridCol>
              </a:tblGrid>
              <a:tr h="221234">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(13)</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4447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92392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what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16" name="Table 15">
            <a:extLst>
              <a:ext uri="{FF2B5EF4-FFF2-40B4-BE49-F238E27FC236}">
                <a16:creationId xmlns:a16="http://schemas.microsoft.com/office/drawing/2014/main" id="{13711EF6-D848-4D73-8CDA-2E7D8232E477}"/>
              </a:ext>
            </a:extLst>
          </p:cNvPr>
          <p:cNvGraphicFramePr>
            <a:graphicFrameLocks noGrp="1"/>
          </p:cNvGraphicFramePr>
          <p:nvPr/>
        </p:nvGraphicFramePr>
        <p:xfrm>
          <a:off x="-6051" y="5012863"/>
          <a:ext cx="2895598" cy="1712278"/>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6244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(15)</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870132">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601909">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graphicFrame>
        <p:nvGraphicFramePr>
          <p:cNvPr id="17" name="Table 16">
            <a:extLst>
              <a:ext uri="{FF2B5EF4-FFF2-40B4-BE49-F238E27FC236}">
                <a16:creationId xmlns:a16="http://schemas.microsoft.com/office/drawing/2014/main" id="{C0D8EC93-7F81-428D-B197-06416FA06428}"/>
              </a:ext>
            </a:extLst>
          </p:cNvPr>
          <p:cNvGraphicFramePr>
            <a:graphicFrameLocks noGrp="1"/>
          </p:cNvGraphicFramePr>
          <p:nvPr/>
        </p:nvGraphicFramePr>
        <p:xfrm>
          <a:off x="6312558" y="215756"/>
          <a:ext cx="2895599" cy="1984519"/>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09128">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(16)</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829356">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elles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a:effectLst/>
                          <a:latin typeface="Century Gothic" panose="020B0502020202020204" pitchFamily="34" charset="0"/>
                          <a:ea typeface="DengXian" panose="02010600030101010101" pitchFamily="2" charset="-122"/>
                          <a:cs typeface="Arial" panose="020B0604020202020204" pitchFamily="34" charset="0"/>
                        </a:rPr>
                      </a:br>
                      <a:r>
                        <a:rPr lang="en-GB" sz="1100">
                          <a:effectLst/>
                          <a:latin typeface="Century Gothic" panose="020B0502020202020204" pitchFamily="34" charset="0"/>
                          <a:ea typeface="DengXian" panose="02010600030101010101" pitchFamily="2" charset="-122"/>
                          <a:cs typeface="Arial" panose="020B0604020202020204" pitchFamily="34" charset="0"/>
                        </a:rPr>
                        <a:t>un exercice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94603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18" name="Table 17">
            <a:extLst>
              <a:ext uri="{FF2B5EF4-FFF2-40B4-BE49-F238E27FC236}">
                <a16:creationId xmlns:a16="http://schemas.microsoft.com/office/drawing/2014/main" id="{56D20EC3-0B8B-4503-ABB5-1388B9958A6F}"/>
              </a:ext>
            </a:extLst>
          </p:cNvPr>
          <p:cNvGraphicFramePr>
            <a:graphicFrameLocks noGrp="1"/>
          </p:cNvGraphicFramePr>
          <p:nvPr/>
        </p:nvGraphicFramePr>
        <p:xfrm>
          <a:off x="6297663" y="2691772"/>
          <a:ext cx="2895598" cy="1816605"/>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84643">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(17)</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5393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78029">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19" name="Table 18">
            <a:extLst>
              <a:ext uri="{FF2B5EF4-FFF2-40B4-BE49-F238E27FC236}">
                <a16:creationId xmlns:a16="http://schemas.microsoft.com/office/drawing/2014/main" id="{2A0941AE-2988-4ABA-BCB6-945825E3BCFF}"/>
              </a:ext>
            </a:extLst>
          </p:cNvPr>
          <p:cNvGraphicFramePr>
            <a:graphicFrameLocks noGrp="1"/>
          </p:cNvGraphicFramePr>
          <p:nvPr/>
        </p:nvGraphicFramePr>
        <p:xfrm>
          <a:off x="9532742" y="2693413"/>
          <a:ext cx="2666457" cy="1828232"/>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819147">
                  <a:extLst>
                    <a:ext uri="{9D8B030D-6E8A-4147-A177-3AD203B41FA5}">
                      <a16:colId xmlns:a16="http://schemas.microsoft.com/office/drawing/2014/main" val="3482758965"/>
                    </a:ext>
                  </a:extLst>
                </a:gridCol>
                <a:gridCol w="1028163">
                  <a:extLst>
                    <a:ext uri="{9D8B030D-6E8A-4147-A177-3AD203B41FA5}">
                      <a16:colId xmlns:a16="http://schemas.microsoft.com/office/drawing/2014/main" val="107863171"/>
                    </a:ext>
                  </a:extLst>
                </a:gridCol>
              </a:tblGrid>
              <a:tr h="22279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(17)</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8692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1851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20" name="Table 19">
            <a:extLst>
              <a:ext uri="{FF2B5EF4-FFF2-40B4-BE49-F238E27FC236}">
                <a16:creationId xmlns:a16="http://schemas.microsoft.com/office/drawing/2014/main" id="{F5444720-B97B-4B80-990E-6B46344528BE}"/>
              </a:ext>
            </a:extLst>
          </p:cNvPr>
          <p:cNvGraphicFramePr>
            <a:graphicFrameLocks noGrp="1"/>
          </p:cNvGraphicFramePr>
          <p:nvPr/>
        </p:nvGraphicFramePr>
        <p:xfrm>
          <a:off x="9560017" y="5017973"/>
          <a:ext cx="2646880" cy="1722585"/>
        </p:xfrm>
        <a:graphic>
          <a:graphicData uri="http://schemas.openxmlformats.org/drawingml/2006/table">
            <a:tbl>
              <a:tblPr firstRow="1" firstCol="1" bandRow="1"/>
              <a:tblGrid>
                <a:gridCol w="978654">
                  <a:extLst>
                    <a:ext uri="{9D8B030D-6E8A-4147-A177-3AD203B41FA5}">
                      <a16:colId xmlns:a16="http://schemas.microsoft.com/office/drawing/2014/main" val="3934096608"/>
                    </a:ext>
                  </a:extLst>
                </a:gridCol>
                <a:gridCol w="996104">
                  <a:extLst>
                    <a:ext uri="{9D8B030D-6E8A-4147-A177-3AD203B41FA5}">
                      <a16:colId xmlns:a16="http://schemas.microsoft.com/office/drawing/2014/main" val="4034379374"/>
                    </a:ext>
                  </a:extLst>
                </a:gridCol>
                <a:gridCol w="672122">
                  <a:extLst>
                    <a:ext uri="{9D8B030D-6E8A-4147-A177-3AD203B41FA5}">
                      <a16:colId xmlns:a16="http://schemas.microsoft.com/office/drawing/2014/main" val="2450513755"/>
                    </a:ext>
                  </a:extLst>
                </a:gridCol>
              </a:tblGrid>
              <a:tr h="154763">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(18)</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657067">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89533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21" name="Text Box 2">
            <a:extLst>
              <a:ext uri="{FF2B5EF4-FFF2-40B4-BE49-F238E27FC236}">
                <a16:creationId xmlns:a16="http://schemas.microsoft.com/office/drawing/2014/main" id="{5374F8A9-E04A-41B2-AB6E-DF43CF361B45}"/>
              </a:ext>
            </a:extLst>
          </p:cNvPr>
          <p:cNvSpPr txBox="1">
            <a:spLocks noChangeArrowheads="1"/>
          </p:cNvSpPr>
          <p:nvPr/>
        </p:nvSpPr>
        <p:spPr bwMode="auto">
          <a:xfrm rot="5400000">
            <a:off x="6050094" y="3367654"/>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graphicFrame>
        <p:nvGraphicFramePr>
          <p:cNvPr id="22" name="Table 21">
            <a:extLst>
              <a:ext uri="{FF2B5EF4-FFF2-40B4-BE49-F238E27FC236}">
                <a16:creationId xmlns:a16="http://schemas.microsoft.com/office/drawing/2014/main" id="{7C21B964-9773-424D-A408-6A575F5DC255}"/>
              </a:ext>
            </a:extLst>
          </p:cNvPr>
          <p:cNvGraphicFramePr>
            <a:graphicFrameLocks noGrp="1"/>
          </p:cNvGraphicFramePr>
          <p:nvPr/>
        </p:nvGraphicFramePr>
        <p:xfrm>
          <a:off x="9525046" y="215755"/>
          <a:ext cx="2681851" cy="2001012"/>
        </p:xfrm>
        <a:graphic>
          <a:graphicData uri="http://schemas.openxmlformats.org/drawingml/2006/table">
            <a:tbl>
              <a:tblPr firstRow="1" firstCol="1" bandRow="1"/>
              <a:tblGrid>
                <a:gridCol w="923879">
                  <a:extLst>
                    <a:ext uri="{9D8B030D-6E8A-4147-A177-3AD203B41FA5}">
                      <a16:colId xmlns:a16="http://schemas.microsoft.com/office/drawing/2014/main" val="733183425"/>
                    </a:ext>
                  </a:extLst>
                </a:gridCol>
                <a:gridCol w="768946">
                  <a:extLst>
                    <a:ext uri="{9D8B030D-6E8A-4147-A177-3AD203B41FA5}">
                      <a16:colId xmlns:a16="http://schemas.microsoft.com/office/drawing/2014/main" val="3388780526"/>
                    </a:ext>
                  </a:extLst>
                </a:gridCol>
                <a:gridCol w="989026">
                  <a:extLst>
                    <a:ext uri="{9D8B030D-6E8A-4147-A177-3AD203B41FA5}">
                      <a16:colId xmlns:a16="http://schemas.microsoft.com/office/drawing/2014/main" val="3965669901"/>
                    </a:ext>
                  </a:extLst>
                </a:gridCol>
              </a:tblGrid>
              <a:tr h="20405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(16)</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85410">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we do, make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891862">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23" name="Table 22">
            <a:extLst>
              <a:ext uri="{FF2B5EF4-FFF2-40B4-BE49-F238E27FC236}">
                <a16:creationId xmlns:a16="http://schemas.microsoft.com/office/drawing/2014/main" id="{F2196E03-5657-4FC4-983A-ADC044FC555E}"/>
              </a:ext>
            </a:extLst>
          </p:cNvPr>
          <p:cNvGraphicFramePr>
            <a:graphicFrameLocks noGrp="1"/>
          </p:cNvGraphicFramePr>
          <p:nvPr/>
        </p:nvGraphicFramePr>
        <p:xfrm>
          <a:off x="6297663" y="5012863"/>
          <a:ext cx="2895598" cy="1712277"/>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89286">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(18)</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790180">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73281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spTree>
    <p:extLst>
      <p:ext uri="{BB962C8B-B14F-4D97-AF65-F5344CB8AC3E}">
        <p14:creationId xmlns:p14="http://schemas.microsoft.com/office/powerpoint/2010/main" val="2716752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75F7AF-5465-46EF-B726-5C5FBDB83A14}"/>
              </a:ext>
            </a:extLst>
          </p:cNvPr>
          <p:cNvGraphicFramePr>
            <a:graphicFrameLocks noGrp="1"/>
          </p:cNvGraphicFramePr>
          <p:nvPr/>
        </p:nvGraphicFramePr>
        <p:xfrm>
          <a:off x="0" y="210646"/>
          <a:ext cx="2895599" cy="2036903"/>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10006">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(19)</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904039">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rien</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a:effectLst/>
                          <a:latin typeface="Century Gothic" panose="020B0502020202020204" pitchFamily="34" charset="0"/>
                          <a:ea typeface="DengXian" panose="02010600030101010101" pitchFamily="2" charset="-122"/>
                          <a:cs typeface="Arial" panose="020B0604020202020204" pitchFamily="34" charset="0"/>
                        </a:rPr>
                      </a:br>
                      <a:r>
                        <a:rPr lang="en-GB" sz="1100">
                          <a:effectLst/>
                          <a:latin typeface="Century Gothic" panose="020B0502020202020204" pitchFamily="34" charset="0"/>
                          <a:ea typeface="DengXian" panose="02010600030101010101" pitchFamily="2" charset="-122"/>
                          <a:cs typeface="Arial" panose="020B0604020202020204" pitchFamily="34" charset="0"/>
                        </a:rPr>
                        <a:t>un exercice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92285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l’attention (f)</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5" name="Table 4">
            <a:extLst>
              <a:ext uri="{FF2B5EF4-FFF2-40B4-BE49-F238E27FC236}">
                <a16:creationId xmlns:a16="http://schemas.microsoft.com/office/drawing/2014/main" id="{77A71C66-3A51-4B83-9A4C-F50DFEEAA50D}"/>
              </a:ext>
            </a:extLst>
          </p:cNvPr>
          <p:cNvGraphicFramePr>
            <a:graphicFrameLocks noGrp="1"/>
          </p:cNvGraphicFramePr>
          <p:nvPr/>
        </p:nvGraphicFramePr>
        <p:xfrm>
          <a:off x="-14895" y="2686664"/>
          <a:ext cx="2895598" cy="1834982"/>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5604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(20)</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95804">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vous faites</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68998">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rien</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7" name="Table 6">
            <a:extLst>
              <a:ext uri="{FF2B5EF4-FFF2-40B4-BE49-F238E27FC236}">
                <a16:creationId xmlns:a16="http://schemas.microsoft.com/office/drawing/2014/main" id="{C9ACC6A0-A12C-407D-BFFF-9F745F3DC599}"/>
              </a:ext>
            </a:extLst>
          </p:cNvPr>
          <p:cNvGraphicFramePr>
            <a:graphicFrameLocks noGrp="1"/>
          </p:cNvGraphicFramePr>
          <p:nvPr/>
        </p:nvGraphicFramePr>
        <p:xfrm>
          <a:off x="3219037" y="2686619"/>
          <a:ext cx="2666457" cy="1891666"/>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819147">
                  <a:extLst>
                    <a:ext uri="{9D8B030D-6E8A-4147-A177-3AD203B41FA5}">
                      <a16:colId xmlns:a16="http://schemas.microsoft.com/office/drawing/2014/main" val="3482758965"/>
                    </a:ext>
                  </a:extLst>
                </a:gridCol>
                <a:gridCol w="1028163">
                  <a:extLst>
                    <a:ext uri="{9D8B030D-6E8A-4147-A177-3AD203B41FA5}">
                      <a16:colId xmlns:a16="http://schemas.microsoft.com/office/drawing/2014/main" val="107863171"/>
                    </a:ext>
                  </a:extLst>
                </a:gridCol>
              </a:tblGrid>
              <a:tr h="16508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(20)</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85673">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84229">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8" name="Table 7">
            <a:extLst>
              <a:ext uri="{FF2B5EF4-FFF2-40B4-BE49-F238E27FC236}">
                <a16:creationId xmlns:a16="http://schemas.microsoft.com/office/drawing/2014/main" id="{A3228DBA-3B4B-4531-B5C5-85215AB99589}"/>
              </a:ext>
            </a:extLst>
          </p:cNvPr>
          <p:cNvGraphicFramePr>
            <a:graphicFrameLocks noGrp="1"/>
          </p:cNvGraphicFramePr>
          <p:nvPr/>
        </p:nvGraphicFramePr>
        <p:xfrm>
          <a:off x="3247459" y="5012864"/>
          <a:ext cx="2646880" cy="1720262"/>
        </p:xfrm>
        <a:graphic>
          <a:graphicData uri="http://schemas.openxmlformats.org/drawingml/2006/table">
            <a:tbl>
              <a:tblPr firstRow="1" firstCol="1" bandRow="1"/>
              <a:tblGrid>
                <a:gridCol w="981641">
                  <a:extLst>
                    <a:ext uri="{9D8B030D-6E8A-4147-A177-3AD203B41FA5}">
                      <a16:colId xmlns:a16="http://schemas.microsoft.com/office/drawing/2014/main" val="3934096608"/>
                    </a:ext>
                  </a:extLst>
                </a:gridCol>
                <a:gridCol w="832789">
                  <a:extLst>
                    <a:ext uri="{9D8B030D-6E8A-4147-A177-3AD203B41FA5}">
                      <a16:colId xmlns:a16="http://schemas.microsoft.com/office/drawing/2014/main" val="4034379374"/>
                    </a:ext>
                  </a:extLst>
                </a:gridCol>
                <a:gridCol w="832450">
                  <a:extLst>
                    <a:ext uri="{9D8B030D-6E8A-4147-A177-3AD203B41FA5}">
                      <a16:colId xmlns:a16="http://schemas.microsoft.com/office/drawing/2014/main" val="2450513755"/>
                    </a:ext>
                  </a:extLst>
                </a:gridCol>
              </a:tblGrid>
              <a:tr h="163474">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(21)</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703304">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817927">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10" name="Text Box 2">
            <a:extLst>
              <a:ext uri="{FF2B5EF4-FFF2-40B4-BE49-F238E27FC236}">
                <a16:creationId xmlns:a16="http://schemas.microsoft.com/office/drawing/2014/main" id="{DE515244-3D05-4333-9FD1-B7A2A3125C5F}"/>
              </a:ext>
            </a:extLst>
          </p:cNvPr>
          <p:cNvSpPr txBox="1">
            <a:spLocks noChangeArrowheads="1"/>
          </p:cNvSpPr>
          <p:nvPr/>
        </p:nvSpPr>
        <p:spPr bwMode="auto">
          <a:xfrm rot="5400000">
            <a:off x="-262464" y="3362545"/>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Rectangle 4">
            <a:extLst>
              <a:ext uri="{FF2B5EF4-FFF2-40B4-BE49-F238E27FC236}">
                <a16:creationId xmlns:a16="http://schemas.microsoft.com/office/drawing/2014/main" id="{DE9B1EC8-2ED5-4369-AB75-C54199834A92}"/>
              </a:ext>
            </a:extLst>
          </p:cNvPr>
          <p:cNvSpPr>
            <a:spLocks noChangeArrowheads="1"/>
          </p:cNvSpPr>
          <p:nvPr/>
        </p:nvSpPr>
        <p:spPr bwMode="auto">
          <a:xfrm>
            <a:off x="10099089" y="3198476"/>
            <a:ext cx="6713738" cy="21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3C2784CB-9B91-4D8A-829D-A550733D6B12}"/>
              </a:ext>
            </a:extLst>
          </p:cNvPr>
          <p:cNvGraphicFramePr>
            <a:graphicFrameLocks noGrp="1"/>
          </p:cNvGraphicFramePr>
          <p:nvPr/>
        </p:nvGraphicFramePr>
        <p:xfrm>
          <a:off x="3212488" y="210647"/>
          <a:ext cx="2681851" cy="1996221"/>
        </p:xfrm>
        <a:graphic>
          <a:graphicData uri="http://schemas.openxmlformats.org/drawingml/2006/table">
            <a:tbl>
              <a:tblPr firstRow="1" firstCol="1" bandRow="1"/>
              <a:tblGrid>
                <a:gridCol w="930887">
                  <a:extLst>
                    <a:ext uri="{9D8B030D-6E8A-4147-A177-3AD203B41FA5}">
                      <a16:colId xmlns:a16="http://schemas.microsoft.com/office/drawing/2014/main" val="733183425"/>
                    </a:ext>
                  </a:extLst>
                </a:gridCol>
                <a:gridCol w="895350">
                  <a:extLst>
                    <a:ext uri="{9D8B030D-6E8A-4147-A177-3AD203B41FA5}">
                      <a16:colId xmlns:a16="http://schemas.microsoft.com/office/drawing/2014/main" val="3388780526"/>
                    </a:ext>
                  </a:extLst>
                </a:gridCol>
                <a:gridCol w="855614">
                  <a:extLst>
                    <a:ext uri="{9D8B030D-6E8A-4147-A177-3AD203B41FA5}">
                      <a16:colId xmlns:a16="http://schemas.microsoft.com/office/drawing/2014/main" val="3965669901"/>
                    </a:ext>
                  </a:extLst>
                </a:gridCol>
              </a:tblGrid>
              <a:tr h="18973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(19)</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7086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935621">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16" name="Table 15">
            <a:extLst>
              <a:ext uri="{FF2B5EF4-FFF2-40B4-BE49-F238E27FC236}">
                <a16:creationId xmlns:a16="http://schemas.microsoft.com/office/drawing/2014/main" id="{13711EF6-D848-4D73-8CDA-2E7D8232E477}"/>
              </a:ext>
            </a:extLst>
          </p:cNvPr>
          <p:cNvGraphicFramePr>
            <a:graphicFrameLocks noGrp="1"/>
          </p:cNvGraphicFramePr>
          <p:nvPr/>
        </p:nvGraphicFramePr>
        <p:xfrm>
          <a:off x="-6051" y="5012865"/>
          <a:ext cx="2895598" cy="1699124"/>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57990">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(21)</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679711">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elles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796789">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graphicFrame>
        <p:nvGraphicFramePr>
          <p:cNvPr id="17" name="Table 16">
            <a:extLst>
              <a:ext uri="{FF2B5EF4-FFF2-40B4-BE49-F238E27FC236}">
                <a16:creationId xmlns:a16="http://schemas.microsoft.com/office/drawing/2014/main" id="{C0D8EC93-7F81-428D-B197-06416FA06428}"/>
              </a:ext>
            </a:extLst>
          </p:cNvPr>
          <p:cNvGraphicFramePr>
            <a:graphicFrameLocks noGrp="1"/>
          </p:cNvGraphicFramePr>
          <p:nvPr/>
        </p:nvGraphicFramePr>
        <p:xfrm>
          <a:off x="6312558" y="215755"/>
          <a:ext cx="2895599" cy="1984519"/>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03402">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(22)</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806646">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elles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97447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18" name="Table 17">
            <a:extLst>
              <a:ext uri="{FF2B5EF4-FFF2-40B4-BE49-F238E27FC236}">
                <a16:creationId xmlns:a16="http://schemas.microsoft.com/office/drawing/2014/main" id="{56D20EC3-0B8B-4503-ABB5-1388B9958A6F}"/>
              </a:ext>
            </a:extLst>
          </p:cNvPr>
          <p:cNvGraphicFramePr>
            <a:graphicFrameLocks noGrp="1"/>
          </p:cNvGraphicFramePr>
          <p:nvPr/>
        </p:nvGraphicFramePr>
        <p:xfrm>
          <a:off x="6297663" y="2691773"/>
          <a:ext cx="2895598" cy="1916549"/>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63488">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(23)</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87569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34826">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19" name="Table 18">
            <a:extLst>
              <a:ext uri="{FF2B5EF4-FFF2-40B4-BE49-F238E27FC236}">
                <a16:creationId xmlns:a16="http://schemas.microsoft.com/office/drawing/2014/main" id="{2A0941AE-2988-4ABA-BCB6-945825E3BCFF}"/>
              </a:ext>
            </a:extLst>
          </p:cNvPr>
          <p:cNvGraphicFramePr>
            <a:graphicFrameLocks noGrp="1"/>
          </p:cNvGraphicFramePr>
          <p:nvPr/>
        </p:nvGraphicFramePr>
        <p:xfrm>
          <a:off x="9532742" y="2693413"/>
          <a:ext cx="2666457" cy="1913065"/>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963811">
                  <a:extLst>
                    <a:ext uri="{9D8B030D-6E8A-4147-A177-3AD203B41FA5}">
                      <a16:colId xmlns:a16="http://schemas.microsoft.com/office/drawing/2014/main" val="3482758965"/>
                    </a:ext>
                  </a:extLst>
                </a:gridCol>
                <a:gridCol w="883499">
                  <a:extLst>
                    <a:ext uri="{9D8B030D-6E8A-4147-A177-3AD203B41FA5}">
                      <a16:colId xmlns:a16="http://schemas.microsoft.com/office/drawing/2014/main" val="107863171"/>
                    </a:ext>
                  </a:extLst>
                </a:gridCol>
              </a:tblGrid>
              <a:tr h="205454">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(23)</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9606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8335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nothing</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20" name="Table 19">
            <a:extLst>
              <a:ext uri="{FF2B5EF4-FFF2-40B4-BE49-F238E27FC236}">
                <a16:creationId xmlns:a16="http://schemas.microsoft.com/office/drawing/2014/main" id="{F5444720-B97B-4B80-990E-6B46344528BE}"/>
              </a:ext>
            </a:extLst>
          </p:cNvPr>
          <p:cNvGraphicFramePr>
            <a:graphicFrameLocks noGrp="1"/>
          </p:cNvGraphicFramePr>
          <p:nvPr/>
        </p:nvGraphicFramePr>
        <p:xfrm>
          <a:off x="9560017" y="5017972"/>
          <a:ext cx="2646880" cy="1718594"/>
        </p:xfrm>
        <a:graphic>
          <a:graphicData uri="http://schemas.openxmlformats.org/drawingml/2006/table">
            <a:tbl>
              <a:tblPr firstRow="1" firstCol="1" bandRow="1"/>
              <a:tblGrid>
                <a:gridCol w="978654">
                  <a:extLst>
                    <a:ext uri="{9D8B030D-6E8A-4147-A177-3AD203B41FA5}">
                      <a16:colId xmlns:a16="http://schemas.microsoft.com/office/drawing/2014/main" val="3934096608"/>
                    </a:ext>
                  </a:extLst>
                </a:gridCol>
                <a:gridCol w="996104">
                  <a:extLst>
                    <a:ext uri="{9D8B030D-6E8A-4147-A177-3AD203B41FA5}">
                      <a16:colId xmlns:a16="http://schemas.microsoft.com/office/drawing/2014/main" val="4034379374"/>
                    </a:ext>
                  </a:extLst>
                </a:gridCol>
                <a:gridCol w="672122">
                  <a:extLst>
                    <a:ext uri="{9D8B030D-6E8A-4147-A177-3AD203B41FA5}">
                      <a16:colId xmlns:a16="http://schemas.microsoft.com/office/drawing/2014/main" val="2450513755"/>
                    </a:ext>
                  </a:extLst>
                </a:gridCol>
              </a:tblGrid>
              <a:tr h="15239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(24)</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655623">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816259">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21" name="Text Box 2">
            <a:extLst>
              <a:ext uri="{FF2B5EF4-FFF2-40B4-BE49-F238E27FC236}">
                <a16:creationId xmlns:a16="http://schemas.microsoft.com/office/drawing/2014/main" id="{5374F8A9-E04A-41B2-AB6E-DF43CF361B45}"/>
              </a:ext>
            </a:extLst>
          </p:cNvPr>
          <p:cNvSpPr txBox="1">
            <a:spLocks noChangeArrowheads="1"/>
          </p:cNvSpPr>
          <p:nvPr/>
        </p:nvSpPr>
        <p:spPr bwMode="auto">
          <a:xfrm rot="5400000">
            <a:off x="6050094" y="3367654"/>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graphicFrame>
        <p:nvGraphicFramePr>
          <p:cNvPr id="22" name="Table 21">
            <a:extLst>
              <a:ext uri="{FF2B5EF4-FFF2-40B4-BE49-F238E27FC236}">
                <a16:creationId xmlns:a16="http://schemas.microsoft.com/office/drawing/2014/main" id="{7C21B964-9773-424D-A408-6A575F5DC255}"/>
              </a:ext>
            </a:extLst>
          </p:cNvPr>
          <p:cNvGraphicFramePr>
            <a:graphicFrameLocks noGrp="1"/>
          </p:cNvGraphicFramePr>
          <p:nvPr/>
        </p:nvGraphicFramePr>
        <p:xfrm>
          <a:off x="9525046" y="215755"/>
          <a:ext cx="2681851" cy="2002765"/>
        </p:xfrm>
        <a:graphic>
          <a:graphicData uri="http://schemas.openxmlformats.org/drawingml/2006/table">
            <a:tbl>
              <a:tblPr firstRow="1" firstCol="1" bandRow="1"/>
              <a:tblGrid>
                <a:gridCol w="942929">
                  <a:extLst>
                    <a:ext uri="{9D8B030D-6E8A-4147-A177-3AD203B41FA5}">
                      <a16:colId xmlns:a16="http://schemas.microsoft.com/office/drawing/2014/main" val="733183425"/>
                    </a:ext>
                  </a:extLst>
                </a:gridCol>
                <a:gridCol w="752475">
                  <a:extLst>
                    <a:ext uri="{9D8B030D-6E8A-4147-A177-3AD203B41FA5}">
                      <a16:colId xmlns:a16="http://schemas.microsoft.com/office/drawing/2014/main" val="3388780526"/>
                    </a:ext>
                  </a:extLst>
                </a:gridCol>
                <a:gridCol w="986447">
                  <a:extLst>
                    <a:ext uri="{9D8B030D-6E8A-4147-A177-3AD203B41FA5}">
                      <a16:colId xmlns:a16="http://schemas.microsoft.com/office/drawing/2014/main" val="3965669901"/>
                    </a:ext>
                  </a:extLst>
                </a:gridCol>
              </a:tblGrid>
              <a:tr h="204387">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(22)</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8683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893297">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23" name="Table 22">
            <a:extLst>
              <a:ext uri="{FF2B5EF4-FFF2-40B4-BE49-F238E27FC236}">
                <a16:creationId xmlns:a16="http://schemas.microsoft.com/office/drawing/2014/main" id="{F2196E03-5657-4FC4-983A-ADC044FC555E}"/>
              </a:ext>
            </a:extLst>
          </p:cNvPr>
          <p:cNvGraphicFramePr>
            <a:graphicFrameLocks noGrp="1"/>
          </p:cNvGraphicFramePr>
          <p:nvPr/>
        </p:nvGraphicFramePr>
        <p:xfrm>
          <a:off x="6312559" y="5012866"/>
          <a:ext cx="2895598" cy="1730988"/>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63272">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(24)</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702433">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vous faites</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82865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spTree>
    <p:extLst>
      <p:ext uri="{BB962C8B-B14F-4D97-AF65-F5344CB8AC3E}">
        <p14:creationId xmlns:p14="http://schemas.microsoft.com/office/powerpoint/2010/main" val="1875460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375F7AF-5465-46EF-B726-5C5FBDB83A14}"/>
              </a:ext>
            </a:extLst>
          </p:cNvPr>
          <p:cNvGraphicFramePr>
            <a:graphicFrameLocks noGrp="1"/>
          </p:cNvGraphicFramePr>
          <p:nvPr/>
        </p:nvGraphicFramePr>
        <p:xfrm>
          <a:off x="0" y="210646"/>
          <a:ext cx="2895599" cy="2036903"/>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10006">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(25)</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904039">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rien</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92285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5" name="Table 4">
            <a:extLst>
              <a:ext uri="{FF2B5EF4-FFF2-40B4-BE49-F238E27FC236}">
                <a16:creationId xmlns:a16="http://schemas.microsoft.com/office/drawing/2014/main" id="{77A71C66-3A51-4B83-9A4C-F50DFEEAA50D}"/>
              </a:ext>
            </a:extLst>
          </p:cNvPr>
          <p:cNvGraphicFramePr>
            <a:graphicFrameLocks noGrp="1"/>
          </p:cNvGraphicFramePr>
          <p:nvPr/>
        </p:nvGraphicFramePr>
        <p:xfrm>
          <a:off x="-14895" y="2686664"/>
          <a:ext cx="2895598" cy="1834982"/>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5604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(26)</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95804">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vous faites</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l’attention (f)</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68998">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elles font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un exercice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7" name="Table 6">
            <a:extLst>
              <a:ext uri="{FF2B5EF4-FFF2-40B4-BE49-F238E27FC236}">
                <a16:creationId xmlns:a16="http://schemas.microsoft.com/office/drawing/2014/main" id="{C9ACC6A0-A12C-407D-BFFF-9F745F3DC599}"/>
              </a:ext>
            </a:extLst>
          </p:cNvPr>
          <p:cNvGraphicFramePr>
            <a:graphicFrameLocks noGrp="1"/>
          </p:cNvGraphicFramePr>
          <p:nvPr/>
        </p:nvGraphicFramePr>
        <p:xfrm>
          <a:off x="3219037" y="2686617"/>
          <a:ext cx="2666457" cy="1845003"/>
        </p:xfrm>
        <a:graphic>
          <a:graphicData uri="http://schemas.openxmlformats.org/drawingml/2006/table">
            <a:tbl>
              <a:tblPr firstRow="1" firstCol="1" bandRow="1"/>
              <a:tblGrid>
                <a:gridCol w="952913">
                  <a:extLst>
                    <a:ext uri="{9D8B030D-6E8A-4147-A177-3AD203B41FA5}">
                      <a16:colId xmlns:a16="http://schemas.microsoft.com/office/drawing/2014/main" val="4095243471"/>
                    </a:ext>
                  </a:extLst>
                </a:gridCol>
                <a:gridCol w="685381">
                  <a:extLst>
                    <a:ext uri="{9D8B030D-6E8A-4147-A177-3AD203B41FA5}">
                      <a16:colId xmlns:a16="http://schemas.microsoft.com/office/drawing/2014/main" val="3482758965"/>
                    </a:ext>
                  </a:extLst>
                </a:gridCol>
                <a:gridCol w="1028163">
                  <a:extLst>
                    <a:ext uri="{9D8B030D-6E8A-4147-A177-3AD203B41FA5}">
                      <a16:colId xmlns:a16="http://schemas.microsoft.com/office/drawing/2014/main" val="107863171"/>
                    </a:ext>
                  </a:extLst>
                </a:gridCol>
              </a:tblGrid>
              <a:tr h="18498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(26)</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74847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901522">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8" name="Table 7">
            <a:extLst>
              <a:ext uri="{FF2B5EF4-FFF2-40B4-BE49-F238E27FC236}">
                <a16:creationId xmlns:a16="http://schemas.microsoft.com/office/drawing/2014/main" id="{A3228DBA-3B4B-4531-B5C5-85215AB99589}"/>
              </a:ext>
            </a:extLst>
          </p:cNvPr>
          <p:cNvGraphicFramePr>
            <a:graphicFrameLocks noGrp="1"/>
          </p:cNvGraphicFramePr>
          <p:nvPr/>
        </p:nvGraphicFramePr>
        <p:xfrm>
          <a:off x="3247459" y="5012864"/>
          <a:ext cx="2646880" cy="1693715"/>
        </p:xfrm>
        <a:graphic>
          <a:graphicData uri="http://schemas.openxmlformats.org/drawingml/2006/table">
            <a:tbl>
              <a:tblPr firstRow="1" firstCol="1" bandRow="1"/>
              <a:tblGrid>
                <a:gridCol w="848291">
                  <a:extLst>
                    <a:ext uri="{9D8B030D-6E8A-4147-A177-3AD203B41FA5}">
                      <a16:colId xmlns:a16="http://schemas.microsoft.com/office/drawing/2014/main" val="3934096608"/>
                    </a:ext>
                  </a:extLst>
                </a:gridCol>
                <a:gridCol w="966139">
                  <a:extLst>
                    <a:ext uri="{9D8B030D-6E8A-4147-A177-3AD203B41FA5}">
                      <a16:colId xmlns:a16="http://schemas.microsoft.com/office/drawing/2014/main" val="4034379374"/>
                    </a:ext>
                  </a:extLst>
                </a:gridCol>
                <a:gridCol w="832450">
                  <a:extLst>
                    <a:ext uri="{9D8B030D-6E8A-4147-A177-3AD203B41FA5}">
                      <a16:colId xmlns:a16="http://schemas.microsoft.com/office/drawing/2014/main" val="2450513755"/>
                    </a:ext>
                  </a:extLst>
                </a:gridCol>
              </a:tblGrid>
              <a:tr h="161170">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(27)</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69322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830307">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10" name="Text Box 2">
            <a:extLst>
              <a:ext uri="{FF2B5EF4-FFF2-40B4-BE49-F238E27FC236}">
                <a16:creationId xmlns:a16="http://schemas.microsoft.com/office/drawing/2014/main" id="{DE515244-3D05-4333-9FD1-B7A2A3125C5F}"/>
              </a:ext>
            </a:extLst>
          </p:cNvPr>
          <p:cNvSpPr txBox="1">
            <a:spLocks noChangeArrowheads="1"/>
          </p:cNvSpPr>
          <p:nvPr/>
        </p:nvSpPr>
        <p:spPr bwMode="auto">
          <a:xfrm rot="5400000">
            <a:off x="-262464" y="3362545"/>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Rectangle 4">
            <a:extLst>
              <a:ext uri="{FF2B5EF4-FFF2-40B4-BE49-F238E27FC236}">
                <a16:creationId xmlns:a16="http://schemas.microsoft.com/office/drawing/2014/main" id="{DE9B1EC8-2ED5-4369-AB75-C54199834A92}"/>
              </a:ext>
            </a:extLst>
          </p:cNvPr>
          <p:cNvSpPr>
            <a:spLocks noChangeArrowheads="1"/>
          </p:cNvSpPr>
          <p:nvPr/>
        </p:nvSpPr>
        <p:spPr bwMode="auto">
          <a:xfrm>
            <a:off x="10099089" y="3198476"/>
            <a:ext cx="6713738" cy="21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2" name="Table 11">
            <a:extLst>
              <a:ext uri="{FF2B5EF4-FFF2-40B4-BE49-F238E27FC236}">
                <a16:creationId xmlns:a16="http://schemas.microsoft.com/office/drawing/2014/main" id="{3C2784CB-9B91-4D8A-829D-A550733D6B12}"/>
              </a:ext>
            </a:extLst>
          </p:cNvPr>
          <p:cNvGraphicFramePr>
            <a:graphicFrameLocks noGrp="1"/>
          </p:cNvGraphicFramePr>
          <p:nvPr/>
        </p:nvGraphicFramePr>
        <p:xfrm>
          <a:off x="3212488" y="210647"/>
          <a:ext cx="2681851" cy="1996221"/>
        </p:xfrm>
        <a:graphic>
          <a:graphicData uri="http://schemas.openxmlformats.org/drawingml/2006/table">
            <a:tbl>
              <a:tblPr firstRow="1" firstCol="1" bandRow="1"/>
              <a:tblGrid>
                <a:gridCol w="787991">
                  <a:extLst>
                    <a:ext uri="{9D8B030D-6E8A-4147-A177-3AD203B41FA5}">
                      <a16:colId xmlns:a16="http://schemas.microsoft.com/office/drawing/2014/main" val="733183425"/>
                    </a:ext>
                  </a:extLst>
                </a:gridCol>
                <a:gridCol w="1038246">
                  <a:extLst>
                    <a:ext uri="{9D8B030D-6E8A-4147-A177-3AD203B41FA5}">
                      <a16:colId xmlns:a16="http://schemas.microsoft.com/office/drawing/2014/main" val="3388780526"/>
                    </a:ext>
                  </a:extLst>
                </a:gridCol>
                <a:gridCol w="855614">
                  <a:extLst>
                    <a:ext uri="{9D8B030D-6E8A-4147-A177-3AD203B41FA5}">
                      <a16:colId xmlns:a16="http://schemas.microsoft.com/office/drawing/2014/main" val="3965669901"/>
                    </a:ext>
                  </a:extLst>
                </a:gridCol>
              </a:tblGrid>
              <a:tr h="189739">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(25)</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7086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what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nothing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93562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16" name="Table 15">
            <a:extLst>
              <a:ext uri="{FF2B5EF4-FFF2-40B4-BE49-F238E27FC236}">
                <a16:creationId xmlns:a16="http://schemas.microsoft.com/office/drawing/2014/main" id="{13711EF6-D848-4D73-8CDA-2E7D8232E477}"/>
              </a:ext>
            </a:extLst>
          </p:cNvPr>
          <p:cNvGraphicFramePr>
            <a:graphicFrameLocks noGrp="1"/>
          </p:cNvGraphicFramePr>
          <p:nvPr/>
        </p:nvGraphicFramePr>
        <p:xfrm>
          <a:off x="-6051" y="5012864"/>
          <a:ext cx="2895598" cy="1707818"/>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64143">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(27)</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70618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805483">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l’attention</a:t>
                      </a:r>
                      <a:r>
                        <a:rPr lang="en-GB" sz="1100" dirty="0">
                          <a:effectLst/>
                          <a:latin typeface="Century Gothic" panose="020B0502020202020204" pitchFamily="34" charset="0"/>
                          <a:ea typeface="DengXian" panose="02010600030101010101" pitchFamily="2" charset="-122"/>
                          <a:cs typeface="Arial" panose="020B0604020202020204" pitchFamily="34" charset="0"/>
                        </a:rPr>
                        <a:t> (f)</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graphicFrame>
        <p:nvGraphicFramePr>
          <p:cNvPr id="17" name="Table 16">
            <a:extLst>
              <a:ext uri="{FF2B5EF4-FFF2-40B4-BE49-F238E27FC236}">
                <a16:creationId xmlns:a16="http://schemas.microsoft.com/office/drawing/2014/main" id="{C0D8EC93-7F81-428D-B197-06416FA06428}"/>
              </a:ext>
            </a:extLst>
          </p:cNvPr>
          <p:cNvGraphicFramePr>
            <a:graphicFrameLocks noGrp="1"/>
          </p:cNvGraphicFramePr>
          <p:nvPr/>
        </p:nvGraphicFramePr>
        <p:xfrm>
          <a:off x="6312558" y="215755"/>
          <a:ext cx="2895599" cy="2024548"/>
        </p:xfrm>
        <a:graphic>
          <a:graphicData uri="http://schemas.openxmlformats.org/drawingml/2006/table">
            <a:tbl>
              <a:tblPr firstRow="1" firstCol="1" bandRow="1"/>
              <a:tblGrid>
                <a:gridCol w="889540">
                  <a:extLst>
                    <a:ext uri="{9D8B030D-6E8A-4147-A177-3AD203B41FA5}">
                      <a16:colId xmlns:a16="http://schemas.microsoft.com/office/drawing/2014/main" val="4014461564"/>
                    </a:ext>
                  </a:extLst>
                </a:gridCol>
                <a:gridCol w="1013664">
                  <a:extLst>
                    <a:ext uri="{9D8B030D-6E8A-4147-A177-3AD203B41FA5}">
                      <a16:colId xmlns:a16="http://schemas.microsoft.com/office/drawing/2014/main" val="3169771458"/>
                    </a:ext>
                  </a:extLst>
                </a:gridCol>
                <a:gridCol w="992395">
                  <a:extLst>
                    <a:ext uri="{9D8B030D-6E8A-4147-A177-3AD203B41FA5}">
                      <a16:colId xmlns:a16="http://schemas.microsoft.com/office/drawing/2014/main" val="2373833972"/>
                    </a:ext>
                  </a:extLst>
                </a:gridCol>
              </a:tblGrid>
              <a:tr h="201462">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(28)</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5750334"/>
                  </a:ext>
                </a:extLst>
              </a:tr>
              <a:tr h="853429">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exercice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3680520"/>
                  </a:ext>
                </a:extLst>
              </a:tr>
              <a:tr h="853429">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rien</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l’attention (f)</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011459"/>
                  </a:ext>
                </a:extLst>
              </a:tr>
            </a:tbl>
          </a:graphicData>
        </a:graphic>
      </p:graphicFrame>
      <p:graphicFrame>
        <p:nvGraphicFramePr>
          <p:cNvPr id="18" name="Table 17">
            <a:extLst>
              <a:ext uri="{FF2B5EF4-FFF2-40B4-BE49-F238E27FC236}">
                <a16:creationId xmlns:a16="http://schemas.microsoft.com/office/drawing/2014/main" id="{56D20EC3-0B8B-4503-ABB5-1388B9958A6F}"/>
              </a:ext>
            </a:extLst>
          </p:cNvPr>
          <p:cNvGraphicFramePr>
            <a:graphicFrameLocks noGrp="1"/>
          </p:cNvGraphicFramePr>
          <p:nvPr/>
        </p:nvGraphicFramePr>
        <p:xfrm>
          <a:off x="6297663" y="2691773"/>
          <a:ext cx="2895598" cy="1834982"/>
        </p:xfrm>
        <a:graphic>
          <a:graphicData uri="http://schemas.openxmlformats.org/drawingml/2006/table">
            <a:tbl>
              <a:tblPr firstRow="1" firstCol="1" bandRow="1"/>
              <a:tblGrid>
                <a:gridCol w="889540">
                  <a:extLst>
                    <a:ext uri="{9D8B030D-6E8A-4147-A177-3AD203B41FA5}">
                      <a16:colId xmlns:a16="http://schemas.microsoft.com/office/drawing/2014/main" val="350630742"/>
                    </a:ext>
                  </a:extLst>
                </a:gridCol>
                <a:gridCol w="1046766">
                  <a:extLst>
                    <a:ext uri="{9D8B030D-6E8A-4147-A177-3AD203B41FA5}">
                      <a16:colId xmlns:a16="http://schemas.microsoft.com/office/drawing/2014/main" val="65500597"/>
                    </a:ext>
                  </a:extLst>
                </a:gridCol>
                <a:gridCol w="959292">
                  <a:extLst>
                    <a:ext uri="{9D8B030D-6E8A-4147-A177-3AD203B41FA5}">
                      <a16:colId xmlns:a16="http://schemas.microsoft.com/office/drawing/2014/main" val="2586377589"/>
                    </a:ext>
                  </a:extLst>
                </a:gridCol>
              </a:tblGrid>
              <a:tr h="15604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(29)</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72356187"/>
                  </a:ext>
                </a:extLst>
              </a:tr>
              <a:tr h="795804">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br>
                        <a:rPr lang="en-GB" sz="1100" dirty="0">
                          <a:effectLst/>
                          <a:latin typeface="Century Gothic" panose="020B0502020202020204" pitchFamily="34" charset="0"/>
                          <a:ea typeface="DengXian" panose="02010600030101010101" pitchFamily="2" charset="-122"/>
                          <a:cs typeface="Arial" panose="020B0604020202020204" pitchFamily="34" charset="0"/>
                        </a:rPr>
                      </a:br>
                      <a:r>
                        <a:rPr lang="en-GB" sz="1100" dirty="0">
                          <a:effectLst/>
                          <a:latin typeface="Century Gothic" panose="020B0502020202020204" pitchFamily="34" charset="0"/>
                          <a:ea typeface="DengXian" panose="02010600030101010101" pitchFamily="2" charset="-122"/>
                          <a:cs typeface="Arial" panose="020B0604020202020204" pitchFamily="34" charset="0"/>
                        </a:rPr>
                        <a:t>la fête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824033"/>
                  </a:ext>
                </a:extLst>
              </a:tr>
              <a:tr h="868998">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ils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48313"/>
                  </a:ext>
                </a:extLst>
              </a:tr>
            </a:tbl>
          </a:graphicData>
        </a:graphic>
      </p:graphicFrame>
      <p:graphicFrame>
        <p:nvGraphicFramePr>
          <p:cNvPr id="19" name="Table 18">
            <a:extLst>
              <a:ext uri="{FF2B5EF4-FFF2-40B4-BE49-F238E27FC236}">
                <a16:creationId xmlns:a16="http://schemas.microsoft.com/office/drawing/2014/main" id="{2A0941AE-2988-4ABA-BCB6-945825E3BCFF}"/>
              </a:ext>
            </a:extLst>
          </p:cNvPr>
          <p:cNvGraphicFramePr>
            <a:graphicFrameLocks noGrp="1"/>
          </p:cNvGraphicFramePr>
          <p:nvPr/>
        </p:nvGraphicFramePr>
        <p:xfrm>
          <a:off x="9532742" y="2693413"/>
          <a:ext cx="2666457" cy="1855709"/>
        </p:xfrm>
        <a:graphic>
          <a:graphicData uri="http://schemas.openxmlformats.org/drawingml/2006/table">
            <a:tbl>
              <a:tblPr firstRow="1" firstCol="1" bandRow="1"/>
              <a:tblGrid>
                <a:gridCol w="819147">
                  <a:extLst>
                    <a:ext uri="{9D8B030D-6E8A-4147-A177-3AD203B41FA5}">
                      <a16:colId xmlns:a16="http://schemas.microsoft.com/office/drawing/2014/main" val="4095243471"/>
                    </a:ext>
                  </a:extLst>
                </a:gridCol>
                <a:gridCol w="963811">
                  <a:extLst>
                    <a:ext uri="{9D8B030D-6E8A-4147-A177-3AD203B41FA5}">
                      <a16:colId xmlns:a16="http://schemas.microsoft.com/office/drawing/2014/main" val="3482758965"/>
                    </a:ext>
                  </a:extLst>
                </a:gridCol>
                <a:gridCol w="883499">
                  <a:extLst>
                    <a:ext uri="{9D8B030D-6E8A-4147-A177-3AD203B41FA5}">
                      <a16:colId xmlns:a16="http://schemas.microsoft.com/office/drawing/2014/main" val="107863171"/>
                    </a:ext>
                  </a:extLst>
                </a:gridCol>
              </a:tblGrid>
              <a:tr h="21201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(29)</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07366570"/>
                  </a:ext>
                </a:extLst>
              </a:tr>
              <a:tr h="598975">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23284"/>
                  </a:ext>
                </a:extLst>
              </a:tr>
              <a:tr h="867405">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(m)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410618"/>
                  </a:ext>
                </a:extLst>
              </a:tr>
            </a:tbl>
          </a:graphicData>
        </a:graphic>
      </p:graphicFrame>
      <p:graphicFrame>
        <p:nvGraphicFramePr>
          <p:cNvPr id="20" name="Table 19">
            <a:extLst>
              <a:ext uri="{FF2B5EF4-FFF2-40B4-BE49-F238E27FC236}">
                <a16:creationId xmlns:a16="http://schemas.microsoft.com/office/drawing/2014/main" id="{F5444720-B97B-4B80-990E-6B46344528BE}"/>
              </a:ext>
            </a:extLst>
          </p:cNvPr>
          <p:cNvGraphicFramePr>
            <a:graphicFrameLocks noGrp="1"/>
          </p:cNvGraphicFramePr>
          <p:nvPr/>
        </p:nvGraphicFramePr>
        <p:xfrm>
          <a:off x="9560017" y="5017972"/>
          <a:ext cx="2646880" cy="1712278"/>
        </p:xfrm>
        <a:graphic>
          <a:graphicData uri="http://schemas.openxmlformats.org/drawingml/2006/table">
            <a:tbl>
              <a:tblPr firstRow="1" firstCol="1" bandRow="1"/>
              <a:tblGrid>
                <a:gridCol w="978654">
                  <a:extLst>
                    <a:ext uri="{9D8B030D-6E8A-4147-A177-3AD203B41FA5}">
                      <a16:colId xmlns:a16="http://schemas.microsoft.com/office/drawing/2014/main" val="3934096608"/>
                    </a:ext>
                  </a:extLst>
                </a:gridCol>
                <a:gridCol w="996104">
                  <a:extLst>
                    <a:ext uri="{9D8B030D-6E8A-4147-A177-3AD203B41FA5}">
                      <a16:colId xmlns:a16="http://schemas.microsoft.com/office/drawing/2014/main" val="4034379374"/>
                    </a:ext>
                  </a:extLst>
                </a:gridCol>
                <a:gridCol w="672122">
                  <a:extLst>
                    <a:ext uri="{9D8B030D-6E8A-4147-A177-3AD203B41FA5}">
                      <a16:colId xmlns:a16="http://schemas.microsoft.com/office/drawing/2014/main" val="2450513755"/>
                    </a:ext>
                  </a:extLst>
                </a:gridCol>
              </a:tblGrid>
              <a:tr h="159585">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(30)</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4007897"/>
                  </a:ext>
                </a:extLst>
              </a:tr>
              <a:tr h="759517">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party, festival, celebration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you (plural)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3817251"/>
                  </a:ext>
                </a:extLst>
              </a:tr>
              <a:tr h="705171">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what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we do, make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950645"/>
                  </a:ext>
                </a:extLst>
              </a:tr>
            </a:tbl>
          </a:graphicData>
        </a:graphic>
      </p:graphicFrame>
      <p:sp>
        <p:nvSpPr>
          <p:cNvPr id="21" name="Text Box 2">
            <a:extLst>
              <a:ext uri="{FF2B5EF4-FFF2-40B4-BE49-F238E27FC236}">
                <a16:creationId xmlns:a16="http://schemas.microsoft.com/office/drawing/2014/main" id="{5374F8A9-E04A-41B2-AB6E-DF43CF361B45}"/>
              </a:ext>
            </a:extLst>
          </p:cNvPr>
          <p:cNvSpPr txBox="1">
            <a:spLocks noChangeArrowheads="1"/>
          </p:cNvSpPr>
          <p:nvPr/>
        </p:nvSpPr>
        <p:spPr bwMode="auto">
          <a:xfrm rot="5400000">
            <a:off x="6050094" y="3367654"/>
            <a:ext cx="6719081" cy="261610"/>
          </a:xfrm>
          <a:prstGeom prst="rect">
            <a:avLst/>
          </a:prstGeom>
          <a:noFill/>
          <a:ln>
            <a:noFill/>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r>
              <a:rPr kumimoji="0" lang="en-US" altLang="zh-CN" sz="1100" b="0" i="0" u="none" strike="noStrike" kern="1200" cap="none" spc="0" normalizeH="0" baseline="0" noProof="0" dirty="0">
                <a:ln>
                  <a:noFill/>
                </a:ln>
                <a:solidFill>
                  <a:prstClr val="black"/>
                </a:solidFill>
                <a:effectLst/>
                <a:uLnTx/>
                <a:uFillTx/>
                <a:latin typeface="Century Gothic" panose="020B0502020202020204" pitchFamily="34" charset="0"/>
                <a:ea typeface="DengXian" panose="02010600030101010101" pitchFamily="2" charset="-122"/>
                <a:cs typeface="Arial" panose="020B0604020202020204" pitchFamily="34" charset="0"/>
              </a:rPr>
              <a:t> fold here </a:t>
            </a:r>
            <a:r>
              <a:rPr kumimoji="0" lang="en-US" altLang="zh-CN" sz="11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Arial" panose="020B0604020202020204" pitchFamily="34" charset="0"/>
              </a:rPr>
              <a:t>…………………………………………..............</a:t>
            </a:r>
            <a:endParaRPr kumimoji="0" lang="en-US" altLang="zh-CN" sz="11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mn-cs"/>
            </a:endParaRPr>
          </a:p>
        </p:txBody>
      </p:sp>
      <p:graphicFrame>
        <p:nvGraphicFramePr>
          <p:cNvPr id="22" name="Table 21">
            <a:extLst>
              <a:ext uri="{FF2B5EF4-FFF2-40B4-BE49-F238E27FC236}">
                <a16:creationId xmlns:a16="http://schemas.microsoft.com/office/drawing/2014/main" id="{7C21B964-9773-424D-A408-6A575F5DC255}"/>
              </a:ext>
            </a:extLst>
          </p:cNvPr>
          <p:cNvGraphicFramePr>
            <a:graphicFrameLocks noGrp="1"/>
          </p:cNvGraphicFramePr>
          <p:nvPr/>
        </p:nvGraphicFramePr>
        <p:xfrm>
          <a:off x="9525046" y="215755"/>
          <a:ext cx="2681851" cy="2027487"/>
        </p:xfrm>
        <a:graphic>
          <a:graphicData uri="http://schemas.openxmlformats.org/drawingml/2006/table">
            <a:tbl>
              <a:tblPr firstRow="1" firstCol="1" bandRow="1"/>
              <a:tblGrid>
                <a:gridCol w="942929">
                  <a:extLst>
                    <a:ext uri="{9D8B030D-6E8A-4147-A177-3AD203B41FA5}">
                      <a16:colId xmlns:a16="http://schemas.microsoft.com/office/drawing/2014/main" val="733183425"/>
                    </a:ext>
                  </a:extLst>
                </a:gridCol>
                <a:gridCol w="914400">
                  <a:extLst>
                    <a:ext uri="{9D8B030D-6E8A-4147-A177-3AD203B41FA5}">
                      <a16:colId xmlns:a16="http://schemas.microsoft.com/office/drawing/2014/main" val="3388780526"/>
                    </a:ext>
                  </a:extLst>
                </a:gridCol>
                <a:gridCol w="824522">
                  <a:extLst>
                    <a:ext uri="{9D8B030D-6E8A-4147-A177-3AD203B41FA5}">
                      <a16:colId xmlns:a16="http://schemas.microsoft.com/office/drawing/2014/main" val="3965669901"/>
                    </a:ext>
                  </a:extLst>
                </a:gridCol>
              </a:tblGrid>
              <a:tr h="204401">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(28)</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4293852"/>
                  </a:ext>
                </a:extLst>
              </a:tr>
              <a:tr h="893356">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attention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they (f)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469469"/>
                  </a:ext>
                </a:extLst>
              </a:tr>
              <a:tr h="893356">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what</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we do, make</a:t>
                      </a:r>
                      <a:endParaRPr lang="en-GB" sz="110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a:effectLst/>
                          <a:latin typeface="Century Gothic" panose="020B0502020202020204" pitchFamily="34" charset="0"/>
                          <a:ea typeface="DengXian" panose="02010600030101010101" pitchFamily="2" charset="-122"/>
                          <a:cs typeface="Arial" panose="020B0604020202020204" pitchFamily="34" charset="0"/>
                        </a:rPr>
                        <a:t> </a:t>
                      </a:r>
                      <a:endParaRPr lang="en-GB" sz="11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an exercise</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987291"/>
                  </a:ext>
                </a:extLst>
              </a:tr>
            </a:tbl>
          </a:graphicData>
        </a:graphic>
      </p:graphicFrame>
      <p:graphicFrame>
        <p:nvGraphicFramePr>
          <p:cNvPr id="23" name="Table 22">
            <a:extLst>
              <a:ext uri="{FF2B5EF4-FFF2-40B4-BE49-F238E27FC236}">
                <a16:creationId xmlns:a16="http://schemas.microsoft.com/office/drawing/2014/main" id="{F2196E03-5657-4FC4-983A-ADC044FC555E}"/>
              </a:ext>
            </a:extLst>
          </p:cNvPr>
          <p:cNvGraphicFramePr>
            <a:graphicFrameLocks noGrp="1"/>
          </p:cNvGraphicFramePr>
          <p:nvPr/>
        </p:nvGraphicFramePr>
        <p:xfrm>
          <a:off x="6312559" y="5012864"/>
          <a:ext cx="2895598" cy="1717963"/>
        </p:xfrm>
        <a:graphic>
          <a:graphicData uri="http://schemas.openxmlformats.org/drawingml/2006/table">
            <a:tbl>
              <a:tblPr firstRow="1" firstCol="1" bandRow="1"/>
              <a:tblGrid>
                <a:gridCol w="889540">
                  <a:extLst>
                    <a:ext uri="{9D8B030D-6E8A-4147-A177-3AD203B41FA5}">
                      <a16:colId xmlns:a16="http://schemas.microsoft.com/office/drawing/2014/main" val="2079881949"/>
                    </a:ext>
                  </a:extLst>
                </a:gridCol>
                <a:gridCol w="889540">
                  <a:extLst>
                    <a:ext uri="{9D8B030D-6E8A-4147-A177-3AD203B41FA5}">
                      <a16:colId xmlns:a16="http://schemas.microsoft.com/office/drawing/2014/main" val="4127394753"/>
                    </a:ext>
                  </a:extLst>
                </a:gridCol>
                <a:gridCol w="1116518">
                  <a:extLst>
                    <a:ext uri="{9D8B030D-6E8A-4147-A177-3AD203B41FA5}">
                      <a16:colId xmlns:a16="http://schemas.microsoft.com/office/drawing/2014/main" val="132706772"/>
                    </a:ext>
                  </a:extLst>
                </a:gridCol>
              </a:tblGrid>
              <a:tr h="165607">
                <a:tc gridSpan="3">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Lotto (30)</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58742" marR="587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308448900"/>
                  </a:ext>
                </a:extLst>
              </a:tr>
              <a:tr h="712480">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vous</a:t>
                      </a: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faites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err="1">
                          <a:effectLst/>
                          <a:latin typeface="Century Gothic" panose="020B0502020202020204" pitchFamily="34" charset="0"/>
                          <a:ea typeface="DengXian" panose="02010600030101010101" pitchFamily="2" charset="-122"/>
                          <a:cs typeface="Arial" panose="020B0604020202020204" pitchFamily="34" charset="0"/>
                        </a:rPr>
                        <a:t>rien</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un effort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907014"/>
                  </a:ext>
                </a:extLst>
              </a:tr>
              <a:tr h="815628">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quoi</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elles</a:t>
                      </a:r>
                      <a:r>
                        <a:rPr lang="en-GB" sz="1100" dirty="0">
                          <a:effectLst/>
                          <a:latin typeface="Century Gothic" panose="020B0502020202020204" pitchFamily="34" charset="0"/>
                          <a:ea typeface="DengXian" panose="02010600030101010101" pitchFamily="2" charset="-122"/>
                          <a:cs typeface="Arial" panose="020B0604020202020204" pitchFamily="34" charset="0"/>
                        </a:rPr>
                        <a:t> font</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nous </a:t>
                      </a:r>
                      <a:r>
                        <a:rPr lang="en-GB" sz="1100" dirty="0" err="1">
                          <a:effectLst/>
                          <a:latin typeface="Century Gothic" panose="020B0502020202020204" pitchFamily="34" charset="0"/>
                          <a:ea typeface="DengXian" panose="02010600030101010101" pitchFamily="2" charset="-122"/>
                          <a:cs typeface="Arial" panose="020B0604020202020204" pitchFamily="34" charset="0"/>
                        </a:rPr>
                        <a:t>faisons</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p>
                      <a:pPr algn="ctr">
                        <a:lnSpc>
                          <a:spcPct val="107000"/>
                        </a:lnSpc>
                        <a:spcAft>
                          <a:spcPts val="800"/>
                        </a:spcAft>
                      </a:pPr>
                      <a:r>
                        <a:rPr lang="en-GB" sz="1100" dirty="0">
                          <a:effectLst/>
                          <a:latin typeface="Century Gothic" panose="020B0502020202020204" pitchFamily="34" charset="0"/>
                          <a:ea typeface="DengXian" panose="02010600030101010101" pitchFamily="2" charset="-122"/>
                          <a:cs typeface="Arial" panose="020B0604020202020204" pitchFamily="34" charset="0"/>
                        </a:rPr>
                        <a:t> </a:t>
                      </a:r>
                      <a:endParaRPr lang="en-GB" sz="11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401137"/>
                  </a:ext>
                </a:extLst>
              </a:tr>
            </a:tbl>
          </a:graphicData>
        </a:graphic>
      </p:graphicFrame>
    </p:spTree>
    <p:extLst>
      <p:ext uri="{BB962C8B-B14F-4D97-AF65-F5344CB8AC3E}">
        <p14:creationId xmlns:p14="http://schemas.microsoft.com/office/powerpoint/2010/main" val="1737696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8997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80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a:extLst>
              <a:ext uri="{FF2B5EF4-FFF2-40B4-BE49-F238E27FC236}">
                <a16:creationId xmlns:a16="http://schemas.microsoft.com/office/drawing/2014/main" id="{9F77F18D-6E49-42F5-B216-00D1D7D6F793}"/>
              </a:ext>
            </a:extLst>
          </p:cNvPr>
          <p:cNvSpPr txBox="1"/>
          <p:nvPr/>
        </p:nvSpPr>
        <p:spPr>
          <a:xfrm>
            <a:off x="145181" y="986770"/>
            <a:ext cx="11535973" cy="461665"/>
          </a:xfrm>
          <a:prstGeom prst="rect">
            <a:avLst/>
          </a:prstGeom>
          <a:noFill/>
        </p:spPr>
        <p:txBody>
          <a:bodyPr wrap="square" rtlCol="0">
            <a:spAutoFit/>
          </a:bodyPr>
          <a:lstStyle/>
          <a:p>
            <a:r>
              <a:rPr lang="en-GB" sz="2400" dirty="0" err="1">
                <a:solidFill>
                  <a:schemeClr val="accent1">
                    <a:lumMod val="50000"/>
                  </a:schemeClr>
                </a:solidFill>
                <a:latin typeface="Century Gothic" panose="020B0502020202020204" pitchFamily="34" charset="0"/>
              </a:rPr>
              <a:t>Parle</a:t>
            </a:r>
            <a:r>
              <a:rPr lang="en-GB" sz="2400" dirty="0">
                <a:solidFill>
                  <a:schemeClr val="accent1">
                    <a:lumMod val="50000"/>
                  </a:schemeClr>
                </a:solidFill>
                <a:latin typeface="Century Gothic" panose="020B0502020202020204" pitchFamily="34" charset="0"/>
              </a:rPr>
              <a:t> avec ton/ta </a:t>
            </a:r>
            <a:r>
              <a:rPr lang="en-GB" sz="2400" dirty="0" err="1">
                <a:solidFill>
                  <a:schemeClr val="accent1">
                    <a:lumMod val="50000"/>
                  </a:schemeClr>
                </a:solidFill>
                <a:latin typeface="Century Gothic" panose="020B0502020202020204" pitchFamily="34" charset="0"/>
              </a:rPr>
              <a:t>partenaire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Trouve</a:t>
            </a:r>
            <a:r>
              <a:rPr lang="en-GB" sz="2400" dirty="0">
                <a:solidFill>
                  <a:schemeClr val="accent1">
                    <a:lumMod val="50000"/>
                  </a:schemeClr>
                </a:solidFill>
                <a:latin typeface="Century Gothic" panose="020B0502020202020204" pitchFamily="34" charset="0"/>
              </a:rPr>
              <a:t> les mots qui </a:t>
            </a:r>
            <a:r>
              <a:rPr lang="en-GB" sz="2400" dirty="0" err="1">
                <a:solidFill>
                  <a:schemeClr val="accent1">
                    <a:lumMod val="50000"/>
                  </a:schemeClr>
                </a:solidFill>
                <a:latin typeface="Century Gothic" panose="020B0502020202020204" pitchFamily="34" charset="0"/>
              </a:rPr>
              <a:t>ont</a:t>
            </a:r>
            <a:r>
              <a:rPr lang="en-GB" sz="2400" dirty="0">
                <a:solidFill>
                  <a:schemeClr val="accent1">
                    <a:lumMod val="50000"/>
                  </a:schemeClr>
                </a:solidFill>
                <a:latin typeface="Century Gothic" panose="020B0502020202020204" pitchFamily="34" charset="0"/>
              </a:rPr>
              <a:t> la SSC </a:t>
            </a:r>
            <a:r>
              <a:rPr lang="en-GB" sz="2400" b="1" dirty="0">
                <a:solidFill>
                  <a:schemeClr val="accent1">
                    <a:lumMod val="50000"/>
                  </a:schemeClr>
                </a:solidFill>
                <a:latin typeface="Century Gothic" panose="020B0502020202020204" pitchFamily="34" charset="0"/>
              </a:rPr>
              <a:t>[u].</a:t>
            </a:r>
            <a:r>
              <a:rPr lang="en-GB" sz="2400" dirty="0">
                <a:solidFill>
                  <a:schemeClr val="accent1">
                    <a:lumMod val="50000"/>
                  </a:schemeClr>
                </a:solidFill>
                <a:latin typeface="Century Gothic" panose="020B0502020202020204" pitchFamily="34" charset="0"/>
              </a:rPr>
              <a:t> </a:t>
            </a:r>
          </a:p>
        </p:txBody>
      </p:sp>
      <p:sp>
        <p:nvSpPr>
          <p:cNvPr id="3" name="TextBox 2">
            <a:extLst>
              <a:ext uri="{FF2B5EF4-FFF2-40B4-BE49-F238E27FC236}">
                <a16:creationId xmlns:a16="http://schemas.microsoft.com/office/drawing/2014/main" id="{0B34D7E0-5EA6-4532-A5BC-E18F530C329A}"/>
              </a:ext>
            </a:extLst>
          </p:cNvPr>
          <p:cNvSpPr txBox="1"/>
          <p:nvPr/>
        </p:nvSpPr>
        <p:spPr>
          <a:xfrm>
            <a:off x="272503" y="2958459"/>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plus</a:t>
            </a:r>
          </a:p>
        </p:txBody>
      </p:sp>
      <p:sp>
        <p:nvSpPr>
          <p:cNvPr id="8" name="TextBox 7">
            <a:extLst>
              <a:ext uri="{FF2B5EF4-FFF2-40B4-BE49-F238E27FC236}">
                <a16:creationId xmlns:a16="http://schemas.microsoft.com/office/drawing/2014/main" id="{7CCC969F-B690-4297-8943-CA2BD72D9924}"/>
              </a:ext>
            </a:extLst>
          </p:cNvPr>
          <p:cNvSpPr txBox="1"/>
          <p:nvPr/>
        </p:nvSpPr>
        <p:spPr>
          <a:xfrm>
            <a:off x="3623534" y="3528330"/>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culture</a:t>
            </a:r>
          </a:p>
        </p:txBody>
      </p:sp>
      <p:sp>
        <p:nvSpPr>
          <p:cNvPr id="9" name="TextBox 8">
            <a:extLst>
              <a:ext uri="{FF2B5EF4-FFF2-40B4-BE49-F238E27FC236}">
                <a16:creationId xmlns:a16="http://schemas.microsoft.com/office/drawing/2014/main" id="{07FD95D7-2D34-4017-9DF7-215C4AB83A08}"/>
              </a:ext>
            </a:extLst>
          </p:cNvPr>
          <p:cNvSpPr txBox="1"/>
          <p:nvPr/>
        </p:nvSpPr>
        <p:spPr>
          <a:xfrm>
            <a:off x="4089862" y="5718349"/>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multiple</a:t>
            </a:r>
          </a:p>
        </p:txBody>
      </p:sp>
      <p:sp>
        <p:nvSpPr>
          <p:cNvPr id="10" name="TextBox 9">
            <a:extLst>
              <a:ext uri="{FF2B5EF4-FFF2-40B4-BE49-F238E27FC236}">
                <a16:creationId xmlns:a16="http://schemas.microsoft.com/office/drawing/2014/main" id="{F4B953DD-C387-405B-97C3-3AFF711EA8D0}"/>
              </a:ext>
            </a:extLst>
          </p:cNvPr>
          <p:cNvSpPr txBox="1"/>
          <p:nvPr/>
        </p:nvSpPr>
        <p:spPr>
          <a:xfrm>
            <a:off x="6862916" y="3959217"/>
            <a:ext cx="1622322"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université</a:t>
            </a:r>
            <a:endParaRPr lang="en-GB" sz="2200" dirty="0">
              <a:solidFill>
                <a:schemeClr val="accent1">
                  <a:lumMod val="50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6454F77F-2E85-4691-8E99-198FAE4410CC}"/>
              </a:ext>
            </a:extLst>
          </p:cNvPr>
          <p:cNvSpPr txBox="1"/>
          <p:nvPr/>
        </p:nvSpPr>
        <p:spPr>
          <a:xfrm>
            <a:off x="2008239" y="3567468"/>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usage</a:t>
            </a:r>
          </a:p>
        </p:txBody>
      </p:sp>
      <p:sp>
        <p:nvSpPr>
          <p:cNvPr id="4" name="Rectangle 3">
            <a:extLst>
              <a:ext uri="{FF2B5EF4-FFF2-40B4-BE49-F238E27FC236}">
                <a16:creationId xmlns:a16="http://schemas.microsoft.com/office/drawing/2014/main" id="{6E3577D2-9A60-4739-B094-77C5C4ED82DF}"/>
              </a:ext>
            </a:extLst>
          </p:cNvPr>
          <p:cNvSpPr/>
          <p:nvPr/>
        </p:nvSpPr>
        <p:spPr>
          <a:xfrm>
            <a:off x="3759531" y="4623339"/>
            <a:ext cx="1915909"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température</a:t>
            </a:r>
            <a:endParaRPr lang="en-GB" sz="2200" dirty="0">
              <a:solidFill>
                <a:schemeClr val="accent1">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ABA31907-F66B-4C3F-8F53-33A8CA4BDA91}"/>
              </a:ext>
            </a:extLst>
          </p:cNvPr>
          <p:cNvSpPr/>
          <p:nvPr/>
        </p:nvSpPr>
        <p:spPr>
          <a:xfrm>
            <a:off x="9221350" y="4527241"/>
            <a:ext cx="1334020"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tourisme</a:t>
            </a:r>
            <a:endParaRPr lang="en-GB" sz="2200" dirty="0">
              <a:solidFill>
                <a:schemeClr val="accent1">
                  <a:lumMod val="50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91BD920A-9DE7-4CFB-93A0-9E5BA64471EC}"/>
              </a:ext>
            </a:extLst>
          </p:cNvPr>
          <p:cNvSpPr txBox="1"/>
          <p:nvPr/>
        </p:nvSpPr>
        <p:spPr>
          <a:xfrm>
            <a:off x="385917" y="4476699"/>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budget</a:t>
            </a:r>
          </a:p>
        </p:txBody>
      </p:sp>
      <p:sp>
        <p:nvSpPr>
          <p:cNvPr id="15" name="TextBox 14">
            <a:extLst>
              <a:ext uri="{FF2B5EF4-FFF2-40B4-BE49-F238E27FC236}">
                <a16:creationId xmlns:a16="http://schemas.microsoft.com/office/drawing/2014/main" id="{889F1DDB-D152-4CFF-A852-A394A5C93EA7}"/>
              </a:ext>
            </a:extLst>
          </p:cNvPr>
          <p:cNvSpPr txBox="1"/>
          <p:nvPr/>
        </p:nvSpPr>
        <p:spPr>
          <a:xfrm>
            <a:off x="3907015" y="2279146"/>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retourner</a:t>
            </a:r>
            <a:endParaRPr lang="en-GB" sz="2200" dirty="0">
              <a:solidFill>
                <a:schemeClr val="accent1">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5C6EA22C-177C-435A-838F-E197A6638AB1}"/>
              </a:ext>
            </a:extLst>
          </p:cNvPr>
          <p:cNvSpPr txBox="1"/>
          <p:nvPr/>
        </p:nvSpPr>
        <p:spPr>
          <a:xfrm>
            <a:off x="6735784" y="2835669"/>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révolution</a:t>
            </a:r>
            <a:endParaRPr lang="en-GB" sz="2200" dirty="0">
              <a:solidFill>
                <a:schemeClr val="accent1">
                  <a:lumMod val="50000"/>
                </a:schemeClr>
              </a:solidFill>
              <a:latin typeface="Century Gothic" panose="020B0502020202020204" pitchFamily="34" charset="0"/>
            </a:endParaRPr>
          </a:p>
        </p:txBody>
      </p:sp>
      <p:sp>
        <p:nvSpPr>
          <p:cNvPr id="17" name="Rectangle 16">
            <a:extLst>
              <a:ext uri="{FF2B5EF4-FFF2-40B4-BE49-F238E27FC236}">
                <a16:creationId xmlns:a16="http://schemas.microsoft.com/office/drawing/2014/main" id="{D842445F-1907-4355-BF4C-D3D85D1DCD64}"/>
              </a:ext>
            </a:extLst>
          </p:cNvPr>
          <p:cNvSpPr/>
          <p:nvPr/>
        </p:nvSpPr>
        <p:spPr>
          <a:xfrm>
            <a:off x="7099069" y="5367899"/>
            <a:ext cx="1154483"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couple</a:t>
            </a:r>
          </a:p>
        </p:txBody>
      </p:sp>
      <p:sp>
        <p:nvSpPr>
          <p:cNvPr id="18" name="TextBox 17">
            <a:extLst>
              <a:ext uri="{FF2B5EF4-FFF2-40B4-BE49-F238E27FC236}">
                <a16:creationId xmlns:a16="http://schemas.microsoft.com/office/drawing/2014/main" id="{9AAB58A1-8162-4339-9F5C-238E75715306}"/>
              </a:ext>
            </a:extLst>
          </p:cNvPr>
          <p:cNvSpPr txBox="1"/>
          <p:nvPr/>
        </p:nvSpPr>
        <p:spPr>
          <a:xfrm>
            <a:off x="1334730" y="5545231"/>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troupe</a:t>
            </a:r>
          </a:p>
        </p:txBody>
      </p:sp>
      <p:sp>
        <p:nvSpPr>
          <p:cNvPr id="19" name="TextBox 18">
            <a:extLst>
              <a:ext uri="{FF2B5EF4-FFF2-40B4-BE49-F238E27FC236}">
                <a16:creationId xmlns:a16="http://schemas.microsoft.com/office/drawing/2014/main" id="{D562DFD9-507C-4C67-A662-9C9B217D4080}"/>
              </a:ext>
            </a:extLst>
          </p:cNvPr>
          <p:cNvSpPr txBox="1"/>
          <p:nvPr/>
        </p:nvSpPr>
        <p:spPr>
          <a:xfrm>
            <a:off x="9261120" y="3347424"/>
            <a:ext cx="2887879" cy="430887"/>
          </a:xfrm>
          <a:prstGeom prst="rect">
            <a:avLst/>
          </a:prstGeom>
          <a:noFill/>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journaliste</a:t>
            </a:r>
            <a:endParaRPr lang="en-GB" sz="22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B2179932-9696-4870-8C24-D3B97DECFDC6}"/>
              </a:ext>
            </a:extLst>
          </p:cNvPr>
          <p:cNvSpPr txBox="1"/>
          <p:nvPr/>
        </p:nvSpPr>
        <p:spPr>
          <a:xfrm>
            <a:off x="9221350" y="5552745"/>
            <a:ext cx="2887879"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cousin</a:t>
            </a:r>
          </a:p>
        </p:txBody>
      </p:sp>
      <p:sp>
        <p:nvSpPr>
          <p:cNvPr id="21" name="Rectangle 20">
            <a:extLst>
              <a:ext uri="{FF2B5EF4-FFF2-40B4-BE49-F238E27FC236}">
                <a16:creationId xmlns:a16="http://schemas.microsoft.com/office/drawing/2014/main" id="{F0C9A2B0-B7F1-4F3A-BE47-A0D9440CE30B}"/>
              </a:ext>
            </a:extLst>
          </p:cNvPr>
          <p:cNvSpPr/>
          <p:nvPr/>
        </p:nvSpPr>
        <p:spPr>
          <a:xfrm>
            <a:off x="9221350" y="1418634"/>
            <a:ext cx="1431802" cy="430887"/>
          </a:xfrm>
          <a:prstGeom prst="rect">
            <a:avLst/>
          </a:prstGeom>
        </p:spPr>
        <p:txBody>
          <a:bodyPr wrap="none">
            <a:spAutoFit/>
          </a:bodyPr>
          <a:lstStyle/>
          <a:p>
            <a:r>
              <a:rPr lang="en-GB" sz="2200" dirty="0">
                <a:solidFill>
                  <a:schemeClr val="accent1">
                    <a:lumMod val="50000"/>
                  </a:schemeClr>
                </a:solidFill>
                <a:latin typeface="Century Gothic" panose="020B0502020202020204" pitchFamily="34" charset="0"/>
              </a:rPr>
              <a:t>boutique</a:t>
            </a:r>
          </a:p>
        </p:txBody>
      </p:sp>
      <p:sp>
        <p:nvSpPr>
          <p:cNvPr id="22" name="TextBox 21">
            <a:extLst>
              <a:ext uri="{FF2B5EF4-FFF2-40B4-BE49-F238E27FC236}">
                <a16:creationId xmlns:a16="http://schemas.microsoft.com/office/drawing/2014/main" id="{832C8B02-186C-4FD5-9520-C2A457A117DA}"/>
              </a:ext>
            </a:extLst>
          </p:cNvPr>
          <p:cNvSpPr txBox="1"/>
          <p:nvPr/>
        </p:nvSpPr>
        <p:spPr>
          <a:xfrm>
            <a:off x="1894825" y="2236284"/>
            <a:ext cx="1622322"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routine</a:t>
            </a:r>
          </a:p>
        </p:txBody>
      </p:sp>
      <p:sp>
        <p:nvSpPr>
          <p:cNvPr id="23" name="Rectangle 22">
            <a:extLst>
              <a:ext uri="{FF2B5EF4-FFF2-40B4-BE49-F238E27FC236}">
                <a16:creationId xmlns:a16="http://schemas.microsoft.com/office/drawing/2014/main" id="{E4D5A112-E603-4A52-9463-4F6D41A0E3E1}"/>
              </a:ext>
            </a:extLst>
          </p:cNvPr>
          <p:cNvSpPr/>
          <p:nvPr/>
        </p:nvSpPr>
        <p:spPr>
          <a:xfrm>
            <a:off x="10297175" y="2269161"/>
            <a:ext cx="1095172" cy="430887"/>
          </a:xfrm>
          <a:prstGeom prst="rect">
            <a:avLst/>
          </a:prstGeom>
        </p:spPr>
        <p:txBody>
          <a:bodyPr wrap="none">
            <a:spAutoFit/>
          </a:bodyPr>
          <a:lstStyle/>
          <a:p>
            <a:r>
              <a:rPr lang="en-GB" sz="2200" dirty="0" err="1">
                <a:solidFill>
                  <a:schemeClr val="accent1">
                    <a:lumMod val="50000"/>
                  </a:schemeClr>
                </a:solidFill>
                <a:latin typeface="Century Gothic" panose="020B0502020202020204" pitchFamily="34" charset="0"/>
              </a:rPr>
              <a:t>musée</a:t>
            </a:r>
            <a:endParaRPr lang="en-GB" sz="2200" dirty="0">
              <a:solidFill>
                <a:schemeClr val="accent1">
                  <a:lumMod val="50000"/>
                </a:schemeClr>
              </a:solidFill>
              <a:latin typeface="Century Gothic" panose="020B0502020202020204" pitchFamily="34" charset="0"/>
            </a:endParaRPr>
          </a:p>
        </p:txBody>
      </p:sp>
      <p:sp>
        <p:nvSpPr>
          <p:cNvPr id="24" name="Rectangle 23">
            <a:extLst>
              <a:ext uri="{FF2B5EF4-FFF2-40B4-BE49-F238E27FC236}">
                <a16:creationId xmlns:a16="http://schemas.microsoft.com/office/drawing/2014/main" id="{6420557A-0EC3-4E99-B1A4-BA8D3B45ED5B}"/>
              </a:ext>
            </a:extLst>
          </p:cNvPr>
          <p:cNvSpPr/>
          <p:nvPr/>
        </p:nvSpPr>
        <p:spPr>
          <a:xfrm>
            <a:off x="7212304" y="1603585"/>
            <a:ext cx="1378631" cy="430887"/>
          </a:xfrm>
          <a:prstGeom prst="rect">
            <a:avLst/>
          </a:prstGeom>
        </p:spPr>
        <p:txBody>
          <a:bodyPr wrap="square">
            <a:spAutoFit/>
          </a:bodyPr>
          <a:lstStyle/>
          <a:p>
            <a:r>
              <a:rPr lang="en-GB" sz="2200" dirty="0">
                <a:solidFill>
                  <a:schemeClr val="accent1">
                    <a:lumMod val="50000"/>
                  </a:schemeClr>
                </a:solidFill>
                <a:latin typeface="Century Gothic" panose="020B0502020202020204" pitchFamily="34" charset="0"/>
              </a:rPr>
              <a:t>pollution</a:t>
            </a:r>
          </a:p>
        </p:txBody>
      </p:sp>
      <p:sp>
        <p:nvSpPr>
          <p:cNvPr id="5" name="Rounded Rectangle 46">
            <a:extLst>
              <a:ext uri="{FF2B5EF4-FFF2-40B4-BE49-F238E27FC236}">
                <a16:creationId xmlns:a16="http://schemas.microsoft.com/office/drawing/2014/main" id="{C887F684-0280-4C97-80C3-D54569F2DE0F}"/>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a:extLst>
              <a:ext uri="{FF2B5EF4-FFF2-40B4-BE49-F238E27FC236}">
                <a16:creationId xmlns:a16="http://schemas.microsoft.com/office/drawing/2014/main" id="{718B30AA-3CB1-4691-A06E-AEF8F7C9C33A}"/>
              </a:ext>
            </a:extLst>
          </p:cNvPr>
          <p:cNvSpPr>
            <a:spLocks noGrp="1"/>
          </p:cNvSpPr>
          <p:nvPr>
            <p:ph type="title"/>
          </p:nvPr>
        </p:nvSpPr>
        <p:spPr>
          <a:xfrm>
            <a:off x="0" y="213557"/>
            <a:ext cx="3136739" cy="647577"/>
          </a:xfrm>
        </p:spPr>
        <p:txBody>
          <a:bodyPr>
            <a:normAutofit/>
          </a:bodyPr>
          <a:lstStyle/>
          <a:p>
            <a:r>
              <a:rPr lang="fr-FR" dirty="0"/>
              <a:t>Phonétique </a:t>
            </a:r>
          </a:p>
        </p:txBody>
      </p:sp>
      <p:pic>
        <p:nvPicPr>
          <p:cNvPr id="25" name="Picture 24" descr="A blue and red speech bubbles&#10;&#10;Description automatically generated">
            <a:extLst>
              <a:ext uri="{FF2B5EF4-FFF2-40B4-BE49-F238E27FC236}">
                <a16:creationId xmlns:a16="http://schemas.microsoft.com/office/drawing/2014/main" id="{924851DF-BB13-442A-9E72-C46A1933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642" y="60563"/>
            <a:ext cx="1316739" cy="885954"/>
          </a:xfrm>
          <a:prstGeom prst="rect">
            <a:avLst/>
          </a:prstGeom>
        </p:spPr>
      </p:pic>
    </p:spTree>
    <p:extLst>
      <p:ext uri="{BB962C8B-B14F-4D97-AF65-F5344CB8AC3E}">
        <p14:creationId xmlns:p14="http://schemas.microsoft.com/office/powerpoint/2010/main" val="281773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87D5594-EE96-4B02-8C45-BA9F8B3AD811}"/>
              </a:ext>
            </a:extLst>
          </p:cNvPr>
          <p:cNvGraphicFramePr>
            <a:graphicFrameLocks noGrp="1"/>
          </p:cNvGraphicFramePr>
          <p:nvPr>
            <p:extLst>
              <p:ext uri="{D42A27DB-BD31-4B8C-83A1-F6EECF244321}">
                <p14:modId xmlns:p14="http://schemas.microsoft.com/office/powerpoint/2010/main" val="261794300"/>
              </p:ext>
            </p:extLst>
          </p:nvPr>
        </p:nvGraphicFramePr>
        <p:xfrm>
          <a:off x="1103716" y="1807646"/>
          <a:ext cx="6291141" cy="3607009"/>
        </p:xfrm>
        <a:graphic>
          <a:graphicData uri="http://schemas.openxmlformats.org/drawingml/2006/table">
            <a:tbl>
              <a:tblPr firstRow="1" bandRow="1"/>
              <a:tblGrid>
                <a:gridCol w="2097047">
                  <a:extLst>
                    <a:ext uri="{9D8B030D-6E8A-4147-A177-3AD203B41FA5}">
                      <a16:colId xmlns:a16="http://schemas.microsoft.com/office/drawing/2014/main" val="2629683914"/>
                    </a:ext>
                  </a:extLst>
                </a:gridCol>
                <a:gridCol w="2097047">
                  <a:extLst>
                    <a:ext uri="{9D8B030D-6E8A-4147-A177-3AD203B41FA5}">
                      <a16:colId xmlns:a16="http://schemas.microsoft.com/office/drawing/2014/main" val="2939827533"/>
                    </a:ext>
                  </a:extLst>
                </a:gridCol>
                <a:gridCol w="2097047">
                  <a:extLst>
                    <a:ext uri="{9D8B030D-6E8A-4147-A177-3AD203B41FA5}">
                      <a16:colId xmlns:a16="http://schemas.microsoft.com/office/drawing/2014/main" val="2998707613"/>
                    </a:ext>
                  </a:extLst>
                </a:gridCol>
              </a:tblGrid>
              <a:tr h="710353">
                <a:tc gridSpan="3">
                  <a:txBody>
                    <a:bodyPr/>
                    <a:lstStyle/>
                    <a:p>
                      <a:pPr algn="ctr"/>
                      <a:r>
                        <a:rPr lang="en-GB" sz="3000" b="1" dirty="0">
                          <a:solidFill>
                            <a:srgbClr val="002060"/>
                          </a:solidFill>
                          <a:latin typeface="Century Gothic" panose="020B0502020202020204" pitchFamily="34" charset="0"/>
                        </a:rPr>
                        <a:t>Lotto</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339504912"/>
                  </a:ext>
                </a:extLst>
              </a:tr>
              <a:tr h="1448328">
                <a:tc>
                  <a:txBody>
                    <a:bodyPr/>
                    <a:lstStyle/>
                    <a:p>
                      <a:pPr algn="ctr"/>
                      <a:endParaRPr lang="en-GB" sz="2800" dirty="0">
                        <a:solidFill>
                          <a:srgbClr val="002060"/>
                        </a:solidFill>
                        <a:latin typeface="Century Gothic" panose="020B0502020202020204" pitchFamily="34" charset="0"/>
                      </a:endParaRPr>
                    </a:p>
                    <a:p>
                      <a:pPr algn="ctr"/>
                      <a:r>
                        <a:rPr lang="en-GB" sz="2800" dirty="0" err="1">
                          <a:solidFill>
                            <a:srgbClr val="002060"/>
                          </a:solidFill>
                          <a:latin typeface="Century Gothic" panose="020B0502020202020204" pitchFamily="34" charset="0"/>
                        </a:rPr>
                        <a:t>l’attention</a:t>
                      </a:r>
                      <a:endParaRPr lang="en-GB" sz="2800" dirty="0">
                        <a:solidFill>
                          <a:srgbClr val="002060"/>
                        </a:solidFill>
                        <a:latin typeface="Century Gothic" panose="020B0502020202020204" pitchFamily="34" charset="0"/>
                      </a:endParaRPr>
                    </a:p>
                  </a:txBody>
                  <a:tcPr/>
                </a:tc>
                <a:tc>
                  <a:txBody>
                    <a:bodyPr/>
                    <a:lstStyle/>
                    <a:p>
                      <a:pPr algn="ctr"/>
                      <a:r>
                        <a:rPr lang="en-GB" sz="2800" dirty="0">
                          <a:solidFill>
                            <a:srgbClr val="002060"/>
                          </a:solidFill>
                          <a:latin typeface="Century Gothic" panose="020B0502020202020204" pitchFamily="34" charset="0"/>
                        </a:rPr>
                        <a:t>nous </a:t>
                      </a:r>
                      <a:r>
                        <a:rPr lang="en-GB" sz="2800" dirty="0" err="1">
                          <a:solidFill>
                            <a:srgbClr val="002060"/>
                          </a:solidFill>
                          <a:latin typeface="Century Gothic" panose="020B0502020202020204" pitchFamily="34" charset="0"/>
                        </a:rPr>
                        <a:t>faisons</a:t>
                      </a: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p>
                      <a:pPr algn="ctr"/>
                      <a:r>
                        <a:rPr lang="en-GB" sz="2800" dirty="0">
                          <a:solidFill>
                            <a:srgbClr val="002060"/>
                          </a:solidFill>
                          <a:latin typeface="Century Gothic" panose="020B0502020202020204" pitchFamily="34" charset="0"/>
                        </a:rPr>
                        <a:t>la fête</a:t>
                      </a:r>
                    </a:p>
                  </a:txBody>
                  <a:tcPr/>
                </a:tc>
                <a:extLst>
                  <a:ext uri="{0D108BD9-81ED-4DB2-BD59-A6C34878D82A}">
                    <a16:rowId xmlns:a16="http://schemas.microsoft.com/office/drawing/2014/main" val="3565156925"/>
                  </a:ext>
                </a:extLst>
              </a:tr>
              <a:tr h="1448328">
                <a:tc>
                  <a:txBody>
                    <a:bodyPr/>
                    <a:lstStyle/>
                    <a:p>
                      <a:pPr algn="ctr"/>
                      <a:endParaRPr lang="en-GB" sz="2800" dirty="0">
                        <a:solidFill>
                          <a:srgbClr val="002060"/>
                        </a:solidFill>
                        <a:latin typeface="Century Gothic" panose="020B0502020202020204" pitchFamily="34" charset="0"/>
                      </a:endParaRPr>
                    </a:p>
                    <a:p>
                      <a:pPr algn="ctr"/>
                      <a:r>
                        <a:rPr lang="en-GB" sz="2800" dirty="0" err="1">
                          <a:solidFill>
                            <a:srgbClr val="002060"/>
                          </a:solidFill>
                          <a:latin typeface="Century Gothic" panose="020B0502020202020204" pitchFamily="34" charset="0"/>
                        </a:rPr>
                        <a:t>ils</a:t>
                      </a:r>
                      <a:r>
                        <a:rPr lang="en-GB" sz="2800" dirty="0">
                          <a:solidFill>
                            <a:srgbClr val="002060"/>
                          </a:solidFill>
                          <a:latin typeface="Century Gothic" panose="020B0502020202020204" pitchFamily="34" charset="0"/>
                        </a:rPr>
                        <a:t> font</a:t>
                      </a:r>
                    </a:p>
                  </a:txBody>
                  <a:tcPr/>
                </a:tc>
                <a:tc>
                  <a:txBody>
                    <a:bodyPr/>
                    <a:lstStyle/>
                    <a:p>
                      <a:pPr algn="ctr"/>
                      <a:endParaRPr lang="en-GB" sz="2800" dirty="0">
                        <a:solidFill>
                          <a:srgbClr val="002060"/>
                        </a:solidFill>
                        <a:latin typeface="Century Gothic" panose="020B0502020202020204" pitchFamily="34" charset="0"/>
                      </a:endParaRPr>
                    </a:p>
                    <a:p>
                      <a:pPr algn="ctr"/>
                      <a:r>
                        <a:rPr lang="en-GB" sz="2800" dirty="0">
                          <a:solidFill>
                            <a:srgbClr val="002060"/>
                          </a:solidFill>
                          <a:latin typeface="Century Gothic" panose="020B0502020202020204" pitchFamily="34" charset="0"/>
                        </a:rPr>
                        <a:t>un effort</a:t>
                      </a:r>
                    </a:p>
                  </a:txBody>
                  <a:tcPr/>
                </a:tc>
                <a:tc>
                  <a:txBody>
                    <a:bodyPr/>
                    <a:lstStyle/>
                    <a:p>
                      <a:pPr algn="ctr"/>
                      <a:endParaRPr lang="en-GB" sz="2800" dirty="0">
                        <a:solidFill>
                          <a:srgbClr val="002060"/>
                        </a:solidFill>
                        <a:latin typeface="Century Gothic" panose="020B0502020202020204" pitchFamily="34" charset="0"/>
                      </a:endParaRPr>
                    </a:p>
                    <a:p>
                      <a:pPr algn="ctr"/>
                      <a:r>
                        <a:rPr lang="en-GB" sz="2800" dirty="0" err="1">
                          <a:solidFill>
                            <a:srgbClr val="002060"/>
                          </a:solidFill>
                          <a:latin typeface="Century Gothic" panose="020B0502020202020204" pitchFamily="34" charset="0"/>
                        </a:rPr>
                        <a:t>d’accord</a:t>
                      </a: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1975367227"/>
                  </a:ext>
                </a:extLst>
              </a:tr>
            </a:tbl>
          </a:graphicData>
        </a:graphic>
      </p:graphicFrame>
      <p:cxnSp>
        <p:nvCxnSpPr>
          <p:cNvPr id="7" name="Straight Connector 6">
            <a:extLst>
              <a:ext uri="{FF2B5EF4-FFF2-40B4-BE49-F238E27FC236}">
                <a16:creationId xmlns:a16="http://schemas.microsoft.com/office/drawing/2014/main" id="{DE2A676B-CBD5-45DD-8491-1FDF565E8BA2}"/>
              </a:ext>
            </a:extLst>
          </p:cNvPr>
          <p:cNvCxnSpPr>
            <a:cxnSpLocks/>
          </p:cNvCxnSpPr>
          <p:nvPr/>
        </p:nvCxnSpPr>
        <p:spPr>
          <a:xfrm flipH="1">
            <a:off x="1260988"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descr="Boy Face Cartoon Clip Art">
            <a:extLst>
              <a:ext uri="{FF2B5EF4-FFF2-40B4-BE49-F238E27FC236}">
                <a16:creationId xmlns:a16="http://schemas.microsoft.com/office/drawing/2014/main" id="{471E8B6A-3C8A-4FA0-A4A5-5498067B0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873" y="3719973"/>
            <a:ext cx="1472148" cy="1694682"/>
          </a:xfrm>
          <a:prstGeom prst="rect">
            <a:avLst/>
          </a:prstGeom>
          <a:noFill/>
          <a:extLst>
            <a:ext uri="{909E8E84-426E-40DD-AFC4-6F175D3DCCD1}">
              <a14:hiddenFill xmlns:a14="http://schemas.microsoft.com/office/drawing/2010/main">
                <a:solidFill>
                  <a:srgbClr val="FFFFFF"/>
                </a:solidFill>
              </a14:hiddenFill>
            </a:ext>
          </a:extLst>
        </p:spPr>
      </p:pic>
      <p:sp>
        <p:nvSpPr>
          <p:cNvPr id="34" name="Speech Bubble: Oval 33">
            <a:extLst>
              <a:ext uri="{FF2B5EF4-FFF2-40B4-BE49-F238E27FC236}">
                <a16:creationId xmlns:a16="http://schemas.microsoft.com/office/drawing/2014/main" id="{78BAF2B7-47E0-4A9F-97D7-87E36A3C1017}"/>
              </a:ext>
            </a:extLst>
          </p:cNvPr>
          <p:cNvSpPr/>
          <p:nvPr/>
        </p:nvSpPr>
        <p:spPr>
          <a:xfrm>
            <a:off x="9661014" y="1846975"/>
            <a:ext cx="1933575" cy="1304925"/>
          </a:xfrm>
          <a:prstGeom prst="wedgeEllipseCallout">
            <a:avLst>
              <a:gd name="adj1" fmla="val -19561"/>
              <a:gd name="adj2" fmla="val 77663"/>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Lotto!</a:t>
            </a:r>
          </a:p>
        </p:txBody>
      </p:sp>
      <p:cxnSp>
        <p:nvCxnSpPr>
          <p:cNvPr id="21" name="Straight Connector 20">
            <a:extLst>
              <a:ext uri="{FF2B5EF4-FFF2-40B4-BE49-F238E27FC236}">
                <a16:creationId xmlns:a16="http://schemas.microsoft.com/office/drawing/2014/main" id="{A9AED9BD-B97F-40BE-A6F4-13FF0A141570}"/>
              </a:ext>
            </a:extLst>
          </p:cNvPr>
          <p:cNvCxnSpPr>
            <a:cxnSpLocks/>
          </p:cNvCxnSpPr>
          <p:nvPr/>
        </p:nvCxnSpPr>
        <p:spPr>
          <a:xfrm flipH="1">
            <a:off x="1260988"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DF721B-C27E-4D6B-8F64-4907E15B693B}"/>
              </a:ext>
            </a:extLst>
          </p:cNvPr>
          <p:cNvCxnSpPr>
            <a:cxnSpLocks/>
          </p:cNvCxnSpPr>
          <p:nvPr/>
        </p:nvCxnSpPr>
        <p:spPr>
          <a:xfrm flipH="1">
            <a:off x="3353322" y="2662084"/>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5FA4DC1-2242-46E7-9ADC-73E9594A9D57}"/>
              </a:ext>
            </a:extLst>
          </p:cNvPr>
          <p:cNvCxnSpPr>
            <a:cxnSpLocks/>
          </p:cNvCxnSpPr>
          <p:nvPr/>
        </p:nvCxnSpPr>
        <p:spPr>
          <a:xfrm flipH="1">
            <a:off x="3353322"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225FEE-E624-4036-AE81-4DB6D2A2D17B}"/>
              </a:ext>
            </a:extLst>
          </p:cNvPr>
          <p:cNvCxnSpPr>
            <a:cxnSpLocks/>
          </p:cNvCxnSpPr>
          <p:nvPr/>
        </p:nvCxnSpPr>
        <p:spPr>
          <a:xfrm flipH="1">
            <a:off x="5451903"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F277FB-9A1E-4C09-8E11-0E183A52A323}"/>
              </a:ext>
            </a:extLst>
          </p:cNvPr>
          <p:cNvCxnSpPr>
            <a:cxnSpLocks/>
          </p:cNvCxnSpPr>
          <p:nvPr/>
        </p:nvCxnSpPr>
        <p:spPr>
          <a:xfrm flipH="1">
            <a:off x="5445656"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itle 3">
            <a:extLst>
              <a:ext uri="{FF2B5EF4-FFF2-40B4-BE49-F238E27FC236}">
                <a16:creationId xmlns:a16="http://schemas.microsoft.com/office/drawing/2014/main" id="{0117DC0C-65C0-4E0D-BE54-C5C101C94893}"/>
              </a:ext>
            </a:extLst>
          </p:cNvPr>
          <p:cNvSpPr>
            <a:spLocks noGrp="1"/>
          </p:cNvSpPr>
          <p:nvPr>
            <p:ph type="title"/>
          </p:nvPr>
        </p:nvSpPr>
        <p:spPr>
          <a:xfrm>
            <a:off x="0" y="249869"/>
            <a:ext cx="3052916" cy="647577"/>
          </a:xfrm>
        </p:spPr>
        <p:txBody>
          <a:bodyPr>
            <a:normAutofit/>
          </a:bodyPr>
          <a:lstStyle/>
          <a:p>
            <a:r>
              <a:rPr lang="en-GB" sz="2800" b="1" dirty="0">
                <a:solidFill>
                  <a:schemeClr val="bg1"/>
                </a:solidFill>
              </a:rPr>
              <a:t>Lotto ! 1/4</a:t>
            </a:r>
          </a:p>
        </p:txBody>
      </p:sp>
      <p:sp>
        <p:nvSpPr>
          <p:cNvPr id="16" name="Rounded Rectangle 46">
            <a:extLst>
              <a:ext uri="{FF2B5EF4-FFF2-40B4-BE49-F238E27FC236}">
                <a16:creationId xmlns:a16="http://schemas.microsoft.com/office/drawing/2014/main" id="{02522590-B8C8-4137-9401-F504DFE6D5A4}"/>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195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Boy Face Cartoon Clip Art">
            <a:extLst>
              <a:ext uri="{FF2B5EF4-FFF2-40B4-BE49-F238E27FC236}">
                <a16:creationId xmlns:a16="http://schemas.microsoft.com/office/drawing/2014/main" id="{F37A48D1-6A0A-4629-AE38-5BB62EEDB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873" y="3719973"/>
            <a:ext cx="1472148" cy="169468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Oval 26">
            <a:extLst>
              <a:ext uri="{FF2B5EF4-FFF2-40B4-BE49-F238E27FC236}">
                <a16:creationId xmlns:a16="http://schemas.microsoft.com/office/drawing/2014/main" id="{C290C4A0-74B8-43CD-9916-233828B9FC13}"/>
              </a:ext>
            </a:extLst>
          </p:cNvPr>
          <p:cNvSpPr/>
          <p:nvPr/>
        </p:nvSpPr>
        <p:spPr>
          <a:xfrm>
            <a:off x="9661014" y="1846975"/>
            <a:ext cx="1933575" cy="1304925"/>
          </a:xfrm>
          <a:prstGeom prst="wedgeEllipseCallout">
            <a:avLst>
              <a:gd name="adj1" fmla="val -19561"/>
              <a:gd name="adj2" fmla="val 77663"/>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Century Gothic" panose="020B0502020202020204" pitchFamily="34" charset="0"/>
              </a:rPr>
              <a:t>Lotto!</a:t>
            </a:r>
          </a:p>
        </p:txBody>
      </p:sp>
      <p:graphicFrame>
        <p:nvGraphicFramePr>
          <p:cNvPr id="14" name="Table 2">
            <a:extLst>
              <a:ext uri="{FF2B5EF4-FFF2-40B4-BE49-F238E27FC236}">
                <a16:creationId xmlns:a16="http://schemas.microsoft.com/office/drawing/2014/main" id="{02395630-D90B-4FCC-BA81-25B5A6EF83A8}"/>
              </a:ext>
            </a:extLst>
          </p:cNvPr>
          <p:cNvGraphicFramePr>
            <a:graphicFrameLocks noGrp="1"/>
          </p:cNvGraphicFramePr>
          <p:nvPr/>
        </p:nvGraphicFramePr>
        <p:xfrm>
          <a:off x="1103716" y="1807646"/>
          <a:ext cx="6291141" cy="3607009"/>
        </p:xfrm>
        <a:graphic>
          <a:graphicData uri="http://schemas.openxmlformats.org/drawingml/2006/table">
            <a:tbl>
              <a:tblPr firstRow="1" bandRow="1"/>
              <a:tblGrid>
                <a:gridCol w="2097047">
                  <a:extLst>
                    <a:ext uri="{9D8B030D-6E8A-4147-A177-3AD203B41FA5}">
                      <a16:colId xmlns:a16="http://schemas.microsoft.com/office/drawing/2014/main" val="2629683914"/>
                    </a:ext>
                  </a:extLst>
                </a:gridCol>
                <a:gridCol w="2097047">
                  <a:extLst>
                    <a:ext uri="{9D8B030D-6E8A-4147-A177-3AD203B41FA5}">
                      <a16:colId xmlns:a16="http://schemas.microsoft.com/office/drawing/2014/main" val="2939827533"/>
                    </a:ext>
                  </a:extLst>
                </a:gridCol>
                <a:gridCol w="2097047">
                  <a:extLst>
                    <a:ext uri="{9D8B030D-6E8A-4147-A177-3AD203B41FA5}">
                      <a16:colId xmlns:a16="http://schemas.microsoft.com/office/drawing/2014/main" val="2998707613"/>
                    </a:ext>
                  </a:extLst>
                </a:gridCol>
              </a:tblGrid>
              <a:tr h="710353">
                <a:tc gridSpan="3">
                  <a:txBody>
                    <a:bodyPr/>
                    <a:lstStyle/>
                    <a:p>
                      <a:pPr algn="ctr"/>
                      <a:r>
                        <a:rPr lang="en-GB" sz="3000" b="1" dirty="0">
                          <a:solidFill>
                            <a:schemeClr val="accent1">
                              <a:lumMod val="50000"/>
                            </a:schemeClr>
                          </a:solidFill>
                          <a:latin typeface="Century Gothic" panose="020B0502020202020204" pitchFamily="34" charset="0"/>
                        </a:rPr>
                        <a:t>Lotto</a:t>
                      </a:r>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339504912"/>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we make, do</a:t>
                      </a:r>
                    </a:p>
                  </a:txBody>
                  <a:tcPr/>
                </a:tc>
                <a:tc>
                  <a:txBody>
                    <a:bodyPr/>
                    <a:lstStyle/>
                    <a:p>
                      <a:pPr algn="ctr"/>
                      <a:endParaRPr lang="en-GB" sz="2600" dirty="0">
                        <a:solidFill>
                          <a:schemeClr val="accent1">
                            <a:lumMod val="50000"/>
                          </a:schemeClr>
                        </a:solidFill>
                        <a:latin typeface="Century Gothic" panose="020B0502020202020204" pitchFamily="34" charset="0"/>
                      </a:endParaRPr>
                    </a:p>
                    <a:p>
                      <a:pPr algn="ctr"/>
                      <a:r>
                        <a:rPr lang="en-GB" sz="2600" dirty="0">
                          <a:solidFill>
                            <a:schemeClr val="accent1">
                              <a:lumMod val="50000"/>
                            </a:schemeClr>
                          </a:solidFill>
                          <a:latin typeface="Century Gothic" panose="020B0502020202020204" pitchFamily="34" charset="0"/>
                        </a:rPr>
                        <a:t>party</a:t>
                      </a:r>
                    </a:p>
                    <a:p>
                      <a:pPr algn="ctr"/>
                      <a:endParaRPr lang="en-GB" sz="2600" dirty="0">
                        <a:solidFill>
                          <a:schemeClr val="accent1">
                            <a:lumMod val="50000"/>
                          </a:schemeClr>
                        </a:solidFill>
                        <a:latin typeface="Century Gothic" panose="020B0502020202020204" pitchFamily="34" charset="0"/>
                      </a:endParaRPr>
                    </a:p>
                  </a:txBody>
                  <a:tcPr/>
                </a:tc>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okay, alright</a:t>
                      </a:r>
                    </a:p>
                  </a:txBody>
                  <a:tcPr/>
                </a:tc>
                <a:extLst>
                  <a:ext uri="{0D108BD9-81ED-4DB2-BD59-A6C34878D82A}">
                    <a16:rowId xmlns:a16="http://schemas.microsoft.com/office/drawing/2014/main" val="3565156925"/>
                  </a:ext>
                </a:extLst>
              </a:tr>
              <a:tr h="1448328">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effort</a:t>
                      </a:r>
                    </a:p>
                  </a:txBody>
                  <a:tcPr/>
                </a:tc>
                <a:tc>
                  <a:txBody>
                    <a:bodyPr/>
                    <a:lstStyle/>
                    <a:p>
                      <a:pPr algn="ctr"/>
                      <a:r>
                        <a:rPr lang="en-GB" sz="2800" dirty="0">
                          <a:solidFill>
                            <a:schemeClr val="accent1">
                              <a:lumMod val="50000"/>
                            </a:schemeClr>
                          </a:solidFill>
                          <a:latin typeface="Century Gothic" panose="020B0502020202020204" pitchFamily="34" charset="0"/>
                        </a:rPr>
                        <a:t>they (f) make, do</a:t>
                      </a:r>
                    </a:p>
                  </a:txBody>
                  <a:tcPr/>
                </a:tc>
                <a:tc>
                  <a:txBody>
                    <a:bodyPr/>
                    <a:lstStyle/>
                    <a:p>
                      <a:pPr algn="ctr"/>
                      <a:endParaRPr lang="en-GB" sz="2800" dirty="0">
                        <a:solidFill>
                          <a:schemeClr val="accent1">
                            <a:lumMod val="50000"/>
                          </a:schemeClr>
                        </a:solidFill>
                        <a:latin typeface="Century Gothic" panose="020B0502020202020204" pitchFamily="34" charset="0"/>
                      </a:endParaRPr>
                    </a:p>
                    <a:p>
                      <a:pPr algn="ctr"/>
                      <a:r>
                        <a:rPr lang="en-GB" sz="2800" dirty="0">
                          <a:solidFill>
                            <a:schemeClr val="accent1">
                              <a:lumMod val="50000"/>
                            </a:schemeClr>
                          </a:solidFill>
                          <a:latin typeface="Century Gothic" panose="020B0502020202020204" pitchFamily="34" charset="0"/>
                        </a:rPr>
                        <a:t>what ?</a:t>
                      </a:r>
                    </a:p>
                  </a:txBody>
                  <a:tcPr/>
                </a:tc>
                <a:extLst>
                  <a:ext uri="{0D108BD9-81ED-4DB2-BD59-A6C34878D82A}">
                    <a16:rowId xmlns:a16="http://schemas.microsoft.com/office/drawing/2014/main" val="1975367227"/>
                  </a:ext>
                </a:extLst>
              </a:tr>
            </a:tbl>
          </a:graphicData>
        </a:graphic>
      </p:graphicFrame>
      <p:cxnSp>
        <p:nvCxnSpPr>
          <p:cNvPr id="15" name="Straight Connector 14">
            <a:extLst>
              <a:ext uri="{FF2B5EF4-FFF2-40B4-BE49-F238E27FC236}">
                <a16:creationId xmlns:a16="http://schemas.microsoft.com/office/drawing/2014/main" id="{1FBB091F-75FC-4466-87A1-BDA01534355C}"/>
              </a:ext>
            </a:extLst>
          </p:cNvPr>
          <p:cNvCxnSpPr>
            <a:cxnSpLocks/>
          </p:cNvCxnSpPr>
          <p:nvPr/>
        </p:nvCxnSpPr>
        <p:spPr>
          <a:xfrm flipH="1">
            <a:off x="1260988"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A26BDC-A59A-4004-A1D0-1B09255D0AE7}"/>
              </a:ext>
            </a:extLst>
          </p:cNvPr>
          <p:cNvCxnSpPr>
            <a:cxnSpLocks/>
          </p:cNvCxnSpPr>
          <p:nvPr/>
        </p:nvCxnSpPr>
        <p:spPr>
          <a:xfrm flipH="1">
            <a:off x="1260988"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C0D03D-5435-4DD4-A2A5-053712C517A9}"/>
              </a:ext>
            </a:extLst>
          </p:cNvPr>
          <p:cNvCxnSpPr>
            <a:cxnSpLocks/>
          </p:cNvCxnSpPr>
          <p:nvPr/>
        </p:nvCxnSpPr>
        <p:spPr>
          <a:xfrm flipH="1">
            <a:off x="3353322" y="2662084"/>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021A01B-9C66-4DFF-91F9-A91FBF64C038}"/>
              </a:ext>
            </a:extLst>
          </p:cNvPr>
          <p:cNvCxnSpPr>
            <a:cxnSpLocks/>
          </p:cNvCxnSpPr>
          <p:nvPr/>
        </p:nvCxnSpPr>
        <p:spPr>
          <a:xfrm flipH="1">
            <a:off x="3353322"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58FB10-8712-45C9-9EF2-F2E022DE0EE7}"/>
              </a:ext>
            </a:extLst>
          </p:cNvPr>
          <p:cNvCxnSpPr>
            <a:cxnSpLocks/>
          </p:cNvCxnSpPr>
          <p:nvPr/>
        </p:nvCxnSpPr>
        <p:spPr>
          <a:xfrm flipH="1">
            <a:off x="5451903" y="2654710"/>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A96E11-4B64-4ED2-85DE-13E3FF9BFA82}"/>
              </a:ext>
            </a:extLst>
          </p:cNvPr>
          <p:cNvCxnSpPr>
            <a:cxnSpLocks/>
          </p:cNvCxnSpPr>
          <p:nvPr/>
        </p:nvCxnSpPr>
        <p:spPr>
          <a:xfrm flipH="1">
            <a:off x="5445656" y="4073388"/>
            <a:ext cx="1791928" cy="12314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Title 3">
            <a:extLst>
              <a:ext uri="{FF2B5EF4-FFF2-40B4-BE49-F238E27FC236}">
                <a16:creationId xmlns:a16="http://schemas.microsoft.com/office/drawing/2014/main" id="{2CDAD67C-6585-45E2-84CF-0B5963F8F28E}"/>
              </a:ext>
            </a:extLst>
          </p:cNvPr>
          <p:cNvSpPr>
            <a:spLocks noGrp="1"/>
          </p:cNvSpPr>
          <p:nvPr>
            <p:ph type="title"/>
          </p:nvPr>
        </p:nvSpPr>
        <p:spPr>
          <a:xfrm>
            <a:off x="0" y="213557"/>
            <a:ext cx="2355273" cy="647577"/>
          </a:xfrm>
        </p:spPr>
        <p:txBody>
          <a:bodyPr>
            <a:normAutofit/>
          </a:bodyPr>
          <a:lstStyle/>
          <a:p>
            <a:r>
              <a:rPr lang="en-GB" sz="2800" b="1" dirty="0">
                <a:solidFill>
                  <a:schemeClr val="bg1"/>
                </a:solidFill>
              </a:rPr>
              <a:t>Lotto ! 2/4</a:t>
            </a:r>
          </a:p>
        </p:txBody>
      </p:sp>
      <p:sp>
        <p:nvSpPr>
          <p:cNvPr id="2" name="Rounded Rectangle 46">
            <a:extLst>
              <a:ext uri="{FF2B5EF4-FFF2-40B4-BE49-F238E27FC236}">
                <a16:creationId xmlns:a16="http://schemas.microsoft.com/office/drawing/2014/main" id="{A401C36B-EAE2-448D-8FA2-67268589615F}"/>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71750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p:cNvSpPr txBox="1"/>
          <p:nvPr/>
        </p:nvSpPr>
        <p:spPr>
          <a:xfrm>
            <a:off x="265081" y="1344612"/>
            <a:ext cx="11852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As you know, the verb </a:t>
            </a:r>
            <a:r>
              <a:rPr kumimoji="0" lang="en-GB" sz="2200" b="1" i="1"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faire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changes form to match the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Je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attention.		Tu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le lit.	  </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Il/</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sym typeface="Arial"/>
              </a:rPr>
              <a:t>elle</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a:t>
            </a:r>
            <a:r>
              <a:rPr kumimoji="0" lang="en-GB" sz="2200" b="1" i="0" u="none" strike="noStrike" kern="0" cap="none" spc="0" normalizeH="0" baseline="0" noProof="0" dirty="0">
                <a:ln>
                  <a:noFill/>
                </a:ln>
                <a:solidFill>
                  <a:srgbClr val="FF6600"/>
                </a:solidFill>
                <a:effectLst/>
                <a:uLnTx/>
                <a:uFillTx/>
                <a:latin typeface="Century Gothic" panose="020B0502020202020204" pitchFamily="34" charset="0"/>
                <a:sym typeface="Arial"/>
              </a:rPr>
              <a:t>fait</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un effort.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I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pay</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attention.		You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make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the bed.	   	   He/she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makes</a:t>
            </a:r>
            <a:r>
              <a:rPr kumimoji="0" lang="en-GB" sz="2200" b="1" i="0" u="none" strike="noStrike" kern="0" cap="none" spc="0" normalizeH="0" noProof="0" dirty="0">
                <a:ln>
                  <a:noFill/>
                </a:ln>
                <a:solidFill>
                  <a:srgbClr val="EE6000"/>
                </a:solidFill>
                <a:effectLst/>
                <a:uLnTx/>
                <a:uFillTx/>
                <a:latin typeface="Century Gothic" panose="020B0502020202020204" pitchFamily="34" charset="0"/>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an</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effort.</a:t>
            </a:r>
          </a:p>
          <a:p>
            <a:pPr>
              <a:defRPr/>
            </a:pPr>
            <a:r>
              <a:rPr lang="en-GB" sz="2200" dirty="0">
                <a:solidFill>
                  <a:srgbClr val="4472C4">
                    <a:lumMod val="50000"/>
                  </a:srgbClr>
                </a:solidFill>
                <a:latin typeface="Century Gothic" panose="020B0502020202020204" pitchFamily="34" charset="0"/>
              </a:rPr>
              <a:t>I </a:t>
            </a:r>
            <a:r>
              <a:rPr lang="en-GB" sz="2200" b="1" dirty="0">
                <a:solidFill>
                  <a:srgbClr val="EE6000"/>
                </a:solidFill>
                <a:latin typeface="Century Gothic" panose="020B0502020202020204" pitchFamily="34" charset="0"/>
              </a:rPr>
              <a:t>am paying</a:t>
            </a:r>
            <a:r>
              <a:rPr lang="en-GB" sz="2200" dirty="0">
                <a:solidFill>
                  <a:srgbClr val="4472C4">
                    <a:lumMod val="50000"/>
                  </a:srgbClr>
                </a:solidFill>
                <a:latin typeface="Century Gothic" panose="020B0502020202020204" pitchFamily="34" charset="0"/>
              </a:rPr>
              <a:t> attention. 	You </a:t>
            </a:r>
            <a:r>
              <a:rPr lang="en-GB" sz="2200" b="1" dirty="0">
                <a:solidFill>
                  <a:srgbClr val="EE6000"/>
                </a:solidFill>
                <a:latin typeface="Century Gothic" panose="020B0502020202020204" pitchFamily="34" charset="0"/>
              </a:rPr>
              <a:t>are making </a:t>
            </a:r>
            <a:r>
              <a:rPr lang="en-GB" sz="2200" dirty="0">
                <a:solidFill>
                  <a:srgbClr val="4472C4">
                    <a:lumMod val="50000"/>
                  </a:srgbClr>
                </a:solidFill>
                <a:latin typeface="Century Gothic" panose="020B0502020202020204" pitchFamily="34" charset="0"/>
              </a:rPr>
              <a:t>the bed.	   </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He/she </a:t>
            </a:r>
            <a:r>
              <a:rPr lang="en-GB" sz="2200" b="1" dirty="0">
                <a:solidFill>
                  <a:srgbClr val="EE6000"/>
                </a:solidFill>
                <a:latin typeface="Century Gothic" panose="020B0502020202020204" pitchFamily="34" charset="0"/>
              </a:rPr>
              <a:t>is making </a:t>
            </a:r>
            <a:r>
              <a:rPr lang="en-GB" sz="2200" dirty="0">
                <a:solidFill>
                  <a:srgbClr val="4472C4">
                    <a:lumMod val="50000"/>
                  </a:srgbClr>
                </a:solidFill>
                <a:latin typeface="Century Gothic" panose="020B0502020202020204" pitchFamily="34" charset="0"/>
              </a:rPr>
              <a:t>an effort.</a:t>
            </a: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To say </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‘we’ + faire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(first person plural):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lvl="0">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Nous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faisons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une</a:t>
            </a:r>
            <a:r>
              <a:rPr lang="en-GB" sz="2200" dirty="0">
                <a:solidFill>
                  <a:srgbClr val="4472C4">
                    <a:lumMod val="50000"/>
                  </a:srgbClr>
                </a:solidFill>
                <a:latin typeface="Century Gothic" panose="020B0502020202020204" pitchFamily="34" charset="0"/>
              </a:rPr>
              <a:t> fête.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We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have/are having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 party.	</a:t>
            </a:r>
          </a:p>
          <a:p>
            <a:pPr lvl="0">
              <a:defRPr/>
            </a:pPr>
            <a:endParaRPr lang="en-GB" sz="2200" dirty="0">
              <a:solidFill>
                <a:srgbClr val="4472C4">
                  <a:lumMod val="50000"/>
                </a:srgbClr>
              </a:solidFill>
              <a:latin typeface="Century Gothic" panose="020B0502020202020204" pitchFamily="34" charset="0"/>
            </a:endParaRPr>
          </a:p>
          <a:p>
            <a:pPr lvl="0">
              <a:defRPr/>
            </a:pPr>
            <a:r>
              <a:rPr lang="en-GB" sz="2200" dirty="0">
                <a:solidFill>
                  <a:srgbClr val="4472C4">
                    <a:lumMod val="50000"/>
                  </a:srgbClr>
                </a:solidFill>
                <a:latin typeface="Century Gothic" panose="020B0502020202020204" pitchFamily="34" charset="0"/>
              </a:rPr>
              <a:t>To say </a:t>
            </a:r>
            <a:r>
              <a:rPr lang="en-GB" sz="2200" b="1" dirty="0">
                <a:solidFill>
                  <a:srgbClr val="4472C4">
                    <a:lumMod val="50000"/>
                  </a:srgbClr>
                </a:solidFill>
                <a:latin typeface="Century Gothic" panose="020B0502020202020204" pitchFamily="34" charset="0"/>
              </a:rPr>
              <a:t>‘you’ </a:t>
            </a:r>
            <a:r>
              <a:rPr lang="en-GB" sz="2200" dirty="0">
                <a:solidFill>
                  <a:srgbClr val="4472C4">
                    <a:lumMod val="50000"/>
                  </a:srgbClr>
                </a:solidFill>
                <a:latin typeface="Century Gothic" panose="020B0502020202020204" pitchFamily="34" charset="0"/>
              </a:rPr>
              <a:t>(more than one person)</a:t>
            </a:r>
            <a:r>
              <a:rPr lang="en-GB" sz="2200" b="1" dirty="0">
                <a:solidFill>
                  <a:srgbClr val="4472C4">
                    <a:lumMod val="50000"/>
                  </a:srgbClr>
                </a:solidFill>
                <a:latin typeface="Century Gothic" panose="020B0502020202020204" pitchFamily="34" charset="0"/>
              </a:rPr>
              <a:t> + faire </a:t>
            </a:r>
            <a:r>
              <a:rPr lang="en-GB" sz="2200" dirty="0">
                <a:solidFill>
                  <a:srgbClr val="4472C4">
                    <a:lumMod val="50000"/>
                  </a:srgbClr>
                </a:solidFill>
                <a:latin typeface="Century Gothic" panose="020B0502020202020204" pitchFamily="34" charset="0"/>
              </a:rPr>
              <a:t>(second person plural):</a:t>
            </a:r>
          </a:p>
          <a:p>
            <a:pPr lvl="0">
              <a:defRPr/>
            </a:pPr>
            <a:endParaRPr lang="en-GB" sz="2200" dirty="0">
              <a:solidFill>
                <a:srgbClr val="4472C4">
                  <a:lumMod val="50000"/>
                </a:srgbClr>
              </a:solidFill>
              <a:latin typeface="Century Gothic" panose="020B0502020202020204" pitchFamily="34" charset="0"/>
            </a:endParaRPr>
          </a:p>
          <a:p>
            <a:pPr lvl="0">
              <a:defRPr/>
            </a:pPr>
            <a:r>
              <a:rPr lang="en-GB" sz="2200" dirty="0" err="1">
                <a:solidFill>
                  <a:srgbClr val="4472C4">
                    <a:lumMod val="50000"/>
                  </a:srgbClr>
                </a:solidFill>
                <a:latin typeface="Century Gothic" panose="020B0502020202020204" pitchFamily="34" charset="0"/>
              </a:rPr>
              <a:t>Vous</a:t>
            </a:r>
            <a:r>
              <a:rPr lang="en-GB" sz="2200" dirty="0">
                <a:solidFill>
                  <a:srgbClr val="4472C4">
                    <a:lumMod val="50000"/>
                  </a:srgbClr>
                </a:solidFill>
                <a:latin typeface="Century Gothic" panose="020B0502020202020204" pitchFamily="34" charset="0"/>
              </a:rPr>
              <a:t> </a:t>
            </a:r>
            <a:r>
              <a:rPr lang="en-GB" sz="2200" b="1" dirty="0" err="1">
                <a:solidFill>
                  <a:srgbClr val="EE6000"/>
                </a:solidFill>
                <a:latin typeface="Century Gothic" panose="020B0502020202020204" pitchFamily="34" charset="0"/>
              </a:rPr>
              <a:t>faites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une</a:t>
            </a:r>
            <a:r>
              <a:rPr lang="en-GB" sz="2200" dirty="0">
                <a:solidFill>
                  <a:srgbClr val="4472C4">
                    <a:lumMod val="50000"/>
                  </a:srgbClr>
                </a:solidFill>
                <a:latin typeface="Century Gothic" panose="020B0502020202020204" pitchFamily="34" charset="0"/>
              </a:rPr>
              <a:t> fête.	You (pl) </a:t>
            </a:r>
            <a:r>
              <a:rPr lang="en-GB" sz="2200" b="1" dirty="0">
                <a:solidFill>
                  <a:srgbClr val="EE6000"/>
                </a:solidFill>
                <a:latin typeface="Century Gothic" panose="020B0502020202020204" pitchFamily="34" charset="0"/>
              </a:rPr>
              <a:t>have/are having </a:t>
            </a:r>
            <a:r>
              <a:rPr lang="en-GB" sz="2200" dirty="0">
                <a:solidFill>
                  <a:srgbClr val="4472C4">
                    <a:lumMod val="50000"/>
                  </a:srgbClr>
                </a:solidFill>
                <a:latin typeface="Century Gothic" panose="020B0502020202020204" pitchFamily="34" charset="0"/>
              </a:rPr>
              <a:t>a party.</a:t>
            </a: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p:txBody>
      </p:sp>
      <p:sp>
        <p:nvSpPr>
          <p:cNvPr id="4" name="Arc 3">
            <a:extLst>
              <a:ext uri="{FF2B5EF4-FFF2-40B4-BE49-F238E27FC236}">
                <a16:creationId xmlns:a16="http://schemas.microsoft.com/office/drawing/2014/main" id="{B74EF4F0-45F1-417B-9F1C-C94169CB8AC2}"/>
              </a:ext>
            </a:extLst>
          </p:cNvPr>
          <p:cNvSpPr/>
          <p:nvPr/>
        </p:nvSpPr>
        <p:spPr>
          <a:xfrm rot="7877693">
            <a:off x="1874392" y="4408920"/>
            <a:ext cx="390824" cy="434449"/>
          </a:xfrm>
          <a:prstGeom prst="arc">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0FA7545E-201F-4134-BB3F-2412A39C2842}"/>
              </a:ext>
            </a:extLst>
          </p:cNvPr>
          <p:cNvSpPr txBox="1"/>
          <p:nvPr/>
        </p:nvSpPr>
        <p:spPr>
          <a:xfrm>
            <a:off x="318977" y="1974582"/>
            <a:ext cx="347331"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3" name="TextBox 12">
            <a:extLst>
              <a:ext uri="{FF2B5EF4-FFF2-40B4-BE49-F238E27FC236}">
                <a16:creationId xmlns:a16="http://schemas.microsoft.com/office/drawing/2014/main" id="{A9567EE9-377C-4D7E-AF97-0E04F27D0AD6}"/>
              </a:ext>
            </a:extLst>
          </p:cNvPr>
          <p:cNvSpPr txBox="1"/>
          <p:nvPr/>
        </p:nvSpPr>
        <p:spPr>
          <a:xfrm>
            <a:off x="3980121" y="2073819"/>
            <a:ext cx="361507"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4" name="TextBox 13">
            <a:extLst>
              <a:ext uri="{FF2B5EF4-FFF2-40B4-BE49-F238E27FC236}">
                <a16:creationId xmlns:a16="http://schemas.microsoft.com/office/drawing/2014/main" id="{392E74D7-2468-4074-BB46-A292A7F6F55C}"/>
              </a:ext>
            </a:extLst>
          </p:cNvPr>
          <p:cNvSpPr txBox="1"/>
          <p:nvPr/>
        </p:nvSpPr>
        <p:spPr>
          <a:xfrm>
            <a:off x="7850374" y="1974581"/>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7" name="TextBox 16">
            <a:extLst>
              <a:ext uri="{FF2B5EF4-FFF2-40B4-BE49-F238E27FC236}">
                <a16:creationId xmlns:a16="http://schemas.microsoft.com/office/drawing/2014/main" id="{2F284EFF-9F53-4F4D-916F-A007CC2DA992}"/>
              </a:ext>
            </a:extLst>
          </p:cNvPr>
          <p:cNvSpPr txBox="1"/>
          <p:nvPr/>
        </p:nvSpPr>
        <p:spPr>
          <a:xfrm>
            <a:off x="219739" y="4335972"/>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8" name="TextBox 17">
            <a:extLst>
              <a:ext uri="{FF2B5EF4-FFF2-40B4-BE49-F238E27FC236}">
                <a16:creationId xmlns:a16="http://schemas.microsoft.com/office/drawing/2014/main" id="{FEC155BD-0F35-40FB-BEBB-544AD12B704C}"/>
              </a:ext>
            </a:extLst>
          </p:cNvPr>
          <p:cNvSpPr txBox="1"/>
          <p:nvPr/>
        </p:nvSpPr>
        <p:spPr>
          <a:xfrm>
            <a:off x="219738" y="5715039"/>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3" name="Rounded Rectangle 46">
            <a:extLst>
              <a:ext uri="{FF2B5EF4-FFF2-40B4-BE49-F238E27FC236}">
                <a16:creationId xmlns:a16="http://schemas.microsoft.com/office/drawing/2014/main" id="{FD1D72EB-881C-47C0-82B3-84CD33F27163}"/>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itle 3">
            <a:extLst>
              <a:ext uri="{FF2B5EF4-FFF2-40B4-BE49-F238E27FC236}">
                <a16:creationId xmlns:a16="http://schemas.microsoft.com/office/drawing/2014/main" id="{85F1A283-0DDB-4328-9181-E1C9087FDDAF}"/>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3600" b="1" dirty="0">
                <a:solidFill>
                  <a:schemeClr val="bg1"/>
                </a:solidFill>
              </a:rPr>
              <a:t>Saying what people do</a:t>
            </a:r>
          </a:p>
        </p:txBody>
      </p:sp>
      <p:sp>
        <p:nvSpPr>
          <p:cNvPr id="5" name="Title 4">
            <a:extLst>
              <a:ext uri="{FF2B5EF4-FFF2-40B4-BE49-F238E27FC236}">
                <a16:creationId xmlns:a16="http://schemas.microsoft.com/office/drawing/2014/main" id="{79385868-58AB-45C7-A81E-97B67F8A0696}"/>
              </a:ext>
            </a:extLst>
          </p:cNvPr>
          <p:cNvSpPr>
            <a:spLocks noGrp="1"/>
          </p:cNvSpPr>
          <p:nvPr>
            <p:ph type="title"/>
          </p:nvPr>
        </p:nvSpPr>
        <p:spPr>
          <a:xfrm>
            <a:off x="0" y="213557"/>
            <a:ext cx="4932218" cy="647577"/>
          </a:xfrm>
        </p:spPr>
        <p:txBody>
          <a:bodyPr>
            <a:normAutofit/>
          </a:bodyPr>
          <a:lstStyle/>
          <a:p>
            <a:r>
              <a:rPr lang="en-GB" sz="2800" dirty="0"/>
              <a:t>Saying what people do</a:t>
            </a:r>
          </a:p>
        </p:txBody>
      </p:sp>
    </p:spTree>
    <p:extLst>
      <p:ext uri="{BB962C8B-B14F-4D97-AF65-F5344CB8AC3E}">
        <p14:creationId xmlns:p14="http://schemas.microsoft.com/office/powerpoint/2010/main" val="194980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P spid="14" grpId="0" animBg="1"/>
      <p:bldP spid="17" grpId="0" animBg="1"/>
      <p:bldP spid="17" grpId="1" animBg="1"/>
      <p:bldP spid="18" grpId="0" animBg="1"/>
      <p:bldP spid="18" grpId="1"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8324</Words>
  <Application>Microsoft Office PowerPoint</Application>
  <PresentationFormat>Widescreen</PresentationFormat>
  <Paragraphs>1467</Paragraphs>
  <Slides>39</Slides>
  <Notes>35</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7" baseType="lpstr">
      <vt:lpstr>Arial</vt:lpstr>
      <vt:lpstr>Calibri</vt:lpstr>
      <vt:lpstr>Calibri Light</vt:lpstr>
      <vt:lpstr>Century Gothic</vt:lpstr>
      <vt:lpstr>Lucida Handwriting</vt:lpstr>
      <vt:lpstr>NCELP_German_2022</vt:lpstr>
      <vt:lpstr>Office Theme</vt:lpstr>
      <vt:lpstr>Bitmap Image</vt:lpstr>
      <vt:lpstr>PowerPoint Presentation</vt:lpstr>
      <vt:lpstr>u</vt:lpstr>
      <vt:lpstr>u</vt:lpstr>
      <vt:lpstr>u</vt:lpstr>
      <vt:lpstr>u</vt:lpstr>
      <vt:lpstr>Phonétique </vt:lpstr>
      <vt:lpstr>Lotto ! 1/4</vt:lpstr>
      <vt:lpstr>Lotto ! 2/4</vt:lpstr>
      <vt:lpstr>Saying what people do</vt:lpstr>
      <vt:lpstr>Une semaine difficile</vt:lpstr>
      <vt:lpstr>Une semaine difficile</vt:lpstr>
      <vt:lpstr>Une fête d’anniversaire</vt:lpstr>
      <vt:lpstr>Réponses</vt:lpstr>
      <vt:lpstr>Une fête d’anniversaire</vt:lpstr>
      <vt:lpstr>Une fête d’anniversaire</vt:lpstr>
      <vt:lpstr>Vocabulaire</vt:lpstr>
      <vt:lpstr>PowerPoint Presentation</vt:lpstr>
      <vt:lpstr>Phonétique </vt:lpstr>
      <vt:lpstr>Les expressions avec faire</vt:lpstr>
      <vt:lpstr>Saying what people do</vt:lpstr>
      <vt:lpstr>La liaison</vt:lpstr>
      <vt:lpstr>Saying what people do</vt:lpstr>
      <vt:lpstr>Saying what people do</vt:lpstr>
      <vt:lpstr>Saying what people do</vt:lpstr>
      <vt:lpstr>Saying what people do</vt:lpstr>
      <vt:lpstr>Saying what people do</vt:lpstr>
      <vt:lpstr>Saying what people do</vt:lpstr>
      <vt:lpstr>Le week-end</vt:lpstr>
      <vt:lpstr>Le week-end</vt:lpstr>
      <vt:lpstr>Le week-end</vt:lpstr>
      <vt:lpstr>Les expressions avec faire</vt:lpstr>
      <vt:lpstr>Le week-end</vt:lpstr>
      <vt:lpstr>Le week-end</vt:lpstr>
      <vt:lpstr>Devoirs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10</cp:revision>
  <dcterms:created xsi:type="dcterms:W3CDTF">2024-01-13T13:36:07Z</dcterms:created>
  <dcterms:modified xsi:type="dcterms:W3CDTF">2024-01-13T17:13:23Z</dcterms:modified>
</cp:coreProperties>
</file>